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1" r:id="rId3"/>
    <p:sldMasterId id="2147483704" r:id="rId4"/>
    <p:sldMasterId id="2147483721" r:id="rId5"/>
  </p:sldMasterIdLst>
  <p:notesMasterIdLst>
    <p:notesMasterId r:id="rId25"/>
  </p:notesMasterIdLst>
  <p:sldIdLst>
    <p:sldId id="257" r:id="rId6"/>
    <p:sldId id="272" r:id="rId7"/>
    <p:sldId id="280" r:id="rId8"/>
    <p:sldId id="269" r:id="rId9"/>
    <p:sldId id="268" r:id="rId10"/>
    <p:sldId id="275" r:id="rId11"/>
    <p:sldId id="276" r:id="rId12"/>
    <p:sldId id="258" r:id="rId13"/>
    <p:sldId id="278" r:id="rId14"/>
    <p:sldId id="277" r:id="rId15"/>
    <p:sldId id="267" r:id="rId16"/>
    <p:sldId id="281" r:id="rId17"/>
    <p:sldId id="282" r:id="rId18"/>
    <p:sldId id="259" r:id="rId19"/>
    <p:sldId id="260" r:id="rId20"/>
    <p:sldId id="261" r:id="rId21"/>
    <p:sldId id="279" r:id="rId22"/>
    <p:sldId id="271"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684" y="162"/>
      </p:cViewPr>
      <p:guideLst/>
    </p:cSldViewPr>
  </p:slideViewPr>
  <p:notesTextViewPr>
    <p:cViewPr>
      <p:scale>
        <a:sx n="1" d="1"/>
        <a:sy n="1" d="1"/>
      </p:scale>
      <p:origin x="0" y="0"/>
    </p:cViewPr>
  </p:notesTextViewPr>
  <p:sorterViewPr>
    <p:cViewPr>
      <p:scale>
        <a:sx n="100" d="100"/>
        <a:sy n="100" d="100"/>
      </p:scale>
      <p:origin x="0" y="-978"/>
    </p:cViewPr>
  </p:sorterViewPr>
  <p:notesViewPr>
    <p:cSldViewPr snapToGrid="0">
      <p:cViewPr varScale="1">
        <p:scale>
          <a:sx n="56" d="100"/>
          <a:sy n="56" d="100"/>
        </p:scale>
        <p:origin x="197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8D09DC-338D-4CE2-A202-99B45F75EC6D}" type="datetimeFigureOut">
              <a:rPr lang="en-US" smtClean="0"/>
              <a:t>10/28/2015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9AD46-F034-48B4-895F-EE82BD4DF532}" type="slidenum">
              <a:rPr lang="en-US" smtClean="0"/>
              <a:t>‹#›</a:t>
            </a:fld>
            <a:endParaRPr lang="en-US"/>
          </a:p>
        </p:txBody>
      </p:sp>
    </p:spTree>
    <p:extLst>
      <p:ext uri="{BB962C8B-B14F-4D97-AF65-F5344CB8AC3E}">
        <p14:creationId xmlns:p14="http://schemas.microsoft.com/office/powerpoint/2010/main" val="3094322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a:t>
            </a:fld>
            <a:endParaRPr lang="en-US"/>
          </a:p>
        </p:txBody>
      </p:sp>
    </p:spTree>
    <p:extLst>
      <p:ext uri="{BB962C8B-B14F-4D97-AF65-F5344CB8AC3E}">
        <p14:creationId xmlns:p14="http://schemas.microsoft.com/office/powerpoint/2010/main" val="1080127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59104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sz="1600" dirty="0" smtClean="0"/>
              <a:t>We would like to acknowledge</a:t>
            </a:r>
            <a:r>
              <a:rPr lang="en-US" sz="1600" baseline="0" dirty="0" smtClean="0"/>
              <a:t> the many persons who have been integral to the outbreak investigation and response in Indiana. We cannot list everyone by name, but would like to generally acknowledge the Scott County Health Department, Clark County Health Department, Indiana State Department of Health, Foundations Family Medicine, Indiana University School of Medicine and Physicians, The 550 Clinic at University of Louisville and CDC’s Division of Viral Hepatitis, Division of HIV/AID Prevention, Division of STD Prevention, and the EIS Program Office.</a:t>
            </a:r>
            <a:endParaRPr lang="en-US" sz="1600" dirty="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177975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First, I’ll discuss the </a:t>
            </a:r>
            <a:r>
              <a:rPr lang="en-US" sz="1600" dirty="0" smtClean="0"/>
              <a:t>comprehensive</a:t>
            </a:r>
            <a:r>
              <a:rPr lang="en-US" sz="1600" baseline="0" dirty="0" smtClean="0"/>
              <a:t> package of HIV prevention interventions that were implemented as a part of the outbreak response. This diagram shows each of the interventions and I’ll take some time to talk through each one in-depth. No one of these interventions is 100% effective, but together they can help to reduce HIV transmission. Note, that at the onset of the outbreak, these interventions were NOT available in Austin and had to be newly established. Making these interventions available in Austin was essential given that most people in the community don’t have cars or other means to travel outside of the town. Second, I’ll present the findings from an analysis of the early impact of one of these interventions, the syringe exchange program. Third, our end by discussing the next steps for prevention of HIV transmission.</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334680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837459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11820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9613"/>
            <a:ext cx="4725987" cy="3544887"/>
          </a:xfrm>
        </p:spPr>
      </p:sp>
      <p:sp>
        <p:nvSpPr>
          <p:cNvPr id="3" name="Notes Placeholder 2"/>
          <p:cNvSpPr>
            <a:spLocks noGrp="1"/>
          </p:cNvSpPr>
          <p:nvPr>
            <p:ph type="body" idx="1"/>
          </p:nvPr>
        </p:nvSpPr>
        <p:spPr/>
        <p:txBody>
          <a:bodyPr/>
          <a:lstStyle/>
          <a:p>
            <a:pPr defTabSz="931774">
              <a:defRPr/>
            </a:pPr>
            <a:endParaRPr lang="en-US" dirty="0"/>
          </a:p>
          <a:p>
            <a:endParaRPr lang="en-US"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97167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9613"/>
            <a:ext cx="4725987" cy="3544887"/>
          </a:xfrm>
        </p:spPr>
      </p:sp>
      <p:sp>
        <p:nvSpPr>
          <p:cNvPr id="3" name="Notes Placeholder 2"/>
          <p:cNvSpPr>
            <a:spLocks noGrp="1"/>
          </p:cNvSpPr>
          <p:nvPr>
            <p:ph type="body" idx="1"/>
          </p:nvPr>
        </p:nvSpPr>
        <p:spPr/>
        <p:txBody>
          <a:bodyPr/>
          <a:lstStyle/>
          <a:p>
            <a:endParaRPr lang="en-US"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656308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9613"/>
            <a:ext cx="4725987" cy="3544887"/>
          </a:xfrm>
        </p:spPr>
      </p:sp>
      <p:sp>
        <p:nvSpPr>
          <p:cNvPr id="3" name="Notes Placeholder 2"/>
          <p:cNvSpPr>
            <a:spLocks noGrp="1"/>
          </p:cNvSpPr>
          <p:nvPr>
            <p:ph type="body" idx="1"/>
          </p:nvPr>
        </p:nvSpPr>
        <p:spPr/>
        <p:txBody>
          <a:bodyPr/>
          <a:lstStyle/>
          <a:p>
            <a:endParaRPr lang="en-US"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96610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87996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a:p>
        </p:txBody>
      </p:sp>
    </p:spTree>
    <p:extLst>
      <p:ext uri="{BB962C8B-B14F-4D97-AF65-F5344CB8AC3E}">
        <p14:creationId xmlns:p14="http://schemas.microsoft.com/office/powerpoint/2010/main" val="1258807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a:p>
        </p:txBody>
      </p:sp>
    </p:spTree>
    <p:extLst>
      <p:ext uri="{BB962C8B-B14F-4D97-AF65-F5344CB8AC3E}">
        <p14:creationId xmlns:p14="http://schemas.microsoft.com/office/powerpoint/2010/main" val="575398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C8E8E5-9D7F-4345-9425-61E2290DC0F3}"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5440D-8AAE-4127-8EA3-C9DA9B6A7111}" type="slidenum">
              <a:rPr lang="en-US" smtClean="0"/>
              <a:t>‹#›</a:t>
            </a:fld>
            <a:endParaRPr lang="en-US"/>
          </a:p>
        </p:txBody>
      </p:sp>
    </p:spTree>
    <p:extLst>
      <p:ext uri="{BB962C8B-B14F-4D97-AF65-F5344CB8AC3E}">
        <p14:creationId xmlns:p14="http://schemas.microsoft.com/office/powerpoint/2010/main" val="2295574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C8E8E5-9D7F-4345-9425-61E2290DC0F3}"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5440D-8AAE-4127-8EA3-C9DA9B6A7111}" type="slidenum">
              <a:rPr lang="en-US" smtClean="0"/>
              <a:t>‹#›</a:t>
            </a:fld>
            <a:endParaRPr lang="en-US"/>
          </a:p>
        </p:txBody>
      </p:sp>
    </p:spTree>
    <p:extLst>
      <p:ext uri="{BB962C8B-B14F-4D97-AF65-F5344CB8AC3E}">
        <p14:creationId xmlns:p14="http://schemas.microsoft.com/office/powerpoint/2010/main" val="3112906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C8E8E5-9D7F-4345-9425-61E2290DC0F3}"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5440D-8AAE-4127-8EA3-C9DA9B6A7111}" type="slidenum">
              <a:rPr lang="en-US" smtClean="0"/>
              <a:t>‹#›</a:t>
            </a:fld>
            <a:endParaRPr lang="en-US"/>
          </a:p>
        </p:txBody>
      </p:sp>
    </p:spTree>
    <p:extLst>
      <p:ext uri="{BB962C8B-B14F-4D97-AF65-F5344CB8AC3E}">
        <p14:creationId xmlns:p14="http://schemas.microsoft.com/office/powerpoint/2010/main" val="1097266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78586170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2480876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2250"/>
              </a:lnSpc>
              <a:defRPr sz="21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1500" b="1" baseline="0">
                <a:solidFill>
                  <a:schemeClr val="bg2"/>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41111897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2250"/>
              </a:lnSpc>
              <a:defRPr sz="21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257175" indent="-257175">
              <a:buClr>
                <a:schemeClr val="accent1"/>
              </a:buClr>
              <a:buSzPct val="70000"/>
              <a:buFont typeface="Wingdings" pitchFamily="2" charset="2"/>
              <a:buChar char="§"/>
              <a:defRPr sz="1800" b="1" baseline="0">
                <a:solidFill>
                  <a:schemeClr val="bg2"/>
                </a:solidFill>
                <a:latin typeface="Calibri" pitchFamily="34" charset="0"/>
              </a:defRPr>
            </a:lvl1pPr>
            <a:lvl2pPr marL="557213" indent="-214313">
              <a:buClr>
                <a:schemeClr val="tx1"/>
              </a:buClr>
              <a:buSzPct val="100000"/>
              <a:buFont typeface="Arial" pitchFamily="34" charset="0"/>
              <a:buChar char="•"/>
              <a:defRPr sz="1500">
                <a:solidFill>
                  <a:schemeClr val="bg2"/>
                </a:solidFill>
              </a:defRPr>
            </a:lvl2pPr>
            <a:lvl3pPr marL="857250" indent="-171450">
              <a:buClr>
                <a:schemeClr val="tx1"/>
              </a:buClr>
              <a:buSzPct val="100000"/>
              <a:buFont typeface="Courier New" pitchFamily="49" charset="0"/>
              <a:buChar char="o"/>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endParaRPr lang="en-US" dirty="0" smtClean="0"/>
          </a:p>
          <a:p>
            <a:pPr lvl="1"/>
            <a:endParaRPr lang="en-US" dirty="0" smtClean="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825">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33656690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2250"/>
              </a:lnSpc>
              <a:defRPr sz="21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257175" indent="-257175">
              <a:buClr>
                <a:schemeClr val="tx1"/>
              </a:buClr>
              <a:buSzPct val="70000"/>
              <a:buFont typeface="Arial" pitchFamily="34" charset="0"/>
              <a:buChar char="•"/>
              <a:defRPr sz="1800" b="1" baseline="0">
                <a:solidFill>
                  <a:schemeClr val="bg2"/>
                </a:solidFill>
                <a:latin typeface="Calibri" pitchFamily="34" charset="0"/>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825">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67558415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1500" b="1" baseline="0">
                <a:solidFill>
                  <a:schemeClr val="bg2"/>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2250"/>
              </a:lnSpc>
              <a:defRPr sz="2100" b="1" baseline="0">
                <a:effectLst/>
                <a:latin typeface="Calibri" pitchFamily="34" charset="0"/>
              </a:defRPr>
            </a:lvl1pPr>
          </a:lstStyle>
          <a:p>
            <a:endParaRPr lang="en-US" dirty="0"/>
          </a:p>
        </p:txBody>
      </p:sp>
    </p:spTree>
    <p:extLst>
      <p:ext uri="{BB962C8B-B14F-4D97-AF65-F5344CB8AC3E}">
        <p14:creationId xmlns:p14="http://schemas.microsoft.com/office/powerpoint/2010/main" val="175234002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2250"/>
              </a:lnSpc>
              <a:defRPr sz="21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257175" indent="-257175">
              <a:buClr>
                <a:schemeClr val="tx1"/>
              </a:buClr>
              <a:buSzPct val="70000"/>
              <a:buFont typeface="Arial" pitchFamily="34" charset="0"/>
              <a:buChar char="•"/>
              <a:defRPr sz="1800" b="1" baseline="0">
                <a:solidFill>
                  <a:schemeClr val="bg2"/>
                </a:solidFill>
                <a:latin typeface="Calibri" pitchFamily="34" charset="0"/>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133600" y="6019800"/>
            <a:ext cx="6553200" cy="381000"/>
          </a:xfrm>
          <a:prstGeom prst="rect">
            <a:avLst/>
          </a:prstGeom>
        </p:spPr>
        <p:txBody>
          <a:bodyPr anchor="b"/>
          <a:lstStyle>
            <a:lvl1pPr>
              <a:buNone/>
              <a:defRPr sz="825">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299374822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1271017"/>
            <a:ext cx="7772400" cy="1362075"/>
          </a:xfrm>
          <a:prstGeom prst="rect">
            <a:avLst/>
          </a:prstGeom>
        </p:spPr>
        <p:txBody>
          <a:bodyPr anchor="t"/>
          <a:lstStyle>
            <a:lvl1pPr algn="ctr">
              <a:lnSpc>
                <a:spcPts val="2850"/>
              </a:lnSpc>
              <a:defRPr sz="27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684213" y="2743200"/>
            <a:ext cx="7772400" cy="1500187"/>
          </a:xfrm>
          <a:prstGeom prst="rect">
            <a:avLst/>
          </a:prstGeom>
        </p:spPr>
        <p:txBody>
          <a:bodyPr anchor="t" anchorCtr="0"/>
          <a:lstStyle>
            <a:lvl1pPr marL="0" indent="0" algn="ctr">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endParaRPr lang="en-US" dirty="0" smtClean="0"/>
          </a:p>
        </p:txBody>
      </p:sp>
    </p:spTree>
    <p:extLst>
      <p:ext uri="{BB962C8B-B14F-4D97-AF65-F5344CB8AC3E}">
        <p14:creationId xmlns:p14="http://schemas.microsoft.com/office/powerpoint/2010/main" val="20343354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C8E8E5-9D7F-4345-9425-61E2290DC0F3}"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5440D-8AAE-4127-8EA3-C9DA9B6A7111}" type="slidenum">
              <a:rPr lang="en-US" smtClean="0"/>
              <a:t>‹#›</a:t>
            </a:fld>
            <a:endParaRPr lang="en-US"/>
          </a:p>
        </p:txBody>
      </p:sp>
    </p:spTree>
    <p:extLst>
      <p:ext uri="{BB962C8B-B14F-4D97-AF65-F5344CB8AC3E}">
        <p14:creationId xmlns:p14="http://schemas.microsoft.com/office/powerpoint/2010/main" val="1057987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500" b="1" baseline="0">
                <a:effectLst/>
                <a:latin typeface="Calibri" pitchFamily="34" charset="0"/>
              </a:defRPr>
            </a:lvl1pPr>
          </a:lstStyle>
          <a:p>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257175" indent="-257175">
              <a:buClr>
                <a:schemeClr val="tx1"/>
              </a:buClr>
              <a:buSzPct val="70000"/>
              <a:buFont typeface="Wingdings" pitchFamily="2" charset="2"/>
              <a:buChar char="§"/>
              <a:defRPr sz="1800" b="1">
                <a:solidFill>
                  <a:schemeClr val="bg2"/>
                </a:solidFill>
                <a:latin typeface="Calibri" pitchFamily="34" charset="0"/>
              </a:defRPr>
            </a:lvl1pPr>
            <a:lvl2pPr marL="557213" indent="-214313">
              <a:buClr>
                <a:schemeClr val="tx1"/>
              </a:buClr>
              <a:buSzPct val="100000"/>
              <a:buFont typeface="Arial" pitchFamily="34" charset="0"/>
              <a:buChar char="•"/>
              <a:defRPr sz="1500">
                <a:solidFill>
                  <a:schemeClr val="bg2"/>
                </a:solidFill>
              </a:defRPr>
            </a:lvl2pPr>
            <a:lvl3pPr marL="857250" indent="-171450">
              <a:buClr>
                <a:schemeClr val="tx1"/>
              </a:buClr>
              <a:buSzPct val="100000"/>
              <a:buFont typeface="Courier New" pitchFamily="49" charset="0"/>
              <a:buChar char="o"/>
              <a:defRPr sz="1350">
                <a:solidFill>
                  <a:schemeClr val="bg2"/>
                </a:solidFill>
              </a:defRPr>
            </a:lvl3pPr>
            <a:lvl4pPr>
              <a:buClr>
                <a:schemeClr val="tx1"/>
              </a:buClr>
              <a:buSzPct val="70000"/>
              <a:buFont typeface="Courier New" pitchFamily="49" charset="0"/>
              <a:buChar char="o"/>
              <a:defRPr sz="1350">
                <a:solidFill>
                  <a:schemeClr val="bg2"/>
                </a:solidFill>
              </a:defRPr>
            </a:lvl4pPr>
            <a:lvl5pPr>
              <a:buClr>
                <a:schemeClr val="tx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endParaRPr lang="en-US" dirty="0" smtClean="0"/>
          </a:p>
          <a:p>
            <a:pPr lvl="1"/>
            <a:endParaRPr lang="en-US" dirty="0" smtClean="0"/>
          </a:p>
          <a:p>
            <a:pPr lvl="2"/>
            <a:endParaRPr lang="en-US" dirty="0"/>
          </a:p>
        </p:txBody>
      </p:sp>
      <p:sp>
        <p:nvSpPr>
          <p:cNvPr id="4" name="Text Placeholder 3"/>
          <p:cNvSpPr>
            <a:spLocks noGrp="1"/>
          </p:cNvSpPr>
          <p:nvPr>
            <p:ph type="body" sz="half" idx="2"/>
          </p:nvPr>
        </p:nvSpPr>
        <p:spPr>
          <a:xfrm>
            <a:off x="457202" y="1435105"/>
            <a:ext cx="3008313" cy="4356099"/>
          </a:xfrm>
          <a:prstGeom prst="rect">
            <a:avLst/>
          </a:prstGeom>
        </p:spPr>
        <p:txBody>
          <a:bodyPr/>
          <a:lstStyle>
            <a:lvl1pPr marL="0" indent="0">
              <a:buNone/>
              <a:defRPr sz="1050" baseline="0">
                <a:solidFill>
                  <a:schemeClr val="bg2"/>
                </a:solidFill>
                <a:latin typeface="Calibri"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endParaRPr lang="en-US" dirty="0" smtClean="0"/>
          </a:p>
        </p:txBody>
      </p:sp>
      <p:sp>
        <p:nvSpPr>
          <p:cNvPr id="6"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825">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403811939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2400">
                <a:latin typeface="Calibri"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baseline="0">
                <a:solidFill>
                  <a:schemeClr val="bg2"/>
                </a:solidFill>
                <a:latin typeface="Calibri"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endParaRPr lang="en-US" dirty="0" smtClean="0"/>
          </a:p>
        </p:txBody>
      </p:sp>
    </p:spTree>
    <p:extLst>
      <p:ext uri="{BB962C8B-B14F-4D97-AF65-F5344CB8AC3E}">
        <p14:creationId xmlns:p14="http://schemas.microsoft.com/office/powerpoint/2010/main" val="292315860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100" b="1" baseline="0">
                <a:solidFill>
                  <a:schemeClr val="bg2"/>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428673862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2250"/>
              </a:lnSpc>
              <a:defRPr sz="21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1500" b="1" baseline="0">
                <a:solidFill>
                  <a:schemeClr val="bg2"/>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320612717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4752"/>
            <a:ext cx="9180512" cy="6885384"/>
          </a:xfrm>
          <a:prstGeom prst="rect">
            <a:avLst/>
          </a:prstGeom>
        </p:spPr>
      </p:pic>
      <p:sp>
        <p:nvSpPr>
          <p:cNvPr id="4" name="Rectangle 3"/>
          <p:cNvSpPr/>
          <p:nvPr userDrawn="1"/>
        </p:nvSpPr>
        <p:spPr>
          <a:xfrm>
            <a:off x="1115616" y="2016687"/>
            <a:ext cx="6912768" cy="2708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9674" y="2636912"/>
            <a:ext cx="5935715" cy="1572198"/>
          </a:xfrm>
          <a:prstGeom prst="rect">
            <a:avLst/>
          </a:prstGeom>
        </p:spPr>
      </p:pic>
    </p:spTree>
    <p:extLst>
      <p:ext uri="{BB962C8B-B14F-4D97-AF65-F5344CB8AC3E}">
        <p14:creationId xmlns:p14="http://schemas.microsoft.com/office/powerpoint/2010/main" val="1465845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100" b="1" baseline="0">
                <a:solidFill>
                  <a:schemeClr val="bg2"/>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378445583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a:prstGeom prst="rect">
            <a:avLst/>
          </a:prstGeom>
        </p:spPr>
        <p:txBody>
          <a:bodyPr/>
          <a:lstStyle>
            <a:lvl1pPr>
              <a:defRPr sz="18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457200" y="6356354"/>
            <a:ext cx="2133600" cy="365125"/>
          </a:xfrm>
          <a:prstGeom prst="rect">
            <a:avLst/>
          </a:prstGeom>
        </p:spPr>
        <p:txBody>
          <a:bodyPr/>
          <a:lstStyle>
            <a:lvl1pPr>
              <a:defRPr/>
            </a:lvl1pPr>
          </a:lstStyle>
          <a:p>
            <a:fld id="{50986240-72D4-4A96-87DE-7E28516824AF}" type="slidenum">
              <a:rPr lang="en-US" altLang="en-US">
                <a:solidFill>
                  <a:srgbClr val="0039A6"/>
                </a:solidFill>
              </a:rPr>
              <a:pPr/>
              <a:t>‹#›</a:t>
            </a:fld>
            <a:endParaRPr lang="en-US" altLang="en-US">
              <a:solidFill>
                <a:srgbClr val="0039A6"/>
              </a:solidFill>
            </a:endParaRPr>
          </a:p>
        </p:txBody>
      </p:sp>
    </p:spTree>
    <p:extLst>
      <p:ext uri="{BB962C8B-B14F-4D97-AF65-F5344CB8AC3E}">
        <p14:creationId xmlns:p14="http://schemas.microsoft.com/office/powerpoint/2010/main" val="653382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371600"/>
          </a:xfrm>
          <a:prstGeom prst="rect">
            <a:avLst/>
          </a:prstGeom>
        </p:spPr>
        <p:txBody>
          <a:bodyPr anchor="ctr">
            <a:normAutofit/>
          </a:bodyPr>
          <a:lstStyle>
            <a:lvl1pPr>
              <a:defRPr sz="36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657600"/>
            <a:ext cx="6400800" cy="2133600"/>
          </a:xfrm>
          <a:prstGeom prst="rect">
            <a:avLst/>
          </a:prstGeo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994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9200"/>
            <a:ext cx="8229600" cy="5181599"/>
          </a:xfrm>
          <a:prstGeom prst="rect">
            <a:avLst/>
          </a:prstGeom>
        </p:spPr>
        <p:txBody>
          <a:bodyPr/>
          <a:lstStyle>
            <a:lvl1pPr marL="231775" indent="-231775">
              <a:defRPr/>
            </a:lvl1pPr>
            <a:lvl2pPr marL="573088" indent="-292100">
              <a:defRPr/>
            </a:lvl2pPr>
            <a:lvl3pPr marL="800100" indent="-217488">
              <a:defRPr/>
            </a:lvl3pPr>
            <a:lvl4pPr marL="1028700" indent="-225425">
              <a:defRPr/>
            </a:lvl4pPr>
            <a:lvl5pPr marL="1252538" indent="-2286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92875"/>
            <a:ext cx="2133600" cy="365125"/>
          </a:xfrm>
          <a:prstGeom prst="rect">
            <a:avLst/>
          </a:prstGeom>
        </p:spPr>
        <p:txBody>
          <a:bodyPr/>
          <a:lstStyle/>
          <a:p>
            <a:fld id="{1B0A5EE0-B5F2-4B59-8A61-622E16480F6A}" type="datetime1">
              <a:rPr lang="en-US" smtClean="0">
                <a:solidFill>
                  <a:srgbClr val="0039A6"/>
                </a:solidFill>
              </a:rPr>
              <a:pPr/>
              <a:t>10/28/2015</a:t>
            </a:fld>
            <a:endParaRPr lang="en-US" dirty="0">
              <a:solidFill>
                <a:srgbClr val="0039A6"/>
              </a:solidFill>
            </a:endParaRPr>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p>
            <a:endParaRPr lang="en-US" dirty="0">
              <a:solidFill>
                <a:srgbClr val="0039A6"/>
              </a:solidFill>
            </a:endParaRPr>
          </a:p>
        </p:txBody>
      </p:sp>
      <p:sp>
        <p:nvSpPr>
          <p:cNvPr id="6" name="Slide Number Placeholder 5"/>
          <p:cNvSpPr>
            <a:spLocks noGrp="1"/>
          </p:cNvSpPr>
          <p:nvPr>
            <p:ph type="sldNum" sz="quarter" idx="12"/>
          </p:nvPr>
        </p:nvSpPr>
        <p:spPr>
          <a:xfrm>
            <a:off x="6773091" y="6170657"/>
            <a:ext cx="2133600" cy="365125"/>
          </a:xfrm>
          <a:prstGeom prst="rect">
            <a:avLst/>
          </a:prstGeom>
        </p:spPr>
        <p:txBody>
          <a:bodyPr/>
          <a:lstStyle>
            <a:lvl1pPr>
              <a:defRPr sz="1600"/>
            </a:lvl1pPr>
          </a:lstStyle>
          <a:p>
            <a:fld id="{47BB38AB-6F56-44B1-96C7-1CA418B1F478}"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113582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2250"/>
              </a:lnSpc>
              <a:defRPr sz="21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257175" indent="-257175">
              <a:buClr>
                <a:schemeClr val="tx1"/>
              </a:buClr>
              <a:buSzPct val="70000"/>
              <a:buFont typeface="Arial" pitchFamily="34" charset="0"/>
              <a:buChar char="•"/>
              <a:defRPr sz="1800" b="1" baseline="0">
                <a:solidFill>
                  <a:schemeClr val="bg2"/>
                </a:solidFill>
                <a:latin typeface="Calibri" pitchFamily="34" charset="0"/>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825">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308224980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C8E8E5-9D7F-4345-9425-61E2290DC0F3}"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5440D-8AAE-4127-8EA3-C9DA9B6A7111}" type="slidenum">
              <a:rPr lang="en-US" smtClean="0"/>
              <a:t>‹#›</a:t>
            </a:fld>
            <a:endParaRPr lang="en-US"/>
          </a:p>
        </p:txBody>
      </p:sp>
    </p:spTree>
    <p:extLst>
      <p:ext uri="{BB962C8B-B14F-4D97-AF65-F5344CB8AC3E}">
        <p14:creationId xmlns:p14="http://schemas.microsoft.com/office/powerpoint/2010/main" val="3621711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2250"/>
              </a:lnSpc>
              <a:defRPr sz="21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1500" b="1" baseline="0">
                <a:solidFill>
                  <a:schemeClr val="bg2"/>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383221242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2250"/>
              </a:lnSpc>
              <a:defRPr sz="24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257175" indent="-257175">
              <a:buClr>
                <a:schemeClr val="accent1"/>
              </a:buClr>
              <a:buSzPct val="70000"/>
              <a:buFont typeface="Wingdings" pitchFamily="2" charset="2"/>
              <a:buChar char="§"/>
              <a:defRPr sz="1800" b="1" baseline="0">
                <a:solidFill>
                  <a:schemeClr val="bg2"/>
                </a:solidFill>
                <a:latin typeface="Calibri" pitchFamily="34" charset="0"/>
              </a:defRPr>
            </a:lvl1pPr>
            <a:lvl2pPr marL="557213" indent="-214313">
              <a:buClr>
                <a:schemeClr val="tx1"/>
              </a:buClr>
              <a:buSzPct val="100000"/>
              <a:buFont typeface="Arial" pitchFamily="34" charset="0"/>
              <a:buChar char="•"/>
              <a:defRPr sz="1500">
                <a:solidFill>
                  <a:schemeClr val="bg2"/>
                </a:solidFill>
              </a:defRPr>
            </a:lvl2pPr>
            <a:lvl3pPr marL="857250" indent="-171450">
              <a:buClr>
                <a:schemeClr val="tx1"/>
              </a:buClr>
              <a:buSzPct val="100000"/>
              <a:buFont typeface="Courier New" pitchFamily="49" charset="0"/>
              <a:buChar char="o"/>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endParaRPr lang="en-US" dirty="0" smtClean="0"/>
          </a:p>
          <a:p>
            <a:pPr lvl="1"/>
            <a:endParaRPr lang="en-US" dirty="0" smtClean="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825">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103562237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2250"/>
              </a:lnSpc>
              <a:defRPr sz="21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257175" indent="-257175">
              <a:buClr>
                <a:schemeClr val="tx1"/>
              </a:buClr>
              <a:buSzPct val="70000"/>
              <a:buFont typeface="Arial" pitchFamily="34" charset="0"/>
              <a:buChar char="•"/>
              <a:defRPr sz="1800" b="1" baseline="0">
                <a:solidFill>
                  <a:schemeClr val="bg2"/>
                </a:solidFill>
                <a:latin typeface="Calibri" pitchFamily="34" charset="0"/>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825">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295240204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1500" b="1" baseline="0">
                <a:solidFill>
                  <a:schemeClr val="bg2"/>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2250"/>
              </a:lnSpc>
              <a:defRPr sz="2100" b="1" baseline="0">
                <a:effectLst/>
                <a:latin typeface="Calibri" pitchFamily="34" charset="0"/>
              </a:defRPr>
            </a:lvl1pPr>
          </a:lstStyle>
          <a:p>
            <a:endParaRPr lang="en-US" dirty="0"/>
          </a:p>
        </p:txBody>
      </p:sp>
    </p:spTree>
    <p:extLst>
      <p:ext uri="{BB962C8B-B14F-4D97-AF65-F5344CB8AC3E}">
        <p14:creationId xmlns:p14="http://schemas.microsoft.com/office/powerpoint/2010/main" val="422769289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2250"/>
              </a:lnSpc>
              <a:defRPr sz="21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257175" indent="-257175">
              <a:buClr>
                <a:schemeClr val="tx1"/>
              </a:buClr>
              <a:buSzPct val="70000"/>
              <a:buFont typeface="Arial" pitchFamily="34" charset="0"/>
              <a:buChar char="•"/>
              <a:defRPr sz="1800" b="1" baseline="0">
                <a:solidFill>
                  <a:schemeClr val="bg2"/>
                </a:solidFill>
                <a:latin typeface="Calibri" pitchFamily="34" charset="0"/>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133600" y="6019800"/>
            <a:ext cx="6553200" cy="381000"/>
          </a:xfrm>
          <a:prstGeom prst="rect">
            <a:avLst/>
          </a:prstGeom>
        </p:spPr>
        <p:txBody>
          <a:bodyPr anchor="b"/>
          <a:lstStyle>
            <a:lvl1pPr>
              <a:buNone/>
              <a:defRPr sz="825">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58746213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1271017"/>
            <a:ext cx="7772400" cy="1362075"/>
          </a:xfrm>
          <a:prstGeom prst="rect">
            <a:avLst/>
          </a:prstGeom>
        </p:spPr>
        <p:txBody>
          <a:bodyPr anchor="t"/>
          <a:lstStyle>
            <a:lvl1pPr algn="ctr">
              <a:lnSpc>
                <a:spcPts val="2850"/>
              </a:lnSpc>
              <a:defRPr sz="27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684213" y="2743200"/>
            <a:ext cx="7772400" cy="1500187"/>
          </a:xfrm>
          <a:prstGeom prst="rect">
            <a:avLst/>
          </a:prstGeom>
        </p:spPr>
        <p:txBody>
          <a:bodyPr anchor="t" anchorCtr="0"/>
          <a:lstStyle>
            <a:lvl1pPr marL="0" indent="0" algn="ctr">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endParaRPr lang="en-US" dirty="0" smtClean="0"/>
          </a:p>
        </p:txBody>
      </p:sp>
    </p:spTree>
    <p:extLst>
      <p:ext uri="{BB962C8B-B14F-4D97-AF65-F5344CB8AC3E}">
        <p14:creationId xmlns:p14="http://schemas.microsoft.com/office/powerpoint/2010/main" val="68133015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baseline="0">
                <a:effectLst/>
                <a:latin typeface="Calibri" pitchFamily="34" charset="0"/>
              </a:defRPr>
            </a:lvl1pPr>
          </a:lstStyle>
          <a:p>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257175" indent="-257175">
              <a:buClr>
                <a:schemeClr val="tx1"/>
              </a:buClr>
              <a:buSzPct val="70000"/>
              <a:buFont typeface="Wingdings" pitchFamily="2" charset="2"/>
              <a:buChar char="§"/>
              <a:defRPr sz="1800" b="1">
                <a:solidFill>
                  <a:schemeClr val="bg2"/>
                </a:solidFill>
                <a:latin typeface="Calibri" pitchFamily="34" charset="0"/>
              </a:defRPr>
            </a:lvl1pPr>
            <a:lvl2pPr marL="557213" indent="-214313">
              <a:buClr>
                <a:schemeClr val="tx1"/>
              </a:buClr>
              <a:buSzPct val="100000"/>
              <a:buFont typeface="Arial" pitchFamily="34" charset="0"/>
              <a:buChar char="•"/>
              <a:defRPr sz="1500">
                <a:solidFill>
                  <a:schemeClr val="bg2"/>
                </a:solidFill>
              </a:defRPr>
            </a:lvl2pPr>
            <a:lvl3pPr marL="857250" indent="-171450">
              <a:buClr>
                <a:schemeClr val="tx1"/>
              </a:buClr>
              <a:buSzPct val="100000"/>
              <a:buFont typeface="Courier New" pitchFamily="49" charset="0"/>
              <a:buChar char="o"/>
              <a:defRPr sz="1350">
                <a:solidFill>
                  <a:schemeClr val="bg2"/>
                </a:solidFill>
              </a:defRPr>
            </a:lvl3pPr>
            <a:lvl4pPr>
              <a:buClr>
                <a:schemeClr val="tx1"/>
              </a:buClr>
              <a:buSzPct val="70000"/>
              <a:buFont typeface="Courier New" pitchFamily="49" charset="0"/>
              <a:buChar char="o"/>
              <a:defRPr sz="1350">
                <a:solidFill>
                  <a:schemeClr val="bg2"/>
                </a:solidFill>
              </a:defRPr>
            </a:lvl4pPr>
            <a:lvl5pPr>
              <a:buClr>
                <a:schemeClr val="tx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endParaRPr lang="en-US" dirty="0" smtClean="0"/>
          </a:p>
          <a:p>
            <a:pPr lvl="1"/>
            <a:endParaRPr lang="en-US" dirty="0" smtClean="0"/>
          </a:p>
          <a:p>
            <a:pPr lvl="2"/>
            <a:endParaRPr lang="en-US" dirty="0"/>
          </a:p>
        </p:txBody>
      </p:sp>
      <p:sp>
        <p:nvSpPr>
          <p:cNvPr id="4" name="Text Placeholder 3"/>
          <p:cNvSpPr>
            <a:spLocks noGrp="1"/>
          </p:cNvSpPr>
          <p:nvPr>
            <p:ph type="body" sz="half" idx="2"/>
          </p:nvPr>
        </p:nvSpPr>
        <p:spPr>
          <a:xfrm>
            <a:off x="457201" y="1435103"/>
            <a:ext cx="3008313" cy="4356099"/>
          </a:xfrm>
          <a:prstGeom prst="rect">
            <a:avLst/>
          </a:prstGeom>
        </p:spPr>
        <p:txBody>
          <a:bodyPr/>
          <a:lstStyle>
            <a:lvl1pPr marL="0" indent="0">
              <a:buNone/>
              <a:defRPr sz="1050" baseline="0">
                <a:solidFill>
                  <a:schemeClr val="bg2"/>
                </a:solidFill>
                <a:latin typeface="Calibri"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endParaRPr lang="en-US" dirty="0" smtClean="0"/>
          </a:p>
        </p:txBody>
      </p:sp>
      <p:sp>
        <p:nvSpPr>
          <p:cNvPr id="6"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825">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363320517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2400">
                <a:latin typeface="Calibri"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baseline="0">
                <a:solidFill>
                  <a:schemeClr val="bg2"/>
                </a:solidFill>
                <a:latin typeface="Calibri"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endParaRPr lang="en-US" dirty="0" smtClean="0"/>
          </a:p>
        </p:txBody>
      </p:sp>
    </p:spTree>
    <p:extLst>
      <p:ext uri="{BB962C8B-B14F-4D97-AF65-F5344CB8AC3E}">
        <p14:creationId xmlns:p14="http://schemas.microsoft.com/office/powerpoint/2010/main" val="94251583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100" b="1" baseline="0">
                <a:solidFill>
                  <a:schemeClr val="bg2"/>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118416958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9762"/>
            <a:ext cx="8229600" cy="1143000"/>
          </a:xfrm>
          <a:prstGeom prst="rect">
            <a:avLst/>
          </a:prstGeom>
        </p:spPr>
        <p:txBody>
          <a:bodyPr/>
          <a:lstStyle>
            <a:lvl1pPr>
              <a:defRPr>
                <a:solidFill>
                  <a:srgbClr val="008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65326"/>
            <a:ext cx="8229600" cy="4525963"/>
          </a:xfrm>
          <a:prstGeom prst="rect">
            <a:avLst/>
          </a:prstGeom>
        </p:spPr>
        <p:txBody>
          <a:bodyPr/>
          <a:lstStyle>
            <a:lvl1pPr>
              <a:defRPr>
                <a:solidFill>
                  <a:srgbClr val="008000"/>
                </a:solidFill>
              </a:defRPr>
            </a:lvl1pPr>
            <a:lvl2pPr>
              <a:defRPr>
                <a:solidFill>
                  <a:srgbClr val="008000"/>
                </a:solidFill>
              </a:defRPr>
            </a:lvl2pPr>
            <a:lvl3pPr>
              <a:defRPr>
                <a:solidFill>
                  <a:srgbClr val="008000"/>
                </a:solidFill>
              </a:defRPr>
            </a:lvl3pPr>
            <a:lvl4pPr>
              <a:defRPr>
                <a:solidFill>
                  <a:srgbClr val="008000"/>
                </a:solidFill>
              </a:defRPr>
            </a:lvl4pPr>
            <a:lvl5pPr>
              <a:defRPr>
                <a:solidFill>
                  <a:srgbClr val="008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8996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C8E8E5-9D7F-4345-9425-61E2290DC0F3}"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5440D-8AAE-4127-8EA3-C9DA9B6A7111}" type="slidenum">
              <a:rPr lang="en-US" smtClean="0"/>
              <a:t>‹#›</a:t>
            </a:fld>
            <a:endParaRPr lang="en-US"/>
          </a:p>
        </p:txBody>
      </p:sp>
    </p:spTree>
    <p:extLst>
      <p:ext uri="{BB962C8B-B14F-4D97-AF65-F5344CB8AC3E}">
        <p14:creationId xmlns:p14="http://schemas.microsoft.com/office/powerpoint/2010/main" val="3289090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F25B042F-323D-C944-A775-5D2C21DF48E1}" type="datetimeFigureOut">
              <a:rPr lang="en-US" smtClean="0">
                <a:solidFill>
                  <a:srgbClr val="0039A6"/>
                </a:solidFill>
              </a:rPr>
              <a:pPr/>
              <a:t>10/28/2015</a:t>
            </a:fld>
            <a:endParaRPr lang="en-US" dirty="0">
              <a:solidFill>
                <a:srgbClr val="0039A6"/>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dirty="0">
              <a:solidFill>
                <a:srgbClr val="0039A6"/>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3D1E1B1E-0341-F040-9253-802295CFADCC}"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40653464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lvl1pPr>
              <a:defRPr/>
            </a:lvl1pPr>
          </a:lstStyle>
          <a:p>
            <a:pPr defTabSz="457200"/>
            <a:fld id="{50986240-72D4-4A96-87DE-7E28516824AF}" type="slidenum">
              <a:rPr lang="en-US" altLang="en-US">
                <a:solidFill>
                  <a:prstClr val="black"/>
                </a:solidFill>
              </a:rPr>
              <a:pPr defTabSz="457200"/>
              <a:t>‹#›</a:t>
            </a:fld>
            <a:endParaRPr lang="en-US" altLang="en-US">
              <a:solidFill>
                <a:prstClr val="black"/>
              </a:solidFill>
            </a:endParaRPr>
          </a:p>
        </p:txBody>
      </p:sp>
    </p:spTree>
    <p:extLst>
      <p:ext uri="{BB962C8B-B14F-4D97-AF65-F5344CB8AC3E}">
        <p14:creationId xmlns:p14="http://schemas.microsoft.com/office/powerpoint/2010/main" val="4036453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385182600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126089092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43720898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Tree>
    <p:extLst>
      <p:ext uri="{BB962C8B-B14F-4D97-AF65-F5344CB8AC3E}">
        <p14:creationId xmlns:p14="http://schemas.microsoft.com/office/powerpoint/2010/main" val="323114730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133600" y="6019800"/>
            <a:ext cx="65532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427303956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1271016"/>
            <a:ext cx="7772400" cy="1362075"/>
          </a:xfrm>
          <a:prstGeom prst="rect">
            <a:avLst/>
          </a:prstGeom>
        </p:spPr>
        <p:txBody>
          <a:bodyPr anchor="t"/>
          <a:lstStyle>
            <a:lvl1pPr algn="ctr">
              <a:lnSpc>
                <a:spcPts val="3800"/>
              </a:lnSpc>
              <a:defRPr sz="36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684213" y="2743200"/>
            <a:ext cx="77724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Tree>
    <p:extLst>
      <p:ext uri="{BB962C8B-B14F-4D97-AF65-F5344CB8AC3E}">
        <p14:creationId xmlns:p14="http://schemas.microsoft.com/office/powerpoint/2010/main" val="279899556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smtClean="0"/>
          </a:p>
          <a:p>
            <a:pPr lvl="1"/>
            <a:endParaRPr lang="en-US" dirty="0" smtClean="0"/>
          </a:p>
          <a:p>
            <a:pPr lvl="2"/>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120287108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extLst>
      <p:ext uri="{BB962C8B-B14F-4D97-AF65-F5344CB8AC3E}">
        <p14:creationId xmlns:p14="http://schemas.microsoft.com/office/powerpoint/2010/main" val="30788048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C8E8E5-9D7F-4345-9425-61E2290DC0F3}" type="datetimeFigureOut">
              <a:rPr lang="en-US" smtClean="0"/>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D5440D-8AAE-4127-8EA3-C9DA9B6A7111}" type="slidenum">
              <a:rPr lang="en-US" smtClean="0"/>
              <a:t>‹#›</a:t>
            </a:fld>
            <a:endParaRPr lang="en-US"/>
          </a:p>
        </p:txBody>
      </p:sp>
    </p:spTree>
    <p:extLst>
      <p:ext uri="{BB962C8B-B14F-4D97-AF65-F5344CB8AC3E}">
        <p14:creationId xmlns:p14="http://schemas.microsoft.com/office/powerpoint/2010/main" val="12257809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214239511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97649986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4752"/>
            <a:ext cx="9180512" cy="6885384"/>
          </a:xfrm>
          <a:prstGeom prst="rect">
            <a:avLst/>
          </a:prstGeom>
        </p:spPr>
      </p:pic>
      <p:sp>
        <p:nvSpPr>
          <p:cNvPr id="4" name="Rectangle 3"/>
          <p:cNvSpPr/>
          <p:nvPr userDrawn="1"/>
        </p:nvSpPr>
        <p:spPr>
          <a:xfrm>
            <a:off x="1115616" y="2016683"/>
            <a:ext cx="6912768" cy="2708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9672" y="2636912"/>
            <a:ext cx="5935715" cy="1572198"/>
          </a:xfrm>
          <a:prstGeom prst="rect">
            <a:avLst/>
          </a:prstGeom>
        </p:spPr>
      </p:pic>
    </p:spTree>
    <p:extLst>
      <p:ext uri="{BB962C8B-B14F-4D97-AF65-F5344CB8AC3E}">
        <p14:creationId xmlns:p14="http://schemas.microsoft.com/office/powerpoint/2010/main" val="40274017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178692727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232063695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33138647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lvl1pPr>
              <a:defRPr/>
            </a:lvl1pPr>
          </a:lstStyle>
          <a:p>
            <a:pPr defTabSz="457200"/>
            <a:fld id="{50986240-72D4-4A96-87DE-7E28516824AF}" type="slidenum">
              <a:rPr lang="en-US" altLang="en-US">
                <a:solidFill>
                  <a:prstClr val="black"/>
                </a:solidFill>
              </a:rPr>
              <a:pPr defTabSz="457200"/>
              <a:t>‹#›</a:t>
            </a:fld>
            <a:endParaRPr lang="en-US" altLang="en-US">
              <a:solidFill>
                <a:prstClr val="black"/>
              </a:solidFill>
            </a:endParaRPr>
          </a:p>
        </p:txBody>
      </p:sp>
    </p:spTree>
    <p:extLst>
      <p:ext uri="{BB962C8B-B14F-4D97-AF65-F5344CB8AC3E}">
        <p14:creationId xmlns:p14="http://schemas.microsoft.com/office/powerpoint/2010/main" val="6711253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5F577FC-42C1-4D31-A341-B9005B10706F}" type="datetime1">
              <a:rPr lang="en-US">
                <a:solidFill>
                  <a:prstClr val="black">
                    <a:tint val="75000"/>
                  </a:prstClr>
                </a:solidFill>
              </a:rPr>
              <a:pPr>
                <a:def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789E99-08E1-4C2E-8D82-4E14BC3D5589}" type="slidenum">
              <a:rPr lang="en-US" altLang="en-US"/>
              <a:pPr>
                <a:defRPr/>
              </a:pPr>
              <a:t>‹#›</a:t>
            </a:fld>
            <a:endParaRPr lang="en-US" altLang="en-US"/>
          </a:p>
        </p:txBody>
      </p:sp>
    </p:spTree>
    <p:extLst>
      <p:ext uri="{BB962C8B-B14F-4D97-AF65-F5344CB8AC3E}">
        <p14:creationId xmlns:p14="http://schemas.microsoft.com/office/powerpoint/2010/main" val="29093943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A69378-058C-4C8A-8F9E-323AF7B3F65B}" type="datetime1">
              <a:rPr lang="en-US">
                <a:solidFill>
                  <a:prstClr val="black">
                    <a:tint val="75000"/>
                  </a:prstClr>
                </a:solidFill>
              </a:rPr>
              <a:pPr>
                <a:def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93F58A-FDFA-4137-82F8-C5F5FF7ED653}" type="slidenum">
              <a:rPr lang="en-US" altLang="en-US"/>
              <a:pPr>
                <a:defRPr/>
              </a:pPr>
              <a:t>‹#›</a:t>
            </a:fld>
            <a:endParaRPr lang="en-US" altLang="en-US"/>
          </a:p>
        </p:txBody>
      </p:sp>
    </p:spTree>
    <p:extLst>
      <p:ext uri="{BB962C8B-B14F-4D97-AF65-F5344CB8AC3E}">
        <p14:creationId xmlns:p14="http://schemas.microsoft.com/office/powerpoint/2010/main" val="32837283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06E799-7B33-4DF0-AFBA-1681FF088240}" type="datetime1">
              <a:rPr lang="en-US">
                <a:solidFill>
                  <a:prstClr val="black">
                    <a:tint val="75000"/>
                  </a:prstClr>
                </a:solidFill>
              </a:rPr>
              <a:pPr>
                <a:def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C4E416D-F6AD-4590-8A2D-F47B1FF0D8F0}" type="slidenum">
              <a:rPr lang="en-US" altLang="en-US"/>
              <a:pPr>
                <a:defRPr/>
              </a:pPr>
              <a:t>‹#›</a:t>
            </a:fld>
            <a:endParaRPr lang="en-US" altLang="en-US"/>
          </a:p>
        </p:txBody>
      </p:sp>
    </p:spTree>
    <p:extLst>
      <p:ext uri="{BB962C8B-B14F-4D97-AF65-F5344CB8AC3E}">
        <p14:creationId xmlns:p14="http://schemas.microsoft.com/office/powerpoint/2010/main" val="55731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C8E8E5-9D7F-4345-9425-61E2290DC0F3}" type="datetimeFigureOut">
              <a:rPr lang="en-US" smtClean="0"/>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5440D-8AAE-4127-8EA3-C9DA9B6A7111}" type="slidenum">
              <a:rPr lang="en-US" smtClean="0"/>
              <a:t>‹#›</a:t>
            </a:fld>
            <a:endParaRPr lang="en-US"/>
          </a:p>
        </p:txBody>
      </p:sp>
    </p:spTree>
    <p:extLst>
      <p:ext uri="{BB962C8B-B14F-4D97-AF65-F5344CB8AC3E}">
        <p14:creationId xmlns:p14="http://schemas.microsoft.com/office/powerpoint/2010/main" val="10074157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0E2E9E-8DDC-4847-B9D8-99A48C1E73B2}" type="datetime1">
              <a:rPr lang="en-US">
                <a:solidFill>
                  <a:prstClr val="black">
                    <a:tint val="75000"/>
                  </a:prstClr>
                </a:solidFill>
              </a:rPr>
              <a:pPr>
                <a:defRPr/>
              </a:pPr>
              <a:t>10/29/2015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E0FF8A-F3AF-4C74-A21F-8B88602F081D}" type="slidenum">
              <a:rPr lang="en-US" altLang="en-US"/>
              <a:pPr>
                <a:defRPr/>
              </a:pPr>
              <a:t>‹#›</a:t>
            </a:fld>
            <a:endParaRPr lang="en-US" altLang="en-US"/>
          </a:p>
        </p:txBody>
      </p:sp>
    </p:spTree>
    <p:extLst>
      <p:ext uri="{BB962C8B-B14F-4D97-AF65-F5344CB8AC3E}">
        <p14:creationId xmlns:p14="http://schemas.microsoft.com/office/powerpoint/2010/main" val="15172241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E0A88C2-D483-4386-937E-CA227CA46E0E}" type="datetime1">
              <a:rPr lang="en-US">
                <a:solidFill>
                  <a:prstClr val="black">
                    <a:tint val="75000"/>
                  </a:prstClr>
                </a:solidFill>
              </a:rPr>
              <a:pPr>
                <a:defRPr/>
              </a:pPr>
              <a:t>10/29/2015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094DA03-7F4B-4454-A095-20C4E5EBB16E}" type="slidenum">
              <a:rPr lang="en-US" altLang="en-US"/>
              <a:pPr>
                <a:defRPr/>
              </a:pPr>
              <a:t>‹#›</a:t>
            </a:fld>
            <a:endParaRPr lang="en-US" altLang="en-US"/>
          </a:p>
        </p:txBody>
      </p:sp>
    </p:spTree>
    <p:extLst>
      <p:ext uri="{BB962C8B-B14F-4D97-AF65-F5344CB8AC3E}">
        <p14:creationId xmlns:p14="http://schemas.microsoft.com/office/powerpoint/2010/main" val="21466908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99A3F1-DFBD-4CF7-8338-451356237FE9}" type="datetime1">
              <a:rPr lang="en-US">
                <a:solidFill>
                  <a:prstClr val="black">
                    <a:tint val="75000"/>
                  </a:prstClr>
                </a:solidFill>
              </a:rPr>
              <a:pPr>
                <a:defRPr/>
              </a:pPr>
              <a:t>10/29/2015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976B0CD-38E6-4FDF-98E8-1AC0BD98CAAE}" type="slidenum">
              <a:rPr lang="en-US" altLang="en-US"/>
              <a:pPr>
                <a:defRPr/>
              </a:pPr>
              <a:t>‹#›</a:t>
            </a:fld>
            <a:endParaRPr lang="en-US" altLang="en-US"/>
          </a:p>
        </p:txBody>
      </p:sp>
    </p:spTree>
    <p:extLst>
      <p:ext uri="{BB962C8B-B14F-4D97-AF65-F5344CB8AC3E}">
        <p14:creationId xmlns:p14="http://schemas.microsoft.com/office/powerpoint/2010/main" val="32295939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4BC79B-A1E5-49F5-9812-DA4AA0792C5C}" type="datetime1">
              <a:rPr lang="en-US">
                <a:solidFill>
                  <a:prstClr val="black">
                    <a:tint val="75000"/>
                  </a:prstClr>
                </a:solidFill>
              </a:rPr>
              <a:pPr>
                <a:defRPr/>
              </a:pPr>
              <a:t>10/29/2015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4DBE26E-DC4A-4FF6-AA86-624934082AA1}" type="slidenum">
              <a:rPr lang="en-US" altLang="en-US"/>
              <a:pPr>
                <a:defRPr/>
              </a:pPr>
              <a:t>‹#›</a:t>
            </a:fld>
            <a:endParaRPr lang="en-US" altLang="en-US"/>
          </a:p>
        </p:txBody>
      </p:sp>
    </p:spTree>
    <p:extLst>
      <p:ext uri="{BB962C8B-B14F-4D97-AF65-F5344CB8AC3E}">
        <p14:creationId xmlns:p14="http://schemas.microsoft.com/office/powerpoint/2010/main" val="12481885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AA7AB8-88B9-40AF-BD8F-6F3AC0B62E2F}" type="datetime1">
              <a:rPr lang="en-US">
                <a:solidFill>
                  <a:prstClr val="black">
                    <a:tint val="75000"/>
                  </a:prstClr>
                </a:solidFill>
              </a:rPr>
              <a:pPr>
                <a:defRPr/>
              </a:pPr>
              <a:t>10/29/2015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FFE587-5D3B-4A1D-9B58-59D61EE09331}" type="slidenum">
              <a:rPr lang="en-US" altLang="en-US"/>
              <a:pPr>
                <a:defRPr/>
              </a:pPr>
              <a:t>‹#›</a:t>
            </a:fld>
            <a:endParaRPr lang="en-US" altLang="en-US"/>
          </a:p>
        </p:txBody>
      </p:sp>
    </p:spTree>
    <p:extLst>
      <p:ext uri="{BB962C8B-B14F-4D97-AF65-F5344CB8AC3E}">
        <p14:creationId xmlns:p14="http://schemas.microsoft.com/office/powerpoint/2010/main" val="31626012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8D72F7-9C07-4066-AFEE-DCDBCEA2A2E1}" type="datetime1">
              <a:rPr lang="en-US">
                <a:solidFill>
                  <a:prstClr val="black">
                    <a:tint val="75000"/>
                  </a:prstClr>
                </a:solidFill>
              </a:rPr>
              <a:pPr>
                <a:defRPr/>
              </a:pPr>
              <a:t>10/29/2015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660A525-711A-407C-9D55-7F27B9EAB102}" type="slidenum">
              <a:rPr lang="en-US" altLang="en-US"/>
              <a:pPr>
                <a:defRPr/>
              </a:pPr>
              <a:t>‹#›</a:t>
            </a:fld>
            <a:endParaRPr lang="en-US" altLang="en-US"/>
          </a:p>
        </p:txBody>
      </p:sp>
    </p:spTree>
    <p:extLst>
      <p:ext uri="{BB962C8B-B14F-4D97-AF65-F5344CB8AC3E}">
        <p14:creationId xmlns:p14="http://schemas.microsoft.com/office/powerpoint/2010/main" val="28536109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DFD15D-7B29-48FC-BF03-0E7F6785ECEB}" type="datetime1">
              <a:rPr lang="en-US">
                <a:solidFill>
                  <a:prstClr val="black">
                    <a:tint val="75000"/>
                  </a:prstClr>
                </a:solidFill>
              </a:rPr>
              <a:pPr>
                <a:def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9351CB-E6E9-43C8-A532-198BDB38E8FA}" type="slidenum">
              <a:rPr lang="en-US" altLang="en-US"/>
              <a:pPr>
                <a:defRPr/>
              </a:pPr>
              <a:t>‹#›</a:t>
            </a:fld>
            <a:endParaRPr lang="en-US" altLang="en-US"/>
          </a:p>
        </p:txBody>
      </p:sp>
    </p:spTree>
    <p:extLst>
      <p:ext uri="{BB962C8B-B14F-4D97-AF65-F5344CB8AC3E}">
        <p14:creationId xmlns:p14="http://schemas.microsoft.com/office/powerpoint/2010/main" val="39463551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CB3BFD-1EEF-4EF1-B9A6-2F0DF1A046C6}" type="datetime1">
              <a:rPr lang="en-US">
                <a:solidFill>
                  <a:prstClr val="black">
                    <a:tint val="75000"/>
                  </a:prstClr>
                </a:solidFill>
              </a:rPr>
              <a:pPr>
                <a:def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E67342-3613-4EF2-8F9D-17C2C3F75F0E}" type="slidenum">
              <a:rPr lang="en-US" altLang="en-US"/>
              <a:pPr>
                <a:defRPr/>
              </a:pPr>
              <a:t>‹#›</a:t>
            </a:fld>
            <a:endParaRPr lang="en-US" altLang="en-US"/>
          </a:p>
        </p:txBody>
      </p:sp>
    </p:spTree>
    <p:extLst>
      <p:ext uri="{BB962C8B-B14F-4D97-AF65-F5344CB8AC3E}">
        <p14:creationId xmlns:p14="http://schemas.microsoft.com/office/powerpoint/2010/main" val="30298055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4322237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8E8E5-9D7F-4345-9425-61E2290DC0F3}" type="datetimeFigureOut">
              <a:rPr lang="en-US" smtClean="0"/>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D5440D-8AAE-4127-8EA3-C9DA9B6A7111}" type="slidenum">
              <a:rPr lang="en-US" smtClean="0"/>
              <a:t>‹#›</a:t>
            </a:fld>
            <a:endParaRPr lang="en-US"/>
          </a:p>
        </p:txBody>
      </p:sp>
    </p:spTree>
    <p:extLst>
      <p:ext uri="{BB962C8B-B14F-4D97-AF65-F5344CB8AC3E}">
        <p14:creationId xmlns:p14="http://schemas.microsoft.com/office/powerpoint/2010/main" val="88964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8E8E5-9D7F-4345-9425-61E2290DC0F3}"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5440D-8AAE-4127-8EA3-C9DA9B6A7111}" type="slidenum">
              <a:rPr lang="en-US" smtClean="0"/>
              <a:t>‹#›</a:t>
            </a:fld>
            <a:endParaRPr lang="en-US"/>
          </a:p>
        </p:txBody>
      </p:sp>
    </p:spTree>
    <p:extLst>
      <p:ext uri="{BB962C8B-B14F-4D97-AF65-F5344CB8AC3E}">
        <p14:creationId xmlns:p14="http://schemas.microsoft.com/office/powerpoint/2010/main" val="3640091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8E8E5-9D7F-4345-9425-61E2290DC0F3}"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5440D-8AAE-4127-8EA3-C9DA9B6A7111}" type="slidenum">
              <a:rPr lang="en-US" smtClean="0"/>
              <a:t>‹#›</a:t>
            </a:fld>
            <a:endParaRPr lang="en-US"/>
          </a:p>
        </p:txBody>
      </p:sp>
    </p:spTree>
    <p:extLst>
      <p:ext uri="{BB962C8B-B14F-4D97-AF65-F5344CB8AC3E}">
        <p14:creationId xmlns:p14="http://schemas.microsoft.com/office/powerpoint/2010/main" val="309043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2.png"/><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8E8E5-9D7F-4345-9425-61E2290DC0F3}" type="datetimeFigureOut">
              <a:rPr lang="en-US" smtClean="0"/>
              <a:t>10/28/2015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5440D-8AAE-4127-8EA3-C9DA9B6A7111}" type="slidenum">
              <a:rPr lang="en-US" smtClean="0"/>
              <a:t>‹#›</a:t>
            </a:fld>
            <a:endParaRPr lang="en-US"/>
          </a:p>
        </p:txBody>
      </p:sp>
    </p:spTree>
    <p:extLst>
      <p:ext uri="{BB962C8B-B14F-4D97-AF65-F5344CB8AC3E}">
        <p14:creationId xmlns:p14="http://schemas.microsoft.com/office/powerpoint/2010/main" val="1314243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2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2746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 id="2147483687" r:id="rId13"/>
    <p:sldLayoutId id="2147483688" r:id="rId14"/>
    <p:sldLayoutId id="2147483689" r:id="rId15"/>
    <p:sldLayoutId id="2147483690" r:id="rId16"/>
  </p:sldLayoutIdLst>
  <p:transition>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5150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ransition>
    <p:fade/>
  </p:transition>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22822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6168307-1C4B-4AAD-99FF-BFF4D00CC26C}" type="datetime1">
              <a:rPr lang="en-US">
                <a:solidFill>
                  <a:prstClr val="black">
                    <a:tint val="75000"/>
                  </a:prstClr>
                </a:solidFill>
              </a:rPr>
              <a:pPr>
                <a:defRPr/>
              </a:pPr>
              <a:t>10/29/2015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3B5620E7-2171-4CD6-9FED-3DBD5A6393C5}"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2756536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3075" y="780848"/>
            <a:ext cx="8229600" cy="2039626"/>
          </a:xfrm>
        </p:spPr>
        <p:txBody>
          <a:bodyPr>
            <a:noAutofit/>
          </a:bodyPr>
          <a:lstStyle/>
          <a:p>
            <a:pPr algn="ctr">
              <a:lnSpc>
                <a:spcPct val="150000"/>
              </a:lnSpc>
            </a:pPr>
            <a:r>
              <a:rPr lang="en-US" sz="3200" dirty="0"/>
              <a:t>Lessons Learned </a:t>
            </a:r>
            <a:r>
              <a:rPr lang="en-US" sz="3200" dirty="0" smtClean="0"/>
              <a:t>and Novel </a:t>
            </a:r>
            <a:r>
              <a:rPr lang="en-US" sz="3200" dirty="0" smtClean="0"/>
              <a:t>Investigation Techniques </a:t>
            </a:r>
            <a:r>
              <a:rPr lang="en-US" sz="3200" dirty="0" smtClean="0"/>
              <a:t>in </a:t>
            </a:r>
            <a:r>
              <a:rPr lang="en-US" sz="3200" dirty="0" smtClean="0"/>
              <a:t>Response to a Large Community Outbreak </a:t>
            </a:r>
            <a:r>
              <a:rPr lang="en-US" sz="3200" dirty="0"/>
              <a:t>of HIV-1 </a:t>
            </a:r>
            <a:r>
              <a:rPr lang="en-US" sz="3200" dirty="0" smtClean="0"/>
              <a:t>infection</a:t>
            </a:r>
            <a:endParaRPr lang="en-US" sz="3200" b="0" dirty="0"/>
          </a:p>
        </p:txBody>
      </p:sp>
      <p:sp>
        <p:nvSpPr>
          <p:cNvPr id="2" name="Subtitle 1"/>
          <p:cNvSpPr>
            <a:spLocks noGrp="1"/>
          </p:cNvSpPr>
          <p:nvPr>
            <p:ph type="subTitle" idx="1"/>
          </p:nvPr>
        </p:nvSpPr>
        <p:spPr>
          <a:xfrm>
            <a:off x="983954" y="3289110"/>
            <a:ext cx="7442791" cy="2978700"/>
          </a:xfrm>
        </p:spPr>
        <p:txBody>
          <a:bodyPr>
            <a:normAutofit fontScale="92500" lnSpcReduction="10000"/>
          </a:bodyPr>
          <a:lstStyle/>
          <a:p>
            <a:r>
              <a:rPr lang="en-US" sz="2600" dirty="0" smtClean="0">
                <a:solidFill>
                  <a:schemeClr val="accent5">
                    <a:lumMod val="50000"/>
                  </a:schemeClr>
                </a:solidFill>
              </a:rPr>
              <a:t>Philip J. Peters MD</a:t>
            </a:r>
          </a:p>
          <a:p>
            <a:r>
              <a:rPr lang="en-US" sz="2600" dirty="0">
                <a:solidFill>
                  <a:schemeClr val="accent5">
                    <a:lumMod val="50000"/>
                  </a:schemeClr>
                </a:solidFill>
              </a:rPr>
              <a:t>HIV Testing </a:t>
            </a:r>
            <a:r>
              <a:rPr lang="en-US" sz="2600" dirty="0" smtClean="0">
                <a:solidFill>
                  <a:schemeClr val="accent5">
                    <a:lumMod val="50000"/>
                  </a:schemeClr>
                </a:solidFill>
              </a:rPr>
              <a:t>and Biomedical Interventions Activity </a:t>
            </a:r>
            <a:r>
              <a:rPr lang="en-US" sz="2600" dirty="0">
                <a:solidFill>
                  <a:schemeClr val="accent5">
                    <a:lumMod val="50000"/>
                  </a:schemeClr>
                </a:solidFill>
              </a:rPr>
              <a:t>Leader, </a:t>
            </a:r>
            <a:endParaRPr lang="en-US" sz="2600" dirty="0" smtClean="0">
              <a:solidFill>
                <a:schemeClr val="accent5">
                  <a:lumMod val="50000"/>
                </a:schemeClr>
              </a:solidFill>
            </a:endParaRPr>
          </a:p>
          <a:p>
            <a:r>
              <a:rPr lang="en-US" sz="2600" dirty="0" smtClean="0">
                <a:solidFill>
                  <a:schemeClr val="accent5">
                    <a:lumMod val="50000"/>
                  </a:schemeClr>
                </a:solidFill>
              </a:rPr>
              <a:t>HIV </a:t>
            </a:r>
            <a:r>
              <a:rPr lang="en-US" sz="2600" dirty="0">
                <a:solidFill>
                  <a:schemeClr val="accent5">
                    <a:lumMod val="50000"/>
                  </a:schemeClr>
                </a:solidFill>
              </a:rPr>
              <a:t>Epidemiology Branch </a:t>
            </a:r>
          </a:p>
          <a:p>
            <a:r>
              <a:rPr lang="en-US" sz="2600" dirty="0">
                <a:solidFill>
                  <a:schemeClr val="accent5">
                    <a:lumMod val="50000"/>
                  </a:schemeClr>
                </a:solidFill>
              </a:rPr>
              <a:t>Division of HIV/AIDS </a:t>
            </a:r>
            <a:r>
              <a:rPr lang="en-US" sz="2600" dirty="0" smtClean="0">
                <a:solidFill>
                  <a:schemeClr val="accent5">
                    <a:lumMod val="50000"/>
                  </a:schemeClr>
                </a:solidFill>
              </a:rPr>
              <a:t>Prevention</a:t>
            </a:r>
          </a:p>
          <a:p>
            <a:endParaRPr lang="en-US" dirty="0">
              <a:solidFill>
                <a:srgbClr val="000000"/>
              </a:solidFill>
            </a:endParaRPr>
          </a:p>
          <a:p>
            <a:r>
              <a:rPr lang="en-US" sz="1500" dirty="0" smtClean="0">
                <a:solidFill>
                  <a:srgbClr val="000000"/>
                </a:solidFill>
              </a:rPr>
              <a:t>Disclosures: I </a:t>
            </a:r>
            <a:r>
              <a:rPr lang="en-US" sz="1500" dirty="0">
                <a:solidFill>
                  <a:srgbClr val="000000"/>
                </a:solidFill>
              </a:rPr>
              <a:t>have no actual or potential conflict of interest in relation to this </a:t>
            </a:r>
            <a:r>
              <a:rPr lang="en-US" sz="1500" dirty="0" smtClean="0">
                <a:solidFill>
                  <a:srgbClr val="000000"/>
                </a:solidFill>
              </a:rPr>
              <a:t>presentation</a:t>
            </a:r>
          </a:p>
          <a:p>
            <a:r>
              <a:rPr lang="en-US" sz="1500" dirty="0" smtClean="0">
                <a:solidFill>
                  <a:srgbClr val="000000"/>
                </a:solidFill>
              </a:rPr>
              <a:t>The </a:t>
            </a:r>
            <a:r>
              <a:rPr lang="en-US" sz="1500" dirty="0">
                <a:solidFill>
                  <a:srgbClr val="000000"/>
                </a:solidFill>
              </a:rPr>
              <a:t>findings and conclusions in this report are those of the authors and do not necessarily represent the official position of the Centers for Disease Control and Prevention</a:t>
            </a:r>
            <a:r>
              <a:rPr lang="en-US" sz="1500" dirty="0" smtClean="0">
                <a:solidFill>
                  <a:srgbClr val="000000"/>
                </a:solidFill>
              </a:rPr>
              <a:t>.</a:t>
            </a:r>
            <a:endParaRPr lang="en-US" sz="1500" dirty="0">
              <a:solidFill>
                <a:srgbClr val="000000"/>
              </a:solidFill>
            </a:endParaRPr>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
        <p:nvSpPr>
          <p:cNvPr id="9" name="Text Placeholder 5"/>
          <p:cNvSpPr txBox="1">
            <a:spLocks/>
          </p:cNvSpPr>
          <p:nvPr/>
        </p:nvSpPr>
        <p:spPr>
          <a:xfrm>
            <a:off x="2143125" y="6267810"/>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a:ln>
                  <a:noFill/>
                </a:ln>
                <a:solidFill>
                  <a:srgbClr val="FFFFFF"/>
                </a:solidFill>
                <a:effectLst/>
                <a:uLnTx/>
                <a:uFillTx/>
                <a:latin typeface="Calibri" pitchFamily="34" charset="0"/>
                <a:ea typeface="+mn-ea"/>
                <a:cs typeface="+mn-cs"/>
              </a:rPr>
              <a:t>National Center for HIV/AIDS, Viral Hepatitis, STD, and TB Prevention</a:t>
            </a:r>
          </a:p>
        </p:txBody>
      </p:sp>
      <p:sp>
        <p:nvSpPr>
          <p:cNvPr id="10" name="Text Placeholder 6"/>
          <p:cNvSpPr txBox="1">
            <a:spLocks/>
          </p:cNvSpPr>
          <p:nvPr/>
        </p:nvSpPr>
        <p:spPr>
          <a:xfrm>
            <a:off x="2143125" y="6451727"/>
            <a:ext cx="2444750"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FFFFFF"/>
                </a:solidFill>
                <a:effectLst/>
                <a:uLnTx/>
                <a:uFillTx/>
                <a:latin typeface="Calibri" pitchFamily="34" charset="0"/>
                <a:ea typeface="+mn-ea"/>
                <a:cs typeface="+mn-cs"/>
              </a:rPr>
              <a:t>Division of HIV/AIDS</a:t>
            </a:r>
            <a:r>
              <a:rPr kumimoji="0" lang="en-US" sz="1000" b="0" i="0" u="none" strike="noStrike" kern="1200" cap="none" spc="0" normalizeH="0" noProof="0" dirty="0" smtClean="0">
                <a:ln>
                  <a:noFill/>
                </a:ln>
                <a:solidFill>
                  <a:srgbClr val="FFFFFF"/>
                </a:solidFill>
                <a:effectLst/>
                <a:uLnTx/>
                <a:uFillTx/>
                <a:latin typeface="Calibri" pitchFamily="34" charset="0"/>
                <a:ea typeface="+mn-ea"/>
                <a:cs typeface="+mn-cs"/>
              </a:rPr>
              <a:t> Prevention</a:t>
            </a:r>
            <a:endParaRPr kumimoji="0" lang="en-US" sz="1000" b="0" i="0" u="none" strike="noStrike" kern="1200" cap="none" spc="0" normalizeH="0" baseline="0" noProof="0" dirty="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264886080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653617"/>
          </a:xfrm>
        </p:spPr>
        <p:txBody>
          <a:bodyPr/>
          <a:lstStyle/>
          <a:p>
            <a:r>
              <a:rPr lang="en-US" dirty="0" smtClean="0"/>
              <a:t>Phylogenetic Analysis – Molecular Epidemiology</a:t>
            </a:r>
            <a:endParaRPr lang="en-US" dirty="0"/>
          </a:p>
        </p:txBody>
      </p:sp>
      <p:sp>
        <p:nvSpPr>
          <p:cNvPr id="9" name="Content Placeholder 8"/>
          <p:cNvSpPr>
            <a:spLocks noGrp="1"/>
          </p:cNvSpPr>
          <p:nvPr>
            <p:ph idx="1"/>
          </p:nvPr>
        </p:nvSpPr>
        <p:spPr>
          <a:xfrm>
            <a:off x="457200" y="928255"/>
            <a:ext cx="8229600" cy="5616924"/>
          </a:xfrm>
        </p:spPr>
        <p:txBody>
          <a:bodyPr/>
          <a:lstStyle/>
          <a:p>
            <a:r>
              <a:rPr lang="en-US" dirty="0" err="1" smtClean="0">
                <a:solidFill>
                  <a:srgbClr val="000000"/>
                </a:solidFill>
              </a:rPr>
              <a:t>Phylogenetics</a:t>
            </a:r>
            <a:r>
              <a:rPr lang="en-US" dirty="0" smtClean="0">
                <a:solidFill>
                  <a:srgbClr val="000000"/>
                </a:solidFill>
              </a:rPr>
              <a:t>: evolutionary </a:t>
            </a:r>
            <a:r>
              <a:rPr lang="en-US" dirty="0">
                <a:solidFill>
                  <a:srgbClr val="000000"/>
                </a:solidFill>
              </a:rPr>
              <a:t>relationships among </a:t>
            </a:r>
            <a:r>
              <a:rPr lang="en-US" dirty="0" smtClean="0">
                <a:solidFill>
                  <a:srgbClr val="000000"/>
                </a:solidFill>
              </a:rPr>
              <a:t>organisms</a:t>
            </a:r>
          </a:p>
          <a:p>
            <a:pPr lvl="1"/>
            <a:r>
              <a:rPr lang="en-US" dirty="0" smtClean="0">
                <a:solidFill>
                  <a:srgbClr val="000000"/>
                </a:solidFill>
              </a:rPr>
              <a:t>Molecular </a:t>
            </a:r>
            <a:r>
              <a:rPr lang="en-US" dirty="0" err="1">
                <a:solidFill>
                  <a:srgbClr val="000000"/>
                </a:solidFill>
              </a:rPr>
              <a:t>phylogenetics</a:t>
            </a:r>
            <a:r>
              <a:rPr lang="en-US" dirty="0">
                <a:solidFill>
                  <a:srgbClr val="000000"/>
                </a:solidFill>
              </a:rPr>
              <a:t> uses nucleotide sequences </a:t>
            </a:r>
            <a:endParaRPr lang="en-US" dirty="0" smtClean="0">
              <a:solidFill>
                <a:srgbClr val="000000"/>
              </a:solidFill>
            </a:endParaRPr>
          </a:p>
          <a:p>
            <a:endParaRPr lang="en-US" sz="1000" dirty="0" smtClean="0">
              <a:solidFill>
                <a:srgbClr val="000000"/>
              </a:solidFill>
            </a:endParaRPr>
          </a:p>
          <a:p>
            <a:r>
              <a:rPr lang="en-US" dirty="0" smtClean="0">
                <a:solidFill>
                  <a:srgbClr val="000000"/>
                </a:solidFill>
              </a:rPr>
              <a:t>Computational algorithms compare sequences and infer the most likely evolutionary relationship</a:t>
            </a:r>
          </a:p>
          <a:p>
            <a:pPr lvl="1"/>
            <a:r>
              <a:rPr lang="en-US" dirty="0" smtClean="0">
                <a:solidFill>
                  <a:srgbClr val="000000"/>
                </a:solidFill>
              </a:rPr>
              <a:t>Phylogenetic </a:t>
            </a:r>
            <a:r>
              <a:rPr lang="en-US" dirty="0">
                <a:solidFill>
                  <a:srgbClr val="000000"/>
                </a:solidFill>
              </a:rPr>
              <a:t>tree </a:t>
            </a:r>
            <a:r>
              <a:rPr lang="en-US" dirty="0" smtClean="0">
                <a:solidFill>
                  <a:srgbClr val="000000"/>
                </a:solidFill>
              </a:rPr>
              <a:t>displays these evolutionary relationships</a:t>
            </a:r>
          </a:p>
          <a:p>
            <a:pPr lvl="1"/>
            <a:r>
              <a:rPr lang="en-US" dirty="0" smtClean="0">
                <a:solidFill>
                  <a:srgbClr val="000000"/>
                </a:solidFill>
              </a:rPr>
              <a:t>Clusters defined as viruses highly likely in transmission network</a:t>
            </a:r>
          </a:p>
          <a:p>
            <a:pPr lvl="1"/>
            <a:r>
              <a:rPr lang="en-US" dirty="0" smtClean="0">
                <a:solidFill>
                  <a:srgbClr val="000000"/>
                </a:solidFill>
              </a:rPr>
              <a:t>Usually cannot determine directionality of transmission</a:t>
            </a:r>
            <a:endParaRPr lang="en-US" dirty="0">
              <a:solidFill>
                <a:srgbClr val="000000"/>
              </a:solidFill>
            </a:endParaRPr>
          </a:p>
          <a:p>
            <a:pPr lvl="1"/>
            <a:endParaRPr lang="en-US" sz="1000" dirty="0" smtClean="0">
              <a:solidFill>
                <a:srgbClr val="000000"/>
              </a:solidFill>
            </a:endParaRPr>
          </a:p>
          <a:p>
            <a:r>
              <a:rPr lang="en-US" dirty="0" smtClean="0">
                <a:solidFill>
                  <a:srgbClr val="000000"/>
                </a:solidFill>
              </a:rPr>
              <a:t>Despite relevance to HIV </a:t>
            </a:r>
            <a:r>
              <a:rPr lang="en-US" dirty="0" smtClean="0">
                <a:solidFill>
                  <a:srgbClr val="000000"/>
                </a:solidFill>
              </a:rPr>
              <a:t>and HCV transmission</a:t>
            </a:r>
            <a:r>
              <a:rPr lang="en-US" dirty="0" smtClean="0">
                <a:solidFill>
                  <a:srgbClr val="000000"/>
                </a:solidFill>
              </a:rPr>
              <a:t>, these analyses are rarely used in real-time to inform interventions</a:t>
            </a:r>
          </a:p>
        </p:txBody>
      </p:sp>
    </p:spTree>
    <p:extLst>
      <p:ext uri="{BB962C8B-B14F-4D97-AF65-F5344CB8AC3E}">
        <p14:creationId xmlns:p14="http://schemas.microsoft.com/office/powerpoint/2010/main" val="393335699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40918" y="441441"/>
            <a:ext cx="3930350" cy="5996654"/>
          </a:xfrm>
          <a:prstGeom prst="rect">
            <a:avLst/>
          </a:prstGeom>
        </p:spPr>
      </p:pic>
      <p:grpSp>
        <p:nvGrpSpPr>
          <p:cNvPr id="7" name="Group 6"/>
          <p:cNvGrpSpPr/>
          <p:nvPr/>
        </p:nvGrpSpPr>
        <p:grpSpPr>
          <a:xfrm>
            <a:off x="795530" y="2456727"/>
            <a:ext cx="4402731" cy="1636663"/>
            <a:chOff x="548623" y="2988828"/>
            <a:chExt cx="5084880" cy="1176709"/>
          </a:xfrm>
        </p:grpSpPr>
        <p:grpSp>
          <p:nvGrpSpPr>
            <p:cNvPr id="8" name="Group 7"/>
            <p:cNvGrpSpPr/>
            <p:nvPr/>
          </p:nvGrpSpPr>
          <p:grpSpPr>
            <a:xfrm>
              <a:off x="721476" y="2988828"/>
              <a:ext cx="4912027" cy="1176709"/>
              <a:chOff x="1345396" y="2988828"/>
              <a:chExt cx="4912027" cy="1176709"/>
            </a:xfrm>
          </p:grpSpPr>
          <p:sp>
            <p:nvSpPr>
              <p:cNvPr id="13" name="Text Box 319"/>
              <p:cNvSpPr txBox="1">
                <a:spLocks noChangeArrowheads="1"/>
              </p:cNvSpPr>
              <p:nvPr/>
            </p:nvSpPr>
            <p:spPr bwMode="auto">
              <a:xfrm>
                <a:off x="1345396" y="3281149"/>
                <a:ext cx="4912027" cy="615553"/>
              </a:xfrm>
              <a:prstGeom prst="rect">
                <a:avLst/>
              </a:prstGeom>
              <a:noFill/>
              <a:ln w="2857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0000FF"/>
                    </a:solidFill>
                    <a:effectLst/>
                    <a:uLnTx/>
                    <a:uFillTx/>
                    <a:latin typeface="Calibri"/>
                    <a:ea typeface="宋体" pitchFamily="2" charset="-122"/>
                  </a:rPr>
                  <a:t>HIV/HCV </a:t>
                </a:r>
                <a:r>
                  <a:rPr kumimoji="0" lang="en-US" altLang="zh-CN" sz="2400" b="0" i="0" u="none" strike="noStrike" kern="0" cap="none" spc="0" normalizeH="0" baseline="0" noProof="0" dirty="0" err="1" smtClean="0">
                    <a:ln>
                      <a:noFill/>
                    </a:ln>
                    <a:solidFill>
                      <a:srgbClr val="0000FF"/>
                    </a:solidFill>
                    <a:effectLst/>
                    <a:uLnTx/>
                    <a:uFillTx/>
                    <a:latin typeface="Calibri"/>
                    <a:ea typeface="宋体" pitchFamily="2" charset="-122"/>
                  </a:rPr>
                  <a:t>coinfected</a:t>
                </a:r>
                <a:r>
                  <a:rPr kumimoji="0" lang="en-US" altLang="zh-CN" sz="2400" b="0" i="0" u="none" strike="noStrike" kern="0" cap="none" spc="0" normalizeH="0" baseline="0" noProof="0" dirty="0" smtClean="0">
                    <a:ln>
                      <a:noFill/>
                    </a:ln>
                    <a:solidFill>
                      <a:srgbClr val="0000FF"/>
                    </a:solidFill>
                    <a:effectLst/>
                    <a:uLnTx/>
                    <a:uFillTx/>
                    <a:latin typeface="Calibri"/>
                    <a:ea typeface="宋体" pitchFamily="2" charset="-122"/>
                  </a:rPr>
                  <a:t> isolates</a:t>
                </a:r>
              </a:p>
            </p:txBody>
          </p:sp>
          <p:sp>
            <p:nvSpPr>
              <p:cNvPr id="14" name="Text Box 321"/>
              <p:cNvSpPr txBox="1">
                <a:spLocks noChangeArrowheads="1"/>
              </p:cNvSpPr>
              <p:nvPr/>
            </p:nvSpPr>
            <p:spPr bwMode="auto">
              <a:xfrm>
                <a:off x="1345396" y="2988828"/>
                <a:ext cx="4873555" cy="615553"/>
              </a:xfrm>
              <a:prstGeom prst="rect">
                <a:avLst/>
              </a:prstGeom>
              <a:noFill/>
              <a:ln w="2857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0000"/>
                    </a:solidFill>
                    <a:effectLst/>
                    <a:uLnTx/>
                    <a:uFillTx/>
                    <a:latin typeface="Calibri"/>
                    <a:ea typeface="宋体" pitchFamily="2" charset="-122"/>
                  </a:rPr>
                  <a:t>HCV mono-infected isolates</a:t>
                </a:r>
              </a:p>
            </p:txBody>
          </p:sp>
          <p:sp>
            <p:nvSpPr>
              <p:cNvPr id="15" name="Text Box 319"/>
              <p:cNvSpPr txBox="1">
                <a:spLocks noChangeArrowheads="1"/>
              </p:cNvSpPr>
              <p:nvPr/>
            </p:nvSpPr>
            <p:spPr bwMode="auto">
              <a:xfrm>
                <a:off x="1345396" y="3549984"/>
                <a:ext cx="4644859" cy="615553"/>
              </a:xfrm>
              <a:prstGeom prst="rect">
                <a:avLst/>
              </a:prstGeom>
              <a:noFill/>
              <a:ln w="2857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prstClr val="white">
                        <a:lumMod val="50000"/>
                      </a:prstClr>
                    </a:solidFill>
                    <a:effectLst/>
                    <a:uLnTx/>
                    <a:uFillTx/>
                    <a:latin typeface="Calibri"/>
                    <a:ea typeface="宋体" pitchFamily="2" charset="-122"/>
                  </a:rPr>
                  <a:t>North America References</a:t>
                </a:r>
              </a:p>
            </p:txBody>
          </p:sp>
        </p:grpSp>
        <p:grpSp>
          <p:nvGrpSpPr>
            <p:cNvPr id="9" name="Group 8"/>
            <p:cNvGrpSpPr/>
            <p:nvPr/>
          </p:nvGrpSpPr>
          <p:grpSpPr>
            <a:xfrm>
              <a:off x="548623" y="3077458"/>
              <a:ext cx="222555" cy="692181"/>
              <a:chOff x="1163103" y="3077458"/>
              <a:chExt cx="222555" cy="692181"/>
            </a:xfrm>
          </p:grpSpPr>
          <p:sp>
            <p:nvSpPr>
              <p:cNvPr id="10" name="Oval 532"/>
              <p:cNvSpPr>
                <a:spLocks noChangeArrowheads="1"/>
              </p:cNvSpPr>
              <p:nvPr/>
            </p:nvSpPr>
            <p:spPr bwMode="auto">
              <a:xfrm>
                <a:off x="1163104" y="3077458"/>
                <a:ext cx="172851" cy="125282"/>
              </a:xfrm>
              <a:prstGeom prst="ellipse">
                <a:avLst/>
              </a:prstGeom>
              <a:solidFill>
                <a:srgbClr val="FF0000"/>
              </a:solidFill>
              <a:ln w="2" cap="rnd">
                <a:solidFill>
                  <a:srgbClr val="FF000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ndParaRPr>
              </a:p>
            </p:txBody>
          </p:sp>
          <p:sp>
            <p:nvSpPr>
              <p:cNvPr id="11" name="Oval 532"/>
              <p:cNvSpPr>
                <a:spLocks noChangeArrowheads="1"/>
              </p:cNvSpPr>
              <p:nvPr/>
            </p:nvSpPr>
            <p:spPr bwMode="auto">
              <a:xfrm>
                <a:off x="1178487" y="3369779"/>
                <a:ext cx="195924" cy="131205"/>
              </a:xfrm>
              <a:prstGeom prst="ellipse">
                <a:avLst/>
              </a:prstGeom>
              <a:solidFill>
                <a:srgbClr val="0000FF"/>
              </a:solidFill>
              <a:ln w="2" cap="rnd">
                <a:solidFill>
                  <a:srgbClr val="0000FF"/>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ndParaRPr>
              </a:p>
            </p:txBody>
          </p:sp>
          <p:sp>
            <p:nvSpPr>
              <p:cNvPr id="12" name="Oval 532"/>
              <p:cNvSpPr>
                <a:spLocks noChangeArrowheads="1"/>
              </p:cNvSpPr>
              <p:nvPr/>
            </p:nvSpPr>
            <p:spPr bwMode="auto">
              <a:xfrm>
                <a:off x="1163103" y="3636862"/>
                <a:ext cx="222555" cy="132777"/>
              </a:xfrm>
              <a:prstGeom prst="ellipse">
                <a:avLst/>
              </a:prstGeom>
              <a:solidFill>
                <a:sysClr val="window" lastClr="FFFFFF">
                  <a:lumMod val="50000"/>
                </a:sysClr>
              </a:solidFill>
              <a:ln w="2" cap="rnd">
                <a:solidFill>
                  <a:sysClr val="window" lastClr="FFFFFF">
                    <a:lumMod val="75000"/>
                  </a:sysClr>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ndParaRPr>
              </a:p>
            </p:txBody>
          </p:sp>
        </p:grpSp>
      </p:grpSp>
      <p:grpSp>
        <p:nvGrpSpPr>
          <p:cNvPr id="16" name="Group 15"/>
          <p:cNvGrpSpPr/>
          <p:nvPr/>
        </p:nvGrpSpPr>
        <p:grpSpPr>
          <a:xfrm>
            <a:off x="988229" y="3873959"/>
            <a:ext cx="2554207" cy="2262246"/>
            <a:chOff x="4769063" y="2281952"/>
            <a:chExt cx="2286632" cy="2100050"/>
          </a:xfrm>
        </p:grpSpPr>
        <p:sp>
          <p:nvSpPr>
            <p:cNvPr id="17" name="Freeform 6"/>
            <p:cNvSpPr>
              <a:spLocks/>
            </p:cNvSpPr>
            <p:nvPr/>
          </p:nvSpPr>
          <p:spPr bwMode="auto">
            <a:xfrm>
              <a:off x="4769063" y="2293290"/>
              <a:ext cx="2286632" cy="2088712"/>
            </a:xfrm>
            <a:custGeom>
              <a:avLst/>
              <a:gdLst>
                <a:gd name="T0" fmla="*/ 3835 w 7838"/>
                <a:gd name="T1" fmla="*/ 3699 h 7692"/>
                <a:gd name="T2" fmla="*/ 155 w 7838"/>
                <a:gd name="T3" fmla="*/ 3326 h 7692"/>
                <a:gd name="T4" fmla="*/ 155 w 7838"/>
                <a:gd name="T5" fmla="*/ 3326 h 7692"/>
                <a:gd name="T6" fmla="*/ 2165 w 7838"/>
                <a:gd name="T7" fmla="*/ 7000 h 7692"/>
                <a:gd name="T8" fmla="*/ 6316 w 7838"/>
                <a:gd name="T9" fmla="*/ 6445 h 7692"/>
                <a:gd name="T10" fmla="*/ 7288 w 7838"/>
                <a:gd name="T11" fmla="*/ 2371 h 7692"/>
                <a:gd name="T12" fmla="*/ 3835 w 7838"/>
                <a:gd name="T13" fmla="*/ 0 h 7692"/>
                <a:gd name="T14" fmla="*/ 3835 w 7838"/>
                <a:gd name="T15" fmla="*/ 3699 h 7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38" h="7692">
                  <a:moveTo>
                    <a:pt x="3835" y="3699"/>
                  </a:moveTo>
                  <a:lnTo>
                    <a:pt x="155" y="3326"/>
                  </a:lnTo>
                  <a:lnTo>
                    <a:pt x="155" y="3326"/>
                  </a:lnTo>
                  <a:cubicBezTo>
                    <a:pt x="0" y="4849"/>
                    <a:pt x="799" y="6309"/>
                    <a:pt x="2165" y="7000"/>
                  </a:cubicBezTo>
                  <a:cubicBezTo>
                    <a:pt x="3530" y="7692"/>
                    <a:pt x="5180" y="7471"/>
                    <a:pt x="6316" y="6445"/>
                  </a:cubicBezTo>
                  <a:cubicBezTo>
                    <a:pt x="7452" y="5418"/>
                    <a:pt x="7838" y="3799"/>
                    <a:pt x="7288" y="2371"/>
                  </a:cubicBezTo>
                  <a:cubicBezTo>
                    <a:pt x="6739" y="942"/>
                    <a:pt x="5366" y="0"/>
                    <a:pt x="3835" y="0"/>
                  </a:cubicBezTo>
                  <a:lnTo>
                    <a:pt x="3835" y="3699"/>
                  </a:lnTo>
                </a:path>
              </a:pathLst>
            </a:custGeom>
            <a:solidFill>
              <a:srgbClr val="FF0000"/>
            </a:solidFill>
            <a:ln w="28575">
              <a:solidFill>
                <a:sysClr val="window" lastClr="FFFFFF">
                  <a:lumMod val="95000"/>
                </a:sys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ndParaRPr>
            </a:p>
          </p:txBody>
        </p:sp>
        <p:sp>
          <p:nvSpPr>
            <p:cNvPr id="18" name="Freeform 8"/>
            <p:cNvSpPr>
              <a:spLocks/>
            </p:cNvSpPr>
            <p:nvPr/>
          </p:nvSpPr>
          <p:spPr bwMode="auto">
            <a:xfrm>
              <a:off x="4838856" y="2281952"/>
              <a:ext cx="1073523" cy="1004188"/>
            </a:xfrm>
            <a:custGeom>
              <a:avLst/>
              <a:gdLst>
                <a:gd name="T0" fmla="*/ 3680 w 3680"/>
                <a:gd name="T1" fmla="*/ 3699 h 3699"/>
                <a:gd name="T2" fmla="*/ 3680 w 3680"/>
                <a:gd name="T3" fmla="*/ 0 h 3699"/>
                <a:gd name="T4" fmla="*/ 0 w 3680"/>
                <a:gd name="T5" fmla="*/ 3326 h 3699"/>
                <a:gd name="T6" fmla="*/ 3680 w 3680"/>
                <a:gd name="T7" fmla="*/ 3699 h 3699"/>
              </a:gdLst>
              <a:ahLst/>
              <a:cxnLst>
                <a:cxn ang="0">
                  <a:pos x="T0" y="T1"/>
                </a:cxn>
                <a:cxn ang="0">
                  <a:pos x="T2" y="T3"/>
                </a:cxn>
                <a:cxn ang="0">
                  <a:pos x="T4" y="T5"/>
                </a:cxn>
                <a:cxn ang="0">
                  <a:pos x="T6" y="T7"/>
                </a:cxn>
              </a:cxnLst>
              <a:rect l="0" t="0" r="r" b="b"/>
              <a:pathLst>
                <a:path w="3680" h="3699">
                  <a:moveTo>
                    <a:pt x="3680" y="3699"/>
                  </a:moveTo>
                  <a:lnTo>
                    <a:pt x="3680" y="0"/>
                  </a:lnTo>
                  <a:cubicBezTo>
                    <a:pt x="1782" y="0"/>
                    <a:pt x="191" y="1437"/>
                    <a:pt x="0" y="3326"/>
                  </a:cubicBezTo>
                  <a:lnTo>
                    <a:pt x="3680" y="3699"/>
                  </a:lnTo>
                </a:path>
              </a:pathLst>
            </a:custGeom>
            <a:solidFill>
              <a:srgbClr val="0000FF"/>
            </a:solidFill>
            <a:ln w="28575">
              <a:solidFill>
                <a:sysClr val="window" lastClr="FFFFFF">
                  <a:lumMod val="95000"/>
                </a:sysClr>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ndParaRPr>
            </a:p>
          </p:txBody>
        </p:sp>
        <p:sp>
          <p:nvSpPr>
            <p:cNvPr id="19" name="TextBox 18"/>
            <p:cNvSpPr txBox="1"/>
            <p:nvPr/>
          </p:nvSpPr>
          <p:spPr>
            <a:xfrm>
              <a:off x="5816156" y="3242858"/>
              <a:ext cx="900581" cy="7714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lumMod val="95000"/>
                    </a:prstClr>
                  </a:solidFill>
                  <a:effectLst/>
                  <a:uLnTx/>
                  <a:uFillTx/>
                  <a:latin typeface="Calibri"/>
                </a:rPr>
                <a:t>76%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lumMod val="95000"/>
                    </a:prstClr>
                  </a:solidFill>
                  <a:effectLst/>
                  <a:uLnTx/>
                  <a:uFillTx/>
                  <a:latin typeface="Calibri"/>
                </a:rPr>
                <a:t>N=227</a:t>
              </a:r>
              <a:endParaRPr kumimoji="0" lang="en-US" sz="2400" b="1" i="0" u="none" strike="noStrike" kern="0" cap="none" spc="0" normalizeH="0" baseline="0" noProof="0" dirty="0" smtClean="0">
                <a:ln>
                  <a:noFill/>
                </a:ln>
                <a:solidFill>
                  <a:prstClr val="white">
                    <a:lumMod val="95000"/>
                  </a:prstClr>
                </a:solidFill>
                <a:effectLst/>
                <a:uLnTx/>
                <a:uFillTx/>
                <a:latin typeface="Calibri"/>
              </a:endParaRPr>
            </a:p>
          </p:txBody>
        </p:sp>
        <p:sp>
          <p:nvSpPr>
            <p:cNvPr id="20" name="TextBox 19"/>
            <p:cNvSpPr txBox="1"/>
            <p:nvPr/>
          </p:nvSpPr>
          <p:spPr>
            <a:xfrm>
              <a:off x="5101905" y="2478761"/>
              <a:ext cx="810474" cy="7714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lumMod val="95000"/>
                    </a:prstClr>
                  </a:solidFill>
                  <a:effectLst/>
                  <a:uLnTx/>
                  <a:uFillTx/>
                  <a:latin typeface="Calibri"/>
                </a:rPr>
                <a:t>24%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lumMod val="95000"/>
                    </a:prstClr>
                  </a:solidFill>
                  <a:effectLst/>
                  <a:uLnTx/>
                  <a:uFillTx/>
                  <a:latin typeface="Calibri"/>
                </a:rPr>
                <a:t>N=70</a:t>
              </a:r>
              <a:endParaRPr kumimoji="0" lang="en-US" sz="2400" b="1" i="0" u="none" strike="noStrike" kern="0" cap="none" spc="0" normalizeH="0" baseline="0" noProof="0" dirty="0" smtClean="0">
                <a:ln>
                  <a:noFill/>
                </a:ln>
                <a:solidFill>
                  <a:prstClr val="white">
                    <a:lumMod val="95000"/>
                  </a:prstClr>
                </a:solidFill>
                <a:effectLst/>
                <a:uLnTx/>
                <a:uFillTx/>
                <a:latin typeface="Calibri"/>
              </a:endParaRPr>
            </a:p>
          </p:txBody>
        </p:sp>
      </p:grpSp>
      <p:sp>
        <p:nvSpPr>
          <p:cNvPr id="21" name="TextBox 20"/>
          <p:cNvSpPr txBox="1"/>
          <p:nvPr/>
        </p:nvSpPr>
        <p:spPr>
          <a:xfrm>
            <a:off x="646158" y="543389"/>
            <a:ext cx="5200850" cy="1569660"/>
          </a:xfrm>
          <a:prstGeom prst="rect">
            <a:avLst/>
          </a:prstGeom>
          <a:noFill/>
        </p:spPr>
        <p:txBody>
          <a:bodyPr wrap="square" rtlCol="0">
            <a:spAutoFit/>
          </a:bodyPr>
          <a:lstStyle/>
          <a:p>
            <a:r>
              <a:rPr lang="en-US" sz="3200" b="1" dirty="0">
                <a:solidFill>
                  <a:schemeClr val="bg2">
                    <a:lumMod val="50000"/>
                  </a:schemeClr>
                </a:solidFill>
                <a:latin typeface="Calibri" panose="020F0502020204030204" pitchFamily="34" charset="0"/>
              </a:rPr>
              <a:t>Maximum likelihood </a:t>
            </a:r>
            <a:r>
              <a:rPr lang="en-US" sz="3200" b="1" dirty="0" err="1" smtClean="0">
                <a:solidFill>
                  <a:schemeClr val="bg2">
                    <a:lumMod val="50000"/>
                  </a:schemeClr>
                </a:solidFill>
                <a:latin typeface="Calibri" panose="020F0502020204030204" pitchFamily="34" charset="0"/>
              </a:rPr>
              <a:t>phylo</a:t>
            </a:r>
            <a:r>
              <a:rPr lang="en-US" sz="3200" b="1" dirty="0" smtClean="0">
                <a:solidFill>
                  <a:schemeClr val="bg2">
                    <a:lumMod val="50000"/>
                  </a:schemeClr>
                </a:solidFill>
                <a:latin typeface="Calibri" panose="020F0502020204030204" pitchFamily="34" charset="0"/>
              </a:rPr>
              <a:t>-genetic </a:t>
            </a:r>
            <a:r>
              <a:rPr lang="en-US" sz="3200" b="1" dirty="0">
                <a:solidFill>
                  <a:schemeClr val="bg2">
                    <a:lumMod val="50000"/>
                  </a:schemeClr>
                </a:solidFill>
                <a:latin typeface="Calibri" panose="020F0502020204030204" pitchFamily="34" charset="0"/>
              </a:rPr>
              <a:t>tree of HCV NS5b consensus </a:t>
            </a:r>
            <a:r>
              <a:rPr lang="en-US" sz="3200" b="1" dirty="0" smtClean="0">
                <a:solidFill>
                  <a:schemeClr val="bg2">
                    <a:lumMod val="50000"/>
                  </a:schemeClr>
                </a:solidFill>
                <a:latin typeface="Calibri" panose="020F0502020204030204" pitchFamily="34" charset="0"/>
              </a:rPr>
              <a:t>sequences</a:t>
            </a:r>
            <a:endParaRPr lang="en-US" sz="3200" b="1" dirty="0">
              <a:solidFill>
                <a:schemeClr val="bg2">
                  <a:lumMod val="50000"/>
                </a:schemeClr>
              </a:solidFill>
              <a:latin typeface="Calibri" panose="020F0502020204030204" pitchFamily="34" charset="0"/>
            </a:endParaRPr>
          </a:p>
        </p:txBody>
      </p:sp>
    </p:spTree>
    <p:extLst>
      <p:ext uri="{BB962C8B-B14F-4D97-AF65-F5344CB8AC3E}">
        <p14:creationId xmlns:p14="http://schemas.microsoft.com/office/powerpoint/2010/main" val="328941756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95530" y="2456727"/>
            <a:ext cx="4402731" cy="1636663"/>
            <a:chOff x="548623" y="2988828"/>
            <a:chExt cx="5084880" cy="1176709"/>
          </a:xfrm>
        </p:grpSpPr>
        <p:grpSp>
          <p:nvGrpSpPr>
            <p:cNvPr id="8" name="Group 7"/>
            <p:cNvGrpSpPr/>
            <p:nvPr/>
          </p:nvGrpSpPr>
          <p:grpSpPr>
            <a:xfrm>
              <a:off x="721476" y="2988828"/>
              <a:ext cx="4912027" cy="1176709"/>
              <a:chOff x="1345396" y="2988828"/>
              <a:chExt cx="4912027" cy="1176709"/>
            </a:xfrm>
          </p:grpSpPr>
          <p:sp>
            <p:nvSpPr>
              <p:cNvPr id="13" name="Text Box 319"/>
              <p:cNvSpPr txBox="1">
                <a:spLocks noChangeArrowheads="1"/>
              </p:cNvSpPr>
              <p:nvPr/>
            </p:nvSpPr>
            <p:spPr bwMode="auto">
              <a:xfrm>
                <a:off x="1345396" y="3281149"/>
                <a:ext cx="4912027" cy="615553"/>
              </a:xfrm>
              <a:prstGeom prst="rect">
                <a:avLst/>
              </a:prstGeom>
              <a:noFill/>
              <a:ln w="2857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0000FF"/>
                    </a:solidFill>
                    <a:effectLst/>
                    <a:uLnTx/>
                    <a:uFillTx/>
                    <a:latin typeface="Calibri"/>
                    <a:ea typeface="宋体" pitchFamily="2" charset="-122"/>
                  </a:rPr>
                  <a:t>HIV/HCV </a:t>
                </a:r>
                <a:r>
                  <a:rPr kumimoji="0" lang="en-US" altLang="zh-CN" sz="2400" b="0" i="0" u="none" strike="noStrike" kern="0" cap="none" spc="0" normalizeH="0" baseline="0" noProof="0" dirty="0" err="1" smtClean="0">
                    <a:ln>
                      <a:noFill/>
                    </a:ln>
                    <a:solidFill>
                      <a:srgbClr val="0000FF"/>
                    </a:solidFill>
                    <a:effectLst/>
                    <a:uLnTx/>
                    <a:uFillTx/>
                    <a:latin typeface="Calibri"/>
                    <a:ea typeface="宋体" pitchFamily="2" charset="-122"/>
                  </a:rPr>
                  <a:t>coinfected</a:t>
                </a:r>
                <a:r>
                  <a:rPr kumimoji="0" lang="en-US" altLang="zh-CN" sz="2400" b="0" i="0" u="none" strike="noStrike" kern="0" cap="none" spc="0" normalizeH="0" baseline="0" noProof="0" dirty="0" smtClean="0">
                    <a:ln>
                      <a:noFill/>
                    </a:ln>
                    <a:solidFill>
                      <a:srgbClr val="0000FF"/>
                    </a:solidFill>
                    <a:effectLst/>
                    <a:uLnTx/>
                    <a:uFillTx/>
                    <a:latin typeface="Calibri"/>
                    <a:ea typeface="宋体" pitchFamily="2" charset="-122"/>
                  </a:rPr>
                  <a:t> isolates</a:t>
                </a:r>
              </a:p>
            </p:txBody>
          </p:sp>
          <p:sp>
            <p:nvSpPr>
              <p:cNvPr id="14" name="Text Box 321"/>
              <p:cNvSpPr txBox="1">
                <a:spLocks noChangeArrowheads="1"/>
              </p:cNvSpPr>
              <p:nvPr/>
            </p:nvSpPr>
            <p:spPr bwMode="auto">
              <a:xfrm>
                <a:off x="1345396" y="2988828"/>
                <a:ext cx="4873555" cy="615553"/>
              </a:xfrm>
              <a:prstGeom prst="rect">
                <a:avLst/>
              </a:prstGeom>
              <a:noFill/>
              <a:ln w="2857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0000"/>
                    </a:solidFill>
                    <a:effectLst/>
                    <a:uLnTx/>
                    <a:uFillTx/>
                    <a:latin typeface="Calibri"/>
                    <a:ea typeface="宋体" pitchFamily="2" charset="-122"/>
                  </a:rPr>
                  <a:t>HCV mono-infected isolates</a:t>
                </a:r>
              </a:p>
            </p:txBody>
          </p:sp>
          <p:sp>
            <p:nvSpPr>
              <p:cNvPr id="15" name="Text Box 319"/>
              <p:cNvSpPr txBox="1">
                <a:spLocks noChangeArrowheads="1"/>
              </p:cNvSpPr>
              <p:nvPr/>
            </p:nvSpPr>
            <p:spPr bwMode="auto">
              <a:xfrm>
                <a:off x="1345396" y="3549984"/>
                <a:ext cx="4644859" cy="615553"/>
              </a:xfrm>
              <a:prstGeom prst="rect">
                <a:avLst/>
              </a:prstGeom>
              <a:noFill/>
              <a:ln w="2857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prstClr val="white">
                        <a:lumMod val="50000"/>
                      </a:prstClr>
                    </a:solidFill>
                    <a:effectLst/>
                    <a:uLnTx/>
                    <a:uFillTx/>
                    <a:latin typeface="Calibri"/>
                    <a:ea typeface="宋体" pitchFamily="2" charset="-122"/>
                  </a:rPr>
                  <a:t>North America References</a:t>
                </a:r>
              </a:p>
            </p:txBody>
          </p:sp>
        </p:grpSp>
        <p:grpSp>
          <p:nvGrpSpPr>
            <p:cNvPr id="9" name="Group 8"/>
            <p:cNvGrpSpPr/>
            <p:nvPr/>
          </p:nvGrpSpPr>
          <p:grpSpPr>
            <a:xfrm>
              <a:off x="548623" y="3077458"/>
              <a:ext cx="222555" cy="692181"/>
              <a:chOff x="1163103" y="3077458"/>
              <a:chExt cx="222555" cy="692181"/>
            </a:xfrm>
          </p:grpSpPr>
          <p:sp>
            <p:nvSpPr>
              <p:cNvPr id="10" name="Oval 532"/>
              <p:cNvSpPr>
                <a:spLocks noChangeArrowheads="1"/>
              </p:cNvSpPr>
              <p:nvPr/>
            </p:nvSpPr>
            <p:spPr bwMode="auto">
              <a:xfrm>
                <a:off x="1163104" y="3077458"/>
                <a:ext cx="172851" cy="125282"/>
              </a:xfrm>
              <a:prstGeom prst="ellipse">
                <a:avLst/>
              </a:prstGeom>
              <a:solidFill>
                <a:srgbClr val="FF0000"/>
              </a:solidFill>
              <a:ln w="2" cap="rnd">
                <a:solidFill>
                  <a:srgbClr val="FF000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ndParaRPr>
              </a:p>
            </p:txBody>
          </p:sp>
          <p:sp>
            <p:nvSpPr>
              <p:cNvPr id="11" name="Oval 532"/>
              <p:cNvSpPr>
                <a:spLocks noChangeArrowheads="1"/>
              </p:cNvSpPr>
              <p:nvPr/>
            </p:nvSpPr>
            <p:spPr bwMode="auto">
              <a:xfrm>
                <a:off x="1178487" y="3369779"/>
                <a:ext cx="195924" cy="131205"/>
              </a:xfrm>
              <a:prstGeom prst="ellipse">
                <a:avLst/>
              </a:prstGeom>
              <a:solidFill>
                <a:srgbClr val="0000FF"/>
              </a:solidFill>
              <a:ln w="2" cap="rnd">
                <a:solidFill>
                  <a:srgbClr val="0000FF"/>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ndParaRPr>
              </a:p>
            </p:txBody>
          </p:sp>
          <p:sp>
            <p:nvSpPr>
              <p:cNvPr id="12" name="Oval 532"/>
              <p:cNvSpPr>
                <a:spLocks noChangeArrowheads="1"/>
              </p:cNvSpPr>
              <p:nvPr/>
            </p:nvSpPr>
            <p:spPr bwMode="auto">
              <a:xfrm>
                <a:off x="1163103" y="3636862"/>
                <a:ext cx="222555" cy="132777"/>
              </a:xfrm>
              <a:prstGeom prst="ellipse">
                <a:avLst/>
              </a:prstGeom>
              <a:solidFill>
                <a:sysClr val="window" lastClr="FFFFFF">
                  <a:lumMod val="50000"/>
                </a:sysClr>
              </a:solidFill>
              <a:ln w="2" cap="rnd">
                <a:solidFill>
                  <a:sysClr val="window" lastClr="FFFFFF">
                    <a:lumMod val="75000"/>
                  </a:sysClr>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ndParaRPr>
              </a:p>
            </p:txBody>
          </p:sp>
        </p:grpSp>
      </p:grpSp>
      <p:sp>
        <p:nvSpPr>
          <p:cNvPr id="21" name="TextBox 20"/>
          <p:cNvSpPr txBox="1"/>
          <p:nvPr/>
        </p:nvSpPr>
        <p:spPr>
          <a:xfrm>
            <a:off x="646158" y="543389"/>
            <a:ext cx="5200850" cy="1323439"/>
          </a:xfrm>
          <a:prstGeom prst="rect">
            <a:avLst/>
          </a:prstGeom>
          <a:noFill/>
        </p:spPr>
        <p:txBody>
          <a:bodyPr wrap="square" rtlCol="0">
            <a:spAutoFit/>
          </a:bodyPr>
          <a:lstStyle/>
          <a:p>
            <a:r>
              <a:rPr lang="en-US" sz="3200" b="1" dirty="0" smtClean="0">
                <a:solidFill>
                  <a:schemeClr val="bg2">
                    <a:lumMod val="50000"/>
                  </a:schemeClr>
                </a:solidFill>
                <a:latin typeface="Calibri" panose="020F0502020204030204" pitchFamily="34" charset="0"/>
              </a:rPr>
              <a:t>HCV Cluster 1:</a:t>
            </a:r>
          </a:p>
          <a:p>
            <a:r>
              <a:rPr lang="en-US" sz="2400" b="1" dirty="0" smtClean="0">
                <a:solidFill>
                  <a:schemeClr val="bg2">
                    <a:lumMod val="50000"/>
                  </a:schemeClr>
                </a:solidFill>
                <a:latin typeface="Calibri" panose="020F0502020204030204" pitchFamily="34" charset="0"/>
              </a:rPr>
              <a:t>Maximum </a:t>
            </a:r>
            <a:r>
              <a:rPr lang="en-US" sz="2400" b="1" dirty="0">
                <a:solidFill>
                  <a:schemeClr val="bg2">
                    <a:lumMod val="50000"/>
                  </a:schemeClr>
                </a:solidFill>
                <a:latin typeface="Calibri" panose="020F0502020204030204" pitchFamily="34" charset="0"/>
              </a:rPr>
              <a:t>likelihood </a:t>
            </a:r>
            <a:r>
              <a:rPr lang="en-US" sz="2400" b="1" dirty="0" smtClean="0">
                <a:solidFill>
                  <a:schemeClr val="bg2">
                    <a:lumMod val="50000"/>
                  </a:schemeClr>
                </a:solidFill>
                <a:latin typeface="Calibri" panose="020F0502020204030204" pitchFamily="34" charset="0"/>
              </a:rPr>
              <a:t>phylogenetic </a:t>
            </a:r>
            <a:r>
              <a:rPr lang="en-US" sz="2400" b="1" dirty="0">
                <a:solidFill>
                  <a:schemeClr val="bg2">
                    <a:lumMod val="50000"/>
                  </a:schemeClr>
                </a:solidFill>
                <a:latin typeface="Calibri" panose="020F0502020204030204" pitchFamily="34" charset="0"/>
              </a:rPr>
              <a:t>tree of HCV NS5b consensus </a:t>
            </a:r>
            <a:r>
              <a:rPr lang="en-US" sz="2400" b="1" dirty="0" smtClean="0">
                <a:solidFill>
                  <a:schemeClr val="bg2">
                    <a:lumMod val="50000"/>
                  </a:schemeClr>
                </a:solidFill>
                <a:latin typeface="Calibri" panose="020F0502020204030204" pitchFamily="34" charset="0"/>
              </a:rPr>
              <a:t>sequences</a:t>
            </a:r>
            <a:endParaRPr lang="en-US" sz="2400" b="1" dirty="0">
              <a:solidFill>
                <a:schemeClr val="bg2">
                  <a:lumMod val="50000"/>
                </a:schemeClr>
              </a:solidFill>
              <a:latin typeface="Calibri" panose="020F0502020204030204" pitchFamily="34" charset="0"/>
            </a:endParaRPr>
          </a:p>
        </p:txBody>
      </p:sp>
      <p:pic>
        <p:nvPicPr>
          <p:cNvPr id="2" name="Picture 1"/>
          <p:cNvPicPr>
            <a:picLocks noChangeAspect="1"/>
          </p:cNvPicPr>
          <p:nvPr/>
        </p:nvPicPr>
        <p:blipFill>
          <a:blip r:embed="rId2"/>
          <a:stretch>
            <a:fillRect/>
          </a:stretch>
        </p:blipFill>
        <p:spPr>
          <a:xfrm>
            <a:off x="5712230" y="671278"/>
            <a:ext cx="3042168" cy="5742930"/>
          </a:xfrm>
          <a:prstGeom prst="rect">
            <a:avLst/>
          </a:prstGeom>
        </p:spPr>
      </p:pic>
    </p:spTree>
    <p:extLst>
      <p:ext uri="{BB962C8B-B14F-4D97-AF65-F5344CB8AC3E}">
        <p14:creationId xmlns:p14="http://schemas.microsoft.com/office/powerpoint/2010/main" val="406668770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653617"/>
          </a:xfrm>
        </p:spPr>
        <p:txBody>
          <a:bodyPr/>
          <a:lstStyle/>
          <a:p>
            <a:r>
              <a:rPr lang="en-US" dirty="0" smtClean="0"/>
              <a:t>HCV Phylogenetic </a:t>
            </a:r>
            <a:r>
              <a:rPr lang="en-US" dirty="0" smtClean="0"/>
              <a:t>Analysis – Molecular Epidemiology</a:t>
            </a:r>
            <a:endParaRPr lang="en-US" dirty="0"/>
          </a:p>
        </p:txBody>
      </p:sp>
      <p:sp>
        <p:nvSpPr>
          <p:cNvPr id="9" name="Content Placeholder 8"/>
          <p:cNvSpPr>
            <a:spLocks noGrp="1"/>
          </p:cNvSpPr>
          <p:nvPr>
            <p:ph idx="1"/>
          </p:nvPr>
        </p:nvSpPr>
        <p:spPr>
          <a:xfrm>
            <a:off x="457200" y="1241076"/>
            <a:ext cx="8229600" cy="5091485"/>
          </a:xfrm>
        </p:spPr>
        <p:txBody>
          <a:bodyPr>
            <a:normAutofit/>
          </a:bodyPr>
          <a:lstStyle/>
          <a:p>
            <a:r>
              <a:rPr lang="en-US" dirty="0" smtClean="0">
                <a:solidFill>
                  <a:srgbClr val="000000"/>
                </a:solidFill>
              </a:rPr>
              <a:t>Extensive and Molecularly Diverse Hepatitis C Viruses</a:t>
            </a:r>
            <a:endParaRPr lang="en-US" dirty="0" smtClean="0">
              <a:solidFill>
                <a:srgbClr val="000000"/>
              </a:solidFill>
            </a:endParaRPr>
          </a:p>
          <a:p>
            <a:pPr lvl="1"/>
            <a:r>
              <a:rPr lang="en-US" dirty="0" smtClean="0">
                <a:solidFill>
                  <a:srgbClr val="000000"/>
                </a:solidFill>
              </a:rPr>
              <a:t>Multiple strains of HCV have been introduced into this network of people who inject drugs (PWID) over a long period of time</a:t>
            </a:r>
          </a:p>
          <a:p>
            <a:pPr lvl="1"/>
            <a:r>
              <a:rPr lang="en-US" dirty="0" smtClean="0">
                <a:solidFill>
                  <a:srgbClr val="000000"/>
                </a:solidFill>
              </a:rPr>
              <a:t>HCV treatment is curative – Treat and Prevent</a:t>
            </a:r>
            <a:endParaRPr lang="en-US" dirty="0" smtClean="0">
              <a:solidFill>
                <a:srgbClr val="000000"/>
              </a:solidFill>
            </a:endParaRPr>
          </a:p>
          <a:p>
            <a:endParaRPr lang="en-US" sz="1000" dirty="0" smtClean="0">
              <a:solidFill>
                <a:srgbClr val="000000"/>
              </a:solidFill>
            </a:endParaRPr>
          </a:p>
          <a:p>
            <a:r>
              <a:rPr lang="en-US" dirty="0" smtClean="0">
                <a:solidFill>
                  <a:srgbClr val="000000"/>
                </a:solidFill>
              </a:rPr>
              <a:t>Large Clusters </a:t>
            </a:r>
            <a:r>
              <a:rPr lang="en-US" dirty="0">
                <a:solidFill>
                  <a:srgbClr val="000000"/>
                </a:solidFill>
              </a:rPr>
              <a:t>of Hepatitis C Viruses</a:t>
            </a:r>
            <a:endParaRPr lang="en-US" dirty="0" smtClean="0">
              <a:solidFill>
                <a:srgbClr val="000000"/>
              </a:solidFill>
            </a:endParaRPr>
          </a:p>
          <a:p>
            <a:pPr lvl="1"/>
            <a:r>
              <a:rPr lang="en-US" dirty="0" smtClean="0">
                <a:solidFill>
                  <a:srgbClr val="000000"/>
                </a:solidFill>
              </a:rPr>
              <a:t>HCV transmission is on-going</a:t>
            </a:r>
          </a:p>
          <a:p>
            <a:pPr lvl="1"/>
            <a:r>
              <a:rPr lang="en-US" dirty="0" smtClean="0">
                <a:solidFill>
                  <a:srgbClr val="000000"/>
                </a:solidFill>
              </a:rPr>
              <a:t>HCV networks involve HIV-infected and HIV-uninfected persons</a:t>
            </a:r>
            <a:endParaRPr lang="en-US" dirty="0" smtClean="0">
              <a:solidFill>
                <a:srgbClr val="000000"/>
              </a:solidFill>
            </a:endParaRPr>
          </a:p>
          <a:p>
            <a:pPr lvl="1"/>
            <a:r>
              <a:rPr lang="en-US" dirty="0" smtClean="0">
                <a:solidFill>
                  <a:srgbClr val="000000"/>
                </a:solidFill>
              </a:rPr>
              <a:t>Despite high burden of HCV infection – HCV prevention is needed </a:t>
            </a:r>
            <a:endParaRPr lang="en-US" dirty="0">
              <a:solidFill>
                <a:srgbClr val="000000"/>
              </a:solidFill>
            </a:endParaRPr>
          </a:p>
          <a:p>
            <a:pPr lvl="1"/>
            <a:endParaRPr lang="en-US" sz="1000" dirty="0" smtClean="0">
              <a:solidFill>
                <a:srgbClr val="000000"/>
              </a:solidFill>
            </a:endParaRPr>
          </a:p>
          <a:p>
            <a:r>
              <a:rPr lang="en-US" dirty="0" smtClean="0">
                <a:solidFill>
                  <a:srgbClr val="000000"/>
                </a:solidFill>
              </a:rPr>
              <a:t>Novel, Direct HCV Evaluation  </a:t>
            </a:r>
          </a:p>
          <a:p>
            <a:pPr lvl="1"/>
            <a:r>
              <a:rPr lang="en-US" dirty="0" smtClean="0">
                <a:solidFill>
                  <a:srgbClr val="000000"/>
                </a:solidFill>
              </a:rPr>
              <a:t>D</a:t>
            </a:r>
            <a:r>
              <a:rPr lang="en-US" b="0" dirty="0" smtClean="0">
                <a:solidFill>
                  <a:srgbClr val="000000"/>
                </a:solidFill>
              </a:rPr>
              <a:t>etect </a:t>
            </a:r>
            <a:r>
              <a:rPr lang="en-US" b="0" dirty="0">
                <a:solidFill>
                  <a:srgbClr val="000000"/>
                </a:solidFill>
              </a:rPr>
              <a:t>the leading edge of HCV </a:t>
            </a:r>
            <a:r>
              <a:rPr lang="en-US" b="0" dirty="0" smtClean="0">
                <a:solidFill>
                  <a:srgbClr val="000000"/>
                </a:solidFill>
              </a:rPr>
              <a:t>transmissions</a:t>
            </a:r>
            <a:endParaRPr lang="en-US" b="0" dirty="0">
              <a:solidFill>
                <a:srgbClr val="000000"/>
              </a:solidFill>
            </a:endParaRPr>
          </a:p>
          <a:p>
            <a:pPr lvl="1"/>
            <a:r>
              <a:rPr lang="en-US" dirty="0" smtClean="0">
                <a:solidFill>
                  <a:srgbClr val="000000"/>
                </a:solidFill>
              </a:rPr>
              <a:t>Indications for s</a:t>
            </a:r>
            <a:r>
              <a:rPr lang="en-US" b="0" dirty="0" smtClean="0">
                <a:solidFill>
                  <a:srgbClr val="000000"/>
                </a:solidFill>
              </a:rPr>
              <a:t>yringe </a:t>
            </a:r>
            <a:r>
              <a:rPr lang="en-US" b="0" dirty="0">
                <a:solidFill>
                  <a:srgbClr val="000000"/>
                </a:solidFill>
              </a:rPr>
              <a:t>exchange</a:t>
            </a:r>
          </a:p>
          <a:p>
            <a:pPr lvl="1"/>
            <a:r>
              <a:rPr lang="en-US" b="0" dirty="0" smtClean="0">
                <a:solidFill>
                  <a:srgbClr val="000000"/>
                </a:solidFill>
              </a:rPr>
              <a:t>Prioritize contact tracing and HCV </a:t>
            </a:r>
            <a:r>
              <a:rPr lang="en-US" b="0" dirty="0">
                <a:solidFill>
                  <a:srgbClr val="000000"/>
                </a:solidFill>
              </a:rPr>
              <a:t>curative </a:t>
            </a:r>
            <a:r>
              <a:rPr lang="en-US" b="0" dirty="0" smtClean="0">
                <a:solidFill>
                  <a:srgbClr val="000000"/>
                </a:solidFill>
              </a:rPr>
              <a:t>treatment</a:t>
            </a:r>
            <a:endParaRPr lang="en-US" b="0" dirty="0">
              <a:solidFill>
                <a:srgbClr val="000000"/>
              </a:solidFill>
            </a:endParaRPr>
          </a:p>
        </p:txBody>
      </p:sp>
    </p:spTree>
    <p:extLst>
      <p:ext uri="{BB962C8B-B14F-4D97-AF65-F5344CB8AC3E}">
        <p14:creationId xmlns:p14="http://schemas.microsoft.com/office/powerpoint/2010/main" val="81340142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87316"/>
          </a:xfrm>
        </p:spPr>
        <p:txBody>
          <a:bodyPr/>
          <a:lstStyle/>
          <a:p>
            <a:r>
              <a:rPr lang="en-US" dirty="0" smtClean="0"/>
              <a:t>A Sentinel Event has Occurred</a:t>
            </a:r>
            <a:endParaRPr lang="en-US" dirty="0"/>
          </a:p>
        </p:txBody>
      </p:sp>
      <p:sp>
        <p:nvSpPr>
          <p:cNvPr id="3" name="Content Placeholder 2"/>
          <p:cNvSpPr>
            <a:spLocks noGrp="1"/>
          </p:cNvSpPr>
          <p:nvPr>
            <p:ph idx="1"/>
          </p:nvPr>
        </p:nvSpPr>
        <p:spPr>
          <a:xfrm>
            <a:off x="628650" y="1589637"/>
            <a:ext cx="4151897" cy="4169480"/>
          </a:xfrm>
        </p:spPr>
        <p:txBody>
          <a:bodyPr>
            <a:normAutofit/>
          </a:bodyPr>
          <a:lstStyle/>
          <a:p>
            <a:r>
              <a:rPr lang="en-US" sz="2200" dirty="0" smtClean="0"/>
              <a:t>Outbreak of 181 HIV infections spread rapidly in a network of people who inject drugs (PWID) in a rural community in Indiana with only five previous HIV infections in the past 10 years</a:t>
            </a:r>
            <a:endParaRPr lang="en-US" sz="2400" dirty="0" smtClean="0"/>
          </a:p>
          <a:p>
            <a:endParaRPr lang="en-US" sz="2600" dirty="0" smtClean="0"/>
          </a:p>
        </p:txBody>
      </p:sp>
      <p:sp>
        <p:nvSpPr>
          <p:cNvPr id="4" name="Slide Number Placeholder 3"/>
          <p:cNvSpPr>
            <a:spLocks noGrp="1"/>
          </p:cNvSpPr>
          <p:nvPr>
            <p:ph type="sldNum" sz="quarter" idx="12"/>
          </p:nvPr>
        </p:nvSpPr>
        <p:spPr/>
        <p:txBody>
          <a:bodyPr/>
          <a:lstStyle/>
          <a:p>
            <a:fld id="{6E6F596E-B7EB-4630-BEBA-D3DA31DE3BA6}" type="slidenum">
              <a:rPr lang="en-US" smtClean="0"/>
              <a:t>14</a:t>
            </a:fld>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5850" y="1366152"/>
            <a:ext cx="3868099" cy="24833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Content Placeholder 2"/>
          <p:cNvSpPr txBox="1">
            <a:spLocks/>
          </p:cNvSpPr>
          <p:nvPr/>
        </p:nvSpPr>
        <p:spPr>
          <a:xfrm>
            <a:off x="513347" y="4063255"/>
            <a:ext cx="8250602" cy="2658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smtClean="0"/>
              <a:t>Other U.S. jurisdictions may be at risk for similar event </a:t>
            </a:r>
          </a:p>
          <a:p>
            <a:endParaRPr lang="en-US" sz="2200" dirty="0" smtClean="0"/>
          </a:p>
          <a:p>
            <a:r>
              <a:rPr lang="en-US" sz="2200" dirty="0" smtClean="0"/>
              <a:t>Unique rural health challenges</a:t>
            </a:r>
          </a:p>
          <a:p>
            <a:pPr lvl="1"/>
            <a:r>
              <a:rPr lang="en-US" sz="2000" dirty="0" smtClean="0"/>
              <a:t>Large populations of PWID (annual testing) without access to testing</a:t>
            </a:r>
          </a:p>
          <a:p>
            <a:pPr lvl="1"/>
            <a:r>
              <a:rPr lang="en-US" sz="2000" dirty="0" smtClean="0"/>
              <a:t>HIV prevention interventions not available (e.g., syringe services)</a:t>
            </a:r>
          </a:p>
          <a:p>
            <a:pPr lvl="1"/>
            <a:r>
              <a:rPr lang="en-US" sz="2000" dirty="0" smtClean="0"/>
              <a:t>Shortage of public health and medical care providers</a:t>
            </a:r>
          </a:p>
          <a:p>
            <a:pPr lvl="1"/>
            <a:endParaRPr lang="en-US" sz="1800" dirty="0" smtClean="0"/>
          </a:p>
          <a:p>
            <a:endParaRPr lang="en-US" sz="2200" dirty="0" smtClean="0"/>
          </a:p>
          <a:p>
            <a:pPr lvl="1"/>
            <a:endParaRPr lang="en-US" sz="1800" dirty="0" smtClean="0"/>
          </a:p>
          <a:p>
            <a:endParaRPr lang="en-US" sz="2400" dirty="0" smtClean="0"/>
          </a:p>
          <a:p>
            <a:endParaRPr lang="en-US" sz="2600" dirty="0" smtClean="0"/>
          </a:p>
        </p:txBody>
      </p:sp>
    </p:spTree>
    <p:extLst>
      <p:ext uri="{BB962C8B-B14F-4D97-AF65-F5344CB8AC3E}">
        <p14:creationId xmlns:p14="http://schemas.microsoft.com/office/powerpoint/2010/main" val="1810053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142" y="192850"/>
            <a:ext cx="7886700" cy="1325563"/>
          </a:xfrm>
        </p:spPr>
        <p:txBody>
          <a:bodyPr/>
          <a:lstStyle/>
          <a:p>
            <a:r>
              <a:rPr lang="en-US" dirty="0" smtClean="0"/>
              <a:t>Preparedness Recommendations</a:t>
            </a:r>
            <a:endParaRPr lang="en-US" dirty="0"/>
          </a:p>
        </p:txBody>
      </p:sp>
      <p:sp>
        <p:nvSpPr>
          <p:cNvPr id="3" name="Content Placeholder 2"/>
          <p:cNvSpPr>
            <a:spLocks noGrp="1"/>
          </p:cNvSpPr>
          <p:nvPr>
            <p:ph idx="1"/>
          </p:nvPr>
        </p:nvSpPr>
        <p:spPr>
          <a:xfrm>
            <a:off x="268468" y="1300565"/>
            <a:ext cx="8413519" cy="5212530"/>
          </a:xfrm>
        </p:spPr>
        <p:txBody>
          <a:bodyPr>
            <a:normAutofit/>
          </a:bodyPr>
          <a:lstStyle/>
          <a:p>
            <a:pPr marL="514350" indent="-514350">
              <a:buFont typeface="+mj-lt"/>
              <a:buAutoNum type="arabicPeriod"/>
            </a:pPr>
            <a:r>
              <a:rPr lang="en-US" sz="2600" b="1" dirty="0" smtClean="0"/>
              <a:t>Determine if unsafe injection of drugs is occurring</a:t>
            </a:r>
          </a:p>
          <a:p>
            <a:pPr lvl="1"/>
            <a:r>
              <a:rPr lang="en-US" sz="2200" dirty="0" smtClean="0"/>
              <a:t>Monitoring </a:t>
            </a:r>
            <a:r>
              <a:rPr lang="en-US" sz="2200" dirty="0"/>
              <a:t>data sources </a:t>
            </a:r>
            <a:r>
              <a:rPr lang="en-US" sz="2200" dirty="0" smtClean="0"/>
              <a:t>including acute </a:t>
            </a:r>
            <a:r>
              <a:rPr lang="en-US" sz="2200" dirty="0" smtClean="0"/>
              <a:t>HCV and overdoses</a:t>
            </a:r>
            <a:endParaRPr lang="en-US" sz="2200" dirty="0" smtClean="0"/>
          </a:p>
          <a:p>
            <a:pPr lvl="1"/>
            <a:r>
              <a:rPr lang="en-US" sz="2200" b="1" dirty="0" smtClean="0"/>
              <a:t>Deliverable</a:t>
            </a:r>
            <a:r>
              <a:rPr lang="en-US" sz="2200" dirty="0" smtClean="0"/>
              <a:t>: dashboard to facilitate on-going monitoring</a:t>
            </a:r>
          </a:p>
          <a:p>
            <a:pPr lvl="1"/>
            <a:endParaRPr lang="en-US" sz="1000" dirty="0" smtClean="0"/>
          </a:p>
          <a:p>
            <a:pPr marL="514350" indent="-514350">
              <a:buFont typeface="+mj-lt"/>
              <a:buAutoNum type="arabicPeriod"/>
            </a:pPr>
            <a:r>
              <a:rPr lang="en-US" sz="2600" b="1" dirty="0" smtClean="0"/>
              <a:t>Enhance testing for HIV and HCV infections</a:t>
            </a:r>
          </a:p>
          <a:p>
            <a:pPr lvl="1"/>
            <a:r>
              <a:rPr lang="en-US" sz="2200" dirty="0"/>
              <a:t>Providers </a:t>
            </a:r>
            <a:r>
              <a:rPr lang="en-US" sz="2200" dirty="0" smtClean="0"/>
              <a:t>for </a:t>
            </a:r>
            <a:r>
              <a:rPr lang="en-US" sz="2200" dirty="0"/>
              <a:t>persons with substance use disorder</a:t>
            </a:r>
          </a:p>
          <a:p>
            <a:pPr lvl="1"/>
            <a:r>
              <a:rPr lang="en-US" sz="2200" dirty="0" smtClean="0"/>
              <a:t>Jails </a:t>
            </a:r>
            <a:r>
              <a:rPr lang="en-US" sz="2200" dirty="0"/>
              <a:t>and prisons</a:t>
            </a:r>
          </a:p>
          <a:p>
            <a:pPr lvl="1"/>
            <a:r>
              <a:rPr lang="en-US" sz="2200" dirty="0" smtClean="0"/>
              <a:t>Emergency </a:t>
            </a:r>
            <a:r>
              <a:rPr lang="en-US" sz="2200" dirty="0"/>
              <a:t>departments and in-patient </a:t>
            </a:r>
            <a:r>
              <a:rPr lang="en-US" sz="2200" dirty="0" smtClean="0"/>
              <a:t>settings</a:t>
            </a:r>
          </a:p>
          <a:p>
            <a:pPr lvl="1"/>
            <a:r>
              <a:rPr lang="en-US" sz="2200" b="1" dirty="0" smtClean="0"/>
              <a:t>Metric</a:t>
            </a:r>
            <a:r>
              <a:rPr lang="en-US" sz="2200" dirty="0" smtClean="0"/>
              <a:t>: HIV </a:t>
            </a:r>
            <a:r>
              <a:rPr lang="en-US" sz="2200" dirty="0" smtClean="0"/>
              <a:t>and HCV testing</a:t>
            </a:r>
            <a:endParaRPr lang="en-US" sz="2200" dirty="0"/>
          </a:p>
          <a:p>
            <a:pPr lvl="1"/>
            <a:endParaRPr lang="en-US" sz="1000" dirty="0" smtClean="0"/>
          </a:p>
          <a:p>
            <a:pPr marL="514350" indent="-514350">
              <a:buFont typeface="+mj-lt"/>
              <a:buAutoNum type="arabicPeriod"/>
            </a:pPr>
            <a:r>
              <a:rPr lang="en-US" sz="2600" b="1" dirty="0" smtClean="0"/>
              <a:t>Prepare an action plan for a potential HIV outbreak</a:t>
            </a:r>
          </a:p>
          <a:p>
            <a:pPr lvl="1"/>
            <a:r>
              <a:rPr lang="en-US" sz="2200" dirty="0"/>
              <a:t>Identify state preparedness partner and develop a response plan</a:t>
            </a:r>
          </a:p>
          <a:p>
            <a:pPr lvl="1"/>
            <a:r>
              <a:rPr lang="en-US" sz="2200" b="1" dirty="0" smtClean="0"/>
              <a:t>Metric</a:t>
            </a:r>
            <a:r>
              <a:rPr lang="en-US" sz="2200" dirty="0" smtClean="0"/>
              <a:t>: HIV health services access </a:t>
            </a:r>
          </a:p>
        </p:txBody>
      </p:sp>
      <p:sp>
        <p:nvSpPr>
          <p:cNvPr id="5" name="Slide Number Placeholder 4"/>
          <p:cNvSpPr>
            <a:spLocks noGrp="1"/>
          </p:cNvSpPr>
          <p:nvPr>
            <p:ph type="sldNum" sz="quarter" idx="12"/>
          </p:nvPr>
        </p:nvSpPr>
        <p:spPr/>
        <p:txBody>
          <a:bodyPr/>
          <a:lstStyle/>
          <a:p>
            <a:fld id="{6E6F596E-B7EB-4630-BEBA-D3DA31DE3BA6}" type="slidenum">
              <a:rPr lang="en-US" smtClean="0"/>
              <a:t>15</a:t>
            </a:fld>
            <a:endParaRPr lang="en-US" dirty="0"/>
          </a:p>
        </p:txBody>
      </p:sp>
    </p:spTree>
    <p:extLst>
      <p:ext uri="{BB962C8B-B14F-4D97-AF65-F5344CB8AC3E}">
        <p14:creationId xmlns:p14="http://schemas.microsoft.com/office/powerpoint/2010/main" val="2285683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142" y="176808"/>
            <a:ext cx="8233208" cy="1325563"/>
          </a:xfrm>
        </p:spPr>
        <p:txBody>
          <a:bodyPr>
            <a:normAutofit/>
          </a:bodyPr>
          <a:lstStyle/>
          <a:p>
            <a:r>
              <a:rPr lang="en-US" dirty="0" smtClean="0"/>
              <a:t>Enhanced </a:t>
            </a:r>
            <a:r>
              <a:rPr lang="en-US" dirty="0"/>
              <a:t>PWID HIV </a:t>
            </a:r>
            <a:r>
              <a:rPr lang="en-US" dirty="0" smtClean="0"/>
              <a:t>Prevention</a:t>
            </a:r>
            <a:endParaRPr lang="en-US" dirty="0"/>
          </a:p>
        </p:txBody>
      </p:sp>
      <p:sp>
        <p:nvSpPr>
          <p:cNvPr id="3" name="Content Placeholder 2"/>
          <p:cNvSpPr>
            <a:spLocks noGrp="1"/>
          </p:cNvSpPr>
          <p:nvPr>
            <p:ph idx="1"/>
          </p:nvPr>
        </p:nvSpPr>
        <p:spPr>
          <a:xfrm>
            <a:off x="461211" y="1326382"/>
            <a:ext cx="4247160" cy="3903343"/>
          </a:xfrm>
        </p:spPr>
        <p:txBody>
          <a:bodyPr>
            <a:normAutofit/>
          </a:bodyPr>
          <a:lstStyle/>
          <a:p>
            <a:pPr marL="514350" indent="-514350">
              <a:buFont typeface="+mj-lt"/>
              <a:buAutoNum type="arabicPeriod"/>
            </a:pPr>
            <a:r>
              <a:rPr lang="en-US" sz="2600" b="1" dirty="0" smtClean="0"/>
              <a:t>Access to sterile syringes</a:t>
            </a:r>
          </a:p>
          <a:p>
            <a:pPr lvl="1"/>
            <a:r>
              <a:rPr lang="en-US" sz="2200" dirty="0" smtClean="0"/>
              <a:t>As permitted by federal, state, and local laws</a:t>
            </a:r>
          </a:p>
          <a:p>
            <a:pPr lvl="1"/>
            <a:r>
              <a:rPr lang="en-US" sz="2200" dirty="0" smtClean="0"/>
              <a:t>Communities without operational experience</a:t>
            </a:r>
          </a:p>
          <a:p>
            <a:pPr lvl="1"/>
            <a:endParaRPr lang="en-US" sz="2200" dirty="0"/>
          </a:p>
          <a:p>
            <a:pPr marL="514350" indent="-514350">
              <a:buFont typeface="+mj-lt"/>
              <a:buAutoNum type="arabicPeriod" startAt="2"/>
            </a:pPr>
            <a:r>
              <a:rPr lang="en-US" sz="2600" b="1" dirty="0"/>
              <a:t>Provision of pre-exposure prophylaxis (</a:t>
            </a:r>
            <a:r>
              <a:rPr lang="en-US" sz="2600" b="1" dirty="0" err="1"/>
              <a:t>PrEP</a:t>
            </a:r>
            <a:r>
              <a:rPr lang="en-US" sz="2600" b="1" dirty="0"/>
              <a:t>)</a:t>
            </a:r>
          </a:p>
          <a:p>
            <a:pPr lvl="1"/>
            <a:r>
              <a:rPr lang="en-US" sz="2200" dirty="0"/>
              <a:t>Nurse mentored program</a:t>
            </a:r>
          </a:p>
          <a:p>
            <a:pPr lvl="1"/>
            <a:r>
              <a:rPr lang="en-US" sz="2200" dirty="0"/>
              <a:t>Embedded in other </a:t>
            </a:r>
            <a:r>
              <a:rPr lang="en-US" sz="2200" dirty="0" smtClean="0"/>
              <a:t>services</a:t>
            </a:r>
            <a:endParaRPr lang="en-US" sz="2200" dirty="0"/>
          </a:p>
          <a:p>
            <a:endParaRPr lang="en-US" sz="2600" dirty="0" smtClean="0"/>
          </a:p>
        </p:txBody>
      </p:sp>
      <p:sp>
        <p:nvSpPr>
          <p:cNvPr id="5" name="Slide Number Placeholder 4"/>
          <p:cNvSpPr>
            <a:spLocks noGrp="1"/>
          </p:cNvSpPr>
          <p:nvPr>
            <p:ph type="sldNum" sz="quarter" idx="12"/>
          </p:nvPr>
        </p:nvSpPr>
        <p:spPr/>
        <p:txBody>
          <a:bodyPr/>
          <a:lstStyle/>
          <a:p>
            <a:fld id="{6E6F596E-B7EB-4630-BEBA-D3DA31DE3BA6}" type="slidenum">
              <a:rPr lang="en-US" smtClean="0"/>
              <a:t>16</a:t>
            </a:fld>
            <a:endParaRPr lang="en-US" dirty="0"/>
          </a:p>
        </p:txBody>
      </p:sp>
      <p:pic>
        <p:nvPicPr>
          <p:cNvPr id="4" name="Picture 3"/>
          <p:cNvPicPr>
            <a:picLocks noChangeAspect="1"/>
          </p:cNvPicPr>
          <p:nvPr/>
        </p:nvPicPr>
        <p:blipFill>
          <a:blip r:embed="rId2"/>
          <a:stretch>
            <a:fillRect/>
          </a:stretch>
        </p:blipFill>
        <p:spPr>
          <a:xfrm>
            <a:off x="4708371" y="1462801"/>
            <a:ext cx="4314242" cy="2533665"/>
          </a:xfrm>
          <a:prstGeom prst="rect">
            <a:avLst/>
          </a:prstGeom>
        </p:spPr>
      </p:pic>
      <p:sp>
        <p:nvSpPr>
          <p:cNvPr id="6" name="Content Placeholder 2"/>
          <p:cNvSpPr txBox="1">
            <a:spLocks/>
          </p:cNvSpPr>
          <p:nvPr/>
        </p:nvSpPr>
        <p:spPr>
          <a:xfrm>
            <a:off x="461211" y="5351728"/>
            <a:ext cx="8413519" cy="9374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3"/>
            </a:pPr>
            <a:r>
              <a:rPr lang="en-US" sz="2600" b="1" dirty="0" smtClean="0"/>
              <a:t>Expand access to medication assisted therapy (MAT)</a:t>
            </a:r>
          </a:p>
          <a:p>
            <a:pPr lvl="1"/>
            <a:r>
              <a:rPr lang="en-US" sz="2200" dirty="0" smtClean="0"/>
              <a:t>Naloxone, buprenorphine, and methadone</a:t>
            </a:r>
          </a:p>
        </p:txBody>
      </p:sp>
    </p:spTree>
    <p:extLst>
      <p:ext uri="{BB962C8B-B14F-4D97-AF65-F5344CB8AC3E}">
        <p14:creationId xmlns:p14="http://schemas.microsoft.com/office/powerpoint/2010/main" val="2828653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55154"/>
            <a:ext cx="8229600" cy="723014"/>
          </a:xfrm>
        </p:spPr>
        <p:txBody>
          <a:bodyPr/>
          <a:lstStyle/>
          <a:p>
            <a:r>
              <a:rPr lang="en-US" sz="3600" dirty="0" smtClean="0"/>
              <a:t>Lessons Learned</a:t>
            </a:r>
            <a:endParaRPr lang="en-US" sz="3600" dirty="0"/>
          </a:p>
        </p:txBody>
      </p:sp>
      <p:sp>
        <p:nvSpPr>
          <p:cNvPr id="9" name="Content Placeholder 8"/>
          <p:cNvSpPr>
            <a:spLocks noGrp="1"/>
          </p:cNvSpPr>
          <p:nvPr>
            <p:ph idx="1"/>
          </p:nvPr>
        </p:nvSpPr>
        <p:spPr>
          <a:xfrm>
            <a:off x="313899" y="1261712"/>
            <a:ext cx="8606817" cy="4934372"/>
          </a:xfrm>
        </p:spPr>
        <p:txBody>
          <a:bodyPr/>
          <a:lstStyle/>
          <a:p>
            <a:r>
              <a:rPr lang="en-US" dirty="0" smtClean="0">
                <a:solidFill>
                  <a:srgbClr val="000000"/>
                </a:solidFill>
              </a:rPr>
              <a:t>Disease Investigation Specialists and Public Health Nurses are Critical to Public Health Prevention and Responses</a:t>
            </a:r>
          </a:p>
          <a:p>
            <a:pPr lvl="1"/>
            <a:r>
              <a:rPr lang="en-US" dirty="0" smtClean="0">
                <a:solidFill>
                  <a:srgbClr val="000000"/>
                </a:solidFill>
              </a:rPr>
              <a:t>Core activity but applied with novel technologies – network analysis</a:t>
            </a:r>
          </a:p>
          <a:p>
            <a:pPr lvl="1"/>
            <a:r>
              <a:rPr lang="en-US" dirty="0" smtClean="0">
                <a:solidFill>
                  <a:srgbClr val="000000"/>
                </a:solidFill>
              </a:rPr>
              <a:t>Can be leveraged for related activities – HCV, overdose</a:t>
            </a:r>
            <a:endParaRPr lang="en-US" dirty="0" smtClean="0">
              <a:solidFill>
                <a:srgbClr val="000000"/>
              </a:solidFill>
            </a:endParaRPr>
          </a:p>
          <a:p>
            <a:pPr lvl="1"/>
            <a:endParaRPr lang="en-US" dirty="0" smtClean="0">
              <a:solidFill>
                <a:srgbClr val="000000"/>
              </a:solidFill>
            </a:endParaRPr>
          </a:p>
          <a:p>
            <a:r>
              <a:rPr lang="en-US" dirty="0" smtClean="0">
                <a:solidFill>
                  <a:srgbClr val="000000"/>
                </a:solidFill>
              </a:rPr>
              <a:t>Hepatitis C Virus Infections indicate Unsafe Injection Drug Use and Vulnerability to HIV Infection in a Community</a:t>
            </a:r>
            <a:endParaRPr lang="en-US" dirty="0">
              <a:solidFill>
                <a:srgbClr val="000000"/>
              </a:solidFill>
            </a:endParaRPr>
          </a:p>
          <a:p>
            <a:pPr lvl="1"/>
            <a:r>
              <a:rPr lang="en-US" dirty="0" smtClean="0">
                <a:solidFill>
                  <a:srgbClr val="000000"/>
                </a:solidFill>
              </a:rPr>
              <a:t>HIV prevention interventions will also prevent HCV infections </a:t>
            </a:r>
          </a:p>
          <a:p>
            <a:pPr lvl="1"/>
            <a:r>
              <a:rPr lang="en-US" dirty="0" smtClean="0">
                <a:solidFill>
                  <a:srgbClr val="000000"/>
                </a:solidFill>
              </a:rPr>
              <a:t>Need for direct HCV response – treatment, contact tracing </a:t>
            </a:r>
          </a:p>
          <a:p>
            <a:pPr lvl="1"/>
            <a:endParaRPr lang="en-US" dirty="0">
              <a:solidFill>
                <a:srgbClr val="000000"/>
              </a:solidFill>
            </a:endParaRPr>
          </a:p>
          <a:p>
            <a:r>
              <a:rPr lang="en-US" dirty="0" smtClean="0">
                <a:solidFill>
                  <a:srgbClr val="000000"/>
                </a:solidFill>
              </a:rPr>
              <a:t>Emergency Responses </a:t>
            </a:r>
            <a:r>
              <a:rPr lang="en-US" dirty="0" smtClean="0">
                <a:solidFill>
                  <a:srgbClr val="000000"/>
                </a:solidFill>
              </a:rPr>
              <a:t>Challenging; Preparedness Difficult</a:t>
            </a:r>
            <a:endParaRPr lang="en-US" dirty="0" smtClean="0">
              <a:solidFill>
                <a:srgbClr val="000000"/>
              </a:solidFill>
            </a:endParaRPr>
          </a:p>
          <a:p>
            <a:pPr lvl="1"/>
            <a:r>
              <a:rPr lang="en-US" dirty="0" smtClean="0">
                <a:solidFill>
                  <a:srgbClr val="000000"/>
                </a:solidFill>
              </a:rPr>
              <a:t>Requires resources and local </a:t>
            </a:r>
            <a:r>
              <a:rPr lang="en-US" dirty="0" smtClean="0">
                <a:solidFill>
                  <a:srgbClr val="000000"/>
                </a:solidFill>
              </a:rPr>
              <a:t>champions </a:t>
            </a:r>
          </a:p>
          <a:p>
            <a:pPr lvl="1"/>
            <a:r>
              <a:rPr lang="en-US" dirty="0" smtClean="0">
                <a:solidFill>
                  <a:srgbClr val="000000"/>
                </a:solidFill>
              </a:rPr>
              <a:t>Necessary after this sentinel event HIV </a:t>
            </a:r>
            <a:r>
              <a:rPr lang="en-US" dirty="0" smtClean="0">
                <a:solidFill>
                  <a:srgbClr val="000000"/>
                </a:solidFill>
              </a:rPr>
              <a:t>outbreak</a:t>
            </a:r>
            <a:endParaRPr lang="en-US" dirty="0">
              <a:solidFill>
                <a:srgbClr val="000000"/>
              </a:solidFill>
            </a:endParaRPr>
          </a:p>
        </p:txBody>
      </p:sp>
    </p:spTree>
    <p:extLst>
      <p:ext uri="{BB962C8B-B14F-4D97-AF65-F5344CB8AC3E}">
        <p14:creationId xmlns:p14="http://schemas.microsoft.com/office/powerpoint/2010/main" val="67924566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Acknowledgements</a:t>
            </a:r>
            <a:endParaRPr lang="en-US" sz="2800" dirty="0"/>
          </a:p>
        </p:txBody>
      </p:sp>
      <p:sp>
        <p:nvSpPr>
          <p:cNvPr id="3" name="Content Placeholder 2"/>
          <p:cNvSpPr>
            <a:spLocks noGrp="1"/>
          </p:cNvSpPr>
          <p:nvPr>
            <p:ph idx="1"/>
          </p:nvPr>
        </p:nvSpPr>
        <p:spPr>
          <a:xfrm>
            <a:off x="457199" y="1600201"/>
            <a:ext cx="8420793" cy="4191000"/>
          </a:xfrm>
        </p:spPr>
        <p:txBody>
          <a:bodyPr/>
          <a:lstStyle/>
          <a:p>
            <a:r>
              <a:rPr lang="en-US" sz="2400" dirty="0" smtClean="0"/>
              <a:t>Scott County Health Department</a:t>
            </a:r>
          </a:p>
          <a:p>
            <a:r>
              <a:rPr lang="en-US" sz="2400" dirty="0" smtClean="0"/>
              <a:t>Clark County Health Department</a:t>
            </a:r>
          </a:p>
          <a:p>
            <a:r>
              <a:rPr lang="en-US" sz="2400" dirty="0" smtClean="0"/>
              <a:t>Indiana State Department of Health</a:t>
            </a:r>
          </a:p>
          <a:p>
            <a:r>
              <a:rPr lang="en-US" sz="2400" dirty="0" smtClean="0"/>
              <a:t>Foundations Family Medicine</a:t>
            </a:r>
          </a:p>
          <a:p>
            <a:r>
              <a:rPr lang="en-US" sz="2400" dirty="0" smtClean="0"/>
              <a:t>Indiana University School of Medicine and Physicians</a:t>
            </a:r>
          </a:p>
          <a:p>
            <a:r>
              <a:rPr lang="en-US" sz="2400" dirty="0" smtClean="0"/>
              <a:t>550 Clinic at University of Louisville</a:t>
            </a:r>
          </a:p>
          <a:p>
            <a:r>
              <a:rPr lang="en-US" sz="2400" dirty="0" smtClean="0"/>
              <a:t>CDC </a:t>
            </a:r>
            <a:r>
              <a:rPr lang="en-US" sz="2400" dirty="0" smtClean="0"/>
              <a:t>Division of HIV/AIDS Prevention</a:t>
            </a:r>
          </a:p>
          <a:p>
            <a:r>
              <a:rPr lang="en-US" sz="2400" dirty="0"/>
              <a:t>CDC Division of Viral Hepatitis </a:t>
            </a:r>
            <a:endParaRPr lang="en-US" sz="2400" dirty="0" smtClean="0"/>
          </a:p>
          <a:p>
            <a:r>
              <a:rPr lang="en-US" sz="2400" dirty="0" smtClean="0"/>
              <a:t>CDC </a:t>
            </a:r>
            <a:r>
              <a:rPr lang="en-US" sz="2400" dirty="0" smtClean="0"/>
              <a:t>Division of STD Prevention</a:t>
            </a:r>
          </a:p>
          <a:p>
            <a:r>
              <a:rPr lang="en-US" sz="2400" dirty="0" smtClean="0"/>
              <a:t>CDC </a:t>
            </a:r>
            <a:r>
              <a:rPr lang="en-US" sz="2400" dirty="0" smtClean="0"/>
              <a:t>EIS Program </a:t>
            </a:r>
            <a:r>
              <a:rPr lang="en-US" sz="2400" dirty="0" smtClean="0"/>
              <a:t>Office</a:t>
            </a:r>
            <a:endParaRPr lang="en-US" sz="2800" dirty="0" smtClean="0"/>
          </a:p>
          <a:p>
            <a:endParaRPr lang="en-US" sz="2800" dirty="0"/>
          </a:p>
        </p:txBody>
      </p:sp>
    </p:spTree>
    <p:extLst>
      <p:ext uri="{BB962C8B-B14F-4D97-AF65-F5344CB8AC3E}">
        <p14:creationId xmlns:p14="http://schemas.microsoft.com/office/powerpoint/2010/main" val="179544383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810738" y="2471989"/>
            <a:ext cx="2229724" cy="628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Syringe exchange</a:t>
            </a:r>
            <a:endParaRPr lang="en-US" b="1" dirty="0">
              <a:solidFill>
                <a:srgbClr val="FFFFFF"/>
              </a:solidFill>
            </a:endParaRPr>
          </a:p>
        </p:txBody>
      </p:sp>
      <p:sp>
        <p:nvSpPr>
          <p:cNvPr id="10" name="Rounded Rectangle 9"/>
          <p:cNvSpPr/>
          <p:nvPr/>
        </p:nvSpPr>
        <p:spPr>
          <a:xfrm>
            <a:off x="611291" y="3341726"/>
            <a:ext cx="2235070" cy="649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HIV </a:t>
            </a:r>
            <a:r>
              <a:rPr lang="en-US" b="1" dirty="0" smtClean="0">
                <a:solidFill>
                  <a:srgbClr val="FFFFFF"/>
                </a:solidFill>
              </a:rPr>
              <a:t>testing</a:t>
            </a:r>
            <a:endParaRPr lang="en-US" b="1" dirty="0">
              <a:solidFill>
                <a:srgbClr val="FFFFFF"/>
              </a:solidFill>
            </a:endParaRPr>
          </a:p>
        </p:txBody>
      </p:sp>
      <p:sp>
        <p:nvSpPr>
          <p:cNvPr id="11" name="Rounded Rectangle 10"/>
          <p:cNvSpPr/>
          <p:nvPr/>
        </p:nvSpPr>
        <p:spPr>
          <a:xfrm>
            <a:off x="616636" y="1512396"/>
            <a:ext cx="2229725" cy="797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Contact tracing</a:t>
            </a:r>
            <a:endParaRPr lang="en-US" b="1" dirty="0">
              <a:solidFill>
                <a:srgbClr val="FFFFFF"/>
              </a:solidFill>
            </a:endParaRPr>
          </a:p>
        </p:txBody>
      </p:sp>
      <p:sp>
        <p:nvSpPr>
          <p:cNvPr id="12" name="Rounded Rectangle 11"/>
          <p:cNvSpPr/>
          <p:nvPr/>
        </p:nvSpPr>
        <p:spPr>
          <a:xfrm>
            <a:off x="611291" y="4283460"/>
            <a:ext cx="2235070" cy="616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HIV prevention </a:t>
            </a:r>
            <a:r>
              <a:rPr lang="en-US" b="1" dirty="0" smtClean="0">
                <a:solidFill>
                  <a:srgbClr val="FFFFFF"/>
                </a:solidFill>
              </a:rPr>
              <a:t>education</a:t>
            </a:r>
            <a:endParaRPr lang="en-US" b="1" dirty="0">
              <a:solidFill>
                <a:srgbClr val="FFFFFF"/>
              </a:solidFill>
            </a:endParaRPr>
          </a:p>
        </p:txBody>
      </p:sp>
      <p:sp>
        <p:nvSpPr>
          <p:cNvPr id="13" name="Rounded Rectangle 12"/>
          <p:cNvSpPr/>
          <p:nvPr/>
        </p:nvSpPr>
        <p:spPr>
          <a:xfrm>
            <a:off x="4040462" y="4283461"/>
            <a:ext cx="2253802" cy="612574"/>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Pre-exposure prophylaxis</a:t>
            </a:r>
          </a:p>
        </p:txBody>
      </p:sp>
      <p:sp>
        <p:nvSpPr>
          <p:cNvPr id="14" name="Rounded Rectangle 13"/>
          <p:cNvSpPr/>
          <p:nvPr/>
        </p:nvSpPr>
        <p:spPr>
          <a:xfrm>
            <a:off x="3076909" y="1523381"/>
            <a:ext cx="2650685" cy="786143"/>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Antiretroviral therapy</a:t>
            </a:r>
          </a:p>
        </p:txBody>
      </p:sp>
      <p:sp>
        <p:nvSpPr>
          <p:cNvPr id="15" name="Rounded Rectangle 14"/>
          <p:cNvSpPr/>
          <p:nvPr/>
        </p:nvSpPr>
        <p:spPr>
          <a:xfrm>
            <a:off x="3937430" y="3256076"/>
            <a:ext cx="2398636" cy="786143"/>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Opioid </a:t>
            </a:r>
            <a:r>
              <a:rPr lang="en-US" b="1" dirty="0" smtClean="0">
                <a:solidFill>
                  <a:srgbClr val="FFFFFF"/>
                </a:solidFill>
              </a:rPr>
              <a:t>substitution therapy</a:t>
            </a:r>
            <a:endParaRPr lang="en-US" b="1" dirty="0">
              <a:solidFill>
                <a:srgbClr val="FFFFFF"/>
              </a:solidFill>
            </a:endParaRPr>
          </a:p>
        </p:txBody>
      </p:sp>
      <p:sp>
        <p:nvSpPr>
          <p:cNvPr id="3" name="Pentagon 2"/>
          <p:cNvSpPr/>
          <p:nvPr/>
        </p:nvSpPr>
        <p:spPr>
          <a:xfrm>
            <a:off x="537408" y="4983957"/>
            <a:ext cx="3400022" cy="613260"/>
          </a:xfrm>
          <a:prstGeom prst="homePlate">
            <a:avLst/>
          </a:prstGeom>
          <a:noFill/>
          <a:ln w="635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a:off x="4013575" y="4983956"/>
            <a:ext cx="3400022" cy="613260"/>
          </a:xfrm>
          <a:prstGeom prst="homePlate">
            <a:avLst/>
          </a:prstGeom>
          <a:noFill/>
          <a:ln w="635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846361" y="5798142"/>
            <a:ext cx="1657826" cy="584775"/>
          </a:xfrm>
          <a:prstGeom prst="rect">
            <a:avLst/>
          </a:prstGeom>
          <a:noFill/>
        </p:spPr>
        <p:txBody>
          <a:bodyPr wrap="none" rtlCol="0">
            <a:spAutoFit/>
          </a:bodyPr>
          <a:lstStyle/>
          <a:p>
            <a:r>
              <a:rPr lang="en-US" sz="3200" b="1" dirty="0" smtClean="0">
                <a:solidFill>
                  <a:schemeClr val="bg2">
                    <a:lumMod val="50000"/>
                  </a:schemeClr>
                </a:solidFill>
                <a:latin typeface="Calibri" panose="020F0502020204030204" pitchFamily="34" charset="0"/>
              </a:rPr>
              <a:t>Timeline</a:t>
            </a:r>
            <a:endParaRPr lang="en-US" sz="3200" b="1" dirty="0">
              <a:solidFill>
                <a:schemeClr val="bg2">
                  <a:lumMod val="50000"/>
                </a:schemeClr>
              </a:solidFill>
              <a:latin typeface="Calibri" panose="020F0502020204030204" pitchFamily="34" charset="0"/>
            </a:endParaRPr>
          </a:p>
        </p:txBody>
      </p:sp>
      <p:sp>
        <p:nvSpPr>
          <p:cNvPr id="18" name="TextBox 17"/>
          <p:cNvSpPr txBox="1"/>
          <p:nvPr/>
        </p:nvSpPr>
        <p:spPr>
          <a:xfrm>
            <a:off x="1264868" y="4983957"/>
            <a:ext cx="2030556" cy="584775"/>
          </a:xfrm>
          <a:prstGeom prst="rect">
            <a:avLst/>
          </a:prstGeom>
          <a:noFill/>
        </p:spPr>
        <p:txBody>
          <a:bodyPr wrap="none" rtlCol="0">
            <a:spAutoFit/>
          </a:bodyPr>
          <a:lstStyle/>
          <a:p>
            <a:r>
              <a:rPr lang="en-US" sz="3200" b="1" dirty="0" smtClean="0">
                <a:solidFill>
                  <a:schemeClr val="bg2">
                    <a:lumMod val="50000"/>
                  </a:schemeClr>
                </a:solidFill>
                <a:latin typeface="Calibri" panose="020F0502020204030204" pitchFamily="34" charset="0"/>
              </a:rPr>
              <a:t>Immediate</a:t>
            </a:r>
            <a:endParaRPr lang="en-US" sz="3200" b="1" dirty="0">
              <a:solidFill>
                <a:schemeClr val="bg2">
                  <a:lumMod val="50000"/>
                </a:schemeClr>
              </a:solidFill>
              <a:latin typeface="Calibri" panose="020F0502020204030204" pitchFamily="34" charset="0"/>
            </a:endParaRPr>
          </a:p>
        </p:txBody>
      </p:sp>
      <p:sp>
        <p:nvSpPr>
          <p:cNvPr id="19" name="TextBox 18"/>
          <p:cNvSpPr txBox="1"/>
          <p:nvPr/>
        </p:nvSpPr>
        <p:spPr>
          <a:xfrm>
            <a:off x="4617080" y="4983956"/>
            <a:ext cx="1971822" cy="584775"/>
          </a:xfrm>
          <a:prstGeom prst="rect">
            <a:avLst/>
          </a:prstGeom>
          <a:noFill/>
        </p:spPr>
        <p:txBody>
          <a:bodyPr wrap="none" rtlCol="0">
            <a:spAutoFit/>
          </a:bodyPr>
          <a:lstStyle/>
          <a:p>
            <a:r>
              <a:rPr lang="en-US" sz="3200" b="1" dirty="0" smtClean="0">
                <a:solidFill>
                  <a:schemeClr val="bg2">
                    <a:lumMod val="50000"/>
                  </a:schemeClr>
                </a:solidFill>
                <a:latin typeface="Calibri" panose="020F0502020204030204" pitchFamily="34" charset="0"/>
              </a:rPr>
              <a:t>Long-Term</a:t>
            </a:r>
            <a:endParaRPr lang="en-US" sz="3200" b="1" dirty="0">
              <a:solidFill>
                <a:schemeClr val="bg2">
                  <a:lumMod val="50000"/>
                </a:schemeClr>
              </a:solidFill>
              <a:latin typeface="Calibri" panose="020F0502020204030204" pitchFamily="34" charset="0"/>
            </a:endParaRPr>
          </a:p>
        </p:txBody>
      </p:sp>
      <p:cxnSp>
        <p:nvCxnSpPr>
          <p:cNvPr id="21" name="Straight Arrow Connector 20"/>
          <p:cNvCxnSpPr>
            <a:stCxn id="7" idx="3"/>
          </p:cNvCxnSpPr>
          <p:nvPr/>
        </p:nvCxnSpPr>
        <p:spPr>
          <a:xfrm>
            <a:off x="4040462" y="2786237"/>
            <a:ext cx="2928613" cy="10096"/>
          </a:xfrm>
          <a:prstGeom prst="straightConnector1">
            <a:avLst/>
          </a:prstGeom>
          <a:ln w="508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588902" y="1475113"/>
            <a:ext cx="2334293" cy="1015663"/>
          </a:xfrm>
          <a:prstGeom prst="rect">
            <a:avLst/>
          </a:prstGeom>
        </p:spPr>
        <p:txBody>
          <a:bodyPr wrap="none">
            <a:spAutoFit/>
          </a:bodyPr>
          <a:lstStyle/>
          <a:p>
            <a:r>
              <a:rPr lang="en-US" sz="2000" b="1" dirty="0" smtClean="0">
                <a:solidFill>
                  <a:schemeClr val="bg2">
                    <a:lumMod val="50000"/>
                  </a:schemeClr>
                </a:solidFill>
              </a:rPr>
              <a:t>Reduction </a:t>
            </a:r>
            <a:r>
              <a:rPr lang="en-US" sz="2000" b="1" dirty="0">
                <a:solidFill>
                  <a:schemeClr val="bg2">
                    <a:lumMod val="50000"/>
                  </a:schemeClr>
                </a:solidFill>
              </a:rPr>
              <a:t>in risk </a:t>
            </a:r>
            <a:endParaRPr lang="en-US" sz="2000" b="1" dirty="0" smtClean="0">
              <a:solidFill>
                <a:schemeClr val="bg2">
                  <a:lumMod val="50000"/>
                </a:schemeClr>
              </a:solidFill>
            </a:endParaRPr>
          </a:p>
          <a:p>
            <a:pPr algn="ctr"/>
            <a:r>
              <a:rPr lang="en-US" sz="2000" b="1" dirty="0" smtClean="0">
                <a:solidFill>
                  <a:schemeClr val="bg2">
                    <a:lumMod val="50000"/>
                  </a:schemeClr>
                </a:solidFill>
              </a:rPr>
              <a:t>of </a:t>
            </a:r>
            <a:r>
              <a:rPr lang="en-US" sz="2000" b="1" dirty="0">
                <a:solidFill>
                  <a:schemeClr val="bg2">
                    <a:lumMod val="50000"/>
                  </a:schemeClr>
                </a:solidFill>
              </a:rPr>
              <a:t>HIV </a:t>
            </a:r>
            <a:r>
              <a:rPr lang="en-US" sz="2000" b="1" dirty="0" smtClean="0">
                <a:solidFill>
                  <a:schemeClr val="bg2">
                    <a:lumMod val="50000"/>
                  </a:schemeClr>
                </a:solidFill>
              </a:rPr>
              <a:t>infection </a:t>
            </a:r>
          </a:p>
          <a:p>
            <a:pPr algn="ctr"/>
            <a:r>
              <a:rPr lang="en-US" sz="2000" b="1" dirty="0" smtClean="0">
                <a:solidFill>
                  <a:schemeClr val="bg2">
                    <a:lumMod val="50000"/>
                  </a:schemeClr>
                </a:solidFill>
              </a:rPr>
              <a:t>from IDU</a:t>
            </a:r>
            <a:endParaRPr lang="en-US" sz="2000" dirty="0">
              <a:solidFill>
                <a:schemeClr val="bg2">
                  <a:lumMod val="50000"/>
                </a:schemeClr>
              </a:solidFill>
            </a:endParaRPr>
          </a:p>
        </p:txBody>
      </p:sp>
      <p:cxnSp>
        <p:nvCxnSpPr>
          <p:cNvPr id="25" name="Straight Arrow Connector 24"/>
          <p:cNvCxnSpPr/>
          <p:nvPr/>
        </p:nvCxnSpPr>
        <p:spPr>
          <a:xfrm flipV="1">
            <a:off x="6294264" y="4562788"/>
            <a:ext cx="633009" cy="9145"/>
          </a:xfrm>
          <a:prstGeom prst="straightConnector1">
            <a:avLst/>
          </a:prstGeom>
          <a:ln w="508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336066" y="3640002"/>
            <a:ext cx="633009" cy="9145"/>
          </a:xfrm>
          <a:prstGeom prst="straightConnector1">
            <a:avLst/>
          </a:prstGeom>
          <a:ln w="508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413597" y="2586181"/>
            <a:ext cx="697627" cy="400110"/>
          </a:xfrm>
          <a:prstGeom prst="rect">
            <a:avLst/>
          </a:prstGeom>
        </p:spPr>
        <p:txBody>
          <a:bodyPr wrap="none">
            <a:spAutoFit/>
          </a:bodyPr>
          <a:lstStyle/>
          <a:p>
            <a:r>
              <a:rPr lang="en-US" sz="2000" b="1" dirty="0" smtClean="0">
                <a:solidFill>
                  <a:schemeClr val="bg2">
                    <a:lumMod val="50000"/>
                  </a:schemeClr>
                </a:solidFill>
              </a:rPr>
              <a:t>56%</a:t>
            </a:r>
            <a:endParaRPr lang="en-US" sz="2000" dirty="0">
              <a:solidFill>
                <a:schemeClr val="bg2">
                  <a:lumMod val="50000"/>
                </a:schemeClr>
              </a:solidFill>
            </a:endParaRPr>
          </a:p>
        </p:txBody>
      </p:sp>
      <p:sp>
        <p:nvSpPr>
          <p:cNvPr id="31" name="Rectangle 30"/>
          <p:cNvSpPr/>
          <p:nvPr/>
        </p:nvSpPr>
        <p:spPr>
          <a:xfrm>
            <a:off x="7407234" y="3439947"/>
            <a:ext cx="697627" cy="400110"/>
          </a:xfrm>
          <a:prstGeom prst="rect">
            <a:avLst/>
          </a:prstGeom>
        </p:spPr>
        <p:txBody>
          <a:bodyPr wrap="none">
            <a:spAutoFit/>
          </a:bodyPr>
          <a:lstStyle/>
          <a:p>
            <a:r>
              <a:rPr lang="en-US" sz="2000" b="1" dirty="0" smtClean="0">
                <a:solidFill>
                  <a:schemeClr val="bg2">
                    <a:lumMod val="50000"/>
                  </a:schemeClr>
                </a:solidFill>
              </a:rPr>
              <a:t>64%</a:t>
            </a:r>
            <a:endParaRPr lang="en-US" sz="2000" dirty="0">
              <a:solidFill>
                <a:schemeClr val="bg2">
                  <a:lumMod val="50000"/>
                </a:schemeClr>
              </a:solidFill>
            </a:endParaRPr>
          </a:p>
        </p:txBody>
      </p:sp>
      <p:sp>
        <p:nvSpPr>
          <p:cNvPr id="32" name="Rectangle 31"/>
          <p:cNvSpPr/>
          <p:nvPr/>
        </p:nvSpPr>
        <p:spPr>
          <a:xfrm>
            <a:off x="7407233" y="4362733"/>
            <a:ext cx="697627" cy="400110"/>
          </a:xfrm>
          <a:prstGeom prst="rect">
            <a:avLst/>
          </a:prstGeom>
        </p:spPr>
        <p:txBody>
          <a:bodyPr wrap="none">
            <a:spAutoFit/>
          </a:bodyPr>
          <a:lstStyle/>
          <a:p>
            <a:r>
              <a:rPr lang="en-US" sz="2000" b="1" dirty="0" smtClean="0">
                <a:solidFill>
                  <a:schemeClr val="bg2">
                    <a:lumMod val="50000"/>
                  </a:schemeClr>
                </a:solidFill>
              </a:rPr>
              <a:t>49%</a:t>
            </a:r>
            <a:endParaRPr lang="en-US" sz="2000" dirty="0">
              <a:solidFill>
                <a:schemeClr val="bg2">
                  <a:lumMod val="50000"/>
                </a:schemeClr>
              </a:solidFill>
            </a:endParaRPr>
          </a:p>
        </p:txBody>
      </p:sp>
      <p:sp>
        <p:nvSpPr>
          <p:cNvPr id="24" name="Title 4"/>
          <p:cNvSpPr>
            <a:spLocks noGrp="1"/>
          </p:cNvSpPr>
          <p:nvPr>
            <p:ph type="title"/>
          </p:nvPr>
        </p:nvSpPr>
        <p:spPr>
          <a:xfrm>
            <a:off x="389387" y="196445"/>
            <a:ext cx="8229600" cy="1228030"/>
          </a:xfrm>
        </p:spPr>
        <p:txBody>
          <a:bodyPr anchor="ctr"/>
          <a:lstStyle/>
          <a:p>
            <a:pPr>
              <a:lnSpc>
                <a:spcPct val="100000"/>
              </a:lnSpc>
            </a:pPr>
            <a:r>
              <a:rPr lang="en-US" sz="3200" dirty="0" smtClean="0"/>
              <a:t>HIV </a:t>
            </a:r>
            <a:r>
              <a:rPr lang="en-US" sz="3200" dirty="0" smtClean="0"/>
              <a:t>Prevention </a:t>
            </a:r>
            <a:r>
              <a:rPr lang="en-US" sz="3200" dirty="0" smtClean="0"/>
              <a:t>Interventions with Injection Drug Use and Time to Implement</a:t>
            </a:r>
            <a:endParaRPr lang="en-US" sz="3200" dirty="0"/>
          </a:p>
        </p:txBody>
      </p:sp>
    </p:spTree>
    <p:extLst>
      <p:ext uri="{BB962C8B-B14F-4D97-AF65-F5344CB8AC3E}">
        <p14:creationId xmlns:p14="http://schemas.microsoft.com/office/powerpoint/2010/main" val="292332947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55154"/>
            <a:ext cx="8229600" cy="723014"/>
          </a:xfrm>
        </p:spPr>
        <p:txBody>
          <a:bodyPr/>
          <a:lstStyle/>
          <a:p>
            <a:r>
              <a:rPr lang="en-US" sz="3600" dirty="0" smtClean="0"/>
              <a:t>Lessons Learned</a:t>
            </a:r>
            <a:endParaRPr lang="en-US" sz="3600" dirty="0"/>
          </a:p>
        </p:txBody>
      </p:sp>
      <p:sp>
        <p:nvSpPr>
          <p:cNvPr id="9" name="Content Placeholder 8"/>
          <p:cNvSpPr>
            <a:spLocks noGrp="1"/>
          </p:cNvSpPr>
          <p:nvPr>
            <p:ph idx="1"/>
          </p:nvPr>
        </p:nvSpPr>
        <p:spPr>
          <a:xfrm>
            <a:off x="313899" y="1261712"/>
            <a:ext cx="8606817" cy="4934372"/>
          </a:xfrm>
        </p:spPr>
        <p:txBody>
          <a:bodyPr/>
          <a:lstStyle/>
          <a:p>
            <a:r>
              <a:rPr lang="en-US" dirty="0" smtClean="0">
                <a:solidFill>
                  <a:srgbClr val="000000"/>
                </a:solidFill>
              </a:rPr>
              <a:t>Disease Investigation Specialists and Public Health Nurses are Critical to Public Health Prevention and Responses</a:t>
            </a:r>
          </a:p>
          <a:p>
            <a:pPr lvl="1"/>
            <a:endParaRPr lang="en-US" dirty="0" smtClean="0">
              <a:solidFill>
                <a:srgbClr val="000000"/>
              </a:solidFill>
            </a:endParaRPr>
          </a:p>
          <a:p>
            <a:endParaRPr lang="en-US" dirty="0">
              <a:solidFill>
                <a:srgbClr val="000000"/>
              </a:solidFill>
            </a:endParaRPr>
          </a:p>
          <a:p>
            <a:r>
              <a:rPr lang="en-US" dirty="0" smtClean="0">
                <a:solidFill>
                  <a:srgbClr val="000000"/>
                </a:solidFill>
              </a:rPr>
              <a:t>Hepatitis C Virus Infections indicate Unsafe Injection Drug Use and Vulnerability to HIV Infection in a Community</a:t>
            </a:r>
            <a:endParaRPr lang="en-US" dirty="0">
              <a:solidFill>
                <a:srgbClr val="000000"/>
              </a:solidFill>
            </a:endParaRPr>
          </a:p>
          <a:p>
            <a:pPr lvl="1"/>
            <a:endParaRPr lang="en-US" dirty="0" smtClean="0">
              <a:solidFill>
                <a:srgbClr val="000000"/>
              </a:solidFill>
            </a:endParaRPr>
          </a:p>
          <a:p>
            <a:pPr lvl="1"/>
            <a:endParaRPr lang="en-US" dirty="0">
              <a:solidFill>
                <a:srgbClr val="000000"/>
              </a:solidFill>
            </a:endParaRPr>
          </a:p>
          <a:p>
            <a:r>
              <a:rPr lang="en-US" dirty="0" smtClean="0">
                <a:solidFill>
                  <a:srgbClr val="000000"/>
                </a:solidFill>
              </a:rPr>
              <a:t>Emergency Responses </a:t>
            </a:r>
            <a:r>
              <a:rPr lang="en-US" dirty="0">
                <a:solidFill>
                  <a:srgbClr val="000000"/>
                </a:solidFill>
              </a:rPr>
              <a:t>are </a:t>
            </a:r>
            <a:r>
              <a:rPr lang="en-US" dirty="0" smtClean="0">
                <a:solidFill>
                  <a:srgbClr val="000000"/>
                </a:solidFill>
              </a:rPr>
              <a:t>Challenging</a:t>
            </a:r>
          </a:p>
        </p:txBody>
      </p:sp>
    </p:spTree>
    <p:extLst>
      <p:ext uri="{BB962C8B-B14F-4D97-AF65-F5344CB8AC3E}">
        <p14:creationId xmlns:p14="http://schemas.microsoft.com/office/powerpoint/2010/main" val="160636678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55154"/>
            <a:ext cx="8229600" cy="723014"/>
          </a:xfrm>
        </p:spPr>
        <p:txBody>
          <a:bodyPr/>
          <a:lstStyle/>
          <a:p>
            <a:r>
              <a:rPr lang="en-US" sz="3600" dirty="0" smtClean="0"/>
              <a:t>Lessons Learned</a:t>
            </a:r>
            <a:endParaRPr lang="en-US" sz="3600" dirty="0"/>
          </a:p>
        </p:txBody>
      </p:sp>
      <p:sp>
        <p:nvSpPr>
          <p:cNvPr id="9" name="Content Placeholder 8"/>
          <p:cNvSpPr>
            <a:spLocks noGrp="1"/>
          </p:cNvSpPr>
          <p:nvPr>
            <p:ph idx="1"/>
          </p:nvPr>
        </p:nvSpPr>
        <p:spPr>
          <a:xfrm>
            <a:off x="313899" y="1261712"/>
            <a:ext cx="8606817" cy="4934372"/>
          </a:xfrm>
        </p:spPr>
        <p:txBody>
          <a:bodyPr/>
          <a:lstStyle/>
          <a:p>
            <a:r>
              <a:rPr lang="en-US" dirty="0" smtClean="0">
                <a:solidFill>
                  <a:srgbClr val="000000"/>
                </a:solidFill>
              </a:rPr>
              <a:t>Disease Investigation Specialists and Public Health Nurses are Critical to Public Health Prevention and Responses</a:t>
            </a:r>
          </a:p>
          <a:p>
            <a:pPr lvl="1"/>
            <a:endParaRPr lang="en-US" dirty="0" smtClean="0">
              <a:solidFill>
                <a:srgbClr val="000000"/>
              </a:solidFill>
            </a:endParaRPr>
          </a:p>
          <a:p>
            <a:endParaRPr lang="en-US" dirty="0">
              <a:solidFill>
                <a:srgbClr val="000000"/>
              </a:solidFill>
            </a:endParaRPr>
          </a:p>
          <a:p>
            <a:r>
              <a:rPr lang="en-US" dirty="0" smtClean="0">
                <a:solidFill>
                  <a:srgbClr val="000000"/>
                </a:solidFill>
              </a:rPr>
              <a:t>Hepatitis C Virus Infections indicate Unsafe Injection Drug Use and Vulnerability to HIV Infection in a Community</a:t>
            </a:r>
            <a:endParaRPr lang="en-US" dirty="0">
              <a:solidFill>
                <a:srgbClr val="000000"/>
              </a:solidFill>
            </a:endParaRPr>
          </a:p>
          <a:p>
            <a:pPr lvl="1"/>
            <a:endParaRPr lang="en-US" dirty="0" smtClean="0">
              <a:solidFill>
                <a:srgbClr val="000000"/>
              </a:solidFill>
            </a:endParaRPr>
          </a:p>
          <a:p>
            <a:pPr lvl="1"/>
            <a:endParaRPr lang="en-US" dirty="0">
              <a:solidFill>
                <a:srgbClr val="000000"/>
              </a:solidFill>
            </a:endParaRPr>
          </a:p>
          <a:p>
            <a:r>
              <a:rPr lang="en-US" dirty="0" smtClean="0">
                <a:solidFill>
                  <a:srgbClr val="000000"/>
                </a:solidFill>
              </a:rPr>
              <a:t>Emergency Responses </a:t>
            </a:r>
            <a:r>
              <a:rPr lang="en-US" dirty="0">
                <a:solidFill>
                  <a:srgbClr val="000000"/>
                </a:solidFill>
              </a:rPr>
              <a:t>are Challenging </a:t>
            </a:r>
            <a:r>
              <a:rPr lang="en-US" dirty="0" smtClean="0">
                <a:solidFill>
                  <a:srgbClr val="000000"/>
                </a:solidFill>
              </a:rPr>
              <a:t>                                         </a:t>
            </a:r>
          </a:p>
          <a:p>
            <a:pPr marL="0" indent="0">
              <a:buNone/>
            </a:pPr>
            <a:r>
              <a:rPr lang="en-US" dirty="0">
                <a:solidFill>
                  <a:srgbClr val="000000"/>
                </a:solidFill>
              </a:rPr>
              <a:t>	</a:t>
            </a:r>
            <a:r>
              <a:rPr lang="en-US" dirty="0" smtClean="0">
                <a:solidFill>
                  <a:srgbClr val="000000"/>
                </a:solidFill>
              </a:rPr>
              <a:t>			… </a:t>
            </a:r>
            <a:r>
              <a:rPr lang="en-US" dirty="0">
                <a:solidFill>
                  <a:srgbClr val="000000"/>
                </a:solidFill>
              </a:rPr>
              <a:t>Preparedness is also </a:t>
            </a:r>
            <a:r>
              <a:rPr lang="en-US" dirty="0" smtClean="0">
                <a:solidFill>
                  <a:srgbClr val="000000"/>
                </a:solidFill>
              </a:rPr>
              <a:t>Difficult</a:t>
            </a:r>
            <a:endParaRPr lang="en-US" dirty="0" smtClean="0">
              <a:solidFill>
                <a:srgbClr val="000000"/>
              </a:solidFill>
            </a:endParaRPr>
          </a:p>
        </p:txBody>
      </p:sp>
    </p:spTree>
    <p:extLst>
      <p:ext uri="{BB962C8B-B14F-4D97-AF65-F5344CB8AC3E}">
        <p14:creationId xmlns:p14="http://schemas.microsoft.com/office/powerpoint/2010/main" val="92707780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US" dirty="0"/>
          </a:p>
        </p:txBody>
      </p:sp>
      <p:grpSp>
        <p:nvGrpSpPr>
          <p:cNvPr id="13" name="Group 9"/>
          <p:cNvGrpSpPr>
            <a:grpSpLocks noChangeAspect="1"/>
          </p:cNvGrpSpPr>
          <p:nvPr/>
        </p:nvGrpSpPr>
        <p:grpSpPr bwMode="auto">
          <a:xfrm>
            <a:off x="3661410" y="2314258"/>
            <a:ext cx="514350" cy="1144587"/>
            <a:chOff x="3036" y="1429"/>
            <a:chExt cx="324" cy="721"/>
          </a:xfrm>
        </p:grpSpPr>
        <p:sp>
          <p:nvSpPr>
            <p:cNvPr id="14" name="AutoShape 8"/>
            <p:cNvSpPr>
              <a:spLocks noChangeAspect="1" noChangeArrowheads="1" noTextEdit="1"/>
            </p:cNvSpPr>
            <p:nvPr/>
          </p:nvSpPr>
          <p:spPr bwMode="auto">
            <a:xfrm>
              <a:off x="3036" y="1429"/>
              <a:ext cx="324"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15" name="Freeform 10"/>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16" name="Freeform 11"/>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noFill/>
            <a:ln w="1588"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grpSp>
      <p:sp>
        <p:nvSpPr>
          <p:cNvPr id="25" name="Rectangle 24"/>
          <p:cNvSpPr/>
          <p:nvPr/>
        </p:nvSpPr>
        <p:spPr>
          <a:xfrm>
            <a:off x="3548419" y="2114551"/>
            <a:ext cx="723330" cy="1500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Title 1"/>
          <p:cNvSpPr>
            <a:spLocks noGrp="1"/>
          </p:cNvSpPr>
          <p:nvPr>
            <p:ph type="title"/>
          </p:nvPr>
        </p:nvSpPr>
        <p:spPr>
          <a:xfrm>
            <a:off x="457200" y="274638"/>
            <a:ext cx="8229600" cy="1143000"/>
          </a:xfrm>
        </p:spPr>
        <p:txBody>
          <a:bodyPr/>
          <a:lstStyle/>
          <a:p>
            <a:pPr>
              <a:lnSpc>
                <a:spcPct val="100000"/>
              </a:lnSpc>
            </a:pPr>
            <a:r>
              <a:rPr lang="en-US" sz="3600" dirty="0" smtClean="0"/>
              <a:t>Disease Investigation Specialists – </a:t>
            </a:r>
            <a:br>
              <a:rPr lang="en-US" sz="3600" dirty="0" smtClean="0"/>
            </a:br>
            <a:r>
              <a:rPr lang="en-US" sz="3600" dirty="0" smtClean="0"/>
              <a:t>Contact Tracing</a:t>
            </a:r>
            <a:endParaRPr lang="en-US" sz="3600" dirty="0"/>
          </a:p>
        </p:txBody>
      </p:sp>
    </p:spTree>
    <p:extLst>
      <p:ext uri="{BB962C8B-B14F-4D97-AF65-F5344CB8AC3E}">
        <p14:creationId xmlns:p14="http://schemas.microsoft.com/office/powerpoint/2010/main" val="169379689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600" dirty="0" smtClean="0"/>
              <a:t>Disease Investigation Specialists – </a:t>
            </a:r>
            <a:br>
              <a:rPr lang="en-US" sz="3600" dirty="0" smtClean="0"/>
            </a:br>
            <a:r>
              <a:rPr lang="en-US" sz="3600" dirty="0" smtClean="0"/>
              <a:t>Contact Tracing</a:t>
            </a:r>
            <a:endParaRPr lang="en-US" sz="3600" dirty="0"/>
          </a:p>
        </p:txBody>
      </p:sp>
      <p:sp>
        <p:nvSpPr>
          <p:cNvPr id="4" name="Text Placeholder 3"/>
          <p:cNvSpPr>
            <a:spLocks noGrp="1"/>
          </p:cNvSpPr>
          <p:nvPr>
            <p:ph type="body" sz="quarter" idx="11"/>
          </p:nvPr>
        </p:nvSpPr>
        <p:spPr/>
        <p:txBody>
          <a:bodyPr/>
          <a:lstStyle/>
          <a:p>
            <a:endParaRPr lang="en-US" dirty="0"/>
          </a:p>
        </p:txBody>
      </p:sp>
      <p:grpSp>
        <p:nvGrpSpPr>
          <p:cNvPr id="21" name="Group 9"/>
          <p:cNvGrpSpPr>
            <a:grpSpLocks noChangeAspect="1"/>
          </p:cNvGrpSpPr>
          <p:nvPr/>
        </p:nvGrpSpPr>
        <p:grpSpPr bwMode="auto">
          <a:xfrm>
            <a:off x="4967438" y="2292351"/>
            <a:ext cx="514350" cy="1144587"/>
            <a:chOff x="3036" y="1429"/>
            <a:chExt cx="324" cy="721"/>
          </a:xfrm>
        </p:grpSpPr>
        <p:sp>
          <p:nvSpPr>
            <p:cNvPr id="22" name="AutoShape 8"/>
            <p:cNvSpPr>
              <a:spLocks noChangeAspect="1" noChangeArrowheads="1" noTextEdit="1"/>
            </p:cNvSpPr>
            <p:nvPr/>
          </p:nvSpPr>
          <p:spPr bwMode="auto">
            <a:xfrm>
              <a:off x="3036" y="1429"/>
              <a:ext cx="324"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23" name="Freeform 10"/>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24" name="Freeform 11"/>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noFill/>
            <a:ln w="1588"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grpSp>
      <p:cxnSp>
        <p:nvCxnSpPr>
          <p:cNvPr id="26" name="Straight Connector 25"/>
          <p:cNvCxnSpPr>
            <a:stCxn id="35" idx="3"/>
            <a:endCxn id="22" idx="1"/>
          </p:cNvCxnSpPr>
          <p:nvPr/>
        </p:nvCxnSpPr>
        <p:spPr>
          <a:xfrm>
            <a:off x="4271749" y="2864645"/>
            <a:ext cx="695689" cy="0"/>
          </a:xfrm>
          <a:prstGeom prst="line">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1" name="Group 9"/>
          <p:cNvGrpSpPr>
            <a:grpSpLocks noChangeAspect="1"/>
          </p:cNvGrpSpPr>
          <p:nvPr/>
        </p:nvGrpSpPr>
        <p:grpSpPr bwMode="auto">
          <a:xfrm>
            <a:off x="3661410" y="2314258"/>
            <a:ext cx="514350" cy="1144587"/>
            <a:chOff x="3036" y="1429"/>
            <a:chExt cx="324" cy="721"/>
          </a:xfrm>
        </p:grpSpPr>
        <p:sp>
          <p:nvSpPr>
            <p:cNvPr id="32" name="AutoShape 8"/>
            <p:cNvSpPr>
              <a:spLocks noChangeAspect="1" noChangeArrowheads="1" noTextEdit="1"/>
            </p:cNvSpPr>
            <p:nvPr/>
          </p:nvSpPr>
          <p:spPr bwMode="auto">
            <a:xfrm>
              <a:off x="3036" y="1429"/>
              <a:ext cx="324"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33" name="Freeform 10"/>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34" name="Freeform 11"/>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noFill/>
            <a:ln w="1588"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grpSp>
      <p:sp>
        <p:nvSpPr>
          <p:cNvPr id="35" name="Rectangle 34"/>
          <p:cNvSpPr/>
          <p:nvPr/>
        </p:nvSpPr>
        <p:spPr>
          <a:xfrm>
            <a:off x="3548419" y="2114551"/>
            <a:ext cx="723330" cy="1500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6" name="Group 9"/>
          <p:cNvGrpSpPr>
            <a:grpSpLocks noChangeAspect="1"/>
          </p:cNvGrpSpPr>
          <p:nvPr/>
        </p:nvGrpSpPr>
        <p:grpSpPr bwMode="auto">
          <a:xfrm>
            <a:off x="2242391" y="2314258"/>
            <a:ext cx="514350" cy="1144587"/>
            <a:chOff x="3036" y="1429"/>
            <a:chExt cx="324" cy="721"/>
          </a:xfrm>
        </p:grpSpPr>
        <p:sp>
          <p:nvSpPr>
            <p:cNvPr id="37" name="AutoShape 8"/>
            <p:cNvSpPr>
              <a:spLocks noChangeAspect="1" noChangeArrowheads="1" noTextEdit="1"/>
            </p:cNvSpPr>
            <p:nvPr/>
          </p:nvSpPr>
          <p:spPr bwMode="auto">
            <a:xfrm>
              <a:off x="3036" y="1429"/>
              <a:ext cx="324"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38" name="Freeform 10"/>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39" name="Freeform 11"/>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noFill/>
            <a:ln w="1588"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grpSp>
      <p:sp>
        <p:nvSpPr>
          <p:cNvPr id="40" name="Rectangle 39"/>
          <p:cNvSpPr/>
          <p:nvPr/>
        </p:nvSpPr>
        <p:spPr>
          <a:xfrm>
            <a:off x="2129400" y="2114551"/>
            <a:ext cx="723330" cy="1500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41" name="Straight Connector 40"/>
          <p:cNvCxnSpPr>
            <a:stCxn id="35" idx="1"/>
          </p:cNvCxnSpPr>
          <p:nvPr/>
        </p:nvCxnSpPr>
        <p:spPr>
          <a:xfrm flipH="1">
            <a:off x="2852730" y="2864645"/>
            <a:ext cx="695689" cy="21906"/>
          </a:xfrm>
          <a:prstGeom prst="line">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40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600" dirty="0" smtClean="0"/>
              <a:t>Disease Investigation Specialists – </a:t>
            </a:r>
            <a:br>
              <a:rPr lang="en-US" sz="3600" dirty="0" smtClean="0"/>
            </a:br>
            <a:r>
              <a:rPr lang="en-US" sz="3600" dirty="0" smtClean="0"/>
              <a:t>Contact Tracing</a:t>
            </a:r>
            <a:endParaRPr lang="en-US" sz="3600" dirty="0"/>
          </a:p>
        </p:txBody>
      </p:sp>
      <p:sp>
        <p:nvSpPr>
          <p:cNvPr id="4" name="Text Placeholder 3"/>
          <p:cNvSpPr>
            <a:spLocks noGrp="1"/>
          </p:cNvSpPr>
          <p:nvPr>
            <p:ph type="body" sz="quarter" idx="11"/>
          </p:nvPr>
        </p:nvSpPr>
        <p:spPr/>
        <p:txBody>
          <a:bodyPr/>
          <a:lstStyle/>
          <a:p>
            <a:endParaRPr lang="en-US" dirty="0"/>
          </a:p>
        </p:txBody>
      </p:sp>
      <p:grpSp>
        <p:nvGrpSpPr>
          <p:cNvPr id="21" name="Group 9"/>
          <p:cNvGrpSpPr>
            <a:grpSpLocks noChangeAspect="1"/>
          </p:cNvGrpSpPr>
          <p:nvPr/>
        </p:nvGrpSpPr>
        <p:grpSpPr bwMode="auto">
          <a:xfrm>
            <a:off x="4967438" y="2292351"/>
            <a:ext cx="514350" cy="1144587"/>
            <a:chOff x="3036" y="1429"/>
            <a:chExt cx="324" cy="721"/>
          </a:xfrm>
        </p:grpSpPr>
        <p:sp>
          <p:nvSpPr>
            <p:cNvPr id="22" name="AutoShape 8"/>
            <p:cNvSpPr>
              <a:spLocks noChangeAspect="1" noChangeArrowheads="1" noTextEdit="1"/>
            </p:cNvSpPr>
            <p:nvPr/>
          </p:nvSpPr>
          <p:spPr bwMode="auto">
            <a:xfrm>
              <a:off x="3036" y="1429"/>
              <a:ext cx="324"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23" name="Freeform 10"/>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24" name="Freeform 11"/>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noFill/>
            <a:ln w="1588"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grpSp>
      <p:cxnSp>
        <p:nvCxnSpPr>
          <p:cNvPr id="26" name="Straight Connector 25"/>
          <p:cNvCxnSpPr>
            <a:stCxn id="35" idx="3"/>
            <a:endCxn id="22" idx="1"/>
          </p:cNvCxnSpPr>
          <p:nvPr/>
        </p:nvCxnSpPr>
        <p:spPr>
          <a:xfrm>
            <a:off x="4271749" y="2864645"/>
            <a:ext cx="695689" cy="0"/>
          </a:xfrm>
          <a:prstGeom prst="line">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1" name="Group 9"/>
          <p:cNvGrpSpPr>
            <a:grpSpLocks noChangeAspect="1"/>
          </p:cNvGrpSpPr>
          <p:nvPr/>
        </p:nvGrpSpPr>
        <p:grpSpPr bwMode="auto">
          <a:xfrm>
            <a:off x="3661410" y="2314258"/>
            <a:ext cx="514350" cy="1144587"/>
            <a:chOff x="3036" y="1429"/>
            <a:chExt cx="324" cy="721"/>
          </a:xfrm>
        </p:grpSpPr>
        <p:sp>
          <p:nvSpPr>
            <p:cNvPr id="32" name="AutoShape 8"/>
            <p:cNvSpPr>
              <a:spLocks noChangeAspect="1" noChangeArrowheads="1" noTextEdit="1"/>
            </p:cNvSpPr>
            <p:nvPr/>
          </p:nvSpPr>
          <p:spPr bwMode="auto">
            <a:xfrm>
              <a:off x="3036" y="1429"/>
              <a:ext cx="324"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33" name="Freeform 10"/>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34" name="Freeform 11"/>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noFill/>
            <a:ln w="1588"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grpSp>
      <p:sp>
        <p:nvSpPr>
          <p:cNvPr id="35" name="Rectangle 34"/>
          <p:cNvSpPr/>
          <p:nvPr/>
        </p:nvSpPr>
        <p:spPr>
          <a:xfrm>
            <a:off x="3548419" y="2114551"/>
            <a:ext cx="723330" cy="1500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6" name="Group 9"/>
          <p:cNvGrpSpPr>
            <a:grpSpLocks noChangeAspect="1"/>
          </p:cNvGrpSpPr>
          <p:nvPr/>
        </p:nvGrpSpPr>
        <p:grpSpPr bwMode="auto">
          <a:xfrm>
            <a:off x="2242391" y="2314258"/>
            <a:ext cx="514350" cy="1144587"/>
            <a:chOff x="3036" y="1429"/>
            <a:chExt cx="324" cy="721"/>
          </a:xfrm>
        </p:grpSpPr>
        <p:sp>
          <p:nvSpPr>
            <p:cNvPr id="37" name="AutoShape 8"/>
            <p:cNvSpPr>
              <a:spLocks noChangeAspect="1" noChangeArrowheads="1" noTextEdit="1"/>
            </p:cNvSpPr>
            <p:nvPr/>
          </p:nvSpPr>
          <p:spPr bwMode="auto">
            <a:xfrm>
              <a:off x="3036" y="1429"/>
              <a:ext cx="324"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38" name="Freeform 10"/>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39" name="Freeform 11"/>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noFill/>
            <a:ln w="1588"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grpSp>
      <p:sp>
        <p:nvSpPr>
          <p:cNvPr id="40" name="Rectangle 39"/>
          <p:cNvSpPr/>
          <p:nvPr/>
        </p:nvSpPr>
        <p:spPr>
          <a:xfrm>
            <a:off x="2129400" y="2114551"/>
            <a:ext cx="723330" cy="1500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41" name="Straight Connector 40"/>
          <p:cNvCxnSpPr>
            <a:stCxn id="35" idx="1"/>
          </p:cNvCxnSpPr>
          <p:nvPr/>
        </p:nvCxnSpPr>
        <p:spPr>
          <a:xfrm flipH="1">
            <a:off x="2852730" y="2864645"/>
            <a:ext cx="695689" cy="21906"/>
          </a:xfrm>
          <a:prstGeom prst="line">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0" name="Group 9"/>
          <p:cNvGrpSpPr>
            <a:grpSpLocks noChangeAspect="1"/>
          </p:cNvGrpSpPr>
          <p:nvPr/>
        </p:nvGrpSpPr>
        <p:grpSpPr bwMode="auto">
          <a:xfrm>
            <a:off x="743803" y="4420397"/>
            <a:ext cx="514350" cy="1144587"/>
            <a:chOff x="3036" y="1429"/>
            <a:chExt cx="324" cy="721"/>
          </a:xfrm>
        </p:grpSpPr>
        <p:sp>
          <p:nvSpPr>
            <p:cNvPr id="25" name="AutoShape 8"/>
            <p:cNvSpPr>
              <a:spLocks noChangeAspect="1" noChangeArrowheads="1" noTextEdit="1"/>
            </p:cNvSpPr>
            <p:nvPr/>
          </p:nvSpPr>
          <p:spPr bwMode="auto">
            <a:xfrm>
              <a:off x="3036" y="1429"/>
              <a:ext cx="324"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27" name="Freeform 10"/>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28" name="Freeform 11"/>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noFill/>
            <a:ln w="1588"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grpSp>
      <p:grpSp>
        <p:nvGrpSpPr>
          <p:cNvPr id="29" name="Group 9"/>
          <p:cNvGrpSpPr>
            <a:grpSpLocks noChangeAspect="1"/>
          </p:cNvGrpSpPr>
          <p:nvPr/>
        </p:nvGrpSpPr>
        <p:grpSpPr bwMode="auto">
          <a:xfrm>
            <a:off x="1717203" y="4427847"/>
            <a:ext cx="514350" cy="1144587"/>
            <a:chOff x="3036" y="1429"/>
            <a:chExt cx="324" cy="721"/>
          </a:xfrm>
        </p:grpSpPr>
        <p:sp>
          <p:nvSpPr>
            <p:cNvPr id="30" name="AutoShape 8"/>
            <p:cNvSpPr>
              <a:spLocks noChangeAspect="1" noChangeArrowheads="1" noTextEdit="1"/>
            </p:cNvSpPr>
            <p:nvPr/>
          </p:nvSpPr>
          <p:spPr bwMode="auto">
            <a:xfrm>
              <a:off x="3036" y="1429"/>
              <a:ext cx="324"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42" name="Freeform 10"/>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43" name="Freeform 11"/>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noFill/>
            <a:ln w="1588"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grpSp>
      <p:grpSp>
        <p:nvGrpSpPr>
          <p:cNvPr id="44" name="Group 9"/>
          <p:cNvGrpSpPr>
            <a:grpSpLocks noChangeAspect="1"/>
          </p:cNvGrpSpPr>
          <p:nvPr/>
        </p:nvGrpSpPr>
        <p:grpSpPr bwMode="auto">
          <a:xfrm>
            <a:off x="2690603" y="4408486"/>
            <a:ext cx="514350" cy="1144587"/>
            <a:chOff x="3036" y="1429"/>
            <a:chExt cx="324" cy="721"/>
          </a:xfrm>
        </p:grpSpPr>
        <p:sp>
          <p:nvSpPr>
            <p:cNvPr id="45" name="AutoShape 8"/>
            <p:cNvSpPr>
              <a:spLocks noChangeAspect="1" noChangeArrowheads="1" noTextEdit="1"/>
            </p:cNvSpPr>
            <p:nvPr/>
          </p:nvSpPr>
          <p:spPr bwMode="auto">
            <a:xfrm>
              <a:off x="3036" y="1429"/>
              <a:ext cx="324"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46" name="Freeform 10"/>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47" name="Freeform 11"/>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noFill/>
            <a:ln w="1588"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grpSp>
      <p:grpSp>
        <p:nvGrpSpPr>
          <p:cNvPr id="48" name="Group 9"/>
          <p:cNvGrpSpPr>
            <a:grpSpLocks noChangeAspect="1"/>
          </p:cNvGrpSpPr>
          <p:nvPr/>
        </p:nvGrpSpPr>
        <p:grpSpPr bwMode="auto">
          <a:xfrm>
            <a:off x="3664003" y="4399760"/>
            <a:ext cx="514350" cy="1144587"/>
            <a:chOff x="3036" y="1429"/>
            <a:chExt cx="324" cy="721"/>
          </a:xfrm>
        </p:grpSpPr>
        <p:sp>
          <p:nvSpPr>
            <p:cNvPr id="49" name="AutoShape 8"/>
            <p:cNvSpPr>
              <a:spLocks noChangeAspect="1" noChangeArrowheads="1" noTextEdit="1"/>
            </p:cNvSpPr>
            <p:nvPr/>
          </p:nvSpPr>
          <p:spPr bwMode="auto">
            <a:xfrm>
              <a:off x="3036" y="1429"/>
              <a:ext cx="324"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50" name="Freeform 10"/>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51" name="Freeform 11"/>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noFill/>
            <a:ln w="1588"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grpSp>
      <p:grpSp>
        <p:nvGrpSpPr>
          <p:cNvPr id="52" name="Group 9"/>
          <p:cNvGrpSpPr>
            <a:grpSpLocks noChangeAspect="1"/>
          </p:cNvGrpSpPr>
          <p:nvPr/>
        </p:nvGrpSpPr>
        <p:grpSpPr bwMode="auto">
          <a:xfrm>
            <a:off x="4635371" y="4425788"/>
            <a:ext cx="514350" cy="1144587"/>
            <a:chOff x="3036" y="1429"/>
            <a:chExt cx="324" cy="721"/>
          </a:xfrm>
        </p:grpSpPr>
        <p:sp>
          <p:nvSpPr>
            <p:cNvPr id="53" name="AutoShape 8"/>
            <p:cNvSpPr>
              <a:spLocks noChangeAspect="1" noChangeArrowheads="1" noTextEdit="1"/>
            </p:cNvSpPr>
            <p:nvPr/>
          </p:nvSpPr>
          <p:spPr bwMode="auto">
            <a:xfrm>
              <a:off x="3036" y="1429"/>
              <a:ext cx="324"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54" name="Freeform 10"/>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55" name="Freeform 11"/>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noFill/>
            <a:ln w="1588"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grpSp>
      <p:grpSp>
        <p:nvGrpSpPr>
          <p:cNvPr id="56" name="Group 9"/>
          <p:cNvGrpSpPr>
            <a:grpSpLocks noChangeAspect="1"/>
          </p:cNvGrpSpPr>
          <p:nvPr/>
        </p:nvGrpSpPr>
        <p:grpSpPr bwMode="auto">
          <a:xfrm>
            <a:off x="5610803" y="4391148"/>
            <a:ext cx="514350" cy="1144587"/>
            <a:chOff x="3036" y="1429"/>
            <a:chExt cx="324" cy="721"/>
          </a:xfrm>
        </p:grpSpPr>
        <p:sp>
          <p:nvSpPr>
            <p:cNvPr id="57" name="AutoShape 8"/>
            <p:cNvSpPr>
              <a:spLocks noChangeAspect="1" noChangeArrowheads="1" noTextEdit="1"/>
            </p:cNvSpPr>
            <p:nvPr/>
          </p:nvSpPr>
          <p:spPr bwMode="auto">
            <a:xfrm>
              <a:off x="3036" y="1429"/>
              <a:ext cx="324"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58" name="Freeform 10"/>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59" name="Freeform 11"/>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noFill/>
            <a:ln w="1588"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grpSp>
      <p:grpSp>
        <p:nvGrpSpPr>
          <p:cNvPr id="60" name="Group 9"/>
          <p:cNvGrpSpPr>
            <a:grpSpLocks noChangeAspect="1"/>
          </p:cNvGrpSpPr>
          <p:nvPr/>
        </p:nvGrpSpPr>
        <p:grpSpPr bwMode="auto">
          <a:xfrm>
            <a:off x="6586235" y="4364832"/>
            <a:ext cx="514350" cy="1144587"/>
            <a:chOff x="3036" y="1429"/>
            <a:chExt cx="324" cy="721"/>
          </a:xfrm>
        </p:grpSpPr>
        <p:sp>
          <p:nvSpPr>
            <p:cNvPr id="61" name="AutoShape 8"/>
            <p:cNvSpPr>
              <a:spLocks noChangeAspect="1" noChangeArrowheads="1" noTextEdit="1"/>
            </p:cNvSpPr>
            <p:nvPr/>
          </p:nvSpPr>
          <p:spPr bwMode="auto">
            <a:xfrm>
              <a:off x="3036" y="1429"/>
              <a:ext cx="324"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62" name="Freeform 10"/>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63" name="Freeform 11"/>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noFill/>
            <a:ln w="1588"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grpSp>
      <p:grpSp>
        <p:nvGrpSpPr>
          <p:cNvPr id="64" name="Group 9"/>
          <p:cNvGrpSpPr>
            <a:grpSpLocks noChangeAspect="1"/>
          </p:cNvGrpSpPr>
          <p:nvPr/>
        </p:nvGrpSpPr>
        <p:grpSpPr bwMode="auto">
          <a:xfrm>
            <a:off x="7561668" y="4364833"/>
            <a:ext cx="514350" cy="1144587"/>
            <a:chOff x="3036" y="1429"/>
            <a:chExt cx="324" cy="721"/>
          </a:xfrm>
        </p:grpSpPr>
        <p:sp>
          <p:nvSpPr>
            <p:cNvPr id="65" name="AutoShape 8"/>
            <p:cNvSpPr>
              <a:spLocks noChangeAspect="1" noChangeArrowheads="1" noTextEdit="1"/>
            </p:cNvSpPr>
            <p:nvPr/>
          </p:nvSpPr>
          <p:spPr bwMode="auto">
            <a:xfrm>
              <a:off x="3036" y="1429"/>
              <a:ext cx="324"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66" name="Freeform 10"/>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sp>
          <p:nvSpPr>
            <p:cNvPr id="67" name="Freeform 11"/>
            <p:cNvSpPr>
              <a:spLocks noEditPoints="1"/>
            </p:cNvSpPr>
            <p:nvPr/>
          </p:nvSpPr>
          <p:spPr bwMode="auto">
            <a:xfrm>
              <a:off x="3049" y="1442"/>
              <a:ext cx="298" cy="695"/>
            </a:xfrm>
            <a:custGeom>
              <a:avLst/>
              <a:gdLst>
                <a:gd name="T0" fmla="*/ 3019 w 5490"/>
                <a:gd name="T1" fmla="*/ 12127 h 12828"/>
                <a:gd name="T2" fmla="*/ 3697 w 5490"/>
                <a:gd name="T3" fmla="*/ 12823 h 12828"/>
                <a:gd name="T4" fmla="*/ 4392 w 5490"/>
                <a:gd name="T5" fmla="*/ 12145 h 12828"/>
                <a:gd name="T6" fmla="*/ 4392 w 5490"/>
                <a:gd name="T7" fmla="*/ 12127 h 12828"/>
                <a:gd name="T8" fmla="*/ 4392 w 5490"/>
                <a:gd name="T9" fmla="*/ 3799 h 12828"/>
                <a:gd name="T10" fmla="*/ 4529 w 5490"/>
                <a:gd name="T11" fmla="*/ 3662 h 12828"/>
                <a:gd name="T12" fmla="*/ 4667 w 5490"/>
                <a:gd name="T13" fmla="*/ 3799 h 12828"/>
                <a:gd name="T14" fmla="*/ 4667 w 5490"/>
                <a:gd name="T15" fmla="*/ 7217 h 12828"/>
                <a:gd name="T16" fmla="*/ 5078 w 5490"/>
                <a:gd name="T17" fmla="*/ 7629 h 12828"/>
                <a:gd name="T18" fmla="*/ 5490 w 5490"/>
                <a:gd name="T19" fmla="*/ 7217 h 12828"/>
                <a:gd name="T20" fmla="*/ 5490 w 5490"/>
                <a:gd name="T21" fmla="*/ 3158 h 12828"/>
                <a:gd name="T22" fmla="*/ 5078 w 5490"/>
                <a:gd name="T23" fmla="*/ 2746 h 12828"/>
                <a:gd name="T24" fmla="*/ 411 w 5490"/>
                <a:gd name="T25" fmla="*/ 2746 h 12828"/>
                <a:gd name="T26" fmla="*/ 0 w 5490"/>
                <a:gd name="T27" fmla="*/ 3158 h 12828"/>
                <a:gd name="T28" fmla="*/ 0 w 5490"/>
                <a:gd name="T29" fmla="*/ 7217 h 12828"/>
                <a:gd name="T30" fmla="*/ 411 w 5490"/>
                <a:gd name="T31" fmla="*/ 7629 h 12828"/>
                <a:gd name="T32" fmla="*/ 823 w 5490"/>
                <a:gd name="T33" fmla="*/ 7217 h 12828"/>
                <a:gd name="T34" fmla="*/ 823 w 5490"/>
                <a:gd name="T35" fmla="*/ 3799 h 12828"/>
                <a:gd name="T36" fmla="*/ 960 w 5490"/>
                <a:gd name="T37" fmla="*/ 3662 h 12828"/>
                <a:gd name="T38" fmla="*/ 1098 w 5490"/>
                <a:gd name="T39" fmla="*/ 3799 h 12828"/>
                <a:gd name="T40" fmla="*/ 1098 w 5490"/>
                <a:gd name="T41" fmla="*/ 12127 h 12828"/>
                <a:gd name="T42" fmla="*/ 1775 w 5490"/>
                <a:gd name="T43" fmla="*/ 12823 h 12828"/>
                <a:gd name="T44" fmla="*/ 2470 w 5490"/>
                <a:gd name="T45" fmla="*/ 12145 h 12828"/>
                <a:gd name="T46" fmla="*/ 2470 w 5490"/>
                <a:gd name="T47" fmla="*/ 12127 h 12828"/>
                <a:gd name="T48" fmla="*/ 2470 w 5490"/>
                <a:gd name="T49" fmla="*/ 7770 h 12828"/>
                <a:gd name="T50" fmla="*/ 2745 w 5490"/>
                <a:gd name="T51" fmla="*/ 7495 h 12828"/>
                <a:gd name="T52" fmla="*/ 3019 w 5490"/>
                <a:gd name="T53" fmla="*/ 7770 h 12828"/>
                <a:gd name="T54" fmla="*/ 3019 w 5490"/>
                <a:gd name="T55" fmla="*/ 12127 h 12828"/>
                <a:gd name="T56" fmla="*/ 1525 w 5490"/>
                <a:gd name="T57" fmla="*/ 1221 h 12828"/>
                <a:gd name="T58" fmla="*/ 2745 w 5490"/>
                <a:gd name="T59" fmla="*/ 0 h 12828"/>
                <a:gd name="T60" fmla="*/ 3965 w 5490"/>
                <a:gd name="T61" fmla="*/ 1221 h 12828"/>
                <a:gd name="T62" fmla="*/ 2745 w 5490"/>
                <a:gd name="T63" fmla="*/ 2441 h 12828"/>
                <a:gd name="T64" fmla="*/ 1525 w 5490"/>
                <a:gd name="T65" fmla="*/ 1221 h 1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0" h="12828">
                  <a:moveTo>
                    <a:pt x="3019" y="12127"/>
                  </a:moveTo>
                  <a:cubicBezTo>
                    <a:pt x="3014" y="12506"/>
                    <a:pt x="3318" y="12818"/>
                    <a:pt x="3697" y="12823"/>
                  </a:cubicBezTo>
                  <a:cubicBezTo>
                    <a:pt x="4076" y="12828"/>
                    <a:pt x="4387" y="12524"/>
                    <a:pt x="4392" y="12145"/>
                  </a:cubicBezTo>
                  <a:cubicBezTo>
                    <a:pt x="4392" y="12139"/>
                    <a:pt x="4392" y="12133"/>
                    <a:pt x="4392" y="12127"/>
                  </a:cubicBezTo>
                  <a:lnTo>
                    <a:pt x="4392" y="3799"/>
                  </a:lnTo>
                  <a:cubicBezTo>
                    <a:pt x="4392" y="3723"/>
                    <a:pt x="4453" y="3662"/>
                    <a:pt x="4529" y="3662"/>
                  </a:cubicBezTo>
                  <a:cubicBezTo>
                    <a:pt x="4605" y="3662"/>
                    <a:pt x="4667" y="3723"/>
                    <a:pt x="4667" y="3799"/>
                  </a:cubicBezTo>
                  <a:lnTo>
                    <a:pt x="4667" y="7217"/>
                  </a:lnTo>
                  <a:cubicBezTo>
                    <a:pt x="4667" y="7444"/>
                    <a:pt x="4851" y="7629"/>
                    <a:pt x="5078" y="7629"/>
                  </a:cubicBezTo>
                  <a:cubicBezTo>
                    <a:pt x="5306" y="7629"/>
                    <a:pt x="5490" y="7444"/>
                    <a:pt x="5490" y="7217"/>
                  </a:cubicBezTo>
                  <a:lnTo>
                    <a:pt x="5490" y="3158"/>
                  </a:lnTo>
                  <a:cubicBezTo>
                    <a:pt x="5490" y="2931"/>
                    <a:pt x="5306" y="2746"/>
                    <a:pt x="5078" y="2746"/>
                  </a:cubicBezTo>
                  <a:lnTo>
                    <a:pt x="411" y="2746"/>
                  </a:lnTo>
                  <a:cubicBezTo>
                    <a:pt x="184" y="2746"/>
                    <a:pt x="0" y="2931"/>
                    <a:pt x="0" y="3158"/>
                  </a:cubicBezTo>
                  <a:lnTo>
                    <a:pt x="0" y="7217"/>
                  </a:lnTo>
                  <a:cubicBezTo>
                    <a:pt x="0" y="7444"/>
                    <a:pt x="184" y="7629"/>
                    <a:pt x="411" y="7629"/>
                  </a:cubicBezTo>
                  <a:cubicBezTo>
                    <a:pt x="639" y="7629"/>
                    <a:pt x="823" y="7444"/>
                    <a:pt x="823" y="7217"/>
                  </a:cubicBezTo>
                  <a:lnTo>
                    <a:pt x="823" y="3799"/>
                  </a:lnTo>
                  <a:cubicBezTo>
                    <a:pt x="823" y="3723"/>
                    <a:pt x="885" y="3662"/>
                    <a:pt x="960" y="3662"/>
                  </a:cubicBezTo>
                  <a:cubicBezTo>
                    <a:pt x="1036" y="3662"/>
                    <a:pt x="1098" y="3723"/>
                    <a:pt x="1098" y="3799"/>
                  </a:cubicBezTo>
                  <a:lnTo>
                    <a:pt x="1098" y="12127"/>
                  </a:lnTo>
                  <a:cubicBezTo>
                    <a:pt x="1093" y="12506"/>
                    <a:pt x="1396" y="12818"/>
                    <a:pt x="1775" y="12823"/>
                  </a:cubicBezTo>
                  <a:cubicBezTo>
                    <a:pt x="2154" y="12828"/>
                    <a:pt x="2465" y="12524"/>
                    <a:pt x="2470" y="12145"/>
                  </a:cubicBezTo>
                  <a:cubicBezTo>
                    <a:pt x="2470" y="12139"/>
                    <a:pt x="2470" y="12133"/>
                    <a:pt x="2470" y="12127"/>
                  </a:cubicBezTo>
                  <a:lnTo>
                    <a:pt x="2470" y="7770"/>
                  </a:lnTo>
                  <a:cubicBezTo>
                    <a:pt x="2470" y="7618"/>
                    <a:pt x="2593" y="7495"/>
                    <a:pt x="2745" y="7495"/>
                  </a:cubicBezTo>
                  <a:cubicBezTo>
                    <a:pt x="2896" y="7495"/>
                    <a:pt x="3019" y="7618"/>
                    <a:pt x="3019" y="7770"/>
                  </a:cubicBezTo>
                  <a:lnTo>
                    <a:pt x="3019" y="12127"/>
                  </a:lnTo>
                  <a:close/>
                  <a:moveTo>
                    <a:pt x="1525" y="1221"/>
                  </a:moveTo>
                  <a:cubicBezTo>
                    <a:pt x="1525" y="546"/>
                    <a:pt x="2071" y="0"/>
                    <a:pt x="2745" y="0"/>
                  </a:cubicBezTo>
                  <a:cubicBezTo>
                    <a:pt x="3419" y="0"/>
                    <a:pt x="3965" y="546"/>
                    <a:pt x="3965" y="1221"/>
                  </a:cubicBezTo>
                  <a:cubicBezTo>
                    <a:pt x="3965" y="1895"/>
                    <a:pt x="3419" y="2441"/>
                    <a:pt x="2745" y="2441"/>
                  </a:cubicBezTo>
                  <a:cubicBezTo>
                    <a:pt x="2071" y="2441"/>
                    <a:pt x="1525" y="1895"/>
                    <a:pt x="1525" y="1221"/>
                  </a:cubicBezTo>
                  <a:close/>
                </a:path>
              </a:pathLst>
            </a:custGeom>
            <a:noFill/>
            <a:ln w="1588"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39A6"/>
                </a:solidFill>
              </a:endParaRPr>
            </a:p>
          </p:txBody>
        </p:sp>
      </p:grpSp>
      <p:sp>
        <p:nvSpPr>
          <p:cNvPr id="68" name="Rectangle 67"/>
          <p:cNvSpPr/>
          <p:nvPr/>
        </p:nvSpPr>
        <p:spPr>
          <a:xfrm>
            <a:off x="6493544" y="4271169"/>
            <a:ext cx="723330" cy="1500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9" name="Rectangle 68"/>
          <p:cNvSpPr/>
          <p:nvPr/>
        </p:nvSpPr>
        <p:spPr>
          <a:xfrm>
            <a:off x="3569131" y="4271169"/>
            <a:ext cx="723330" cy="1500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0" name="Rectangle 69"/>
          <p:cNvSpPr/>
          <p:nvPr/>
        </p:nvSpPr>
        <p:spPr>
          <a:xfrm>
            <a:off x="1610681" y="4271169"/>
            <a:ext cx="723330" cy="1500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71" name="Straight Connector 70"/>
          <p:cNvCxnSpPr>
            <a:stCxn id="37" idx="2"/>
            <a:endCxn id="42" idx="29"/>
          </p:cNvCxnSpPr>
          <p:nvPr/>
        </p:nvCxnSpPr>
        <p:spPr>
          <a:xfrm flipH="1">
            <a:off x="1974379" y="3458845"/>
            <a:ext cx="525187" cy="989639"/>
          </a:xfrm>
          <a:prstGeom prst="line">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37" idx="2"/>
            <a:endCxn id="46" idx="29"/>
          </p:cNvCxnSpPr>
          <p:nvPr/>
        </p:nvCxnSpPr>
        <p:spPr>
          <a:xfrm>
            <a:off x="2499566" y="3458845"/>
            <a:ext cx="448213" cy="970278"/>
          </a:xfrm>
          <a:prstGeom prst="line">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37" idx="2"/>
            <a:endCxn id="25" idx="0"/>
          </p:cNvCxnSpPr>
          <p:nvPr/>
        </p:nvCxnSpPr>
        <p:spPr>
          <a:xfrm flipH="1">
            <a:off x="1000978" y="3458845"/>
            <a:ext cx="1498588" cy="961552"/>
          </a:xfrm>
          <a:prstGeom prst="line">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37" idx="2"/>
            <a:endCxn id="53" idx="0"/>
          </p:cNvCxnSpPr>
          <p:nvPr/>
        </p:nvCxnSpPr>
        <p:spPr>
          <a:xfrm>
            <a:off x="2499566" y="3458845"/>
            <a:ext cx="2392980" cy="966943"/>
          </a:xfrm>
          <a:prstGeom prst="line">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37" idx="2"/>
            <a:endCxn id="57" idx="0"/>
          </p:cNvCxnSpPr>
          <p:nvPr/>
        </p:nvCxnSpPr>
        <p:spPr>
          <a:xfrm>
            <a:off x="2499566" y="3458845"/>
            <a:ext cx="3368412" cy="932303"/>
          </a:xfrm>
          <a:prstGeom prst="line">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37" idx="2"/>
            <a:endCxn id="49" idx="0"/>
          </p:cNvCxnSpPr>
          <p:nvPr/>
        </p:nvCxnSpPr>
        <p:spPr>
          <a:xfrm>
            <a:off x="2499566" y="3458845"/>
            <a:ext cx="1421612" cy="940915"/>
          </a:xfrm>
          <a:prstGeom prst="line">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7" idx="2"/>
            <a:endCxn id="61" idx="0"/>
          </p:cNvCxnSpPr>
          <p:nvPr/>
        </p:nvCxnSpPr>
        <p:spPr>
          <a:xfrm>
            <a:off x="2499566" y="3458845"/>
            <a:ext cx="4343844" cy="905987"/>
          </a:xfrm>
          <a:prstGeom prst="line">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37" idx="2"/>
            <a:endCxn id="65" idx="0"/>
          </p:cNvCxnSpPr>
          <p:nvPr/>
        </p:nvCxnSpPr>
        <p:spPr>
          <a:xfrm>
            <a:off x="2499566" y="3458845"/>
            <a:ext cx="5319277" cy="905988"/>
          </a:xfrm>
          <a:prstGeom prst="line">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13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463639"/>
            <a:ext cx="8229600" cy="5937161"/>
          </a:xfrm>
          <a:prstGeom prst="rect">
            <a:avLst/>
          </a:prstGeom>
        </p:spPr>
      </p:pic>
    </p:spTree>
    <p:extLst>
      <p:ext uri="{BB962C8B-B14F-4D97-AF65-F5344CB8AC3E}">
        <p14:creationId xmlns:p14="http://schemas.microsoft.com/office/powerpoint/2010/main" val="7752930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53" y="256675"/>
            <a:ext cx="8534399" cy="958534"/>
          </a:xfrm>
        </p:spPr>
        <p:txBody>
          <a:bodyPr>
            <a:noAutofit/>
          </a:bodyPr>
          <a:lstStyle/>
          <a:p>
            <a:r>
              <a:rPr lang="en-US" dirty="0" smtClean="0"/>
              <a:t>The </a:t>
            </a:r>
            <a:r>
              <a:rPr lang="en-US" dirty="0"/>
              <a:t>epidemiology of </a:t>
            </a:r>
            <a:r>
              <a:rPr lang="en-US" dirty="0" smtClean="0"/>
              <a:t>IDU is </a:t>
            </a:r>
            <a:r>
              <a:rPr lang="en-US" dirty="0"/>
              <a:t>changing</a:t>
            </a:r>
          </a:p>
        </p:txBody>
      </p:sp>
      <p:pic>
        <p:nvPicPr>
          <p:cNvPr id="8" name="Picture 7"/>
          <p:cNvPicPr>
            <a:picLocks noChangeAspect="1"/>
          </p:cNvPicPr>
          <p:nvPr/>
        </p:nvPicPr>
        <p:blipFill>
          <a:blip r:embed="rId2"/>
          <a:stretch>
            <a:fillRect/>
          </a:stretch>
        </p:blipFill>
        <p:spPr>
          <a:xfrm>
            <a:off x="720460" y="1072692"/>
            <a:ext cx="7599291" cy="4923973"/>
          </a:xfrm>
          <a:prstGeom prst="rect">
            <a:avLst/>
          </a:prstGeom>
        </p:spPr>
      </p:pic>
      <p:sp>
        <p:nvSpPr>
          <p:cNvPr id="4" name="Slide Number Placeholder 3"/>
          <p:cNvSpPr>
            <a:spLocks noGrp="1"/>
          </p:cNvSpPr>
          <p:nvPr>
            <p:ph type="sldNum" sz="quarter" idx="12"/>
          </p:nvPr>
        </p:nvSpPr>
        <p:spPr/>
        <p:txBody>
          <a:bodyPr/>
          <a:lstStyle/>
          <a:p>
            <a:fld id="{6E6F596E-B7EB-4630-BEBA-D3DA31DE3BA6}" type="slidenum">
              <a:rPr lang="en-US" smtClean="0"/>
              <a:t>8</a:t>
            </a:fld>
            <a:endParaRPr lang="en-US" dirty="0"/>
          </a:p>
        </p:txBody>
      </p:sp>
      <p:sp>
        <p:nvSpPr>
          <p:cNvPr id="9" name="Content Placeholder 2"/>
          <p:cNvSpPr txBox="1">
            <a:spLocks/>
          </p:cNvSpPr>
          <p:nvPr/>
        </p:nvSpPr>
        <p:spPr>
          <a:xfrm>
            <a:off x="615769" y="6081927"/>
            <a:ext cx="8154403" cy="10988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smtClean="0"/>
              <a:t>The communities affected are not typical of those affected historically by HIV infection or injection drug use</a:t>
            </a:r>
          </a:p>
          <a:p>
            <a:endParaRPr lang="en-US" sz="2400" dirty="0" smtClean="0"/>
          </a:p>
          <a:p>
            <a:endParaRPr lang="en-US" sz="2600" dirty="0" smtClean="0"/>
          </a:p>
        </p:txBody>
      </p:sp>
    </p:spTree>
    <p:extLst>
      <p:ext uri="{BB962C8B-B14F-4D97-AF65-F5344CB8AC3E}">
        <p14:creationId xmlns:p14="http://schemas.microsoft.com/office/powerpoint/2010/main" val="1802554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457200" y="243682"/>
            <a:ext cx="8229600" cy="1143000"/>
          </a:xfrm>
        </p:spPr>
        <p:txBody>
          <a:bodyPr/>
          <a:lstStyle/>
          <a:p>
            <a:pPr eaLnBrk="1" hangingPunct="1"/>
            <a:r>
              <a:rPr lang="en-US" altLang="en-US" sz="2800" dirty="0" smtClean="0">
                <a:latin typeface="Times New Roman" panose="02020603050405020304" pitchFamily="18" charset="0"/>
                <a:cs typeface="Times New Roman" panose="02020603050405020304" pitchFamily="18" charset="0"/>
              </a:rPr>
              <a:t>Outbreak-associated </a:t>
            </a:r>
            <a:r>
              <a:rPr lang="en-US" altLang="en-US" sz="2800" dirty="0" smtClean="0">
                <a:latin typeface="Times New Roman" panose="02020603050405020304" pitchFamily="18" charset="0"/>
                <a:cs typeface="Times New Roman" panose="02020603050405020304" pitchFamily="18" charset="0"/>
              </a:rPr>
              <a:t>specimens </a:t>
            </a:r>
            <a:r>
              <a:rPr lang="en-US" altLang="en-US" sz="2800" dirty="0" smtClean="0">
                <a:latin typeface="Times New Roman" panose="02020603050405020304" pitchFamily="18" charset="0"/>
                <a:cs typeface="Times New Roman" panose="02020603050405020304" pitchFamily="18" charset="0"/>
              </a:rPr>
              <a:t>tested for </a:t>
            </a:r>
            <a:r>
              <a:rPr lang="en-US" altLang="en-US" sz="2800" dirty="0" smtClean="0">
                <a:latin typeface="Times New Roman" panose="02020603050405020304" pitchFamily="18" charset="0"/>
                <a:cs typeface="Times New Roman" panose="02020603050405020304" pitchFamily="18" charset="0"/>
              </a:rPr>
              <a:t>HIV and HCV, February - September 2015, n=1,534 specimens</a:t>
            </a:r>
          </a:p>
        </p:txBody>
      </p:sp>
      <p:sp>
        <p:nvSpPr>
          <p:cNvPr id="24582"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778F285-3AA5-4BA2-9F15-599A5A646EB6}" type="slidenum">
              <a:rPr lang="en-US" altLang="en-US" sz="1200" smtClean="0">
                <a:solidFill>
                  <a:srgbClr val="898989"/>
                </a:solidFill>
              </a:rPr>
              <a:pPr>
                <a:spcBef>
                  <a:spcPct val="0"/>
                </a:spcBef>
                <a:buFontTx/>
                <a:buNone/>
              </a:pPr>
              <a:t>9</a:t>
            </a:fld>
            <a:endParaRPr lang="en-US" altLang="en-US" sz="1200" smtClean="0">
              <a:solidFill>
                <a:srgbClr val="898989"/>
              </a:solidFill>
            </a:endParaRPr>
          </a:p>
        </p:txBody>
      </p:sp>
      <p:sp>
        <p:nvSpPr>
          <p:cNvPr id="24583" name="Title 2"/>
          <p:cNvSpPr txBox="1">
            <a:spLocks/>
          </p:cNvSpPr>
          <p:nvPr/>
        </p:nvSpPr>
        <p:spPr bwMode="auto">
          <a:xfrm>
            <a:off x="436219" y="5838826"/>
            <a:ext cx="8229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2400" dirty="0" smtClean="0">
                <a:solidFill>
                  <a:prstClr val="black"/>
                </a:solidFill>
                <a:latin typeface="Times New Roman" panose="02020603050405020304" pitchFamily="18" charset="0"/>
                <a:cs typeface="Times New Roman" panose="02020603050405020304" pitchFamily="18" charset="0"/>
              </a:rPr>
              <a:t>Of HCV reactive specimens,19.4% co-infected with HIV </a:t>
            </a:r>
          </a:p>
        </p:txBody>
      </p:sp>
      <p:pic>
        <p:nvPicPr>
          <p:cNvPr id="4" name="Picture 3"/>
          <p:cNvPicPr>
            <a:picLocks noChangeAspect="1"/>
          </p:cNvPicPr>
          <p:nvPr/>
        </p:nvPicPr>
        <p:blipFill>
          <a:blip r:embed="rId2"/>
          <a:stretch>
            <a:fillRect/>
          </a:stretch>
        </p:blipFill>
        <p:spPr>
          <a:xfrm>
            <a:off x="478181" y="1582610"/>
            <a:ext cx="8187638" cy="4060288"/>
          </a:xfrm>
          <a:prstGeom prst="rect">
            <a:avLst/>
          </a:prstGeom>
        </p:spPr>
      </p:pic>
      <p:sp>
        <p:nvSpPr>
          <p:cNvPr id="11" name="Title 2"/>
          <p:cNvSpPr txBox="1">
            <a:spLocks/>
          </p:cNvSpPr>
          <p:nvPr/>
        </p:nvSpPr>
        <p:spPr bwMode="auto">
          <a:xfrm>
            <a:off x="3548416" y="6374454"/>
            <a:ext cx="4954647" cy="3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1200" dirty="0">
                <a:solidFill>
                  <a:prstClr val="black"/>
                </a:solidFill>
                <a:latin typeface="Times New Roman" panose="02020603050405020304" pitchFamily="18" charset="0"/>
                <a:cs typeface="Times New Roman" panose="02020603050405020304" pitchFamily="18" charset="0"/>
              </a:rPr>
              <a:t>Ref: </a:t>
            </a:r>
            <a:r>
              <a:rPr lang="en-US" altLang="en-US" sz="1200" dirty="0" smtClean="0">
                <a:solidFill>
                  <a:prstClr val="black"/>
                </a:solidFill>
                <a:latin typeface="Times New Roman" panose="02020603050405020304" pitchFamily="18" charset="0"/>
                <a:cs typeface="Times New Roman" panose="02020603050405020304" pitchFamily="18" charset="0"/>
              </a:rPr>
              <a:t>SJ Blosser, KA Backfish</a:t>
            </a:r>
            <a:r>
              <a:rPr lang="en-US" altLang="en-US" sz="1200" dirty="0">
                <a:solidFill>
                  <a:prstClr val="black"/>
                </a:solidFill>
                <a:latin typeface="Times New Roman" panose="02020603050405020304" pitchFamily="18" charset="0"/>
                <a:cs typeface="Times New Roman" panose="02020603050405020304" pitchFamily="18" charset="0"/>
              </a:rPr>
              <a:t>, </a:t>
            </a:r>
            <a:r>
              <a:rPr lang="en-US" altLang="en-US" sz="1200" dirty="0" smtClean="0">
                <a:solidFill>
                  <a:prstClr val="black"/>
                </a:solidFill>
                <a:latin typeface="Times New Roman" panose="02020603050405020304" pitchFamily="18" charset="0"/>
                <a:cs typeface="Times New Roman" panose="02020603050405020304" pitchFamily="18" charset="0"/>
              </a:rPr>
              <a:t>M Cross, et al. ID Week 2015</a:t>
            </a:r>
            <a:endParaRPr lang="en-US" altLang="en-US" sz="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2026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C_OD_PPT_light([1]">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DC_OD_PPT_light([1]">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DC_OD_PPT_light([1]">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902</TotalTime>
  <Words>1116</Words>
  <Application>Microsoft Office PowerPoint</Application>
  <PresentationFormat>On-screen Show (4:3)</PresentationFormat>
  <Paragraphs>167</Paragraphs>
  <Slides>19</Slides>
  <Notes>12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19</vt:i4>
      </vt:variant>
    </vt:vector>
  </HeadingPairs>
  <TitlesOfParts>
    <vt:vector size="32" baseType="lpstr">
      <vt:lpstr>宋体</vt:lpstr>
      <vt:lpstr>Arial</vt:lpstr>
      <vt:lpstr>Calibri</vt:lpstr>
      <vt:lpstr>Calibri Light</vt:lpstr>
      <vt:lpstr>Courier New</vt:lpstr>
      <vt:lpstr>Myriad Web Pro</vt:lpstr>
      <vt:lpstr>Times New Roman</vt:lpstr>
      <vt:lpstr>Wingdings</vt:lpstr>
      <vt:lpstr>Office Theme</vt:lpstr>
      <vt:lpstr>CDC_OD_PPT_light([1]</vt:lpstr>
      <vt:lpstr>1_CDC_OD_PPT_light([1]</vt:lpstr>
      <vt:lpstr>2_CDC_OD_PPT_light([1]</vt:lpstr>
      <vt:lpstr>1_Office Theme</vt:lpstr>
      <vt:lpstr>Lessons Learned and Novel Investigation Techniques in Response to a Large Community Outbreak of HIV-1 infection</vt:lpstr>
      <vt:lpstr>Lessons Learned</vt:lpstr>
      <vt:lpstr>Lessons Learned</vt:lpstr>
      <vt:lpstr>Disease Investigation Specialists –  Contact Tracing</vt:lpstr>
      <vt:lpstr>Disease Investigation Specialists –  Contact Tracing</vt:lpstr>
      <vt:lpstr>Disease Investigation Specialists –  Contact Tracing</vt:lpstr>
      <vt:lpstr>PowerPoint Presentation</vt:lpstr>
      <vt:lpstr>The epidemiology of IDU is changing</vt:lpstr>
      <vt:lpstr>Outbreak-associated specimens tested for HIV and HCV, February - September 2015, n=1,534 specimens</vt:lpstr>
      <vt:lpstr>Phylogenetic Analysis – Molecular Epidemiology</vt:lpstr>
      <vt:lpstr>PowerPoint Presentation</vt:lpstr>
      <vt:lpstr>PowerPoint Presentation</vt:lpstr>
      <vt:lpstr>HCV Phylogenetic Analysis – Molecular Epidemiology</vt:lpstr>
      <vt:lpstr>A Sentinel Event has Occurred</vt:lpstr>
      <vt:lpstr>Preparedness Recommendations</vt:lpstr>
      <vt:lpstr>Enhanced PWID HIV Prevention</vt:lpstr>
      <vt:lpstr>Lessons Learned</vt:lpstr>
      <vt:lpstr>Acknowledgements</vt:lpstr>
      <vt:lpstr>HIV Prevention Interventions with Injection Drug Use and Time to Implement</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Investigation Techniques and Lessons Learned in Response to a Large Community Outbreak of HIV-1 infection</dc:title>
  <dc:creator>Peters, Philip (CDC/OID/NCHHSTP)</dc:creator>
  <cp:lastModifiedBy>Peters, Philip (CDC/OID/NCHHSTP)</cp:lastModifiedBy>
  <cp:revision>25</cp:revision>
  <dcterms:created xsi:type="dcterms:W3CDTF">2015-10-28T13:22:06Z</dcterms:created>
  <dcterms:modified xsi:type="dcterms:W3CDTF">2015-10-29T15:09:37Z</dcterms:modified>
</cp:coreProperties>
</file>