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3"/>
  </p:notesMasterIdLst>
  <p:sldIdLst>
    <p:sldId id="256" r:id="rId2"/>
    <p:sldId id="274" r:id="rId3"/>
    <p:sldId id="257" r:id="rId4"/>
    <p:sldId id="258" r:id="rId5"/>
    <p:sldId id="259" r:id="rId6"/>
    <p:sldId id="260" r:id="rId7"/>
    <p:sldId id="275" r:id="rId8"/>
    <p:sldId id="276" r:id="rId9"/>
    <p:sldId id="262" r:id="rId10"/>
    <p:sldId id="263" r:id="rId11"/>
    <p:sldId id="268" r:id="rId12"/>
    <p:sldId id="264" r:id="rId13"/>
    <p:sldId id="277" r:id="rId14"/>
    <p:sldId id="278" r:id="rId15"/>
    <p:sldId id="265" r:id="rId16"/>
    <p:sldId id="271" r:id="rId17"/>
    <p:sldId id="272" r:id="rId18"/>
    <p:sldId id="273" r:id="rId19"/>
    <p:sldId id="270" r:id="rId20"/>
    <p:sldId id="266" r:id="rId21"/>
    <p:sldId id="2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594"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ED950A-AE5E-4843-8590-C12B3F9339FC}" type="datetimeFigureOut">
              <a:rPr lang="en-US" smtClean="0"/>
              <a:t>10/15/2015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E8DCC-B689-424D-8C90-9F90D43856F0}" type="slidenum">
              <a:rPr lang="en-US" smtClean="0"/>
              <a:t>‹#›</a:t>
            </a:fld>
            <a:endParaRPr lang="en-US"/>
          </a:p>
        </p:txBody>
      </p:sp>
    </p:spTree>
    <p:extLst>
      <p:ext uri="{BB962C8B-B14F-4D97-AF65-F5344CB8AC3E}">
        <p14:creationId xmlns:p14="http://schemas.microsoft.com/office/powerpoint/2010/main" val="2408319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describe the true story of “Catch me if you Can”.  Focus is on how Frank</a:t>
            </a:r>
            <a:r>
              <a:rPr lang="en-US" baseline="0" dirty="0" smtClean="0"/>
              <a:t> was able to do it so long and the unselfish way Carl was able to “ask” for help</a:t>
            </a:r>
            <a:endParaRPr lang="en-US" dirty="0"/>
          </a:p>
        </p:txBody>
      </p:sp>
      <p:sp>
        <p:nvSpPr>
          <p:cNvPr id="4" name="Slide Number Placeholder 3"/>
          <p:cNvSpPr>
            <a:spLocks noGrp="1"/>
          </p:cNvSpPr>
          <p:nvPr>
            <p:ph type="sldNum" sz="quarter" idx="10"/>
          </p:nvPr>
        </p:nvSpPr>
        <p:spPr/>
        <p:txBody>
          <a:bodyPr/>
          <a:lstStyle/>
          <a:p>
            <a:fld id="{D00E8DCC-B689-424D-8C90-9F90D43856F0}" type="slidenum">
              <a:rPr lang="en-US" smtClean="0"/>
              <a:t>3</a:t>
            </a:fld>
            <a:endParaRPr lang="en-US"/>
          </a:p>
        </p:txBody>
      </p:sp>
    </p:spTree>
    <p:extLst>
      <p:ext uri="{BB962C8B-B14F-4D97-AF65-F5344CB8AC3E}">
        <p14:creationId xmlns:p14="http://schemas.microsoft.com/office/powerpoint/2010/main" val="373637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addicted HAP know the system, policies,</a:t>
            </a:r>
            <a:r>
              <a:rPr lang="en-US" baseline="0" dirty="0" smtClean="0"/>
              <a:t> rules, and regulations better than the employer.  </a:t>
            </a:r>
            <a:endParaRPr lang="en-US" dirty="0"/>
          </a:p>
        </p:txBody>
      </p:sp>
      <p:sp>
        <p:nvSpPr>
          <p:cNvPr id="4" name="Slide Number Placeholder 3"/>
          <p:cNvSpPr>
            <a:spLocks noGrp="1"/>
          </p:cNvSpPr>
          <p:nvPr>
            <p:ph type="sldNum" sz="quarter" idx="10"/>
          </p:nvPr>
        </p:nvSpPr>
        <p:spPr/>
        <p:txBody>
          <a:bodyPr/>
          <a:lstStyle/>
          <a:p>
            <a:fld id="{D00E8DCC-B689-424D-8C90-9F90D43856F0}" type="slidenum">
              <a:rPr lang="en-US" smtClean="0"/>
              <a:t>15</a:t>
            </a:fld>
            <a:endParaRPr lang="en-US"/>
          </a:p>
        </p:txBody>
      </p:sp>
    </p:spTree>
    <p:extLst>
      <p:ext uri="{BB962C8B-B14F-4D97-AF65-F5344CB8AC3E}">
        <p14:creationId xmlns:p14="http://schemas.microsoft.com/office/powerpoint/2010/main" val="90535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and Procedures are essential missing.</a:t>
            </a:r>
          </a:p>
          <a:p>
            <a:r>
              <a:rPr lang="en-US" dirty="0" smtClean="0"/>
              <a:t>Addict knows them better than the Facility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E55617D-CEC0-0641-9619-6519F3D9AF20}" type="slidenum">
              <a:rPr lang="en-US" smtClean="0"/>
              <a:t>16</a:t>
            </a:fld>
            <a:endParaRPr lang="en-US"/>
          </a:p>
        </p:txBody>
      </p:sp>
    </p:spTree>
    <p:extLst>
      <p:ext uri="{BB962C8B-B14F-4D97-AF65-F5344CB8AC3E}">
        <p14:creationId xmlns:p14="http://schemas.microsoft.com/office/powerpoint/2010/main" val="240492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Monitor all urine drug screens. </a:t>
            </a:r>
            <a:endParaRPr lang="en-US" dirty="0"/>
          </a:p>
        </p:txBody>
      </p:sp>
      <p:sp>
        <p:nvSpPr>
          <p:cNvPr id="4" name="Slide Number Placeholder 3"/>
          <p:cNvSpPr>
            <a:spLocks noGrp="1"/>
          </p:cNvSpPr>
          <p:nvPr>
            <p:ph type="sldNum" sz="quarter" idx="10"/>
          </p:nvPr>
        </p:nvSpPr>
        <p:spPr/>
        <p:txBody>
          <a:bodyPr/>
          <a:lstStyle/>
          <a:p>
            <a:fld id="{9C347775-7812-664E-A607-CBE873015A51}" type="slidenum">
              <a:rPr lang="en-US" smtClean="0"/>
              <a:t>17</a:t>
            </a:fld>
            <a:endParaRPr lang="en-US" dirty="0"/>
          </a:p>
        </p:txBody>
      </p:sp>
    </p:spTree>
    <p:extLst>
      <p:ext uri="{BB962C8B-B14F-4D97-AF65-F5344CB8AC3E}">
        <p14:creationId xmlns:p14="http://schemas.microsoft.com/office/powerpoint/2010/main" val="43291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Prefilled concentrated syringes. </a:t>
            </a:r>
            <a:endParaRPr lang="en-US" dirty="0"/>
          </a:p>
        </p:txBody>
      </p:sp>
      <p:sp>
        <p:nvSpPr>
          <p:cNvPr id="4" name="Slide Number Placeholder 3"/>
          <p:cNvSpPr>
            <a:spLocks noGrp="1"/>
          </p:cNvSpPr>
          <p:nvPr>
            <p:ph type="sldNum" sz="quarter" idx="10"/>
          </p:nvPr>
        </p:nvSpPr>
        <p:spPr/>
        <p:txBody>
          <a:bodyPr/>
          <a:lstStyle/>
          <a:p>
            <a:fld id="{9C347775-7812-664E-A607-CBE873015A51}" type="slidenum">
              <a:rPr lang="en-US" smtClean="0"/>
              <a:t>18</a:t>
            </a:fld>
            <a:endParaRPr lang="en-US" dirty="0"/>
          </a:p>
        </p:txBody>
      </p:sp>
    </p:spTree>
    <p:extLst>
      <p:ext uri="{BB962C8B-B14F-4D97-AF65-F5344CB8AC3E}">
        <p14:creationId xmlns:p14="http://schemas.microsoft.com/office/powerpoint/2010/main" val="2893962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Gabor Matte</a:t>
            </a:r>
          </a:p>
          <a:p>
            <a:r>
              <a:rPr lang="en-US" dirty="0" smtClean="0"/>
              <a:t>Psychiatrist</a:t>
            </a:r>
            <a:r>
              <a:rPr lang="en-US" baseline="0" dirty="0" smtClean="0"/>
              <a:t> and </a:t>
            </a:r>
            <a:r>
              <a:rPr lang="en-US" baseline="0" dirty="0" err="1" smtClean="0"/>
              <a:t>Addictionologist</a:t>
            </a:r>
            <a:endParaRPr lang="en-US" baseline="0" dirty="0" smtClean="0"/>
          </a:p>
          <a:p>
            <a:r>
              <a:rPr lang="en-US" baseline="0" dirty="0" err="1" smtClean="0"/>
              <a:t>Vancover</a:t>
            </a:r>
            <a:r>
              <a:rPr lang="en-US" baseline="0" dirty="0" smtClean="0"/>
              <a:t>, Canada</a:t>
            </a:r>
          </a:p>
          <a:p>
            <a:endParaRPr lang="en-US" baseline="0" dirty="0" smtClean="0"/>
          </a:p>
          <a:p>
            <a:r>
              <a:rPr lang="en-US" baseline="0" dirty="0" smtClean="0"/>
              <a:t>****the addict will actually go through GREAT lengths to continue the drug use.  </a:t>
            </a:r>
            <a:endParaRPr lang="en-US" dirty="0"/>
          </a:p>
        </p:txBody>
      </p:sp>
      <p:sp>
        <p:nvSpPr>
          <p:cNvPr id="4" name="Slide Number Placeholder 3"/>
          <p:cNvSpPr>
            <a:spLocks noGrp="1"/>
          </p:cNvSpPr>
          <p:nvPr>
            <p:ph type="sldNum" sz="quarter" idx="10"/>
          </p:nvPr>
        </p:nvSpPr>
        <p:spPr/>
        <p:txBody>
          <a:bodyPr/>
          <a:lstStyle/>
          <a:p>
            <a:fld id="{9C347775-7812-664E-A607-CBE873015A51}" type="slidenum">
              <a:rPr lang="en-US" smtClean="0"/>
              <a:t>19</a:t>
            </a:fld>
            <a:endParaRPr lang="en-US"/>
          </a:p>
        </p:txBody>
      </p:sp>
    </p:spTree>
    <p:extLst>
      <p:ext uri="{BB962C8B-B14F-4D97-AF65-F5344CB8AC3E}">
        <p14:creationId xmlns:p14="http://schemas.microsoft.com/office/powerpoint/2010/main" val="95425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Urine Drug</a:t>
            </a:r>
            <a:r>
              <a:rPr lang="en-US" baseline="0" dirty="0" smtClean="0"/>
              <a:t> screens are diagnostic, not preventative</a:t>
            </a:r>
            <a:endParaRPr lang="en-US" dirty="0"/>
          </a:p>
        </p:txBody>
      </p:sp>
      <p:sp>
        <p:nvSpPr>
          <p:cNvPr id="4" name="Slide Number Placeholder 3"/>
          <p:cNvSpPr>
            <a:spLocks noGrp="1"/>
          </p:cNvSpPr>
          <p:nvPr>
            <p:ph type="sldNum" sz="quarter" idx="10"/>
          </p:nvPr>
        </p:nvSpPr>
        <p:spPr/>
        <p:txBody>
          <a:bodyPr/>
          <a:lstStyle/>
          <a:p>
            <a:fld id="{D00E8DCC-B689-424D-8C90-9F90D43856F0}" type="slidenum">
              <a:rPr lang="en-US" smtClean="0"/>
              <a:t>20</a:t>
            </a:fld>
            <a:endParaRPr lang="en-US"/>
          </a:p>
        </p:txBody>
      </p:sp>
    </p:spTree>
    <p:extLst>
      <p:ext uri="{BB962C8B-B14F-4D97-AF65-F5344CB8AC3E}">
        <p14:creationId xmlns:p14="http://schemas.microsoft.com/office/powerpoint/2010/main" val="189529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a:t>
            </a:r>
            <a:r>
              <a:rPr lang="en-US" baseline="0" dirty="0" smtClean="0"/>
              <a:t> Doctor, Lawyer, Millionaire.  All before the age of 20</a:t>
            </a:r>
            <a:endParaRPr lang="en-US" dirty="0"/>
          </a:p>
        </p:txBody>
      </p:sp>
      <p:sp>
        <p:nvSpPr>
          <p:cNvPr id="4" name="Slide Number Placeholder 3"/>
          <p:cNvSpPr>
            <a:spLocks noGrp="1"/>
          </p:cNvSpPr>
          <p:nvPr>
            <p:ph type="sldNum" sz="quarter" idx="10"/>
          </p:nvPr>
        </p:nvSpPr>
        <p:spPr/>
        <p:txBody>
          <a:bodyPr/>
          <a:lstStyle/>
          <a:p>
            <a:fld id="{D00E8DCC-B689-424D-8C90-9F90D43856F0}" type="slidenum">
              <a:rPr lang="en-US" smtClean="0"/>
              <a:t>4</a:t>
            </a:fld>
            <a:endParaRPr lang="en-US"/>
          </a:p>
        </p:txBody>
      </p:sp>
    </p:spTree>
    <p:extLst>
      <p:ext uri="{BB962C8B-B14F-4D97-AF65-F5344CB8AC3E}">
        <p14:creationId xmlns:p14="http://schemas.microsoft.com/office/powerpoint/2010/main" val="234265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a:t>
            </a:r>
            <a:r>
              <a:rPr lang="en-US" baseline="0" dirty="0" smtClean="0"/>
              <a:t> Profile-  What allowed Frank to accomplish all of this?</a:t>
            </a:r>
          </a:p>
          <a:p>
            <a:r>
              <a:rPr lang="en-US" baseline="0" dirty="0" smtClean="0"/>
              <a:t>Smarter  “how did you pass the bar exam?”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0321BD-7AA9-6B48-81CB-163D8220255B}" type="slidenum">
              <a:rPr lang="en-US" smtClean="0"/>
              <a:t>5</a:t>
            </a:fld>
            <a:endParaRPr lang="en-US" dirty="0"/>
          </a:p>
        </p:txBody>
      </p:sp>
    </p:spTree>
    <p:extLst>
      <p:ext uri="{BB962C8B-B14F-4D97-AF65-F5344CB8AC3E}">
        <p14:creationId xmlns:p14="http://schemas.microsoft.com/office/powerpoint/2010/main" val="395760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a:t>
            </a:r>
            <a:r>
              <a:rPr lang="en-US" baseline="0" dirty="0" smtClean="0"/>
              <a:t> Profile- What allows the addict to continue to use? Smarter</a:t>
            </a:r>
          </a:p>
          <a:p>
            <a:endParaRPr lang="en-US" dirty="0"/>
          </a:p>
        </p:txBody>
      </p:sp>
      <p:sp>
        <p:nvSpPr>
          <p:cNvPr id="4" name="Slide Number Placeholder 3"/>
          <p:cNvSpPr>
            <a:spLocks noGrp="1"/>
          </p:cNvSpPr>
          <p:nvPr>
            <p:ph type="sldNum" sz="quarter" idx="10"/>
          </p:nvPr>
        </p:nvSpPr>
        <p:spPr/>
        <p:txBody>
          <a:bodyPr/>
          <a:lstStyle/>
          <a:p>
            <a:fld id="{0D0321BD-7AA9-6B48-81CB-163D8220255B}" type="slidenum">
              <a:rPr lang="en-US" smtClean="0"/>
              <a:t>6</a:t>
            </a:fld>
            <a:endParaRPr lang="en-US" dirty="0"/>
          </a:p>
        </p:txBody>
      </p:sp>
    </p:spTree>
    <p:extLst>
      <p:ext uri="{BB962C8B-B14F-4D97-AF65-F5344CB8AC3E}">
        <p14:creationId xmlns:p14="http://schemas.microsoft.com/office/powerpoint/2010/main" val="395760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Specific symptoms and prognosis.  Not a result or symptom</a:t>
            </a:r>
            <a:r>
              <a:rPr lang="en-US" baseline="0" dirty="0" smtClean="0"/>
              <a:t> of another disease entity</a:t>
            </a:r>
          </a:p>
          <a:p>
            <a:r>
              <a:rPr lang="en-US" baseline="0" dirty="0" smtClean="0"/>
              <a:t>Progressive-  If untreated, it will worsen</a:t>
            </a:r>
          </a:p>
          <a:p>
            <a:r>
              <a:rPr lang="en-US" baseline="0" dirty="0" smtClean="0"/>
              <a:t>Chronic.  It can not be cured and requires life long intervention</a:t>
            </a:r>
          </a:p>
          <a:p>
            <a:r>
              <a:rPr lang="en-US" baseline="0" dirty="0" smtClean="0"/>
              <a:t>Fatal-  overdose, suicide, MSOF, etc</a:t>
            </a:r>
            <a:endParaRPr lang="en-US" dirty="0"/>
          </a:p>
        </p:txBody>
      </p:sp>
      <p:sp>
        <p:nvSpPr>
          <p:cNvPr id="4" name="Slide Number Placeholder 3"/>
          <p:cNvSpPr>
            <a:spLocks noGrp="1"/>
          </p:cNvSpPr>
          <p:nvPr>
            <p:ph type="sldNum" sz="quarter" idx="10"/>
          </p:nvPr>
        </p:nvSpPr>
        <p:spPr/>
        <p:txBody>
          <a:bodyPr/>
          <a:lstStyle/>
          <a:p>
            <a:fld id="{D63B791A-D7D3-8E49-9F8B-0DA8FCB718D1}" type="slidenum">
              <a:rPr lang="en-US" smtClean="0"/>
              <a:t>7</a:t>
            </a:fld>
            <a:endParaRPr lang="en-US" dirty="0"/>
          </a:p>
        </p:txBody>
      </p:sp>
    </p:spTree>
    <p:extLst>
      <p:ext uri="{BB962C8B-B14F-4D97-AF65-F5344CB8AC3E}">
        <p14:creationId xmlns:p14="http://schemas.microsoft.com/office/powerpoint/2010/main" val="368299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common characteristics of the addicted professional</a:t>
            </a:r>
            <a:endParaRPr lang="en-US" dirty="0"/>
          </a:p>
        </p:txBody>
      </p:sp>
      <p:sp>
        <p:nvSpPr>
          <p:cNvPr id="4" name="Slide Number Placeholder 3"/>
          <p:cNvSpPr>
            <a:spLocks noGrp="1"/>
          </p:cNvSpPr>
          <p:nvPr>
            <p:ph type="sldNum" sz="quarter" idx="10"/>
          </p:nvPr>
        </p:nvSpPr>
        <p:spPr/>
        <p:txBody>
          <a:bodyPr/>
          <a:lstStyle/>
          <a:p>
            <a:fld id="{D63B791A-D7D3-8E49-9F8B-0DA8FCB718D1}" type="slidenum">
              <a:rPr lang="en-US" smtClean="0"/>
              <a:t>8</a:t>
            </a:fld>
            <a:endParaRPr lang="en-US" dirty="0"/>
          </a:p>
        </p:txBody>
      </p:sp>
    </p:spTree>
    <p:extLst>
      <p:ext uri="{BB962C8B-B14F-4D97-AF65-F5344CB8AC3E}">
        <p14:creationId xmlns:p14="http://schemas.microsoft.com/office/powerpoint/2010/main" val="208336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sick days, workers comp, long term-short term disabilities,</a:t>
            </a:r>
            <a:r>
              <a:rPr lang="en-US" baseline="0" dirty="0" smtClean="0"/>
              <a:t> lost productivity, litigation costs, </a:t>
            </a:r>
            <a:endParaRPr lang="en-US" dirty="0"/>
          </a:p>
        </p:txBody>
      </p:sp>
      <p:sp>
        <p:nvSpPr>
          <p:cNvPr id="4" name="Slide Number Placeholder 3"/>
          <p:cNvSpPr>
            <a:spLocks noGrp="1"/>
          </p:cNvSpPr>
          <p:nvPr>
            <p:ph type="sldNum" sz="quarter" idx="10"/>
          </p:nvPr>
        </p:nvSpPr>
        <p:spPr/>
        <p:txBody>
          <a:bodyPr/>
          <a:lstStyle/>
          <a:p>
            <a:fld id="{D63B791A-D7D3-8E49-9F8B-0DA8FCB718D1}" type="slidenum">
              <a:rPr lang="en-US" smtClean="0"/>
              <a:t>9</a:t>
            </a:fld>
            <a:endParaRPr lang="en-US" dirty="0"/>
          </a:p>
        </p:txBody>
      </p:sp>
    </p:spTree>
    <p:extLst>
      <p:ext uri="{BB962C8B-B14F-4D97-AF65-F5344CB8AC3E}">
        <p14:creationId xmlns:p14="http://schemas.microsoft.com/office/powerpoint/2010/main" val="25899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difference between</a:t>
            </a:r>
            <a:r>
              <a:rPr lang="en-US" baseline="0" dirty="0" smtClean="0"/>
              <a:t> dependence and physiological dependence is that physiological dependence often involves craving or a psychological “need” for the substance.   It is craved because it causes an enjoyable mental reward.  Emotions are changed and perceptions are altered.  It is THIS reinforcement that leads to further dependence. </a:t>
            </a:r>
            <a:r>
              <a:rPr lang="en-US" sz="1200" kern="1200" dirty="0" smtClean="0">
                <a:solidFill>
                  <a:schemeClr val="tx1"/>
                </a:solidFill>
                <a:latin typeface="+mn-lt"/>
                <a:ea typeface="+mn-ea"/>
                <a:cs typeface="+mn-cs"/>
              </a:rPr>
              <a:t>Psychological dependence begins after the first trial which a person then becomes satisfied and the satisfaction increases with each use.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t>The first two criteria, </a:t>
            </a:r>
            <a:r>
              <a:rPr lang="en-US" sz="1600" b="1" i="1" dirty="0" smtClean="0">
                <a:solidFill>
                  <a:srgbClr val="34597A"/>
                </a:solidFill>
              </a:rPr>
              <a:t>tolerance and withdrawal</a:t>
            </a:r>
            <a:r>
              <a:rPr lang="en-US" b="1" i="1" dirty="0" smtClean="0"/>
              <a:t>, are central to “physiological dependence” on a drug. A person can be diagnosed with substance dependence either with or without the “physiological dependence,” although a person is at greater risk of medical problems and relapse if he does not have “physiological dependence.”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Principals of Drugs.  2013.  In </a:t>
            </a:r>
            <a:r>
              <a:rPr lang="en-US" sz="1200" i="1" kern="1200" dirty="0" smtClean="0">
                <a:solidFill>
                  <a:schemeClr val="tx1"/>
                </a:solidFill>
                <a:latin typeface="+mn-lt"/>
                <a:ea typeface="+mn-ea"/>
                <a:cs typeface="+mn-cs"/>
              </a:rPr>
              <a:t>National Institute on Drug Abuse</a:t>
            </a:r>
            <a:r>
              <a:rPr lang="en-US" sz="1200" kern="1200" dirty="0" smtClean="0">
                <a:solidFill>
                  <a:schemeClr val="tx1"/>
                </a:solidFill>
                <a:latin typeface="+mn-lt"/>
                <a:ea typeface="+mn-ea"/>
                <a:cs typeface="+mn-cs"/>
              </a:rPr>
              <a:t>.  Retrieved</a:t>
            </a:r>
            <a:r>
              <a:rPr lang="en-US" sz="1200" kern="1200" baseline="0" dirty="0" smtClean="0">
                <a:solidFill>
                  <a:schemeClr val="tx1"/>
                </a:solidFill>
                <a:latin typeface="+mn-lt"/>
                <a:ea typeface="+mn-ea"/>
                <a:cs typeface="+mn-cs"/>
              </a:rPr>
              <a:t> from http://</a:t>
            </a:r>
            <a:r>
              <a:rPr lang="en-US" sz="1200" kern="1200" baseline="0" dirty="0" err="1" smtClean="0">
                <a:solidFill>
                  <a:schemeClr val="tx1"/>
                </a:solidFill>
                <a:latin typeface="+mn-lt"/>
                <a:ea typeface="+mn-ea"/>
                <a:cs typeface="+mn-cs"/>
              </a:rPr>
              <a:t>www.drugabuse.gov</a:t>
            </a:r>
            <a:r>
              <a:rPr lang="en-US" sz="1200" kern="1200" baseline="0" dirty="0" smtClean="0">
                <a:solidFill>
                  <a:schemeClr val="tx1"/>
                </a:solidFill>
                <a:latin typeface="+mn-lt"/>
                <a:ea typeface="+mn-ea"/>
                <a:cs typeface="+mn-cs"/>
              </a:rPr>
              <a:t>/publications/principles-drug-addiction-treatment-research-based-guide-third-edition/frequently-asked-questions/there-difference-between-physical-dependence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Photo Credit. 2013. </a:t>
            </a:r>
            <a:r>
              <a:rPr lang="en-US" sz="1200" kern="1200" baseline="0" dirty="0" err="1" smtClean="0">
                <a:solidFill>
                  <a:schemeClr val="tx1"/>
                </a:solidFill>
                <a:latin typeface="+mn-lt"/>
                <a:ea typeface="+mn-ea"/>
                <a:cs typeface="+mn-cs"/>
              </a:rPr>
              <a:t>www.waleto.com</a:t>
            </a:r>
            <a:endParaRPr lang="en-US" dirty="0"/>
          </a:p>
        </p:txBody>
      </p:sp>
      <p:sp>
        <p:nvSpPr>
          <p:cNvPr id="4" name="Slide Number Placeholder 3"/>
          <p:cNvSpPr>
            <a:spLocks noGrp="1"/>
          </p:cNvSpPr>
          <p:nvPr>
            <p:ph type="sldNum" sz="quarter" idx="10"/>
          </p:nvPr>
        </p:nvSpPr>
        <p:spPr/>
        <p:txBody>
          <a:bodyPr/>
          <a:lstStyle/>
          <a:p>
            <a:fld id="{047BFE76-EE29-7F4E-9454-6D5D70B21495}" type="slidenum">
              <a:rPr lang="en-US" smtClean="0"/>
              <a:t>10</a:t>
            </a:fld>
            <a:endParaRPr lang="en-US" dirty="0"/>
          </a:p>
        </p:txBody>
      </p:sp>
    </p:spTree>
    <p:extLst>
      <p:ext uri="{BB962C8B-B14F-4D97-AF65-F5344CB8AC3E}">
        <p14:creationId xmlns:p14="http://schemas.microsoft.com/office/powerpoint/2010/main" val="162483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Current System:  Should be simple, streamline, and easy.</a:t>
            </a:r>
          </a:p>
          <a:p>
            <a:endParaRPr lang="en-US" dirty="0"/>
          </a:p>
        </p:txBody>
      </p:sp>
      <p:sp>
        <p:nvSpPr>
          <p:cNvPr id="4" name="Slide Number Placeholder 3"/>
          <p:cNvSpPr>
            <a:spLocks noGrp="1"/>
          </p:cNvSpPr>
          <p:nvPr>
            <p:ph type="sldNum" sz="quarter" idx="10"/>
          </p:nvPr>
        </p:nvSpPr>
        <p:spPr/>
        <p:txBody>
          <a:bodyPr/>
          <a:lstStyle/>
          <a:p>
            <a:fld id="{BE55617D-CEC0-0641-9619-6519F3D9AF20}" type="slidenum">
              <a:rPr lang="en-US" smtClean="0"/>
              <a:t>11</a:t>
            </a:fld>
            <a:endParaRPr lang="en-US"/>
          </a:p>
        </p:txBody>
      </p:sp>
    </p:spTree>
    <p:extLst>
      <p:ext uri="{BB962C8B-B14F-4D97-AF65-F5344CB8AC3E}">
        <p14:creationId xmlns:p14="http://schemas.microsoft.com/office/powerpoint/2010/main" val="1380924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D728701E-CAF4-4159-9B3E-41C86DFFA30D}" type="datetimeFigureOut">
              <a:rPr lang="en-US" smtClean="0"/>
              <a:t>10/15/2015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D728701E-CAF4-4159-9B3E-41C86DFFA30D}" type="datetimeFigureOut">
              <a:rPr lang="en-US" smtClean="0"/>
              <a:t>10/15/2015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728701E-CAF4-4159-9B3E-41C86DFFA30D}"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10/15/2015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D728701E-CAF4-4159-9B3E-41C86DFFA30D}" type="datetimeFigureOut">
              <a:rPr lang="en-US" smtClean="0"/>
              <a:t>10/15/2015</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162F1D00-BD13-4404-86B0-79703945A0A7}"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577" y="1335889"/>
            <a:ext cx="5926951" cy="1228238"/>
          </a:xfrm>
        </p:spPr>
        <p:txBody>
          <a:bodyPr/>
          <a:lstStyle/>
          <a:p>
            <a:r>
              <a:rPr lang="en-US" sz="4800" b="1" dirty="0" smtClean="0"/>
              <a:t>“Catch me if you Can”</a:t>
            </a:r>
            <a:endParaRPr lang="en-US" sz="4800" b="1" dirty="0"/>
          </a:p>
        </p:txBody>
      </p:sp>
      <p:sp>
        <p:nvSpPr>
          <p:cNvPr id="3" name="Subtitle 2"/>
          <p:cNvSpPr>
            <a:spLocks noGrp="1"/>
          </p:cNvSpPr>
          <p:nvPr>
            <p:ph type="subTitle" idx="1"/>
          </p:nvPr>
        </p:nvSpPr>
        <p:spPr>
          <a:xfrm>
            <a:off x="1854200" y="2897989"/>
            <a:ext cx="5446713" cy="851647"/>
          </a:xfrm>
        </p:spPr>
        <p:txBody>
          <a:bodyPr>
            <a:normAutofit fontScale="92500" lnSpcReduction="20000"/>
          </a:bodyPr>
          <a:lstStyle/>
          <a:p>
            <a:r>
              <a:rPr lang="en-US" b="1" dirty="0" smtClean="0"/>
              <a:t>Disclosure:</a:t>
            </a:r>
          </a:p>
          <a:p>
            <a:r>
              <a:rPr lang="en-US" b="1" dirty="0" smtClean="0"/>
              <a:t>This speaker has no potential or actual conflicts</a:t>
            </a:r>
          </a:p>
          <a:p>
            <a:r>
              <a:rPr lang="en-US" b="1" dirty="0"/>
              <a:t>o</a:t>
            </a:r>
            <a:r>
              <a:rPr lang="en-US" b="1" dirty="0" smtClean="0"/>
              <a:t>f interest to disclose in relation to this presentation.</a:t>
            </a:r>
            <a:endParaRPr lang="en-US" b="1" dirty="0"/>
          </a:p>
        </p:txBody>
      </p:sp>
      <p:pic>
        <p:nvPicPr>
          <p:cNvPr id="4" name="Picture 3" descr="Parkdale Bird COLOR.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765706" y="5836803"/>
            <a:ext cx="596900" cy="781050"/>
          </a:xfrm>
          <a:prstGeom prst="rect">
            <a:avLst/>
          </a:prstGeom>
        </p:spPr>
      </p:pic>
      <p:sp>
        <p:nvSpPr>
          <p:cNvPr id="6" name="TextBox 5"/>
          <p:cNvSpPr txBox="1"/>
          <p:nvPr/>
        </p:nvSpPr>
        <p:spPr>
          <a:xfrm>
            <a:off x="2589597" y="4509699"/>
            <a:ext cx="4493538" cy="369332"/>
          </a:xfrm>
          <a:prstGeom prst="rect">
            <a:avLst/>
          </a:prstGeom>
          <a:noFill/>
        </p:spPr>
        <p:txBody>
          <a:bodyPr wrap="none" rtlCol="0">
            <a:spAutoFit/>
          </a:bodyPr>
          <a:lstStyle/>
          <a:p>
            <a:r>
              <a:rPr lang="en-US" dirty="0" smtClean="0"/>
              <a:t>Rodrigo Garcia APN, MSN, CRNA, MBA, ACIT</a:t>
            </a:r>
            <a:endParaRPr lang="en-US" dirty="0"/>
          </a:p>
        </p:txBody>
      </p:sp>
    </p:spTree>
    <p:extLst>
      <p:ext uri="{BB962C8B-B14F-4D97-AF65-F5344CB8AC3E}">
        <p14:creationId xmlns:p14="http://schemas.microsoft.com/office/powerpoint/2010/main" val="272416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0545" y="1370340"/>
            <a:ext cx="7945588" cy="5386089"/>
          </a:xfrm>
          <a:prstGeom prst="rect">
            <a:avLst/>
          </a:prstGeom>
          <a:solidFill>
            <a:schemeClr val="bg2">
              <a:lumMod val="40000"/>
              <a:lumOff val="60000"/>
            </a:schemeClr>
          </a:solidFill>
        </p:spPr>
        <p:txBody>
          <a:bodyPr wrap="square" rtlCol="0">
            <a:spAutoFit/>
          </a:bodyPr>
          <a:lstStyle/>
          <a:p>
            <a:pPr algn="ctr"/>
            <a:endParaRPr lang="en-US" sz="2400" b="1" i="1" dirty="0" smtClean="0">
              <a:solidFill>
                <a:srgbClr val="0D79CA"/>
              </a:solidFill>
            </a:endParaRPr>
          </a:p>
          <a:p>
            <a:pPr algn="ctr"/>
            <a:endParaRPr lang="en-US" sz="2400" b="1" i="1" dirty="0">
              <a:solidFill>
                <a:srgbClr val="0D79CA"/>
              </a:solidFill>
            </a:endParaRPr>
          </a:p>
          <a:p>
            <a:pPr algn="ctr"/>
            <a:r>
              <a:rPr lang="en-US" sz="2800" b="1" i="1" dirty="0" smtClean="0">
                <a:solidFill>
                  <a:srgbClr val="0000FF"/>
                </a:solidFill>
              </a:rPr>
              <a:t>“Nonsense!  As long as you take it every day on schedule you wont have to worry about addiction!”</a:t>
            </a:r>
          </a:p>
          <a:p>
            <a:pPr algn="ctr"/>
            <a:endParaRPr lang="en-US" sz="2400" b="1" i="1" dirty="0">
              <a:solidFill>
                <a:srgbClr val="0D79CA"/>
              </a:solidFill>
            </a:endParaRPr>
          </a:p>
          <a:p>
            <a:pPr algn="ctr"/>
            <a:endParaRPr lang="en-US" sz="2400" b="1" i="1" dirty="0" smtClean="0">
              <a:solidFill>
                <a:srgbClr val="0D79CA"/>
              </a:solidFill>
            </a:endParaRPr>
          </a:p>
          <a:p>
            <a:pPr algn="ctr"/>
            <a:endParaRPr lang="en-US" sz="2400" b="1" i="1" dirty="0">
              <a:solidFill>
                <a:srgbClr val="0D79CA"/>
              </a:solidFill>
            </a:endParaRPr>
          </a:p>
          <a:p>
            <a:pPr algn="ctr"/>
            <a:endParaRPr lang="en-US" sz="2400" b="1" i="1" dirty="0" smtClean="0">
              <a:solidFill>
                <a:srgbClr val="0D79CA"/>
              </a:solidFill>
            </a:endParaRPr>
          </a:p>
          <a:p>
            <a:pPr algn="ctr"/>
            <a:endParaRPr lang="en-US" sz="2400" b="1" i="1" dirty="0">
              <a:solidFill>
                <a:srgbClr val="0D79CA"/>
              </a:solidFill>
            </a:endParaRPr>
          </a:p>
          <a:p>
            <a:pPr algn="ctr"/>
            <a:endParaRPr lang="en-US" sz="2400" b="1" i="1" dirty="0" smtClean="0">
              <a:solidFill>
                <a:srgbClr val="0D79CA"/>
              </a:solidFill>
            </a:endParaRPr>
          </a:p>
          <a:p>
            <a:pPr algn="ctr"/>
            <a:endParaRPr lang="en-US" sz="2400" b="1" i="1" dirty="0">
              <a:solidFill>
                <a:srgbClr val="0D79CA"/>
              </a:solidFill>
            </a:endParaRPr>
          </a:p>
          <a:p>
            <a:pPr algn="ctr"/>
            <a:endParaRPr lang="en-US" sz="2400" b="1" i="1" dirty="0" smtClean="0">
              <a:solidFill>
                <a:srgbClr val="0D79CA"/>
              </a:solidFill>
            </a:endParaRPr>
          </a:p>
          <a:p>
            <a:pPr algn="ctr"/>
            <a:endParaRPr lang="en-US" sz="2400" b="1" i="1" dirty="0">
              <a:solidFill>
                <a:srgbClr val="0D79CA"/>
              </a:solidFill>
            </a:endParaRPr>
          </a:p>
          <a:p>
            <a:pPr algn="ctr"/>
            <a:endParaRPr lang="en-US" sz="2400" b="1" i="1" dirty="0" smtClean="0">
              <a:solidFill>
                <a:srgbClr val="0D79CA"/>
              </a:solidFill>
            </a:endParaRPr>
          </a:p>
        </p:txBody>
      </p:sp>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700" y="3635320"/>
            <a:ext cx="3500485" cy="1905076"/>
          </a:xfrm>
          <a:prstGeom prst="rect">
            <a:avLst/>
          </a:prstGeom>
        </p:spPr>
      </p:pic>
      <p:sp>
        <p:nvSpPr>
          <p:cNvPr id="5" name="TextBox 4"/>
          <p:cNvSpPr txBox="1"/>
          <p:nvPr/>
        </p:nvSpPr>
        <p:spPr>
          <a:xfrm>
            <a:off x="760545" y="361874"/>
            <a:ext cx="7800032" cy="830997"/>
          </a:xfrm>
          <a:prstGeom prst="rect">
            <a:avLst/>
          </a:prstGeom>
          <a:noFill/>
        </p:spPr>
        <p:txBody>
          <a:bodyPr wrap="none" rtlCol="0">
            <a:spAutoFit/>
          </a:bodyPr>
          <a:lstStyle/>
          <a:p>
            <a:r>
              <a:rPr lang="en-US" sz="4800" dirty="0" smtClean="0"/>
              <a:t>#3  Enabling &amp; Misdiagnosis </a:t>
            </a:r>
            <a:endParaRPr lang="en-US" sz="4800" dirty="0"/>
          </a:p>
        </p:txBody>
      </p:sp>
    </p:spTree>
    <p:extLst>
      <p:ext uri="{BB962C8B-B14F-4D97-AF65-F5344CB8AC3E}">
        <p14:creationId xmlns:p14="http://schemas.microsoft.com/office/powerpoint/2010/main" val="187647670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410" y="829129"/>
            <a:ext cx="1493868" cy="400110"/>
          </a:xfrm>
          <a:prstGeom prst="rect">
            <a:avLst/>
          </a:prstGeom>
          <a:noFill/>
        </p:spPr>
        <p:txBody>
          <a:bodyPr wrap="none" rtlCol="0">
            <a:spAutoFit/>
          </a:bodyPr>
          <a:lstStyle/>
          <a:p>
            <a:r>
              <a:rPr lang="en-US" sz="2000" dirty="0" smtClean="0"/>
              <a:t>The Employer</a:t>
            </a:r>
            <a:endParaRPr lang="en-US" sz="2000" dirty="0"/>
          </a:p>
        </p:txBody>
      </p:sp>
      <p:sp>
        <p:nvSpPr>
          <p:cNvPr id="3" name="TextBox 2"/>
          <p:cNvSpPr txBox="1"/>
          <p:nvPr/>
        </p:nvSpPr>
        <p:spPr>
          <a:xfrm>
            <a:off x="6712236" y="1666623"/>
            <a:ext cx="2015546" cy="646331"/>
          </a:xfrm>
          <a:prstGeom prst="rect">
            <a:avLst/>
          </a:prstGeom>
          <a:noFill/>
        </p:spPr>
        <p:txBody>
          <a:bodyPr wrap="none" rtlCol="0">
            <a:spAutoFit/>
          </a:bodyPr>
          <a:lstStyle/>
          <a:p>
            <a:pPr algn="r"/>
            <a:r>
              <a:rPr lang="en-US" dirty="0" smtClean="0"/>
              <a:t>Professional licensing</a:t>
            </a:r>
          </a:p>
          <a:p>
            <a:pPr algn="r"/>
            <a:r>
              <a:rPr lang="en-US" dirty="0" smtClean="0"/>
              <a:t> Agency</a:t>
            </a:r>
            <a:endParaRPr lang="en-US" dirty="0"/>
          </a:p>
        </p:txBody>
      </p:sp>
      <p:sp>
        <p:nvSpPr>
          <p:cNvPr id="4" name="TextBox 3"/>
          <p:cNvSpPr txBox="1"/>
          <p:nvPr/>
        </p:nvSpPr>
        <p:spPr>
          <a:xfrm>
            <a:off x="6712236" y="5817609"/>
            <a:ext cx="1636724" cy="369332"/>
          </a:xfrm>
          <a:prstGeom prst="rect">
            <a:avLst/>
          </a:prstGeom>
          <a:noFill/>
        </p:spPr>
        <p:txBody>
          <a:bodyPr wrap="none" rtlCol="0">
            <a:spAutoFit/>
          </a:bodyPr>
          <a:lstStyle/>
          <a:p>
            <a:r>
              <a:rPr lang="en-US" dirty="0" smtClean="0"/>
              <a:t>Law enforcement </a:t>
            </a:r>
            <a:endParaRPr lang="en-US" dirty="0"/>
          </a:p>
        </p:txBody>
      </p:sp>
      <p:sp>
        <p:nvSpPr>
          <p:cNvPr id="5" name="TextBox 4"/>
          <p:cNvSpPr txBox="1"/>
          <p:nvPr/>
        </p:nvSpPr>
        <p:spPr>
          <a:xfrm>
            <a:off x="302611" y="5817609"/>
            <a:ext cx="1742108" cy="369332"/>
          </a:xfrm>
          <a:prstGeom prst="rect">
            <a:avLst/>
          </a:prstGeom>
          <a:noFill/>
        </p:spPr>
        <p:txBody>
          <a:bodyPr wrap="none" rtlCol="0">
            <a:spAutoFit/>
          </a:bodyPr>
          <a:lstStyle/>
          <a:p>
            <a:r>
              <a:rPr lang="en-US" dirty="0" smtClean="0"/>
              <a:t>Monitoring Agency</a:t>
            </a:r>
            <a:endParaRPr lang="en-US" dirty="0"/>
          </a:p>
        </p:txBody>
      </p:sp>
      <p:sp>
        <p:nvSpPr>
          <p:cNvPr id="6" name="TextBox 5"/>
          <p:cNvSpPr txBox="1"/>
          <p:nvPr/>
        </p:nvSpPr>
        <p:spPr>
          <a:xfrm>
            <a:off x="446006" y="1792100"/>
            <a:ext cx="1384251" cy="646331"/>
          </a:xfrm>
          <a:prstGeom prst="rect">
            <a:avLst/>
          </a:prstGeom>
          <a:noFill/>
        </p:spPr>
        <p:txBody>
          <a:bodyPr wrap="none" rtlCol="0">
            <a:spAutoFit/>
          </a:bodyPr>
          <a:lstStyle/>
          <a:p>
            <a:r>
              <a:rPr lang="en-US" dirty="0" smtClean="0"/>
              <a:t>Diagnosis and </a:t>
            </a:r>
          </a:p>
          <a:p>
            <a:r>
              <a:rPr lang="en-US" dirty="0" smtClean="0"/>
              <a:t>Treatment</a:t>
            </a:r>
            <a:endParaRPr lang="en-US" dirty="0"/>
          </a:p>
        </p:txBody>
      </p:sp>
      <p:sp>
        <p:nvSpPr>
          <p:cNvPr id="7" name="Oval 6"/>
          <p:cNvSpPr/>
          <p:nvPr/>
        </p:nvSpPr>
        <p:spPr>
          <a:xfrm>
            <a:off x="2044719" y="1577891"/>
            <a:ext cx="5155298" cy="5079683"/>
          </a:xfrm>
          <a:prstGeom prst="ellipse">
            <a:avLst/>
          </a:prstGeom>
          <a:gradFill flip="none" rotWithShape="1">
            <a:gsLst>
              <a:gs pos="0">
                <a:schemeClr val="accent1">
                  <a:shade val="85000"/>
                  <a:alpha val="0"/>
                </a:schemeClr>
              </a:gs>
              <a:gs pos="100000">
                <a:schemeClr val="accent1">
                  <a:tint val="90000"/>
                  <a:satMod val="20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8" name="TextBox 7"/>
          <p:cNvSpPr txBox="1"/>
          <p:nvPr/>
        </p:nvSpPr>
        <p:spPr>
          <a:xfrm>
            <a:off x="4186182" y="3953802"/>
            <a:ext cx="1185616" cy="523220"/>
          </a:xfrm>
          <a:prstGeom prst="rect">
            <a:avLst/>
          </a:prstGeom>
          <a:noFill/>
        </p:spPr>
        <p:txBody>
          <a:bodyPr wrap="none" rtlCol="0">
            <a:spAutoFit/>
          </a:bodyPr>
          <a:lstStyle/>
          <a:p>
            <a:r>
              <a:rPr lang="en-US" sz="2800" b="1" dirty="0" smtClean="0">
                <a:solidFill>
                  <a:srgbClr val="E46C0A"/>
                </a:solidFill>
              </a:rPr>
              <a:t>Addict</a:t>
            </a:r>
            <a:endParaRPr lang="en-US" sz="2800" b="1" dirty="0">
              <a:solidFill>
                <a:srgbClr val="E46C0A"/>
              </a:solidFill>
            </a:endParaRPr>
          </a:p>
        </p:txBody>
      </p:sp>
      <p:sp>
        <p:nvSpPr>
          <p:cNvPr id="9" name="Rectangle 8"/>
          <p:cNvSpPr/>
          <p:nvPr/>
        </p:nvSpPr>
        <p:spPr>
          <a:xfrm>
            <a:off x="1830257" y="191781"/>
            <a:ext cx="5957480" cy="584776"/>
          </a:xfrm>
          <a:prstGeom prst="rect">
            <a:avLst/>
          </a:prstGeom>
        </p:spPr>
        <p:txBody>
          <a:bodyPr wrap="none">
            <a:spAutoFit/>
          </a:bodyPr>
          <a:lstStyle/>
          <a:p>
            <a:r>
              <a:rPr lang="en-US" sz="3200" b="1" dirty="0">
                <a:solidFill>
                  <a:schemeClr val="accent6">
                    <a:lumMod val="75000"/>
                  </a:schemeClr>
                </a:solidFill>
              </a:rPr>
              <a:t># 4 INADAQUATE INTERVENTION</a:t>
            </a:r>
          </a:p>
        </p:txBody>
      </p:sp>
    </p:spTree>
    <p:extLst>
      <p:ext uri="{BB962C8B-B14F-4D97-AF65-F5344CB8AC3E}">
        <p14:creationId xmlns:p14="http://schemas.microsoft.com/office/powerpoint/2010/main" val="2260818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244158"/>
            <a:ext cx="8585200" cy="1339850"/>
          </a:xfrm>
        </p:spPr>
        <p:txBody>
          <a:bodyPr>
            <a:noAutofit/>
          </a:bodyPr>
          <a:lstStyle/>
          <a:p>
            <a:r>
              <a:rPr lang="en-US" sz="3600" dirty="0" smtClean="0"/>
              <a:t># 4 INADAQUATE INTERVENTION</a:t>
            </a:r>
            <a:endParaRPr lang="en-US" sz="3600" dirty="0"/>
          </a:p>
        </p:txBody>
      </p:sp>
      <p:pic>
        <p:nvPicPr>
          <p:cNvPr id="6" name="Picture 5" descr="gtraph.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7" y="1731434"/>
            <a:ext cx="8585200" cy="4838700"/>
          </a:xfrm>
          <a:prstGeom prst="rect">
            <a:avLst/>
          </a:prstGeom>
        </p:spPr>
      </p:pic>
    </p:spTree>
    <p:extLst>
      <p:ext uri="{BB962C8B-B14F-4D97-AF65-F5344CB8AC3E}">
        <p14:creationId xmlns:p14="http://schemas.microsoft.com/office/powerpoint/2010/main" val="275573016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2588" y="1085869"/>
            <a:ext cx="8670003" cy="55214"/>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47262" y="1214701"/>
            <a:ext cx="1435797" cy="584776"/>
          </a:xfrm>
          <a:prstGeom prst="rect">
            <a:avLst/>
          </a:prstGeom>
          <a:noFill/>
        </p:spPr>
        <p:txBody>
          <a:bodyPr wrap="square" rtlCol="0">
            <a:spAutoFit/>
          </a:bodyPr>
          <a:lstStyle/>
          <a:p>
            <a:pPr algn="ctr"/>
            <a:r>
              <a:rPr lang="en-US" sz="1600" b="1" dirty="0" smtClean="0"/>
              <a:t>July31</a:t>
            </a:r>
          </a:p>
          <a:p>
            <a:pPr algn="ctr"/>
            <a:r>
              <a:rPr lang="en-US" sz="1600" b="1" dirty="0" smtClean="0"/>
              <a:t>NBCRNA</a:t>
            </a:r>
            <a:endParaRPr lang="en-US" sz="1600" b="1" dirty="0"/>
          </a:p>
        </p:txBody>
      </p:sp>
      <p:sp>
        <p:nvSpPr>
          <p:cNvPr id="5" name="TextBox 4"/>
          <p:cNvSpPr txBox="1"/>
          <p:nvPr/>
        </p:nvSpPr>
        <p:spPr>
          <a:xfrm>
            <a:off x="1941128" y="1233105"/>
            <a:ext cx="864765" cy="646331"/>
          </a:xfrm>
          <a:prstGeom prst="rect">
            <a:avLst/>
          </a:prstGeom>
          <a:noFill/>
        </p:spPr>
        <p:txBody>
          <a:bodyPr wrap="none" rtlCol="0">
            <a:spAutoFit/>
          </a:bodyPr>
          <a:lstStyle/>
          <a:p>
            <a:pPr algn="ctr"/>
            <a:r>
              <a:rPr lang="en-US" b="1" dirty="0"/>
              <a:t>July31</a:t>
            </a:r>
          </a:p>
          <a:p>
            <a:pPr algn="ctr"/>
            <a:endParaRPr lang="en-US" b="1" dirty="0"/>
          </a:p>
        </p:txBody>
      </p:sp>
      <p:sp>
        <p:nvSpPr>
          <p:cNvPr id="6" name="Rectangle 5"/>
          <p:cNvSpPr/>
          <p:nvPr/>
        </p:nvSpPr>
        <p:spPr>
          <a:xfrm>
            <a:off x="3943455" y="1233105"/>
            <a:ext cx="1211453" cy="646331"/>
          </a:xfrm>
          <a:prstGeom prst="rect">
            <a:avLst/>
          </a:prstGeom>
        </p:spPr>
        <p:txBody>
          <a:bodyPr wrap="square">
            <a:spAutoFit/>
          </a:bodyPr>
          <a:lstStyle/>
          <a:p>
            <a:pPr algn="ctr"/>
            <a:r>
              <a:rPr lang="en-US" b="1" dirty="0"/>
              <a:t>July31</a:t>
            </a:r>
          </a:p>
          <a:p>
            <a:pPr algn="ctr"/>
            <a:r>
              <a:rPr lang="en-US" b="1" dirty="0"/>
              <a:t>NBCRNA</a:t>
            </a:r>
          </a:p>
        </p:txBody>
      </p:sp>
      <p:sp>
        <p:nvSpPr>
          <p:cNvPr id="7" name="Oval 6"/>
          <p:cNvSpPr/>
          <p:nvPr/>
        </p:nvSpPr>
        <p:spPr>
          <a:xfrm flipH="1" flipV="1">
            <a:off x="165669" y="957037"/>
            <a:ext cx="312931" cy="25766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Oval 7"/>
          <p:cNvSpPr/>
          <p:nvPr/>
        </p:nvSpPr>
        <p:spPr>
          <a:xfrm flipH="1" flipV="1">
            <a:off x="2372135" y="975441"/>
            <a:ext cx="312931" cy="257664"/>
          </a:xfrm>
          <a:prstGeom prst="ellipse">
            <a:avLst/>
          </a:prstGeom>
          <a:solidFill>
            <a:srgbClr val="FFE9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Oval 8"/>
          <p:cNvSpPr/>
          <p:nvPr/>
        </p:nvSpPr>
        <p:spPr>
          <a:xfrm flipH="1" flipV="1">
            <a:off x="4384929" y="1012251"/>
            <a:ext cx="312931" cy="257664"/>
          </a:xfrm>
          <a:prstGeom prst="ellipse">
            <a:avLst/>
          </a:prstGeom>
          <a:solidFill>
            <a:srgbClr val="A943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Oval 9"/>
          <p:cNvSpPr/>
          <p:nvPr/>
        </p:nvSpPr>
        <p:spPr>
          <a:xfrm flipH="1" flipV="1">
            <a:off x="1178086" y="2287500"/>
            <a:ext cx="312931" cy="257664"/>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flipH="1" flipV="1">
            <a:off x="3263830" y="2256025"/>
            <a:ext cx="312931" cy="257664"/>
          </a:xfrm>
          <a:prstGeom prst="ellipse">
            <a:avLst/>
          </a:prstGeom>
          <a:solidFill>
            <a:srgbClr val="A943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14" name="Straight Connector 13"/>
          <p:cNvCxnSpPr/>
          <p:nvPr/>
        </p:nvCxnSpPr>
        <p:spPr>
          <a:xfrm>
            <a:off x="1638281" y="2384857"/>
            <a:ext cx="73523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31418" y="2547945"/>
            <a:ext cx="1109710" cy="646331"/>
          </a:xfrm>
          <a:prstGeom prst="rect">
            <a:avLst/>
          </a:prstGeom>
          <a:noFill/>
        </p:spPr>
        <p:txBody>
          <a:bodyPr wrap="square" rtlCol="0">
            <a:spAutoFit/>
          </a:bodyPr>
          <a:lstStyle/>
          <a:p>
            <a:pPr algn="ctr"/>
            <a:r>
              <a:rPr lang="en-US" b="1" dirty="0" smtClean="0"/>
              <a:t>October</a:t>
            </a:r>
          </a:p>
          <a:p>
            <a:pPr algn="ctr"/>
            <a:r>
              <a:rPr lang="en-US" b="1" dirty="0" smtClean="0"/>
              <a:t>BON</a:t>
            </a:r>
            <a:endParaRPr lang="en-US" b="1" dirty="0"/>
          </a:p>
        </p:txBody>
      </p:sp>
      <p:sp>
        <p:nvSpPr>
          <p:cNvPr id="16" name="Rectangle 15"/>
          <p:cNvSpPr/>
          <p:nvPr/>
        </p:nvSpPr>
        <p:spPr>
          <a:xfrm>
            <a:off x="4916402" y="2543963"/>
            <a:ext cx="1280482" cy="646331"/>
          </a:xfrm>
          <a:prstGeom prst="rect">
            <a:avLst/>
          </a:prstGeom>
        </p:spPr>
        <p:txBody>
          <a:bodyPr wrap="square">
            <a:spAutoFit/>
          </a:bodyPr>
          <a:lstStyle/>
          <a:p>
            <a:pPr algn="ctr"/>
            <a:r>
              <a:rPr lang="en-US" b="1" dirty="0"/>
              <a:t>October</a:t>
            </a:r>
          </a:p>
          <a:p>
            <a:pPr algn="ctr"/>
            <a:r>
              <a:rPr lang="en-US" b="1" dirty="0"/>
              <a:t>BON</a:t>
            </a:r>
          </a:p>
        </p:txBody>
      </p:sp>
      <p:cxnSp>
        <p:nvCxnSpPr>
          <p:cNvPr id="18" name="Straight Connector 17"/>
          <p:cNvCxnSpPr/>
          <p:nvPr/>
        </p:nvCxnSpPr>
        <p:spPr>
          <a:xfrm>
            <a:off x="2490512" y="2384857"/>
            <a:ext cx="73523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684022" y="2384857"/>
            <a:ext cx="73523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850416" y="2384857"/>
            <a:ext cx="73523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flipH="1" flipV="1">
            <a:off x="8629660" y="957037"/>
            <a:ext cx="312931" cy="257664"/>
          </a:xfrm>
          <a:prstGeom prst="ellipse">
            <a:avLst/>
          </a:prstGeom>
          <a:solidFill>
            <a:srgbClr val="A943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flipH="1" flipV="1">
            <a:off x="6605356" y="957037"/>
            <a:ext cx="312931" cy="257664"/>
          </a:xfrm>
          <a:prstGeom prst="ellipse">
            <a:avLst/>
          </a:prstGeom>
          <a:solidFill>
            <a:srgbClr val="FFE9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8" name="Rectangle 27"/>
          <p:cNvSpPr/>
          <p:nvPr/>
        </p:nvSpPr>
        <p:spPr>
          <a:xfrm>
            <a:off x="6342476" y="1256641"/>
            <a:ext cx="838691" cy="369332"/>
          </a:xfrm>
          <a:prstGeom prst="rect">
            <a:avLst/>
          </a:prstGeom>
        </p:spPr>
        <p:txBody>
          <a:bodyPr wrap="none">
            <a:spAutoFit/>
          </a:bodyPr>
          <a:lstStyle/>
          <a:p>
            <a:pPr algn="ctr"/>
            <a:r>
              <a:rPr lang="en-US" b="1" dirty="0"/>
              <a:t>July31</a:t>
            </a:r>
          </a:p>
        </p:txBody>
      </p:sp>
      <p:sp>
        <p:nvSpPr>
          <p:cNvPr id="29" name="Rectangle 28"/>
          <p:cNvSpPr/>
          <p:nvPr/>
        </p:nvSpPr>
        <p:spPr>
          <a:xfrm>
            <a:off x="7729373" y="1269915"/>
            <a:ext cx="1800573" cy="646331"/>
          </a:xfrm>
          <a:prstGeom prst="rect">
            <a:avLst/>
          </a:prstGeom>
        </p:spPr>
        <p:txBody>
          <a:bodyPr wrap="square">
            <a:spAutoFit/>
          </a:bodyPr>
          <a:lstStyle/>
          <a:p>
            <a:pPr algn="ctr"/>
            <a:r>
              <a:rPr lang="en-US" b="1" dirty="0"/>
              <a:t>July31</a:t>
            </a:r>
          </a:p>
          <a:p>
            <a:pPr algn="ctr"/>
            <a:r>
              <a:rPr lang="en-US" b="1" dirty="0"/>
              <a:t>NBCRNA</a:t>
            </a:r>
          </a:p>
        </p:txBody>
      </p:sp>
      <p:sp>
        <p:nvSpPr>
          <p:cNvPr id="30" name="Oval 29"/>
          <p:cNvSpPr/>
          <p:nvPr/>
        </p:nvSpPr>
        <p:spPr>
          <a:xfrm flipH="1" flipV="1">
            <a:off x="5628138" y="2248289"/>
            <a:ext cx="312931" cy="257664"/>
          </a:xfrm>
          <a:prstGeom prst="ellipse">
            <a:avLst/>
          </a:prstGeom>
          <a:solidFill>
            <a:srgbClr val="FFE9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1" name="Oval 30"/>
          <p:cNvSpPr/>
          <p:nvPr/>
        </p:nvSpPr>
        <p:spPr>
          <a:xfrm flipH="1" flipV="1">
            <a:off x="7729373" y="2290281"/>
            <a:ext cx="312931" cy="257664"/>
          </a:xfrm>
          <a:prstGeom prst="ellipse">
            <a:avLst/>
          </a:prstGeom>
          <a:solidFill>
            <a:srgbClr val="A943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32" name="Straight Connector 31"/>
          <p:cNvCxnSpPr/>
          <p:nvPr/>
        </p:nvCxnSpPr>
        <p:spPr>
          <a:xfrm>
            <a:off x="5970258" y="2384857"/>
            <a:ext cx="73523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994143" y="2382284"/>
            <a:ext cx="73523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831418" y="3415131"/>
            <a:ext cx="7433617" cy="3139321"/>
          </a:xfrm>
          <a:prstGeom prst="rect">
            <a:avLst/>
          </a:prstGeom>
          <a:noFill/>
        </p:spPr>
        <p:txBody>
          <a:bodyPr wrap="square" rtlCol="0">
            <a:spAutoFit/>
          </a:bodyPr>
          <a:lstStyle/>
          <a:p>
            <a:pPr algn="ctr"/>
            <a:r>
              <a:rPr lang="en-US" b="1" dirty="0" smtClean="0">
                <a:solidFill>
                  <a:srgbClr val="000000"/>
                </a:solidFill>
              </a:rPr>
              <a:t>NBCRNA HOURS	</a:t>
            </a:r>
          </a:p>
          <a:p>
            <a:pPr algn="ctr"/>
            <a:endParaRPr lang="en-US" b="1" dirty="0">
              <a:solidFill>
                <a:srgbClr val="000000"/>
              </a:solidFill>
            </a:endParaRPr>
          </a:p>
          <a:p>
            <a:pPr algn="ctr"/>
            <a:r>
              <a:rPr lang="en-US" b="1" dirty="0" smtClean="0">
                <a:solidFill>
                  <a:srgbClr val="000000"/>
                </a:solidFill>
              </a:rPr>
              <a:t>	ISBON RENEWAL</a:t>
            </a:r>
          </a:p>
          <a:p>
            <a:pPr algn="ctr"/>
            <a:endParaRPr lang="en-US" b="1" dirty="0" smtClean="0">
              <a:solidFill>
                <a:srgbClr val="000000"/>
              </a:solidFill>
            </a:endParaRPr>
          </a:p>
          <a:p>
            <a:pPr algn="ctr"/>
            <a:r>
              <a:rPr lang="en-US" b="1" dirty="0" smtClean="0">
                <a:solidFill>
                  <a:srgbClr val="000000"/>
                </a:solidFill>
              </a:rPr>
              <a:t>ISNAP CONTRACT	</a:t>
            </a:r>
          </a:p>
          <a:p>
            <a:pPr algn="ctr"/>
            <a:endParaRPr lang="en-US" b="1" dirty="0" smtClean="0">
              <a:solidFill>
                <a:srgbClr val="000000"/>
              </a:solidFill>
            </a:endParaRPr>
          </a:p>
          <a:p>
            <a:pPr algn="ctr"/>
            <a:r>
              <a:rPr lang="en-US" b="1" dirty="0" smtClean="0">
                <a:solidFill>
                  <a:srgbClr val="000000"/>
                </a:solidFill>
              </a:rPr>
              <a:t>RESIGNATION     VS   TERMINATION</a:t>
            </a:r>
          </a:p>
          <a:p>
            <a:pPr algn="ctr"/>
            <a:endParaRPr lang="en-US" b="1" dirty="0" smtClean="0">
              <a:solidFill>
                <a:srgbClr val="000000"/>
              </a:solidFill>
            </a:endParaRPr>
          </a:p>
          <a:p>
            <a:pPr algn="ctr"/>
            <a:r>
              <a:rPr lang="en-US" b="1" dirty="0" smtClean="0">
                <a:solidFill>
                  <a:srgbClr val="000000"/>
                </a:solidFill>
              </a:rPr>
              <a:t>AANA REQUIREMENTS 			</a:t>
            </a:r>
          </a:p>
          <a:p>
            <a:pPr algn="ctr"/>
            <a:endParaRPr lang="en-US" b="1" dirty="0">
              <a:solidFill>
                <a:srgbClr val="000000"/>
              </a:solidFill>
            </a:endParaRPr>
          </a:p>
          <a:p>
            <a:pPr algn="ctr"/>
            <a:r>
              <a:rPr lang="en-US" b="1" dirty="0" smtClean="0">
                <a:solidFill>
                  <a:srgbClr val="000000"/>
                </a:solidFill>
              </a:rPr>
              <a:t>LEGAL </a:t>
            </a:r>
            <a:endParaRPr lang="en-US" b="1" dirty="0">
              <a:solidFill>
                <a:srgbClr val="000000"/>
              </a:solidFill>
            </a:endParaRPr>
          </a:p>
        </p:txBody>
      </p:sp>
    </p:spTree>
    <p:extLst>
      <p:ext uri="{BB962C8B-B14F-4D97-AF65-F5344CB8AC3E}">
        <p14:creationId xmlns:p14="http://schemas.microsoft.com/office/powerpoint/2010/main" val="446353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dissolve">
                                      <p:cBhvr>
                                        <p:cTn id="10" dur="5000"/>
                                        <p:tgtEl>
                                          <p:spTgt spid="2">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dissolve">
                                      <p:cBhvr>
                                        <p:cTn id="13" dur="5000"/>
                                        <p:tgtEl>
                                          <p:spTgt spid="2">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dissolve">
                                      <p:cBhvr>
                                        <p:cTn id="16" dur="5000"/>
                                        <p:tgtEl>
                                          <p:spTgt spid="2">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dissolve">
                                      <p:cBhvr>
                                        <p:cTn id="19" dur="5000"/>
                                        <p:tgtEl>
                                          <p:spTgt spid="2">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dissolve">
                                      <p:cBhvr>
                                        <p:cTn id="22" dur="5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2588" y="1085869"/>
            <a:ext cx="8670003" cy="55214"/>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47262" y="1214701"/>
            <a:ext cx="1435797" cy="584776"/>
          </a:xfrm>
          <a:prstGeom prst="rect">
            <a:avLst/>
          </a:prstGeom>
          <a:noFill/>
        </p:spPr>
        <p:txBody>
          <a:bodyPr wrap="square" rtlCol="0">
            <a:spAutoFit/>
          </a:bodyPr>
          <a:lstStyle/>
          <a:p>
            <a:pPr algn="ctr"/>
            <a:r>
              <a:rPr lang="en-US" sz="1600" b="1" dirty="0" smtClean="0"/>
              <a:t>July31</a:t>
            </a:r>
          </a:p>
          <a:p>
            <a:pPr algn="ctr"/>
            <a:r>
              <a:rPr lang="en-US" sz="1600" b="1" dirty="0" smtClean="0"/>
              <a:t>NBCRNA</a:t>
            </a:r>
            <a:endParaRPr lang="en-US" sz="1600" b="1" dirty="0"/>
          </a:p>
        </p:txBody>
      </p:sp>
      <p:sp>
        <p:nvSpPr>
          <p:cNvPr id="5" name="TextBox 4"/>
          <p:cNvSpPr txBox="1"/>
          <p:nvPr/>
        </p:nvSpPr>
        <p:spPr>
          <a:xfrm>
            <a:off x="1941128" y="1233105"/>
            <a:ext cx="864765" cy="646331"/>
          </a:xfrm>
          <a:prstGeom prst="rect">
            <a:avLst/>
          </a:prstGeom>
          <a:noFill/>
        </p:spPr>
        <p:txBody>
          <a:bodyPr wrap="none" rtlCol="0">
            <a:spAutoFit/>
          </a:bodyPr>
          <a:lstStyle/>
          <a:p>
            <a:pPr algn="ctr"/>
            <a:r>
              <a:rPr lang="en-US" b="1" dirty="0"/>
              <a:t>July31</a:t>
            </a:r>
          </a:p>
          <a:p>
            <a:pPr algn="ctr"/>
            <a:endParaRPr lang="en-US" b="1" dirty="0"/>
          </a:p>
        </p:txBody>
      </p:sp>
      <p:sp>
        <p:nvSpPr>
          <p:cNvPr id="6" name="Rectangle 5"/>
          <p:cNvSpPr/>
          <p:nvPr/>
        </p:nvSpPr>
        <p:spPr>
          <a:xfrm>
            <a:off x="3943455" y="1233105"/>
            <a:ext cx="1211453" cy="646331"/>
          </a:xfrm>
          <a:prstGeom prst="rect">
            <a:avLst/>
          </a:prstGeom>
        </p:spPr>
        <p:txBody>
          <a:bodyPr wrap="square">
            <a:spAutoFit/>
          </a:bodyPr>
          <a:lstStyle/>
          <a:p>
            <a:pPr algn="ctr"/>
            <a:r>
              <a:rPr lang="en-US" b="1" dirty="0"/>
              <a:t>July31</a:t>
            </a:r>
          </a:p>
          <a:p>
            <a:pPr algn="ctr"/>
            <a:r>
              <a:rPr lang="en-US" b="1" dirty="0"/>
              <a:t>NBCRNA</a:t>
            </a:r>
          </a:p>
        </p:txBody>
      </p:sp>
      <p:sp>
        <p:nvSpPr>
          <p:cNvPr id="7" name="Oval 6"/>
          <p:cNvSpPr/>
          <p:nvPr/>
        </p:nvSpPr>
        <p:spPr>
          <a:xfrm flipH="1" flipV="1">
            <a:off x="165669" y="957037"/>
            <a:ext cx="312931" cy="25766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flipH="1" flipV="1">
            <a:off x="2372135" y="975441"/>
            <a:ext cx="312931" cy="25766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Oval 8"/>
          <p:cNvSpPr/>
          <p:nvPr/>
        </p:nvSpPr>
        <p:spPr>
          <a:xfrm flipH="1" flipV="1">
            <a:off x="4384929" y="1012251"/>
            <a:ext cx="312931" cy="25766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p:cNvSpPr txBox="1"/>
          <p:nvPr/>
        </p:nvSpPr>
        <p:spPr>
          <a:xfrm>
            <a:off x="2685066" y="3190294"/>
            <a:ext cx="1188471" cy="646331"/>
          </a:xfrm>
          <a:prstGeom prst="rect">
            <a:avLst/>
          </a:prstGeom>
          <a:noFill/>
        </p:spPr>
        <p:txBody>
          <a:bodyPr wrap="square" rtlCol="0">
            <a:spAutoFit/>
          </a:bodyPr>
          <a:lstStyle/>
          <a:p>
            <a:pPr algn="ctr"/>
            <a:r>
              <a:rPr lang="en-US" b="1" dirty="0" smtClean="0"/>
              <a:t>October</a:t>
            </a:r>
          </a:p>
          <a:p>
            <a:pPr algn="ctr"/>
            <a:r>
              <a:rPr lang="en-US" b="1" dirty="0" smtClean="0"/>
              <a:t>BON</a:t>
            </a:r>
            <a:endParaRPr lang="en-US" b="1" dirty="0"/>
          </a:p>
        </p:txBody>
      </p:sp>
      <p:sp>
        <p:nvSpPr>
          <p:cNvPr id="16" name="Rectangle 15"/>
          <p:cNvSpPr/>
          <p:nvPr/>
        </p:nvSpPr>
        <p:spPr>
          <a:xfrm>
            <a:off x="7089132" y="3194427"/>
            <a:ext cx="1280482" cy="646331"/>
          </a:xfrm>
          <a:prstGeom prst="rect">
            <a:avLst/>
          </a:prstGeom>
        </p:spPr>
        <p:txBody>
          <a:bodyPr wrap="square">
            <a:spAutoFit/>
          </a:bodyPr>
          <a:lstStyle/>
          <a:p>
            <a:pPr algn="ctr"/>
            <a:r>
              <a:rPr lang="en-US" b="1" dirty="0"/>
              <a:t>October</a:t>
            </a:r>
          </a:p>
          <a:p>
            <a:pPr algn="ctr"/>
            <a:r>
              <a:rPr lang="en-US" b="1" dirty="0"/>
              <a:t>BON</a:t>
            </a:r>
          </a:p>
        </p:txBody>
      </p:sp>
      <p:sp>
        <p:nvSpPr>
          <p:cNvPr id="23" name="Rectangle 22"/>
          <p:cNvSpPr/>
          <p:nvPr/>
        </p:nvSpPr>
        <p:spPr>
          <a:xfrm>
            <a:off x="156464" y="4077695"/>
            <a:ext cx="3543473" cy="588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699938" y="4077695"/>
            <a:ext cx="684992" cy="588946"/>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flipH="1" flipV="1">
            <a:off x="8629660" y="957037"/>
            <a:ext cx="312931" cy="25766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flipH="1" flipV="1">
            <a:off x="6605356" y="957037"/>
            <a:ext cx="312931" cy="25766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8" name="Rectangle 27"/>
          <p:cNvSpPr/>
          <p:nvPr/>
        </p:nvSpPr>
        <p:spPr>
          <a:xfrm>
            <a:off x="6342476" y="1256641"/>
            <a:ext cx="838691" cy="369332"/>
          </a:xfrm>
          <a:prstGeom prst="rect">
            <a:avLst/>
          </a:prstGeom>
        </p:spPr>
        <p:txBody>
          <a:bodyPr wrap="none">
            <a:spAutoFit/>
          </a:bodyPr>
          <a:lstStyle/>
          <a:p>
            <a:pPr algn="ctr"/>
            <a:r>
              <a:rPr lang="en-US" b="1" dirty="0"/>
              <a:t>July31</a:t>
            </a:r>
          </a:p>
        </p:txBody>
      </p:sp>
      <p:sp>
        <p:nvSpPr>
          <p:cNvPr id="29" name="Rectangle 28"/>
          <p:cNvSpPr/>
          <p:nvPr/>
        </p:nvSpPr>
        <p:spPr>
          <a:xfrm>
            <a:off x="7729373" y="1269915"/>
            <a:ext cx="1800573" cy="646331"/>
          </a:xfrm>
          <a:prstGeom prst="rect">
            <a:avLst/>
          </a:prstGeom>
        </p:spPr>
        <p:txBody>
          <a:bodyPr wrap="square">
            <a:spAutoFit/>
          </a:bodyPr>
          <a:lstStyle/>
          <a:p>
            <a:pPr algn="ctr"/>
            <a:r>
              <a:rPr lang="en-US" b="1" dirty="0"/>
              <a:t>July31</a:t>
            </a:r>
          </a:p>
          <a:p>
            <a:pPr algn="ctr"/>
            <a:r>
              <a:rPr lang="en-US" b="1" dirty="0"/>
              <a:t>NBCRNA</a:t>
            </a:r>
          </a:p>
        </p:txBody>
      </p:sp>
      <p:sp>
        <p:nvSpPr>
          <p:cNvPr id="30" name="Oval 29"/>
          <p:cNvSpPr/>
          <p:nvPr/>
        </p:nvSpPr>
        <p:spPr>
          <a:xfrm flipH="1" flipV="1">
            <a:off x="7416442" y="2672795"/>
            <a:ext cx="312931" cy="257664"/>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4" name="Oval 33"/>
          <p:cNvSpPr/>
          <p:nvPr/>
        </p:nvSpPr>
        <p:spPr>
          <a:xfrm flipH="1" flipV="1">
            <a:off x="3160210" y="2672795"/>
            <a:ext cx="312931" cy="257664"/>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36" name="Straight Connector 35"/>
          <p:cNvCxnSpPr/>
          <p:nvPr/>
        </p:nvCxnSpPr>
        <p:spPr>
          <a:xfrm flipV="1">
            <a:off x="3427313" y="2798398"/>
            <a:ext cx="3989129" cy="37734"/>
          </a:xfrm>
          <a:prstGeom prst="line">
            <a:avLst/>
          </a:prstGeom>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4384930" y="4077695"/>
            <a:ext cx="4510764" cy="588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575791" y="4077695"/>
            <a:ext cx="684992" cy="588946"/>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52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2000" fill="hold"/>
                                        <p:tgtEl>
                                          <p:spTgt spid="38"/>
                                        </p:tgtEl>
                                        <p:attrNameLst>
                                          <p:attrName>ppt_w</p:attrName>
                                        </p:attrNameLst>
                                      </p:cBhvr>
                                      <p:tavLst>
                                        <p:tav tm="0">
                                          <p:val>
                                            <p:fltVal val="0"/>
                                          </p:val>
                                        </p:tav>
                                        <p:tav tm="100000">
                                          <p:val>
                                            <p:strVal val="#ppt_w"/>
                                          </p:val>
                                        </p:tav>
                                      </p:tavLst>
                                    </p:anim>
                                    <p:anim calcmode="lin" valueType="num">
                                      <p:cBhvr>
                                        <p:cTn id="8" dur="2000" fill="hold"/>
                                        <p:tgtEl>
                                          <p:spTgt spid="38"/>
                                        </p:tgtEl>
                                        <p:attrNameLst>
                                          <p:attrName>ppt_h</p:attrName>
                                        </p:attrNameLst>
                                      </p:cBhvr>
                                      <p:tavLst>
                                        <p:tav tm="0">
                                          <p:val>
                                            <p:fltVal val="0"/>
                                          </p:val>
                                        </p:tav>
                                        <p:tav tm="100000">
                                          <p:val>
                                            <p:strVal val="#ppt_h"/>
                                          </p:val>
                                        </p:tav>
                                      </p:tavLst>
                                    </p:anim>
                                  </p:childTnLst>
                                </p:cTn>
                              </p:par>
                              <p:par>
                                <p:cTn id="9" presetID="27" presetClass="emph" presetSubtype="0" fill="remove" grpId="1" nodeType="withEffect">
                                  <p:stCondLst>
                                    <p:cond delay="0"/>
                                  </p:stCondLst>
                                  <p:childTnLst>
                                    <p:animClr clrSpc="rgb" dir="cw">
                                      <p:cBhvr override="childStyle">
                                        <p:cTn id="10" dur="2500" autoRev="1" fill="remove"/>
                                        <p:tgtEl>
                                          <p:spTgt spid="38"/>
                                        </p:tgtEl>
                                        <p:attrNameLst>
                                          <p:attrName>style.color</p:attrName>
                                        </p:attrNameLst>
                                      </p:cBhvr>
                                      <p:to>
                                        <a:schemeClr val="bg1"/>
                                      </p:to>
                                    </p:animClr>
                                    <p:animClr clrSpc="rgb" dir="cw">
                                      <p:cBhvr>
                                        <p:cTn id="11" dur="2500" autoRev="1" fill="remove"/>
                                        <p:tgtEl>
                                          <p:spTgt spid="38"/>
                                        </p:tgtEl>
                                        <p:attrNameLst>
                                          <p:attrName>fillcolor</p:attrName>
                                        </p:attrNameLst>
                                      </p:cBhvr>
                                      <p:to>
                                        <a:schemeClr val="bg1"/>
                                      </p:to>
                                    </p:animClr>
                                    <p:set>
                                      <p:cBhvr>
                                        <p:cTn id="12" dur="2500" autoRev="1" fill="remove"/>
                                        <p:tgtEl>
                                          <p:spTgt spid="38"/>
                                        </p:tgtEl>
                                        <p:attrNameLst>
                                          <p:attrName>fill.type</p:attrName>
                                        </p:attrNameLst>
                                      </p:cBhvr>
                                      <p:to>
                                        <p:strVal val="solid"/>
                                      </p:to>
                                    </p:set>
                                    <p:set>
                                      <p:cBhvr>
                                        <p:cTn id="13" dur="250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3101" y="1493257"/>
            <a:ext cx="7419848" cy="5509201"/>
          </a:xfrm>
          <a:prstGeom prst="rect">
            <a:avLst/>
          </a:prstGeom>
          <a:solidFill>
            <a:schemeClr val="bg2">
              <a:lumMod val="40000"/>
              <a:lumOff val="60000"/>
            </a:schemeClr>
          </a:solidFill>
        </p:spPr>
        <p:txBody>
          <a:bodyPr wrap="square" rtlCol="0">
            <a:spAutoFit/>
          </a:bodyPr>
          <a:lstStyle/>
          <a:p>
            <a:endParaRPr lang="en-US" sz="3200" i="1" dirty="0" smtClean="0"/>
          </a:p>
          <a:p>
            <a:r>
              <a:rPr lang="en-US" sz="3200" i="1" dirty="0" smtClean="0"/>
              <a:t>	    “ I’m kind of the </a:t>
            </a:r>
            <a:r>
              <a:rPr lang="en-US" sz="3200" b="1" i="1" dirty="0" smtClean="0"/>
              <a:t>expert</a:t>
            </a:r>
            <a:r>
              <a:rPr lang="en-US" sz="3200" i="1" dirty="0" smtClean="0"/>
              <a:t> in your field ”</a:t>
            </a:r>
            <a:endParaRPr lang="en-US" dirty="0" smtClean="0"/>
          </a:p>
          <a:p>
            <a:pPr algn="r"/>
            <a:r>
              <a:rPr lang="en-US" dirty="0"/>
              <a:t> </a:t>
            </a:r>
            <a:r>
              <a:rPr lang="en-US" dirty="0" smtClean="0"/>
              <a:t>  			</a:t>
            </a:r>
          </a:p>
          <a:p>
            <a:r>
              <a:rPr lang="en-US" dirty="0" smtClean="0"/>
              <a:t>				           -The Addicted Professional</a:t>
            </a:r>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a:p>
        </p:txBody>
      </p:sp>
      <p:sp>
        <p:nvSpPr>
          <p:cNvPr id="2" name="Title 1"/>
          <p:cNvSpPr>
            <a:spLocks noGrp="1"/>
          </p:cNvSpPr>
          <p:nvPr>
            <p:ph type="title"/>
          </p:nvPr>
        </p:nvSpPr>
        <p:spPr/>
        <p:txBody>
          <a:bodyPr/>
          <a:lstStyle/>
          <a:p>
            <a:r>
              <a:rPr lang="en-US" dirty="0" smtClean="0"/>
              <a:t>#5 Expert Knowledge</a:t>
            </a:r>
            <a:endParaRPr lang="en-US" dirty="0"/>
          </a:p>
        </p:txBody>
      </p:sp>
      <p:pic>
        <p:nvPicPr>
          <p:cNvPr id="6" name="Content Placeholder 5" descr="how-to-be-an-expert1.jpg"/>
          <p:cNvPicPr>
            <a:picLocks noGrp="1" noChangeAspect="1"/>
          </p:cNvPicPr>
          <p:nvPr>
            <p:ph idx="1"/>
          </p:nvPr>
        </p:nvPicPr>
        <p:blipFill>
          <a:blip r:embed="rId3">
            <a:extLst>
              <a:ext uri="{28A0092B-C50C-407E-A947-70E740481C1C}">
                <a14:useLocalDpi xmlns:a14="http://schemas.microsoft.com/office/drawing/2010/main" val="0"/>
              </a:ext>
            </a:extLst>
          </a:blip>
          <a:srcRect t="8411" b="8411"/>
          <a:stretch>
            <a:fillRect/>
          </a:stretch>
        </p:blipFill>
        <p:spPr>
          <a:xfrm>
            <a:off x="2607732" y="3759200"/>
            <a:ext cx="4351867" cy="1984588"/>
          </a:xfrm>
        </p:spPr>
      </p:pic>
    </p:spTree>
    <p:extLst>
      <p:ext uri="{BB962C8B-B14F-4D97-AF65-F5344CB8AC3E}">
        <p14:creationId xmlns:p14="http://schemas.microsoft.com/office/powerpoint/2010/main" val="245928185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565" y="566315"/>
            <a:ext cx="3927688" cy="4890910"/>
          </a:xfrm>
          <a:prstGeom prst="rect">
            <a:avLst/>
          </a:prstGeom>
        </p:spPr>
      </p:pic>
      <p:pic>
        <p:nvPicPr>
          <p:cNvPr id="3" name="Picture 2"/>
          <p:cNvPicPr>
            <a:picLocks noChangeAspect="1"/>
          </p:cNvPicPr>
          <p:nvPr/>
        </p:nvPicPr>
        <p:blipFill>
          <a:blip r:embed="rId4"/>
          <a:stretch>
            <a:fillRect/>
          </a:stretch>
        </p:blipFill>
        <p:spPr>
          <a:xfrm>
            <a:off x="5253890" y="566315"/>
            <a:ext cx="3098800" cy="2402553"/>
          </a:xfrm>
          <a:prstGeom prst="rect">
            <a:avLst/>
          </a:prstGeom>
        </p:spPr>
      </p:pic>
      <p:pic>
        <p:nvPicPr>
          <p:cNvPr id="4" name="Picture 3"/>
          <p:cNvPicPr>
            <a:picLocks noChangeAspect="1"/>
          </p:cNvPicPr>
          <p:nvPr/>
        </p:nvPicPr>
        <p:blipFill>
          <a:blip r:embed="rId5"/>
          <a:stretch>
            <a:fillRect/>
          </a:stretch>
        </p:blipFill>
        <p:spPr>
          <a:xfrm>
            <a:off x="5288217" y="3367148"/>
            <a:ext cx="3048000" cy="2090077"/>
          </a:xfrm>
          <a:prstGeom prst="rect">
            <a:avLst/>
          </a:prstGeom>
        </p:spPr>
      </p:pic>
      <p:sp>
        <p:nvSpPr>
          <p:cNvPr id="5" name="Rectangle 4"/>
          <p:cNvSpPr/>
          <p:nvPr/>
        </p:nvSpPr>
        <p:spPr>
          <a:xfrm>
            <a:off x="5811620" y="1949808"/>
            <a:ext cx="821067" cy="1667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6914929" y="2033188"/>
            <a:ext cx="910872" cy="1667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283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9539" y="1417638"/>
            <a:ext cx="1018227" cy="369332"/>
          </a:xfrm>
          <a:prstGeom prst="rect">
            <a:avLst/>
          </a:prstGeom>
          <a:noFill/>
        </p:spPr>
        <p:txBody>
          <a:bodyPr wrap="none" rtlCol="0">
            <a:spAutoFit/>
          </a:bodyPr>
          <a:lstStyle/>
          <a:p>
            <a:r>
              <a:rPr lang="en-US" dirty="0" smtClean="0"/>
              <a:t>Dilution</a:t>
            </a:r>
            <a:endParaRPr lang="en-US" dirty="0"/>
          </a:p>
        </p:txBody>
      </p:sp>
      <p:sp>
        <p:nvSpPr>
          <p:cNvPr id="4" name="TextBox 3"/>
          <p:cNvSpPr txBox="1"/>
          <p:nvPr/>
        </p:nvSpPr>
        <p:spPr>
          <a:xfrm>
            <a:off x="1289539" y="2492103"/>
            <a:ext cx="1348154" cy="369332"/>
          </a:xfrm>
          <a:prstGeom prst="rect">
            <a:avLst/>
          </a:prstGeom>
          <a:noFill/>
        </p:spPr>
        <p:txBody>
          <a:bodyPr wrap="square" rtlCol="0">
            <a:spAutoFit/>
          </a:bodyPr>
          <a:lstStyle/>
          <a:p>
            <a:r>
              <a:rPr lang="en-US" dirty="0" smtClean="0"/>
              <a:t>Creatinine</a:t>
            </a:r>
            <a:endParaRPr lang="en-US" dirty="0"/>
          </a:p>
        </p:txBody>
      </p:sp>
      <p:sp>
        <p:nvSpPr>
          <p:cNvPr id="5" name="TextBox 4"/>
          <p:cNvSpPr txBox="1"/>
          <p:nvPr/>
        </p:nvSpPr>
        <p:spPr>
          <a:xfrm>
            <a:off x="1289539" y="3510321"/>
            <a:ext cx="1856154" cy="369332"/>
          </a:xfrm>
          <a:prstGeom prst="rect">
            <a:avLst/>
          </a:prstGeom>
          <a:noFill/>
        </p:spPr>
        <p:txBody>
          <a:bodyPr wrap="square" rtlCol="0">
            <a:spAutoFit/>
          </a:bodyPr>
          <a:lstStyle/>
          <a:p>
            <a:r>
              <a:rPr lang="en-US" dirty="0" smtClean="0"/>
              <a:t>Synthetics</a:t>
            </a:r>
            <a:endParaRPr lang="en-US" dirty="0"/>
          </a:p>
        </p:txBody>
      </p:sp>
      <p:sp>
        <p:nvSpPr>
          <p:cNvPr id="6" name="TextBox 5"/>
          <p:cNvSpPr txBox="1"/>
          <p:nvPr/>
        </p:nvSpPr>
        <p:spPr>
          <a:xfrm>
            <a:off x="1289539" y="4377115"/>
            <a:ext cx="1660769" cy="646331"/>
          </a:xfrm>
          <a:prstGeom prst="rect">
            <a:avLst/>
          </a:prstGeom>
          <a:noFill/>
        </p:spPr>
        <p:txBody>
          <a:bodyPr wrap="square" rtlCol="0">
            <a:spAutoFit/>
          </a:bodyPr>
          <a:lstStyle/>
          <a:p>
            <a:r>
              <a:rPr lang="en-US" dirty="0" smtClean="0"/>
              <a:t>Foreign Substances</a:t>
            </a:r>
            <a:endParaRPr lang="en-US" dirty="0"/>
          </a:p>
        </p:txBody>
      </p:sp>
      <p:pic>
        <p:nvPicPr>
          <p:cNvPr id="8" name="Picture 7"/>
          <p:cNvPicPr>
            <a:picLocks noChangeAspect="1"/>
          </p:cNvPicPr>
          <p:nvPr/>
        </p:nvPicPr>
        <p:blipFill>
          <a:blip r:embed="rId3"/>
          <a:stretch>
            <a:fillRect/>
          </a:stretch>
        </p:blipFill>
        <p:spPr>
          <a:xfrm>
            <a:off x="4103075" y="1515331"/>
            <a:ext cx="3145694" cy="1923438"/>
          </a:xfrm>
          <a:prstGeom prst="rect">
            <a:avLst/>
          </a:prstGeom>
        </p:spPr>
      </p:pic>
      <p:pic>
        <p:nvPicPr>
          <p:cNvPr id="10" name="Picture 9"/>
          <p:cNvPicPr>
            <a:picLocks noChangeAspect="1"/>
          </p:cNvPicPr>
          <p:nvPr/>
        </p:nvPicPr>
        <p:blipFill>
          <a:blip r:embed="rId4"/>
          <a:stretch>
            <a:fillRect/>
          </a:stretch>
        </p:blipFill>
        <p:spPr>
          <a:xfrm>
            <a:off x="4103076" y="3751385"/>
            <a:ext cx="3145694" cy="2344615"/>
          </a:xfrm>
          <a:prstGeom prst="rect">
            <a:avLst/>
          </a:prstGeom>
        </p:spPr>
      </p:pic>
      <p:sp>
        <p:nvSpPr>
          <p:cNvPr id="9" name="Rectangle 8"/>
          <p:cNvSpPr/>
          <p:nvPr/>
        </p:nvSpPr>
        <p:spPr>
          <a:xfrm>
            <a:off x="2096122" y="377011"/>
            <a:ext cx="5613085" cy="707886"/>
          </a:xfrm>
          <a:prstGeom prst="rect">
            <a:avLst/>
          </a:prstGeom>
        </p:spPr>
        <p:txBody>
          <a:bodyPr wrap="none">
            <a:spAutoFit/>
          </a:bodyPr>
          <a:lstStyle/>
          <a:p>
            <a:r>
              <a:rPr lang="en-US" sz="4000" b="1" dirty="0" smtClean="0">
                <a:solidFill>
                  <a:srgbClr val="FFFFFF"/>
                </a:solidFill>
              </a:rPr>
              <a:t>History of the Urinalysis</a:t>
            </a:r>
            <a:endParaRPr lang="en-US" sz="4000" b="1" dirty="0"/>
          </a:p>
        </p:txBody>
      </p:sp>
      <p:sp>
        <p:nvSpPr>
          <p:cNvPr id="2" name="TextBox 1"/>
          <p:cNvSpPr txBox="1"/>
          <p:nvPr/>
        </p:nvSpPr>
        <p:spPr>
          <a:xfrm>
            <a:off x="1265737" y="5726668"/>
            <a:ext cx="2629647" cy="369332"/>
          </a:xfrm>
          <a:prstGeom prst="rect">
            <a:avLst/>
          </a:prstGeom>
          <a:noFill/>
        </p:spPr>
        <p:txBody>
          <a:bodyPr wrap="square" rtlCol="0">
            <a:spAutoFit/>
          </a:bodyPr>
          <a:lstStyle/>
          <a:p>
            <a:r>
              <a:rPr lang="en-US" dirty="0" smtClean="0"/>
              <a:t>Tampering</a:t>
            </a:r>
            <a:endParaRPr lang="en-US" dirty="0"/>
          </a:p>
        </p:txBody>
      </p:sp>
      <p:sp>
        <p:nvSpPr>
          <p:cNvPr id="7" name="Rectangle 6"/>
          <p:cNvSpPr/>
          <p:nvPr/>
        </p:nvSpPr>
        <p:spPr>
          <a:xfrm>
            <a:off x="4644164" y="4233135"/>
            <a:ext cx="1975694" cy="2693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442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515" y="0"/>
            <a:ext cx="5629100" cy="1143000"/>
          </a:xfrm>
        </p:spPr>
        <p:txBody>
          <a:bodyPr/>
          <a:lstStyle/>
          <a:p>
            <a:r>
              <a:rPr lang="en-US" dirty="0" smtClean="0"/>
              <a:t>Mass Spectrometry</a:t>
            </a:r>
            <a:endParaRPr lang="en-US" dirty="0"/>
          </a:p>
        </p:txBody>
      </p:sp>
      <p:pic>
        <p:nvPicPr>
          <p:cNvPr id="6" name="Content Placeholder 5" descr="fentanyl.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22577" r="22577"/>
          <a:stretch>
            <a:fillRect/>
          </a:stretch>
        </p:blipFill>
        <p:spPr>
          <a:xfrm>
            <a:off x="571500" y="2444751"/>
            <a:ext cx="3749040" cy="2850172"/>
          </a:xfrm>
          <a:prstGeom prst="rect">
            <a:avLst/>
          </a:prstGeom>
        </p:spPr>
      </p:pic>
      <p:pic>
        <p:nvPicPr>
          <p:cNvPr id="5" name="Content Placeholder 4" descr="water.jpg"/>
          <p:cNvPicPr>
            <a:picLocks noGrp="1" noChangeAspect="1"/>
          </p:cNvPicPr>
          <p:nvPr>
            <p:ph sz="half" idx="4294967295"/>
          </p:nvPr>
        </p:nvPicPr>
        <p:blipFill>
          <a:blip r:embed="rId4">
            <a:extLst>
              <a:ext uri="{28A0092B-C50C-407E-A947-70E740481C1C}">
                <a14:useLocalDpi xmlns:a14="http://schemas.microsoft.com/office/drawing/2010/main" val="0"/>
              </a:ext>
            </a:extLst>
          </a:blip>
          <a:srcRect l="25891" r="25891"/>
          <a:stretch>
            <a:fillRect/>
          </a:stretch>
        </p:blipFill>
        <p:spPr>
          <a:xfrm>
            <a:off x="4823460" y="2444751"/>
            <a:ext cx="3749040" cy="2850172"/>
          </a:xfrm>
          <a:prstGeom prst="rect">
            <a:avLst/>
          </a:prstGeom>
        </p:spPr>
      </p:pic>
    </p:spTree>
    <p:extLst>
      <p:ext uri="{BB962C8B-B14F-4D97-AF65-F5344CB8AC3E}">
        <p14:creationId xmlns:p14="http://schemas.microsoft.com/office/powerpoint/2010/main" val="33272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451" y="1616479"/>
            <a:ext cx="4024851" cy="3046988"/>
          </a:xfrm>
          <a:prstGeom prst="rect">
            <a:avLst/>
          </a:prstGeom>
        </p:spPr>
        <p:txBody>
          <a:bodyPr wrap="square">
            <a:spAutoFit/>
          </a:bodyPr>
          <a:lstStyle/>
          <a:p>
            <a:pPr algn="ctr"/>
            <a:r>
              <a:rPr lang="en-US" sz="3200" b="1" i="1" dirty="0" smtClean="0"/>
              <a:t>“  Although </a:t>
            </a:r>
            <a:r>
              <a:rPr lang="en-US" sz="3200" b="1" i="1" dirty="0"/>
              <a:t>the initial act of ingestion or participation </a:t>
            </a:r>
            <a:r>
              <a:rPr lang="en-US" sz="3200" b="1" i="1" dirty="0" smtClean="0"/>
              <a:t>of use is </a:t>
            </a:r>
            <a:r>
              <a:rPr lang="en-US" sz="3200" b="1" i="1" dirty="0"/>
              <a:t>voluntary, cessation of the habit </a:t>
            </a:r>
            <a:r>
              <a:rPr lang="en-US" sz="3200" b="1" i="1" dirty="0">
                <a:solidFill>
                  <a:srgbClr val="E46C0A"/>
                </a:solidFill>
              </a:rPr>
              <a:t>is </a:t>
            </a:r>
            <a:r>
              <a:rPr lang="en-US" sz="3200" b="1" i="1" dirty="0" smtClean="0">
                <a:solidFill>
                  <a:srgbClr val="E46C0A"/>
                </a:solidFill>
              </a:rPr>
              <a:t>not</a:t>
            </a:r>
            <a:r>
              <a:rPr lang="en-US" sz="3200" b="1" i="1" dirty="0" smtClean="0"/>
              <a:t>  ”</a:t>
            </a:r>
            <a:r>
              <a:rPr lang="en-US" sz="3200" b="1" i="1" dirty="0"/>
              <a:t/>
            </a:r>
            <a:br>
              <a:rPr lang="en-US" sz="3200" b="1" i="1" dirty="0"/>
            </a:br>
            <a:endParaRPr lang="en-US" sz="3200" dirty="0"/>
          </a:p>
        </p:txBody>
      </p:sp>
      <p:pic>
        <p:nvPicPr>
          <p:cNvPr id="3" name="Picture 2" descr="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750" y="2166736"/>
            <a:ext cx="3246430" cy="1835969"/>
          </a:xfrm>
          <a:prstGeom prst="rect">
            <a:avLst/>
          </a:prstGeom>
        </p:spPr>
      </p:pic>
    </p:spTree>
    <p:extLst>
      <p:ext uri="{BB962C8B-B14F-4D97-AF65-F5344CB8AC3E}">
        <p14:creationId xmlns:p14="http://schemas.microsoft.com/office/powerpoint/2010/main" val="4149510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577" y="1335889"/>
            <a:ext cx="5926951" cy="1228238"/>
          </a:xfrm>
        </p:spPr>
        <p:txBody>
          <a:bodyPr/>
          <a:lstStyle/>
          <a:p>
            <a:r>
              <a:rPr lang="en-US" sz="4800" b="1" dirty="0" smtClean="0"/>
              <a:t>“Catch me if you Can”</a:t>
            </a:r>
            <a:endParaRPr lang="en-US" sz="4800" b="1" dirty="0"/>
          </a:p>
        </p:txBody>
      </p:sp>
      <p:sp>
        <p:nvSpPr>
          <p:cNvPr id="3" name="Subtitle 2"/>
          <p:cNvSpPr>
            <a:spLocks noGrp="1"/>
          </p:cNvSpPr>
          <p:nvPr>
            <p:ph type="subTitle" idx="1"/>
          </p:nvPr>
        </p:nvSpPr>
        <p:spPr>
          <a:xfrm>
            <a:off x="1854200" y="2897989"/>
            <a:ext cx="5446713" cy="851647"/>
          </a:xfrm>
        </p:spPr>
        <p:txBody>
          <a:bodyPr/>
          <a:lstStyle/>
          <a:p>
            <a:r>
              <a:rPr lang="en-US" b="1" dirty="0" smtClean="0"/>
              <a:t>The Challenge to Survive</a:t>
            </a:r>
            <a:endParaRPr lang="en-US" b="1" dirty="0"/>
          </a:p>
        </p:txBody>
      </p:sp>
      <p:pic>
        <p:nvPicPr>
          <p:cNvPr id="4" name="Picture 3" descr="Parkdale Bird COLOR.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765706" y="5836803"/>
            <a:ext cx="596900" cy="781050"/>
          </a:xfrm>
          <a:prstGeom prst="rect">
            <a:avLst/>
          </a:prstGeom>
        </p:spPr>
      </p:pic>
      <p:pic>
        <p:nvPicPr>
          <p:cNvPr id="5" name="Picture 4" descr="Final Parkdale Logo.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22825" y="5204608"/>
            <a:ext cx="1905091" cy="446255"/>
          </a:xfrm>
          <a:prstGeom prst="rect">
            <a:avLst/>
          </a:prstGeom>
        </p:spPr>
      </p:pic>
    </p:spTree>
    <p:extLst>
      <p:ext uri="{BB962C8B-B14F-4D97-AF65-F5344CB8AC3E}">
        <p14:creationId xmlns:p14="http://schemas.microsoft.com/office/powerpoint/2010/main" val="3890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sz="half" idx="1"/>
          </p:nvPr>
        </p:nvSpPr>
        <p:spPr>
          <a:xfrm>
            <a:off x="0" y="1727200"/>
            <a:ext cx="4466271" cy="4623748"/>
          </a:xfrm>
          <a:solidFill>
            <a:srgbClr val="FFCF99"/>
          </a:solidFill>
        </p:spPr>
        <p:txBody>
          <a:bodyPr>
            <a:normAutofit/>
          </a:bodyPr>
          <a:lstStyle/>
          <a:p>
            <a:r>
              <a:rPr lang="en-US" sz="2600" dirty="0" smtClean="0"/>
              <a:t>Character Profile</a:t>
            </a:r>
            <a:endParaRPr lang="en-US" sz="2600" dirty="0"/>
          </a:p>
          <a:p>
            <a:r>
              <a:rPr lang="en-US" sz="2600" dirty="0"/>
              <a:t>Accessibility &amp; Necessity</a:t>
            </a:r>
          </a:p>
          <a:p>
            <a:r>
              <a:rPr lang="en-US" sz="2600" dirty="0"/>
              <a:t>Enabling &amp; </a:t>
            </a:r>
            <a:r>
              <a:rPr lang="en-US" sz="2600" dirty="0" smtClean="0"/>
              <a:t>“Misdiagnosed</a:t>
            </a:r>
            <a:r>
              <a:rPr lang="en-US" sz="2600" dirty="0"/>
              <a:t>”</a:t>
            </a:r>
          </a:p>
          <a:p>
            <a:r>
              <a:rPr lang="en-US" sz="2600" dirty="0"/>
              <a:t>Inadequate Intervention</a:t>
            </a:r>
          </a:p>
          <a:p>
            <a:r>
              <a:rPr lang="en-US" sz="2600" dirty="0"/>
              <a:t>Expert Knowledge </a:t>
            </a:r>
          </a:p>
          <a:p>
            <a:endParaRPr lang="en-US" dirty="0"/>
          </a:p>
        </p:txBody>
      </p:sp>
      <p:sp>
        <p:nvSpPr>
          <p:cNvPr id="4" name="Content Placeholder 3"/>
          <p:cNvSpPr>
            <a:spLocks noGrp="1"/>
          </p:cNvSpPr>
          <p:nvPr>
            <p:ph sz="half" idx="2"/>
          </p:nvPr>
        </p:nvSpPr>
        <p:spPr>
          <a:xfrm>
            <a:off x="4466272" y="1727200"/>
            <a:ext cx="4677728" cy="4623748"/>
          </a:xfrm>
          <a:solidFill>
            <a:srgbClr val="FFCF99"/>
          </a:solidFill>
        </p:spPr>
        <p:txBody>
          <a:bodyPr>
            <a:normAutofit/>
          </a:bodyPr>
          <a:lstStyle/>
          <a:p>
            <a:r>
              <a:rPr lang="en-US" sz="2600" dirty="0" smtClean="0">
                <a:solidFill>
                  <a:srgbClr val="0000FF"/>
                </a:solidFill>
              </a:rPr>
              <a:t>Accept </a:t>
            </a:r>
            <a:r>
              <a:rPr lang="en-US" b="1" dirty="0" smtClean="0">
                <a:solidFill>
                  <a:srgbClr val="0000FF"/>
                </a:solidFill>
              </a:rPr>
              <a:t>“Different Similarities”</a:t>
            </a:r>
          </a:p>
          <a:p>
            <a:r>
              <a:rPr lang="en-US" sz="2600" dirty="0" smtClean="0">
                <a:solidFill>
                  <a:srgbClr val="0000FF"/>
                </a:solidFill>
              </a:rPr>
              <a:t>Consider the Compulsion</a:t>
            </a:r>
          </a:p>
          <a:p>
            <a:r>
              <a:rPr lang="en-US" sz="2600" dirty="0" smtClean="0">
                <a:solidFill>
                  <a:srgbClr val="0000FF"/>
                </a:solidFill>
              </a:rPr>
              <a:t>Utilize Objective Parameter</a:t>
            </a:r>
          </a:p>
          <a:p>
            <a:r>
              <a:rPr lang="en-US" sz="2600" dirty="0" err="1" smtClean="0">
                <a:solidFill>
                  <a:srgbClr val="0000FF"/>
                </a:solidFill>
              </a:rPr>
              <a:t>Oligopolize</a:t>
            </a:r>
            <a:r>
              <a:rPr lang="en-US" sz="2600" dirty="0" smtClean="0">
                <a:solidFill>
                  <a:srgbClr val="0000FF"/>
                </a:solidFill>
              </a:rPr>
              <a:t> the Market</a:t>
            </a:r>
          </a:p>
          <a:p>
            <a:r>
              <a:rPr lang="en-US" sz="2600" dirty="0" smtClean="0">
                <a:solidFill>
                  <a:srgbClr val="0000FF"/>
                </a:solidFill>
              </a:rPr>
              <a:t>Learn More</a:t>
            </a:r>
          </a:p>
          <a:p>
            <a:endParaRPr lang="en-US" dirty="0" smtClean="0"/>
          </a:p>
          <a:p>
            <a:endParaRPr lang="en-US" dirty="0"/>
          </a:p>
        </p:txBody>
      </p:sp>
    </p:spTree>
    <p:extLst>
      <p:ext uri="{BB962C8B-B14F-4D97-AF65-F5344CB8AC3E}">
        <p14:creationId xmlns:p14="http://schemas.microsoft.com/office/powerpoint/2010/main" val="3146184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3950"/>
            <a:ext cx="7342188" cy="620183"/>
          </a:xfrm>
        </p:spPr>
        <p:txBody>
          <a:bodyPr/>
          <a:lstStyle/>
          <a:p>
            <a:r>
              <a:rPr lang="en-US" dirty="0" smtClean="0"/>
              <a:t>Question?</a:t>
            </a:r>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parkdal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05512" y="3276837"/>
            <a:ext cx="6337825" cy="3381375"/>
          </a:xfrm>
          <a:prstGeom prst="rect">
            <a:avLst/>
          </a:prstGeom>
        </p:spPr>
      </p:pic>
    </p:spTree>
    <p:extLst>
      <p:ext uri="{BB962C8B-B14F-4D97-AF65-F5344CB8AC3E}">
        <p14:creationId xmlns:p14="http://schemas.microsoft.com/office/powerpoint/2010/main" val="334346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2980" y="4568891"/>
            <a:ext cx="6901101" cy="461665"/>
          </a:xfrm>
          <a:prstGeom prst="rect">
            <a:avLst/>
          </a:prstGeom>
          <a:noFill/>
        </p:spPr>
        <p:txBody>
          <a:bodyPr wrap="square" rtlCol="0">
            <a:spAutoFit/>
          </a:bodyPr>
          <a:lstStyle/>
          <a:p>
            <a:r>
              <a:rPr lang="en-US" sz="2400" dirty="0" smtClean="0"/>
              <a:t>  Frank  </a:t>
            </a:r>
            <a:r>
              <a:rPr lang="en-US" sz="2400" dirty="0" err="1" smtClean="0"/>
              <a:t>Abagnale</a:t>
            </a:r>
            <a:r>
              <a:rPr lang="en-US" sz="2400" dirty="0" smtClean="0"/>
              <a:t> Jr.                              Carl </a:t>
            </a:r>
            <a:r>
              <a:rPr lang="en-US" sz="2400" dirty="0" err="1" smtClean="0"/>
              <a:t>Hanratty</a:t>
            </a:r>
            <a:endParaRPr lang="en-US" sz="2400" dirty="0"/>
          </a:p>
        </p:txBody>
      </p:sp>
      <p:sp>
        <p:nvSpPr>
          <p:cNvPr id="2" name="Picture Placeholder 1"/>
          <p:cNvSpPr>
            <a:spLocks noGrp="1"/>
          </p:cNvSpPr>
          <p:nvPr>
            <p:ph type="pic" sz="quarter" idx="12"/>
          </p:nvPr>
        </p:nvSpPr>
        <p:spPr/>
      </p:sp>
      <p:pic>
        <p:nvPicPr>
          <p:cNvPr id="7" name="Picture 6" descr="adErYpSBFaohmZ9GCNdrgICXR0t.jpg"/>
          <p:cNvPicPr>
            <a:picLocks noGrp="1" noChangeAspect="1"/>
          </p:cNvPicPr>
          <p:nvPr/>
        </p:nvPicPr>
        <p:blipFill>
          <a:blip r:embed="rId3" cstate="email">
            <a:extLst>
              <a:ext uri="{28A0092B-C50C-407E-A947-70E740481C1C}">
                <a14:useLocalDpi xmlns:a14="http://schemas.microsoft.com/office/drawing/2010/main" val="0"/>
              </a:ext>
            </a:extLst>
          </a:blip>
          <a:srcRect t="17909" b="17909"/>
          <a:stretch>
            <a:fillRect/>
          </a:stretch>
        </p:blipFill>
        <p:spPr>
          <a:xfrm>
            <a:off x="1464097" y="1489014"/>
            <a:ext cx="6176541" cy="2349602"/>
          </a:xfrm>
          <a:prstGeom prst="rect">
            <a:avLst/>
          </a:prstGeom>
        </p:spPr>
      </p:pic>
    </p:spTree>
    <p:extLst>
      <p:ext uri="{BB962C8B-B14F-4D97-AF65-F5344CB8AC3E}">
        <p14:creationId xmlns:p14="http://schemas.microsoft.com/office/powerpoint/2010/main" val="91747744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0113" y="4192018"/>
            <a:ext cx="7345362" cy="990600"/>
          </a:xfrm>
        </p:spPr>
        <p:txBody>
          <a:bodyPr>
            <a:normAutofit/>
          </a:bodyPr>
          <a:lstStyle/>
          <a:p>
            <a:r>
              <a:rPr lang="en-US" sz="3200" dirty="0" smtClean="0"/>
              <a:t>Frank </a:t>
            </a:r>
            <a:r>
              <a:rPr lang="en-US" sz="3200" dirty="0" err="1" smtClean="0"/>
              <a:t>Abagnale</a:t>
            </a:r>
            <a:r>
              <a:rPr lang="en-US" sz="3200" dirty="0" smtClean="0"/>
              <a:t> Jr. </a:t>
            </a:r>
            <a:endParaRPr lang="en-US" sz="3200" dirty="0"/>
          </a:p>
        </p:txBody>
      </p:sp>
      <p:sp>
        <p:nvSpPr>
          <p:cNvPr id="2" name="Picture Placeholder 1"/>
          <p:cNvSpPr>
            <a:spLocks noGrp="1"/>
          </p:cNvSpPr>
          <p:nvPr>
            <p:ph type="pic" sz="quarter" idx="12"/>
          </p:nvPr>
        </p:nvSpPr>
        <p:spPr/>
      </p:sp>
      <p:pic>
        <p:nvPicPr>
          <p:cNvPr id="7" name="Picture 6" descr="catch-me-if-you-can-leo.jpg"/>
          <p:cNvPicPr>
            <a:picLocks noGrp="1" noChangeAspect="1"/>
          </p:cNvPicPr>
          <p:nvPr/>
        </p:nvPicPr>
        <p:blipFill>
          <a:blip r:embed="rId3" cstate="email">
            <a:extLst>
              <a:ext uri="{28A0092B-C50C-407E-A947-70E740481C1C}">
                <a14:useLocalDpi xmlns:a14="http://schemas.microsoft.com/office/drawing/2010/main" val="0"/>
              </a:ext>
            </a:extLst>
          </a:blip>
          <a:srcRect t="6240" b="6240"/>
          <a:stretch>
            <a:fillRect/>
          </a:stretch>
        </p:blipFill>
        <p:spPr>
          <a:xfrm>
            <a:off x="1372495" y="950260"/>
            <a:ext cx="6350357" cy="2828925"/>
          </a:xfrm>
          <a:prstGeom prst="rect">
            <a:avLst/>
          </a:prstGeom>
        </p:spPr>
      </p:pic>
    </p:spTree>
    <p:extLst>
      <p:ext uri="{BB962C8B-B14F-4D97-AF65-F5344CB8AC3E}">
        <p14:creationId xmlns:p14="http://schemas.microsoft.com/office/powerpoint/2010/main" val="23636394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975555"/>
            <a:ext cx="7342188" cy="2279216"/>
          </a:xfrm>
        </p:spPr>
        <p:txBody>
          <a:bodyPr>
            <a:normAutofit/>
          </a:bodyPr>
          <a:lstStyle/>
          <a:p>
            <a:r>
              <a:rPr lang="en-US" sz="2400" dirty="0" smtClean="0"/>
              <a:t>Character Profile</a:t>
            </a:r>
          </a:p>
          <a:p>
            <a:r>
              <a:rPr lang="en-US" sz="2400" dirty="0" smtClean="0">
                <a:solidFill>
                  <a:srgbClr val="0000FF"/>
                </a:solidFill>
              </a:rPr>
              <a:t>Accessibility &amp; Necessity</a:t>
            </a:r>
          </a:p>
          <a:p>
            <a:r>
              <a:rPr lang="en-US" sz="2400" dirty="0" smtClean="0"/>
              <a:t>Enabling &amp; ”Misdiagnosed”</a:t>
            </a:r>
          </a:p>
          <a:p>
            <a:r>
              <a:rPr lang="en-US" sz="2400" dirty="0" smtClean="0">
                <a:solidFill>
                  <a:srgbClr val="0000FF"/>
                </a:solidFill>
              </a:rPr>
              <a:t>Inadequate Intervention</a:t>
            </a:r>
          </a:p>
          <a:p>
            <a:r>
              <a:rPr lang="en-US" sz="2400" dirty="0" smtClean="0"/>
              <a:t>Expert Knowledge </a:t>
            </a:r>
          </a:p>
          <a:p>
            <a:endParaRPr lang="en-US" dirty="0"/>
          </a:p>
        </p:txBody>
      </p:sp>
      <p:pic>
        <p:nvPicPr>
          <p:cNvPr id="5" name="Picture 4" descr="catchmeifyoucangalleryprimary-1297189954.jpg"/>
          <p:cNvPicPr>
            <a:picLocks noChangeAspect="1"/>
          </p:cNvPicPr>
          <p:nvPr/>
        </p:nvPicPr>
        <p:blipFill>
          <a:blip r:embed="rId3" cstate="email">
            <a:extLst>
              <a:ext uri="{BEBA8EAE-BF5A-486C-A8C5-ECC9F3942E4B}">
                <a14:imgProps xmlns:a14="http://schemas.microsoft.com/office/drawing/2010/main">
                  <a14:imgLayer r:embed="rId4">
                    <a14:imgEffect>
                      <a14:backgroundRemoval t="1917" b="99042" l="0" r="99245">
                        <a14:foregroundMark x1="55283" y1="14696" x2="55283" y2="14696"/>
                        <a14:foregroundMark x1="60377" y1="28435" x2="60377" y2="28435"/>
                        <a14:backgroundMark x1="78113" y1="56550" x2="78113" y2="56550"/>
                        <a14:backgroundMark x1="84717" y1="69329" x2="84717" y2="69329"/>
                        <a14:backgroundMark x1="89057" y1="77636" x2="89057" y2="77636"/>
                        <a14:backgroundMark x1="92075" y1="85304" x2="92075" y2="85304"/>
                        <a14:backgroundMark x1="92830" y1="91054" x2="92830" y2="91054"/>
                        <a14:backgroundMark x1="82264" y1="35144" x2="82264" y2="35144"/>
                        <a14:backgroundMark x1="20189" y1="50160" x2="20189" y2="50160"/>
                        <a14:backgroundMark x1="5849" y1="83387" x2="5849" y2="83387"/>
                        <a14:backgroundMark x1="13962" y1="88818" x2="13962" y2="88818"/>
                        <a14:backgroundMark x1="9623" y1="73163" x2="9623" y2="73163"/>
                        <a14:backgroundMark x1="8868" y1="57188" x2="8868" y2="57188"/>
                        <a14:backgroundMark x1="4717" y1="44089" x2="4717" y2="44089"/>
                        <a14:backgroundMark x1="5472" y1="50160" x2="5472" y2="50160"/>
                        <a14:backgroundMark x1="10189" y1="64537" x2="10189" y2="64537"/>
                        <a14:backgroundMark x1="5094" y1="66134" x2="5094" y2="66134"/>
                        <a14:backgroundMark x1="2453" y1="74441" x2="2453" y2="74441"/>
                        <a14:backgroundMark x1="11321" y1="78914" x2="11321" y2="78914"/>
                        <a14:backgroundMark x1="9623" y1="91693" x2="9623" y2="91693"/>
                        <a14:backgroundMark x1="24528" y1="91693" x2="24528" y2="91693"/>
                        <a14:backgroundMark x1="26981" y1="87220" x2="26981" y2="87220"/>
                        <a14:backgroundMark x1="29623" y1="79872" x2="29623" y2="79872"/>
                        <a14:backgroundMark x1="32075" y1="75080" x2="32075" y2="75080"/>
                        <a14:backgroundMark x1="29057" y1="84984" x2="29057" y2="84984"/>
                        <a14:backgroundMark x1="29623" y1="60703" x2="29623" y2="60703"/>
                        <a14:backgroundMark x1="26604" y1="61022" x2="26604" y2="61022"/>
                        <a14:backgroundMark x1="30755" y1="66134" x2="30755" y2="66134"/>
                        <a14:backgroundMark x1="30377" y1="55591" x2="30377" y2="55591"/>
                        <a14:backgroundMark x1="32453" y1="53035" x2="32453" y2="53035"/>
                        <a14:backgroundMark x1="87358" y1="61022" x2="87358" y2="61022"/>
                        <a14:backgroundMark x1="90377" y1="67093" x2="90377" y2="67093"/>
                        <a14:backgroundMark x1="94151" y1="73482" x2="94151" y2="73482"/>
                        <a14:backgroundMark x1="92075" y1="61022" x2="92075" y2="61022"/>
                        <a14:backgroundMark x1="89434" y1="52077" x2="89434" y2="52077"/>
                        <a14:backgroundMark x1="82264" y1="46965" x2="82264" y2="46965"/>
                        <a14:backgroundMark x1="79245" y1="52077" x2="79245" y2="52077"/>
                        <a14:backgroundMark x1="82264" y1="56550" x2="82264" y2="56550"/>
                        <a14:backgroundMark x1="79811" y1="63259" x2="79811" y2="63259"/>
                        <a14:backgroundMark x1="68302" y1="59425" x2="68302" y2="59425"/>
                        <a14:backgroundMark x1="94151" y1="79553" x2="94151" y2="79553"/>
                        <a14:backgroundMark x1="95849" y1="85304" x2="95849" y2="85304"/>
                        <a14:backgroundMark x1="95849" y1="91054" x2="95849" y2="91054"/>
                        <a14:backgroundMark x1="64906" y1="62300" x2="64906" y2="62300"/>
                        <a14:backgroundMark x1="62453" y1="51438" x2="62453" y2="51438"/>
                        <a14:backgroundMark x1="71698" y1="31310" x2="71698" y2="31310"/>
                        <a14:backgroundMark x1="71698" y1="31310" x2="71698" y2="31310"/>
                        <a14:backgroundMark x1="57358" y1="53994" x2="57358" y2="53994"/>
                        <a14:backgroundMark x1="74340" y1="64217" x2="74340" y2="64217"/>
                        <a14:backgroundMark x1="57358" y1="50160" x2="57358" y2="50160"/>
                        <a14:backgroundMark x1="58302" y1="57827" x2="58302" y2="57827"/>
                        <a14:backgroundMark x1="68868" y1="65815" x2="68868" y2="65815"/>
                      </a14:backgroundRemoval>
                    </a14:imgEffect>
                  </a14:imgLayer>
                </a14:imgProps>
              </a:ext>
              <a:ext uri="{28A0092B-C50C-407E-A947-70E740481C1C}">
                <a14:useLocalDpi xmlns:a14="http://schemas.microsoft.com/office/drawing/2010/main" val="0"/>
              </a:ext>
            </a:extLst>
          </a:blip>
          <a:stretch>
            <a:fillRect/>
          </a:stretch>
        </p:blipFill>
        <p:spPr>
          <a:xfrm>
            <a:off x="638845" y="2975555"/>
            <a:ext cx="2471679" cy="2146363"/>
          </a:xfrm>
          <a:prstGeom prst="rect">
            <a:avLst/>
          </a:prstGeom>
        </p:spPr>
      </p:pic>
      <p:sp>
        <p:nvSpPr>
          <p:cNvPr id="4" name="Title 3"/>
          <p:cNvSpPr>
            <a:spLocks noGrp="1"/>
          </p:cNvSpPr>
          <p:nvPr>
            <p:ph type="ctrTitle"/>
          </p:nvPr>
        </p:nvSpPr>
        <p:spPr>
          <a:xfrm>
            <a:off x="1874685" y="1071318"/>
            <a:ext cx="5446713" cy="1470025"/>
          </a:xfrm>
        </p:spPr>
        <p:txBody>
          <a:bodyPr/>
          <a:lstStyle/>
          <a:p>
            <a:r>
              <a:rPr lang="en-US" dirty="0" smtClean="0"/>
              <a:t>Frank </a:t>
            </a:r>
            <a:r>
              <a:rPr lang="en-US" dirty="0" err="1" smtClean="0"/>
              <a:t>Abagnale</a:t>
            </a:r>
            <a:r>
              <a:rPr lang="en-US" dirty="0" smtClean="0"/>
              <a:t> Jr. </a:t>
            </a:r>
            <a:endParaRPr lang="en-US" dirty="0"/>
          </a:p>
        </p:txBody>
      </p:sp>
    </p:spTree>
    <p:extLst>
      <p:ext uri="{BB962C8B-B14F-4D97-AF65-F5344CB8AC3E}">
        <p14:creationId xmlns:p14="http://schemas.microsoft.com/office/powerpoint/2010/main" val="59152681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944513"/>
            <a:ext cx="7342188" cy="2279216"/>
          </a:xfrm>
        </p:spPr>
        <p:txBody>
          <a:bodyPr>
            <a:normAutofit/>
          </a:bodyPr>
          <a:lstStyle/>
          <a:p>
            <a:r>
              <a:rPr lang="en-US" sz="2400" dirty="0" smtClean="0"/>
              <a:t>Character Profile</a:t>
            </a:r>
          </a:p>
          <a:p>
            <a:r>
              <a:rPr lang="en-US" sz="2400" dirty="0" smtClean="0">
                <a:solidFill>
                  <a:srgbClr val="0000FF"/>
                </a:solidFill>
              </a:rPr>
              <a:t>Accessibility &amp; Necessity</a:t>
            </a:r>
          </a:p>
          <a:p>
            <a:r>
              <a:rPr lang="en-US" sz="2400" dirty="0" smtClean="0"/>
              <a:t>Enabling &amp; ”Misdiagnosed”</a:t>
            </a:r>
          </a:p>
          <a:p>
            <a:r>
              <a:rPr lang="en-US" sz="2400" dirty="0" smtClean="0">
                <a:solidFill>
                  <a:srgbClr val="0000FF"/>
                </a:solidFill>
              </a:rPr>
              <a:t>Inadequate Intervention</a:t>
            </a:r>
          </a:p>
          <a:p>
            <a:r>
              <a:rPr lang="en-US" sz="2400" dirty="0" smtClean="0"/>
              <a:t>Expert Knowledge </a:t>
            </a:r>
          </a:p>
          <a:p>
            <a:endParaRPr lang="en-US" dirty="0"/>
          </a:p>
        </p:txBody>
      </p:sp>
      <p:pic>
        <p:nvPicPr>
          <p:cNvPr id="4" name="Picture 3"/>
          <p:cNvPicPr>
            <a:picLocks noChangeAspect="1"/>
          </p:cNvPicPr>
          <p:nvPr/>
        </p:nvPicPr>
        <p:blipFill>
          <a:blip r:embed="rId3"/>
          <a:stretch>
            <a:fillRect/>
          </a:stretch>
        </p:blipFill>
        <p:spPr>
          <a:xfrm>
            <a:off x="1312333" y="2944513"/>
            <a:ext cx="1083733" cy="2087862"/>
          </a:xfrm>
          <a:prstGeom prst="rect">
            <a:avLst/>
          </a:prstGeom>
        </p:spPr>
      </p:pic>
      <p:sp>
        <p:nvSpPr>
          <p:cNvPr id="5" name="Title 4"/>
          <p:cNvSpPr>
            <a:spLocks noGrp="1"/>
          </p:cNvSpPr>
          <p:nvPr>
            <p:ph type="ctrTitle"/>
          </p:nvPr>
        </p:nvSpPr>
        <p:spPr>
          <a:xfrm>
            <a:off x="1854200" y="664095"/>
            <a:ext cx="5446713" cy="1470025"/>
          </a:xfrm>
        </p:spPr>
        <p:txBody>
          <a:bodyPr/>
          <a:lstStyle/>
          <a:p>
            <a:r>
              <a:rPr lang="en-US" dirty="0" smtClean="0"/>
              <a:t>Addicted Professional</a:t>
            </a:r>
            <a:endParaRPr lang="en-US" dirty="0"/>
          </a:p>
        </p:txBody>
      </p:sp>
    </p:spTree>
    <p:extLst>
      <p:ext uri="{BB962C8B-B14F-4D97-AF65-F5344CB8AC3E}">
        <p14:creationId xmlns:p14="http://schemas.microsoft.com/office/powerpoint/2010/main" val="278011111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Helvetica"/>
                <a:cs typeface="Helvetica"/>
              </a:rPr>
              <a:t>FAQ about Addiction</a:t>
            </a:r>
            <a:endParaRPr lang="en-US" sz="3600" b="1" dirty="0">
              <a:latin typeface="Helvetica"/>
              <a:cs typeface="Helvetica"/>
            </a:endParaRPr>
          </a:p>
        </p:txBody>
      </p:sp>
      <p:sp>
        <p:nvSpPr>
          <p:cNvPr id="3" name="Content Placeholder 2"/>
          <p:cNvSpPr>
            <a:spLocks noGrp="1"/>
          </p:cNvSpPr>
          <p:nvPr>
            <p:ph sz="quarter" idx="4294967295"/>
          </p:nvPr>
        </p:nvSpPr>
        <p:spPr>
          <a:xfrm>
            <a:off x="301752" y="1527048"/>
            <a:ext cx="8503920" cy="4572000"/>
          </a:xfrm>
          <a:prstGeom prst="rect">
            <a:avLst/>
          </a:prstGeom>
        </p:spPr>
        <p:txBody>
          <a:bodyPr/>
          <a:lstStyle/>
          <a:p>
            <a:pPr marL="0" indent="0" algn="ctr">
              <a:buNone/>
            </a:pPr>
            <a:endParaRPr lang="en-US" dirty="0"/>
          </a:p>
          <a:p>
            <a:pPr marL="0" indent="0" algn="ctr">
              <a:buNone/>
            </a:pPr>
            <a:endParaRPr lang="en-US" dirty="0"/>
          </a:p>
          <a:p>
            <a:pPr marL="514350" indent="-514350">
              <a:buFont typeface="+mj-lt"/>
              <a:buAutoNum type="arabicParenR"/>
            </a:pPr>
            <a:r>
              <a:rPr lang="en-US" sz="2000" dirty="0" smtClean="0">
                <a:solidFill>
                  <a:schemeClr val="tx2">
                    <a:lumMod val="60000"/>
                    <a:lumOff val="40000"/>
                  </a:schemeClr>
                </a:solidFill>
              </a:rPr>
              <a:t> </a:t>
            </a:r>
            <a:r>
              <a:rPr lang="en-US" sz="2000" b="1" dirty="0" smtClean="0">
                <a:solidFill>
                  <a:schemeClr val="tx2">
                    <a:lumMod val="60000"/>
                    <a:lumOff val="40000"/>
                  </a:schemeClr>
                </a:solidFill>
              </a:rPr>
              <a:t>Is addiction a choice?</a:t>
            </a:r>
            <a:endParaRPr lang="en-US" sz="2000" b="1" dirty="0">
              <a:solidFill>
                <a:schemeClr val="tx2">
                  <a:lumMod val="60000"/>
                  <a:lumOff val="40000"/>
                </a:schemeClr>
              </a:solidFill>
            </a:endParaRPr>
          </a:p>
          <a:p>
            <a:pPr marL="514350" indent="-514350">
              <a:buFont typeface="+mj-lt"/>
              <a:buAutoNum type="arabicParenR"/>
            </a:pPr>
            <a:r>
              <a:rPr lang="en-US" sz="2000" b="1" dirty="0" smtClean="0">
                <a:solidFill>
                  <a:schemeClr val="tx2">
                    <a:lumMod val="60000"/>
                    <a:lumOff val="40000"/>
                  </a:schemeClr>
                </a:solidFill>
              </a:rPr>
              <a:t>Is treatment necessary?</a:t>
            </a:r>
          </a:p>
          <a:p>
            <a:pPr marL="514350" indent="-514350">
              <a:buFont typeface="+mj-lt"/>
              <a:buAutoNum type="arabicParenR"/>
            </a:pPr>
            <a:r>
              <a:rPr lang="en-US" sz="2000" b="1" dirty="0" smtClean="0">
                <a:solidFill>
                  <a:schemeClr val="tx2">
                    <a:lumMod val="60000"/>
                    <a:lumOff val="40000"/>
                  </a:schemeClr>
                </a:solidFill>
              </a:rPr>
              <a:t>How long can addiction last?</a:t>
            </a:r>
          </a:p>
          <a:p>
            <a:pPr marL="514350" indent="-514350">
              <a:buFont typeface="+mj-lt"/>
              <a:buAutoNum type="arabicParenR"/>
            </a:pPr>
            <a:r>
              <a:rPr lang="en-US" sz="2000" b="1" dirty="0" smtClean="0">
                <a:solidFill>
                  <a:schemeClr val="tx2">
                    <a:lumMod val="60000"/>
                    <a:lumOff val="40000"/>
                  </a:schemeClr>
                </a:solidFill>
              </a:rPr>
              <a:t>How does it self resolve?</a:t>
            </a:r>
          </a:p>
          <a:p>
            <a:pPr marL="514350" indent="-514350">
              <a:buFont typeface="+mj-lt"/>
              <a:buAutoNum type="arabicParenR"/>
            </a:pPr>
            <a:endParaRPr lang="en-US" sz="2000" dirty="0" smtClean="0"/>
          </a:p>
        </p:txBody>
      </p:sp>
      <p:pic>
        <p:nvPicPr>
          <p:cNvPr id="4" name="Picture 3" descr="dopamine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3487" y="2713371"/>
            <a:ext cx="1948241" cy="2020597"/>
          </a:xfrm>
          <a:prstGeom prst="rect">
            <a:avLst/>
          </a:prstGeom>
        </p:spPr>
      </p:pic>
    </p:spTree>
    <p:extLst>
      <p:ext uri="{BB962C8B-B14F-4D97-AF65-F5344CB8AC3E}">
        <p14:creationId xmlns:p14="http://schemas.microsoft.com/office/powerpoint/2010/main" val="2397907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753" y="1584009"/>
            <a:ext cx="8539007" cy="5018330"/>
          </a:xfrm>
          <a:prstGeom prst="rect">
            <a:avLst/>
          </a:prstGeom>
          <a:solidFill>
            <a:srgbClr val="FFCF99"/>
          </a:solidFill>
        </p:spPr>
        <p:txBody>
          <a:bodyPr wrap="square" rtlCol="0">
            <a:spAutoFit/>
          </a:bodyPr>
          <a:lstStyle/>
          <a:p>
            <a:endParaRPr lang="en-US" dirty="0"/>
          </a:p>
        </p:txBody>
      </p:sp>
      <p:pic>
        <p:nvPicPr>
          <p:cNvPr id="19" name="Picture 18"/>
          <p:cNvPicPr>
            <a:picLocks noChangeAspect="1"/>
          </p:cNvPicPr>
          <p:nvPr/>
        </p:nvPicPr>
        <p:blipFill>
          <a:blip r:embed="rId3"/>
          <a:stretch>
            <a:fillRect/>
          </a:stretch>
        </p:blipFill>
        <p:spPr>
          <a:xfrm>
            <a:off x="1209686" y="4988050"/>
            <a:ext cx="617220" cy="1456806"/>
          </a:xfrm>
          <a:prstGeom prst="rect">
            <a:avLst/>
          </a:prstGeom>
        </p:spPr>
      </p:pic>
      <p:sp>
        <p:nvSpPr>
          <p:cNvPr id="3" name="Content Placeholder 2"/>
          <p:cNvSpPr>
            <a:spLocks noGrp="1"/>
          </p:cNvSpPr>
          <p:nvPr>
            <p:ph sz="quarter" idx="1"/>
          </p:nvPr>
        </p:nvSpPr>
        <p:spPr>
          <a:xfrm>
            <a:off x="900112" y="1400091"/>
            <a:ext cx="7345363" cy="4339828"/>
          </a:xfrm>
        </p:spPr>
        <p:txBody>
          <a:bodyPr/>
          <a:lstStyle/>
          <a:p>
            <a:pPr>
              <a:buFont typeface="Wingdings" charset="2"/>
              <a:buChar char="u"/>
            </a:pPr>
            <a:endParaRPr lang="en-US" dirty="0" smtClean="0"/>
          </a:p>
          <a:p>
            <a:pPr>
              <a:buFont typeface="Wingdings" charset="2"/>
              <a:buChar char="q"/>
            </a:pPr>
            <a:r>
              <a:rPr lang="en-US" sz="2400" dirty="0" smtClean="0"/>
              <a:t>High Accountable Professional (HAP)		10-15%</a:t>
            </a:r>
          </a:p>
          <a:p>
            <a:pPr lvl="1">
              <a:buFont typeface="Wingdings" charset="2"/>
              <a:buChar char="q"/>
            </a:pPr>
            <a:r>
              <a:rPr lang="en-US" dirty="0" smtClean="0"/>
              <a:t>Intelligent, top 25% of class</a:t>
            </a:r>
          </a:p>
          <a:p>
            <a:pPr lvl="1">
              <a:buFont typeface="Wingdings" charset="2"/>
              <a:buChar char="q"/>
            </a:pPr>
            <a:r>
              <a:rPr lang="en-US" dirty="0" smtClean="0"/>
              <a:t>Well liked and Respected</a:t>
            </a:r>
          </a:p>
          <a:p>
            <a:pPr lvl="1">
              <a:buFont typeface="Wingdings" charset="2"/>
              <a:buChar char="q"/>
            </a:pPr>
            <a:r>
              <a:rPr lang="en-US" dirty="0" smtClean="0"/>
              <a:t>Supervisors and Manager</a:t>
            </a:r>
          </a:p>
          <a:p>
            <a:pPr lvl="1">
              <a:buFont typeface="Wingdings" charset="2"/>
              <a:buChar char="q"/>
            </a:pPr>
            <a:r>
              <a:rPr lang="en-US" dirty="0" smtClean="0"/>
              <a:t>Advanced Degrees</a:t>
            </a:r>
          </a:p>
          <a:p>
            <a:pPr lvl="1">
              <a:buFont typeface="Wingdings" charset="2"/>
              <a:buChar char="q"/>
            </a:pPr>
            <a:r>
              <a:rPr lang="en-US" dirty="0" smtClean="0"/>
              <a:t>Top performers</a:t>
            </a:r>
          </a:p>
          <a:p>
            <a:pPr lvl="1">
              <a:buFont typeface="Wingdings" charset="2"/>
              <a:buChar char="q"/>
            </a:pPr>
            <a:endParaRPr lang="en-US" dirty="0" smtClean="0"/>
          </a:p>
          <a:p>
            <a:pPr lvl="1">
              <a:buFont typeface="Wingdings" charset="2"/>
              <a:buChar char="q"/>
            </a:pPr>
            <a:endParaRPr lang="en-US" dirty="0" smtClean="0"/>
          </a:p>
          <a:p>
            <a:pPr lvl="1">
              <a:buFont typeface="Wingdings" charset="2"/>
              <a:buChar char="q"/>
            </a:pPr>
            <a:endParaRPr lang="en-US" dirty="0"/>
          </a:p>
          <a:p>
            <a:pPr lvl="1">
              <a:buFont typeface="Wingdings" charset="2"/>
              <a:buChar char="q"/>
            </a:pPr>
            <a:endParaRPr lang="en-US" dirty="0" smtClean="0"/>
          </a:p>
          <a:p>
            <a:pPr lvl="1">
              <a:buFont typeface="Wingdings" charset="2"/>
              <a:buChar char="q"/>
            </a:pPr>
            <a:endParaRPr lang="en-US" dirty="0"/>
          </a:p>
          <a:p>
            <a:pPr lvl="1">
              <a:buFont typeface="Wingdings" charset="2"/>
              <a:buChar char="q"/>
            </a:pPr>
            <a:endParaRPr lang="en-US" dirty="0" smtClean="0"/>
          </a:p>
          <a:p>
            <a:pPr lvl="1">
              <a:buFont typeface="Wingdings" charset="2"/>
              <a:buChar char="q"/>
            </a:pPr>
            <a:endParaRPr lang="en-US" dirty="0" smtClean="0"/>
          </a:p>
          <a:p>
            <a:pPr lvl="1">
              <a:buFont typeface="Wingdings" charset="2"/>
              <a:buChar char="q"/>
            </a:pPr>
            <a:endParaRPr lang="en-US" dirty="0"/>
          </a:p>
          <a:p>
            <a:pPr lvl="1">
              <a:buFont typeface="Wingdings" charset="2"/>
              <a:buChar char="q"/>
            </a:pPr>
            <a:endParaRPr lang="en-US" dirty="0" smtClean="0"/>
          </a:p>
          <a:p>
            <a:pPr lvl="1">
              <a:buFont typeface="Wingdings" charset="2"/>
              <a:buChar char="q"/>
            </a:pPr>
            <a:endParaRPr lang="en-US" dirty="0"/>
          </a:p>
          <a:p>
            <a:pPr lvl="1">
              <a:buFont typeface="Wingdings" charset="2"/>
              <a:buChar char="q"/>
            </a:pPr>
            <a:endParaRPr lang="en-US" dirty="0" smtClean="0"/>
          </a:p>
          <a:p>
            <a:pPr lvl="1">
              <a:buFont typeface="Wingdings" charset="2"/>
              <a:buChar char="q"/>
            </a:pPr>
            <a:endParaRPr lang="en-US" dirty="0"/>
          </a:p>
          <a:p>
            <a:pPr lvl="1">
              <a:buFont typeface="Wingdings" charset="2"/>
              <a:buChar char="q"/>
            </a:pPr>
            <a:endParaRPr lang="en-US" dirty="0" smtClean="0"/>
          </a:p>
          <a:p>
            <a:pPr lvl="1">
              <a:buFont typeface="Wingdings" charset="2"/>
              <a:buChar char="q"/>
            </a:pPr>
            <a:endParaRPr lang="en-US" dirty="0" smtClean="0"/>
          </a:p>
          <a:p>
            <a:pPr lvl="1"/>
            <a:endParaRPr lang="en-US" dirty="0" smtClean="0"/>
          </a:p>
        </p:txBody>
      </p:sp>
      <p:pic>
        <p:nvPicPr>
          <p:cNvPr id="6" name="Picture 5"/>
          <p:cNvPicPr>
            <a:picLocks noChangeAspect="1"/>
          </p:cNvPicPr>
          <p:nvPr/>
        </p:nvPicPr>
        <p:blipFill>
          <a:blip r:embed="rId4"/>
          <a:stretch>
            <a:fillRect/>
          </a:stretch>
        </p:blipFill>
        <p:spPr>
          <a:xfrm>
            <a:off x="2134477" y="5030907"/>
            <a:ext cx="600363" cy="1615948"/>
          </a:xfrm>
          <a:prstGeom prst="rect">
            <a:avLst/>
          </a:prstGeom>
        </p:spPr>
      </p:pic>
      <p:pic>
        <p:nvPicPr>
          <p:cNvPr id="7" name="Picture 6"/>
          <p:cNvPicPr>
            <a:picLocks noChangeAspect="1"/>
          </p:cNvPicPr>
          <p:nvPr/>
        </p:nvPicPr>
        <p:blipFill>
          <a:blip r:embed="rId5"/>
          <a:stretch>
            <a:fillRect/>
          </a:stretch>
        </p:blipFill>
        <p:spPr>
          <a:xfrm>
            <a:off x="3464697" y="5055661"/>
            <a:ext cx="946727" cy="1591194"/>
          </a:xfrm>
          <a:prstGeom prst="rect">
            <a:avLst/>
          </a:prstGeom>
        </p:spPr>
      </p:pic>
      <p:pic>
        <p:nvPicPr>
          <p:cNvPr id="8" name="Picture 7"/>
          <p:cNvPicPr>
            <a:picLocks noChangeAspect="1"/>
          </p:cNvPicPr>
          <p:nvPr/>
        </p:nvPicPr>
        <p:blipFill>
          <a:blip r:embed="rId6"/>
          <a:stretch>
            <a:fillRect/>
          </a:stretch>
        </p:blipFill>
        <p:spPr>
          <a:xfrm>
            <a:off x="6396182" y="4988051"/>
            <a:ext cx="601518" cy="1639040"/>
          </a:xfrm>
          <a:prstGeom prst="rect">
            <a:avLst/>
          </a:prstGeom>
        </p:spPr>
      </p:pic>
      <p:pic>
        <p:nvPicPr>
          <p:cNvPr id="9" name="Picture 8"/>
          <p:cNvPicPr>
            <a:picLocks noChangeAspect="1"/>
          </p:cNvPicPr>
          <p:nvPr/>
        </p:nvPicPr>
        <p:blipFill>
          <a:blip r:embed="rId7"/>
          <a:stretch>
            <a:fillRect/>
          </a:stretch>
        </p:blipFill>
        <p:spPr>
          <a:xfrm>
            <a:off x="5145809" y="4988052"/>
            <a:ext cx="1250373" cy="1639039"/>
          </a:xfrm>
          <a:prstGeom prst="rect">
            <a:avLst/>
          </a:prstGeom>
        </p:spPr>
      </p:pic>
      <p:pic>
        <p:nvPicPr>
          <p:cNvPr id="10" name="Picture 9"/>
          <p:cNvPicPr>
            <a:picLocks noChangeAspect="1"/>
          </p:cNvPicPr>
          <p:nvPr/>
        </p:nvPicPr>
        <p:blipFill>
          <a:blip r:embed="rId8"/>
          <a:stretch>
            <a:fillRect/>
          </a:stretch>
        </p:blipFill>
        <p:spPr>
          <a:xfrm>
            <a:off x="2615460" y="5011143"/>
            <a:ext cx="849237" cy="1615948"/>
          </a:xfrm>
          <a:prstGeom prst="rect">
            <a:avLst/>
          </a:prstGeom>
        </p:spPr>
      </p:pic>
      <p:pic>
        <p:nvPicPr>
          <p:cNvPr id="11" name="Picture 10"/>
          <p:cNvPicPr>
            <a:picLocks noChangeAspect="1"/>
          </p:cNvPicPr>
          <p:nvPr/>
        </p:nvPicPr>
        <p:blipFill>
          <a:blip r:embed="rId9"/>
          <a:stretch>
            <a:fillRect/>
          </a:stretch>
        </p:blipFill>
        <p:spPr>
          <a:xfrm>
            <a:off x="301753" y="5011143"/>
            <a:ext cx="839168" cy="1614287"/>
          </a:xfrm>
          <a:prstGeom prst="rect">
            <a:avLst/>
          </a:prstGeom>
        </p:spPr>
      </p:pic>
      <p:pic>
        <p:nvPicPr>
          <p:cNvPr id="15" name="Picture 14"/>
          <p:cNvPicPr>
            <a:picLocks noChangeAspect="1"/>
          </p:cNvPicPr>
          <p:nvPr/>
        </p:nvPicPr>
        <p:blipFill>
          <a:blip r:embed="rId4"/>
          <a:stretch>
            <a:fillRect/>
          </a:stretch>
        </p:blipFill>
        <p:spPr>
          <a:xfrm>
            <a:off x="7158182" y="5055661"/>
            <a:ext cx="993648" cy="1571429"/>
          </a:xfrm>
          <a:prstGeom prst="rect">
            <a:avLst/>
          </a:prstGeom>
        </p:spPr>
      </p:pic>
      <p:pic>
        <p:nvPicPr>
          <p:cNvPr id="16" name="Picture 15"/>
          <p:cNvPicPr>
            <a:picLocks noChangeAspect="1"/>
          </p:cNvPicPr>
          <p:nvPr/>
        </p:nvPicPr>
        <p:blipFill>
          <a:blip r:embed="rId5"/>
          <a:stretch>
            <a:fillRect/>
          </a:stretch>
        </p:blipFill>
        <p:spPr>
          <a:xfrm>
            <a:off x="8151830" y="4988050"/>
            <a:ext cx="946727" cy="1639041"/>
          </a:xfrm>
          <a:prstGeom prst="rect">
            <a:avLst/>
          </a:prstGeom>
        </p:spPr>
      </p:pic>
      <p:pic>
        <p:nvPicPr>
          <p:cNvPr id="17" name="Picture 16"/>
          <p:cNvPicPr>
            <a:picLocks noChangeAspect="1"/>
          </p:cNvPicPr>
          <p:nvPr/>
        </p:nvPicPr>
        <p:blipFill>
          <a:blip r:embed="rId6"/>
          <a:stretch>
            <a:fillRect/>
          </a:stretch>
        </p:blipFill>
        <p:spPr>
          <a:xfrm>
            <a:off x="1140920" y="4988051"/>
            <a:ext cx="938212" cy="1614288"/>
          </a:xfrm>
          <a:prstGeom prst="rect">
            <a:avLst/>
          </a:prstGeom>
        </p:spPr>
      </p:pic>
      <p:pic>
        <p:nvPicPr>
          <p:cNvPr id="18" name="Picture 17"/>
          <p:cNvPicPr>
            <a:picLocks noChangeAspect="1"/>
          </p:cNvPicPr>
          <p:nvPr/>
        </p:nvPicPr>
        <p:blipFill>
          <a:blip r:embed="rId10"/>
          <a:stretch>
            <a:fillRect/>
          </a:stretch>
        </p:blipFill>
        <p:spPr>
          <a:xfrm>
            <a:off x="4203606" y="4988050"/>
            <a:ext cx="955917" cy="1639041"/>
          </a:xfrm>
          <a:prstGeom prst="rect">
            <a:avLst/>
          </a:prstGeom>
        </p:spPr>
      </p:pic>
      <p:sp>
        <p:nvSpPr>
          <p:cNvPr id="2" name="Title 1"/>
          <p:cNvSpPr>
            <a:spLocks noGrp="1"/>
          </p:cNvSpPr>
          <p:nvPr>
            <p:ph type="title"/>
          </p:nvPr>
        </p:nvSpPr>
        <p:spPr/>
        <p:txBody>
          <a:bodyPr/>
          <a:lstStyle/>
          <a:p>
            <a:r>
              <a:rPr lang="en-US" dirty="0" smtClean="0"/>
              <a:t>#1 Characteristics</a:t>
            </a:r>
            <a:endParaRPr lang="en-US" dirty="0"/>
          </a:p>
        </p:txBody>
      </p:sp>
    </p:spTree>
    <p:extLst>
      <p:ext uri="{BB962C8B-B14F-4D97-AF65-F5344CB8AC3E}">
        <p14:creationId xmlns:p14="http://schemas.microsoft.com/office/powerpoint/2010/main" val="10780776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2900"/>
                                        <p:tgtEl>
                                          <p:spTgt spid="17"/>
                                        </p:tgtEl>
                                        <p:attrNameLst>
                                          <p:attrName>ppt_w</p:attrName>
                                        </p:attrNameLst>
                                      </p:cBhvr>
                                      <p:tavLst>
                                        <p:tav tm="0">
                                          <p:val>
                                            <p:strVal val="ppt_w"/>
                                          </p:val>
                                        </p:tav>
                                        <p:tav tm="100000">
                                          <p:val>
                                            <p:fltVal val="0"/>
                                          </p:val>
                                        </p:tav>
                                      </p:tavLst>
                                    </p:anim>
                                    <p:anim calcmode="lin" valueType="num">
                                      <p:cBhvr>
                                        <p:cTn id="7" dur="2900"/>
                                        <p:tgtEl>
                                          <p:spTgt spid="17"/>
                                        </p:tgtEl>
                                        <p:attrNameLst>
                                          <p:attrName>ppt_h</p:attrName>
                                        </p:attrNameLst>
                                      </p:cBhvr>
                                      <p:tavLst>
                                        <p:tav tm="0">
                                          <p:val>
                                            <p:strVal val="ppt_h"/>
                                          </p:val>
                                        </p:tav>
                                        <p:tav tm="100000">
                                          <p:val>
                                            <p:fltVal val="0"/>
                                          </p:val>
                                        </p:tav>
                                      </p:tavLst>
                                    </p:anim>
                                    <p:anim calcmode="lin" valueType="num">
                                      <p:cBhvr>
                                        <p:cTn id="8" dur="2900"/>
                                        <p:tgtEl>
                                          <p:spTgt spid="1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2900"/>
                                        <p:tgtEl>
                                          <p:spTgt spid="1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28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92515"/>
            <a:ext cx="8534400" cy="1205255"/>
          </a:xfrm>
        </p:spPr>
        <p:txBody>
          <a:bodyPr>
            <a:normAutofit/>
          </a:bodyPr>
          <a:lstStyle/>
          <a:p>
            <a:r>
              <a:rPr lang="en-US" dirty="0" smtClean="0"/>
              <a:t>#2 Accessibility &amp; Necessity</a:t>
            </a:r>
            <a:endParaRPr lang="en-US" dirty="0"/>
          </a:p>
        </p:txBody>
      </p:sp>
      <p:sp>
        <p:nvSpPr>
          <p:cNvPr id="3" name="Content Placeholder 2"/>
          <p:cNvSpPr>
            <a:spLocks noGrp="1"/>
          </p:cNvSpPr>
          <p:nvPr>
            <p:ph sz="quarter" idx="1"/>
          </p:nvPr>
        </p:nvSpPr>
        <p:spPr>
          <a:xfrm>
            <a:off x="301752" y="1774532"/>
            <a:ext cx="8534400" cy="4786356"/>
          </a:xfrm>
          <a:solidFill>
            <a:srgbClr val="FFCF99"/>
          </a:solidFill>
        </p:spPr>
        <p:txBody>
          <a:bodyPr/>
          <a:lstStyle/>
          <a:p>
            <a:pPr marL="0" indent="0" algn="ctr">
              <a:buNone/>
            </a:pPr>
            <a:r>
              <a:rPr lang="en-US" dirty="0" smtClean="0"/>
              <a:t>	</a:t>
            </a:r>
          </a:p>
          <a:p>
            <a:pPr marL="0" indent="0" algn="ctr">
              <a:buNone/>
            </a:pPr>
            <a:r>
              <a:rPr lang="en-US" i="1" dirty="0" smtClean="0">
                <a:solidFill>
                  <a:srgbClr val="0000FF"/>
                </a:solidFill>
              </a:rPr>
              <a:t>Chemical Dependency is </a:t>
            </a:r>
            <a:r>
              <a:rPr lang="en-US" i="1" dirty="0">
                <a:solidFill>
                  <a:srgbClr val="0000FF"/>
                </a:solidFill>
              </a:rPr>
              <a:t>estimated to cost U.S. employers $276 billion a </a:t>
            </a:r>
            <a:r>
              <a:rPr lang="en-US" i="1" dirty="0" smtClean="0">
                <a:solidFill>
                  <a:srgbClr val="0000FF"/>
                </a:solidFill>
              </a:rPr>
              <a:t>year.  </a:t>
            </a:r>
            <a:r>
              <a:rPr lang="en-US" i="1" dirty="0">
                <a:solidFill>
                  <a:srgbClr val="0000FF"/>
                </a:solidFill>
              </a:rPr>
              <a:t>T</a:t>
            </a:r>
            <a:r>
              <a:rPr lang="en-US" i="1" dirty="0" smtClean="0">
                <a:solidFill>
                  <a:srgbClr val="0000FF"/>
                </a:solidFill>
              </a:rPr>
              <a:t>hree</a:t>
            </a:r>
            <a:r>
              <a:rPr lang="en-US" i="1" dirty="0">
                <a:solidFill>
                  <a:srgbClr val="0000FF"/>
                </a:solidFill>
              </a:rPr>
              <a:t>-fourths, or 76 percent, of people with a drug or alcohol problem </a:t>
            </a:r>
            <a:r>
              <a:rPr lang="en-US" b="1" i="1" dirty="0" smtClean="0">
                <a:solidFill>
                  <a:srgbClr val="0000FF"/>
                </a:solidFill>
              </a:rPr>
              <a:t>are currently </a:t>
            </a:r>
            <a:r>
              <a:rPr lang="en-US" b="1" i="1" dirty="0">
                <a:solidFill>
                  <a:srgbClr val="0000FF"/>
                </a:solidFill>
              </a:rPr>
              <a:t>employed</a:t>
            </a:r>
            <a:r>
              <a:rPr lang="en-US" i="1" dirty="0" smtClean="0">
                <a:solidFill>
                  <a:srgbClr val="0000FF"/>
                </a:solidFill>
              </a:rPr>
              <a:t>.</a:t>
            </a:r>
          </a:p>
          <a:p>
            <a:pPr marL="0" indent="0" algn="ctr">
              <a:buNone/>
            </a:pPr>
            <a:endParaRPr lang="en-US" i="1" dirty="0" smtClean="0"/>
          </a:p>
          <a:p>
            <a:pPr marL="0" indent="0" algn="ctr">
              <a:buNone/>
            </a:pPr>
            <a:endParaRPr lang="en-US" i="1" dirty="0" smtClean="0"/>
          </a:p>
          <a:p>
            <a:pPr marL="0" indent="0" algn="ctr">
              <a:buNone/>
            </a:pPr>
            <a:r>
              <a:rPr lang="en-US" sz="1800" dirty="0" smtClean="0"/>
              <a:t>Substance Abuse and Mental Health Services Administration (SAMHSA)</a:t>
            </a:r>
            <a:endParaRPr lang="en-US" sz="1800" dirty="0"/>
          </a:p>
        </p:txBody>
      </p:sp>
    </p:spTree>
    <p:extLst>
      <p:ext uri="{BB962C8B-B14F-4D97-AF65-F5344CB8AC3E}">
        <p14:creationId xmlns:p14="http://schemas.microsoft.com/office/powerpoint/2010/main" val="1208436200"/>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3669</TotalTime>
  <Words>689</Words>
  <Application>Microsoft Office PowerPoint</Application>
  <PresentationFormat>On-screen Show (4:3)</PresentationFormat>
  <Paragraphs>194</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Infusion</vt:lpstr>
      <vt:lpstr>“Catch me if you Can”</vt:lpstr>
      <vt:lpstr>“Catch me if you Can”</vt:lpstr>
      <vt:lpstr>PowerPoint Presentation</vt:lpstr>
      <vt:lpstr>PowerPoint Presentation</vt:lpstr>
      <vt:lpstr>Frank Abagnale Jr. </vt:lpstr>
      <vt:lpstr>Addicted Professional</vt:lpstr>
      <vt:lpstr>FAQ about Addiction</vt:lpstr>
      <vt:lpstr>#1 Characteristics</vt:lpstr>
      <vt:lpstr>#2 Accessibility &amp; Necessity</vt:lpstr>
      <vt:lpstr>PowerPoint Presentation</vt:lpstr>
      <vt:lpstr>PowerPoint Presentation</vt:lpstr>
      <vt:lpstr># 4 INADAQUATE INTERVENTION</vt:lpstr>
      <vt:lpstr>PowerPoint Presentation</vt:lpstr>
      <vt:lpstr>PowerPoint Presentation</vt:lpstr>
      <vt:lpstr>#5 Expert Knowledge</vt:lpstr>
      <vt:lpstr>PowerPoint Presentation</vt:lpstr>
      <vt:lpstr>PowerPoint Presentation</vt:lpstr>
      <vt:lpstr>Mass Spectrometry</vt:lpstr>
      <vt:lpstr>PowerPoint Presentation</vt:lpstr>
      <vt:lpstr>Solutions</vt:lpstr>
      <vt:lpstr>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“Catch me if you Can”</dc:title>
  <dc:creator>Rigo Garcia</dc:creator>
  <cp:lastModifiedBy>Kelley, Kristen</cp:lastModifiedBy>
  <cp:revision>9</cp:revision>
  <dcterms:created xsi:type="dcterms:W3CDTF">2015-08-15T00:36:03Z</dcterms:created>
  <dcterms:modified xsi:type="dcterms:W3CDTF">2015-10-15T15:57:42Z</dcterms:modified>
</cp:coreProperties>
</file>