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6858000" cx="12192000"/>
  <p:notesSz cx="6858000" cy="9144000"/>
  <p:embeddedFontLst>
    <p:embeddedFont>
      <p:font typeface="Lexen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hTVsR9ksNHrW9uBtF/tlOeUvd8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CC562D-E375-426C-815A-BE7238DDE838}">
  <a:tblStyle styleId="{22CC562D-E375-426C-815A-BE7238DDE8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Lexen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Lexen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" name="Google Shape;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a63d156870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a63d156870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2a63d156870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a63d156870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a63d156870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a63d156870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a63d156870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2a63d156870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g2a63d156870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a5cf5b904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2a5cf5b904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g2a5cf5b904c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a63d156870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a63d156870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2a63d156870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a5cf5b904c_0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a5cf5b904c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2a5cf5b904c_0_1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63d156870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a63d156870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2a63d156870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5cf5b904c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5cf5b904c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2a5cf5b904c_0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5cf5b904c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5cf5b904c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2a5cf5b904c_0_2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a5cf5b904c_0_1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a5cf5b904c_0_1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2a5cf5b904c_0_1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992094" y="2837800"/>
            <a:ext cx="70521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10650" y="5627900"/>
            <a:ext cx="12181500" cy="957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475" y="1049000"/>
            <a:ext cx="7356975" cy="1612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1">
            <a:alphaModFix amt="78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title"/>
          </p:nvPr>
        </p:nvSpPr>
        <p:spPr>
          <a:xfrm>
            <a:off x="533400" y="18429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4400"/>
              <a:buFont typeface="Avenir"/>
              <a:buNone/>
              <a:defRPr b="1" i="0" sz="4400" u="none" cap="none" strike="noStrike">
                <a:solidFill>
                  <a:srgbClr val="3333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838200" y="1433656"/>
            <a:ext cx="10515600" cy="3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2"/>
          <p:cNvCxnSpPr/>
          <p:nvPr/>
        </p:nvCxnSpPr>
        <p:spPr>
          <a:xfrm>
            <a:off x="10650" y="5627900"/>
            <a:ext cx="12181500" cy="957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46425" y="5897900"/>
            <a:ext cx="3909950" cy="8571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0.png"/><Relationship Id="rId5" Type="http://schemas.openxmlformats.org/officeDocument/2006/relationships/image" Target="../media/image3.png"/><Relationship Id="rId6" Type="http://schemas.openxmlformats.org/officeDocument/2006/relationships/hyperlink" Target="http://indiana.sess.cloud" TargetMode="External"/><Relationship Id="rId7" Type="http://schemas.openxmlformats.org/officeDocument/2006/relationships/hyperlink" Target="http://in.wayeo.us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info@geoconvergence.com" TargetMode="External"/><Relationship Id="rId4" Type="http://schemas.openxmlformats.org/officeDocument/2006/relationships/hyperlink" Target="mailto:paul.m@geoconvergence.com" TargetMode="External"/><Relationship Id="rId5" Type="http://schemas.openxmlformats.org/officeDocument/2006/relationships/hyperlink" Target="mailto:sam.a@geoconvergence.com" TargetMode="External"/><Relationship Id="rId6" Type="http://schemas.openxmlformats.org/officeDocument/2006/relationships/hyperlink" Target="http://indiana.sess.cloud" TargetMode="External"/><Relationship Id="rId7" Type="http://schemas.openxmlformats.org/officeDocument/2006/relationships/hyperlink" Target="http://in.wayeo.u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hyperlink" Target="http://indiana.sess.cloud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indiana.sess.cloud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18.png"/><Relationship Id="rId6" Type="http://schemas.openxmlformats.org/officeDocument/2006/relationships/image" Target="../media/image6.png"/><Relationship Id="rId7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://indiana.sess.cloud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indiana.sess.cloud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22.png"/><Relationship Id="rId5" Type="http://schemas.openxmlformats.org/officeDocument/2006/relationships/hyperlink" Target="http://in.wayeo.u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in.wayeo.us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hyperlink" Target="http://in.wayeo.u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hyperlink" Target="http://in.wayeo.u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"/>
          <p:cNvSpPr/>
          <p:nvPr/>
        </p:nvSpPr>
        <p:spPr>
          <a:xfrm>
            <a:off x="1861600" y="5366650"/>
            <a:ext cx="5497200" cy="113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6666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9100" y="5439400"/>
            <a:ext cx="5200925" cy="9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475" y="1049000"/>
            <a:ext cx="7356974" cy="161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"/>
          <p:cNvSpPr txBox="1"/>
          <p:nvPr/>
        </p:nvSpPr>
        <p:spPr>
          <a:xfrm>
            <a:off x="0" y="2731650"/>
            <a:ext cx="65643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US" sz="29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State Election Support System</a:t>
            </a:r>
            <a:r>
              <a:rPr b="1" i="1" lang="en-US" sz="29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endParaRPr b="1" i="1" sz="2900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i="1" lang="en-US" sz="29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&amp; Who Are Your Elected Officials </a:t>
            </a:r>
            <a:endParaRPr b="1" i="1" sz="2900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1195225" y="3840038"/>
            <a:ext cx="24492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 u="sng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indiana.sess.cloud</a:t>
            </a:r>
            <a:endParaRPr i="1" sz="1900">
              <a:solidFill>
                <a:srgbClr val="0000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7" name="Google Shape;37;p1"/>
          <p:cNvSpPr txBox="1"/>
          <p:nvPr/>
        </p:nvSpPr>
        <p:spPr>
          <a:xfrm>
            <a:off x="1195213" y="4445138"/>
            <a:ext cx="24492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 u="sng">
                <a:solidFill>
                  <a:srgbClr val="0000FF"/>
                </a:solidFill>
                <a:latin typeface="Lexend"/>
                <a:ea typeface="Lexend"/>
                <a:cs typeface="Lexend"/>
                <a:sym typeface="Lexen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in.wayeo.us</a:t>
            </a:r>
            <a:endParaRPr i="1" sz="1900">
              <a:solidFill>
                <a:srgbClr val="0000FF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63d156870_0_12"/>
          <p:cNvSpPr txBox="1"/>
          <p:nvPr/>
        </p:nvSpPr>
        <p:spPr>
          <a:xfrm>
            <a:off x="254175" y="304200"/>
            <a:ext cx="4644900" cy="123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3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Contact Info:</a:t>
            </a:r>
            <a:endParaRPr b="1" i="1" sz="4300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4" name="Google Shape;114;g2a63d156870_0_12"/>
          <p:cNvSpPr txBox="1"/>
          <p:nvPr/>
        </p:nvSpPr>
        <p:spPr>
          <a:xfrm>
            <a:off x="2080350" y="1998200"/>
            <a:ext cx="8031300" cy="34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Avenir"/>
                <a:ea typeface="Avenir"/>
                <a:cs typeface="Avenir"/>
                <a:sym typeface="Avenir"/>
              </a:rPr>
              <a:t>General:</a:t>
            </a:r>
            <a:r>
              <a:rPr lang="en-US" sz="2800"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lang="en-US" sz="2800" u="sng">
                <a:solidFill>
                  <a:srgbClr val="4A86E8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info@geoconvergence.com</a:t>
            </a:r>
            <a:endParaRPr sz="2800">
              <a:solidFill>
                <a:srgbClr val="4A86E8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Paul McBride</a:t>
            </a:r>
            <a:r>
              <a:rPr lang="en-US" sz="28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-US" sz="2800" u="sng">
                <a:solidFill>
                  <a:srgbClr val="4A86E8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paul.m@geoconvergence.com</a:t>
            </a:r>
            <a:endParaRPr sz="2800">
              <a:solidFill>
                <a:srgbClr val="4A86E8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5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  GIS Director</a:t>
            </a:r>
            <a:endParaRPr i="1" sz="250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Sam Armstrong</a:t>
            </a:r>
            <a:r>
              <a:rPr lang="en-US" sz="28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: </a:t>
            </a:r>
            <a:r>
              <a:rPr lang="en-US" sz="2800" u="sng">
                <a:solidFill>
                  <a:srgbClr val="4A86E8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sam.a@geoconvergence.com</a:t>
            </a:r>
            <a:endParaRPr sz="2800">
              <a:solidFill>
                <a:srgbClr val="4A86E8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500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rPr>
              <a:t>  GIS Analyst</a:t>
            </a:r>
            <a:endParaRPr i="1" sz="2500">
              <a:solidFill>
                <a:srgbClr val="88888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5" name="Google Shape;115;g2a63d156870_0_12"/>
          <p:cNvSpPr txBox="1"/>
          <p:nvPr/>
        </p:nvSpPr>
        <p:spPr>
          <a:xfrm>
            <a:off x="589150" y="6115225"/>
            <a:ext cx="29319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900" u="sng">
                <a:solidFill>
                  <a:srgbClr val="4A86E8"/>
                </a:solidFill>
                <a:latin typeface="Avenir"/>
                <a:ea typeface="Avenir"/>
                <a:cs typeface="Avenir"/>
                <a:sym typeface="Aveni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indiana.sess.cloud</a:t>
            </a:r>
            <a:endParaRPr i="1" sz="1900">
              <a:solidFill>
                <a:srgbClr val="4A86E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6" name="Google Shape;116;g2a63d156870_0_12"/>
          <p:cNvSpPr txBox="1"/>
          <p:nvPr/>
        </p:nvSpPr>
        <p:spPr>
          <a:xfrm>
            <a:off x="8996075" y="6115225"/>
            <a:ext cx="2230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900" u="sng">
                <a:solidFill>
                  <a:srgbClr val="4A86E8"/>
                </a:solidFill>
                <a:latin typeface="Avenir"/>
                <a:ea typeface="Avenir"/>
                <a:cs typeface="Avenir"/>
                <a:sym typeface="Aveni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in.wayeo.us</a:t>
            </a:r>
            <a:endParaRPr b="1" i="1" sz="1900">
              <a:solidFill>
                <a:srgbClr val="4A86E8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g2a63d156870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100" y="5439400"/>
            <a:ext cx="5200925" cy="9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g2a63d156870_0_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9477" y="2165428"/>
            <a:ext cx="7151536" cy="355152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g2a63d156870_0_18"/>
          <p:cNvSpPr txBox="1"/>
          <p:nvPr/>
        </p:nvSpPr>
        <p:spPr>
          <a:xfrm>
            <a:off x="278325" y="496500"/>
            <a:ext cx="87279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3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State Election Support System</a:t>
            </a:r>
            <a:endParaRPr b="1" i="1" sz="4300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45" name="Google Shape;45;g2a63d156870_0_18"/>
          <p:cNvPicPr preferRelativeResize="0"/>
          <p:nvPr/>
        </p:nvPicPr>
        <p:blipFill rotWithShape="1">
          <a:blip r:embed="rId4">
            <a:alphaModFix/>
          </a:blip>
          <a:srcRect b="92458" l="0" r="0" t="0"/>
          <a:stretch/>
        </p:blipFill>
        <p:spPr>
          <a:xfrm>
            <a:off x="278325" y="6269100"/>
            <a:ext cx="3705475" cy="29734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g2a63d156870_0_18"/>
          <p:cNvSpPr txBox="1"/>
          <p:nvPr/>
        </p:nvSpPr>
        <p:spPr>
          <a:xfrm>
            <a:off x="8996075" y="6115225"/>
            <a:ext cx="2230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900" u="sng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indiana.sess.cloud</a:t>
            </a:r>
            <a:endParaRPr b="1" i="1" sz="1900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a5cf5b904c_0_0"/>
          <p:cNvSpPr txBox="1"/>
          <p:nvPr/>
        </p:nvSpPr>
        <p:spPr>
          <a:xfrm>
            <a:off x="8996075" y="6115225"/>
            <a:ext cx="2230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900" u="sng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indiana.sess.cloud</a:t>
            </a:r>
            <a:endParaRPr b="1" i="1" sz="1900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3" name="Google Shape;53;g2a5cf5b904c_0_0"/>
          <p:cNvPicPr preferRelativeResize="0"/>
          <p:nvPr/>
        </p:nvPicPr>
        <p:blipFill rotWithShape="1">
          <a:blip r:embed="rId4">
            <a:alphaModFix/>
          </a:blip>
          <a:srcRect b="0" l="0" r="26035" t="0"/>
          <a:stretch/>
        </p:blipFill>
        <p:spPr>
          <a:xfrm>
            <a:off x="470100" y="470075"/>
            <a:ext cx="439622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g2a5cf5b904c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8575" y="931775"/>
            <a:ext cx="594360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2a5cf5b904c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0475" y="3618925"/>
            <a:ext cx="594360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2a5cf5b904c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76175" y="3618913"/>
            <a:ext cx="4568107" cy="245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63d156870_0_53"/>
          <p:cNvSpPr txBox="1"/>
          <p:nvPr/>
        </p:nvSpPr>
        <p:spPr>
          <a:xfrm>
            <a:off x="415325" y="592950"/>
            <a:ext cx="7538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3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SESS</a:t>
            </a:r>
            <a:r>
              <a:rPr b="1" i="1" lang="en-US" sz="43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 Support Requests</a:t>
            </a:r>
            <a:endParaRPr b="1" i="1" sz="4300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solidFill>
                <a:srgbClr val="26262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3" name="Google Shape;63;g2a63d156870_0_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275" y="1609300"/>
            <a:ext cx="8152176" cy="42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2a63d156870_0_53"/>
          <p:cNvSpPr txBox="1"/>
          <p:nvPr/>
        </p:nvSpPr>
        <p:spPr>
          <a:xfrm>
            <a:off x="8996075" y="6115225"/>
            <a:ext cx="2230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900" u="sng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indiana.sess.cloud</a:t>
            </a:r>
            <a:endParaRPr b="1" i="1" sz="1900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5cf5b904c_0_168"/>
          <p:cNvSpPr txBox="1"/>
          <p:nvPr/>
        </p:nvSpPr>
        <p:spPr>
          <a:xfrm>
            <a:off x="2108250" y="634500"/>
            <a:ext cx="7975500" cy="8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3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SESS Training Dates</a:t>
            </a:r>
            <a:endParaRPr b="1" i="1" sz="4300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1" name="Google Shape;71;g2a5cf5b904c_0_168"/>
          <p:cNvSpPr txBox="1"/>
          <p:nvPr/>
        </p:nvSpPr>
        <p:spPr>
          <a:xfrm>
            <a:off x="1481150" y="1560025"/>
            <a:ext cx="10056900" cy="39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aphicFrame>
        <p:nvGraphicFramePr>
          <p:cNvPr id="72" name="Google Shape;72;g2a5cf5b904c_0_168"/>
          <p:cNvGraphicFramePr/>
          <p:nvPr/>
        </p:nvGraphicFramePr>
        <p:xfrm>
          <a:off x="2001163" y="21600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{22CC562D-E375-426C-815A-BE7238DDE838}</a:tableStyleId>
              </a:tblPr>
              <a:tblGrid>
                <a:gridCol w="4750575"/>
                <a:gridCol w="3439100"/>
              </a:tblGrid>
              <a:tr h="1074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Voter Assignment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1"/>
                          </a:solidFill>
                        </a:rPr>
                        <a:t>June 25, 2024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100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Annexations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June 27, 2024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10032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Reprencincting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September 5, 2024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</a:tbl>
          </a:graphicData>
        </a:graphic>
      </p:graphicFrame>
      <p:sp>
        <p:nvSpPr>
          <p:cNvPr id="73" name="Google Shape;73;g2a5cf5b904c_0_168"/>
          <p:cNvSpPr txBox="1"/>
          <p:nvPr/>
        </p:nvSpPr>
        <p:spPr>
          <a:xfrm>
            <a:off x="8996075" y="6115225"/>
            <a:ext cx="2230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900" u="sng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indiana.sess.cloud</a:t>
            </a:r>
            <a:endParaRPr b="1" i="1" sz="1900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g2a63d156870_0_26"/>
          <p:cNvPicPr preferRelativeResize="0"/>
          <p:nvPr/>
        </p:nvPicPr>
        <p:blipFill rotWithShape="1">
          <a:blip r:embed="rId3">
            <a:alphaModFix/>
          </a:blip>
          <a:srcRect b="79926" l="0" r="0" t="0"/>
          <a:stretch/>
        </p:blipFill>
        <p:spPr>
          <a:xfrm>
            <a:off x="387422" y="6205928"/>
            <a:ext cx="3384650" cy="4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g2a63d156870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3100" y="2063325"/>
            <a:ext cx="7617024" cy="37946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2a63d156870_0_26"/>
          <p:cNvSpPr txBox="1"/>
          <p:nvPr/>
        </p:nvSpPr>
        <p:spPr>
          <a:xfrm>
            <a:off x="278325" y="496500"/>
            <a:ext cx="87279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3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Who Are Your Elected Officials</a:t>
            </a:r>
            <a:endParaRPr b="1" i="1" sz="4300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2" name="Google Shape;82;g2a63d156870_0_26"/>
          <p:cNvSpPr txBox="1"/>
          <p:nvPr/>
        </p:nvSpPr>
        <p:spPr>
          <a:xfrm>
            <a:off x="8996075" y="6115225"/>
            <a:ext cx="2230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900" u="sng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in.wayeo.us</a:t>
            </a:r>
            <a:endParaRPr b="1" i="1" sz="1900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a5cf5b904c_0_157"/>
          <p:cNvSpPr txBox="1"/>
          <p:nvPr/>
        </p:nvSpPr>
        <p:spPr>
          <a:xfrm>
            <a:off x="8996075" y="6115225"/>
            <a:ext cx="2230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900" u="sng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in.wayeo.us</a:t>
            </a:r>
            <a:endParaRPr b="1" i="1" sz="1900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89" name="Google Shape;89;g2a5cf5b904c_0_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50" y="0"/>
            <a:ext cx="11811101" cy="58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5cf5b904c_0_229"/>
          <p:cNvPicPr preferRelativeResize="0"/>
          <p:nvPr/>
        </p:nvPicPr>
        <p:blipFill rotWithShape="1">
          <a:blip r:embed="rId3">
            <a:alphaModFix/>
          </a:blip>
          <a:srcRect b="12111" l="0" r="0" t="0"/>
          <a:stretch/>
        </p:blipFill>
        <p:spPr>
          <a:xfrm>
            <a:off x="3294175" y="0"/>
            <a:ext cx="2647225" cy="575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a5cf5b904c_0_229"/>
          <p:cNvPicPr preferRelativeResize="0"/>
          <p:nvPr/>
        </p:nvPicPr>
        <p:blipFill rotWithShape="1">
          <a:blip r:embed="rId4">
            <a:alphaModFix/>
          </a:blip>
          <a:srcRect b="12111" l="0" r="0" t="0"/>
          <a:stretch/>
        </p:blipFill>
        <p:spPr>
          <a:xfrm>
            <a:off x="0" y="0"/>
            <a:ext cx="2867025" cy="575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a5cf5b904c_0_229"/>
          <p:cNvPicPr preferRelativeResize="0"/>
          <p:nvPr/>
        </p:nvPicPr>
        <p:blipFill rotWithShape="1">
          <a:blip r:embed="rId5">
            <a:alphaModFix/>
          </a:blip>
          <a:srcRect b="12111" l="0" r="0" t="0"/>
          <a:stretch/>
        </p:blipFill>
        <p:spPr>
          <a:xfrm>
            <a:off x="6368550" y="0"/>
            <a:ext cx="2825900" cy="575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g2a5cf5b904c_0_229"/>
          <p:cNvPicPr preferRelativeResize="0"/>
          <p:nvPr/>
        </p:nvPicPr>
        <p:blipFill rotWithShape="1">
          <a:blip r:embed="rId6">
            <a:alphaModFix/>
          </a:blip>
          <a:srcRect b="12111" l="0" r="0" t="0"/>
          <a:stretch/>
        </p:blipFill>
        <p:spPr>
          <a:xfrm>
            <a:off x="9471950" y="0"/>
            <a:ext cx="2720050" cy="57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g2a5cf5b904c_0_229"/>
          <p:cNvSpPr txBox="1"/>
          <p:nvPr/>
        </p:nvSpPr>
        <p:spPr>
          <a:xfrm>
            <a:off x="8996075" y="6115225"/>
            <a:ext cx="2230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900" u="sng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in.wayeo.us</a:t>
            </a:r>
            <a:endParaRPr b="1" i="1" sz="1900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2a5cf5b904c_0_162"/>
          <p:cNvPicPr preferRelativeResize="0"/>
          <p:nvPr/>
        </p:nvPicPr>
        <p:blipFill rotWithShape="1">
          <a:blip r:embed="rId3">
            <a:alphaModFix/>
          </a:blip>
          <a:srcRect b="10785" l="0" r="0" t="0"/>
          <a:stretch/>
        </p:blipFill>
        <p:spPr>
          <a:xfrm>
            <a:off x="5764300" y="1732050"/>
            <a:ext cx="4384451" cy="4001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a5cf5b904c_0_162"/>
          <p:cNvSpPr txBox="1"/>
          <p:nvPr/>
        </p:nvSpPr>
        <p:spPr>
          <a:xfrm>
            <a:off x="415325" y="592950"/>
            <a:ext cx="75381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3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rPr>
              <a:t>WAYEO Support Requests</a:t>
            </a:r>
            <a:endParaRPr b="1" i="1" sz="4300">
              <a:solidFill>
                <a:srgbClr val="262626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solidFill>
                <a:srgbClr val="26262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7" name="Google Shape;107;g2a5cf5b904c_0_162"/>
          <p:cNvSpPr txBox="1"/>
          <p:nvPr/>
        </p:nvSpPr>
        <p:spPr>
          <a:xfrm>
            <a:off x="8996075" y="6115225"/>
            <a:ext cx="22305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900" u="sng">
                <a:solidFill>
                  <a:srgbClr val="0000FF"/>
                </a:solidFill>
                <a:latin typeface="Avenir"/>
                <a:ea typeface="Avenir"/>
                <a:cs typeface="Avenir"/>
                <a:sym typeface="Aveni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in.wayeo.us</a:t>
            </a:r>
            <a:endParaRPr b="1" i="1" sz="1900">
              <a:solidFill>
                <a:srgbClr val="0000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Blue II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