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sldIdLst>
    <p:sldId id="256" r:id="rId2"/>
    <p:sldId id="306" r:id="rId3"/>
    <p:sldId id="313" r:id="rId4"/>
    <p:sldId id="308" r:id="rId5"/>
    <p:sldId id="310" r:id="rId6"/>
    <p:sldId id="316" r:id="rId7"/>
    <p:sldId id="307" r:id="rId8"/>
    <p:sldId id="309" r:id="rId9"/>
    <p:sldId id="320" r:id="rId10"/>
    <p:sldId id="318" r:id="rId11"/>
    <p:sldId id="317" r:id="rId12"/>
    <p:sldId id="314" r:id="rId13"/>
    <p:sldId id="319" r:id="rId14"/>
    <p:sldId id="321" r:id="rId15"/>
    <p:sldId id="32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9EAB4C-D56B-4B40-B2CE-72B03BF1F64A}" v="14" dt="2022-12-02T15:50:30.5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92" autoAdjust="0"/>
  </p:normalViewPr>
  <p:slideViewPr>
    <p:cSldViewPr snapToGrid="0">
      <p:cViewPr varScale="1">
        <p:scale>
          <a:sx n="122" d="100"/>
          <a:sy n="122" d="100"/>
        </p:scale>
        <p:origin x="132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0A929A-916A-4931-AA10-34F2AE1DCA97}" type="datetimeFigureOut">
              <a:rPr lang="en-US" smtClean="0"/>
              <a:t>12/5/2022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00BDB7-EA3C-4E82-AE75-5D9538358563}" type="slidenum">
              <a:rPr lang="en-US" smtClean="0"/>
              <a:t>‹#›</a:t>
            </a:fld>
            <a:endParaRPr lang="en-US"/>
          </a:p>
        </p:txBody>
      </p:sp>
    </p:spTree>
    <p:extLst>
      <p:ext uri="{BB962C8B-B14F-4D97-AF65-F5344CB8AC3E}">
        <p14:creationId xmlns:p14="http://schemas.microsoft.com/office/powerpoint/2010/main" val="182449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815BD9-5A21-4CD9-BE58-C7F4FC8EB710}"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F6E1F-3312-4658-9D5C-9422D3082088}" type="slidenum">
              <a:rPr lang="en-US" smtClean="0"/>
              <a:t>‹#›</a:t>
            </a:fld>
            <a:endParaRPr lang="en-US"/>
          </a:p>
        </p:txBody>
      </p:sp>
    </p:spTree>
    <p:extLst>
      <p:ext uri="{BB962C8B-B14F-4D97-AF65-F5344CB8AC3E}">
        <p14:creationId xmlns:p14="http://schemas.microsoft.com/office/powerpoint/2010/main" val="2092311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815BD9-5A21-4CD9-BE58-C7F4FC8EB710}"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F6E1F-3312-4658-9D5C-9422D3082088}" type="slidenum">
              <a:rPr lang="en-US" smtClean="0"/>
              <a:t>‹#›</a:t>
            </a:fld>
            <a:endParaRPr lang="en-US"/>
          </a:p>
        </p:txBody>
      </p:sp>
    </p:spTree>
    <p:extLst>
      <p:ext uri="{BB962C8B-B14F-4D97-AF65-F5344CB8AC3E}">
        <p14:creationId xmlns:p14="http://schemas.microsoft.com/office/powerpoint/2010/main" val="281155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815BD9-5A21-4CD9-BE58-C7F4FC8EB710}"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F6E1F-3312-4658-9D5C-9422D3082088}"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2259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815BD9-5A21-4CD9-BE58-C7F4FC8EB710}"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F6E1F-3312-4658-9D5C-9422D3082088}" type="slidenum">
              <a:rPr lang="en-US" smtClean="0"/>
              <a:t>‹#›</a:t>
            </a:fld>
            <a:endParaRPr lang="en-US"/>
          </a:p>
        </p:txBody>
      </p:sp>
    </p:spTree>
    <p:extLst>
      <p:ext uri="{BB962C8B-B14F-4D97-AF65-F5344CB8AC3E}">
        <p14:creationId xmlns:p14="http://schemas.microsoft.com/office/powerpoint/2010/main" val="3660718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815BD9-5A21-4CD9-BE58-C7F4FC8EB710}"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F6E1F-3312-4658-9D5C-9422D3082088}"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88216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815BD9-5A21-4CD9-BE58-C7F4FC8EB710}"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F6E1F-3312-4658-9D5C-9422D3082088}" type="slidenum">
              <a:rPr lang="en-US" smtClean="0"/>
              <a:t>‹#›</a:t>
            </a:fld>
            <a:endParaRPr lang="en-US"/>
          </a:p>
        </p:txBody>
      </p:sp>
    </p:spTree>
    <p:extLst>
      <p:ext uri="{BB962C8B-B14F-4D97-AF65-F5344CB8AC3E}">
        <p14:creationId xmlns:p14="http://schemas.microsoft.com/office/powerpoint/2010/main" val="3234124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815BD9-5A21-4CD9-BE58-C7F4FC8EB710}"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F6E1F-3312-4658-9D5C-9422D3082088}" type="slidenum">
              <a:rPr lang="en-US" smtClean="0"/>
              <a:t>‹#›</a:t>
            </a:fld>
            <a:endParaRPr lang="en-US"/>
          </a:p>
        </p:txBody>
      </p:sp>
    </p:spTree>
    <p:extLst>
      <p:ext uri="{BB962C8B-B14F-4D97-AF65-F5344CB8AC3E}">
        <p14:creationId xmlns:p14="http://schemas.microsoft.com/office/powerpoint/2010/main" val="510476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815BD9-5A21-4CD9-BE58-C7F4FC8EB710}"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F6E1F-3312-4658-9D5C-9422D3082088}" type="slidenum">
              <a:rPr lang="en-US" smtClean="0"/>
              <a:t>‹#›</a:t>
            </a:fld>
            <a:endParaRPr lang="en-US"/>
          </a:p>
        </p:txBody>
      </p:sp>
    </p:spTree>
    <p:extLst>
      <p:ext uri="{BB962C8B-B14F-4D97-AF65-F5344CB8AC3E}">
        <p14:creationId xmlns:p14="http://schemas.microsoft.com/office/powerpoint/2010/main" val="242043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09598" y="2160590"/>
            <a:ext cx="7067551" cy="3880773"/>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E815BD9-5A21-4CD9-BE58-C7F4FC8EB710}"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F6E1F-3312-4658-9D5C-9422D3082088}" type="slidenum">
              <a:rPr lang="en-US" smtClean="0"/>
              <a:t>‹#›</a:t>
            </a:fld>
            <a:endParaRPr lang="en-US"/>
          </a:p>
        </p:txBody>
      </p:sp>
    </p:spTree>
    <p:extLst>
      <p:ext uri="{BB962C8B-B14F-4D97-AF65-F5344CB8AC3E}">
        <p14:creationId xmlns:p14="http://schemas.microsoft.com/office/powerpoint/2010/main" val="103827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815BD9-5A21-4CD9-BE58-C7F4FC8EB710}"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F6E1F-3312-4658-9D5C-9422D3082088}" type="slidenum">
              <a:rPr lang="en-US" smtClean="0"/>
              <a:t>‹#›</a:t>
            </a:fld>
            <a:endParaRPr lang="en-US"/>
          </a:p>
        </p:txBody>
      </p:sp>
    </p:spTree>
    <p:extLst>
      <p:ext uri="{BB962C8B-B14F-4D97-AF65-F5344CB8AC3E}">
        <p14:creationId xmlns:p14="http://schemas.microsoft.com/office/powerpoint/2010/main" val="2132820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815BD9-5A21-4CD9-BE58-C7F4FC8EB710}"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F6E1F-3312-4658-9D5C-9422D3082088}" type="slidenum">
              <a:rPr lang="en-US" smtClean="0"/>
              <a:t>‹#›</a:t>
            </a:fld>
            <a:endParaRPr lang="en-US"/>
          </a:p>
        </p:txBody>
      </p:sp>
    </p:spTree>
    <p:extLst>
      <p:ext uri="{BB962C8B-B14F-4D97-AF65-F5344CB8AC3E}">
        <p14:creationId xmlns:p14="http://schemas.microsoft.com/office/powerpoint/2010/main" val="251678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815BD9-5A21-4CD9-BE58-C7F4FC8EB710}" type="datetimeFigureOut">
              <a:rPr lang="en-US" smtClean="0"/>
              <a:t>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DF6E1F-3312-4658-9D5C-9422D3082088}" type="slidenum">
              <a:rPr lang="en-US" smtClean="0"/>
              <a:t>‹#›</a:t>
            </a:fld>
            <a:endParaRPr lang="en-US"/>
          </a:p>
        </p:txBody>
      </p:sp>
    </p:spTree>
    <p:extLst>
      <p:ext uri="{BB962C8B-B14F-4D97-AF65-F5344CB8AC3E}">
        <p14:creationId xmlns:p14="http://schemas.microsoft.com/office/powerpoint/2010/main" val="599578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815BD9-5A21-4CD9-BE58-C7F4FC8EB710}" type="datetimeFigureOut">
              <a:rPr lang="en-US" smtClean="0"/>
              <a:t>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DF6E1F-3312-4658-9D5C-9422D3082088}" type="slidenum">
              <a:rPr lang="en-US" smtClean="0"/>
              <a:t>‹#›</a:t>
            </a:fld>
            <a:endParaRPr lang="en-US"/>
          </a:p>
        </p:txBody>
      </p:sp>
    </p:spTree>
    <p:extLst>
      <p:ext uri="{BB962C8B-B14F-4D97-AF65-F5344CB8AC3E}">
        <p14:creationId xmlns:p14="http://schemas.microsoft.com/office/powerpoint/2010/main" val="1603821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15BD9-5A21-4CD9-BE58-C7F4FC8EB710}" type="datetimeFigureOut">
              <a:rPr lang="en-US" smtClean="0"/>
              <a:t>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DF6E1F-3312-4658-9D5C-9422D3082088}" type="slidenum">
              <a:rPr lang="en-US" smtClean="0"/>
              <a:t>‹#›</a:t>
            </a:fld>
            <a:endParaRPr lang="en-US"/>
          </a:p>
        </p:txBody>
      </p:sp>
    </p:spTree>
    <p:extLst>
      <p:ext uri="{BB962C8B-B14F-4D97-AF65-F5344CB8AC3E}">
        <p14:creationId xmlns:p14="http://schemas.microsoft.com/office/powerpoint/2010/main" val="2932369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E815BD9-5A21-4CD9-BE58-C7F4FC8EB710}"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F6E1F-3312-4658-9D5C-9422D3082088}" type="slidenum">
              <a:rPr lang="en-US" smtClean="0"/>
              <a:t>‹#›</a:t>
            </a:fld>
            <a:endParaRPr lang="en-US"/>
          </a:p>
        </p:txBody>
      </p:sp>
    </p:spTree>
    <p:extLst>
      <p:ext uri="{BB962C8B-B14F-4D97-AF65-F5344CB8AC3E}">
        <p14:creationId xmlns:p14="http://schemas.microsoft.com/office/powerpoint/2010/main" val="1004704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815BD9-5A21-4CD9-BE58-C7F4FC8EB710}"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F6E1F-3312-4658-9D5C-9422D3082088}" type="slidenum">
              <a:rPr lang="en-US" smtClean="0"/>
              <a:t>‹#›</a:t>
            </a:fld>
            <a:endParaRPr lang="en-US"/>
          </a:p>
        </p:txBody>
      </p:sp>
    </p:spTree>
    <p:extLst>
      <p:ext uri="{BB962C8B-B14F-4D97-AF65-F5344CB8AC3E}">
        <p14:creationId xmlns:p14="http://schemas.microsoft.com/office/powerpoint/2010/main" val="204993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815BD9-5A21-4CD9-BE58-C7F4FC8EB710}" type="datetimeFigureOut">
              <a:rPr lang="en-US" smtClean="0"/>
              <a:t>12/5/2022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3DF6E1F-3312-4658-9D5C-9422D3082088}" type="slidenum">
              <a:rPr lang="en-US" smtClean="0"/>
              <a:t>‹#›</a:t>
            </a:fld>
            <a:endParaRPr lang="en-US"/>
          </a:p>
        </p:txBody>
      </p:sp>
    </p:spTree>
    <p:extLst>
      <p:ext uri="{BB962C8B-B14F-4D97-AF65-F5344CB8AC3E}">
        <p14:creationId xmlns:p14="http://schemas.microsoft.com/office/powerpoint/2010/main" val="192695046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502AF-D8A9-2B5A-9B32-7A40032032CF}"/>
              </a:ext>
            </a:extLst>
          </p:cNvPr>
          <p:cNvSpPr>
            <a:spLocks noGrp="1"/>
          </p:cNvSpPr>
          <p:nvPr>
            <p:ph type="ctrTitle"/>
          </p:nvPr>
        </p:nvSpPr>
        <p:spPr>
          <a:xfrm>
            <a:off x="572361" y="2670174"/>
            <a:ext cx="6796220" cy="1234727"/>
          </a:xfrm>
        </p:spPr>
        <p:txBody>
          <a:bodyPr/>
          <a:lstStyle/>
          <a:p>
            <a:r>
              <a:rPr lang="en-US" sz="3600" dirty="0"/>
              <a:t>Election Cost Apportionment </a:t>
            </a:r>
            <a:br>
              <a:rPr lang="en-US" sz="3600" dirty="0"/>
            </a:br>
            <a:r>
              <a:rPr lang="en-US" sz="3600" dirty="0"/>
              <a:t>for Cities &amp; Large Towns &amp;</a:t>
            </a:r>
            <a:br>
              <a:rPr lang="en-US" sz="3600" dirty="0"/>
            </a:br>
            <a:r>
              <a:rPr lang="en-US" sz="3600" dirty="0"/>
              <a:t>Local Public Questions</a:t>
            </a:r>
          </a:p>
        </p:txBody>
      </p:sp>
      <p:sp>
        <p:nvSpPr>
          <p:cNvPr id="3" name="Subtitle 2">
            <a:extLst>
              <a:ext uri="{FF2B5EF4-FFF2-40B4-BE49-F238E27FC236}">
                <a16:creationId xmlns:a16="http://schemas.microsoft.com/office/drawing/2014/main" id="{683A3BBF-15E4-0984-368B-46613FEF6510}"/>
              </a:ext>
            </a:extLst>
          </p:cNvPr>
          <p:cNvSpPr>
            <a:spLocks noGrp="1"/>
          </p:cNvSpPr>
          <p:nvPr>
            <p:ph type="subTitle" idx="1"/>
          </p:nvPr>
        </p:nvSpPr>
        <p:spPr/>
        <p:txBody>
          <a:bodyPr/>
          <a:lstStyle/>
          <a:p>
            <a:r>
              <a:rPr lang="en-US" dirty="0"/>
              <a:t>Valerie Warycha </a:t>
            </a:r>
          </a:p>
          <a:p>
            <a:r>
              <a:rPr lang="en-US" dirty="0"/>
              <a:t>Co-General Counsel </a:t>
            </a:r>
          </a:p>
        </p:txBody>
      </p:sp>
    </p:spTree>
    <p:extLst>
      <p:ext uri="{BB962C8B-B14F-4D97-AF65-F5344CB8AC3E}">
        <p14:creationId xmlns:p14="http://schemas.microsoft.com/office/powerpoint/2010/main" val="4288431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CCB14-AB26-6326-9949-CD90F8022510}"/>
              </a:ext>
            </a:extLst>
          </p:cNvPr>
          <p:cNvSpPr>
            <a:spLocks noGrp="1"/>
          </p:cNvSpPr>
          <p:nvPr>
            <p:ph type="title"/>
          </p:nvPr>
        </p:nvSpPr>
        <p:spPr>
          <a:xfrm rot="16200000">
            <a:off x="-2021511" y="2592514"/>
            <a:ext cx="6347713" cy="1320800"/>
          </a:xfrm>
        </p:spPr>
        <p:txBody>
          <a:bodyPr>
            <a:normAutofit/>
          </a:bodyPr>
          <a:lstStyle/>
          <a:p>
            <a:pPr algn="ctr"/>
            <a:r>
              <a:rPr lang="en-US" sz="4050" dirty="0"/>
              <a:t>Vote Center County</a:t>
            </a:r>
          </a:p>
        </p:txBody>
      </p:sp>
      <p:pic>
        <p:nvPicPr>
          <p:cNvPr id="9" name="Content Placeholder 8" descr="Graphical user interface, application, table">
            <a:extLst>
              <a:ext uri="{FF2B5EF4-FFF2-40B4-BE49-F238E27FC236}">
                <a16:creationId xmlns:a16="http://schemas.microsoft.com/office/drawing/2014/main" id="{B8268F93-7B57-8BE2-0E99-E74602DA2A0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636" y="79056"/>
            <a:ext cx="5611734" cy="4322632"/>
          </a:xfrm>
        </p:spPr>
      </p:pic>
      <p:pic>
        <p:nvPicPr>
          <p:cNvPr id="11" name="Picture 10" descr="Graphical user interface, text, application&#10;&#10;Description automatically generated">
            <a:extLst>
              <a:ext uri="{FF2B5EF4-FFF2-40B4-BE49-F238E27FC236}">
                <a16:creationId xmlns:a16="http://schemas.microsoft.com/office/drawing/2014/main" id="{659B2A0B-85FB-7B37-8CC9-23299925962F}"/>
              </a:ext>
            </a:extLst>
          </p:cNvPr>
          <p:cNvPicPr>
            <a:picLocks noChangeAspect="1"/>
          </p:cNvPicPr>
          <p:nvPr/>
        </p:nvPicPr>
        <p:blipFill rotWithShape="1">
          <a:blip r:embed="rId3">
            <a:extLst>
              <a:ext uri="{28A0092B-C50C-407E-A947-70E740481C1C}">
                <a14:useLocalDpi xmlns:a14="http://schemas.microsoft.com/office/drawing/2010/main" val="0"/>
              </a:ext>
            </a:extLst>
          </a:blip>
          <a:srcRect l="11278" b="24687"/>
          <a:stretch/>
        </p:blipFill>
        <p:spPr>
          <a:xfrm>
            <a:off x="1582220" y="4296644"/>
            <a:ext cx="5355972" cy="2309639"/>
          </a:xfrm>
          <a:prstGeom prst="rect">
            <a:avLst/>
          </a:prstGeom>
        </p:spPr>
      </p:pic>
    </p:spTree>
    <p:extLst>
      <p:ext uri="{BB962C8B-B14F-4D97-AF65-F5344CB8AC3E}">
        <p14:creationId xmlns:p14="http://schemas.microsoft.com/office/powerpoint/2010/main" val="2045673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433A7-440F-C1E4-2896-D072858E8897}"/>
              </a:ext>
            </a:extLst>
          </p:cNvPr>
          <p:cNvSpPr>
            <a:spLocks noGrp="1"/>
          </p:cNvSpPr>
          <p:nvPr>
            <p:ph type="title"/>
          </p:nvPr>
        </p:nvSpPr>
        <p:spPr>
          <a:xfrm>
            <a:off x="1398143" y="239730"/>
            <a:ext cx="6347713" cy="699886"/>
          </a:xfrm>
        </p:spPr>
        <p:txBody>
          <a:bodyPr>
            <a:normAutofit fontScale="90000"/>
          </a:bodyPr>
          <a:lstStyle/>
          <a:p>
            <a:pPr algn="ctr"/>
            <a:r>
              <a:rPr lang="en-US" sz="4050" dirty="0"/>
              <a:t>Town Agreements </a:t>
            </a:r>
          </a:p>
        </p:txBody>
      </p:sp>
      <p:sp>
        <p:nvSpPr>
          <p:cNvPr id="7" name="Content Placeholder 6">
            <a:extLst>
              <a:ext uri="{FF2B5EF4-FFF2-40B4-BE49-F238E27FC236}">
                <a16:creationId xmlns:a16="http://schemas.microsoft.com/office/drawing/2014/main" id="{257BFD8C-5613-08B7-F469-B7D135617BBF}"/>
              </a:ext>
            </a:extLst>
          </p:cNvPr>
          <p:cNvSpPr>
            <a:spLocks noGrp="1"/>
          </p:cNvSpPr>
          <p:nvPr>
            <p:ph idx="1"/>
          </p:nvPr>
        </p:nvSpPr>
        <p:spPr>
          <a:xfrm>
            <a:off x="678305" y="1050981"/>
            <a:ext cx="7067551" cy="3880773"/>
          </a:xfrm>
        </p:spPr>
        <p:txBody>
          <a:bodyPr>
            <a:normAutofit/>
          </a:bodyPr>
          <a:lstStyle/>
          <a:p>
            <a:r>
              <a:rPr lang="en-US" sz="2000" dirty="0"/>
              <a:t>County Election Board may enter into a written agreement with a small town (census population of less than 3,500) to conduct their primary or municipal election or both. </a:t>
            </a:r>
          </a:p>
          <a:p>
            <a:r>
              <a:rPr lang="en-US" sz="2000" dirty="0"/>
              <a:t>This must be done prior to September 21, 2023. </a:t>
            </a:r>
          </a:p>
          <a:p>
            <a:r>
              <a:rPr lang="en-US" sz="2000" dirty="0"/>
              <a:t>This does not apply to Marion County. </a:t>
            </a:r>
          </a:p>
          <a:p>
            <a:r>
              <a:rPr lang="en-US" sz="2000" dirty="0"/>
              <a:t>If a town election coincides with a general election, the town is not charged. </a:t>
            </a:r>
          </a:p>
        </p:txBody>
      </p:sp>
      <p:sp>
        <p:nvSpPr>
          <p:cNvPr id="4" name="TextBox 3">
            <a:extLst>
              <a:ext uri="{FF2B5EF4-FFF2-40B4-BE49-F238E27FC236}">
                <a16:creationId xmlns:a16="http://schemas.microsoft.com/office/drawing/2014/main" id="{B92C56C1-6649-B06D-BFFE-71094B2873E4}"/>
              </a:ext>
            </a:extLst>
          </p:cNvPr>
          <p:cNvSpPr txBox="1"/>
          <p:nvPr/>
        </p:nvSpPr>
        <p:spPr>
          <a:xfrm>
            <a:off x="549096" y="6318188"/>
            <a:ext cx="1229360" cy="300082"/>
          </a:xfrm>
          <a:prstGeom prst="rect">
            <a:avLst/>
          </a:prstGeom>
          <a:noFill/>
        </p:spPr>
        <p:txBody>
          <a:bodyPr wrap="square">
            <a:spAutoFit/>
          </a:bodyPr>
          <a:lstStyle/>
          <a:p>
            <a:r>
              <a:rPr lang="en-US" sz="1350" dirty="0"/>
              <a:t>IC 3-10-7-4</a:t>
            </a:r>
          </a:p>
        </p:txBody>
      </p:sp>
    </p:spTree>
    <p:extLst>
      <p:ext uri="{BB962C8B-B14F-4D97-AF65-F5344CB8AC3E}">
        <p14:creationId xmlns:p14="http://schemas.microsoft.com/office/powerpoint/2010/main" val="3974665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10D6E-63B0-8C68-1949-3FF87213D4E7}"/>
              </a:ext>
            </a:extLst>
          </p:cNvPr>
          <p:cNvSpPr>
            <a:spLocks noGrp="1"/>
          </p:cNvSpPr>
          <p:nvPr>
            <p:ph type="title"/>
          </p:nvPr>
        </p:nvSpPr>
        <p:spPr>
          <a:xfrm>
            <a:off x="969516" y="239730"/>
            <a:ext cx="6347713" cy="797960"/>
          </a:xfrm>
        </p:spPr>
        <p:txBody>
          <a:bodyPr>
            <a:normAutofit/>
          </a:bodyPr>
          <a:lstStyle/>
          <a:p>
            <a:pPr algn="ctr"/>
            <a:r>
              <a:rPr lang="en-US" sz="4050" dirty="0"/>
              <a:t>Municipal Election Costs</a:t>
            </a:r>
          </a:p>
        </p:txBody>
      </p:sp>
      <p:sp>
        <p:nvSpPr>
          <p:cNvPr id="3" name="Content Placeholder 2">
            <a:extLst>
              <a:ext uri="{FF2B5EF4-FFF2-40B4-BE49-F238E27FC236}">
                <a16:creationId xmlns:a16="http://schemas.microsoft.com/office/drawing/2014/main" id="{BEAB6530-9CBD-D1DD-62E4-01618ECA1B47}"/>
              </a:ext>
            </a:extLst>
          </p:cNvPr>
          <p:cNvSpPr>
            <a:spLocks noGrp="1"/>
          </p:cNvSpPr>
          <p:nvPr>
            <p:ph idx="1"/>
          </p:nvPr>
        </p:nvSpPr>
        <p:spPr>
          <a:xfrm>
            <a:off x="609598" y="1284270"/>
            <a:ext cx="7067551" cy="4757093"/>
          </a:xfrm>
        </p:spPr>
        <p:txBody>
          <a:bodyPr>
            <a:normAutofit/>
          </a:bodyPr>
          <a:lstStyle/>
          <a:p>
            <a:r>
              <a:rPr lang="en-US" sz="2000" dirty="0">
                <a:solidFill>
                  <a:schemeClr val="tx1"/>
                </a:solidFill>
              </a:rPr>
              <a:t>All expenses for a municipal election conducted by the County Election Board are paid out of the general fund of the county, without any appropriation required. </a:t>
            </a:r>
          </a:p>
          <a:p>
            <a:r>
              <a:rPr lang="en-US" sz="2000" dirty="0">
                <a:solidFill>
                  <a:schemeClr val="tx1"/>
                </a:solidFill>
              </a:rPr>
              <a:t>The County Auditor certifies the amount to the fiscal officer of the municipality not later than 30 days after the election. </a:t>
            </a:r>
          </a:p>
          <a:p>
            <a:pPr lvl="1"/>
            <a:r>
              <a:rPr lang="en-US" sz="2000" dirty="0">
                <a:solidFill>
                  <a:schemeClr val="tx1"/>
                </a:solidFill>
              </a:rPr>
              <a:t>No later than June 1 for Primary and December 7 for the Municipal.</a:t>
            </a:r>
          </a:p>
          <a:p>
            <a:r>
              <a:rPr lang="en-US" sz="2000" dirty="0">
                <a:solidFill>
                  <a:schemeClr val="tx1"/>
                </a:solidFill>
              </a:rPr>
              <a:t>The municipal fiscal body shall reimburse the county by December 31 of the year the election takes place. </a:t>
            </a:r>
          </a:p>
        </p:txBody>
      </p:sp>
    </p:spTree>
    <p:extLst>
      <p:ext uri="{BB962C8B-B14F-4D97-AF65-F5344CB8AC3E}">
        <p14:creationId xmlns:p14="http://schemas.microsoft.com/office/powerpoint/2010/main" val="2036813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F639D-15F9-050D-8533-9A6B8D9A0A54}"/>
              </a:ext>
            </a:extLst>
          </p:cNvPr>
          <p:cNvSpPr>
            <a:spLocks noGrp="1"/>
          </p:cNvSpPr>
          <p:nvPr>
            <p:ph type="title"/>
          </p:nvPr>
        </p:nvSpPr>
        <p:spPr>
          <a:xfrm>
            <a:off x="1069370" y="309518"/>
            <a:ext cx="6347713" cy="830913"/>
          </a:xfrm>
        </p:spPr>
        <p:txBody>
          <a:bodyPr>
            <a:normAutofit/>
          </a:bodyPr>
          <a:lstStyle/>
          <a:p>
            <a:pPr algn="ctr"/>
            <a:r>
              <a:rPr lang="en-US" sz="4500" dirty="0"/>
              <a:t>Special Election Costs</a:t>
            </a:r>
          </a:p>
        </p:txBody>
      </p:sp>
      <p:sp>
        <p:nvSpPr>
          <p:cNvPr id="3" name="Content Placeholder 2">
            <a:extLst>
              <a:ext uri="{FF2B5EF4-FFF2-40B4-BE49-F238E27FC236}">
                <a16:creationId xmlns:a16="http://schemas.microsoft.com/office/drawing/2014/main" id="{0EA6D7D1-B097-4565-6214-7BA8C2DA206E}"/>
              </a:ext>
            </a:extLst>
          </p:cNvPr>
          <p:cNvSpPr>
            <a:spLocks noGrp="1"/>
          </p:cNvSpPr>
          <p:nvPr>
            <p:ph idx="1"/>
          </p:nvPr>
        </p:nvSpPr>
        <p:spPr>
          <a:xfrm>
            <a:off x="508001" y="1140431"/>
            <a:ext cx="6447501" cy="5188450"/>
          </a:xfrm>
        </p:spPr>
        <p:txBody>
          <a:bodyPr>
            <a:normAutofit/>
          </a:bodyPr>
          <a:lstStyle/>
          <a:p>
            <a:r>
              <a:rPr lang="en-US" sz="2000" dirty="0">
                <a:solidFill>
                  <a:schemeClr val="tx1"/>
                </a:solidFill>
              </a:rPr>
              <a:t>If required by statute, the political subdivision pays the costs incurred for conducting the election in the precincts where the election occurred. </a:t>
            </a:r>
          </a:p>
          <a:p>
            <a:pPr lvl="1"/>
            <a:r>
              <a:rPr lang="en-US" sz="2000" dirty="0">
                <a:solidFill>
                  <a:schemeClr val="tx1"/>
                </a:solidFill>
              </a:rPr>
              <a:t>Example: school referendums (IC 20-46-1-46)</a:t>
            </a:r>
          </a:p>
          <a:p>
            <a:r>
              <a:rPr lang="en-US" sz="2000" b="0" i="0" dirty="0">
                <a:solidFill>
                  <a:schemeClr val="tx1"/>
                </a:solidFill>
                <a:effectLst/>
              </a:rPr>
              <a:t>The political subdivision is required to pay </a:t>
            </a:r>
            <a:r>
              <a:rPr lang="en-US" sz="2000" dirty="0">
                <a:solidFill>
                  <a:schemeClr val="tx1"/>
                </a:solidFill>
              </a:rPr>
              <a:t>only the costs incurred for conducting the special election in the precincts in which the other election is not conducted on that date. </a:t>
            </a:r>
          </a:p>
          <a:p>
            <a:r>
              <a:rPr lang="en-US" sz="2000" dirty="0">
                <a:solidFill>
                  <a:schemeClr val="tx1"/>
                </a:solidFill>
              </a:rPr>
              <a:t>The costs incurred by the political subdivision shall be determined based on the ratio that the number of voters who cast a ballot in the precincts in which the other election is not conducted bears to the total number of voters who cast a ballot in all elections conducted within the county on that date.</a:t>
            </a:r>
          </a:p>
          <a:p>
            <a:pPr lvl="1"/>
            <a:endParaRPr lang="en-US" sz="1275" dirty="0">
              <a:solidFill>
                <a:schemeClr val="tx1"/>
              </a:solidFill>
            </a:endParaRPr>
          </a:p>
        </p:txBody>
      </p:sp>
      <p:sp>
        <p:nvSpPr>
          <p:cNvPr id="5" name="TextBox 4">
            <a:extLst>
              <a:ext uri="{FF2B5EF4-FFF2-40B4-BE49-F238E27FC236}">
                <a16:creationId xmlns:a16="http://schemas.microsoft.com/office/drawing/2014/main" id="{73E1C80A-711C-8464-6BD3-F51EF1C58131}"/>
              </a:ext>
            </a:extLst>
          </p:cNvPr>
          <p:cNvSpPr txBox="1"/>
          <p:nvPr/>
        </p:nvSpPr>
        <p:spPr>
          <a:xfrm>
            <a:off x="846269" y="6248400"/>
            <a:ext cx="4575810" cy="300082"/>
          </a:xfrm>
          <a:prstGeom prst="rect">
            <a:avLst/>
          </a:prstGeom>
          <a:noFill/>
        </p:spPr>
        <p:txBody>
          <a:bodyPr wrap="square">
            <a:spAutoFit/>
          </a:bodyPr>
          <a:lstStyle/>
          <a:p>
            <a:r>
              <a:rPr lang="en-US" sz="1350" dirty="0"/>
              <a:t>IC 3-5-3-12</a:t>
            </a:r>
          </a:p>
        </p:txBody>
      </p:sp>
    </p:spTree>
    <p:extLst>
      <p:ext uri="{BB962C8B-B14F-4D97-AF65-F5344CB8AC3E}">
        <p14:creationId xmlns:p14="http://schemas.microsoft.com/office/powerpoint/2010/main" val="233285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F64A1-F113-0D44-FAF3-440102E47102}"/>
              </a:ext>
            </a:extLst>
          </p:cNvPr>
          <p:cNvSpPr>
            <a:spLocks noGrp="1"/>
          </p:cNvSpPr>
          <p:nvPr>
            <p:ph type="title"/>
          </p:nvPr>
        </p:nvSpPr>
        <p:spPr>
          <a:xfrm>
            <a:off x="607789" y="291101"/>
            <a:ext cx="6347713" cy="853506"/>
          </a:xfrm>
        </p:spPr>
        <p:txBody>
          <a:bodyPr>
            <a:normAutofit/>
          </a:bodyPr>
          <a:lstStyle/>
          <a:p>
            <a:pPr algn="ctr"/>
            <a:r>
              <a:rPr lang="en-US" sz="4050" dirty="0"/>
              <a:t>Special Election Costs</a:t>
            </a:r>
          </a:p>
        </p:txBody>
      </p:sp>
      <p:sp>
        <p:nvSpPr>
          <p:cNvPr id="3" name="Content Placeholder 2">
            <a:extLst>
              <a:ext uri="{FF2B5EF4-FFF2-40B4-BE49-F238E27FC236}">
                <a16:creationId xmlns:a16="http://schemas.microsoft.com/office/drawing/2014/main" id="{F5436ED6-D141-FB2E-2AE0-09688453263E}"/>
              </a:ext>
            </a:extLst>
          </p:cNvPr>
          <p:cNvSpPr>
            <a:spLocks noGrp="1"/>
          </p:cNvSpPr>
          <p:nvPr>
            <p:ph idx="1"/>
          </p:nvPr>
        </p:nvSpPr>
        <p:spPr>
          <a:xfrm>
            <a:off x="508001" y="1047964"/>
            <a:ext cx="6447501" cy="4665429"/>
          </a:xfrm>
        </p:spPr>
        <p:txBody>
          <a:bodyPr>
            <a:normAutofit fontScale="92500" lnSpcReduction="10000"/>
          </a:bodyPr>
          <a:lstStyle/>
          <a:p>
            <a:r>
              <a:rPr lang="en-US" sz="2000" dirty="0">
                <a:solidFill>
                  <a:schemeClr val="tx1"/>
                </a:solidFill>
              </a:rPr>
              <a:t>Determining costs</a:t>
            </a:r>
          </a:p>
          <a:p>
            <a:pPr marL="800092" lvl="1" indent="-457200">
              <a:buFont typeface="+mj-lt"/>
              <a:buAutoNum type="arabicParenR"/>
            </a:pPr>
            <a:r>
              <a:rPr lang="en-US" sz="2000" dirty="0">
                <a:solidFill>
                  <a:schemeClr val="tx1"/>
                </a:solidFill>
              </a:rPr>
              <a:t>Determine total number of votes cast in Smallville precincts. </a:t>
            </a:r>
          </a:p>
          <a:p>
            <a:pPr marL="800092" lvl="1" indent="-457200">
              <a:buFont typeface="+mj-lt"/>
              <a:buAutoNum type="arabicParenR"/>
            </a:pPr>
            <a:r>
              <a:rPr lang="en-US" sz="2000" dirty="0">
                <a:solidFill>
                  <a:schemeClr val="tx1"/>
                </a:solidFill>
              </a:rPr>
              <a:t>Determine total number of votes cast within the county. </a:t>
            </a:r>
          </a:p>
          <a:p>
            <a:pPr marL="800092" lvl="1" indent="-457200">
              <a:buFont typeface="+mj-lt"/>
              <a:buAutoNum type="arabicParenR"/>
            </a:pPr>
            <a:r>
              <a:rPr lang="en-US" sz="2000" dirty="0">
                <a:solidFill>
                  <a:schemeClr val="tx1"/>
                </a:solidFill>
              </a:rPr>
              <a:t>Divide the total number of Smallville votes by the total number cast to determine the ratio. </a:t>
            </a:r>
          </a:p>
          <a:p>
            <a:r>
              <a:rPr lang="en-US" sz="2000" dirty="0">
                <a:solidFill>
                  <a:schemeClr val="tx1"/>
                </a:solidFill>
              </a:rPr>
              <a:t>Example </a:t>
            </a:r>
          </a:p>
          <a:p>
            <a:pPr marL="800092" lvl="1" indent="-457200">
              <a:buFont typeface="+mj-lt"/>
              <a:buAutoNum type="arabicParenR"/>
            </a:pPr>
            <a:r>
              <a:rPr lang="en-US" sz="2000" dirty="0">
                <a:solidFill>
                  <a:schemeClr val="tx1"/>
                </a:solidFill>
              </a:rPr>
              <a:t>1. Smallville has 100 votes cast in 5 precincts where no other election is conducted. </a:t>
            </a:r>
          </a:p>
          <a:p>
            <a:pPr marL="800092" lvl="1" indent="-457200">
              <a:buFont typeface="+mj-lt"/>
              <a:buAutoNum type="arabicParenR"/>
            </a:pPr>
            <a:r>
              <a:rPr lang="en-US" sz="2000" dirty="0">
                <a:solidFill>
                  <a:schemeClr val="tx1"/>
                </a:solidFill>
              </a:rPr>
              <a:t>2. There are a total of 1,000 votes cast in all the elections conducted in the county. </a:t>
            </a:r>
          </a:p>
          <a:p>
            <a:pPr marL="800092" lvl="1" indent="-457200">
              <a:buFont typeface="+mj-lt"/>
              <a:buAutoNum type="arabicParenR"/>
            </a:pPr>
            <a:r>
              <a:rPr lang="en-US" sz="2000" dirty="0">
                <a:solidFill>
                  <a:schemeClr val="tx1"/>
                </a:solidFill>
              </a:rPr>
              <a:t>3. Therefore, Smallville had a ratio of 100 to 1000 and owes 10% of the costs. </a:t>
            </a:r>
          </a:p>
          <a:p>
            <a:endParaRPr lang="en-US" dirty="0"/>
          </a:p>
        </p:txBody>
      </p:sp>
    </p:spTree>
    <p:extLst>
      <p:ext uri="{BB962C8B-B14F-4D97-AF65-F5344CB8AC3E}">
        <p14:creationId xmlns:p14="http://schemas.microsoft.com/office/powerpoint/2010/main" val="1813473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A4A53-5B09-87BD-C7B8-1C64D4C99444}"/>
              </a:ext>
            </a:extLst>
          </p:cNvPr>
          <p:cNvSpPr>
            <a:spLocks noGrp="1"/>
          </p:cNvSpPr>
          <p:nvPr>
            <p:ph type="title"/>
          </p:nvPr>
        </p:nvSpPr>
        <p:spPr>
          <a:xfrm>
            <a:off x="1417322" y="2249170"/>
            <a:ext cx="6447501" cy="990600"/>
          </a:xfrm>
        </p:spPr>
        <p:txBody>
          <a:bodyPr>
            <a:noAutofit/>
          </a:bodyPr>
          <a:lstStyle/>
          <a:p>
            <a:r>
              <a:rPr lang="en-US" sz="7200" dirty="0"/>
              <a:t>Questions?</a:t>
            </a:r>
          </a:p>
        </p:txBody>
      </p:sp>
    </p:spTree>
    <p:extLst>
      <p:ext uri="{BB962C8B-B14F-4D97-AF65-F5344CB8AC3E}">
        <p14:creationId xmlns:p14="http://schemas.microsoft.com/office/powerpoint/2010/main" val="840332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B88CA-10C4-56FB-876F-84DC16FBA96F}"/>
              </a:ext>
            </a:extLst>
          </p:cNvPr>
          <p:cNvSpPr>
            <a:spLocks noGrp="1"/>
          </p:cNvSpPr>
          <p:nvPr>
            <p:ph type="title"/>
          </p:nvPr>
        </p:nvSpPr>
        <p:spPr>
          <a:xfrm>
            <a:off x="915154" y="371475"/>
            <a:ext cx="6347713" cy="866775"/>
          </a:xfrm>
        </p:spPr>
        <p:txBody>
          <a:bodyPr>
            <a:noAutofit/>
          </a:bodyPr>
          <a:lstStyle/>
          <a:p>
            <a:pPr algn="ctr"/>
            <a:r>
              <a:rPr lang="en-US" dirty="0"/>
              <a:t>Apportionment of Expenses</a:t>
            </a:r>
          </a:p>
        </p:txBody>
      </p:sp>
      <p:sp>
        <p:nvSpPr>
          <p:cNvPr id="3" name="Content Placeholder 2">
            <a:extLst>
              <a:ext uri="{FF2B5EF4-FFF2-40B4-BE49-F238E27FC236}">
                <a16:creationId xmlns:a16="http://schemas.microsoft.com/office/drawing/2014/main" id="{E3E400C7-12EA-DBB3-1F37-0E493A0AFCDF}"/>
              </a:ext>
            </a:extLst>
          </p:cNvPr>
          <p:cNvSpPr>
            <a:spLocks noGrp="1"/>
          </p:cNvSpPr>
          <p:nvPr>
            <p:ph idx="1"/>
          </p:nvPr>
        </p:nvSpPr>
        <p:spPr>
          <a:xfrm>
            <a:off x="538973" y="1238250"/>
            <a:ext cx="7100077" cy="4857750"/>
          </a:xfrm>
        </p:spPr>
        <p:txBody>
          <a:bodyPr>
            <a:normAutofit fontScale="62500" lnSpcReduction="20000"/>
          </a:bodyPr>
          <a:lstStyle/>
          <a:p>
            <a:r>
              <a:rPr lang="en-US" sz="3200" dirty="0">
                <a:solidFill>
                  <a:schemeClr val="tx1"/>
                </a:solidFill>
              </a:rPr>
              <a:t>In odd-numbered municipal election years, all cities </a:t>
            </a:r>
            <a:br>
              <a:rPr lang="en-US" sz="3200" dirty="0">
                <a:solidFill>
                  <a:schemeClr val="tx1"/>
                </a:solidFill>
              </a:rPr>
            </a:br>
            <a:r>
              <a:rPr lang="en-US" sz="3200" dirty="0">
                <a:solidFill>
                  <a:schemeClr val="tx1"/>
                </a:solidFill>
              </a:rPr>
              <a:t>and towns are required to pay for their election. </a:t>
            </a:r>
          </a:p>
          <a:p>
            <a:r>
              <a:rPr lang="en-US" sz="3200" dirty="0">
                <a:solidFill>
                  <a:schemeClr val="tx1"/>
                </a:solidFill>
              </a:rPr>
              <a:t>In </a:t>
            </a:r>
            <a:r>
              <a:rPr lang="en-US" sz="3200" b="1" dirty="0">
                <a:solidFill>
                  <a:schemeClr val="tx1"/>
                </a:solidFill>
              </a:rPr>
              <a:t>precinct-based counties</a:t>
            </a:r>
            <a:r>
              <a:rPr lang="en-US" sz="3200" dirty="0">
                <a:solidFill>
                  <a:schemeClr val="tx1"/>
                </a:solidFill>
              </a:rPr>
              <a:t>, if the county election board conducts the primary or municipal election, starting 90 days before the election, running through the day after the election, all expenses that can’t be changed directly to a municipality shall be split:</a:t>
            </a:r>
          </a:p>
          <a:p>
            <a:pPr lvl="1"/>
            <a:r>
              <a:rPr lang="en-US" sz="2900" dirty="0">
                <a:solidFill>
                  <a:schemeClr val="tx1"/>
                </a:solidFill>
              </a:rPr>
              <a:t>25% to county</a:t>
            </a:r>
          </a:p>
          <a:p>
            <a:pPr lvl="1"/>
            <a:r>
              <a:rPr lang="en-US" sz="2900" dirty="0">
                <a:solidFill>
                  <a:schemeClr val="tx1"/>
                </a:solidFill>
              </a:rPr>
              <a:t>75% to municipality holding the election. </a:t>
            </a:r>
          </a:p>
          <a:p>
            <a:r>
              <a:rPr lang="en-US" sz="3200" dirty="0">
                <a:solidFill>
                  <a:schemeClr val="tx1"/>
                </a:solidFill>
              </a:rPr>
              <a:t>In </a:t>
            </a:r>
            <a:r>
              <a:rPr lang="en-US" sz="3200" b="1" dirty="0">
                <a:solidFill>
                  <a:schemeClr val="tx1"/>
                </a:solidFill>
              </a:rPr>
              <a:t>vote center counties</a:t>
            </a:r>
            <a:r>
              <a:rPr lang="en-US" sz="3200" dirty="0">
                <a:solidFill>
                  <a:schemeClr val="tx1"/>
                </a:solidFill>
              </a:rPr>
              <a:t>, all expenses incurred by the county are split between the municipalities conducting elections. </a:t>
            </a:r>
          </a:p>
          <a:p>
            <a:r>
              <a:rPr lang="en-US" sz="3200" dirty="0">
                <a:solidFill>
                  <a:schemeClr val="tx1"/>
                </a:solidFill>
              </a:rPr>
              <a:t>Towns may enter into an agreement to pay a fixed amount. </a:t>
            </a:r>
          </a:p>
          <a:p>
            <a:r>
              <a:rPr lang="en-US" sz="3200" dirty="0">
                <a:solidFill>
                  <a:schemeClr val="tx1"/>
                </a:solidFill>
              </a:rPr>
              <a:t>If “small” town election board conducts the November election, the town is responsible for all costs.</a:t>
            </a:r>
          </a:p>
          <a:p>
            <a:endParaRPr lang="en-US" dirty="0">
              <a:solidFill>
                <a:schemeClr val="tx1"/>
              </a:solidFill>
            </a:endParaRPr>
          </a:p>
          <a:p>
            <a:pPr marL="0" indent="0">
              <a:buNone/>
            </a:pPr>
            <a:endParaRPr lang="en-US" sz="1600" dirty="0">
              <a:solidFill>
                <a:schemeClr val="tx1"/>
              </a:solidFill>
            </a:endParaRPr>
          </a:p>
          <a:p>
            <a:endParaRPr lang="en-US" dirty="0"/>
          </a:p>
        </p:txBody>
      </p:sp>
      <p:sp>
        <p:nvSpPr>
          <p:cNvPr id="4" name="TextBox 3">
            <a:extLst>
              <a:ext uri="{FF2B5EF4-FFF2-40B4-BE49-F238E27FC236}">
                <a16:creationId xmlns:a16="http://schemas.microsoft.com/office/drawing/2014/main" id="{4204F2E7-38C0-B4CA-21A7-0E660DD9B55E}"/>
              </a:ext>
            </a:extLst>
          </p:cNvPr>
          <p:cNvSpPr txBox="1"/>
          <p:nvPr/>
        </p:nvSpPr>
        <p:spPr>
          <a:xfrm>
            <a:off x="538973" y="6248400"/>
            <a:ext cx="2486026" cy="400110"/>
          </a:xfrm>
          <a:prstGeom prst="rect">
            <a:avLst/>
          </a:prstGeom>
          <a:noFill/>
        </p:spPr>
        <p:txBody>
          <a:bodyPr wrap="square" rtlCol="0">
            <a:spAutoFit/>
          </a:bodyPr>
          <a:lstStyle/>
          <a:p>
            <a:r>
              <a:rPr lang="en-US" sz="1000" dirty="0">
                <a:solidFill>
                  <a:schemeClr val="tx1"/>
                </a:solidFill>
              </a:rPr>
              <a:t>IC 3-5-3-8 | IC 3-5-3-9 | IC 3-10-7-4</a:t>
            </a:r>
          </a:p>
          <a:p>
            <a:endParaRPr lang="en-US" sz="1000" dirty="0"/>
          </a:p>
        </p:txBody>
      </p:sp>
    </p:spTree>
    <p:extLst>
      <p:ext uri="{BB962C8B-B14F-4D97-AF65-F5344CB8AC3E}">
        <p14:creationId xmlns:p14="http://schemas.microsoft.com/office/powerpoint/2010/main" val="290191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5DAEF-FB61-F22F-7021-FE13B9A2670F}"/>
              </a:ext>
            </a:extLst>
          </p:cNvPr>
          <p:cNvSpPr>
            <a:spLocks noGrp="1"/>
          </p:cNvSpPr>
          <p:nvPr>
            <p:ph type="title"/>
          </p:nvPr>
        </p:nvSpPr>
        <p:spPr>
          <a:xfrm>
            <a:off x="1047306" y="300037"/>
            <a:ext cx="6347713" cy="809625"/>
          </a:xfrm>
        </p:spPr>
        <p:txBody>
          <a:bodyPr>
            <a:normAutofit/>
          </a:bodyPr>
          <a:lstStyle/>
          <a:p>
            <a:pPr algn="ctr"/>
            <a:r>
              <a:rPr lang="en-US" sz="4050" dirty="0"/>
              <a:t>Precinct Based County</a:t>
            </a:r>
          </a:p>
        </p:txBody>
      </p:sp>
      <p:sp>
        <p:nvSpPr>
          <p:cNvPr id="3" name="Content Placeholder 2">
            <a:extLst>
              <a:ext uri="{FF2B5EF4-FFF2-40B4-BE49-F238E27FC236}">
                <a16:creationId xmlns:a16="http://schemas.microsoft.com/office/drawing/2014/main" id="{64307257-C24A-72EB-1580-E0C32CCBFB4C}"/>
              </a:ext>
            </a:extLst>
          </p:cNvPr>
          <p:cNvSpPr>
            <a:spLocks noGrp="1"/>
          </p:cNvSpPr>
          <p:nvPr>
            <p:ph idx="1"/>
          </p:nvPr>
        </p:nvSpPr>
        <p:spPr>
          <a:xfrm>
            <a:off x="508001" y="1109663"/>
            <a:ext cx="7426324" cy="5043488"/>
          </a:xfrm>
        </p:spPr>
        <p:txBody>
          <a:bodyPr>
            <a:normAutofit lnSpcReduction="10000"/>
          </a:bodyPr>
          <a:lstStyle/>
          <a:p>
            <a:r>
              <a:rPr lang="en-US" sz="2000" dirty="0">
                <a:solidFill>
                  <a:srgbClr val="000000"/>
                </a:solidFill>
              </a:rPr>
              <a:t>Steps to apportion election expenses among municipalities: </a:t>
            </a:r>
          </a:p>
          <a:p>
            <a:pPr marL="800100" lvl="1" indent="-342900">
              <a:buFont typeface="+mj-lt"/>
              <a:buAutoNum type="arabicParenR"/>
            </a:pPr>
            <a:r>
              <a:rPr lang="en-US" sz="1800" b="0" i="0" u="none" strike="noStrike" dirty="0">
                <a:solidFill>
                  <a:srgbClr val="000000"/>
                </a:solidFill>
                <a:effectLst/>
              </a:rPr>
              <a:t>Determine the total number of votes cast in all cities and towns. </a:t>
            </a:r>
          </a:p>
          <a:p>
            <a:pPr marL="800100" lvl="1" indent="-342900">
              <a:buFont typeface="+mj-lt"/>
              <a:buAutoNum type="arabicParenR"/>
            </a:pPr>
            <a:r>
              <a:rPr lang="en-US" sz="1800" dirty="0">
                <a:solidFill>
                  <a:srgbClr val="000000"/>
                </a:solidFill>
              </a:rPr>
              <a:t>Determine votes cast in each city and town as a percentage </a:t>
            </a:r>
            <a:br>
              <a:rPr lang="en-US" sz="1800" dirty="0">
                <a:solidFill>
                  <a:srgbClr val="000000"/>
                </a:solidFill>
              </a:rPr>
            </a:br>
            <a:r>
              <a:rPr lang="en-US" sz="1800" dirty="0">
                <a:solidFill>
                  <a:srgbClr val="000000"/>
                </a:solidFill>
              </a:rPr>
              <a:t>of the total election. </a:t>
            </a:r>
          </a:p>
          <a:p>
            <a:pPr marL="800100" lvl="1" indent="-342900">
              <a:buFont typeface="+mj-lt"/>
              <a:buAutoNum type="arabicParenR"/>
            </a:pPr>
            <a:r>
              <a:rPr lang="en-US" sz="1800" b="0" i="0" u="none" strike="noStrike" dirty="0">
                <a:solidFill>
                  <a:srgbClr val="000000"/>
                </a:solidFill>
                <a:effectLst/>
              </a:rPr>
              <a:t>Determine the direct expenses to be c</a:t>
            </a:r>
            <a:r>
              <a:rPr lang="en-US" sz="1800" dirty="0">
                <a:solidFill>
                  <a:srgbClr val="000000"/>
                </a:solidFill>
              </a:rPr>
              <a:t>harged to the city or town. </a:t>
            </a:r>
          </a:p>
          <a:p>
            <a:pPr marL="800100" lvl="1" indent="-342900">
              <a:buFont typeface="+mj-lt"/>
              <a:buAutoNum type="arabicParenR"/>
            </a:pPr>
            <a:r>
              <a:rPr lang="en-US" sz="1800" b="0" i="0" u="none" strike="noStrike" dirty="0">
                <a:solidFill>
                  <a:srgbClr val="000000"/>
                </a:solidFill>
                <a:effectLst/>
              </a:rPr>
              <a:t>Determin</a:t>
            </a:r>
            <a:r>
              <a:rPr lang="en-US" sz="1800" dirty="0">
                <a:solidFill>
                  <a:srgbClr val="000000"/>
                </a:solidFill>
              </a:rPr>
              <a:t>e other expense</a:t>
            </a:r>
            <a:r>
              <a:rPr lang="en-US" sz="1800" b="0" i="0" u="none" strike="noStrike" dirty="0">
                <a:solidFill>
                  <a:srgbClr val="000000"/>
                </a:solidFill>
                <a:effectLst/>
              </a:rPr>
              <a:t> </a:t>
            </a:r>
          </a:p>
          <a:p>
            <a:pPr marL="800100" lvl="1" indent="-342900">
              <a:buFont typeface="+mj-lt"/>
              <a:buAutoNum type="arabicParenR"/>
            </a:pPr>
            <a:r>
              <a:rPr lang="en-US" sz="1800" dirty="0">
                <a:solidFill>
                  <a:srgbClr val="000000"/>
                </a:solidFill>
              </a:rPr>
              <a:t>Submit completed reimbursement form for each municipality to auditor. Auditor forwards to appropriate city or town no later than June 1 for the primary and December 7 for the municipal. </a:t>
            </a:r>
          </a:p>
          <a:p>
            <a:pPr lvl="2"/>
            <a:r>
              <a:rPr lang="en-US" sz="1600" dirty="0">
                <a:solidFill>
                  <a:srgbClr val="000000"/>
                </a:solidFill>
              </a:rPr>
              <a:t>CEB-34 for Primary </a:t>
            </a:r>
            <a:r>
              <a:rPr lang="en-US" sz="1600" dirty="0">
                <a:solidFill>
                  <a:schemeClr val="tx1"/>
                </a:solidFill>
              </a:rPr>
              <a:t>(Feb. 1 – May 3)</a:t>
            </a:r>
          </a:p>
          <a:p>
            <a:pPr lvl="2"/>
            <a:r>
              <a:rPr lang="en-US" sz="1600" dirty="0">
                <a:solidFill>
                  <a:srgbClr val="000000"/>
                </a:solidFill>
              </a:rPr>
              <a:t>CEB-35 for General</a:t>
            </a:r>
            <a:r>
              <a:rPr lang="en-US" sz="1600" dirty="0">
                <a:solidFill>
                  <a:schemeClr val="tx1"/>
                </a:solidFill>
              </a:rPr>
              <a:t> (May 3 – Nov. 8)</a:t>
            </a:r>
          </a:p>
          <a:p>
            <a:pPr lvl="2"/>
            <a:r>
              <a:rPr lang="en-US" sz="1600" dirty="0">
                <a:solidFill>
                  <a:schemeClr val="tx1"/>
                </a:solidFill>
              </a:rPr>
              <a:t>The city or town council must appropriate funds to reimburse the </a:t>
            </a:r>
            <a:br>
              <a:rPr lang="en-US" sz="1600" dirty="0">
                <a:solidFill>
                  <a:schemeClr val="tx1"/>
                </a:solidFill>
              </a:rPr>
            </a:br>
            <a:r>
              <a:rPr lang="en-US" sz="1600" dirty="0">
                <a:solidFill>
                  <a:schemeClr val="tx1"/>
                </a:solidFill>
              </a:rPr>
              <a:t>county no later than December 31, 2023. </a:t>
            </a:r>
            <a:endParaRPr lang="en-US" sz="1600" dirty="0">
              <a:solidFill>
                <a:srgbClr val="000000"/>
              </a:solidFill>
            </a:endParaRPr>
          </a:p>
        </p:txBody>
      </p:sp>
    </p:spTree>
    <p:extLst>
      <p:ext uri="{BB962C8B-B14F-4D97-AF65-F5344CB8AC3E}">
        <p14:creationId xmlns:p14="http://schemas.microsoft.com/office/powerpoint/2010/main" val="3139841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9883F-4FD0-7F14-6D64-F2059E20F827}"/>
              </a:ext>
            </a:extLst>
          </p:cNvPr>
          <p:cNvSpPr>
            <a:spLocks noGrp="1"/>
          </p:cNvSpPr>
          <p:nvPr>
            <p:ph type="title"/>
          </p:nvPr>
        </p:nvSpPr>
        <p:spPr>
          <a:xfrm>
            <a:off x="854071" y="285750"/>
            <a:ext cx="6347713" cy="1320800"/>
          </a:xfrm>
        </p:spPr>
        <p:txBody>
          <a:bodyPr>
            <a:normAutofit/>
          </a:bodyPr>
          <a:lstStyle/>
          <a:p>
            <a:pPr algn="ctr"/>
            <a:r>
              <a:rPr lang="en-US" sz="4050" dirty="0"/>
              <a:t>Precinct Based County</a:t>
            </a:r>
          </a:p>
        </p:txBody>
      </p:sp>
      <p:sp>
        <p:nvSpPr>
          <p:cNvPr id="3" name="Content Placeholder 2">
            <a:extLst>
              <a:ext uri="{FF2B5EF4-FFF2-40B4-BE49-F238E27FC236}">
                <a16:creationId xmlns:a16="http://schemas.microsoft.com/office/drawing/2014/main" id="{F5070A86-ADF5-942F-27A3-282931E27817}"/>
              </a:ext>
            </a:extLst>
          </p:cNvPr>
          <p:cNvSpPr>
            <a:spLocks noGrp="1"/>
          </p:cNvSpPr>
          <p:nvPr>
            <p:ph idx="1"/>
          </p:nvPr>
        </p:nvSpPr>
        <p:spPr>
          <a:xfrm>
            <a:off x="454905" y="1047750"/>
            <a:ext cx="7146043" cy="5162550"/>
          </a:xfrm>
        </p:spPr>
        <p:txBody>
          <a:bodyPr>
            <a:normAutofit/>
          </a:bodyPr>
          <a:lstStyle/>
          <a:p>
            <a:r>
              <a:rPr lang="en-US" sz="2000" dirty="0">
                <a:solidFill>
                  <a:schemeClr val="tx1"/>
                </a:solidFill>
              </a:rPr>
              <a:t>75% of expenses that can’t be charged </a:t>
            </a:r>
            <a:r>
              <a:rPr lang="en-US" sz="2000" u="sng" dirty="0">
                <a:solidFill>
                  <a:schemeClr val="tx1"/>
                </a:solidFill>
              </a:rPr>
              <a:t>directly</a:t>
            </a:r>
            <a:r>
              <a:rPr lang="en-US" sz="2000" dirty="0">
                <a:solidFill>
                  <a:schemeClr val="tx1"/>
                </a:solidFill>
              </a:rPr>
              <a:t> to a municipality are split in the same ratio of the number of voters who cast a ballot in the municipality to the total number of voters who cast a ballot in all of the municipalities in the county at that election. </a:t>
            </a:r>
          </a:p>
          <a:p>
            <a:r>
              <a:rPr lang="en-US" sz="2000" dirty="0">
                <a:solidFill>
                  <a:srgbClr val="000000"/>
                </a:solidFill>
              </a:rPr>
              <a:t>Example </a:t>
            </a:r>
          </a:p>
          <a:p>
            <a:pPr lvl="1"/>
            <a:r>
              <a:rPr lang="en-US" sz="1800" dirty="0">
                <a:solidFill>
                  <a:srgbClr val="000000"/>
                </a:solidFill>
              </a:rPr>
              <a:t>The town of Smallville had 100 votes cast. </a:t>
            </a:r>
          </a:p>
          <a:p>
            <a:pPr lvl="1"/>
            <a:r>
              <a:rPr lang="en-US" sz="1800" dirty="0">
                <a:solidFill>
                  <a:srgbClr val="000000"/>
                </a:solidFill>
              </a:rPr>
              <a:t>A total of 1,000 votes were cast in all of the cities and towns. </a:t>
            </a:r>
          </a:p>
          <a:p>
            <a:pPr lvl="1"/>
            <a:r>
              <a:rPr lang="en-US" sz="1800" dirty="0">
                <a:solidFill>
                  <a:srgbClr val="000000"/>
                </a:solidFill>
              </a:rPr>
              <a:t>Therefore, Smallville had 10% of the votes cast in the election. </a:t>
            </a:r>
          </a:p>
          <a:p>
            <a:pPr lvl="1"/>
            <a:r>
              <a:rPr lang="en-US" sz="1800" dirty="0">
                <a:solidFill>
                  <a:srgbClr val="000000"/>
                </a:solidFill>
              </a:rPr>
              <a:t>If the 75% of expenses for municipalities to cover is $100, then Smallville pays 10% of the $100 for a total of $10.  </a:t>
            </a:r>
          </a:p>
          <a:p>
            <a:endParaRPr lang="en-US" dirty="0"/>
          </a:p>
        </p:txBody>
      </p:sp>
    </p:spTree>
    <p:extLst>
      <p:ext uri="{BB962C8B-B14F-4D97-AF65-F5344CB8AC3E}">
        <p14:creationId xmlns:p14="http://schemas.microsoft.com/office/powerpoint/2010/main" val="362143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F233-8BF1-0C3C-7825-EC90FB3CFC33}"/>
              </a:ext>
            </a:extLst>
          </p:cNvPr>
          <p:cNvSpPr>
            <a:spLocks noGrp="1"/>
          </p:cNvSpPr>
          <p:nvPr>
            <p:ph type="title"/>
          </p:nvPr>
        </p:nvSpPr>
        <p:spPr>
          <a:xfrm>
            <a:off x="969518" y="342900"/>
            <a:ext cx="6347713" cy="828675"/>
          </a:xfrm>
        </p:spPr>
        <p:txBody>
          <a:bodyPr>
            <a:normAutofit/>
          </a:bodyPr>
          <a:lstStyle/>
          <a:p>
            <a:pPr algn="ctr"/>
            <a:r>
              <a:rPr lang="en-US" sz="4050" dirty="0"/>
              <a:t>Precinct Based County</a:t>
            </a:r>
          </a:p>
        </p:txBody>
      </p:sp>
      <p:sp>
        <p:nvSpPr>
          <p:cNvPr id="3" name="Content Placeholder 2">
            <a:extLst>
              <a:ext uri="{FF2B5EF4-FFF2-40B4-BE49-F238E27FC236}">
                <a16:creationId xmlns:a16="http://schemas.microsoft.com/office/drawing/2014/main" id="{776BC64D-D01E-9DC0-235D-438C708FA307}"/>
              </a:ext>
            </a:extLst>
          </p:cNvPr>
          <p:cNvSpPr>
            <a:spLocks noGrp="1"/>
          </p:cNvSpPr>
          <p:nvPr>
            <p:ph idx="1"/>
          </p:nvPr>
        </p:nvSpPr>
        <p:spPr>
          <a:xfrm>
            <a:off x="508001" y="1171574"/>
            <a:ext cx="7054849" cy="5191125"/>
          </a:xfrm>
        </p:spPr>
        <p:txBody>
          <a:bodyPr>
            <a:normAutofit/>
          </a:bodyPr>
          <a:lstStyle/>
          <a:p>
            <a:r>
              <a:rPr lang="en-US" sz="2000" dirty="0">
                <a:solidFill>
                  <a:srgbClr val="000000"/>
                </a:solidFill>
              </a:rPr>
              <a:t>“Direct Expenses” are those incurred for a specific city or town election. </a:t>
            </a:r>
          </a:p>
          <a:p>
            <a:pPr lvl="1"/>
            <a:r>
              <a:rPr lang="en-US" sz="1800" dirty="0">
                <a:solidFill>
                  <a:srgbClr val="000000"/>
                </a:solidFill>
              </a:rPr>
              <a:t>Example, the county paid $3,000 to print ballots for </a:t>
            </a:r>
            <a:r>
              <a:rPr lang="en-US" sz="1800" dirty="0" err="1">
                <a:solidFill>
                  <a:srgbClr val="000000"/>
                </a:solidFill>
              </a:rPr>
              <a:t>Hoosierville</a:t>
            </a:r>
            <a:r>
              <a:rPr lang="en-US" sz="1800" dirty="0">
                <a:solidFill>
                  <a:srgbClr val="000000"/>
                </a:solidFill>
              </a:rPr>
              <a:t>. This is a direct expense that should be billed to </a:t>
            </a:r>
            <a:r>
              <a:rPr lang="en-US" sz="1800" dirty="0" err="1">
                <a:solidFill>
                  <a:srgbClr val="000000"/>
                </a:solidFill>
              </a:rPr>
              <a:t>Hoosierville</a:t>
            </a:r>
            <a:r>
              <a:rPr lang="en-US" sz="1800" dirty="0">
                <a:solidFill>
                  <a:srgbClr val="000000"/>
                </a:solidFill>
              </a:rPr>
              <a:t>. </a:t>
            </a:r>
          </a:p>
          <a:p>
            <a:r>
              <a:rPr lang="en-US" sz="2000" dirty="0">
                <a:solidFill>
                  <a:srgbClr val="000000"/>
                </a:solidFill>
              </a:rPr>
              <a:t>“Other Expenses” </a:t>
            </a:r>
            <a:r>
              <a:rPr lang="en-US" sz="2000" dirty="0">
                <a:solidFill>
                  <a:schemeClr val="tx1"/>
                </a:solidFill>
              </a:rPr>
              <a:t>are </a:t>
            </a:r>
            <a:r>
              <a:rPr lang="en-US" sz="2000" dirty="0">
                <a:solidFill>
                  <a:schemeClr val="tx1"/>
                </a:solidFill>
                <a:ea typeface="Times New Roman" panose="02020603050405020304" pitchFamily="18" charset="0"/>
              </a:rPr>
              <a:t>the</a:t>
            </a:r>
            <a:r>
              <a:rPr lang="en-US" sz="2000" spc="-11" dirty="0">
                <a:solidFill>
                  <a:schemeClr val="tx1"/>
                </a:solidFill>
                <a:ea typeface="Times New Roman" panose="02020603050405020304" pitchFamily="18" charset="0"/>
              </a:rPr>
              <a:t> </a:t>
            </a:r>
            <a:r>
              <a:rPr lang="en-US" sz="2000" dirty="0">
                <a:solidFill>
                  <a:schemeClr val="tx1"/>
                </a:solidFill>
                <a:ea typeface="Times New Roman" panose="02020603050405020304" pitchFamily="18" charset="0"/>
              </a:rPr>
              <a:t>expenses</a:t>
            </a:r>
            <a:r>
              <a:rPr lang="en-US" sz="2000" spc="-11" dirty="0">
                <a:solidFill>
                  <a:schemeClr val="tx1"/>
                </a:solidFill>
                <a:ea typeface="Times New Roman" panose="02020603050405020304" pitchFamily="18" charset="0"/>
              </a:rPr>
              <a:t> </a:t>
            </a:r>
            <a:r>
              <a:rPr lang="en-US" sz="2000" dirty="0">
                <a:solidFill>
                  <a:schemeClr val="tx1"/>
                </a:solidFill>
                <a:ea typeface="Times New Roman" panose="02020603050405020304" pitchFamily="18" charset="0"/>
              </a:rPr>
              <a:t>incurred</a:t>
            </a:r>
            <a:r>
              <a:rPr lang="en-US" sz="2000" spc="-11" dirty="0">
                <a:solidFill>
                  <a:schemeClr val="tx1"/>
                </a:solidFill>
                <a:ea typeface="Times New Roman" panose="02020603050405020304" pitchFamily="18" charset="0"/>
              </a:rPr>
              <a:t> </a:t>
            </a:r>
            <a:r>
              <a:rPr lang="en-US" sz="2000" dirty="0">
                <a:solidFill>
                  <a:schemeClr val="tx1"/>
                </a:solidFill>
                <a:ea typeface="Times New Roman" panose="02020603050405020304" pitchFamily="18" charset="0"/>
              </a:rPr>
              <a:t>for</a:t>
            </a:r>
            <a:r>
              <a:rPr lang="en-US" sz="2000" spc="-11" dirty="0">
                <a:solidFill>
                  <a:schemeClr val="tx1"/>
                </a:solidFill>
                <a:ea typeface="Times New Roman" panose="02020603050405020304" pitchFamily="18" charset="0"/>
              </a:rPr>
              <a:t> </a:t>
            </a:r>
            <a:r>
              <a:rPr lang="en-US" sz="2000" dirty="0">
                <a:solidFill>
                  <a:schemeClr val="tx1"/>
                </a:solidFill>
                <a:ea typeface="Times New Roman" panose="02020603050405020304" pitchFamily="18" charset="0"/>
              </a:rPr>
              <a:t>items</a:t>
            </a:r>
            <a:r>
              <a:rPr lang="en-US" sz="2000" spc="-8" dirty="0">
                <a:solidFill>
                  <a:schemeClr val="tx1"/>
                </a:solidFill>
                <a:ea typeface="Times New Roman" panose="02020603050405020304" pitchFamily="18" charset="0"/>
              </a:rPr>
              <a:t> </a:t>
            </a:r>
            <a:r>
              <a:rPr lang="en-US" sz="2000" dirty="0">
                <a:solidFill>
                  <a:schemeClr val="tx1"/>
                </a:solidFill>
                <a:ea typeface="Times New Roman" panose="02020603050405020304" pitchFamily="18" charset="0"/>
              </a:rPr>
              <a:t>that</a:t>
            </a:r>
            <a:r>
              <a:rPr lang="en-US" sz="2000" spc="-11" dirty="0">
                <a:solidFill>
                  <a:schemeClr val="tx1"/>
                </a:solidFill>
                <a:ea typeface="Times New Roman" panose="02020603050405020304" pitchFamily="18" charset="0"/>
              </a:rPr>
              <a:t> </a:t>
            </a:r>
            <a:r>
              <a:rPr lang="en-US" sz="2000" dirty="0">
                <a:solidFill>
                  <a:schemeClr val="tx1"/>
                </a:solidFill>
                <a:ea typeface="Times New Roman" panose="02020603050405020304" pitchFamily="18" charset="0"/>
              </a:rPr>
              <a:t>were</a:t>
            </a:r>
            <a:r>
              <a:rPr lang="en-US" sz="2000" spc="-8" dirty="0">
                <a:solidFill>
                  <a:schemeClr val="tx1"/>
                </a:solidFill>
                <a:ea typeface="Times New Roman" panose="02020603050405020304" pitchFamily="18" charset="0"/>
              </a:rPr>
              <a:t> </a:t>
            </a:r>
            <a:r>
              <a:rPr lang="en-US" sz="2000" dirty="0">
                <a:solidFill>
                  <a:schemeClr val="tx1"/>
                </a:solidFill>
                <a:ea typeface="Times New Roman" panose="02020603050405020304" pitchFamily="18" charset="0"/>
              </a:rPr>
              <a:t>not</a:t>
            </a:r>
            <a:r>
              <a:rPr lang="en-US" sz="2000" spc="-11" dirty="0">
                <a:solidFill>
                  <a:schemeClr val="tx1"/>
                </a:solidFill>
                <a:ea typeface="Times New Roman" panose="02020603050405020304" pitchFamily="18" charset="0"/>
              </a:rPr>
              <a:t> </a:t>
            </a:r>
            <a:r>
              <a:rPr lang="en-US" sz="2000" dirty="0">
                <a:solidFill>
                  <a:schemeClr val="tx1"/>
                </a:solidFill>
                <a:ea typeface="Times New Roman" panose="02020603050405020304" pitchFamily="18" charset="0"/>
              </a:rPr>
              <a:t>incurred</a:t>
            </a:r>
            <a:r>
              <a:rPr lang="en-US" sz="2000" spc="-8" dirty="0">
                <a:solidFill>
                  <a:schemeClr val="tx1"/>
                </a:solidFill>
                <a:ea typeface="Times New Roman" panose="02020603050405020304" pitchFamily="18" charset="0"/>
              </a:rPr>
              <a:t> </a:t>
            </a:r>
            <a:r>
              <a:rPr lang="en-US" sz="2000" dirty="0">
                <a:solidFill>
                  <a:schemeClr val="tx1"/>
                </a:solidFill>
                <a:ea typeface="Times New Roman" panose="02020603050405020304" pitchFamily="18" charset="0"/>
              </a:rPr>
              <a:t>just</a:t>
            </a:r>
            <a:r>
              <a:rPr lang="en-US" sz="2000" spc="-11" dirty="0">
                <a:solidFill>
                  <a:schemeClr val="tx1"/>
                </a:solidFill>
                <a:ea typeface="Times New Roman" panose="02020603050405020304" pitchFamily="18" charset="0"/>
              </a:rPr>
              <a:t> </a:t>
            </a:r>
            <a:r>
              <a:rPr lang="en-US" sz="2000" dirty="0">
                <a:solidFill>
                  <a:schemeClr val="tx1"/>
                </a:solidFill>
                <a:ea typeface="Times New Roman" panose="02020603050405020304" pitchFamily="18" charset="0"/>
              </a:rPr>
              <a:t>for</a:t>
            </a:r>
            <a:r>
              <a:rPr lang="en-US" sz="2000" spc="-11" dirty="0">
                <a:solidFill>
                  <a:schemeClr val="tx1"/>
                </a:solidFill>
                <a:ea typeface="Times New Roman" panose="02020603050405020304" pitchFamily="18" charset="0"/>
              </a:rPr>
              <a:t> </a:t>
            </a:r>
            <a:r>
              <a:rPr lang="en-US" sz="2000" dirty="0">
                <a:solidFill>
                  <a:schemeClr val="tx1"/>
                </a:solidFill>
                <a:ea typeface="Times New Roman" panose="02020603050405020304" pitchFamily="18" charset="0"/>
              </a:rPr>
              <a:t>a</a:t>
            </a:r>
            <a:r>
              <a:rPr lang="en-US" sz="2000" spc="-8" dirty="0">
                <a:solidFill>
                  <a:schemeClr val="tx1"/>
                </a:solidFill>
                <a:ea typeface="Times New Roman" panose="02020603050405020304" pitchFamily="18" charset="0"/>
              </a:rPr>
              <a:t> </a:t>
            </a:r>
            <a:r>
              <a:rPr lang="en-US" sz="2000" dirty="0">
                <a:solidFill>
                  <a:schemeClr val="tx1"/>
                </a:solidFill>
                <a:ea typeface="Times New Roman" panose="02020603050405020304" pitchFamily="18" charset="0"/>
              </a:rPr>
              <a:t>specific</a:t>
            </a:r>
            <a:r>
              <a:rPr lang="en-US" sz="2000" spc="-11" dirty="0">
                <a:solidFill>
                  <a:schemeClr val="tx1"/>
                </a:solidFill>
                <a:ea typeface="Times New Roman" panose="02020603050405020304" pitchFamily="18" charset="0"/>
              </a:rPr>
              <a:t> </a:t>
            </a:r>
            <a:r>
              <a:rPr lang="en-US" sz="2000" dirty="0">
                <a:solidFill>
                  <a:schemeClr val="tx1"/>
                </a:solidFill>
                <a:ea typeface="Times New Roman" panose="02020603050405020304" pitchFamily="18" charset="0"/>
              </a:rPr>
              <a:t>city</a:t>
            </a:r>
            <a:r>
              <a:rPr lang="en-US" sz="2000" spc="-19" dirty="0">
                <a:solidFill>
                  <a:schemeClr val="tx1"/>
                </a:solidFill>
                <a:ea typeface="Times New Roman" panose="02020603050405020304" pitchFamily="18" charset="0"/>
              </a:rPr>
              <a:t> </a:t>
            </a:r>
            <a:r>
              <a:rPr lang="en-US" sz="2000" dirty="0">
                <a:solidFill>
                  <a:schemeClr val="tx1"/>
                </a:solidFill>
                <a:ea typeface="Times New Roman" panose="02020603050405020304" pitchFamily="18" charset="0"/>
              </a:rPr>
              <a:t>or</a:t>
            </a:r>
            <a:r>
              <a:rPr lang="en-US" sz="2000" spc="-11" dirty="0">
                <a:solidFill>
                  <a:schemeClr val="tx1"/>
                </a:solidFill>
                <a:ea typeface="Times New Roman" panose="02020603050405020304" pitchFamily="18" charset="0"/>
              </a:rPr>
              <a:t> </a:t>
            </a:r>
            <a:r>
              <a:rPr lang="en-US" sz="2000" dirty="0">
                <a:solidFill>
                  <a:schemeClr val="tx1"/>
                </a:solidFill>
                <a:ea typeface="Times New Roman" panose="02020603050405020304" pitchFamily="18" charset="0"/>
              </a:rPr>
              <a:t>town.</a:t>
            </a:r>
            <a:r>
              <a:rPr lang="en-US" sz="2000" spc="-8" dirty="0">
                <a:solidFill>
                  <a:schemeClr val="tx1"/>
                </a:solidFill>
                <a:ea typeface="Times New Roman" panose="02020603050405020304" pitchFamily="18" charset="0"/>
              </a:rPr>
              <a:t> </a:t>
            </a:r>
          </a:p>
          <a:p>
            <a:pPr lvl="1"/>
            <a:r>
              <a:rPr lang="en-US" sz="1800" dirty="0">
                <a:solidFill>
                  <a:schemeClr val="tx1"/>
                </a:solidFill>
                <a:effectLst/>
                <a:ea typeface="Times New Roman" panose="02020603050405020304" pitchFamily="18" charset="0"/>
              </a:rPr>
              <a:t>Example:</a:t>
            </a:r>
            <a:r>
              <a:rPr lang="en-US" sz="1800" spc="-19"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The</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county</a:t>
            </a:r>
            <a:r>
              <a:rPr lang="en-US" sz="1800" spc="-19"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pays</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$2,000</a:t>
            </a:r>
            <a:r>
              <a:rPr lang="en-US" sz="1800" spc="-11"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in</a:t>
            </a:r>
            <a:r>
              <a:rPr lang="en-US" sz="1800" spc="-19"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compensation</a:t>
            </a:r>
            <a:r>
              <a:rPr lang="en-US" sz="1800" spc="-19"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to</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absentee</a:t>
            </a:r>
            <a:r>
              <a:rPr lang="en-US" sz="1800" spc="-11"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voter</a:t>
            </a:r>
            <a:r>
              <a:rPr lang="en-US" sz="1800" spc="-11"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board</a:t>
            </a:r>
            <a:r>
              <a:rPr lang="en-US" sz="1800" spc="-11"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members,</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who</a:t>
            </a:r>
            <a:r>
              <a:rPr lang="en-US" sz="1800" spc="-11"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serve</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voters</a:t>
            </a:r>
            <a:r>
              <a:rPr lang="en-US" sz="1800" spc="-11"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of</a:t>
            </a:r>
            <a:r>
              <a:rPr lang="en-US" sz="1800" spc="-23"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every</a:t>
            </a:r>
            <a:r>
              <a:rPr lang="en-US" sz="1800" spc="-19"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city</a:t>
            </a:r>
            <a:r>
              <a:rPr lang="en-US" sz="1800" spc="-19"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and</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town.</a:t>
            </a:r>
            <a:r>
              <a:rPr lang="en-US" sz="1800" spc="113"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The</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county</a:t>
            </a:r>
            <a:r>
              <a:rPr lang="en-US" sz="1800" spc="-19"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must</a:t>
            </a:r>
            <a:r>
              <a:rPr lang="en-US" sz="1800" spc="150"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cover</a:t>
            </a:r>
            <a:r>
              <a:rPr lang="en-US" sz="1800" spc="-11"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25%</a:t>
            </a:r>
            <a:r>
              <a:rPr lang="en-US" sz="1800" spc="-11"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of</a:t>
            </a:r>
            <a:r>
              <a:rPr lang="en-US" sz="1800" spc="-23"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these</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“Other</a:t>
            </a:r>
            <a:r>
              <a:rPr lang="en-US" sz="1800" spc="-11"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Expenses”</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and</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apportion</a:t>
            </a:r>
            <a:r>
              <a:rPr lang="en-US" sz="1800" spc="-19"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the</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remaining</a:t>
            </a:r>
            <a:r>
              <a:rPr lang="en-US" sz="1800" spc="-19"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75%</a:t>
            </a:r>
            <a:r>
              <a:rPr lang="en-US" sz="1800" spc="-11"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of</a:t>
            </a:r>
            <a:r>
              <a:rPr lang="en-US" sz="1800" spc="-23"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the</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“Other</a:t>
            </a:r>
            <a:r>
              <a:rPr lang="en-US" sz="1800" spc="-11"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Expenses”</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among</a:t>
            </a:r>
            <a:r>
              <a:rPr lang="en-US" sz="1800" spc="-19"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the</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cities</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and</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towns,</a:t>
            </a:r>
            <a:r>
              <a:rPr lang="en-US" sz="1800" spc="-4"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based</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on</a:t>
            </a:r>
            <a:r>
              <a:rPr lang="en-US" sz="1800" spc="-19"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the</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percentage</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of</a:t>
            </a:r>
            <a:r>
              <a:rPr lang="en-US" sz="1800" spc="-23"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the</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city</a:t>
            </a:r>
            <a:r>
              <a:rPr lang="en-US" sz="1800" spc="-19"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or</a:t>
            </a:r>
            <a:r>
              <a:rPr lang="en-US" sz="1800" spc="-11"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town’s</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votes</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cast</a:t>
            </a:r>
            <a:r>
              <a:rPr lang="en-US" sz="1800" spc="-11"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in</a:t>
            </a:r>
            <a:r>
              <a:rPr lang="en-US" sz="1800" spc="-19"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the</a:t>
            </a:r>
            <a:r>
              <a:rPr lang="en-US" sz="1800" spc="-8"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municipal</a:t>
            </a:r>
            <a:r>
              <a:rPr lang="en-US" sz="1800" spc="-19"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primary</a:t>
            </a:r>
            <a:r>
              <a:rPr lang="en-US" sz="2000" dirty="0">
                <a:solidFill>
                  <a:schemeClr val="tx1"/>
                </a:solidFill>
                <a:effectLst/>
                <a:ea typeface="Times New Roman" panose="02020603050405020304" pitchFamily="18" charset="0"/>
              </a:rPr>
              <a:t>.</a:t>
            </a:r>
            <a:r>
              <a:rPr lang="en-US" sz="2000" spc="-4" dirty="0">
                <a:solidFill>
                  <a:schemeClr val="tx1"/>
                </a:solidFill>
                <a:ea typeface="Times New Roman" panose="02020603050405020304" pitchFamily="18" charset="0"/>
              </a:rPr>
              <a:t> </a:t>
            </a:r>
            <a:endParaRPr lang="en-US" sz="2000" dirty="0">
              <a:solidFill>
                <a:schemeClr val="tx1"/>
              </a:solidFill>
            </a:endParaRPr>
          </a:p>
          <a:p>
            <a:endParaRPr lang="en-US" dirty="0"/>
          </a:p>
        </p:txBody>
      </p:sp>
    </p:spTree>
    <p:extLst>
      <p:ext uri="{BB962C8B-B14F-4D97-AF65-F5344CB8AC3E}">
        <p14:creationId xmlns:p14="http://schemas.microsoft.com/office/powerpoint/2010/main" val="2374700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
            <a:extLst>
              <a:ext uri="{FF2B5EF4-FFF2-40B4-BE49-F238E27FC236}">
                <a16:creationId xmlns:a16="http://schemas.microsoft.com/office/drawing/2014/main" id="{7DF4A071-BA19-2560-EEA8-9911123F0A4A}"/>
              </a:ext>
            </a:extLst>
          </p:cNvPr>
          <p:cNvPicPr>
            <a:picLocks noChangeAspect="1"/>
          </p:cNvPicPr>
          <p:nvPr/>
        </p:nvPicPr>
        <p:blipFill rotWithShape="1">
          <a:blip r:embed="rId2">
            <a:extLst>
              <a:ext uri="{28A0092B-C50C-407E-A947-70E740481C1C}">
                <a14:useLocalDpi xmlns:a14="http://schemas.microsoft.com/office/drawing/2010/main" val="0"/>
              </a:ext>
            </a:extLst>
          </a:blip>
          <a:srcRect b="15630"/>
          <a:stretch/>
        </p:blipFill>
        <p:spPr>
          <a:xfrm>
            <a:off x="1334515" y="4176223"/>
            <a:ext cx="5498423" cy="2531622"/>
          </a:xfrm>
          <a:prstGeom prst="rect">
            <a:avLst/>
          </a:prstGeom>
        </p:spPr>
      </p:pic>
      <p:sp>
        <p:nvSpPr>
          <p:cNvPr id="2" name="Title 1">
            <a:extLst>
              <a:ext uri="{FF2B5EF4-FFF2-40B4-BE49-F238E27FC236}">
                <a16:creationId xmlns:a16="http://schemas.microsoft.com/office/drawing/2014/main" id="{6167284B-89B7-D490-B978-24FD30E6BF02}"/>
              </a:ext>
            </a:extLst>
          </p:cNvPr>
          <p:cNvSpPr>
            <a:spLocks noGrp="1"/>
          </p:cNvSpPr>
          <p:nvPr>
            <p:ph type="title"/>
          </p:nvPr>
        </p:nvSpPr>
        <p:spPr>
          <a:xfrm rot="16200000">
            <a:off x="-2026351" y="2768600"/>
            <a:ext cx="6347713" cy="1320800"/>
          </a:xfrm>
        </p:spPr>
        <p:txBody>
          <a:bodyPr>
            <a:normAutofit/>
          </a:bodyPr>
          <a:lstStyle/>
          <a:p>
            <a:pPr algn="ctr"/>
            <a:r>
              <a:rPr lang="en-US" sz="4050" dirty="0"/>
              <a:t>Precinct Based County</a:t>
            </a:r>
          </a:p>
        </p:txBody>
      </p:sp>
      <p:pic>
        <p:nvPicPr>
          <p:cNvPr id="6" name="Content Placeholder 5" descr="A picture containing table&#10;&#10;Description automatically generated">
            <a:extLst>
              <a:ext uri="{FF2B5EF4-FFF2-40B4-BE49-F238E27FC236}">
                <a16:creationId xmlns:a16="http://schemas.microsoft.com/office/drawing/2014/main" id="{B1701A46-365B-D8B5-E39A-6C18336184D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00749" y="150156"/>
            <a:ext cx="5385826" cy="4140578"/>
          </a:xfrm>
        </p:spPr>
      </p:pic>
    </p:spTree>
    <p:extLst>
      <p:ext uri="{BB962C8B-B14F-4D97-AF65-F5344CB8AC3E}">
        <p14:creationId xmlns:p14="http://schemas.microsoft.com/office/powerpoint/2010/main" val="2450295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B89C0-AE8A-B576-57F4-85087A89CC2B}"/>
              </a:ext>
            </a:extLst>
          </p:cNvPr>
          <p:cNvSpPr>
            <a:spLocks noGrp="1"/>
          </p:cNvSpPr>
          <p:nvPr>
            <p:ph type="title"/>
          </p:nvPr>
        </p:nvSpPr>
        <p:spPr>
          <a:xfrm>
            <a:off x="969516" y="332197"/>
            <a:ext cx="6347713" cy="1320800"/>
          </a:xfrm>
        </p:spPr>
        <p:txBody>
          <a:bodyPr>
            <a:normAutofit/>
          </a:bodyPr>
          <a:lstStyle/>
          <a:p>
            <a:pPr algn="ctr"/>
            <a:r>
              <a:rPr lang="en-US" sz="4500" dirty="0"/>
              <a:t>Vote Center County </a:t>
            </a:r>
          </a:p>
        </p:txBody>
      </p:sp>
      <p:sp>
        <p:nvSpPr>
          <p:cNvPr id="7" name="Content Placeholder 6">
            <a:extLst>
              <a:ext uri="{FF2B5EF4-FFF2-40B4-BE49-F238E27FC236}">
                <a16:creationId xmlns:a16="http://schemas.microsoft.com/office/drawing/2014/main" id="{AD0068B5-97CF-EE33-ACD0-0C06A2C75068}"/>
              </a:ext>
            </a:extLst>
          </p:cNvPr>
          <p:cNvSpPr>
            <a:spLocks noGrp="1"/>
          </p:cNvSpPr>
          <p:nvPr>
            <p:ph idx="1"/>
          </p:nvPr>
        </p:nvSpPr>
        <p:spPr>
          <a:xfrm>
            <a:off x="609598" y="1243174"/>
            <a:ext cx="7067551" cy="4798190"/>
          </a:xfrm>
        </p:spPr>
        <p:txBody>
          <a:bodyPr>
            <a:normAutofit/>
          </a:bodyPr>
          <a:lstStyle/>
          <a:p>
            <a:r>
              <a:rPr lang="en-US" sz="2000" dirty="0"/>
              <a:t>90 days prior to the primary/municipal election through the day after the election, all expenses incurred by the county for conducting the municipal elections are split between the cities and towns holding elections. </a:t>
            </a:r>
          </a:p>
          <a:p>
            <a:r>
              <a:rPr lang="en-US" sz="2000" dirty="0"/>
              <a:t>Expenses are apportioned to each municipality based off the number of voters who cast a ballot in the election to the total number of voters who cast a ballot in all the municipalities in the county at that election. </a:t>
            </a:r>
          </a:p>
          <a:p>
            <a:r>
              <a:rPr lang="en-US" sz="2000" dirty="0"/>
              <a:t>Municipality must reimburse the county for the Primary and General Election Cost by December 31 of the year the election is conducted.</a:t>
            </a:r>
          </a:p>
        </p:txBody>
      </p:sp>
    </p:spTree>
    <p:extLst>
      <p:ext uri="{BB962C8B-B14F-4D97-AF65-F5344CB8AC3E}">
        <p14:creationId xmlns:p14="http://schemas.microsoft.com/office/powerpoint/2010/main" val="2182637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506F6-1C3E-CCD4-45EA-FC7A395215A4}"/>
              </a:ext>
            </a:extLst>
          </p:cNvPr>
          <p:cNvSpPr>
            <a:spLocks noGrp="1"/>
          </p:cNvSpPr>
          <p:nvPr>
            <p:ph type="title"/>
          </p:nvPr>
        </p:nvSpPr>
        <p:spPr>
          <a:xfrm>
            <a:off x="1398143" y="465762"/>
            <a:ext cx="6347713" cy="746589"/>
          </a:xfrm>
        </p:spPr>
        <p:txBody>
          <a:bodyPr>
            <a:normAutofit/>
          </a:bodyPr>
          <a:lstStyle/>
          <a:p>
            <a:pPr algn="ctr"/>
            <a:r>
              <a:rPr lang="en-US" sz="4050" dirty="0"/>
              <a:t>Vote Center County</a:t>
            </a:r>
          </a:p>
        </p:txBody>
      </p:sp>
      <p:sp>
        <p:nvSpPr>
          <p:cNvPr id="3" name="Content Placeholder 2">
            <a:extLst>
              <a:ext uri="{FF2B5EF4-FFF2-40B4-BE49-F238E27FC236}">
                <a16:creationId xmlns:a16="http://schemas.microsoft.com/office/drawing/2014/main" id="{9029601B-1BEF-F463-4BAB-C6F640BBBB51}"/>
              </a:ext>
            </a:extLst>
          </p:cNvPr>
          <p:cNvSpPr>
            <a:spLocks noGrp="1"/>
          </p:cNvSpPr>
          <p:nvPr>
            <p:ph idx="1"/>
          </p:nvPr>
        </p:nvSpPr>
        <p:spPr>
          <a:xfrm>
            <a:off x="508001" y="1212350"/>
            <a:ext cx="6447501" cy="5179887"/>
          </a:xfrm>
        </p:spPr>
        <p:txBody>
          <a:bodyPr>
            <a:normAutofit/>
          </a:bodyPr>
          <a:lstStyle/>
          <a:p>
            <a:r>
              <a:rPr lang="en-US" sz="2000" dirty="0">
                <a:solidFill>
                  <a:srgbClr val="000000"/>
                </a:solidFill>
              </a:rPr>
              <a:t>Steps to apportion election expenses among municipalities: </a:t>
            </a:r>
          </a:p>
          <a:p>
            <a:pPr lvl="1">
              <a:buFont typeface="+mj-lt"/>
              <a:buAutoNum type="arabicParenR"/>
            </a:pPr>
            <a:r>
              <a:rPr lang="en-US" sz="1800" dirty="0">
                <a:solidFill>
                  <a:srgbClr val="000000"/>
                </a:solidFill>
              </a:rPr>
              <a:t>Determine the total number of votes cast in all cities and towns. </a:t>
            </a:r>
          </a:p>
          <a:p>
            <a:pPr lvl="1">
              <a:buFont typeface="+mj-lt"/>
              <a:buAutoNum type="arabicParenR"/>
            </a:pPr>
            <a:r>
              <a:rPr lang="en-US" sz="1800" dirty="0">
                <a:solidFill>
                  <a:srgbClr val="000000"/>
                </a:solidFill>
              </a:rPr>
              <a:t>Determine votes cast in each city and town as a percentage of the total election. </a:t>
            </a:r>
          </a:p>
          <a:p>
            <a:pPr lvl="1">
              <a:buFont typeface="+mj-lt"/>
              <a:buAutoNum type="arabicParenR"/>
            </a:pPr>
            <a:r>
              <a:rPr lang="en-US" sz="1800" dirty="0">
                <a:solidFill>
                  <a:srgbClr val="000000"/>
                </a:solidFill>
              </a:rPr>
              <a:t>Determine election expenses to be charged to the city or town. </a:t>
            </a:r>
          </a:p>
          <a:p>
            <a:pPr lvl="1">
              <a:buFont typeface="+mj-lt"/>
              <a:buAutoNum type="arabicParenR"/>
            </a:pPr>
            <a:r>
              <a:rPr lang="en-US" sz="1800" dirty="0">
                <a:solidFill>
                  <a:srgbClr val="000000"/>
                </a:solidFill>
              </a:rPr>
              <a:t>Submit completed reimbursement form for each city and town to auditor. Auditor forwards to appropriate city or town no later than June 1 for the primary and December 7 for the municipal. </a:t>
            </a:r>
          </a:p>
          <a:p>
            <a:pPr lvl="2"/>
            <a:r>
              <a:rPr lang="en-US" sz="1600" dirty="0">
                <a:solidFill>
                  <a:schemeClr val="tx1"/>
                </a:solidFill>
              </a:rPr>
              <a:t>CEB- 38 Primary (Feb. 1 – May 3)</a:t>
            </a:r>
          </a:p>
          <a:p>
            <a:pPr lvl="2"/>
            <a:r>
              <a:rPr lang="en-US" sz="1600" dirty="0">
                <a:solidFill>
                  <a:schemeClr val="tx1"/>
                </a:solidFill>
              </a:rPr>
              <a:t>CEB-39 General (May 3 – Nov. 8)</a:t>
            </a:r>
          </a:p>
        </p:txBody>
      </p:sp>
    </p:spTree>
    <p:extLst>
      <p:ext uri="{BB962C8B-B14F-4D97-AF65-F5344CB8AC3E}">
        <p14:creationId xmlns:p14="http://schemas.microsoft.com/office/powerpoint/2010/main" val="222530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83512-F5F8-162D-5A57-7F2006A08CB5}"/>
              </a:ext>
            </a:extLst>
          </p:cNvPr>
          <p:cNvSpPr>
            <a:spLocks noGrp="1"/>
          </p:cNvSpPr>
          <p:nvPr>
            <p:ph type="title"/>
          </p:nvPr>
        </p:nvSpPr>
        <p:spPr>
          <a:xfrm>
            <a:off x="1398143" y="260279"/>
            <a:ext cx="6347713" cy="777411"/>
          </a:xfrm>
        </p:spPr>
        <p:txBody>
          <a:bodyPr>
            <a:normAutofit/>
          </a:bodyPr>
          <a:lstStyle/>
          <a:p>
            <a:pPr algn="ctr"/>
            <a:r>
              <a:rPr lang="en-US" sz="4050" dirty="0"/>
              <a:t>Vote Center County</a:t>
            </a:r>
          </a:p>
        </p:txBody>
      </p:sp>
      <p:sp>
        <p:nvSpPr>
          <p:cNvPr id="3" name="Content Placeholder 2">
            <a:extLst>
              <a:ext uri="{FF2B5EF4-FFF2-40B4-BE49-F238E27FC236}">
                <a16:creationId xmlns:a16="http://schemas.microsoft.com/office/drawing/2014/main" id="{EEE23E5F-1062-987D-C5D3-05CB3ADB2712}"/>
              </a:ext>
            </a:extLst>
          </p:cNvPr>
          <p:cNvSpPr>
            <a:spLocks noGrp="1"/>
          </p:cNvSpPr>
          <p:nvPr>
            <p:ph idx="1"/>
          </p:nvPr>
        </p:nvSpPr>
        <p:spPr>
          <a:xfrm>
            <a:off x="888145" y="1209740"/>
            <a:ext cx="6447501" cy="3212762"/>
          </a:xfrm>
        </p:spPr>
        <p:txBody>
          <a:bodyPr>
            <a:normAutofit fontScale="92500" lnSpcReduction="10000"/>
          </a:bodyPr>
          <a:lstStyle/>
          <a:p>
            <a:pPr algn="ctr"/>
            <a:r>
              <a:rPr lang="en-US" dirty="0"/>
              <a:t>Determining Election Expenses Example</a:t>
            </a:r>
          </a:p>
          <a:p>
            <a:pPr lvl="1"/>
            <a:r>
              <a:rPr lang="en-US" dirty="0"/>
              <a:t>The Town of Smallville had 100 votes cast in the primary.</a:t>
            </a:r>
          </a:p>
          <a:p>
            <a:pPr lvl="1"/>
            <a:r>
              <a:rPr lang="en-US" dirty="0"/>
              <a:t>A total of 1,000 votes were cast in all cities and towns. </a:t>
            </a:r>
          </a:p>
          <a:p>
            <a:pPr lvl="1"/>
            <a:r>
              <a:rPr lang="en-US" dirty="0"/>
              <a:t>Therefore, Smallville had 10% of the votes cast in the primary and pays 10% of the expenses. </a:t>
            </a:r>
          </a:p>
        </p:txBody>
      </p:sp>
    </p:spTree>
    <p:extLst>
      <p:ext uri="{BB962C8B-B14F-4D97-AF65-F5344CB8AC3E}">
        <p14:creationId xmlns:p14="http://schemas.microsoft.com/office/powerpoint/2010/main" val="335763736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540</TotalTime>
  <Words>1197</Words>
  <Application>Microsoft Office PowerPoint</Application>
  <PresentationFormat>On-screen Show (4:3)</PresentationFormat>
  <Paragraphs>81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Election Cost Apportionment  for Cities &amp; Large Towns &amp; Local Public Questions</vt:lpstr>
      <vt:lpstr>Apportionment of Expenses</vt:lpstr>
      <vt:lpstr>Precinct Based County</vt:lpstr>
      <vt:lpstr>Precinct Based County</vt:lpstr>
      <vt:lpstr>Precinct Based County</vt:lpstr>
      <vt:lpstr>Precinct Based County</vt:lpstr>
      <vt:lpstr>Vote Center County </vt:lpstr>
      <vt:lpstr>Vote Center County</vt:lpstr>
      <vt:lpstr>Vote Center County</vt:lpstr>
      <vt:lpstr>Vote Center County</vt:lpstr>
      <vt:lpstr>Town Agreements </vt:lpstr>
      <vt:lpstr>Municipal Election Costs</vt:lpstr>
      <vt:lpstr>Special Election Costs</vt:lpstr>
      <vt:lpstr>Special Election Costs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Warycha, Valerie S</dc:creator>
  <cp:lastModifiedBy>Warycha, Valerie S</cp:lastModifiedBy>
  <cp:revision>3</cp:revision>
  <dcterms:created xsi:type="dcterms:W3CDTF">2022-11-15T21:02:44Z</dcterms:created>
  <dcterms:modified xsi:type="dcterms:W3CDTF">2022-12-05T21:21:51Z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-1272272251</vt:i4>
  </property>
  <property fmtid="{D5CDD505-2E9C-101B-9397-08002B2CF9AE}" pid="3" name="_NewReviewCycle">
    <vt:lpwstr/>
  </property>
  <property fmtid="{D5CDD505-2E9C-101B-9397-08002B2CF9AE}" pid="4" name="_EmailSubject">
    <vt:lpwstr>Cost PP</vt:lpwstr>
  </property>
  <property fmtid="{D5CDD505-2E9C-101B-9397-08002B2CF9AE}" pid="5" name="_AuthorEmail">
    <vt:lpwstr>VaWarycha@iec.IN.gov</vt:lpwstr>
  </property>
  <property fmtid="{D5CDD505-2E9C-101B-9397-08002B2CF9AE}" pid="6" name="_AuthorEmailDisplayName">
    <vt:lpwstr>Warycha, Valerie S</vt:lpwstr>
  </property>
</Properties>
</file>