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72" r:id="rId8"/>
    <p:sldId id="270" r:id="rId9"/>
    <p:sldId id="261" r:id="rId10"/>
    <p:sldId id="266" r:id="rId11"/>
    <p:sldId id="267" r:id="rId12"/>
    <p:sldId id="265" r:id="rId13"/>
    <p:sldId id="273" r:id="rId14"/>
    <p:sldId id="268" r:id="rId15"/>
    <p:sldId id="269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FB"/>
    <a:srgbClr val="FFE697"/>
    <a:srgbClr val="FEACD1"/>
    <a:srgbClr val="FAEFD3"/>
    <a:srgbClr val="A3E7FF"/>
    <a:srgbClr val="FC0B7A"/>
    <a:srgbClr val="FFC300"/>
    <a:srgbClr val="FFFFFF"/>
    <a:srgbClr val="5E1739"/>
    <a:srgbClr val="FBB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A0605-1ECB-4C36-A525-A7E96807AE32}" v="5" dt="2025-12-08T17:18:38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73" autoAdjust="0"/>
  </p:normalViewPr>
  <p:slideViewPr>
    <p:cSldViewPr snapToGrid="0">
      <p:cViewPr varScale="1">
        <p:scale>
          <a:sx n="100" d="100"/>
          <a:sy n="100" d="100"/>
        </p:scale>
        <p:origin x="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AI-generated content may be incorrect.">
            <a:extLst>
              <a:ext uri="{FF2B5EF4-FFF2-40B4-BE49-F238E27FC236}">
                <a16:creationId xmlns:a16="http://schemas.microsoft.com/office/drawing/2014/main" id="{D02CB34D-5A4C-0554-07AE-E43044AD3A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744"/>
            <a:ext cx="12256990" cy="70047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248D8D-38D1-78BD-C3DB-6D72FE71D57B}"/>
              </a:ext>
            </a:extLst>
          </p:cNvPr>
          <p:cNvSpPr txBox="1"/>
          <p:nvPr userDrawn="1"/>
        </p:nvSpPr>
        <p:spPr>
          <a:xfrm>
            <a:off x="8768919" y="6494524"/>
            <a:ext cx="2971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Image by </a:t>
            </a:r>
            <a:r>
              <a:rPr lang="en-US" sz="800" dirty="0" err="1"/>
              <a:t>Freepik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43929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0E99-4502-466F-9A39-D75E1CAB742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F5AC-0399-4EAA-BA41-0606DD837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4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0E99-4502-466F-9A39-D75E1CAB742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F5AC-0399-4EAA-BA41-0606DD837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7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E4C0374-E8D9-6E34-FE65-F5219B4AC176}"/>
              </a:ext>
            </a:extLst>
          </p:cNvPr>
          <p:cNvSpPr txBox="1"/>
          <p:nvPr userDrawn="1"/>
        </p:nvSpPr>
        <p:spPr>
          <a:xfrm rot="16200000">
            <a:off x="-421871" y="5240252"/>
            <a:ext cx="1218743" cy="20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</a:rPr>
              <a:t>Image on </a:t>
            </a:r>
            <a:r>
              <a:rPr lang="en-US" sz="700" dirty="0" err="1">
                <a:solidFill>
                  <a:schemeClr val="tx1"/>
                </a:solidFill>
              </a:rPr>
              <a:t>Freepik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4658" y="374553"/>
            <a:ext cx="9845090" cy="1011188"/>
          </a:xfrm>
        </p:spPr>
        <p:txBody>
          <a:bodyPr anchor="b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658" y="1489435"/>
            <a:ext cx="9845090" cy="468752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131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0E99-4502-466F-9A39-D75E1CAB742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F5AC-0399-4EAA-BA41-0606DD837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6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0E99-4502-466F-9A39-D75E1CAB742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F5AC-0399-4EAA-BA41-0606DD837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9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0E99-4502-466F-9A39-D75E1CAB742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F5AC-0399-4EAA-BA41-0606DD837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2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0E99-4502-466F-9A39-D75E1CAB742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F5AC-0399-4EAA-BA41-0606DD837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6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0E99-4502-466F-9A39-D75E1CAB742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F5AC-0399-4EAA-BA41-0606DD837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02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0E99-4502-466F-9A39-D75E1CAB742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F5AC-0399-4EAA-BA41-0606DD837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6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0E99-4502-466F-9A39-D75E1CAB742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F5AC-0399-4EAA-BA41-0606DD837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7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EF5AC-0399-4EAA-BA41-0606DD837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2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3DD215-97D7-0926-C532-E9336B56E2C2}"/>
              </a:ext>
            </a:extLst>
          </p:cNvPr>
          <p:cNvSpPr/>
          <p:nvPr/>
        </p:nvSpPr>
        <p:spPr>
          <a:xfrm>
            <a:off x="970961" y="-36660"/>
            <a:ext cx="11221039" cy="368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2000" dirty="0">
                <a:solidFill>
                  <a:schemeClr val="tx1"/>
                </a:solidFill>
              </a:rPr>
              <a:t>Presented by Angie Nussmeyer, IED Co-Director</a:t>
            </a:r>
          </a:p>
          <a:p>
            <a:r>
              <a:rPr lang="en-US" sz="2000" dirty="0">
                <a:solidFill>
                  <a:schemeClr val="tx1"/>
                </a:solidFill>
              </a:rPr>
              <a:t>2026 Election Administrators’ Conference</a:t>
            </a:r>
          </a:p>
          <a:p>
            <a:endParaRPr lang="en-US" sz="2000" dirty="0">
              <a:solidFill>
                <a:srgbClr val="5E1739"/>
              </a:solidFill>
            </a:endParaRPr>
          </a:p>
          <a:p>
            <a:endParaRPr lang="en-US" sz="2000" dirty="0">
              <a:solidFill>
                <a:srgbClr val="5E1739"/>
              </a:solidFill>
            </a:endParaRPr>
          </a:p>
          <a:p>
            <a:pPr algn="r"/>
            <a:endParaRPr lang="en-US" sz="2000" dirty="0">
              <a:solidFill>
                <a:srgbClr val="5E1739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29924B-C28A-52BB-3622-98DF401308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0961" y="1049022"/>
            <a:ext cx="9162854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Ballot Layout &amp; Tabulation</a:t>
            </a:r>
          </a:p>
        </p:txBody>
      </p:sp>
    </p:spTree>
    <p:extLst>
      <p:ext uri="{BB962C8B-B14F-4D97-AF65-F5344CB8AC3E}">
        <p14:creationId xmlns:p14="http://schemas.microsoft.com/office/powerpoint/2010/main" val="28515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0BF67-8C27-052F-E380-97DD2A2B9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printing press and a person holding rolls of paper.">
            <a:extLst>
              <a:ext uri="{FF2B5EF4-FFF2-40B4-BE49-F238E27FC236}">
                <a16:creationId xmlns:a16="http://schemas.microsoft.com/office/drawing/2014/main" id="{018A6AE4-1E66-BA0C-ECF8-E08D918FB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t="16314" r="5326" b="18259"/>
          <a:stretch>
            <a:fillRect/>
          </a:stretch>
        </p:blipFill>
        <p:spPr>
          <a:xfrm>
            <a:off x="0" y="3854824"/>
            <a:ext cx="3942155" cy="30031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51C35B-4CA7-BE2A-41DF-D2A8B11752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1225" y="186734"/>
            <a:ext cx="8974317" cy="1011238"/>
          </a:xfrm>
          <a:solidFill>
            <a:srgbClr val="FEACD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Election Day Ballot Printing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144E4-E6D9-D54F-961F-CCC41C712C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4082" y="1513583"/>
            <a:ext cx="10501460" cy="20256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May Primary Election</a:t>
            </a:r>
          </a:p>
          <a:p>
            <a:r>
              <a:rPr lang="en-US" sz="2400" dirty="0"/>
              <a:t>Order based off </a:t>
            </a:r>
            <a:r>
              <a:rPr lang="en-US" sz="2400" u="sng" dirty="0"/>
              <a:t>each precinct’s</a:t>
            </a:r>
            <a:r>
              <a:rPr lang="en-US" sz="2400" dirty="0"/>
              <a:t> election results from the last November general election (that is, the election held in the even-numbered year)</a:t>
            </a:r>
          </a:p>
          <a:p>
            <a:r>
              <a:rPr lang="en-US" sz="2400" dirty="0"/>
              <a:t>For each precinct, must print Election Day ballots totaling 100% of the number of votes cast for the candidate of the party who received the greatest number of votes in that precinct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7E8E0-F8D1-B8FC-751C-D759E8309298}"/>
              </a:ext>
            </a:extLst>
          </p:cNvPr>
          <p:cNvSpPr txBox="1"/>
          <p:nvPr/>
        </p:nvSpPr>
        <p:spPr>
          <a:xfrm>
            <a:off x="9107796" y="6394267"/>
            <a:ext cx="264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IC 3-10-1-12 | IC 3-11-3-11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62D02B-0958-AEE2-56C2-EFA7F75EA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999851" y="-4994177"/>
            <a:ext cx="192298" cy="12192000"/>
          </a:xfrm>
          <a:prstGeom prst="rect">
            <a:avLst/>
          </a:prstGeom>
          <a:solidFill>
            <a:srgbClr val="FC0B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C7C9CD2-FC10-B2E3-3D65-2295BC7E8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63375"/>
              </p:ext>
            </p:extLst>
          </p:nvPr>
        </p:nvGraphicFramePr>
        <p:xfrm>
          <a:off x="6096000" y="3576180"/>
          <a:ext cx="535442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068">
                  <a:extLst>
                    <a:ext uri="{9D8B030D-6E8A-4147-A177-3AD203B41FA5}">
                      <a16:colId xmlns:a16="http://schemas.microsoft.com/office/drawing/2014/main" val="1904694867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3934311640"/>
                    </a:ext>
                  </a:extLst>
                </a:gridCol>
                <a:gridCol w="725864">
                  <a:extLst>
                    <a:ext uri="{9D8B030D-6E8A-4147-A177-3AD203B41FA5}">
                      <a16:colId xmlns:a16="http://schemas.microsoft.com/office/drawing/2014/main" val="2403774287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3190572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Candidate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Votes </a:t>
                      </a:r>
                      <a:br>
                        <a:rPr lang="en-US" dirty="0"/>
                      </a:br>
                      <a:r>
                        <a:rPr lang="en-US" dirty="0"/>
                        <a:t>01-01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M.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Dogcatcher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939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Dogcatcher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18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Frank Holly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Sheriff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48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Mia Malone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Sheriff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98109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E9D066D1-0CCC-4F8C-7767-7DFC11C9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31677" y="4986197"/>
            <a:ext cx="5653865" cy="358220"/>
          </a:xfrm>
          <a:prstGeom prst="rect">
            <a:avLst/>
          </a:prstGeom>
          <a:noFill/>
          <a:ln w="76200">
            <a:solidFill>
              <a:srgbClr val="FC0B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408B32-7BD2-A386-859D-3BE4C87279BE}"/>
              </a:ext>
            </a:extLst>
          </p:cNvPr>
          <p:cNvSpPr txBox="1"/>
          <p:nvPr/>
        </p:nvSpPr>
        <p:spPr>
          <a:xfrm>
            <a:off x="3993278" y="5081292"/>
            <a:ext cx="1803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For D primary, 66 Election Day ballots must be ordered for precinct 01-01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1C1C19-4B9C-5833-9109-8AEE17ED7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3278" y="4986197"/>
            <a:ext cx="1803281" cy="1224855"/>
          </a:xfrm>
          <a:prstGeom prst="rect">
            <a:avLst/>
          </a:prstGeom>
          <a:noFill/>
          <a:ln w="76200">
            <a:solidFill>
              <a:srgbClr val="FC0B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19A7A-6BA6-C06D-CAA3-EFB76303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31676" y="4593202"/>
            <a:ext cx="5653865" cy="358220"/>
          </a:xfrm>
          <a:prstGeom prst="rect">
            <a:avLst/>
          </a:prstGeom>
          <a:noFill/>
          <a:ln w="76200">
            <a:solidFill>
              <a:srgbClr val="00B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AF819-006B-44B4-2286-DB18E1CF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3277" y="3642421"/>
            <a:ext cx="1803281" cy="1224855"/>
          </a:xfrm>
          <a:prstGeom prst="rect">
            <a:avLst/>
          </a:prstGeom>
          <a:noFill/>
          <a:ln w="76200">
            <a:solidFill>
              <a:srgbClr val="00B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29942-8CC3-64FD-C2F8-B850F8AD8385}"/>
              </a:ext>
            </a:extLst>
          </p:cNvPr>
          <p:cNvSpPr txBox="1"/>
          <p:nvPr/>
        </p:nvSpPr>
        <p:spPr>
          <a:xfrm>
            <a:off x="3978674" y="3777794"/>
            <a:ext cx="1803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For R primary, 76 Election Day ballots must be ordered for precinct 01-01</a:t>
            </a:r>
          </a:p>
        </p:txBody>
      </p:sp>
    </p:spTree>
    <p:extLst>
      <p:ext uri="{BB962C8B-B14F-4D97-AF65-F5344CB8AC3E}">
        <p14:creationId xmlns:p14="http://schemas.microsoft.com/office/powerpoint/2010/main" val="252695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7CB08-BD5D-04D9-7AF8-2E39C2057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rtoon of a printing press with a person holding paper rolls.">
            <a:extLst>
              <a:ext uri="{FF2B5EF4-FFF2-40B4-BE49-F238E27FC236}">
                <a16:creationId xmlns:a16="http://schemas.microsoft.com/office/drawing/2014/main" id="{2F86A8B4-04A5-4ABB-0E66-E976819D0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t="16314" r="5326" b="18259"/>
          <a:stretch>
            <a:fillRect/>
          </a:stretch>
        </p:blipFill>
        <p:spPr>
          <a:xfrm>
            <a:off x="0" y="3854824"/>
            <a:ext cx="3942155" cy="3003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FDCB4-4B10-565C-A2E4-579BAE812E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64849" y="1421186"/>
            <a:ext cx="10020693" cy="4867275"/>
          </a:xfrm>
        </p:spPr>
        <p:txBody>
          <a:bodyPr>
            <a:normAutofit/>
          </a:bodyPr>
          <a:lstStyle/>
          <a:p>
            <a:r>
              <a:rPr lang="en-US" sz="2400" b="1" dirty="0"/>
              <a:t>November General or Municipal Election</a:t>
            </a:r>
          </a:p>
          <a:p>
            <a:pPr lvl="1"/>
            <a:r>
              <a:rPr lang="en-US" sz="2000" dirty="0"/>
              <a:t>Must print or provide ballot card stock totaling 100% of all registered voters (inactive &amp; active) for each precinct assigned to the Election Day voting location</a:t>
            </a:r>
          </a:p>
          <a:p>
            <a:r>
              <a:rPr lang="en-US" sz="2400" b="1" dirty="0"/>
              <a:t>ABS &amp; Provisional Ballot Printing Deadlines for May &amp; November elections</a:t>
            </a:r>
          </a:p>
          <a:p>
            <a:pPr lvl="1"/>
            <a:r>
              <a:rPr lang="en-US" sz="2000" dirty="0"/>
              <a:t>Clerk must estimate number of ABS/provisional ballots needed &amp; order at least 60 days before Election Day</a:t>
            </a:r>
          </a:p>
          <a:p>
            <a:pPr lvl="1"/>
            <a:r>
              <a:rPr lang="en-US" sz="2000" dirty="0"/>
              <a:t>Printed ballots or electronic media to print ballots on demand MUST be delivered to CEB not later than 50 days before Election Day</a:t>
            </a:r>
          </a:p>
          <a:p>
            <a:pPr lvl="4"/>
            <a:r>
              <a:rPr lang="en-US" sz="2000" dirty="0">
                <a:highlight>
                  <a:srgbClr val="FEACD1"/>
                </a:highlight>
              </a:rPr>
              <a:t>Don’t Forget! For voters with approved ABS applications, ABS ballots must be sent not later than 45-days before the election.</a:t>
            </a:r>
          </a:p>
          <a:p>
            <a:pPr lvl="2"/>
            <a:endParaRPr lang="en-US" sz="1800" dirty="0"/>
          </a:p>
          <a:p>
            <a:pPr marL="914400" lvl="2" indent="0" algn="r">
              <a:buNone/>
            </a:pPr>
            <a:r>
              <a:rPr lang="en-US" i="1" dirty="0">
                <a:highlight>
                  <a:srgbClr val="A3E7FF"/>
                </a:highlight>
              </a:rPr>
              <a:t>Note: While not specifically stated in law, Election Day (paper) </a:t>
            </a:r>
            <a:br>
              <a:rPr lang="en-US" i="1" dirty="0">
                <a:highlight>
                  <a:srgbClr val="A3E7FF"/>
                </a:highlight>
              </a:rPr>
            </a:br>
            <a:r>
              <a:rPr lang="en-US" i="1" dirty="0">
                <a:highlight>
                  <a:srgbClr val="A3E7FF"/>
                </a:highlight>
              </a:rPr>
              <a:t>ballot card orders need to be placed with enough lead time to </a:t>
            </a:r>
            <a:br>
              <a:rPr lang="en-US" i="1" dirty="0">
                <a:highlight>
                  <a:srgbClr val="A3E7FF"/>
                </a:highlight>
              </a:rPr>
            </a:br>
            <a:r>
              <a:rPr lang="en-US" i="1" dirty="0">
                <a:highlight>
                  <a:srgbClr val="A3E7FF"/>
                </a:highlight>
              </a:rPr>
              <a:t>deliver to Inspectors the Saturday before Election Day</a:t>
            </a:r>
          </a:p>
          <a:p>
            <a:pPr marL="457200" lvl="1" indent="0">
              <a:buNone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39DDA4-92D9-AF09-69E1-5A39EC9EAF8B}"/>
              </a:ext>
            </a:extLst>
          </p:cNvPr>
          <p:cNvSpPr txBox="1"/>
          <p:nvPr/>
        </p:nvSpPr>
        <p:spPr>
          <a:xfrm>
            <a:off x="8729932" y="6394267"/>
            <a:ext cx="301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IC 3-11-3-11 | IC 3-11-4-10 | IC 3-11-4-15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FE30E2-D009-17AC-BB70-7B60B997FC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64849" y="186734"/>
            <a:ext cx="10020693" cy="1011238"/>
          </a:xfrm>
          <a:prstGeom prst="rect">
            <a:avLst/>
          </a:prstGeom>
          <a:solidFill>
            <a:srgbClr val="FEACD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Election Day  &amp; ABS Ballot Printing Requirements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9D0231-CAD7-4ECA-6CB7-627C74B99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999851" y="-4994177"/>
            <a:ext cx="192298" cy="12192000"/>
          </a:xfrm>
          <a:prstGeom prst="rect">
            <a:avLst/>
          </a:prstGeom>
          <a:solidFill>
            <a:srgbClr val="FC0B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DDBD92-CF73-8AB2-F772-F9077275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250883"/>
            <a:ext cx="8653806" cy="1183007"/>
          </a:xfrm>
          <a:prstGeom prst="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AB7B2-A61C-5EE7-A086-7A698FB7C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08" y="153725"/>
            <a:ext cx="9858375" cy="1006475"/>
          </a:xfrm>
          <a:solidFill>
            <a:srgbClr val="A3E7FF"/>
          </a:solidFill>
        </p:spPr>
        <p:txBody>
          <a:bodyPr/>
          <a:lstStyle/>
          <a:p>
            <a:r>
              <a:rPr lang="en-US" b="1" dirty="0"/>
              <a:t>Tabulation Basics: Straight Party Voting</a:t>
            </a:r>
          </a:p>
        </p:txBody>
      </p:sp>
      <p:pic>
        <p:nvPicPr>
          <p:cNvPr id="6" name="Content Placeholder 5" descr="Cartoon of a person working on their computer">
            <a:extLst>
              <a:ext uri="{FF2B5EF4-FFF2-40B4-BE49-F238E27FC236}">
                <a16:creationId xmlns:a16="http://schemas.microsoft.com/office/drawing/2014/main" id="{6370E6E6-71A7-A1FB-9A27-A368EF1DDC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4" y="2352937"/>
            <a:ext cx="4351338" cy="435133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A8C7CE-0515-7CB8-79A5-C4CF9FD6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999851" y="-4994177"/>
            <a:ext cx="192298" cy="12192000"/>
          </a:xfrm>
          <a:prstGeom prst="rect">
            <a:avLst/>
          </a:prstGeom>
          <a:solidFill>
            <a:srgbClr val="00B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86527A-AC66-0862-ABC5-6DC4C7D3CFAA}"/>
              </a:ext>
            </a:extLst>
          </p:cNvPr>
          <p:cNvSpPr txBox="1">
            <a:spLocks/>
          </p:cNvSpPr>
          <p:nvPr/>
        </p:nvSpPr>
        <p:spPr>
          <a:xfrm>
            <a:off x="630808" y="1329179"/>
            <a:ext cx="10983015" cy="4996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highlight>
                  <a:srgbClr val="FEACD1"/>
                </a:highlight>
              </a:rPr>
              <a:t>ONLY APPLIES to November General or Municipal Election Ballots!</a:t>
            </a:r>
          </a:p>
          <a:p>
            <a:pPr marL="0" indent="0">
              <a:buNone/>
            </a:pPr>
            <a:r>
              <a:rPr lang="en-US" sz="2400" i="1" dirty="0"/>
              <a:t>Straight Party “Device” appears on the ballot below any state or local public questions but before any office is placed on the ballot</a:t>
            </a:r>
          </a:p>
          <a:p>
            <a:r>
              <a:rPr lang="en-US" sz="2200" dirty="0"/>
              <a:t>“Device” is the image certified by the party to IED, who then provides it to CEBs</a:t>
            </a:r>
          </a:p>
          <a:p>
            <a:pPr marL="457200" lvl="1" indent="0">
              <a:buNone/>
            </a:pPr>
            <a:r>
              <a:rPr lang="en-US" sz="1800" dirty="0"/>
              <a:t>Rooster = Democratic Party | Statue of Liberty = Libertarian Party | Eagle = Republican Party</a:t>
            </a:r>
          </a:p>
          <a:p>
            <a:pPr lvl="1"/>
            <a:r>
              <a:rPr lang="en-US" sz="1600" dirty="0"/>
              <a:t>It is possible for a minor party to certify their seal to IED for placement in the straight party device </a:t>
            </a:r>
            <a:br>
              <a:rPr lang="en-US" sz="1600" dirty="0"/>
            </a:br>
            <a:r>
              <a:rPr lang="en-US" sz="1600" dirty="0"/>
              <a:t>section of ballots, IF they have a candidate filed in at least a single “vote-for-one” race</a:t>
            </a:r>
          </a:p>
          <a:p>
            <a:r>
              <a:rPr lang="en-US" sz="2200" dirty="0"/>
              <a:t>On the ballot, the “device” is placed in a circle, uniformly sized as </a:t>
            </a:r>
            <a:br>
              <a:rPr lang="en-US" sz="2200" dirty="0"/>
            </a:br>
            <a:r>
              <a:rPr lang="en-US" sz="2200" dirty="0"/>
              <a:t>described in state law, with the name of the associated political </a:t>
            </a:r>
            <a:br>
              <a:rPr lang="en-US" sz="2200" dirty="0"/>
            </a:br>
            <a:r>
              <a:rPr lang="en-US" sz="2200" dirty="0"/>
              <a:t>party to the right of the image/circle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sz="2200" i="1" dirty="0"/>
              <a:t>Straight Party does NOT apply to “at-large” offices &amp; does NOT apply </a:t>
            </a:r>
            <a:br>
              <a:rPr lang="en-US" sz="2200" i="1" dirty="0"/>
            </a:br>
            <a:r>
              <a:rPr lang="en-US" sz="2200" i="1" dirty="0"/>
              <a:t>to school board offices, even if the SB candidate affiliates with a party</a:t>
            </a:r>
            <a:endParaRPr lang="en-US" i="1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0337D-9C7D-7923-A1F4-B5F31FA53004}"/>
              </a:ext>
            </a:extLst>
          </p:cNvPr>
          <p:cNvSpPr txBox="1"/>
          <p:nvPr/>
        </p:nvSpPr>
        <p:spPr>
          <a:xfrm>
            <a:off x="10046617" y="6218446"/>
            <a:ext cx="19254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Image by </a:t>
            </a:r>
            <a:r>
              <a:rPr lang="en-US" sz="800" dirty="0" err="1"/>
              <a:t>catalyststuff</a:t>
            </a:r>
            <a:r>
              <a:rPr lang="en-US" sz="800" dirty="0"/>
              <a:t> on </a:t>
            </a:r>
            <a:r>
              <a:rPr lang="en-US" sz="800" dirty="0" err="1"/>
              <a:t>Freepik</a:t>
            </a:r>
            <a:endParaRPr lang="en-US" sz="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2EBD5-C7D6-AA15-FA94-E66BD9DA226C}"/>
              </a:ext>
            </a:extLst>
          </p:cNvPr>
          <p:cNvSpPr txBox="1"/>
          <p:nvPr/>
        </p:nvSpPr>
        <p:spPr>
          <a:xfrm>
            <a:off x="4235570" y="6438010"/>
            <a:ext cx="7295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IC 3-8-7-11| IC 3-11-2-9 | IC 3-11-2-10 | IC 3-11-13-11(d)| IC 3-11-13-14 | IC 3-11-14-3.5(d) | IC 3-11-14-14.5</a:t>
            </a:r>
          </a:p>
        </p:txBody>
      </p:sp>
    </p:spTree>
    <p:extLst>
      <p:ext uri="{BB962C8B-B14F-4D97-AF65-F5344CB8AC3E}">
        <p14:creationId xmlns:p14="http://schemas.microsoft.com/office/powerpoint/2010/main" val="156790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CB4C1-6A40-F5EF-4097-DBD777CEE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A0F9-F03A-E5D7-E33C-17E370DB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08" y="153725"/>
            <a:ext cx="10851039" cy="1006475"/>
          </a:xfrm>
          <a:solidFill>
            <a:srgbClr val="A3E7FF"/>
          </a:solidFill>
        </p:spPr>
        <p:txBody>
          <a:bodyPr/>
          <a:lstStyle/>
          <a:p>
            <a:pPr algn="ctr"/>
            <a:r>
              <a:rPr lang="en-US" b="1" dirty="0"/>
              <a:t>Tabulation Basics: Straight Party Voting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80DCD2-4C27-15CE-8CAD-7B69A4FA7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999851" y="-4994177"/>
            <a:ext cx="192298" cy="12192000"/>
          </a:xfrm>
          <a:prstGeom prst="rect">
            <a:avLst/>
          </a:prstGeom>
          <a:solidFill>
            <a:srgbClr val="00B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28EE2B-E3ED-5A92-E77C-9A5695F95160}"/>
              </a:ext>
            </a:extLst>
          </p:cNvPr>
          <p:cNvSpPr txBox="1"/>
          <p:nvPr/>
        </p:nvSpPr>
        <p:spPr>
          <a:xfrm>
            <a:off x="1052265" y="1693289"/>
            <a:ext cx="202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Cyan Party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7E711F-5239-172F-BF1B-F7B04B5CCC3C}"/>
              </a:ext>
            </a:extLst>
          </p:cNvPr>
          <p:cNvSpPr txBox="1"/>
          <p:nvPr/>
        </p:nvSpPr>
        <p:spPr>
          <a:xfrm>
            <a:off x="1052265" y="2008881"/>
            <a:ext cx="202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Yellow Party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D2707F-0A07-9AF5-7C58-B077C35BC454}"/>
              </a:ext>
            </a:extLst>
          </p:cNvPr>
          <p:cNvSpPr txBox="1"/>
          <p:nvPr/>
        </p:nvSpPr>
        <p:spPr>
          <a:xfrm>
            <a:off x="1052265" y="2343008"/>
            <a:ext cx="202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Magenta Party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5B6D89-5136-24A1-0079-FBE3A131A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564" y="2132603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433048-AB32-53D9-0657-FF5ED1FD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564" y="2431525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B184C9-14A7-984B-3A0E-0B42A969F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08808" y="1593130"/>
            <a:ext cx="0" cy="5024486"/>
          </a:xfrm>
          <a:prstGeom prst="line">
            <a:avLst/>
          </a:prstGeom>
          <a:ln w="57150">
            <a:solidFill>
              <a:srgbClr val="00BB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0E9EF15-F9B0-FD1D-D7B2-B8EF9BB86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188" y="2812363"/>
            <a:ext cx="2587655" cy="750622"/>
          </a:xfrm>
          <a:prstGeom prst="rect">
            <a:avLst/>
          </a:prstGeom>
          <a:noFill/>
          <a:ln w="76200">
            <a:solidFill>
              <a:srgbClr val="FC0B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C0634-13ED-F732-95C9-890620B6E816}"/>
              </a:ext>
            </a:extLst>
          </p:cNvPr>
          <p:cNvSpPr txBox="1"/>
          <p:nvPr/>
        </p:nvSpPr>
        <p:spPr>
          <a:xfrm>
            <a:off x="587334" y="2845332"/>
            <a:ext cx="246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Voter did not use straight party device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3921CC-4AC1-4AC9-2366-406FA8D26D1D}"/>
              </a:ext>
            </a:extLst>
          </p:cNvPr>
          <p:cNvSpPr txBox="1"/>
          <p:nvPr/>
        </p:nvSpPr>
        <p:spPr>
          <a:xfrm>
            <a:off x="510798" y="1298191"/>
            <a:ext cx="256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Straight Party Device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294391-86A3-9CF2-F86D-BFB0C2E97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8589" y="1928889"/>
            <a:ext cx="462701" cy="192298"/>
          </a:xfrm>
          <a:prstGeom prst="ellipse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CE2E14-9BBB-C966-5CBC-DBC770A667FF}"/>
              </a:ext>
            </a:extLst>
          </p:cNvPr>
          <p:cNvSpPr txBox="1"/>
          <p:nvPr/>
        </p:nvSpPr>
        <p:spPr>
          <a:xfrm>
            <a:off x="4067670" y="1805167"/>
            <a:ext cx="280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Christian Smith (Cyan Party)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8C056B-23DF-4EEC-F80D-1B94030EB211}"/>
              </a:ext>
            </a:extLst>
          </p:cNvPr>
          <p:cNvSpPr txBox="1"/>
          <p:nvPr/>
        </p:nvSpPr>
        <p:spPr>
          <a:xfrm>
            <a:off x="4078489" y="2099453"/>
            <a:ext cx="28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Wendy Jones (Yellow Party)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A819AB-23D3-2207-3953-3FB95103DADE}"/>
              </a:ext>
            </a:extLst>
          </p:cNvPr>
          <p:cNvSpPr txBox="1"/>
          <p:nvPr/>
        </p:nvSpPr>
        <p:spPr>
          <a:xfrm>
            <a:off x="4078489" y="2402741"/>
            <a:ext cx="338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Rhys Buttons (Magenta Party)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E25B7F-147A-2230-97D7-A920DD8E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8589" y="2209704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1D391F6-41A6-6CF6-BC3B-E93FD014E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8589" y="2485714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17B047-AA1B-106A-CCB2-69B19D67A54C}"/>
              </a:ext>
            </a:extLst>
          </p:cNvPr>
          <p:cNvSpPr txBox="1"/>
          <p:nvPr/>
        </p:nvSpPr>
        <p:spPr>
          <a:xfrm>
            <a:off x="3538588" y="1298191"/>
            <a:ext cx="346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Dogcatcher</a:t>
            </a:r>
          </a:p>
          <a:p>
            <a:pPr algn="ctr"/>
            <a:r>
              <a:rPr lang="en-US" sz="1400" i="1" dirty="0"/>
              <a:t>Vote for only One (1)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CA7C68-494E-B41B-8AC7-568F2CD06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1895" y="2797127"/>
            <a:ext cx="3785058" cy="1397811"/>
          </a:xfrm>
          <a:prstGeom prst="rect">
            <a:avLst/>
          </a:prstGeom>
          <a:noFill/>
          <a:ln w="76200">
            <a:solidFill>
              <a:srgbClr val="FC0B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EB9E00-2791-2A15-D184-1A2ED5ABC14B}"/>
              </a:ext>
            </a:extLst>
          </p:cNvPr>
          <p:cNvSpPr txBox="1"/>
          <p:nvPr/>
        </p:nvSpPr>
        <p:spPr>
          <a:xfrm>
            <a:off x="3531431" y="2844135"/>
            <a:ext cx="36257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Voter marked their choice for the “Cyan Party” candidate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Only vote recorded in this race is for the Cyan Party candidate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BB6683-F1AF-5BFC-1163-EC612A9DA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43855" y="1593130"/>
            <a:ext cx="0" cy="5024486"/>
          </a:xfrm>
          <a:prstGeom prst="line">
            <a:avLst/>
          </a:prstGeom>
          <a:ln w="57150">
            <a:solidFill>
              <a:srgbClr val="00BB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34161BE-67E2-47A3-B5E5-D12F17ACF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6927" y="2193547"/>
            <a:ext cx="462701" cy="192298"/>
          </a:xfrm>
          <a:prstGeom prst="ellipse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49F95F-C981-8D21-C670-1506E4370A27}"/>
              </a:ext>
            </a:extLst>
          </p:cNvPr>
          <p:cNvSpPr txBox="1"/>
          <p:nvPr/>
        </p:nvSpPr>
        <p:spPr>
          <a:xfrm>
            <a:off x="8196788" y="1804428"/>
            <a:ext cx="280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Shirley Stiller (Cyan Party)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0C3C01-0084-A6B4-5A8D-3A94BAE47FFF}"/>
              </a:ext>
            </a:extLst>
          </p:cNvPr>
          <p:cNvSpPr txBox="1"/>
          <p:nvPr/>
        </p:nvSpPr>
        <p:spPr>
          <a:xfrm>
            <a:off x="8207607" y="2098714"/>
            <a:ext cx="28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 Blue (Yellow Party)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7361CA-11C7-9FF1-32FF-2FBF470F7FE7}"/>
              </a:ext>
            </a:extLst>
          </p:cNvPr>
          <p:cNvSpPr txBox="1"/>
          <p:nvPr/>
        </p:nvSpPr>
        <p:spPr>
          <a:xfrm>
            <a:off x="8207607" y="2402002"/>
            <a:ext cx="338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Phil Lancaster (Magenta Party)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ECEE343-DC25-5361-9969-56ED8CF97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6927" y="1892945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6389D8-2B49-1107-1969-E2B234BC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6926" y="2494149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240E6C-1D23-32A2-6DFB-3209CA115BFE}"/>
              </a:ext>
            </a:extLst>
          </p:cNvPr>
          <p:cNvSpPr txBox="1"/>
          <p:nvPr/>
        </p:nvSpPr>
        <p:spPr>
          <a:xfrm>
            <a:off x="7636926" y="1297452"/>
            <a:ext cx="342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Town Jester</a:t>
            </a:r>
          </a:p>
          <a:p>
            <a:pPr algn="ctr"/>
            <a:r>
              <a:rPr lang="en-US" sz="1400" i="1" dirty="0"/>
              <a:t>Vote for only One (1)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80338B-05B7-3563-F3C5-6E46C1254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00791" y="2808225"/>
            <a:ext cx="3785058" cy="1405592"/>
          </a:xfrm>
          <a:prstGeom prst="rect">
            <a:avLst/>
          </a:prstGeom>
          <a:noFill/>
          <a:ln w="76200">
            <a:solidFill>
              <a:srgbClr val="FC0B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29F731-53BE-58AB-483B-A527F0170F8B}"/>
              </a:ext>
            </a:extLst>
          </p:cNvPr>
          <p:cNvSpPr txBox="1"/>
          <p:nvPr/>
        </p:nvSpPr>
        <p:spPr>
          <a:xfrm>
            <a:off x="7666496" y="2866335"/>
            <a:ext cx="36257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Voter marked their choice for the “Yellow Party” candidate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Only vote recorded in this race is for the Yellow Party candidate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212398A-E29F-ABFE-2A1D-E058D5708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932" y="1832740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1EF7C-B180-8A46-8E05-87E055C82E4C}"/>
              </a:ext>
            </a:extLst>
          </p:cNvPr>
          <p:cNvSpPr txBox="1"/>
          <p:nvPr/>
        </p:nvSpPr>
        <p:spPr>
          <a:xfrm>
            <a:off x="1019953" y="5572758"/>
            <a:ext cx="202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Cyan Party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753F99-7935-8F60-CAFA-1940B7261DAC}"/>
              </a:ext>
            </a:extLst>
          </p:cNvPr>
          <p:cNvSpPr txBox="1"/>
          <p:nvPr/>
        </p:nvSpPr>
        <p:spPr>
          <a:xfrm>
            <a:off x="1019953" y="5888350"/>
            <a:ext cx="202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Yellow Party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B17E5-0EF7-6AB6-8306-EA869F85AE55}"/>
              </a:ext>
            </a:extLst>
          </p:cNvPr>
          <p:cNvSpPr txBox="1"/>
          <p:nvPr/>
        </p:nvSpPr>
        <p:spPr>
          <a:xfrm>
            <a:off x="1019953" y="6222477"/>
            <a:ext cx="202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Magenta Party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8FA7C5-6429-7AD8-543C-31029833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7252" y="6012072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3BC35B-3F1E-629E-57B4-BBDE53474E8A}"/>
              </a:ext>
            </a:extLst>
          </p:cNvPr>
          <p:cNvSpPr txBox="1"/>
          <p:nvPr/>
        </p:nvSpPr>
        <p:spPr>
          <a:xfrm>
            <a:off x="478486" y="5177660"/>
            <a:ext cx="256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Straight Party Device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223D09-384B-B9DF-6796-92891E706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9620" y="5712209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4293D25-B980-BA10-9326-06F40F45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234" y="6315767"/>
            <a:ext cx="462701" cy="192298"/>
          </a:xfrm>
          <a:prstGeom prst="ellipse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86243D-2F06-5C3F-F1B0-9A083F0D44BF}"/>
              </a:ext>
            </a:extLst>
          </p:cNvPr>
          <p:cNvSpPr txBox="1"/>
          <p:nvPr/>
        </p:nvSpPr>
        <p:spPr>
          <a:xfrm>
            <a:off x="4220770" y="5600569"/>
            <a:ext cx="280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Christian Smith (Cyan Party)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AA96CB-00A7-8430-0394-1E74413A1A3A}"/>
              </a:ext>
            </a:extLst>
          </p:cNvPr>
          <p:cNvSpPr txBox="1"/>
          <p:nvPr/>
        </p:nvSpPr>
        <p:spPr>
          <a:xfrm>
            <a:off x="4231589" y="5894855"/>
            <a:ext cx="28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Wendy Jones (Yellow Party)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CCF375-E5C4-4140-18E8-F5821729AF38}"/>
              </a:ext>
            </a:extLst>
          </p:cNvPr>
          <p:cNvSpPr txBox="1"/>
          <p:nvPr/>
        </p:nvSpPr>
        <p:spPr>
          <a:xfrm>
            <a:off x="4231589" y="6198143"/>
            <a:ext cx="338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Rhys Buttons (Magenta Party)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A01D196-F497-5630-F428-C8EDE782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1689" y="6005106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CA4DA0C-2C41-0123-8BCB-5F4A7AAB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1689" y="6281116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310184-5FC0-9544-BA16-9960B2271AD1}"/>
              </a:ext>
            </a:extLst>
          </p:cNvPr>
          <p:cNvSpPr txBox="1"/>
          <p:nvPr/>
        </p:nvSpPr>
        <p:spPr>
          <a:xfrm>
            <a:off x="3662614" y="5093593"/>
            <a:ext cx="346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Dogcatcher</a:t>
            </a:r>
          </a:p>
          <a:p>
            <a:pPr algn="ctr"/>
            <a:r>
              <a:rPr lang="en-US" sz="1400" i="1" dirty="0"/>
              <a:t>Vote for only One (1)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F5AD1C0-5B17-3FBF-D4A3-3293FC6AD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1689" y="5745588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7855C0-E6CA-13EF-4DEA-224CC58EB8C0}"/>
              </a:ext>
            </a:extLst>
          </p:cNvPr>
          <p:cNvSpPr txBox="1"/>
          <p:nvPr/>
        </p:nvSpPr>
        <p:spPr>
          <a:xfrm>
            <a:off x="8223196" y="5556491"/>
            <a:ext cx="280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Shirley Stiller (Cyan Party)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2C79F4-BCF7-F3CE-E3F3-4B66406C307A}"/>
              </a:ext>
            </a:extLst>
          </p:cNvPr>
          <p:cNvSpPr txBox="1"/>
          <p:nvPr/>
        </p:nvSpPr>
        <p:spPr>
          <a:xfrm>
            <a:off x="8234015" y="5850777"/>
            <a:ext cx="28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 Blue (Yellow Party)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A03DEC-4DE7-F75A-20B8-E0F8C61A0B1E}"/>
              </a:ext>
            </a:extLst>
          </p:cNvPr>
          <p:cNvSpPr txBox="1"/>
          <p:nvPr/>
        </p:nvSpPr>
        <p:spPr>
          <a:xfrm>
            <a:off x="8234015" y="6154065"/>
            <a:ext cx="338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Phil Lancaster (Magenta Party)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FC824FC-BE09-8598-3CBC-496B09C6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63335" y="5645008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AA25A0A-C110-9C75-E8F3-65429A4D7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63334" y="6246212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54EA70A-CEBB-0BA4-112E-107B1755B965}"/>
              </a:ext>
            </a:extLst>
          </p:cNvPr>
          <p:cNvSpPr txBox="1"/>
          <p:nvPr/>
        </p:nvSpPr>
        <p:spPr>
          <a:xfrm>
            <a:off x="7663334" y="5049515"/>
            <a:ext cx="342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Town Jester</a:t>
            </a:r>
          </a:p>
          <a:p>
            <a:pPr algn="ctr"/>
            <a:r>
              <a:rPr lang="en-US" sz="1400" i="1" dirty="0"/>
              <a:t>Vote for only One (1)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73C62E-6B8A-137F-0BD6-E364595AD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6624" y="5938917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71CA225-BF0F-E63A-CF05-37436A200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061" y="4388668"/>
            <a:ext cx="11022786" cy="650129"/>
          </a:xfrm>
          <a:prstGeom prst="rect">
            <a:avLst/>
          </a:prstGeom>
          <a:solidFill>
            <a:srgbClr val="FEACD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047995-6250-F9DF-E57B-E9ED39BBB681}"/>
              </a:ext>
            </a:extLst>
          </p:cNvPr>
          <p:cNvSpPr txBox="1"/>
          <p:nvPr/>
        </p:nvSpPr>
        <p:spPr>
          <a:xfrm>
            <a:off x="506206" y="4421637"/>
            <a:ext cx="108100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Voter only used the straight party device on the bottom example. </a:t>
            </a:r>
            <a:r>
              <a:rPr lang="en-US" sz="1600" dirty="0"/>
              <a:t>All candidates running in a partisan, vote-for-one race (except for school board) for the Magenta Party will receive one vote without the voter making additional marks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0245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B623A-F953-BC5A-1F83-A84F63353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1D57-FD40-434F-3732-06885255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08" y="153725"/>
            <a:ext cx="10860466" cy="1006475"/>
          </a:xfrm>
          <a:solidFill>
            <a:srgbClr val="A3E7FF"/>
          </a:solidFill>
        </p:spPr>
        <p:txBody>
          <a:bodyPr/>
          <a:lstStyle/>
          <a:p>
            <a:pPr algn="ctr"/>
            <a:r>
              <a:rPr lang="en-US" b="1" dirty="0"/>
              <a:t>Tabulation Basics: Straight Party Voting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6F5C5-CB9C-9BF7-6FDE-8936A24BB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999851" y="-4994177"/>
            <a:ext cx="192298" cy="12192000"/>
          </a:xfrm>
          <a:prstGeom prst="rect">
            <a:avLst/>
          </a:prstGeom>
          <a:solidFill>
            <a:srgbClr val="00B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2AFBCF-8813-355B-3F84-AA219BCC7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564" y="1802314"/>
            <a:ext cx="462701" cy="192298"/>
          </a:xfrm>
          <a:prstGeom prst="ellipse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F7DB1-D61A-8A77-E8D7-600C0B7BCB2B}"/>
              </a:ext>
            </a:extLst>
          </p:cNvPr>
          <p:cNvSpPr txBox="1"/>
          <p:nvPr/>
        </p:nvSpPr>
        <p:spPr>
          <a:xfrm>
            <a:off x="1052265" y="1693289"/>
            <a:ext cx="202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Cyan Party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A7358-2D44-494A-C53E-AA3A278DB6D5}"/>
              </a:ext>
            </a:extLst>
          </p:cNvPr>
          <p:cNvSpPr txBox="1"/>
          <p:nvPr/>
        </p:nvSpPr>
        <p:spPr>
          <a:xfrm>
            <a:off x="1052265" y="2008881"/>
            <a:ext cx="202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Yellow Party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7D6B92-A1C9-A4F4-A044-6C753BDDC456}"/>
              </a:ext>
            </a:extLst>
          </p:cNvPr>
          <p:cNvSpPr txBox="1"/>
          <p:nvPr/>
        </p:nvSpPr>
        <p:spPr>
          <a:xfrm>
            <a:off x="1052265" y="2343008"/>
            <a:ext cx="202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Magenta Party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5F958F-7486-AD15-B6C5-7DDA6E0BF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564" y="2132603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97B57E-8DC8-8661-78A5-EA2A4C28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564" y="2431525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D7E512-A975-13EE-D149-9DD27054C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08808" y="1593130"/>
            <a:ext cx="0" cy="5024486"/>
          </a:xfrm>
          <a:prstGeom prst="line">
            <a:avLst/>
          </a:prstGeom>
          <a:ln w="57150">
            <a:solidFill>
              <a:srgbClr val="00BB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F50FC5F-7591-02FD-FC7E-26892472C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236" y="2869270"/>
            <a:ext cx="2587655" cy="1024921"/>
          </a:xfrm>
          <a:prstGeom prst="rect">
            <a:avLst/>
          </a:prstGeom>
          <a:noFill/>
          <a:ln w="76200">
            <a:solidFill>
              <a:srgbClr val="FC0B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D50D88-4500-1A11-8F62-22E9D8C0BCA7}"/>
              </a:ext>
            </a:extLst>
          </p:cNvPr>
          <p:cNvSpPr txBox="1"/>
          <p:nvPr/>
        </p:nvSpPr>
        <p:spPr>
          <a:xfrm>
            <a:off x="611382" y="2902240"/>
            <a:ext cx="2467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Voter opted to use straight party device for the “Cyan Party”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1DA695-72E3-2D3E-D289-C2B1ADA79C50}"/>
              </a:ext>
            </a:extLst>
          </p:cNvPr>
          <p:cNvSpPr txBox="1"/>
          <p:nvPr/>
        </p:nvSpPr>
        <p:spPr>
          <a:xfrm>
            <a:off x="510798" y="1298191"/>
            <a:ext cx="256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Straight Party Device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856DBC1-83D9-D710-2DA4-4EFC59212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8589" y="1928889"/>
            <a:ext cx="462701" cy="192298"/>
          </a:xfrm>
          <a:prstGeom prst="ellipse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6FDBA7-4256-4EE7-620A-2B903F875F6F}"/>
              </a:ext>
            </a:extLst>
          </p:cNvPr>
          <p:cNvSpPr txBox="1"/>
          <p:nvPr/>
        </p:nvSpPr>
        <p:spPr>
          <a:xfrm>
            <a:off x="4067670" y="1805167"/>
            <a:ext cx="280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Christian Smith (Cyan Party)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E6808A-A93C-3C97-9CEF-85E5BD05380A}"/>
              </a:ext>
            </a:extLst>
          </p:cNvPr>
          <p:cNvSpPr txBox="1"/>
          <p:nvPr/>
        </p:nvSpPr>
        <p:spPr>
          <a:xfrm>
            <a:off x="4078489" y="2099453"/>
            <a:ext cx="28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Wendy Jones (Yellow Party)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86775E-1651-BB26-7D3A-3AC0D3D42EEF}"/>
              </a:ext>
            </a:extLst>
          </p:cNvPr>
          <p:cNvSpPr txBox="1"/>
          <p:nvPr/>
        </p:nvSpPr>
        <p:spPr>
          <a:xfrm>
            <a:off x="4078489" y="2402741"/>
            <a:ext cx="338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Rhys Buttons (Magenta Party)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ECD2BB-213B-5767-FF2A-A4C007228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8589" y="2209704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5A29A2-33A3-B162-E4A6-BAED7FD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8589" y="2485714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8AAD2-FD1B-3854-2054-4402A3CFA73B}"/>
              </a:ext>
            </a:extLst>
          </p:cNvPr>
          <p:cNvSpPr txBox="1"/>
          <p:nvPr/>
        </p:nvSpPr>
        <p:spPr>
          <a:xfrm>
            <a:off x="3538588" y="1298191"/>
            <a:ext cx="346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Dogcatcher</a:t>
            </a:r>
          </a:p>
          <a:p>
            <a:pPr algn="ctr"/>
            <a:r>
              <a:rPr lang="en-US" sz="1400" i="1" dirty="0"/>
              <a:t>Vote for only One (1)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450CA3-4520-9404-326F-AF506CA3E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5726" y="2881465"/>
            <a:ext cx="3785058" cy="2251018"/>
          </a:xfrm>
          <a:prstGeom prst="rect">
            <a:avLst/>
          </a:prstGeom>
          <a:noFill/>
          <a:ln w="76200">
            <a:solidFill>
              <a:srgbClr val="FC0B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2A45FC-AF36-0725-F39C-525540C0D452}"/>
              </a:ext>
            </a:extLst>
          </p:cNvPr>
          <p:cNvSpPr txBox="1"/>
          <p:nvPr/>
        </p:nvSpPr>
        <p:spPr>
          <a:xfrm>
            <a:off x="3531431" y="2939575"/>
            <a:ext cx="3625782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Voter made a more specific choice to vote for the “Cyan Party” candidate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“General” choice of “Cyan Party” device does not override or cast a second vote for the Cyan Party Candidate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174439-3F4E-E89E-B9F5-2A860AF1A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43855" y="1593130"/>
            <a:ext cx="0" cy="5024486"/>
          </a:xfrm>
          <a:prstGeom prst="line">
            <a:avLst/>
          </a:prstGeom>
          <a:ln w="57150">
            <a:solidFill>
              <a:srgbClr val="00BB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13EB7DD6-D698-4A19-F03B-7BF566F3E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6927" y="2193547"/>
            <a:ext cx="462701" cy="192298"/>
          </a:xfrm>
          <a:prstGeom prst="ellipse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6B08AF-1053-9FB9-CEB0-5ED65E92D799}"/>
              </a:ext>
            </a:extLst>
          </p:cNvPr>
          <p:cNvSpPr txBox="1"/>
          <p:nvPr/>
        </p:nvSpPr>
        <p:spPr>
          <a:xfrm>
            <a:off x="8196788" y="1804428"/>
            <a:ext cx="280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Shirley Stiller (Cyan Party)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E8D4F3-7C73-2E45-84D2-67A75DECB4D6}"/>
              </a:ext>
            </a:extLst>
          </p:cNvPr>
          <p:cNvSpPr txBox="1"/>
          <p:nvPr/>
        </p:nvSpPr>
        <p:spPr>
          <a:xfrm>
            <a:off x="8207607" y="2098714"/>
            <a:ext cx="28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 Blue (Yellow Party)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85B168-83AE-830B-EDFF-A7FE4702BA1B}"/>
              </a:ext>
            </a:extLst>
          </p:cNvPr>
          <p:cNvSpPr txBox="1"/>
          <p:nvPr/>
        </p:nvSpPr>
        <p:spPr>
          <a:xfrm>
            <a:off x="8207607" y="2402002"/>
            <a:ext cx="338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Phil Lancaster (Magenta Party)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F7DDDA5-E44E-3BFA-51D9-41978FCA2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6927" y="1892945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36E268-6A9C-0A70-5DD3-5D29A4ED1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6926" y="2494149"/>
            <a:ext cx="462701" cy="192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9E77BD-F183-36BA-B66F-B2F88BAA7C5D}"/>
              </a:ext>
            </a:extLst>
          </p:cNvPr>
          <p:cNvSpPr txBox="1"/>
          <p:nvPr/>
        </p:nvSpPr>
        <p:spPr>
          <a:xfrm>
            <a:off x="7636926" y="1297452"/>
            <a:ext cx="342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Town Jester</a:t>
            </a:r>
          </a:p>
          <a:p>
            <a:pPr algn="ctr"/>
            <a:r>
              <a:rPr lang="en-US" sz="1400" i="1" dirty="0"/>
              <a:t>Vote for only One (1)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070B81-7324-922D-459F-E1F2D538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4821" y="2881465"/>
            <a:ext cx="3785058" cy="3161116"/>
          </a:xfrm>
          <a:prstGeom prst="rect">
            <a:avLst/>
          </a:prstGeom>
          <a:noFill/>
          <a:ln w="76200">
            <a:solidFill>
              <a:srgbClr val="FC0B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EE166-8254-8B5F-4513-0E1EA7B3E861}"/>
              </a:ext>
            </a:extLst>
          </p:cNvPr>
          <p:cNvSpPr txBox="1"/>
          <p:nvPr/>
        </p:nvSpPr>
        <p:spPr>
          <a:xfrm>
            <a:off x="7690526" y="2939575"/>
            <a:ext cx="362578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Voter made a more specific choice to vote for the “Yellow Party” candidate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“Specific” choice of “Yellow Party” device does override the general selection of “Cyan Party” straight party device &amp; voter has “scratched” so that a vote is captured for the Yellow Party candidate in this office only. </a:t>
            </a:r>
          </a:p>
        </p:txBody>
      </p:sp>
    </p:spTree>
    <p:extLst>
      <p:ext uri="{BB962C8B-B14F-4D97-AF65-F5344CB8AC3E}">
        <p14:creationId xmlns:p14="http://schemas.microsoft.com/office/powerpoint/2010/main" val="3635945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29BD0-16C0-C38B-E2E9-85F5CF81B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F5446-0580-001F-5BC2-F730A55CC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08" y="153725"/>
            <a:ext cx="10851039" cy="1006475"/>
          </a:xfrm>
          <a:solidFill>
            <a:srgbClr val="A3E7FF"/>
          </a:solidFill>
        </p:spPr>
        <p:txBody>
          <a:bodyPr/>
          <a:lstStyle/>
          <a:p>
            <a:pPr algn="ctr"/>
            <a:r>
              <a:rPr lang="en-US" b="1" dirty="0"/>
              <a:t>Tabulation Basics: Write-In Candidates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F9A8E2-7C17-AEBF-8C88-E31FA83DA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999851" y="-4994177"/>
            <a:ext cx="192298" cy="12192000"/>
          </a:xfrm>
          <a:prstGeom prst="rect">
            <a:avLst/>
          </a:prstGeom>
          <a:solidFill>
            <a:srgbClr val="00B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8C173-EF11-3402-D405-8ABE90E053EB}"/>
              </a:ext>
            </a:extLst>
          </p:cNvPr>
          <p:cNvSpPr txBox="1">
            <a:spLocks/>
          </p:cNvSpPr>
          <p:nvPr/>
        </p:nvSpPr>
        <p:spPr>
          <a:xfrm>
            <a:off x="630808" y="1338606"/>
            <a:ext cx="10983015" cy="429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highlight>
                  <a:srgbClr val="FEACD1"/>
                </a:highlight>
              </a:rPr>
              <a:t>ONLY APPLIES to November General or Municipal Election Ballots!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/>
              <a:t>Only those candidates who filed a CAN-3 to be a declared write-in candidate OR a candidate that already appears on the ballot can have a write-in vote counted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Plan to Hand-Canvass Results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Voting systems typically report that a write-in vote was cast in a precinct, but not all systems print the names of the candidates entered or written on the ballot card. It is important to: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Review precinct totals tapes to identify in which precincts write-in votes were cast;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Identify, if provided, the names of the write-in candidates on the tapes to record votes; and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Pull, if needed, ballot cards to canvass and record votes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highlight>
                  <a:srgbClr val="FFFF00"/>
                </a:highlight>
              </a:rPr>
              <a:t>Election Day poll workers should do this review before packing up voted ballot cards to seal &amp; return to CEB</a:t>
            </a:r>
            <a:endParaRPr lang="en-US" sz="1600" dirty="0">
              <a:highlight>
                <a:srgbClr val="FFFF00"/>
              </a:highlight>
            </a:endParaRPr>
          </a:p>
          <a:p>
            <a:pPr lvl="2">
              <a:spcBef>
                <a:spcPts val="0"/>
              </a:spcBef>
            </a:pPr>
            <a:r>
              <a:rPr lang="en-US" sz="1800" dirty="0"/>
              <a:t>Central Count team members should do this review before bundling ballot cards to place in the precinct-specific envelope to seal &amp; store</a:t>
            </a:r>
          </a:p>
          <a:p>
            <a:pPr lvl="3">
              <a:spcBef>
                <a:spcPts val="0"/>
              </a:spcBef>
            </a:pPr>
            <a:r>
              <a:rPr lang="en-US" sz="1600" dirty="0"/>
              <a:t>CEB may want to create tally forms to allow for the recording of this information</a:t>
            </a:r>
          </a:p>
          <a:p>
            <a:pPr lvl="3"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A3DA2A-B7D7-5EF8-178B-42E160DAEA90}"/>
              </a:ext>
            </a:extLst>
          </p:cNvPr>
          <p:cNvSpPr/>
          <p:nvPr/>
        </p:nvSpPr>
        <p:spPr>
          <a:xfrm>
            <a:off x="2356701" y="5552389"/>
            <a:ext cx="9835299" cy="1305612"/>
          </a:xfrm>
          <a:prstGeom prst="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Make sure valid votes for write-in candidates are recorded in SVRS &amp; included on your certified election results. </a:t>
            </a:r>
            <a:r>
              <a:rPr lang="en-US" sz="1600" dirty="0">
                <a:solidFill>
                  <a:schemeClr val="tx1"/>
                </a:solidFill>
              </a:rPr>
              <a:t>Do not simply report “X” number of votes for the name “write-in”; CEBs must break this information down further to accurately represent votes cast for each and every candidate.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5" descr="Cartoon of a person working on their computer.">
            <a:extLst>
              <a:ext uri="{FF2B5EF4-FFF2-40B4-BE49-F238E27FC236}">
                <a16:creationId xmlns:a16="http://schemas.microsoft.com/office/drawing/2014/main" id="{F19773CC-B205-CC17-F1F4-22407F7CE3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" y="4671751"/>
            <a:ext cx="2452786" cy="24527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58D2BC-677E-66E5-D9AB-C210F704B716}"/>
              </a:ext>
            </a:extLst>
          </p:cNvPr>
          <p:cNvSpPr txBox="1"/>
          <p:nvPr/>
        </p:nvSpPr>
        <p:spPr>
          <a:xfrm>
            <a:off x="5727453" y="6517860"/>
            <a:ext cx="5754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IC 3-12-3 |IC 3-12-4-4(b) | IC 3-11.5-6-16 | IC 3-11.5-6-17</a:t>
            </a:r>
          </a:p>
        </p:txBody>
      </p:sp>
    </p:spTree>
    <p:extLst>
      <p:ext uri="{BB962C8B-B14F-4D97-AF65-F5344CB8AC3E}">
        <p14:creationId xmlns:p14="http://schemas.microsoft.com/office/powerpoint/2010/main" val="1697120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F7A18-2151-6B9B-6270-249137616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DBB8-FB4B-8550-9E4E-18E99291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08" y="153725"/>
            <a:ext cx="10898173" cy="1006475"/>
          </a:xfrm>
          <a:solidFill>
            <a:srgbClr val="A3E7FF"/>
          </a:solidFill>
        </p:spPr>
        <p:txBody>
          <a:bodyPr/>
          <a:lstStyle/>
          <a:p>
            <a:pPr algn="ctr"/>
            <a:r>
              <a:rPr lang="en-US" b="1" dirty="0"/>
              <a:t>Tabulation Basics: At-Large Candidates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7C6DCF-4866-1BF4-2986-D641E489F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999851" y="-4994177"/>
            <a:ext cx="192298" cy="12192000"/>
          </a:xfrm>
          <a:prstGeom prst="rect">
            <a:avLst/>
          </a:prstGeom>
          <a:solidFill>
            <a:srgbClr val="00B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93783-F092-465E-C196-4E5FA1893056}"/>
              </a:ext>
            </a:extLst>
          </p:cNvPr>
          <p:cNvSpPr txBox="1">
            <a:spLocks/>
          </p:cNvSpPr>
          <p:nvPr/>
        </p:nvSpPr>
        <p:spPr>
          <a:xfrm>
            <a:off x="630808" y="1357461"/>
            <a:ext cx="10983015" cy="4968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highlight>
                  <a:srgbClr val="FEACD1"/>
                </a:highlight>
              </a:rPr>
              <a:t>ONLY APPLIES to November General or Municipal Election Ballots!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Individual Selections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Individual marks or selections are required for all at-large candidates where more than one candidate can be elected.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Individual marks or selections are required for </a:t>
            </a:r>
            <a:r>
              <a:rPr lang="en-US" sz="2000" u="sng" dirty="0"/>
              <a:t>all</a:t>
            </a:r>
            <a:r>
              <a:rPr lang="en-US" sz="2000" dirty="0"/>
              <a:t> school board candidates, whether the school board candidate affiliates with a party or is running in a “vote-for-one” seat.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Under Voting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It’s </a:t>
            </a:r>
            <a:r>
              <a:rPr lang="en-US" sz="2000" b="1" dirty="0">
                <a:highlight>
                  <a:srgbClr val="FFE697"/>
                </a:highlight>
              </a:rPr>
              <a:t>OK</a:t>
            </a:r>
            <a:r>
              <a:rPr lang="en-US" sz="2000" dirty="0">
                <a:highlight>
                  <a:srgbClr val="FFE697"/>
                </a:highlight>
              </a:rPr>
              <a:t> to “under vote” </a:t>
            </a:r>
            <a:r>
              <a:rPr lang="en-US" sz="2000" dirty="0"/>
              <a:t>in an at-large race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Meaning voter does not pick the maximum number of candidates permitted for the office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Over Voting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It’s </a:t>
            </a:r>
            <a:r>
              <a:rPr lang="en-US" sz="2000" b="1" dirty="0">
                <a:highlight>
                  <a:srgbClr val="FFE697"/>
                </a:highlight>
              </a:rPr>
              <a:t>NOT OK</a:t>
            </a:r>
            <a:r>
              <a:rPr lang="en-US" sz="2000" dirty="0">
                <a:highlight>
                  <a:srgbClr val="FFE697"/>
                </a:highlight>
              </a:rPr>
              <a:t> to “over vote” </a:t>
            </a:r>
            <a:r>
              <a:rPr lang="en-US" sz="2000" dirty="0"/>
              <a:t>in any race, meaning the voter picks more than the maximum number of candidates permitted for the office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DREs/BMDs will not permit a voter to overvote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OpScan tabulators must alert the voter that there’s an overvote when the ballot card is fed into the machine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If there is an over-vote, the voter can choose to cast the ballot anyway or kick it out to have the card spoiled and a replacement issued 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If this happens at the central count, then counters must presume the voter intended to overvote &amp; accept the ballot as presented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54E5A-B737-B197-6285-1CC7BDC761F1}"/>
              </a:ext>
            </a:extLst>
          </p:cNvPr>
          <p:cNvSpPr txBox="1"/>
          <p:nvPr/>
        </p:nvSpPr>
        <p:spPr>
          <a:xfrm>
            <a:off x="5838838" y="6206331"/>
            <a:ext cx="5754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IC 3-11-13-29 | IC 3-11-14-23 | IC 3-12-1-7 | IC 3-12-1-8</a:t>
            </a:r>
          </a:p>
        </p:txBody>
      </p:sp>
    </p:spTree>
    <p:extLst>
      <p:ext uri="{BB962C8B-B14F-4D97-AF65-F5344CB8AC3E}">
        <p14:creationId xmlns:p14="http://schemas.microsoft.com/office/powerpoint/2010/main" val="82938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CEEB-7433-CF21-B3D4-A373CEAE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658" y="288700"/>
            <a:ext cx="9845090" cy="822651"/>
          </a:xfrm>
        </p:spPr>
        <p:txBody>
          <a:bodyPr/>
          <a:lstStyle/>
          <a:p>
            <a:r>
              <a:rPr lang="en-US" dirty="0"/>
              <a:t>2026 Ballot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97797-EB18-B15E-FBC8-376B33895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798" y="0"/>
            <a:ext cx="650450" cy="6858000"/>
          </a:xfrm>
          <a:prstGeom prst="rect">
            <a:avLst/>
          </a:prstGeom>
          <a:solidFill>
            <a:srgbClr val="FC0B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2190F5-7FA2-3567-A0B5-4984BA321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00" b="62600" l="28550" r="71350">
                        <a14:foregroundMark x1="39800" y1="24750" x2="39800" y2="24750"/>
                        <a14:foregroundMark x1="40400" y1="52800" x2="40400" y2="52800"/>
                        <a14:foregroundMark x1="41250" y1="62600" x2="41250" y2="62600"/>
                        <a14:foregroundMark x1="49650" y1="53950" x2="49650" y2="53950"/>
                        <a14:foregroundMark x1="50200" y1="60900" x2="50200" y2="60900"/>
                        <a14:foregroundMark x1="60050" y1="53950" x2="60050" y2="53950"/>
                        <a14:foregroundMark x1="57700" y1="54500" x2="57700" y2="54500"/>
                        <a14:foregroundMark x1="58000" y1="53100" x2="59150" y2="55100"/>
                        <a14:foregroundMark x1="51100" y1="52200" x2="51100" y2="52200"/>
                        <a14:foregroundMark x1="41250" y1="53950" x2="41250" y2="53950"/>
                        <a14:foregroundMark x1="34600" y1="53650" x2="34600" y2="53650"/>
                        <a14:foregroundMark x1="33750" y1="53100" x2="33750" y2="53100"/>
                        <a14:foregroundMark x1="33750" y1="53100" x2="33750" y2="53100"/>
                        <a14:foregroundMark x1="41250" y1="59150" x2="41250" y2="59150"/>
                        <a14:foregroundMark x1="36209" y1="58960" x2="32300" y2="57100"/>
                        <a14:foregroundMark x1="42700" y1="62050" x2="38763" y2="60177"/>
                        <a14:foregroundMark x1="51350" y1="53950" x2="51350" y2="53950"/>
                        <a14:foregroundMark x1="49900" y1="55100" x2="49900" y2="55100"/>
                        <a14:foregroundMark x1="67550" y1="54500" x2="67550" y2="54500"/>
                        <a14:foregroundMark x1="50800" y1="55400" x2="50500" y2="55100"/>
                        <a14:foregroundMark x1="49900" y1="60900" x2="49900" y2="60900"/>
                        <a14:foregroundMark x1="68100" y1="53650" x2="68100" y2="53650"/>
                        <a14:foregroundMark x1="50200" y1="60900" x2="50200" y2="60900"/>
                        <a14:foregroundMark x1="50200" y1="60900" x2="50200" y2="60900"/>
                        <a14:foregroundMark x1="50200" y1="29700" x2="50200" y2="29700"/>
                        <a14:foregroundMark x1="29700" y1="28250" x2="70300" y2="29400"/>
                        <a14:foregroundMark x1="70300" y1="29400" x2="30100" y2="29350"/>
                        <a14:foregroundMark x1="30100" y1="29350" x2="68250" y2="30150"/>
                        <a14:foregroundMark x1="68250" y1="30150" x2="53450" y2="29350"/>
                        <a14:foregroundMark x1="53450" y1="29350" x2="68600" y2="29150"/>
                        <a14:foregroundMark x1="68600" y1="29150" x2="36650" y2="43300"/>
                        <a14:foregroundMark x1="36650" y1="43300" x2="49700" y2="49850"/>
                        <a14:foregroundMark x1="49700" y1="49850" x2="66250" y2="49550"/>
                        <a14:foregroundMark x1="66250" y1="49550" x2="61750" y2="37750"/>
                        <a14:foregroundMark x1="30000" y1="46700" x2="67250" y2="48450"/>
                        <a14:foregroundMark x1="34300" y1="53950" x2="34300" y2="53950"/>
                        <a14:foregroundMark x1="39198" y1="60103" x2="42700" y2="61750"/>
                        <a14:foregroundMark x1="33450" y1="57400" x2="36367" y2="58772"/>
                        <a14:foregroundMark x1="39337" y1="59977" x2="42700" y2="61450"/>
                        <a14:foregroundMark x1="33450" y1="57400" x2="36249" y2="58626"/>
                        <a14:foregroundMark x1="56112" y1="56672" x2="62750" y2="59950"/>
                        <a14:foregroundMark x1="46450" y1="51900" x2="53037" y2="55153"/>
                        <a14:foregroundMark x1="52841" y1="55357" x2="45600" y2="52000"/>
                        <a14:foregroundMark x1="62750" y1="59950" x2="55978" y2="56811"/>
                        <a14:foregroundMark x1="45600" y1="52000" x2="47900" y2="53100"/>
                        <a14:foregroundMark x1="31700" y1="56850" x2="47500" y2="50000"/>
                        <a14:foregroundMark x1="47500" y1="50000" x2="66050" y2="50250"/>
                        <a14:foregroundMark x1="66050" y1="50250" x2="51250" y2="52350"/>
                        <a14:foregroundMark x1="51250" y1="52350" x2="44150" y2="61450"/>
                        <a14:foregroundMark x1="65250" y1="52500" x2="65250" y2="52500"/>
                        <a14:foregroundMark x1="63909" y1="55400" x2="69600" y2="58300"/>
                        <a14:foregroundMark x1="56550" y1="51650" x2="63909" y2="55400"/>
                        <a14:foregroundMark x1="63800" y1="55400" x2="58600" y2="52800"/>
                        <a14:foregroundMark x1="69600" y1="58300" x2="63800" y2="55400"/>
                        <a14:foregroundMark x1="41250" y1="53350" x2="43000" y2="60600"/>
                        <a14:backgroundMark x1="37800" y1="56250" x2="37800" y2="56250"/>
                        <a14:backgroundMark x1="55100" y1="55100" x2="55100" y2="55100"/>
                        <a14:backgroundMark x1="38950" y1="61150" x2="38350" y2="60600"/>
                        <a14:backgroundMark x1="37200" y1="58000" x2="37200" y2="58000"/>
                        <a14:backgroundMark x1="38650" y1="59450" x2="38100" y2="57400"/>
                        <a14:backgroundMark x1="37500" y1="59700" x2="38650" y2="60600"/>
                        <a14:backgroundMark x1="38100" y1="59700" x2="38100" y2="59700"/>
                        <a14:backgroundMark x1="38650" y1="60600" x2="36350" y2="58850"/>
                        <a14:backgroundMark x1="44700" y1="60900" x2="46750" y2="57400"/>
                        <a14:backgroundMark x1="53700" y1="54800" x2="53400" y2="54500"/>
                        <a14:backgroundMark x1="63800" y1="56250" x2="63800" y2="56550"/>
                        <a14:backgroundMark x1="63200" y1="55400" x2="63200" y2="55400"/>
                        <a14:backgroundMark x1="61750" y1="59700" x2="61750" y2="59700"/>
                        <a14:backgroundMark x1="52800" y1="55400" x2="55700" y2="57100"/>
                        <a14:backgroundMark x1="45300" y1="61450" x2="45300" y2="61450"/>
                        <a14:backgroundMark x1="36050" y1="59150" x2="38950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7" t="20206" r="23290" b="35793"/>
          <a:stretch>
            <a:fillRect/>
          </a:stretch>
        </p:blipFill>
        <p:spPr>
          <a:xfrm>
            <a:off x="15776" y="171725"/>
            <a:ext cx="1744494" cy="14357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28989-445F-B8E5-3F48-4022D369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658" y="1244164"/>
            <a:ext cx="9763177" cy="3580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May 5, 2026 Primary Election </a:t>
            </a:r>
          </a:p>
          <a:p>
            <a:pPr lvl="1"/>
            <a:r>
              <a:rPr lang="en-US" sz="2000" dirty="0"/>
              <a:t>D &amp; R Full Ballot</a:t>
            </a:r>
          </a:p>
          <a:p>
            <a:pPr lvl="1"/>
            <a:r>
              <a:rPr lang="en-US" sz="2000" dirty="0"/>
              <a:t>D &amp; R Federal Office Only Ballot</a:t>
            </a:r>
          </a:p>
          <a:p>
            <a:pPr lvl="2"/>
            <a:r>
              <a:rPr lang="en-US" sz="1800" dirty="0"/>
              <a:t>NEW! </a:t>
            </a:r>
            <a:r>
              <a:rPr lang="en-US" sz="1800" dirty="0">
                <a:highlight>
                  <a:srgbClr val="FEACD1"/>
                </a:highlight>
              </a:rPr>
              <a:t>NO Public Questions</a:t>
            </a:r>
            <a:r>
              <a:rPr lang="en-US" sz="1800" dirty="0"/>
              <a:t> in the primary election in </a:t>
            </a:r>
            <a:r>
              <a:rPr lang="en-US" sz="1800" u="sng" dirty="0"/>
              <a:t>most</a:t>
            </a:r>
            <a:r>
              <a:rPr lang="en-US" sz="1800" dirty="0"/>
              <a:t> cases; therefore, no need for public question only OR 17-year-old ballot styles</a:t>
            </a:r>
          </a:p>
          <a:p>
            <a:pPr marL="0" indent="0">
              <a:buNone/>
            </a:pPr>
            <a:r>
              <a:rPr lang="en-US" sz="2400" dirty="0"/>
              <a:t>November 3, 2026 General Election</a:t>
            </a:r>
          </a:p>
          <a:p>
            <a:pPr lvl="1"/>
            <a:r>
              <a:rPr lang="en-US" sz="2000" dirty="0"/>
              <a:t>Full Ballot</a:t>
            </a:r>
          </a:p>
          <a:p>
            <a:pPr lvl="1"/>
            <a:r>
              <a:rPr lang="en-US" sz="2000" dirty="0"/>
              <a:t>Full Ballot WITHOUT school-related local public question</a:t>
            </a:r>
          </a:p>
          <a:p>
            <a:pPr lvl="2"/>
            <a:r>
              <a:rPr lang="en-US" sz="1800" dirty="0"/>
              <a:t>Small universe of voters who move out of school corporation less than 30-days before election cannot vote on certain school-related public questions.</a:t>
            </a:r>
          </a:p>
          <a:p>
            <a:pPr lvl="1"/>
            <a:r>
              <a:rPr lang="en-US" sz="2000" dirty="0"/>
              <a:t>Federal Office Only Ballot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FE823D-099C-C926-07C5-3939F79BD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2125" y="5449604"/>
            <a:ext cx="8260799" cy="1408396"/>
          </a:xfrm>
          <a:prstGeom prst="rect">
            <a:avLst/>
          </a:prstGeom>
          <a:solidFill>
            <a:srgbClr val="FEAC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artoon figure of a man holding the &quot;top&quot; of his head with a lightbulb inside to indicate an idea.">
            <a:extLst>
              <a:ext uri="{FF2B5EF4-FFF2-40B4-BE49-F238E27FC236}">
                <a16:creationId xmlns:a16="http://schemas.microsoft.com/office/drawing/2014/main" id="{8CFA37C5-1AFE-C087-BF6B-6D840C3A1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78" y="4969417"/>
            <a:ext cx="1888583" cy="18885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E41E63-4CEF-1EF3-4B58-5CAC3430B90B}"/>
              </a:ext>
            </a:extLst>
          </p:cNvPr>
          <p:cNvSpPr txBox="1"/>
          <p:nvPr/>
        </p:nvSpPr>
        <p:spPr>
          <a:xfrm>
            <a:off x="3912125" y="5738303"/>
            <a:ext cx="6098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2400" i="1" dirty="0"/>
              <a:t>Remember, IED is available to help review &amp; </a:t>
            </a:r>
            <a:br>
              <a:rPr lang="en-US" sz="2400" i="1" dirty="0"/>
            </a:br>
            <a:r>
              <a:rPr lang="en-US" sz="2400" i="1" dirty="0"/>
              <a:t>answer questions about your ballot layouts!</a:t>
            </a:r>
          </a:p>
        </p:txBody>
      </p:sp>
    </p:spTree>
    <p:extLst>
      <p:ext uri="{BB962C8B-B14F-4D97-AF65-F5344CB8AC3E}">
        <p14:creationId xmlns:p14="http://schemas.microsoft.com/office/powerpoint/2010/main" val="370601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FBBB-3D71-3DAD-E5E1-50F19E47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270" y="171725"/>
            <a:ext cx="9845090" cy="1011188"/>
          </a:xfrm>
        </p:spPr>
        <p:txBody>
          <a:bodyPr>
            <a:normAutofit/>
          </a:bodyPr>
          <a:lstStyle/>
          <a:p>
            <a:r>
              <a:rPr lang="en-US" dirty="0"/>
              <a:t>Ballot Layout Requirements In All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8D720-3264-B432-0AF1-6E7CC7D0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76" y="1182913"/>
            <a:ext cx="9869478" cy="500273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Optical scan ballot cards must be uniform in size, quality &amp; color; be of sufficient thickness so that printing is not visible on the back; and must include:</a:t>
            </a:r>
          </a:p>
          <a:p>
            <a:pPr lvl="1"/>
            <a:r>
              <a:rPr lang="en-US" sz="2000" dirty="0"/>
              <a:t>Box or lines where required bi-partisan initials can be applied when ballot is issued for absentee or in-person voting</a:t>
            </a:r>
          </a:p>
          <a:p>
            <a:pPr lvl="1"/>
            <a:r>
              <a:rPr lang="en-US" sz="2000" dirty="0"/>
              <a:t>Precinct number or designation printed or stamp on it</a:t>
            </a:r>
          </a:p>
          <a:p>
            <a:pPr lvl="1"/>
            <a:r>
              <a:rPr lang="en-US" sz="2000" dirty="0"/>
              <a:t>Clerk’s seal &amp; signature on ABS/Provisional ballots</a:t>
            </a:r>
          </a:p>
          <a:p>
            <a:pPr lvl="2"/>
            <a:r>
              <a:rPr lang="en-US" sz="1800" dirty="0"/>
              <a:t>Clerk on the ballot for </a:t>
            </a:r>
            <a:r>
              <a:rPr lang="en-US" sz="1800" u="sng" dirty="0"/>
              <a:t>any</a:t>
            </a:r>
            <a:r>
              <a:rPr lang="en-US" sz="1800" dirty="0"/>
              <a:t> elected office (that is, all offices but PC or delegate) cannot use clerk’s signature &amp; MUST use generic seal</a:t>
            </a:r>
          </a:p>
          <a:p>
            <a:pPr lvl="3"/>
            <a:r>
              <a:rPr lang="en-US" sz="1600" dirty="0"/>
              <a:t>General seal for each county on INSVRS County Portal in the specific county folder within “IED Postings”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DRE/BMD/Ballot Card must be arranged so all candidates for the office appear on the same page or screen of the ballot</a:t>
            </a:r>
          </a:p>
          <a:p>
            <a:pPr lvl="1"/>
            <a:r>
              <a:rPr lang="en-US" sz="2000" dirty="0"/>
              <a:t>Exception: Candidates for party offices (PC, delegate) can “spill over” or be carried over on to next page/back of ballot, if needed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B5EED-E186-9177-FEB3-7F0F16DF2D69}"/>
              </a:ext>
            </a:extLst>
          </p:cNvPr>
          <p:cNvSpPr txBox="1"/>
          <p:nvPr/>
        </p:nvSpPr>
        <p:spPr>
          <a:xfrm>
            <a:off x="6849374" y="6185646"/>
            <a:ext cx="4780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IC 3-5-4-9 | IC 3-11-13-11 | IC 3-11-2-3 | IC 3-11-2-12.3 | IC 3-11-13-19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DDCF64-A28D-FFB4-9D0F-507E5AA0F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798" y="0"/>
            <a:ext cx="650450" cy="6858000"/>
          </a:xfrm>
          <a:prstGeom prst="rect">
            <a:avLst/>
          </a:prstGeom>
          <a:solidFill>
            <a:srgbClr val="FC0B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E6F054-B448-1854-1011-AC9C4DEE2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00" b="62600" l="28550" r="71350">
                        <a14:foregroundMark x1="39800" y1="24750" x2="39800" y2="24750"/>
                        <a14:foregroundMark x1="40400" y1="52800" x2="40400" y2="52800"/>
                        <a14:foregroundMark x1="41250" y1="62600" x2="41250" y2="62600"/>
                        <a14:foregroundMark x1="49650" y1="53950" x2="49650" y2="53950"/>
                        <a14:foregroundMark x1="50200" y1="60900" x2="50200" y2="60900"/>
                        <a14:foregroundMark x1="60050" y1="53950" x2="60050" y2="53950"/>
                        <a14:foregroundMark x1="57700" y1="54500" x2="57700" y2="54500"/>
                        <a14:foregroundMark x1="58000" y1="53100" x2="59150" y2="55100"/>
                        <a14:foregroundMark x1="51100" y1="52200" x2="51100" y2="52200"/>
                        <a14:foregroundMark x1="41250" y1="53950" x2="41250" y2="53950"/>
                        <a14:foregroundMark x1="34600" y1="53650" x2="34600" y2="53650"/>
                        <a14:foregroundMark x1="33750" y1="53100" x2="33750" y2="53100"/>
                        <a14:foregroundMark x1="33750" y1="53100" x2="33750" y2="53100"/>
                        <a14:foregroundMark x1="41250" y1="59150" x2="41250" y2="59150"/>
                        <a14:foregroundMark x1="36209" y1="58960" x2="32300" y2="57100"/>
                        <a14:foregroundMark x1="42700" y1="62050" x2="38763" y2="60177"/>
                        <a14:foregroundMark x1="51350" y1="53950" x2="51350" y2="53950"/>
                        <a14:foregroundMark x1="49900" y1="55100" x2="49900" y2="55100"/>
                        <a14:foregroundMark x1="67550" y1="54500" x2="67550" y2="54500"/>
                        <a14:foregroundMark x1="50800" y1="55400" x2="50500" y2="55100"/>
                        <a14:foregroundMark x1="49900" y1="60900" x2="49900" y2="60900"/>
                        <a14:foregroundMark x1="68100" y1="53650" x2="68100" y2="53650"/>
                        <a14:foregroundMark x1="50200" y1="60900" x2="50200" y2="60900"/>
                        <a14:foregroundMark x1="50200" y1="60900" x2="50200" y2="60900"/>
                        <a14:foregroundMark x1="50200" y1="29700" x2="50200" y2="29700"/>
                        <a14:foregroundMark x1="29700" y1="28250" x2="70300" y2="29400"/>
                        <a14:foregroundMark x1="70300" y1="29400" x2="30100" y2="29350"/>
                        <a14:foregroundMark x1="30100" y1="29350" x2="68250" y2="30150"/>
                        <a14:foregroundMark x1="68250" y1="30150" x2="53450" y2="29350"/>
                        <a14:foregroundMark x1="53450" y1="29350" x2="68600" y2="29150"/>
                        <a14:foregroundMark x1="68600" y1="29150" x2="36650" y2="43300"/>
                        <a14:foregroundMark x1="36650" y1="43300" x2="49700" y2="49850"/>
                        <a14:foregroundMark x1="49700" y1="49850" x2="66250" y2="49550"/>
                        <a14:foregroundMark x1="66250" y1="49550" x2="61750" y2="37750"/>
                        <a14:foregroundMark x1="30000" y1="46700" x2="67250" y2="48450"/>
                        <a14:foregroundMark x1="34300" y1="53950" x2="34300" y2="53950"/>
                        <a14:foregroundMark x1="39198" y1="60103" x2="42700" y2="61750"/>
                        <a14:foregroundMark x1="33450" y1="57400" x2="36367" y2="58772"/>
                        <a14:foregroundMark x1="39337" y1="59977" x2="42700" y2="61450"/>
                        <a14:foregroundMark x1="33450" y1="57400" x2="36249" y2="58626"/>
                        <a14:foregroundMark x1="56112" y1="56672" x2="62750" y2="59950"/>
                        <a14:foregroundMark x1="46450" y1="51900" x2="53037" y2="55153"/>
                        <a14:foregroundMark x1="52841" y1="55357" x2="45600" y2="52000"/>
                        <a14:foregroundMark x1="62750" y1="59950" x2="55978" y2="56811"/>
                        <a14:foregroundMark x1="45600" y1="52000" x2="47900" y2="53100"/>
                        <a14:foregroundMark x1="31700" y1="56850" x2="47500" y2="50000"/>
                        <a14:foregroundMark x1="47500" y1="50000" x2="66050" y2="50250"/>
                        <a14:foregroundMark x1="66050" y1="50250" x2="51250" y2="52350"/>
                        <a14:foregroundMark x1="51250" y1="52350" x2="44150" y2="61450"/>
                        <a14:foregroundMark x1="65250" y1="52500" x2="65250" y2="52500"/>
                        <a14:foregroundMark x1="63909" y1="55400" x2="69600" y2="58300"/>
                        <a14:foregroundMark x1="56550" y1="51650" x2="63909" y2="55400"/>
                        <a14:foregroundMark x1="63800" y1="55400" x2="58600" y2="52800"/>
                        <a14:foregroundMark x1="69600" y1="58300" x2="63800" y2="55400"/>
                        <a14:foregroundMark x1="41250" y1="53350" x2="43000" y2="60600"/>
                        <a14:backgroundMark x1="37800" y1="56250" x2="37800" y2="56250"/>
                        <a14:backgroundMark x1="55100" y1="55100" x2="55100" y2="55100"/>
                        <a14:backgroundMark x1="38950" y1="61150" x2="38350" y2="60600"/>
                        <a14:backgroundMark x1="37200" y1="58000" x2="37200" y2="58000"/>
                        <a14:backgroundMark x1="38650" y1="59450" x2="38100" y2="57400"/>
                        <a14:backgroundMark x1="37500" y1="59700" x2="38650" y2="60600"/>
                        <a14:backgroundMark x1="38100" y1="59700" x2="38100" y2="59700"/>
                        <a14:backgroundMark x1="38650" y1="60600" x2="36350" y2="58850"/>
                        <a14:backgroundMark x1="44700" y1="60900" x2="46750" y2="57400"/>
                        <a14:backgroundMark x1="53700" y1="54800" x2="53400" y2="54500"/>
                        <a14:backgroundMark x1="63800" y1="56250" x2="63800" y2="56550"/>
                        <a14:backgroundMark x1="63200" y1="55400" x2="63200" y2="55400"/>
                        <a14:backgroundMark x1="61750" y1="59700" x2="61750" y2="59700"/>
                        <a14:backgroundMark x1="52800" y1="55400" x2="55700" y2="57100"/>
                        <a14:backgroundMark x1="45300" y1="61450" x2="45300" y2="61450"/>
                        <a14:backgroundMark x1="36050" y1="59150" x2="38950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7" t="20206" r="23290" b="35793"/>
          <a:stretch>
            <a:fillRect/>
          </a:stretch>
        </p:blipFill>
        <p:spPr>
          <a:xfrm>
            <a:off x="15776" y="171725"/>
            <a:ext cx="1744494" cy="14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5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FBBB-3D71-3DAD-E5E1-50F19E47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658" y="175443"/>
            <a:ext cx="9845090" cy="1011188"/>
          </a:xfrm>
        </p:spPr>
        <p:txBody>
          <a:bodyPr/>
          <a:lstStyle/>
          <a:p>
            <a:r>
              <a:rPr lang="en-US" dirty="0"/>
              <a:t>Primary Election Ballot Layout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8D720-3264-B432-0AF1-6E7CC7D0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658" y="1186631"/>
            <a:ext cx="9845090" cy="498792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Distinguish Party Ballots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Distinctively mark or use different colors to easily identify the Democratic Party ballot from the Republican Party ballot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Ordering of Offices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Order of offices in the primary is slightly different that general election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For quick reference see order of offices chart in </a:t>
            </a:r>
            <a:r>
              <a:rPr lang="en-US" sz="1800" i="1" dirty="0"/>
              <a:t>2026 Indiana Election Administrator’s Manual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PC and State Convention Delegates will be last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highlight>
                  <a:srgbClr val="A3E7FF"/>
                </a:highlight>
              </a:rPr>
              <a:t>School board candidates </a:t>
            </a:r>
            <a:r>
              <a:rPr lang="en-US" sz="1800" u="sng" dirty="0">
                <a:highlight>
                  <a:srgbClr val="A3E7FF"/>
                </a:highlight>
              </a:rPr>
              <a:t>ARE NOT </a:t>
            </a:r>
            <a:r>
              <a:rPr lang="en-US" sz="1800" dirty="0">
                <a:highlight>
                  <a:srgbClr val="A3E7FF"/>
                </a:highlight>
              </a:rPr>
              <a:t>on the May ballot!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Candidates Listed Alphabetically by Surname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Declaration of Candidacy includes the voter’s ballot name, broken down by name designation outlined in state law (except in Lake County)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“No Candidate Filed”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CEB may print “NO CANDIDATE FILED” when no candidate files for an office on that party’s primary ballot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B5EED-E186-9177-FEB3-7F0F16DF2D69}"/>
              </a:ext>
            </a:extLst>
          </p:cNvPr>
          <p:cNvSpPr txBox="1"/>
          <p:nvPr/>
        </p:nvSpPr>
        <p:spPr>
          <a:xfrm>
            <a:off x="5033913" y="6344947"/>
            <a:ext cx="6595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IC 3-10-1-13 | IC 3-10-1-18 | IC 3-10-1-19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E607B0-A046-934B-007C-E73D51467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798" y="0"/>
            <a:ext cx="650450" cy="6858000"/>
          </a:xfrm>
          <a:prstGeom prst="rect">
            <a:avLst/>
          </a:prstGeom>
          <a:solidFill>
            <a:srgbClr val="00B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89A2D-4B48-B833-270E-DE4A7D595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00" b="62600" l="28550" r="71350">
                        <a14:foregroundMark x1="39800" y1="24750" x2="39800" y2="24750"/>
                        <a14:foregroundMark x1="40400" y1="52800" x2="40400" y2="52800"/>
                        <a14:foregroundMark x1="41250" y1="62600" x2="41250" y2="62600"/>
                        <a14:foregroundMark x1="49650" y1="53950" x2="49650" y2="53950"/>
                        <a14:foregroundMark x1="50200" y1="60900" x2="50200" y2="60900"/>
                        <a14:foregroundMark x1="60050" y1="53950" x2="60050" y2="53950"/>
                        <a14:foregroundMark x1="57700" y1="54500" x2="57700" y2="54500"/>
                        <a14:foregroundMark x1="58000" y1="53100" x2="59150" y2="55100"/>
                        <a14:foregroundMark x1="51100" y1="52200" x2="51100" y2="52200"/>
                        <a14:foregroundMark x1="41250" y1="53950" x2="41250" y2="53950"/>
                        <a14:foregroundMark x1="34600" y1="53650" x2="34600" y2="53650"/>
                        <a14:foregroundMark x1="33750" y1="53100" x2="33750" y2="53100"/>
                        <a14:foregroundMark x1="33750" y1="53100" x2="33750" y2="53100"/>
                        <a14:foregroundMark x1="41250" y1="59150" x2="41250" y2="59150"/>
                        <a14:foregroundMark x1="36209" y1="58960" x2="32300" y2="57100"/>
                        <a14:foregroundMark x1="42700" y1="62050" x2="38763" y2="60177"/>
                        <a14:foregroundMark x1="51350" y1="53950" x2="51350" y2="53950"/>
                        <a14:foregroundMark x1="49900" y1="55100" x2="49900" y2="55100"/>
                        <a14:foregroundMark x1="67550" y1="54500" x2="67550" y2="54500"/>
                        <a14:foregroundMark x1="50800" y1="55400" x2="50500" y2="55100"/>
                        <a14:foregroundMark x1="49900" y1="60900" x2="49900" y2="60900"/>
                        <a14:foregroundMark x1="68100" y1="53650" x2="68100" y2="53650"/>
                        <a14:foregroundMark x1="50200" y1="60900" x2="50200" y2="60900"/>
                        <a14:foregroundMark x1="50200" y1="60900" x2="50200" y2="60900"/>
                        <a14:foregroundMark x1="50200" y1="29700" x2="50200" y2="29700"/>
                        <a14:foregroundMark x1="29700" y1="28250" x2="70300" y2="29400"/>
                        <a14:foregroundMark x1="70300" y1="29400" x2="30100" y2="29350"/>
                        <a14:foregroundMark x1="30100" y1="29350" x2="68250" y2="30150"/>
                        <a14:foregroundMark x1="68250" y1="30150" x2="53450" y2="29350"/>
                        <a14:foregroundMark x1="53450" y1="29350" x2="68600" y2="29150"/>
                        <a14:foregroundMark x1="68600" y1="29150" x2="36650" y2="43300"/>
                        <a14:foregroundMark x1="36650" y1="43300" x2="49700" y2="49850"/>
                        <a14:foregroundMark x1="49700" y1="49850" x2="66250" y2="49550"/>
                        <a14:foregroundMark x1="66250" y1="49550" x2="61750" y2="37750"/>
                        <a14:foregroundMark x1="30000" y1="46700" x2="67250" y2="48450"/>
                        <a14:foregroundMark x1="34300" y1="53950" x2="34300" y2="53950"/>
                        <a14:foregroundMark x1="39198" y1="60103" x2="42700" y2="61750"/>
                        <a14:foregroundMark x1="33450" y1="57400" x2="36367" y2="58772"/>
                        <a14:foregroundMark x1="39337" y1="59977" x2="42700" y2="61450"/>
                        <a14:foregroundMark x1="33450" y1="57400" x2="36249" y2="58626"/>
                        <a14:foregroundMark x1="56112" y1="56672" x2="62750" y2="59950"/>
                        <a14:foregroundMark x1="46450" y1="51900" x2="53037" y2="55153"/>
                        <a14:foregroundMark x1="52841" y1="55357" x2="45600" y2="52000"/>
                        <a14:foregroundMark x1="62750" y1="59950" x2="55978" y2="56811"/>
                        <a14:foregroundMark x1="45600" y1="52000" x2="47900" y2="53100"/>
                        <a14:foregroundMark x1="31700" y1="56850" x2="47500" y2="50000"/>
                        <a14:foregroundMark x1="47500" y1="50000" x2="66050" y2="50250"/>
                        <a14:foregroundMark x1="66050" y1="50250" x2="51250" y2="52350"/>
                        <a14:foregroundMark x1="51250" y1="52350" x2="44150" y2="61450"/>
                        <a14:foregroundMark x1="65250" y1="52500" x2="65250" y2="52500"/>
                        <a14:foregroundMark x1="63909" y1="55400" x2="69600" y2="58300"/>
                        <a14:foregroundMark x1="56550" y1="51650" x2="63909" y2="55400"/>
                        <a14:foregroundMark x1="63800" y1="55400" x2="58600" y2="52800"/>
                        <a14:foregroundMark x1="69600" y1="58300" x2="63800" y2="55400"/>
                        <a14:foregroundMark x1="41250" y1="53350" x2="43000" y2="60600"/>
                        <a14:backgroundMark x1="37800" y1="56250" x2="37800" y2="56250"/>
                        <a14:backgroundMark x1="55100" y1="55100" x2="55100" y2="55100"/>
                        <a14:backgroundMark x1="38950" y1="61150" x2="38350" y2="60600"/>
                        <a14:backgroundMark x1="37200" y1="58000" x2="37200" y2="58000"/>
                        <a14:backgroundMark x1="38650" y1="59450" x2="38100" y2="57400"/>
                        <a14:backgroundMark x1="37500" y1="59700" x2="38650" y2="60600"/>
                        <a14:backgroundMark x1="38100" y1="59700" x2="38100" y2="59700"/>
                        <a14:backgroundMark x1="38650" y1="60600" x2="36350" y2="58850"/>
                        <a14:backgroundMark x1="44700" y1="60900" x2="46750" y2="57400"/>
                        <a14:backgroundMark x1="53700" y1="54800" x2="53400" y2="54500"/>
                        <a14:backgroundMark x1="63800" y1="56250" x2="63800" y2="56550"/>
                        <a14:backgroundMark x1="63200" y1="55400" x2="63200" y2="55400"/>
                        <a14:backgroundMark x1="61750" y1="59700" x2="61750" y2="59700"/>
                        <a14:backgroundMark x1="52800" y1="55400" x2="55700" y2="57100"/>
                        <a14:backgroundMark x1="45300" y1="61450" x2="45300" y2="61450"/>
                        <a14:backgroundMark x1="36050" y1="59150" x2="38950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7" t="20206" r="23290" b="35793"/>
          <a:stretch>
            <a:fillRect/>
          </a:stretch>
        </p:blipFill>
        <p:spPr>
          <a:xfrm>
            <a:off x="15776" y="171725"/>
            <a:ext cx="1744494" cy="14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FBBB-3D71-3DAD-E5E1-50F19E47B1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0797" y="353229"/>
            <a:ext cx="6487832" cy="877154"/>
          </a:xfrm>
        </p:spPr>
        <p:txBody>
          <a:bodyPr/>
          <a:lstStyle/>
          <a:p>
            <a:r>
              <a:rPr lang="en-US" b="1" dirty="0"/>
              <a:t>Misc. Reminders for May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FF71BB-2A97-D0A0-9620-D5B9ED0CC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230383"/>
            <a:ext cx="12192000" cy="0"/>
          </a:xfrm>
          <a:prstGeom prst="line">
            <a:avLst/>
          </a:prstGeom>
          <a:ln w="111125">
            <a:solidFill>
              <a:srgbClr val="A3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F37F5AB-12A2-CE76-889A-5A97CD571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7199"/>
            <a:ext cx="2290481" cy="2057399"/>
          </a:xfrm>
          <a:prstGeom prst="rect">
            <a:avLst/>
          </a:prstGeom>
          <a:solidFill>
            <a:srgbClr val="00B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D79927-33BB-8898-5E75-09EAE170D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0479" y="2401458"/>
            <a:ext cx="1712259" cy="2474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artoon figure of a man holding the &quot;top&quot; of his head with a lightbulb inside to indicate an idea.">
            <a:extLst>
              <a:ext uri="{FF2B5EF4-FFF2-40B4-BE49-F238E27FC236}">
                <a16:creationId xmlns:a16="http://schemas.microsoft.com/office/drawing/2014/main" id="{2D657E1A-F5D7-12FA-D693-38B8CE61C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849" y="-138987"/>
            <a:ext cx="2653586" cy="2653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F37AE9-C9E1-B01E-CC3B-B3FD3965D933}"/>
              </a:ext>
            </a:extLst>
          </p:cNvPr>
          <p:cNvSpPr txBox="1"/>
          <p:nvPr/>
        </p:nvSpPr>
        <p:spPr>
          <a:xfrm>
            <a:off x="622170" y="1544226"/>
            <a:ext cx="1096023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2000" i="1" dirty="0"/>
              <a:t>D &amp; R appointed member of the CEB must request that all </a:t>
            </a:r>
            <a:r>
              <a:rPr lang="en-US" sz="2000" i="1" u="sng" dirty="0"/>
              <a:t>uncontested</a:t>
            </a:r>
            <a:r>
              <a:rPr lang="en-US" sz="2000" i="1" dirty="0"/>
              <a:t> candidates </a:t>
            </a:r>
            <a:br>
              <a:rPr lang="en-US" sz="2000" i="1" dirty="0"/>
            </a:br>
            <a:r>
              <a:rPr lang="en-US" sz="2000" i="1" dirty="0"/>
              <a:t>for </a:t>
            </a:r>
            <a:r>
              <a:rPr lang="en-US" sz="2000" i="1" dirty="0">
                <a:highlight>
                  <a:srgbClr val="A3E7FF"/>
                </a:highlight>
              </a:rPr>
              <a:t>PC or delegate </a:t>
            </a:r>
            <a:r>
              <a:rPr lang="en-US" sz="2000" i="1" dirty="0"/>
              <a:t>be placed on the primary election ballot not later than noon, </a:t>
            </a:r>
            <a:br>
              <a:rPr lang="en-US" sz="2000" i="1" dirty="0"/>
            </a:br>
            <a:r>
              <a:rPr lang="en-US" sz="2000" i="1" dirty="0"/>
              <a:t>7 days after the filing deadline, or noon, Feb. 13, 2026.</a:t>
            </a:r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ighlight>
                  <a:srgbClr val="A3E7FF"/>
                </a:highlight>
              </a:rPr>
              <a:t>Straight Party Voting &amp; Write-In Candidates</a:t>
            </a:r>
            <a:r>
              <a:rPr lang="en-US" sz="2000" dirty="0"/>
              <a:t> </a:t>
            </a:r>
            <a:r>
              <a:rPr lang="en-US" sz="2000" u="sng" dirty="0"/>
              <a:t>are not applicable </a:t>
            </a:r>
            <a:r>
              <a:rPr lang="en-US" sz="2000" dirty="0"/>
              <a:t>to the May primary election.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i="1" dirty="0">
                <a:highlight>
                  <a:srgbClr val="A3E7FF"/>
                </a:highlight>
              </a:rPr>
              <a:t>Secretary of State, State Comptroller, State Treasurer </a:t>
            </a:r>
            <a:r>
              <a:rPr lang="en-US" sz="2000" i="1" u="sng" dirty="0"/>
              <a:t>are NOT on the May primary </a:t>
            </a:r>
            <a:r>
              <a:rPr lang="en-US" sz="2000" i="1" dirty="0"/>
              <a:t>election ballot. Instead, the state parties will nominate candidates at their convention this summer.</a:t>
            </a:r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ighlight>
                  <a:srgbClr val="A3E7FF"/>
                </a:highlight>
              </a:rPr>
              <a:t>Never say never: Public Question Only ballot style </a:t>
            </a:r>
            <a:r>
              <a:rPr lang="en-US" sz="2000" u="sng" dirty="0"/>
              <a:t>may be required </a:t>
            </a:r>
            <a:r>
              <a:rPr lang="en-US" sz="2000" dirty="0"/>
              <a:t>in the May election in very </a:t>
            </a:r>
            <a:br>
              <a:rPr lang="en-US" sz="2000" dirty="0"/>
            </a:br>
            <a:r>
              <a:rPr lang="en-US" sz="2000" dirty="0"/>
              <a:t>limited cases. State law narrowed the list of possible public questions to appear in </a:t>
            </a:r>
            <a:br>
              <a:rPr lang="en-US" sz="2000" dirty="0"/>
            </a:br>
            <a:r>
              <a:rPr lang="en-US" sz="2000" dirty="0"/>
              <a:t>May to a very small subset. That’s why “Public Question Only” remains on ABS applications </a:t>
            </a:r>
            <a:br>
              <a:rPr lang="en-US" sz="2000" dirty="0"/>
            </a:br>
            <a:r>
              <a:rPr lang="en-US" sz="2000" dirty="0"/>
              <a:t>as a ballot choice in the primary election, just in the rare case it is needed.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64350-14DD-DA34-171F-CD1195A5152F}"/>
              </a:ext>
            </a:extLst>
          </p:cNvPr>
          <p:cNvSpPr txBox="1"/>
          <p:nvPr/>
        </p:nvSpPr>
        <p:spPr>
          <a:xfrm>
            <a:off x="5033913" y="6344947"/>
            <a:ext cx="6595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IC 3-10-1-5 | IC 3-10-1-19.7 | IC 3-8-4-2 | IC 3-10-9-3</a:t>
            </a:r>
          </a:p>
        </p:txBody>
      </p:sp>
    </p:spTree>
    <p:extLst>
      <p:ext uri="{BB962C8B-B14F-4D97-AF65-F5344CB8AC3E}">
        <p14:creationId xmlns:p14="http://schemas.microsoft.com/office/powerpoint/2010/main" val="167950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FBBB-3D71-3DAD-E5E1-50F19E47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082" y="145487"/>
            <a:ext cx="9845090" cy="1011188"/>
          </a:xfrm>
        </p:spPr>
        <p:txBody>
          <a:bodyPr/>
          <a:lstStyle/>
          <a:p>
            <a:r>
              <a:rPr lang="en-US" dirty="0"/>
              <a:t>General Election Ballot Layout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8D720-3264-B432-0AF1-6E7CC7D0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082" y="1156675"/>
            <a:ext cx="9773150" cy="47565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Straight Party Voting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Party device &amp; party name comes after any public questions but before the first partisan office on the ballot (more info later in deck)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Group Candidates by Political Party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Candidates are ordered by political party in November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600" dirty="0"/>
              <a:t>Political Party of the SOS candidate with the highest number of votes in your </a:t>
            </a:r>
            <a:r>
              <a:rPr lang="en-US" sz="1600" u="sng" dirty="0"/>
              <a:t>county</a:t>
            </a:r>
            <a:r>
              <a:rPr lang="en-US" sz="1600" dirty="0"/>
              <a:t> in 2022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600" dirty="0"/>
              <a:t>Political Party of the SOS candidate with the second highest number of votes in your </a:t>
            </a:r>
            <a:r>
              <a:rPr lang="en-US" sz="1600" u="sng" dirty="0"/>
              <a:t>county</a:t>
            </a:r>
            <a:r>
              <a:rPr lang="en-US" sz="1600" dirty="0"/>
              <a:t> in 2022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600" dirty="0"/>
              <a:t>Political Party of the SOS candidate with the third highest number of votes in your </a:t>
            </a:r>
            <a:r>
              <a:rPr lang="en-US" sz="1600" u="sng" dirty="0"/>
              <a:t>county</a:t>
            </a:r>
            <a:r>
              <a:rPr lang="en-US" sz="1600" dirty="0"/>
              <a:t> in 2022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600" dirty="0"/>
              <a:t>Independent or Minor Party Candidates using petitions to gain ballot access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Listed in the order in which the candidate filed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600" dirty="0"/>
              <a:t>Write-in line, if applicable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When applicable in an at-large race, group by party first THEN alphabetically by surname within the affiliated candidates within that party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B5EED-E186-9177-FEB3-7F0F16DF2D69}"/>
              </a:ext>
            </a:extLst>
          </p:cNvPr>
          <p:cNvSpPr txBox="1"/>
          <p:nvPr/>
        </p:nvSpPr>
        <p:spPr>
          <a:xfrm>
            <a:off x="5838838" y="6206331"/>
            <a:ext cx="5754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IC 3-11-2-6| IC 3-11-2-10 | IC 3-11-13-11(g); (k); (l) | IC 3-11-14-3.5(g); (k); (l); (m)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9E51DB-FC0D-9BF9-B7C6-FB76EE5AC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798" y="0"/>
            <a:ext cx="650450" cy="6858000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9F22E-F2D4-3317-9F75-0998E9311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00" b="62600" l="28550" r="71350">
                        <a14:foregroundMark x1="39800" y1="24750" x2="39800" y2="24750"/>
                        <a14:foregroundMark x1="40400" y1="52800" x2="40400" y2="52800"/>
                        <a14:foregroundMark x1="41250" y1="62600" x2="41250" y2="62600"/>
                        <a14:foregroundMark x1="49650" y1="53950" x2="49650" y2="53950"/>
                        <a14:foregroundMark x1="50200" y1="60900" x2="50200" y2="60900"/>
                        <a14:foregroundMark x1="60050" y1="53950" x2="60050" y2="53950"/>
                        <a14:foregroundMark x1="57700" y1="54500" x2="57700" y2="54500"/>
                        <a14:foregroundMark x1="58000" y1="53100" x2="59150" y2="55100"/>
                        <a14:foregroundMark x1="51100" y1="52200" x2="51100" y2="52200"/>
                        <a14:foregroundMark x1="41250" y1="53950" x2="41250" y2="53950"/>
                        <a14:foregroundMark x1="34600" y1="53650" x2="34600" y2="53650"/>
                        <a14:foregroundMark x1="33750" y1="53100" x2="33750" y2="53100"/>
                        <a14:foregroundMark x1="33750" y1="53100" x2="33750" y2="53100"/>
                        <a14:foregroundMark x1="41250" y1="59150" x2="41250" y2="59150"/>
                        <a14:foregroundMark x1="36209" y1="58960" x2="32300" y2="57100"/>
                        <a14:foregroundMark x1="42700" y1="62050" x2="38763" y2="60177"/>
                        <a14:foregroundMark x1="51350" y1="53950" x2="51350" y2="53950"/>
                        <a14:foregroundMark x1="49900" y1="55100" x2="49900" y2="55100"/>
                        <a14:foregroundMark x1="67550" y1="54500" x2="67550" y2="54500"/>
                        <a14:foregroundMark x1="50800" y1="55400" x2="50500" y2="55100"/>
                        <a14:foregroundMark x1="49900" y1="60900" x2="49900" y2="60900"/>
                        <a14:foregroundMark x1="68100" y1="53650" x2="68100" y2="53650"/>
                        <a14:foregroundMark x1="50200" y1="60900" x2="50200" y2="60900"/>
                        <a14:foregroundMark x1="50200" y1="60900" x2="50200" y2="60900"/>
                        <a14:foregroundMark x1="50200" y1="29700" x2="50200" y2="29700"/>
                        <a14:foregroundMark x1="29700" y1="28250" x2="70300" y2="29400"/>
                        <a14:foregroundMark x1="70300" y1="29400" x2="30100" y2="29350"/>
                        <a14:foregroundMark x1="30100" y1="29350" x2="68250" y2="30150"/>
                        <a14:foregroundMark x1="68250" y1="30150" x2="53450" y2="29350"/>
                        <a14:foregroundMark x1="53450" y1="29350" x2="68600" y2="29150"/>
                        <a14:foregroundMark x1="68600" y1="29150" x2="36650" y2="43300"/>
                        <a14:foregroundMark x1="36650" y1="43300" x2="49700" y2="49850"/>
                        <a14:foregroundMark x1="49700" y1="49850" x2="66250" y2="49550"/>
                        <a14:foregroundMark x1="66250" y1="49550" x2="61750" y2="37750"/>
                        <a14:foregroundMark x1="30000" y1="46700" x2="67250" y2="48450"/>
                        <a14:foregroundMark x1="34300" y1="53950" x2="34300" y2="53950"/>
                        <a14:foregroundMark x1="39198" y1="60103" x2="42700" y2="61750"/>
                        <a14:foregroundMark x1="33450" y1="57400" x2="36367" y2="58772"/>
                        <a14:foregroundMark x1="39337" y1="59977" x2="42700" y2="61450"/>
                        <a14:foregroundMark x1="33450" y1="57400" x2="36249" y2="58626"/>
                        <a14:foregroundMark x1="56112" y1="56672" x2="62750" y2="59950"/>
                        <a14:foregroundMark x1="46450" y1="51900" x2="53037" y2="55153"/>
                        <a14:foregroundMark x1="52841" y1="55357" x2="45600" y2="52000"/>
                        <a14:foregroundMark x1="62750" y1="59950" x2="55978" y2="56811"/>
                        <a14:foregroundMark x1="45600" y1="52000" x2="47900" y2="53100"/>
                        <a14:foregroundMark x1="31700" y1="56850" x2="47500" y2="50000"/>
                        <a14:foregroundMark x1="47500" y1="50000" x2="66050" y2="50250"/>
                        <a14:foregroundMark x1="66050" y1="50250" x2="51250" y2="52350"/>
                        <a14:foregroundMark x1="51250" y1="52350" x2="44150" y2="61450"/>
                        <a14:foregroundMark x1="65250" y1="52500" x2="65250" y2="52500"/>
                        <a14:foregroundMark x1="63909" y1="55400" x2="69600" y2="58300"/>
                        <a14:foregroundMark x1="56550" y1="51650" x2="63909" y2="55400"/>
                        <a14:foregroundMark x1="63800" y1="55400" x2="58600" y2="52800"/>
                        <a14:foregroundMark x1="69600" y1="58300" x2="63800" y2="55400"/>
                        <a14:foregroundMark x1="41250" y1="53350" x2="43000" y2="60600"/>
                        <a14:backgroundMark x1="37800" y1="56250" x2="37800" y2="56250"/>
                        <a14:backgroundMark x1="55100" y1="55100" x2="55100" y2="55100"/>
                        <a14:backgroundMark x1="38950" y1="61150" x2="38350" y2="60600"/>
                        <a14:backgroundMark x1="37200" y1="58000" x2="37200" y2="58000"/>
                        <a14:backgroundMark x1="38650" y1="59450" x2="38100" y2="57400"/>
                        <a14:backgroundMark x1="37500" y1="59700" x2="38650" y2="60600"/>
                        <a14:backgroundMark x1="38100" y1="59700" x2="38100" y2="59700"/>
                        <a14:backgroundMark x1="38650" y1="60600" x2="36350" y2="58850"/>
                        <a14:backgroundMark x1="44700" y1="60900" x2="46750" y2="57400"/>
                        <a14:backgroundMark x1="53700" y1="54800" x2="53400" y2="54500"/>
                        <a14:backgroundMark x1="63800" y1="56250" x2="63800" y2="56550"/>
                        <a14:backgroundMark x1="63200" y1="55400" x2="63200" y2="55400"/>
                        <a14:backgroundMark x1="61750" y1="59700" x2="61750" y2="59700"/>
                        <a14:backgroundMark x1="52800" y1="55400" x2="55700" y2="57100"/>
                        <a14:backgroundMark x1="45300" y1="61450" x2="45300" y2="61450"/>
                        <a14:backgroundMark x1="36050" y1="59150" x2="38950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7" t="20206" r="23290" b="35793"/>
          <a:stretch>
            <a:fillRect/>
          </a:stretch>
        </p:blipFill>
        <p:spPr>
          <a:xfrm>
            <a:off x="15776" y="171725"/>
            <a:ext cx="1744494" cy="14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4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BF84F-0583-029B-EB4E-D9FACAB3A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8781-B6AA-A486-E684-11CE8FEE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082" y="87091"/>
            <a:ext cx="9845090" cy="1011188"/>
          </a:xfrm>
        </p:spPr>
        <p:txBody>
          <a:bodyPr/>
          <a:lstStyle/>
          <a:p>
            <a:r>
              <a:rPr lang="en-US" dirty="0"/>
              <a:t>General Election Ballot Layout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16882-3326-3FD9-0261-218D38F96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082" y="1098279"/>
            <a:ext cx="9773150" cy="47565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At-Large Races: “Vote for no more than X” </a:t>
            </a:r>
            <a:r>
              <a:rPr lang="en-US" sz="2400" b="1" i="1" dirty="0"/>
              <a:t>(meaning more than one)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Placed on the ballot after all “vote for ONLY one” partisan offices but before any school board office, even if the school board candidate has a partisan affiliation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Write-In Candidates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highlight>
                  <a:srgbClr val="A3E7FF"/>
                </a:highlight>
              </a:rPr>
              <a:t>WRITE-IN CANDIDATE NAMES ARE NEVER PRINTED ON THE BALLOT! </a:t>
            </a:r>
            <a:r>
              <a:rPr lang="en-US" sz="2000" dirty="0"/>
              <a:t>Instead: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Federal office categories must always include a write-in candidate line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600" i="1" dirty="0"/>
              <a:t>Yes, put a write-in line on the ballot, even if there is no declared write-in for US House in 2026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Local office categories will ONLY have a write-in line if there is a declared write-in (that is, a person who filed a CAN-3) in the particular office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 write-in vote for any name other than a candidate printed on the ballot or a declared write-in candidate cannot be counted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“NO CANDIDATE FILED”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CEB may print “NO CANDIDATE FILED” in the place where a D/R candidate name would appear for an office if no D/R candidate filed to run.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D8C72-06D3-284F-F2F8-9B3C4E92B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798" y="0"/>
            <a:ext cx="650450" cy="6858000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F23D5-BCBC-D01E-8FCB-CE6EAAA7B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00" b="62600" l="28550" r="71350">
                        <a14:foregroundMark x1="39800" y1="24750" x2="39800" y2="24750"/>
                        <a14:foregroundMark x1="40400" y1="52800" x2="40400" y2="52800"/>
                        <a14:foregroundMark x1="41250" y1="62600" x2="41250" y2="62600"/>
                        <a14:foregroundMark x1="49650" y1="53950" x2="49650" y2="53950"/>
                        <a14:foregroundMark x1="50200" y1="60900" x2="50200" y2="60900"/>
                        <a14:foregroundMark x1="60050" y1="53950" x2="60050" y2="53950"/>
                        <a14:foregroundMark x1="57700" y1="54500" x2="57700" y2="54500"/>
                        <a14:foregroundMark x1="58000" y1="53100" x2="59150" y2="55100"/>
                        <a14:foregroundMark x1="51100" y1="52200" x2="51100" y2="52200"/>
                        <a14:foregroundMark x1="41250" y1="53950" x2="41250" y2="53950"/>
                        <a14:foregroundMark x1="34600" y1="53650" x2="34600" y2="53650"/>
                        <a14:foregroundMark x1="33750" y1="53100" x2="33750" y2="53100"/>
                        <a14:foregroundMark x1="33750" y1="53100" x2="33750" y2="53100"/>
                        <a14:foregroundMark x1="41250" y1="59150" x2="41250" y2="59150"/>
                        <a14:foregroundMark x1="36209" y1="58960" x2="32300" y2="57100"/>
                        <a14:foregroundMark x1="42700" y1="62050" x2="38763" y2="60177"/>
                        <a14:foregroundMark x1="51350" y1="53950" x2="51350" y2="53950"/>
                        <a14:foregroundMark x1="49900" y1="55100" x2="49900" y2="55100"/>
                        <a14:foregroundMark x1="67550" y1="54500" x2="67550" y2="54500"/>
                        <a14:foregroundMark x1="50800" y1="55400" x2="50500" y2="55100"/>
                        <a14:foregroundMark x1="49900" y1="60900" x2="49900" y2="60900"/>
                        <a14:foregroundMark x1="68100" y1="53650" x2="68100" y2="53650"/>
                        <a14:foregroundMark x1="50200" y1="60900" x2="50200" y2="60900"/>
                        <a14:foregroundMark x1="50200" y1="60900" x2="50200" y2="60900"/>
                        <a14:foregroundMark x1="50200" y1="29700" x2="50200" y2="29700"/>
                        <a14:foregroundMark x1="29700" y1="28250" x2="70300" y2="29400"/>
                        <a14:foregroundMark x1="70300" y1="29400" x2="30100" y2="29350"/>
                        <a14:foregroundMark x1="30100" y1="29350" x2="68250" y2="30150"/>
                        <a14:foregroundMark x1="68250" y1="30150" x2="53450" y2="29350"/>
                        <a14:foregroundMark x1="53450" y1="29350" x2="68600" y2="29150"/>
                        <a14:foregroundMark x1="68600" y1="29150" x2="36650" y2="43300"/>
                        <a14:foregroundMark x1="36650" y1="43300" x2="49700" y2="49850"/>
                        <a14:foregroundMark x1="49700" y1="49850" x2="66250" y2="49550"/>
                        <a14:foregroundMark x1="66250" y1="49550" x2="61750" y2="37750"/>
                        <a14:foregroundMark x1="30000" y1="46700" x2="67250" y2="48450"/>
                        <a14:foregroundMark x1="34300" y1="53950" x2="34300" y2="53950"/>
                        <a14:foregroundMark x1="39198" y1="60103" x2="42700" y2="61750"/>
                        <a14:foregroundMark x1="33450" y1="57400" x2="36367" y2="58772"/>
                        <a14:foregroundMark x1="39337" y1="59977" x2="42700" y2="61450"/>
                        <a14:foregroundMark x1="33450" y1="57400" x2="36249" y2="58626"/>
                        <a14:foregroundMark x1="56112" y1="56672" x2="62750" y2="59950"/>
                        <a14:foregroundMark x1="46450" y1="51900" x2="53037" y2="55153"/>
                        <a14:foregroundMark x1="52841" y1="55357" x2="45600" y2="52000"/>
                        <a14:foregroundMark x1="62750" y1="59950" x2="55978" y2="56811"/>
                        <a14:foregroundMark x1="45600" y1="52000" x2="47900" y2="53100"/>
                        <a14:foregroundMark x1="31700" y1="56850" x2="47500" y2="50000"/>
                        <a14:foregroundMark x1="47500" y1="50000" x2="66050" y2="50250"/>
                        <a14:foregroundMark x1="66050" y1="50250" x2="51250" y2="52350"/>
                        <a14:foregroundMark x1="51250" y1="52350" x2="44150" y2="61450"/>
                        <a14:foregroundMark x1="65250" y1="52500" x2="65250" y2="52500"/>
                        <a14:foregroundMark x1="63909" y1="55400" x2="69600" y2="58300"/>
                        <a14:foregroundMark x1="56550" y1="51650" x2="63909" y2="55400"/>
                        <a14:foregroundMark x1="63800" y1="55400" x2="58600" y2="52800"/>
                        <a14:foregroundMark x1="69600" y1="58300" x2="63800" y2="55400"/>
                        <a14:foregroundMark x1="41250" y1="53350" x2="43000" y2="60600"/>
                        <a14:backgroundMark x1="37800" y1="56250" x2="37800" y2="56250"/>
                        <a14:backgroundMark x1="55100" y1="55100" x2="55100" y2="55100"/>
                        <a14:backgroundMark x1="38950" y1="61150" x2="38350" y2="60600"/>
                        <a14:backgroundMark x1="37200" y1="58000" x2="37200" y2="58000"/>
                        <a14:backgroundMark x1="38650" y1="59450" x2="38100" y2="57400"/>
                        <a14:backgroundMark x1="37500" y1="59700" x2="38650" y2="60600"/>
                        <a14:backgroundMark x1="38100" y1="59700" x2="38100" y2="59700"/>
                        <a14:backgroundMark x1="38650" y1="60600" x2="36350" y2="58850"/>
                        <a14:backgroundMark x1="44700" y1="60900" x2="46750" y2="57400"/>
                        <a14:backgroundMark x1="53700" y1="54800" x2="53400" y2="54500"/>
                        <a14:backgroundMark x1="63800" y1="56250" x2="63800" y2="56550"/>
                        <a14:backgroundMark x1="63200" y1="55400" x2="63200" y2="55400"/>
                        <a14:backgroundMark x1="61750" y1="59700" x2="61750" y2="59700"/>
                        <a14:backgroundMark x1="52800" y1="55400" x2="55700" y2="57100"/>
                        <a14:backgroundMark x1="45300" y1="61450" x2="45300" y2="61450"/>
                        <a14:backgroundMark x1="36050" y1="59150" x2="38950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7" t="20206" r="23290" b="35793"/>
          <a:stretch>
            <a:fillRect/>
          </a:stretch>
        </p:blipFill>
        <p:spPr>
          <a:xfrm>
            <a:off x="15776" y="171725"/>
            <a:ext cx="1744494" cy="1435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05BC4-FF92-A4FF-D3E7-48DB2422B9A0}"/>
              </a:ext>
            </a:extLst>
          </p:cNvPr>
          <p:cNvSpPr txBox="1"/>
          <p:nvPr/>
        </p:nvSpPr>
        <p:spPr>
          <a:xfrm>
            <a:off x="5838838" y="6206331"/>
            <a:ext cx="5754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IC 3-11-2-12(b) | IC 3-11-2-12.4| IC 3-11-2-11.5 | IC 3-11-13-11(e) | IC 3-11-14-3.5(e)</a:t>
            </a:r>
          </a:p>
        </p:txBody>
      </p:sp>
    </p:spTree>
    <p:extLst>
      <p:ext uri="{BB962C8B-B14F-4D97-AF65-F5344CB8AC3E}">
        <p14:creationId xmlns:p14="http://schemas.microsoft.com/office/powerpoint/2010/main" val="249559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0EAB2-429D-BF18-2A45-D6FE4CC7B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9BDC-B38D-1B7D-3984-1991F042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270" y="74769"/>
            <a:ext cx="9845090" cy="1011188"/>
          </a:xfrm>
        </p:spPr>
        <p:txBody>
          <a:bodyPr/>
          <a:lstStyle/>
          <a:p>
            <a:r>
              <a:rPr lang="en-US" dirty="0"/>
              <a:t>General Election Ballot Layout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51C37-7897-2173-63A6-57B66B23C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270" y="1182913"/>
            <a:ext cx="9773150" cy="38655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School Board Candidates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Placed on the ballot after all “vote for ONLY one” and at-large partisan offices but before party offices (PC, delegate)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School board “vote for only 1” district comes before “at large” seats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highlight>
                  <a:srgbClr val="A3E7FF"/>
                </a:highlight>
              </a:rPr>
              <a:t>NEW! </a:t>
            </a:r>
            <a:r>
              <a:rPr lang="en-US" sz="1800" dirty="0"/>
              <a:t>School board candidates may affiliate with a political party (D/R/L/minor party), run as an Independent or leave the field “blank”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School board offices have no “caps” on the number of candidates who affiliate with a party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This means you may have 3 Ds, 4Rs, 10 Independents  running for a school board “vote for 1” office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State law is not clear if the candidates will be grouped first by political party &amp; then by surname or only by surname without following standard party grouping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highlight>
                  <a:srgbClr val="A3E7FF"/>
                </a:highlight>
              </a:rPr>
              <a:t>Straight Party Device does NOT apply to school board races!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32802-4F25-A026-CC6B-B76A9BE16587}"/>
              </a:ext>
            </a:extLst>
          </p:cNvPr>
          <p:cNvSpPr txBox="1"/>
          <p:nvPr/>
        </p:nvSpPr>
        <p:spPr>
          <a:xfrm>
            <a:off x="1894789" y="5244795"/>
            <a:ext cx="8202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IC 3-11-2-12.9| IC 3-8-2.5-2.5(a)(5) | IC 3-11-2-12.4 | IC 3-11-13-14| IC 3-11-14-14.5 | IC 20-23-4-29.1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880469-900E-9463-BD07-ECD3BEDEE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798" y="0"/>
            <a:ext cx="650450" cy="6858000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21709A-B90D-EA6B-FF28-9FAB7A7EA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00" b="62600" l="28550" r="71350">
                        <a14:foregroundMark x1="39800" y1="24750" x2="39800" y2="24750"/>
                        <a14:foregroundMark x1="40400" y1="52800" x2="40400" y2="52800"/>
                        <a14:foregroundMark x1="41250" y1="62600" x2="41250" y2="62600"/>
                        <a14:foregroundMark x1="49650" y1="53950" x2="49650" y2="53950"/>
                        <a14:foregroundMark x1="50200" y1="60900" x2="50200" y2="60900"/>
                        <a14:foregroundMark x1="60050" y1="53950" x2="60050" y2="53950"/>
                        <a14:foregroundMark x1="57700" y1="54500" x2="57700" y2="54500"/>
                        <a14:foregroundMark x1="58000" y1="53100" x2="59150" y2="55100"/>
                        <a14:foregroundMark x1="51100" y1="52200" x2="51100" y2="52200"/>
                        <a14:foregroundMark x1="41250" y1="53950" x2="41250" y2="53950"/>
                        <a14:foregroundMark x1="34600" y1="53650" x2="34600" y2="53650"/>
                        <a14:foregroundMark x1="33750" y1="53100" x2="33750" y2="53100"/>
                        <a14:foregroundMark x1="33750" y1="53100" x2="33750" y2="53100"/>
                        <a14:foregroundMark x1="41250" y1="59150" x2="41250" y2="59150"/>
                        <a14:foregroundMark x1="36209" y1="58960" x2="32300" y2="57100"/>
                        <a14:foregroundMark x1="42700" y1="62050" x2="38763" y2="60177"/>
                        <a14:foregroundMark x1="51350" y1="53950" x2="51350" y2="53950"/>
                        <a14:foregroundMark x1="49900" y1="55100" x2="49900" y2="55100"/>
                        <a14:foregroundMark x1="67550" y1="54500" x2="67550" y2="54500"/>
                        <a14:foregroundMark x1="50800" y1="55400" x2="50500" y2="55100"/>
                        <a14:foregroundMark x1="49900" y1="60900" x2="49900" y2="60900"/>
                        <a14:foregroundMark x1="68100" y1="53650" x2="68100" y2="53650"/>
                        <a14:foregroundMark x1="50200" y1="60900" x2="50200" y2="60900"/>
                        <a14:foregroundMark x1="50200" y1="60900" x2="50200" y2="60900"/>
                        <a14:foregroundMark x1="50200" y1="29700" x2="50200" y2="29700"/>
                        <a14:foregroundMark x1="29700" y1="28250" x2="70300" y2="29400"/>
                        <a14:foregroundMark x1="70300" y1="29400" x2="30100" y2="29350"/>
                        <a14:foregroundMark x1="30100" y1="29350" x2="68250" y2="30150"/>
                        <a14:foregroundMark x1="68250" y1="30150" x2="53450" y2="29350"/>
                        <a14:foregroundMark x1="53450" y1="29350" x2="68600" y2="29150"/>
                        <a14:foregroundMark x1="68600" y1="29150" x2="36650" y2="43300"/>
                        <a14:foregroundMark x1="36650" y1="43300" x2="49700" y2="49850"/>
                        <a14:foregroundMark x1="49700" y1="49850" x2="66250" y2="49550"/>
                        <a14:foregroundMark x1="66250" y1="49550" x2="61750" y2="37750"/>
                        <a14:foregroundMark x1="30000" y1="46700" x2="67250" y2="48450"/>
                        <a14:foregroundMark x1="34300" y1="53950" x2="34300" y2="53950"/>
                        <a14:foregroundMark x1="39198" y1="60103" x2="42700" y2="61750"/>
                        <a14:foregroundMark x1="33450" y1="57400" x2="36367" y2="58772"/>
                        <a14:foregroundMark x1="39337" y1="59977" x2="42700" y2="61450"/>
                        <a14:foregroundMark x1="33450" y1="57400" x2="36249" y2="58626"/>
                        <a14:foregroundMark x1="56112" y1="56672" x2="62750" y2="59950"/>
                        <a14:foregroundMark x1="46450" y1="51900" x2="53037" y2="55153"/>
                        <a14:foregroundMark x1="52841" y1="55357" x2="45600" y2="52000"/>
                        <a14:foregroundMark x1="62750" y1="59950" x2="55978" y2="56811"/>
                        <a14:foregroundMark x1="45600" y1="52000" x2="47900" y2="53100"/>
                        <a14:foregroundMark x1="31700" y1="56850" x2="47500" y2="50000"/>
                        <a14:foregroundMark x1="47500" y1="50000" x2="66050" y2="50250"/>
                        <a14:foregroundMark x1="66050" y1="50250" x2="51250" y2="52350"/>
                        <a14:foregroundMark x1="51250" y1="52350" x2="44150" y2="61450"/>
                        <a14:foregroundMark x1="65250" y1="52500" x2="65250" y2="52500"/>
                        <a14:foregroundMark x1="63909" y1="55400" x2="69600" y2="58300"/>
                        <a14:foregroundMark x1="56550" y1="51650" x2="63909" y2="55400"/>
                        <a14:foregroundMark x1="63800" y1="55400" x2="58600" y2="52800"/>
                        <a14:foregroundMark x1="69600" y1="58300" x2="63800" y2="55400"/>
                        <a14:foregroundMark x1="41250" y1="53350" x2="43000" y2="60600"/>
                        <a14:backgroundMark x1="37800" y1="56250" x2="37800" y2="56250"/>
                        <a14:backgroundMark x1="55100" y1="55100" x2="55100" y2="55100"/>
                        <a14:backgroundMark x1="38950" y1="61150" x2="38350" y2="60600"/>
                        <a14:backgroundMark x1="37200" y1="58000" x2="37200" y2="58000"/>
                        <a14:backgroundMark x1="38650" y1="59450" x2="38100" y2="57400"/>
                        <a14:backgroundMark x1="37500" y1="59700" x2="38650" y2="60600"/>
                        <a14:backgroundMark x1="38100" y1="59700" x2="38100" y2="59700"/>
                        <a14:backgroundMark x1="38650" y1="60600" x2="36350" y2="58850"/>
                        <a14:backgroundMark x1="44700" y1="60900" x2="46750" y2="57400"/>
                        <a14:backgroundMark x1="53700" y1="54800" x2="53400" y2="54500"/>
                        <a14:backgroundMark x1="63800" y1="56250" x2="63800" y2="56550"/>
                        <a14:backgroundMark x1="63200" y1="55400" x2="63200" y2="55400"/>
                        <a14:backgroundMark x1="61750" y1="59700" x2="61750" y2="59700"/>
                        <a14:backgroundMark x1="52800" y1="55400" x2="55700" y2="57100"/>
                        <a14:backgroundMark x1="45300" y1="61450" x2="45300" y2="61450"/>
                        <a14:backgroundMark x1="36050" y1="59150" x2="38950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7" t="20206" r="23290" b="35793"/>
          <a:stretch>
            <a:fillRect/>
          </a:stretch>
        </p:blipFill>
        <p:spPr>
          <a:xfrm>
            <a:off x="15776" y="171725"/>
            <a:ext cx="1744494" cy="14357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34D913-9C57-BD91-D5CD-BF0F3E02A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21794"/>
            <a:ext cx="12192001" cy="1336206"/>
          </a:xfrm>
          <a:prstGeom prst="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CA4717-7246-EF1E-C60C-09F2C2ACAD7E}"/>
              </a:ext>
            </a:extLst>
          </p:cNvPr>
          <p:cNvSpPr txBox="1"/>
          <p:nvPr/>
        </p:nvSpPr>
        <p:spPr>
          <a:xfrm>
            <a:off x="1213248" y="5651288"/>
            <a:ext cx="89649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600" b="1" i="1" dirty="0"/>
              <a:t>Have a school-related public question on your ballot in November? </a:t>
            </a:r>
            <a:br>
              <a:rPr lang="en-US" sz="1600" b="1" i="1" dirty="0"/>
            </a:br>
            <a:r>
              <a:rPr lang="en-US" sz="1600" i="1" dirty="0"/>
              <a:t>Don’t forget the special ballot style to exclude the public question to manage the fail-safe that </a:t>
            </a:r>
            <a:br>
              <a:rPr lang="en-US" sz="1600" i="1" dirty="0"/>
            </a:br>
            <a:r>
              <a:rPr lang="en-US" sz="1600" i="1" dirty="0"/>
              <a:t>does not permit a person who moves out of the school corporation more than 30 days </a:t>
            </a:r>
            <a:br>
              <a:rPr lang="en-US" sz="1600" i="1" dirty="0"/>
            </a:br>
            <a:r>
              <a:rPr lang="en-US" sz="1600" i="1" dirty="0"/>
              <a:t>before the election &amp; fails to register to vote to vote on the public question</a:t>
            </a:r>
          </a:p>
        </p:txBody>
      </p:sp>
      <p:pic>
        <p:nvPicPr>
          <p:cNvPr id="11" name="Picture 10" descr="Cartoon figure of a man holding the &quot;top&quot; of his head with a lightbulb inside to indicate an idea.">
            <a:extLst>
              <a:ext uri="{FF2B5EF4-FFF2-40B4-BE49-F238E27FC236}">
                <a16:creationId xmlns:a16="http://schemas.microsoft.com/office/drawing/2014/main" id="{E6EFF6AE-C0D8-9E5D-0B0A-741E31808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311" y="4969417"/>
            <a:ext cx="1888583" cy="188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9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FBBB-3D71-3DAD-E5E1-50F19E47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270" y="124241"/>
            <a:ext cx="9845090" cy="1011188"/>
          </a:xfrm>
        </p:spPr>
        <p:txBody>
          <a:bodyPr>
            <a:normAutofit/>
          </a:bodyPr>
          <a:lstStyle/>
          <a:p>
            <a:r>
              <a:rPr lang="en-US" dirty="0"/>
              <a:t>Special Ballots for Special UOCAVA Voters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8D720-3264-B432-0AF1-6E7CC7D0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270" y="1221291"/>
            <a:ext cx="9869478" cy="3863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Federal Only Ballot</a:t>
            </a:r>
          </a:p>
          <a:p>
            <a:r>
              <a:rPr lang="en-US" sz="2600" dirty="0"/>
              <a:t>ABS Ballot with </a:t>
            </a:r>
            <a:r>
              <a:rPr lang="en-US" sz="2600" u="sng" dirty="0"/>
              <a:t>only federal offices</a:t>
            </a:r>
            <a:endParaRPr lang="en-US" sz="2600" dirty="0"/>
          </a:p>
          <a:p>
            <a:pPr lvl="1"/>
            <a:r>
              <a:rPr lang="en-US" sz="2200" dirty="0"/>
              <a:t>In 2026, US House is the ONLY federal office to be placed on this ballot</a:t>
            </a:r>
          </a:p>
          <a:p>
            <a:pPr lvl="1"/>
            <a:r>
              <a:rPr lang="en-US" sz="2200" dirty="0"/>
              <a:t>MUST include straight party device/option</a:t>
            </a:r>
          </a:p>
          <a:p>
            <a:pPr lvl="1"/>
            <a:r>
              <a:rPr lang="en-US" sz="2200" dirty="0"/>
              <a:t>MUST include a “write-in” line, even if no write-in candidate filed with IED</a:t>
            </a:r>
          </a:p>
          <a:p>
            <a:pPr lvl="1"/>
            <a:endParaRPr lang="en-US" sz="1000" dirty="0"/>
          </a:p>
          <a:p>
            <a:r>
              <a:rPr lang="en-US" sz="2600" dirty="0">
                <a:highlight>
                  <a:srgbClr val="FEACD1"/>
                </a:highlight>
              </a:rPr>
              <a:t>ONLY used by overseas voters </a:t>
            </a:r>
            <a:r>
              <a:rPr lang="en-US" sz="2600" dirty="0"/>
              <a:t>who file FPCA &amp; mark that their “return is uncertain”</a:t>
            </a:r>
          </a:p>
          <a:p>
            <a:pPr lvl="1"/>
            <a:r>
              <a:rPr lang="en-US" sz="2200" dirty="0"/>
              <a:t>THIS IS NOT A BALLOT OPTION FOR IN PERSON VOTING ON ELECTION DAY OR DURING EARLY VOTING, TRAVEL BOARD! Only available to UOCAVA voters requesting a mailed or faxed ABS ballot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51A011-1686-5BC3-5122-E2490DE3E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4367" y="5521794"/>
            <a:ext cx="9197633" cy="1336206"/>
          </a:xfrm>
          <a:prstGeom prst="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rtoon figure of a man holding the &quot;top&quot; of his head with a lightbulb inside to indicate an idea.">
            <a:extLst>
              <a:ext uri="{FF2B5EF4-FFF2-40B4-BE49-F238E27FC236}">
                <a16:creationId xmlns:a16="http://schemas.microsoft.com/office/drawing/2014/main" id="{F637B56D-AD58-B68A-998F-B0279F43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311" y="4969417"/>
            <a:ext cx="1888583" cy="1888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C544F3-6FE0-5609-7A5C-A676C6206B71}"/>
              </a:ext>
            </a:extLst>
          </p:cNvPr>
          <p:cNvSpPr txBox="1"/>
          <p:nvPr/>
        </p:nvSpPr>
        <p:spPr>
          <a:xfrm>
            <a:off x="2907306" y="5774397"/>
            <a:ext cx="7277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2400" i="1" dirty="0"/>
              <a:t>US President/Vice President is NOT on the ballot in 2026; do NOT produce a presidential only ballot!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1E894-65A5-8634-65A2-92B8BB2CA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798" y="0"/>
            <a:ext cx="650450" cy="6858000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9657AF-15A0-3DFF-1278-365746F73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00" b="62600" l="28550" r="71350">
                        <a14:foregroundMark x1="39800" y1="24750" x2="39800" y2="24750"/>
                        <a14:foregroundMark x1="40400" y1="52800" x2="40400" y2="52800"/>
                        <a14:foregroundMark x1="41250" y1="62600" x2="41250" y2="62600"/>
                        <a14:foregroundMark x1="49650" y1="53950" x2="49650" y2="53950"/>
                        <a14:foregroundMark x1="50200" y1="60900" x2="50200" y2="60900"/>
                        <a14:foregroundMark x1="60050" y1="53950" x2="60050" y2="53950"/>
                        <a14:foregroundMark x1="57700" y1="54500" x2="57700" y2="54500"/>
                        <a14:foregroundMark x1="58000" y1="53100" x2="59150" y2="55100"/>
                        <a14:foregroundMark x1="51100" y1="52200" x2="51100" y2="52200"/>
                        <a14:foregroundMark x1="41250" y1="53950" x2="41250" y2="53950"/>
                        <a14:foregroundMark x1="34600" y1="53650" x2="34600" y2="53650"/>
                        <a14:foregroundMark x1="33750" y1="53100" x2="33750" y2="53100"/>
                        <a14:foregroundMark x1="33750" y1="53100" x2="33750" y2="53100"/>
                        <a14:foregroundMark x1="41250" y1="59150" x2="41250" y2="59150"/>
                        <a14:foregroundMark x1="36209" y1="58960" x2="32300" y2="57100"/>
                        <a14:foregroundMark x1="42700" y1="62050" x2="38763" y2="60177"/>
                        <a14:foregroundMark x1="51350" y1="53950" x2="51350" y2="53950"/>
                        <a14:foregroundMark x1="49900" y1="55100" x2="49900" y2="55100"/>
                        <a14:foregroundMark x1="67550" y1="54500" x2="67550" y2="54500"/>
                        <a14:foregroundMark x1="50800" y1="55400" x2="50500" y2="55100"/>
                        <a14:foregroundMark x1="49900" y1="60900" x2="49900" y2="60900"/>
                        <a14:foregroundMark x1="68100" y1="53650" x2="68100" y2="53650"/>
                        <a14:foregroundMark x1="50200" y1="60900" x2="50200" y2="60900"/>
                        <a14:foregroundMark x1="50200" y1="60900" x2="50200" y2="60900"/>
                        <a14:foregroundMark x1="50200" y1="29700" x2="50200" y2="29700"/>
                        <a14:foregroundMark x1="29700" y1="28250" x2="70300" y2="29400"/>
                        <a14:foregroundMark x1="70300" y1="29400" x2="30100" y2="29350"/>
                        <a14:foregroundMark x1="30100" y1="29350" x2="68250" y2="30150"/>
                        <a14:foregroundMark x1="68250" y1="30150" x2="53450" y2="29350"/>
                        <a14:foregroundMark x1="53450" y1="29350" x2="68600" y2="29150"/>
                        <a14:foregroundMark x1="68600" y1="29150" x2="36650" y2="43300"/>
                        <a14:foregroundMark x1="36650" y1="43300" x2="49700" y2="49850"/>
                        <a14:foregroundMark x1="49700" y1="49850" x2="66250" y2="49550"/>
                        <a14:foregroundMark x1="66250" y1="49550" x2="61750" y2="37750"/>
                        <a14:foregroundMark x1="30000" y1="46700" x2="67250" y2="48450"/>
                        <a14:foregroundMark x1="34300" y1="53950" x2="34300" y2="53950"/>
                        <a14:foregroundMark x1="39198" y1="60103" x2="42700" y2="61750"/>
                        <a14:foregroundMark x1="33450" y1="57400" x2="36367" y2="58772"/>
                        <a14:foregroundMark x1="39337" y1="59977" x2="42700" y2="61450"/>
                        <a14:foregroundMark x1="33450" y1="57400" x2="36249" y2="58626"/>
                        <a14:foregroundMark x1="56112" y1="56672" x2="62750" y2="59950"/>
                        <a14:foregroundMark x1="46450" y1="51900" x2="53037" y2="55153"/>
                        <a14:foregroundMark x1="52841" y1="55357" x2="45600" y2="52000"/>
                        <a14:foregroundMark x1="62750" y1="59950" x2="55978" y2="56811"/>
                        <a14:foregroundMark x1="45600" y1="52000" x2="47900" y2="53100"/>
                        <a14:foregroundMark x1="31700" y1="56850" x2="47500" y2="50000"/>
                        <a14:foregroundMark x1="47500" y1="50000" x2="66050" y2="50250"/>
                        <a14:foregroundMark x1="66050" y1="50250" x2="51250" y2="52350"/>
                        <a14:foregroundMark x1="51250" y1="52350" x2="44150" y2="61450"/>
                        <a14:foregroundMark x1="65250" y1="52500" x2="65250" y2="52500"/>
                        <a14:foregroundMark x1="63909" y1="55400" x2="69600" y2="58300"/>
                        <a14:foregroundMark x1="56550" y1="51650" x2="63909" y2="55400"/>
                        <a14:foregroundMark x1="63800" y1="55400" x2="58600" y2="52800"/>
                        <a14:foregroundMark x1="69600" y1="58300" x2="63800" y2="55400"/>
                        <a14:foregroundMark x1="41250" y1="53350" x2="43000" y2="60600"/>
                        <a14:backgroundMark x1="37800" y1="56250" x2="37800" y2="56250"/>
                        <a14:backgroundMark x1="55100" y1="55100" x2="55100" y2="55100"/>
                        <a14:backgroundMark x1="38950" y1="61150" x2="38350" y2="60600"/>
                        <a14:backgroundMark x1="37200" y1="58000" x2="37200" y2="58000"/>
                        <a14:backgroundMark x1="38650" y1="59450" x2="38100" y2="57400"/>
                        <a14:backgroundMark x1="37500" y1="59700" x2="38650" y2="60600"/>
                        <a14:backgroundMark x1="38100" y1="59700" x2="38100" y2="59700"/>
                        <a14:backgroundMark x1="38650" y1="60600" x2="36350" y2="58850"/>
                        <a14:backgroundMark x1="44700" y1="60900" x2="46750" y2="57400"/>
                        <a14:backgroundMark x1="53700" y1="54800" x2="53400" y2="54500"/>
                        <a14:backgroundMark x1="63800" y1="56250" x2="63800" y2="56550"/>
                        <a14:backgroundMark x1="63200" y1="55400" x2="63200" y2="55400"/>
                        <a14:backgroundMark x1="61750" y1="59700" x2="61750" y2="59700"/>
                        <a14:backgroundMark x1="52800" y1="55400" x2="55700" y2="57100"/>
                        <a14:backgroundMark x1="45300" y1="61450" x2="45300" y2="61450"/>
                        <a14:backgroundMark x1="36050" y1="59150" x2="38950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7" t="20206" r="23290" b="35793"/>
          <a:stretch>
            <a:fillRect/>
          </a:stretch>
        </p:blipFill>
        <p:spPr>
          <a:xfrm>
            <a:off x="15776" y="171725"/>
            <a:ext cx="1744494" cy="1435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B5EED-E186-9177-FEB3-7F0F16DF2D69}"/>
              </a:ext>
            </a:extLst>
          </p:cNvPr>
          <p:cNvSpPr txBox="1"/>
          <p:nvPr/>
        </p:nvSpPr>
        <p:spPr>
          <a:xfrm>
            <a:off x="9949131" y="4692418"/>
            <a:ext cx="1680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IC 3-11-4-8</a:t>
            </a:r>
          </a:p>
        </p:txBody>
      </p:sp>
    </p:spTree>
    <p:extLst>
      <p:ext uri="{BB962C8B-B14F-4D97-AF65-F5344CB8AC3E}">
        <p14:creationId xmlns:p14="http://schemas.microsoft.com/office/powerpoint/2010/main" val="210762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901</TotalTime>
  <Words>2768</Words>
  <Application>Microsoft Office PowerPoint</Application>
  <PresentationFormat>Widescreen</PresentationFormat>
  <Paragraphs>240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2013 - 2022 Theme</vt:lpstr>
      <vt:lpstr>Ballot Layout &amp; Tabulation</vt:lpstr>
      <vt:lpstr>2026 Ballot Styles</vt:lpstr>
      <vt:lpstr>Ballot Layout Requirements In All Elections</vt:lpstr>
      <vt:lpstr>Primary Election Ballot Layout Reminders</vt:lpstr>
      <vt:lpstr>Misc. Reminders for May</vt:lpstr>
      <vt:lpstr>General Election Ballot Layout Reminders</vt:lpstr>
      <vt:lpstr>General Election Ballot Layout Reminders</vt:lpstr>
      <vt:lpstr>General Election Ballot Layout Reminders</vt:lpstr>
      <vt:lpstr>Special Ballots for Special UOCAVA Voters</vt:lpstr>
      <vt:lpstr>Election Day Ballot Printing Requirements</vt:lpstr>
      <vt:lpstr>Election Day  &amp; ABS Ballot Printing Requirements</vt:lpstr>
      <vt:lpstr>Tabulation Basics: Straight Party Voting</vt:lpstr>
      <vt:lpstr>Tabulation Basics: Straight Party Voting</vt:lpstr>
      <vt:lpstr>Tabulation Basics: Straight Party Voting</vt:lpstr>
      <vt:lpstr>Tabulation Basics: Write-In Candidates</vt:lpstr>
      <vt:lpstr>Tabulation Basics: At-Large Candidates</vt:lpstr>
    </vt:vector>
  </TitlesOfParts>
  <Company>Indiana Office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Nussmeyer, Angela M</dc:creator>
  <cp:lastModifiedBy>Nussmeyer, Angela M</cp:lastModifiedBy>
  <cp:revision>14</cp:revision>
  <dcterms:created xsi:type="dcterms:W3CDTF">2023-11-28T21:07:38Z</dcterms:created>
  <dcterms:modified xsi:type="dcterms:W3CDTF">2025-12-11T19:37:13Z</dcterms:modified>
</cp:coreProperties>
</file>