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8.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334" r:id="rId1"/>
  </p:sldMasterIdLst>
  <p:notesMasterIdLst>
    <p:notesMasterId r:id="rId28"/>
  </p:notesMasterIdLst>
  <p:handoutMasterIdLst>
    <p:handoutMasterId r:id="rId29"/>
  </p:handoutMasterIdLst>
  <p:sldIdLst>
    <p:sldId id="461" r:id="rId2"/>
    <p:sldId id="460" r:id="rId3"/>
    <p:sldId id="436" r:id="rId4"/>
    <p:sldId id="459" r:id="rId5"/>
    <p:sldId id="434" r:id="rId6"/>
    <p:sldId id="437" r:id="rId7"/>
    <p:sldId id="440" r:id="rId8"/>
    <p:sldId id="457" r:id="rId9"/>
    <p:sldId id="456" r:id="rId10"/>
    <p:sldId id="458" r:id="rId11"/>
    <p:sldId id="442" r:id="rId12"/>
    <p:sldId id="448" r:id="rId13"/>
    <p:sldId id="412" r:id="rId14"/>
    <p:sldId id="474" r:id="rId15"/>
    <p:sldId id="462" r:id="rId16"/>
    <p:sldId id="463" r:id="rId17"/>
    <p:sldId id="464" r:id="rId18"/>
    <p:sldId id="468" r:id="rId19"/>
    <p:sldId id="465" r:id="rId20"/>
    <p:sldId id="466" r:id="rId21"/>
    <p:sldId id="467" r:id="rId22"/>
    <p:sldId id="472" r:id="rId23"/>
    <p:sldId id="469" r:id="rId24"/>
    <p:sldId id="470" r:id="rId25"/>
    <p:sldId id="473" r:id="rId26"/>
    <p:sldId id="471" r:id="rId27"/>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ussmeyer, Angela M" initials="NA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890B0"/>
    <a:srgbClr val="FF107E"/>
    <a:srgbClr val="FFDDEC"/>
    <a:srgbClr val="E6F9FE"/>
    <a:srgbClr val="BAEFFC"/>
    <a:srgbClr val="CFF4FD"/>
    <a:srgbClr val="FFC1DD"/>
    <a:srgbClr val="2DD2F6"/>
    <a:srgbClr val="FF6284"/>
    <a:srgbClr val="17B3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034" autoAdjust="0"/>
  </p:normalViewPr>
  <p:slideViewPr>
    <p:cSldViewPr>
      <p:cViewPr varScale="1">
        <p:scale>
          <a:sx n="122" d="100"/>
          <a:sy n="122" d="100"/>
        </p:scale>
        <p:origin x="474"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96" d="100"/>
          <a:sy n="96" d="100"/>
        </p:scale>
        <p:origin x="1746"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0E4AF1A-54D8-47D0-9A88-3F866CDB8950}"/>
              </a:ext>
            </a:extLst>
          </p:cNvPr>
          <p:cNvSpPr>
            <a:spLocks noGrp="1"/>
          </p:cNvSpPr>
          <p:nvPr>
            <p:ph type="hdr" sz="quarter"/>
          </p:nvPr>
        </p:nvSpPr>
        <p:spPr>
          <a:xfrm>
            <a:off x="0" y="0"/>
            <a:ext cx="3038475" cy="466725"/>
          </a:xfrm>
          <a:prstGeom prst="rect">
            <a:avLst/>
          </a:prstGeom>
        </p:spPr>
        <p:txBody>
          <a:bodyPr vert="horz" lIns="92294" tIns="46147" rIns="92294" bIns="46147" rtlCol="0"/>
          <a:lstStyle>
            <a:lvl1pPr algn="l">
              <a:defRPr sz="1100"/>
            </a:lvl1pPr>
          </a:lstStyle>
          <a:p>
            <a:pPr>
              <a:defRPr/>
            </a:pPr>
            <a:endParaRPr lang="en-US"/>
          </a:p>
        </p:txBody>
      </p:sp>
      <p:sp>
        <p:nvSpPr>
          <p:cNvPr id="3" name="Date Placeholder 2">
            <a:extLst>
              <a:ext uri="{FF2B5EF4-FFF2-40B4-BE49-F238E27FC236}">
                <a16:creationId xmlns:a16="http://schemas.microsoft.com/office/drawing/2014/main" id="{07D2E538-61CF-4F3D-9078-737F7E3F1D79}"/>
              </a:ext>
            </a:extLst>
          </p:cNvPr>
          <p:cNvSpPr>
            <a:spLocks noGrp="1"/>
          </p:cNvSpPr>
          <p:nvPr>
            <p:ph type="dt" sz="quarter" idx="1"/>
          </p:nvPr>
        </p:nvSpPr>
        <p:spPr>
          <a:xfrm>
            <a:off x="3970338" y="0"/>
            <a:ext cx="3038475" cy="466725"/>
          </a:xfrm>
          <a:prstGeom prst="rect">
            <a:avLst/>
          </a:prstGeom>
        </p:spPr>
        <p:txBody>
          <a:bodyPr vert="horz" lIns="92294" tIns="46147" rIns="92294" bIns="46147" rtlCol="0"/>
          <a:lstStyle>
            <a:lvl1pPr algn="r">
              <a:defRPr sz="1100"/>
            </a:lvl1pPr>
          </a:lstStyle>
          <a:p>
            <a:pPr>
              <a:defRPr/>
            </a:pPr>
            <a:fld id="{1EA872E5-5296-40E6-BD02-4D2F7668EF09}" type="datetimeFigureOut">
              <a:rPr lang="en-US"/>
              <a:pPr>
                <a:defRPr/>
              </a:pPr>
              <a:t>12/6/2022</a:t>
            </a:fld>
            <a:endParaRPr lang="en-US"/>
          </a:p>
        </p:txBody>
      </p:sp>
      <p:sp>
        <p:nvSpPr>
          <p:cNvPr id="4" name="Footer Placeholder 3">
            <a:extLst>
              <a:ext uri="{FF2B5EF4-FFF2-40B4-BE49-F238E27FC236}">
                <a16:creationId xmlns:a16="http://schemas.microsoft.com/office/drawing/2014/main" id="{404E480C-9B9A-4670-9381-71940872F8E6}"/>
              </a:ext>
            </a:extLst>
          </p:cNvPr>
          <p:cNvSpPr>
            <a:spLocks noGrp="1"/>
          </p:cNvSpPr>
          <p:nvPr>
            <p:ph type="ftr" sz="quarter" idx="2"/>
          </p:nvPr>
        </p:nvSpPr>
        <p:spPr>
          <a:xfrm>
            <a:off x="0" y="8829675"/>
            <a:ext cx="3038475" cy="466725"/>
          </a:xfrm>
          <a:prstGeom prst="rect">
            <a:avLst/>
          </a:prstGeom>
        </p:spPr>
        <p:txBody>
          <a:bodyPr vert="horz" lIns="92294" tIns="46147" rIns="92294" bIns="46147" rtlCol="0" anchor="b"/>
          <a:lstStyle>
            <a:lvl1pPr algn="l">
              <a:defRPr sz="1100"/>
            </a:lvl1pPr>
          </a:lstStyle>
          <a:p>
            <a:pPr>
              <a:defRPr/>
            </a:pPr>
            <a:endParaRPr lang="en-US"/>
          </a:p>
        </p:txBody>
      </p:sp>
      <p:sp>
        <p:nvSpPr>
          <p:cNvPr id="5" name="Slide Number Placeholder 4">
            <a:extLst>
              <a:ext uri="{FF2B5EF4-FFF2-40B4-BE49-F238E27FC236}">
                <a16:creationId xmlns:a16="http://schemas.microsoft.com/office/drawing/2014/main" id="{549BA18E-6B23-4281-B3A7-B482B52AC339}"/>
              </a:ext>
            </a:extLst>
          </p:cNvPr>
          <p:cNvSpPr>
            <a:spLocks noGrp="1"/>
          </p:cNvSpPr>
          <p:nvPr>
            <p:ph type="sldNum" sz="quarter" idx="3"/>
          </p:nvPr>
        </p:nvSpPr>
        <p:spPr>
          <a:xfrm>
            <a:off x="3970338" y="8829675"/>
            <a:ext cx="3038475" cy="466725"/>
          </a:xfrm>
          <a:prstGeom prst="rect">
            <a:avLst/>
          </a:prstGeom>
        </p:spPr>
        <p:txBody>
          <a:bodyPr vert="horz" wrap="square" lIns="92294" tIns="46147" rIns="92294" bIns="46147" numCol="1" anchor="b" anchorCtr="0" compatLnSpc="1">
            <a:prstTxWarp prst="textNoShape">
              <a:avLst/>
            </a:prstTxWarp>
          </a:bodyPr>
          <a:lstStyle>
            <a:lvl1pPr algn="r">
              <a:defRPr sz="1100"/>
            </a:lvl1pPr>
          </a:lstStyle>
          <a:p>
            <a:pPr>
              <a:defRPr/>
            </a:pPr>
            <a:fld id="{FE2525A8-9B60-4762-B199-D8BD7599127D}"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AB6071-82BF-4045-97A8-A155059F3706}"/>
              </a:ext>
            </a:extLst>
          </p:cNvPr>
          <p:cNvSpPr>
            <a:spLocks noGrp="1"/>
          </p:cNvSpPr>
          <p:nvPr>
            <p:ph type="hdr" sz="quarter"/>
          </p:nvPr>
        </p:nvSpPr>
        <p:spPr>
          <a:xfrm>
            <a:off x="0" y="0"/>
            <a:ext cx="3038475" cy="466725"/>
          </a:xfrm>
          <a:prstGeom prst="rect">
            <a:avLst/>
          </a:prstGeom>
        </p:spPr>
        <p:txBody>
          <a:bodyPr vert="horz" lIns="92294" tIns="46147" rIns="92294" bIns="46147" rtlCol="0"/>
          <a:lstStyle>
            <a:lvl1pPr algn="l">
              <a:defRPr sz="1100"/>
            </a:lvl1pPr>
          </a:lstStyle>
          <a:p>
            <a:pPr>
              <a:defRPr/>
            </a:pPr>
            <a:endParaRPr lang="en-US"/>
          </a:p>
        </p:txBody>
      </p:sp>
      <p:sp>
        <p:nvSpPr>
          <p:cNvPr id="3" name="Date Placeholder 2">
            <a:extLst>
              <a:ext uri="{FF2B5EF4-FFF2-40B4-BE49-F238E27FC236}">
                <a16:creationId xmlns:a16="http://schemas.microsoft.com/office/drawing/2014/main" id="{4574E38C-201F-4E19-A0B7-C1B732ECA057}"/>
              </a:ext>
            </a:extLst>
          </p:cNvPr>
          <p:cNvSpPr>
            <a:spLocks noGrp="1"/>
          </p:cNvSpPr>
          <p:nvPr>
            <p:ph type="dt" idx="1"/>
          </p:nvPr>
        </p:nvSpPr>
        <p:spPr>
          <a:xfrm>
            <a:off x="3970338" y="0"/>
            <a:ext cx="3038475" cy="466725"/>
          </a:xfrm>
          <a:prstGeom prst="rect">
            <a:avLst/>
          </a:prstGeom>
        </p:spPr>
        <p:txBody>
          <a:bodyPr vert="horz" lIns="92294" tIns="46147" rIns="92294" bIns="46147" rtlCol="0"/>
          <a:lstStyle>
            <a:lvl1pPr algn="r">
              <a:defRPr sz="1100"/>
            </a:lvl1pPr>
          </a:lstStyle>
          <a:p>
            <a:pPr>
              <a:defRPr/>
            </a:pPr>
            <a:fld id="{5F915A6D-A30D-4C58-A3A3-3751243AFFA6}" type="datetimeFigureOut">
              <a:rPr lang="en-US"/>
              <a:pPr>
                <a:defRPr/>
              </a:pPr>
              <a:t>12/6/2022</a:t>
            </a:fld>
            <a:endParaRPr lang="en-US"/>
          </a:p>
        </p:txBody>
      </p:sp>
      <p:sp>
        <p:nvSpPr>
          <p:cNvPr id="4" name="Slide Image Placeholder 3">
            <a:extLst>
              <a:ext uri="{FF2B5EF4-FFF2-40B4-BE49-F238E27FC236}">
                <a16:creationId xmlns:a16="http://schemas.microsoft.com/office/drawing/2014/main" id="{88B85DDF-17ED-4431-B511-A65C695D7743}"/>
              </a:ext>
            </a:extLst>
          </p:cNvPr>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2294" tIns="46147" rIns="92294" bIns="46147" rtlCol="0" anchor="ctr"/>
          <a:lstStyle/>
          <a:p>
            <a:pPr lvl="0"/>
            <a:endParaRPr lang="en-US" noProof="0"/>
          </a:p>
        </p:txBody>
      </p:sp>
      <p:sp>
        <p:nvSpPr>
          <p:cNvPr id="5" name="Notes Placeholder 4">
            <a:extLst>
              <a:ext uri="{FF2B5EF4-FFF2-40B4-BE49-F238E27FC236}">
                <a16:creationId xmlns:a16="http://schemas.microsoft.com/office/drawing/2014/main" id="{6158A9A0-52B1-4DF9-89C1-830B8E0B0091}"/>
              </a:ext>
            </a:extLst>
          </p:cNvPr>
          <p:cNvSpPr>
            <a:spLocks noGrp="1"/>
          </p:cNvSpPr>
          <p:nvPr>
            <p:ph type="body" sz="quarter" idx="3"/>
          </p:nvPr>
        </p:nvSpPr>
        <p:spPr>
          <a:xfrm>
            <a:off x="701675" y="4473575"/>
            <a:ext cx="5607050" cy="3660775"/>
          </a:xfrm>
          <a:prstGeom prst="rect">
            <a:avLst/>
          </a:prstGeom>
        </p:spPr>
        <p:txBody>
          <a:bodyPr vert="horz" lIns="92294" tIns="46147" rIns="92294" bIns="46147"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5577140-FF5F-4C9D-9DE4-5BCA903891FE}"/>
              </a:ext>
            </a:extLst>
          </p:cNvPr>
          <p:cNvSpPr>
            <a:spLocks noGrp="1"/>
          </p:cNvSpPr>
          <p:nvPr>
            <p:ph type="ftr" sz="quarter" idx="4"/>
          </p:nvPr>
        </p:nvSpPr>
        <p:spPr>
          <a:xfrm>
            <a:off x="0" y="8829675"/>
            <a:ext cx="3038475" cy="466725"/>
          </a:xfrm>
          <a:prstGeom prst="rect">
            <a:avLst/>
          </a:prstGeom>
        </p:spPr>
        <p:txBody>
          <a:bodyPr vert="horz" lIns="92294" tIns="46147" rIns="92294" bIns="46147" rtlCol="0" anchor="b"/>
          <a:lstStyle>
            <a:lvl1pPr algn="l">
              <a:defRPr sz="1100"/>
            </a:lvl1pPr>
          </a:lstStyle>
          <a:p>
            <a:pPr>
              <a:defRPr/>
            </a:pPr>
            <a:endParaRPr lang="en-US"/>
          </a:p>
        </p:txBody>
      </p:sp>
      <p:sp>
        <p:nvSpPr>
          <p:cNvPr id="7" name="Slide Number Placeholder 6">
            <a:extLst>
              <a:ext uri="{FF2B5EF4-FFF2-40B4-BE49-F238E27FC236}">
                <a16:creationId xmlns:a16="http://schemas.microsoft.com/office/drawing/2014/main" id="{F94329AB-C0EE-440B-BFC9-2E0176CCA700}"/>
              </a:ext>
            </a:extLst>
          </p:cNvPr>
          <p:cNvSpPr>
            <a:spLocks noGrp="1"/>
          </p:cNvSpPr>
          <p:nvPr>
            <p:ph type="sldNum" sz="quarter" idx="5"/>
          </p:nvPr>
        </p:nvSpPr>
        <p:spPr>
          <a:xfrm>
            <a:off x="3970338" y="8829675"/>
            <a:ext cx="3038475" cy="466725"/>
          </a:xfrm>
          <a:prstGeom prst="rect">
            <a:avLst/>
          </a:prstGeom>
        </p:spPr>
        <p:txBody>
          <a:bodyPr vert="horz" wrap="square" lIns="92294" tIns="46147" rIns="92294" bIns="46147" numCol="1" anchor="b" anchorCtr="0" compatLnSpc="1">
            <a:prstTxWarp prst="textNoShape">
              <a:avLst/>
            </a:prstTxWarp>
          </a:bodyPr>
          <a:lstStyle>
            <a:lvl1pPr algn="r">
              <a:defRPr sz="1100"/>
            </a:lvl1pPr>
          </a:lstStyle>
          <a:p>
            <a:pPr>
              <a:defRPr/>
            </a:pPr>
            <a:fld id="{54AD8667-A638-4140-81AC-958C9C83B79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84F6EA50-A024-4693-BB63-79BFE0EF82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B94070B9-A002-49A0-9A5B-AE75B000E1F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0484" name="Slide Number Placeholder 3">
            <a:extLst>
              <a:ext uri="{FF2B5EF4-FFF2-40B4-BE49-F238E27FC236}">
                <a16:creationId xmlns:a16="http://schemas.microsoft.com/office/drawing/2014/main" id="{4C10176A-E445-4C73-AAE0-E4426A565B9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5CCD53B-117F-42A3-9E04-162AC6F3817B}" type="slidenum">
              <a:rPr lang="en-US" altLang="en-US" smtClean="0"/>
              <a:pPr/>
              <a:t>3</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4AD8667-A638-4140-81AC-958C9C83B797}" type="slidenum">
              <a:rPr lang="en-US" altLang="en-US" smtClean="0"/>
              <a:pPr>
                <a:defRPr/>
              </a:pPr>
              <a:t>14</a:t>
            </a:fld>
            <a:endParaRPr lang="en-US" altLang="en-US"/>
          </a:p>
        </p:txBody>
      </p:sp>
    </p:spTree>
    <p:extLst>
      <p:ext uri="{BB962C8B-B14F-4D97-AF65-F5344CB8AC3E}">
        <p14:creationId xmlns:p14="http://schemas.microsoft.com/office/powerpoint/2010/main" val="523032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4AD8667-A638-4140-81AC-958C9C83B797}" type="slidenum">
              <a:rPr lang="en-US" altLang="en-US" smtClean="0"/>
              <a:pPr>
                <a:defRPr/>
              </a:pPr>
              <a:t>22</a:t>
            </a:fld>
            <a:endParaRPr lang="en-US" altLang="en-US"/>
          </a:p>
        </p:txBody>
      </p:sp>
    </p:spTree>
    <p:extLst>
      <p:ext uri="{BB962C8B-B14F-4D97-AF65-F5344CB8AC3E}">
        <p14:creationId xmlns:p14="http://schemas.microsoft.com/office/powerpoint/2010/main" val="1264855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A11EDC7-7C9F-4922-8B70-6255F06B0D2C}"/>
              </a:ext>
            </a:extLst>
          </p:cNvPr>
          <p:cNvSpPr>
            <a:spLocks noGrp="1"/>
          </p:cNvSpPr>
          <p:nvPr>
            <p:ph type="dt" sz="half" idx="10"/>
          </p:nvPr>
        </p:nvSpPr>
        <p:spPr>
          <a:xfrm>
            <a:off x="628650" y="6356350"/>
            <a:ext cx="2057400" cy="365125"/>
          </a:xfrm>
          <a:prstGeom prst="rect">
            <a:avLst/>
          </a:prstGeom>
        </p:spPr>
        <p:txBody>
          <a:bodyPr/>
          <a:lstStyle>
            <a:lvl1pPr>
              <a:defRPr/>
            </a:lvl1pPr>
          </a:lstStyle>
          <a:p>
            <a:pPr>
              <a:defRPr/>
            </a:pPr>
            <a:fld id="{C96331C8-7AA9-4195-92F5-73F005E026C4}" type="datetimeFigureOut">
              <a:rPr lang="en-US"/>
              <a:pPr>
                <a:defRPr/>
              </a:pPr>
              <a:t>12/6/2022</a:t>
            </a:fld>
            <a:endParaRPr lang="en-US" dirty="0"/>
          </a:p>
        </p:txBody>
      </p:sp>
      <p:sp>
        <p:nvSpPr>
          <p:cNvPr id="5" name="Footer Placeholder 4">
            <a:extLst>
              <a:ext uri="{FF2B5EF4-FFF2-40B4-BE49-F238E27FC236}">
                <a16:creationId xmlns:a16="http://schemas.microsoft.com/office/drawing/2014/main" id="{E7A63945-39A4-4567-9642-90D32E0FC75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D28728D-B1D2-48C5-AC8C-CBFF3E99D15D}"/>
              </a:ext>
            </a:extLst>
          </p:cNvPr>
          <p:cNvSpPr>
            <a:spLocks noGrp="1"/>
          </p:cNvSpPr>
          <p:nvPr>
            <p:ph type="sldNum" sz="quarter" idx="12"/>
          </p:nvPr>
        </p:nvSpPr>
        <p:spPr/>
        <p:txBody>
          <a:bodyPr/>
          <a:lstStyle>
            <a:lvl1pPr>
              <a:defRPr/>
            </a:lvl1pPr>
          </a:lstStyle>
          <a:p>
            <a:pPr>
              <a:defRPr/>
            </a:pPr>
            <a:fld id="{D1E9034F-91F0-477A-9FF6-EB6F69935150}" type="slidenum">
              <a:rPr lang="en-US" altLang="en-US"/>
              <a:pPr>
                <a:defRPr/>
              </a:pPr>
              <a:t>‹#›</a:t>
            </a:fld>
            <a:endParaRPr lang="en-US" altLang="en-US"/>
          </a:p>
        </p:txBody>
      </p:sp>
    </p:spTree>
    <p:extLst>
      <p:ext uri="{BB962C8B-B14F-4D97-AF65-F5344CB8AC3E}">
        <p14:creationId xmlns:p14="http://schemas.microsoft.com/office/powerpoint/2010/main" val="1824472047"/>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7855845-48E9-41BB-A94F-420E52DD9493}"/>
              </a:ext>
            </a:extLst>
          </p:cNvPr>
          <p:cNvSpPr>
            <a:spLocks noGrp="1"/>
          </p:cNvSpPr>
          <p:nvPr>
            <p:ph type="dt" sz="half" idx="10"/>
          </p:nvPr>
        </p:nvSpPr>
        <p:spPr>
          <a:xfrm>
            <a:off x="628650" y="6356350"/>
            <a:ext cx="2057400" cy="365125"/>
          </a:xfrm>
          <a:prstGeom prst="rect">
            <a:avLst/>
          </a:prstGeom>
        </p:spPr>
        <p:txBody>
          <a:bodyPr/>
          <a:lstStyle>
            <a:lvl1pPr>
              <a:defRPr/>
            </a:lvl1pPr>
          </a:lstStyle>
          <a:p>
            <a:pPr>
              <a:defRPr/>
            </a:pPr>
            <a:fld id="{99664BD0-66EF-467D-A5AA-632E488CE3BC}" type="datetimeFigureOut">
              <a:rPr lang="en-US"/>
              <a:pPr>
                <a:defRPr/>
              </a:pPr>
              <a:t>12/6/2022</a:t>
            </a:fld>
            <a:endParaRPr lang="en-US" dirty="0"/>
          </a:p>
        </p:txBody>
      </p:sp>
      <p:sp>
        <p:nvSpPr>
          <p:cNvPr id="6" name="Footer Placeholder 5">
            <a:extLst>
              <a:ext uri="{FF2B5EF4-FFF2-40B4-BE49-F238E27FC236}">
                <a16:creationId xmlns:a16="http://schemas.microsoft.com/office/drawing/2014/main" id="{F7CC3D5D-AAB2-4AF4-9C2E-AF2EAFCC91F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1D6BE6C8-9EF1-40AA-81AF-8006F759EE7F}"/>
              </a:ext>
            </a:extLst>
          </p:cNvPr>
          <p:cNvSpPr>
            <a:spLocks noGrp="1"/>
          </p:cNvSpPr>
          <p:nvPr>
            <p:ph type="sldNum" sz="quarter" idx="12"/>
          </p:nvPr>
        </p:nvSpPr>
        <p:spPr/>
        <p:txBody>
          <a:bodyPr/>
          <a:lstStyle>
            <a:lvl1pPr>
              <a:defRPr/>
            </a:lvl1pPr>
          </a:lstStyle>
          <a:p>
            <a:pPr>
              <a:defRPr/>
            </a:pPr>
            <a:fld id="{AC320C29-C018-4CB4-A25B-6FDCED919BC4}" type="slidenum">
              <a:rPr lang="en-US" altLang="en-US"/>
              <a:pPr>
                <a:defRPr/>
              </a:pPr>
              <a:t>‹#›</a:t>
            </a:fld>
            <a:endParaRPr lang="en-US" altLang="en-US"/>
          </a:p>
        </p:txBody>
      </p:sp>
    </p:spTree>
    <p:extLst>
      <p:ext uri="{BB962C8B-B14F-4D97-AF65-F5344CB8AC3E}">
        <p14:creationId xmlns:p14="http://schemas.microsoft.com/office/powerpoint/2010/main" val="3765314244"/>
      </p:ext>
    </p:extLst>
  </p:cSld>
  <p:clrMapOvr>
    <a:masterClrMapping/>
  </p:clrMapOvr>
  <p:transition spd="slow">
    <p:push dir="u"/>
  </p:transition>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C88364-25C8-4D7A-90D8-7874FE53E924}"/>
              </a:ext>
            </a:extLst>
          </p:cNvPr>
          <p:cNvSpPr>
            <a:spLocks noGrp="1"/>
          </p:cNvSpPr>
          <p:nvPr>
            <p:ph type="dt" sz="half" idx="10"/>
          </p:nvPr>
        </p:nvSpPr>
        <p:spPr>
          <a:xfrm>
            <a:off x="628650" y="6356350"/>
            <a:ext cx="2057400" cy="365125"/>
          </a:xfrm>
          <a:prstGeom prst="rect">
            <a:avLst/>
          </a:prstGeom>
        </p:spPr>
        <p:txBody>
          <a:bodyPr/>
          <a:lstStyle>
            <a:lvl1pPr>
              <a:defRPr/>
            </a:lvl1pPr>
          </a:lstStyle>
          <a:p>
            <a:pPr>
              <a:defRPr/>
            </a:pPr>
            <a:fld id="{FFBF8577-DDCD-4A5C-8BBB-48239FBD9CA5}" type="datetimeFigureOut">
              <a:rPr lang="en-US"/>
              <a:pPr>
                <a:defRPr/>
              </a:pPr>
              <a:t>12/6/2022</a:t>
            </a:fld>
            <a:endParaRPr lang="en-US" dirty="0"/>
          </a:p>
        </p:txBody>
      </p:sp>
      <p:sp>
        <p:nvSpPr>
          <p:cNvPr id="5" name="Footer Placeholder 4">
            <a:extLst>
              <a:ext uri="{FF2B5EF4-FFF2-40B4-BE49-F238E27FC236}">
                <a16:creationId xmlns:a16="http://schemas.microsoft.com/office/drawing/2014/main" id="{F0738551-8B75-4DDD-98FD-6CF0943963D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98AA99D-62E0-4A0F-84B1-5068254945A0}"/>
              </a:ext>
            </a:extLst>
          </p:cNvPr>
          <p:cNvSpPr>
            <a:spLocks noGrp="1"/>
          </p:cNvSpPr>
          <p:nvPr>
            <p:ph type="sldNum" sz="quarter" idx="12"/>
          </p:nvPr>
        </p:nvSpPr>
        <p:spPr/>
        <p:txBody>
          <a:bodyPr/>
          <a:lstStyle>
            <a:lvl1pPr>
              <a:defRPr/>
            </a:lvl1pPr>
          </a:lstStyle>
          <a:p>
            <a:pPr>
              <a:defRPr/>
            </a:pPr>
            <a:fld id="{5FBC5917-4F8D-4CB4-9E88-C8D13BB270D4}" type="slidenum">
              <a:rPr lang="en-US" altLang="en-US"/>
              <a:pPr>
                <a:defRPr/>
              </a:pPr>
              <a:t>‹#›</a:t>
            </a:fld>
            <a:endParaRPr lang="en-US" altLang="en-US"/>
          </a:p>
        </p:txBody>
      </p:sp>
    </p:spTree>
    <p:extLst>
      <p:ext uri="{BB962C8B-B14F-4D97-AF65-F5344CB8AC3E}">
        <p14:creationId xmlns:p14="http://schemas.microsoft.com/office/powerpoint/2010/main" val="1577766214"/>
      </p:ext>
    </p:extLst>
  </p:cSld>
  <p:clrMapOvr>
    <a:masterClrMapping/>
  </p:clrMapOvr>
  <p:transition spd="slow">
    <p:push dir="u"/>
  </p:transition>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C8B49E-E6FE-484D-AB84-7954FB5830F0}"/>
              </a:ext>
            </a:extLst>
          </p:cNvPr>
          <p:cNvSpPr>
            <a:spLocks noGrp="1"/>
          </p:cNvSpPr>
          <p:nvPr>
            <p:ph type="dt" sz="half" idx="10"/>
          </p:nvPr>
        </p:nvSpPr>
        <p:spPr>
          <a:xfrm>
            <a:off x="628650" y="6356350"/>
            <a:ext cx="2057400" cy="365125"/>
          </a:xfrm>
          <a:prstGeom prst="rect">
            <a:avLst/>
          </a:prstGeom>
        </p:spPr>
        <p:txBody>
          <a:bodyPr/>
          <a:lstStyle>
            <a:lvl1pPr>
              <a:defRPr/>
            </a:lvl1pPr>
          </a:lstStyle>
          <a:p>
            <a:pPr>
              <a:defRPr/>
            </a:pPr>
            <a:fld id="{759E1DA0-CBC1-4F8F-8E40-9C8A3CD69BCC}" type="datetimeFigureOut">
              <a:rPr lang="en-US"/>
              <a:pPr>
                <a:defRPr/>
              </a:pPr>
              <a:t>12/6/2022</a:t>
            </a:fld>
            <a:endParaRPr lang="en-US" dirty="0"/>
          </a:p>
        </p:txBody>
      </p:sp>
      <p:sp>
        <p:nvSpPr>
          <p:cNvPr id="5" name="Footer Placeholder 4">
            <a:extLst>
              <a:ext uri="{FF2B5EF4-FFF2-40B4-BE49-F238E27FC236}">
                <a16:creationId xmlns:a16="http://schemas.microsoft.com/office/drawing/2014/main" id="{0DE8A3D4-3FB4-4638-A67C-708888A9453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E9F09D7-4A67-4BC5-905F-4C93F35D286C}"/>
              </a:ext>
            </a:extLst>
          </p:cNvPr>
          <p:cNvSpPr>
            <a:spLocks noGrp="1"/>
          </p:cNvSpPr>
          <p:nvPr>
            <p:ph type="sldNum" sz="quarter" idx="12"/>
          </p:nvPr>
        </p:nvSpPr>
        <p:spPr/>
        <p:txBody>
          <a:bodyPr/>
          <a:lstStyle>
            <a:lvl1pPr>
              <a:defRPr/>
            </a:lvl1pPr>
          </a:lstStyle>
          <a:p>
            <a:pPr>
              <a:defRPr/>
            </a:pPr>
            <a:fld id="{595844FF-6749-4802-B151-50F299A9AFD8}" type="slidenum">
              <a:rPr lang="en-US" altLang="en-US"/>
              <a:pPr>
                <a:defRPr/>
              </a:pPr>
              <a:t>‹#›</a:t>
            </a:fld>
            <a:endParaRPr lang="en-US" altLang="en-US"/>
          </a:p>
        </p:txBody>
      </p:sp>
    </p:spTree>
    <p:extLst>
      <p:ext uri="{BB962C8B-B14F-4D97-AF65-F5344CB8AC3E}">
        <p14:creationId xmlns:p14="http://schemas.microsoft.com/office/powerpoint/2010/main" val="3712986513"/>
      </p:ext>
    </p:extLst>
  </p:cSld>
  <p:clrMapOvr>
    <a:masterClrMapping/>
  </p:clrMapOvr>
  <p:transition spd="slow">
    <p:push dir="u"/>
  </p:transition>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52A3248-5682-4D19-B785-EF507315BE59}"/>
              </a:ext>
            </a:extLst>
          </p:cNvPr>
          <p:cNvCxnSpPr/>
          <p:nvPr userDrawn="1"/>
        </p:nvCxnSpPr>
        <p:spPr>
          <a:xfrm>
            <a:off x="457200" y="1295400"/>
            <a:ext cx="8229600" cy="0"/>
          </a:xfrm>
          <a:prstGeom prst="line">
            <a:avLst/>
          </a:prstGeom>
          <a:ln w="95250"/>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F052CCE-2B69-4708-ADA7-B83AF197E2CA}"/>
              </a:ext>
            </a:extLst>
          </p:cNvPr>
          <p:cNvCxnSpPr/>
          <p:nvPr userDrawn="1"/>
        </p:nvCxnSpPr>
        <p:spPr>
          <a:xfrm>
            <a:off x="457200" y="6248400"/>
            <a:ext cx="8229600" cy="0"/>
          </a:xfrm>
          <a:prstGeom prst="line">
            <a:avLst/>
          </a:prstGeom>
          <a:ln w="9525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77315" y="381000"/>
            <a:ext cx="7289800" cy="1155700"/>
          </a:xfrm>
        </p:spPr>
        <p:txBody>
          <a:bodyPr/>
          <a:lstStyle/>
          <a:p>
            <a:r>
              <a:rPr lang="en-US"/>
              <a:t>Click to edit Master title style</a:t>
            </a:r>
            <a:endParaRPr lang="en-US" dirty="0"/>
          </a:p>
        </p:txBody>
      </p:sp>
      <p:sp>
        <p:nvSpPr>
          <p:cNvPr id="10" name="Content Placeholder 2"/>
          <p:cNvSpPr>
            <a:spLocks noGrp="1"/>
          </p:cNvSpPr>
          <p:nvPr>
            <p:ph idx="1"/>
          </p:nvPr>
        </p:nvSpPr>
        <p:spPr>
          <a:xfrm>
            <a:off x="768096" y="1423594"/>
            <a:ext cx="7290055" cy="4885766"/>
          </a:xfrm>
        </p:spPr>
        <p:txBody>
          <a:bodyPr>
            <a:normAutofit/>
          </a:bodyPr>
          <a:lstStyle>
            <a:lvl1pPr>
              <a:defRPr sz="2800">
                <a:latin typeface="+mj-lt"/>
              </a:defRPr>
            </a:lvl1pPr>
            <a:lvl2pPr>
              <a:defRPr sz="2400">
                <a:latin typeface="+mj-lt"/>
              </a:defRPr>
            </a:lvl2pPr>
            <a:lvl3pPr>
              <a:defRPr sz="2000">
                <a:latin typeface="+mj-lt"/>
              </a:defRPr>
            </a:lvl3pPr>
            <a:lvl4pPr>
              <a:defRPr sz="1800">
                <a:latin typeface="+mj-lt"/>
              </a:defRPr>
            </a:lvl4pPr>
            <a:lvl5pPr>
              <a:defRPr sz="18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2">
            <a:extLst>
              <a:ext uri="{FF2B5EF4-FFF2-40B4-BE49-F238E27FC236}">
                <a16:creationId xmlns:a16="http://schemas.microsoft.com/office/drawing/2014/main" id="{22EFE060-FB8E-45E8-9659-7AAFD8883D74}"/>
              </a:ext>
            </a:extLst>
          </p:cNvPr>
          <p:cNvSpPr>
            <a:spLocks noGrp="1"/>
          </p:cNvSpPr>
          <p:nvPr>
            <p:ph type="dt" sz="half" idx="10"/>
          </p:nvPr>
        </p:nvSpPr>
        <p:spPr>
          <a:xfrm>
            <a:off x="628650" y="6356350"/>
            <a:ext cx="2057400" cy="365125"/>
          </a:xfrm>
          <a:prstGeom prst="rect">
            <a:avLst/>
          </a:prstGeom>
        </p:spPr>
        <p:txBody>
          <a:bodyPr/>
          <a:lstStyle>
            <a:lvl1pPr>
              <a:defRPr/>
            </a:lvl1pPr>
          </a:lstStyle>
          <a:p>
            <a:pPr>
              <a:defRPr/>
            </a:pPr>
            <a:fld id="{622C56CD-6EB4-4593-972F-5428D6A7640E}" type="datetimeFigureOut">
              <a:rPr lang="en-US"/>
              <a:pPr>
                <a:defRPr/>
              </a:pPr>
              <a:t>12/6/2022</a:t>
            </a:fld>
            <a:endParaRPr lang="en-US" dirty="0"/>
          </a:p>
        </p:txBody>
      </p:sp>
      <p:sp>
        <p:nvSpPr>
          <p:cNvPr id="7" name="Footer Placeholder 3">
            <a:extLst>
              <a:ext uri="{FF2B5EF4-FFF2-40B4-BE49-F238E27FC236}">
                <a16:creationId xmlns:a16="http://schemas.microsoft.com/office/drawing/2014/main" id="{B48D8DD7-544B-4D7C-B67C-E6B0023D2A9C}"/>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4">
            <a:extLst>
              <a:ext uri="{FF2B5EF4-FFF2-40B4-BE49-F238E27FC236}">
                <a16:creationId xmlns:a16="http://schemas.microsoft.com/office/drawing/2014/main" id="{BE897904-6E19-475A-8F3C-9C111ACBEA66}"/>
              </a:ext>
            </a:extLst>
          </p:cNvPr>
          <p:cNvSpPr>
            <a:spLocks noGrp="1"/>
          </p:cNvSpPr>
          <p:nvPr>
            <p:ph type="sldNum" sz="quarter" idx="12"/>
          </p:nvPr>
        </p:nvSpPr>
        <p:spPr/>
        <p:txBody>
          <a:bodyPr/>
          <a:lstStyle>
            <a:lvl1pPr>
              <a:defRPr/>
            </a:lvl1pPr>
          </a:lstStyle>
          <a:p>
            <a:pPr>
              <a:defRPr/>
            </a:pPr>
            <a:fld id="{5BAC3B97-A8C0-4A4D-9B57-2C7AF663510B}" type="slidenum">
              <a:rPr lang="en-US" altLang="en-US"/>
              <a:pPr>
                <a:defRPr/>
              </a:pPr>
              <a:t>‹#›</a:t>
            </a:fld>
            <a:endParaRPr lang="en-US" altLang="en-US"/>
          </a:p>
        </p:txBody>
      </p:sp>
    </p:spTree>
    <p:extLst>
      <p:ext uri="{BB962C8B-B14F-4D97-AF65-F5344CB8AC3E}">
        <p14:creationId xmlns:p14="http://schemas.microsoft.com/office/powerpoint/2010/main" val="3861336099"/>
      </p:ext>
    </p:extLst>
  </p:cSld>
  <p:clrMapOvr>
    <a:masterClrMapping/>
  </p:clrMapOvr>
  <p:transition spd="slow">
    <p:push dir="u"/>
  </p:transition>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Moon 8">
            <a:extLst>
              <a:ext uri="{FF2B5EF4-FFF2-40B4-BE49-F238E27FC236}">
                <a16:creationId xmlns:a16="http://schemas.microsoft.com/office/drawing/2014/main" id="{963075B8-746E-6776-B89C-B290448FD6AD}"/>
              </a:ext>
            </a:extLst>
          </p:cNvPr>
          <p:cNvSpPr/>
          <p:nvPr userDrawn="1"/>
        </p:nvSpPr>
        <p:spPr>
          <a:xfrm flipH="1">
            <a:off x="-2590800" y="-723900"/>
            <a:ext cx="4654163" cy="8305800"/>
          </a:xfrm>
          <a:prstGeom prst="moon">
            <a:avLst>
              <a:gd name="adj" fmla="val 50000"/>
            </a:avLst>
          </a:prstGeom>
          <a:solidFill>
            <a:srgbClr val="CFF4FD"/>
          </a:solidFill>
          <a:ln>
            <a:noFill/>
          </a:ln>
          <a:effectLst>
            <a:glow rad="127000">
              <a:srgbClr val="E6F9F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228600"/>
            <a:ext cx="7886700" cy="822324"/>
          </a:xfrm>
        </p:spPr>
        <p:txBody>
          <a:bodyPr anchor="ctr"/>
          <a:lstStyle/>
          <a:p>
            <a:r>
              <a:rPr lang="en-US" dirty="0"/>
              <a:t>Click to edit Master title style</a:t>
            </a:r>
          </a:p>
        </p:txBody>
      </p:sp>
      <p:sp>
        <p:nvSpPr>
          <p:cNvPr id="3" name="Content Placeholder 2"/>
          <p:cNvSpPr>
            <a:spLocks noGrp="1"/>
          </p:cNvSpPr>
          <p:nvPr>
            <p:ph idx="1"/>
          </p:nvPr>
        </p:nvSpPr>
        <p:spPr>
          <a:xfrm>
            <a:off x="628650" y="1143000"/>
            <a:ext cx="7886700" cy="4968498"/>
          </a:xfrm>
        </p:spPr>
        <p:txBody>
          <a:bodyPr/>
          <a:lstStyle>
            <a:lvl1pPr>
              <a:defRPr sz="2800"/>
            </a:lvl1pPr>
            <a:lvl2pPr>
              <a:defRPr sz="2400"/>
            </a:lvl2pPr>
            <a:lvl3pPr>
              <a:defRPr sz="20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780FBBC1-FA51-4B7B-8C83-B19B9D19B352}"/>
              </a:ext>
            </a:extLst>
          </p:cNvPr>
          <p:cNvSpPr>
            <a:spLocks noGrp="1"/>
          </p:cNvSpPr>
          <p:nvPr>
            <p:ph type="sldNum" sz="quarter" idx="12"/>
          </p:nvPr>
        </p:nvSpPr>
        <p:spPr>
          <a:xfrm>
            <a:off x="107950" y="5724525"/>
            <a:ext cx="381000" cy="365125"/>
          </a:xfrm>
        </p:spPr>
        <p:txBody>
          <a:bodyPr/>
          <a:lstStyle>
            <a:lvl1pPr algn="r">
              <a:defRPr/>
            </a:lvl1pPr>
          </a:lstStyle>
          <a:p>
            <a:pPr>
              <a:defRPr/>
            </a:pPr>
            <a:fld id="{6D9C203A-C0E3-4BBE-923F-78DCBC473BE2}" type="slidenum">
              <a:rPr lang="en-US" altLang="en-US"/>
              <a:pPr>
                <a:defRPr/>
              </a:pPr>
              <a:t>‹#›</a:t>
            </a:fld>
            <a:endParaRPr lang="en-US" altLang="en-US"/>
          </a:p>
        </p:txBody>
      </p:sp>
    </p:spTree>
    <p:extLst>
      <p:ext uri="{BB962C8B-B14F-4D97-AF65-F5344CB8AC3E}">
        <p14:creationId xmlns:p14="http://schemas.microsoft.com/office/powerpoint/2010/main" val="3948235010"/>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9" name="Moon 8">
            <a:extLst>
              <a:ext uri="{FF2B5EF4-FFF2-40B4-BE49-F238E27FC236}">
                <a16:creationId xmlns:a16="http://schemas.microsoft.com/office/drawing/2014/main" id="{963075B8-746E-6776-B89C-B290448FD6AD}"/>
              </a:ext>
            </a:extLst>
          </p:cNvPr>
          <p:cNvSpPr/>
          <p:nvPr userDrawn="1"/>
        </p:nvSpPr>
        <p:spPr>
          <a:xfrm flipH="1">
            <a:off x="-2590800" y="-723900"/>
            <a:ext cx="4654163" cy="8305800"/>
          </a:xfrm>
          <a:prstGeom prst="moon">
            <a:avLst>
              <a:gd name="adj" fmla="val 50000"/>
            </a:avLst>
          </a:prstGeom>
          <a:solidFill>
            <a:srgbClr val="FFC1DD"/>
          </a:solidFill>
          <a:ln>
            <a:noFill/>
          </a:ln>
          <a:effectLst>
            <a:glow rad="127000">
              <a:srgbClr val="FFDDEC"/>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7"/>
            <a:ext cx="7886700" cy="742949"/>
          </a:xfrm>
        </p:spPr>
        <p:txBody>
          <a:bodyPr anchor="ctr"/>
          <a:lstStyle/>
          <a:p>
            <a:r>
              <a:rPr lang="en-US" dirty="0"/>
              <a:t>Click to edit Master title style</a:t>
            </a:r>
          </a:p>
        </p:txBody>
      </p:sp>
      <p:sp>
        <p:nvSpPr>
          <p:cNvPr id="3" name="Content Placeholder 2"/>
          <p:cNvSpPr>
            <a:spLocks noGrp="1"/>
          </p:cNvSpPr>
          <p:nvPr>
            <p:ph idx="1"/>
          </p:nvPr>
        </p:nvSpPr>
        <p:spPr>
          <a:xfrm>
            <a:off x="628650" y="1295400"/>
            <a:ext cx="7886700" cy="4816098"/>
          </a:xfrm>
        </p:spPr>
        <p:txBody>
          <a:bodyPr/>
          <a:lstStyle>
            <a:lvl1pPr>
              <a:defRPr sz="2800"/>
            </a:lvl1pPr>
            <a:lvl2pPr>
              <a:defRPr sz="2400"/>
            </a:lvl2pPr>
            <a:lvl3pPr>
              <a:defRPr sz="20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780FBBC1-FA51-4B7B-8C83-B19B9D19B352}"/>
              </a:ext>
            </a:extLst>
          </p:cNvPr>
          <p:cNvSpPr>
            <a:spLocks noGrp="1"/>
          </p:cNvSpPr>
          <p:nvPr>
            <p:ph type="sldNum" sz="quarter" idx="12"/>
          </p:nvPr>
        </p:nvSpPr>
        <p:spPr>
          <a:xfrm>
            <a:off x="107950" y="5724525"/>
            <a:ext cx="381000" cy="365125"/>
          </a:xfrm>
        </p:spPr>
        <p:txBody>
          <a:bodyPr/>
          <a:lstStyle>
            <a:lvl1pPr algn="r">
              <a:defRPr/>
            </a:lvl1pPr>
          </a:lstStyle>
          <a:p>
            <a:pPr>
              <a:defRPr/>
            </a:pPr>
            <a:fld id="{6D9C203A-C0E3-4BBE-923F-78DCBC473BE2}" type="slidenum">
              <a:rPr lang="en-US" altLang="en-US"/>
              <a:pPr>
                <a:defRPr/>
              </a:pPr>
              <a:t>‹#›</a:t>
            </a:fld>
            <a:endParaRPr lang="en-US" altLang="en-US"/>
          </a:p>
        </p:txBody>
      </p:sp>
      <p:cxnSp>
        <p:nvCxnSpPr>
          <p:cNvPr id="4" name="Straight Connector 3">
            <a:extLst>
              <a:ext uri="{FF2B5EF4-FFF2-40B4-BE49-F238E27FC236}">
                <a16:creationId xmlns:a16="http://schemas.microsoft.com/office/drawing/2014/main" id="{6CE74FED-8686-FCFA-7B45-344522035C67}"/>
              </a:ext>
            </a:extLst>
          </p:cNvPr>
          <p:cNvCxnSpPr>
            <a:cxnSpLocks/>
          </p:cNvCxnSpPr>
          <p:nvPr userDrawn="1"/>
        </p:nvCxnSpPr>
        <p:spPr>
          <a:xfrm>
            <a:off x="-830399" y="1201738"/>
            <a:ext cx="6477000" cy="0"/>
          </a:xfrm>
          <a:prstGeom prst="line">
            <a:avLst/>
          </a:prstGeom>
          <a:ln w="50800">
            <a:solidFill>
              <a:srgbClr val="FF107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4009638"/>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13A6E3-E897-415B-9A58-D5A90CD449E5}"/>
              </a:ext>
            </a:extLst>
          </p:cNvPr>
          <p:cNvSpPr>
            <a:spLocks noGrp="1"/>
          </p:cNvSpPr>
          <p:nvPr>
            <p:ph type="dt" sz="half" idx="10"/>
          </p:nvPr>
        </p:nvSpPr>
        <p:spPr>
          <a:xfrm>
            <a:off x="628650" y="6356350"/>
            <a:ext cx="2057400" cy="365125"/>
          </a:xfrm>
          <a:prstGeom prst="rect">
            <a:avLst/>
          </a:prstGeom>
        </p:spPr>
        <p:txBody>
          <a:bodyPr/>
          <a:lstStyle>
            <a:lvl1pPr>
              <a:defRPr/>
            </a:lvl1pPr>
          </a:lstStyle>
          <a:p>
            <a:pPr>
              <a:defRPr/>
            </a:pPr>
            <a:fld id="{5CB45AE6-08F8-4083-8CC0-898DEC77C780}" type="datetimeFigureOut">
              <a:rPr lang="en-US"/>
              <a:pPr>
                <a:defRPr/>
              </a:pPr>
              <a:t>12/6/2022</a:t>
            </a:fld>
            <a:endParaRPr lang="en-US"/>
          </a:p>
        </p:txBody>
      </p:sp>
      <p:sp>
        <p:nvSpPr>
          <p:cNvPr id="5" name="Footer Placeholder 4">
            <a:extLst>
              <a:ext uri="{FF2B5EF4-FFF2-40B4-BE49-F238E27FC236}">
                <a16:creationId xmlns:a16="http://schemas.microsoft.com/office/drawing/2014/main" id="{32E4CB3F-FB62-4805-981F-586D7FDC33F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E6708C0-88C8-4F3B-B12B-F3B1DB5FF452}"/>
              </a:ext>
            </a:extLst>
          </p:cNvPr>
          <p:cNvSpPr>
            <a:spLocks noGrp="1"/>
          </p:cNvSpPr>
          <p:nvPr>
            <p:ph type="sldNum" sz="quarter" idx="12"/>
          </p:nvPr>
        </p:nvSpPr>
        <p:spPr/>
        <p:txBody>
          <a:bodyPr/>
          <a:lstStyle>
            <a:lvl1pPr>
              <a:defRPr/>
            </a:lvl1pPr>
          </a:lstStyle>
          <a:p>
            <a:pPr>
              <a:defRPr/>
            </a:pPr>
            <a:fld id="{CCE844E8-D2E2-4906-AB06-6E2759FA2995}" type="slidenum">
              <a:rPr lang="en-US" altLang="en-US"/>
              <a:pPr>
                <a:defRPr/>
              </a:pPr>
              <a:t>‹#›</a:t>
            </a:fld>
            <a:endParaRPr lang="en-US" altLang="en-US"/>
          </a:p>
        </p:txBody>
      </p:sp>
    </p:spTree>
    <p:extLst>
      <p:ext uri="{BB962C8B-B14F-4D97-AF65-F5344CB8AC3E}">
        <p14:creationId xmlns:p14="http://schemas.microsoft.com/office/powerpoint/2010/main" val="2163320311"/>
      </p:ext>
    </p:extLst>
  </p:cSld>
  <p:clrMapOvr>
    <a:masterClrMapping/>
  </p:clrMapOvr>
  <p:transition spd="slow">
    <p:push dir="u"/>
  </p:transition>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7208049-BC7F-4438-AD51-0D6A890F85BF}"/>
              </a:ext>
            </a:extLst>
          </p:cNvPr>
          <p:cNvCxnSpPr/>
          <p:nvPr userDrawn="1"/>
        </p:nvCxnSpPr>
        <p:spPr>
          <a:xfrm>
            <a:off x="457200" y="1447800"/>
            <a:ext cx="8229600" cy="0"/>
          </a:xfrm>
          <a:prstGeom prst="line">
            <a:avLst/>
          </a:prstGeom>
          <a:ln w="9525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57E67ED-F026-4549-9BD8-8E6C22857048}"/>
              </a:ext>
            </a:extLst>
          </p:cNvPr>
          <p:cNvCxnSpPr/>
          <p:nvPr userDrawn="1"/>
        </p:nvCxnSpPr>
        <p:spPr>
          <a:xfrm>
            <a:off x="457200" y="6248400"/>
            <a:ext cx="8229600" cy="0"/>
          </a:xfrm>
          <a:prstGeom prst="line">
            <a:avLst/>
          </a:prstGeom>
          <a:ln w="9525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a:extLst>
              <a:ext uri="{FF2B5EF4-FFF2-40B4-BE49-F238E27FC236}">
                <a16:creationId xmlns:a16="http://schemas.microsoft.com/office/drawing/2014/main" id="{D22C9E74-376F-4B79-912D-8EFF77F3423F}"/>
              </a:ext>
            </a:extLst>
          </p:cNvPr>
          <p:cNvSpPr>
            <a:spLocks noGrp="1"/>
          </p:cNvSpPr>
          <p:nvPr>
            <p:ph type="dt" sz="half" idx="10"/>
          </p:nvPr>
        </p:nvSpPr>
        <p:spPr>
          <a:xfrm>
            <a:off x="628650" y="6356350"/>
            <a:ext cx="2057400" cy="365125"/>
          </a:xfrm>
          <a:prstGeom prst="rect">
            <a:avLst/>
          </a:prstGeom>
        </p:spPr>
        <p:txBody>
          <a:bodyPr/>
          <a:lstStyle>
            <a:lvl1pPr>
              <a:defRPr/>
            </a:lvl1pPr>
          </a:lstStyle>
          <a:p>
            <a:pPr>
              <a:defRPr/>
            </a:pPr>
            <a:fld id="{8EDEF174-9C37-40EB-8AD4-000E6856B75D}" type="datetimeFigureOut">
              <a:rPr lang="en-US"/>
              <a:pPr>
                <a:defRPr/>
              </a:pPr>
              <a:t>12/6/2022</a:t>
            </a:fld>
            <a:endParaRPr lang="en-US" dirty="0"/>
          </a:p>
        </p:txBody>
      </p:sp>
      <p:sp>
        <p:nvSpPr>
          <p:cNvPr id="8" name="Footer Placeholder 5">
            <a:extLst>
              <a:ext uri="{FF2B5EF4-FFF2-40B4-BE49-F238E27FC236}">
                <a16:creationId xmlns:a16="http://schemas.microsoft.com/office/drawing/2014/main" id="{2DE4CABD-AB49-48D2-A539-5D2F1F20E19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id="{B54E68BF-32DF-4D8D-A3AD-108F20A2C72C}"/>
              </a:ext>
            </a:extLst>
          </p:cNvPr>
          <p:cNvSpPr>
            <a:spLocks noGrp="1"/>
          </p:cNvSpPr>
          <p:nvPr>
            <p:ph type="sldNum" sz="quarter" idx="12"/>
          </p:nvPr>
        </p:nvSpPr>
        <p:spPr/>
        <p:txBody>
          <a:bodyPr/>
          <a:lstStyle>
            <a:lvl1pPr>
              <a:defRPr/>
            </a:lvl1pPr>
          </a:lstStyle>
          <a:p>
            <a:pPr>
              <a:defRPr/>
            </a:pPr>
            <a:fld id="{563E46CE-A511-4E7E-AEED-FE63789C1FBA}" type="slidenum">
              <a:rPr lang="en-US" altLang="en-US"/>
              <a:pPr>
                <a:defRPr/>
              </a:pPr>
              <a:t>‹#›</a:t>
            </a:fld>
            <a:endParaRPr lang="en-US" altLang="en-US"/>
          </a:p>
        </p:txBody>
      </p:sp>
    </p:spTree>
    <p:extLst>
      <p:ext uri="{BB962C8B-B14F-4D97-AF65-F5344CB8AC3E}">
        <p14:creationId xmlns:p14="http://schemas.microsoft.com/office/powerpoint/2010/main" val="1063233054"/>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7DD755-C910-4423-B678-19A35AB49F17}"/>
              </a:ext>
            </a:extLst>
          </p:cNvPr>
          <p:cNvSpPr>
            <a:spLocks noGrp="1"/>
          </p:cNvSpPr>
          <p:nvPr>
            <p:ph type="dt" sz="half" idx="10"/>
          </p:nvPr>
        </p:nvSpPr>
        <p:spPr>
          <a:xfrm>
            <a:off x="628650" y="6356350"/>
            <a:ext cx="2057400" cy="365125"/>
          </a:xfrm>
          <a:prstGeom prst="rect">
            <a:avLst/>
          </a:prstGeom>
        </p:spPr>
        <p:txBody>
          <a:bodyPr/>
          <a:lstStyle>
            <a:lvl1pPr>
              <a:defRPr/>
            </a:lvl1pPr>
          </a:lstStyle>
          <a:p>
            <a:pPr>
              <a:defRPr/>
            </a:pPr>
            <a:fld id="{259FF05A-1223-4A36-85B7-71AF119DE352}" type="datetimeFigureOut">
              <a:rPr lang="en-US"/>
              <a:pPr>
                <a:defRPr/>
              </a:pPr>
              <a:t>12/6/2022</a:t>
            </a:fld>
            <a:endParaRPr lang="en-US" dirty="0"/>
          </a:p>
        </p:txBody>
      </p:sp>
      <p:sp>
        <p:nvSpPr>
          <p:cNvPr id="8" name="Footer Placeholder 7">
            <a:extLst>
              <a:ext uri="{FF2B5EF4-FFF2-40B4-BE49-F238E27FC236}">
                <a16:creationId xmlns:a16="http://schemas.microsoft.com/office/drawing/2014/main" id="{7CC144AE-FA80-47D6-96C7-B4B3CB797A2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BA4DC43F-1B2D-40E9-BC9A-E384B6CC576A}"/>
              </a:ext>
            </a:extLst>
          </p:cNvPr>
          <p:cNvSpPr>
            <a:spLocks noGrp="1"/>
          </p:cNvSpPr>
          <p:nvPr>
            <p:ph type="sldNum" sz="quarter" idx="12"/>
          </p:nvPr>
        </p:nvSpPr>
        <p:spPr/>
        <p:txBody>
          <a:bodyPr/>
          <a:lstStyle>
            <a:lvl1pPr>
              <a:defRPr/>
            </a:lvl1pPr>
          </a:lstStyle>
          <a:p>
            <a:pPr>
              <a:defRPr/>
            </a:pPr>
            <a:fld id="{EACE1CCE-D178-4A16-8AEF-F83369752EC8}" type="slidenum">
              <a:rPr lang="en-US" altLang="en-US"/>
              <a:pPr>
                <a:defRPr/>
              </a:pPr>
              <a:t>‹#›</a:t>
            </a:fld>
            <a:endParaRPr lang="en-US" altLang="en-US"/>
          </a:p>
        </p:txBody>
      </p:sp>
    </p:spTree>
    <p:extLst>
      <p:ext uri="{BB962C8B-B14F-4D97-AF65-F5344CB8AC3E}">
        <p14:creationId xmlns:p14="http://schemas.microsoft.com/office/powerpoint/2010/main" val="158863236"/>
      </p:ext>
    </p:extLst>
  </p:cSld>
  <p:clrMapOvr>
    <a:masterClrMapping/>
  </p:clrMapOvr>
  <p:transition spd="slow">
    <p:push dir="u"/>
  </p:transition>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E27CDE-82FB-4A5E-9CFC-CFBBD8C1F6C2}"/>
              </a:ext>
            </a:extLst>
          </p:cNvPr>
          <p:cNvSpPr>
            <a:spLocks noGrp="1"/>
          </p:cNvSpPr>
          <p:nvPr>
            <p:ph type="dt" sz="half" idx="10"/>
          </p:nvPr>
        </p:nvSpPr>
        <p:spPr>
          <a:xfrm>
            <a:off x="628650" y="6356350"/>
            <a:ext cx="2057400" cy="365125"/>
          </a:xfrm>
          <a:prstGeom prst="rect">
            <a:avLst/>
          </a:prstGeom>
        </p:spPr>
        <p:txBody>
          <a:bodyPr/>
          <a:lstStyle>
            <a:lvl1pPr>
              <a:defRPr/>
            </a:lvl1pPr>
          </a:lstStyle>
          <a:p>
            <a:pPr>
              <a:defRPr/>
            </a:pPr>
            <a:fld id="{6A5FF8AA-4BD4-4D6D-A59A-24775367D2DD}" type="datetimeFigureOut">
              <a:rPr lang="en-US"/>
              <a:pPr>
                <a:defRPr/>
              </a:pPr>
              <a:t>12/6/2022</a:t>
            </a:fld>
            <a:endParaRPr lang="en-US" dirty="0"/>
          </a:p>
        </p:txBody>
      </p:sp>
      <p:sp>
        <p:nvSpPr>
          <p:cNvPr id="4" name="Footer Placeholder 3">
            <a:extLst>
              <a:ext uri="{FF2B5EF4-FFF2-40B4-BE49-F238E27FC236}">
                <a16:creationId xmlns:a16="http://schemas.microsoft.com/office/drawing/2014/main" id="{D816FDCB-23F3-452B-8232-CE09A5135FA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7D50A0A3-136C-4600-9FCF-7C39CF0903E0}"/>
              </a:ext>
            </a:extLst>
          </p:cNvPr>
          <p:cNvSpPr>
            <a:spLocks noGrp="1"/>
          </p:cNvSpPr>
          <p:nvPr>
            <p:ph type="sldNum" sz="quarter" idx="12"/>
          </p:nvPr>
        </p:nvSpPr>
        <p:spPr/>
        <p:txBody>
          <a:bodyPr/>
          <a:lstStyle>
            <a:lvl1pPr>
              <a:defRPr/>
            </a:lvl1pPr>
          </a:lstStyle>
          <a:p>
            <a:pPr>
              <a:defRPr/>
            </a:pPr>
            <a:fld id="{829CFC74-E059-4D64-AA56-CCB996AA40A6}" type="slidenum">
              <a:rPr lang="en-US" altLang="en-US"/>
              <a:pPr>
                <a:defRPr/>
              </a:pPr>
              <a:t>‹#›</a:t>
            </a:fld>
            <a:endParaRPr lang="en-US" altLang="en-US"/>
          </a:p>
        </p:txBody>
      </p:sp>
    </p:spTree>
    <p:extLst>
      <p:ext uri="{BB962C8B-B14F-4D97-AF65-F5344CB8AC3E}">
        <p14:creationId xmlns:p14="http://schemas.microsoft.com/office/powerpoint/2010/main" val="2682685431"/>
      </p:ext>
    </p:extLst>
  </p:cSld>
  <p:clrMapOvr>
    <a:masterClrMapping/>
  </p:clrMapOvr>
  <p:transition spd="slow">
    <p:push dir="u"/>
  </p:transition>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AFA46D-4260-49F8-B558-0FA76FDEDECA}"/>
              </a:ext>
            </a:extLst>
          </p:cNvPr>
          <p:cNvSpPr>
            <a:spLocks noGrp="1"/>
          </p:cNvSpPr>
          <p:nvPr>
            <p:ph type="dt" sz="half" idx="10"/>
          </p:nvPr>
        </p:nvSpPr>
        <p:spPr>
          <a:xfrm>
            <a:off x="628650" y="6356350"/>
            <a:ext cx="2057400" cy="365125"/>
          </a:xfrm>
          <a:prstGeom prst="rect">
            <a:avLst/>
          </a:prstGeom>
        </p:spPr>
        <p:txBody>
          <a:bodyPr/>
          <a:lstStyle>
            <a:lvl1pPr>
              <a:defRPr/>
            </a:lvl1pPr>
          </a:lstStyle>
          <a:p>
            <a:pPr>
              <a:defRPr/>
            </a:pPr>
            <a:fld id="{56E8ED77-C678-4850-9AE9-9AEAB6C0A769}" type="datetimeFigureOut">
              <a:rPr lang="en-US"/>
              <a:pPr>
                <a:defRPr/>
              </a:pPr>
              <a:t>12/6/2022</a:t>
            </a:fld>
            <a:endParaRPr lang="en-US" dirty="0"/>
          </a:p>
        </p:txBody>
      </p:sp>
      <p:sp>
        <p:nvSpPr>
          <p:cNvPr id="3" name="Footer Placeholder 2">
            <a:extLst>
              <a:ext uri="{FF2B5EF4-FFF2-40B4-BE49-F238E27FC236}">
                <a16:creationId xmlns:a16="http://schemas.microsoft.com/office/drawing/2014/main" id="{C4D0FDC4-E26E-4A0A-AE96-B7A03A978C5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CBFB9F8D-C834-49C3-93EB-BAAE797DAB2A}"/>
              </a:ext>
            </a:extLst>
          </p:cNvPr>
          <p:cNvSpPr>
            <a:spLocks noGrp="1"/>
          </p:cNvSpPr>
          <p:nvPr>
            <p:ph type="sldNum" sz="quarter" idx="12"/>
          </p:nvPr>
        </p:nvSpPr>
        <p:spPr/>
        <p:txBody>
          <a:bodyPr/>
          <a:lstStyle>
            <a:lvl1pPr>
              <a:defRPr/>
            </a:lvl1pPr>
          </a:lstStyle>
          <a:p>
            <a:pPr>
              <a:defRPr/>
            </a:pPr>
            <a:fld id="{5F37932C-82A2-4697-A369-F1EBC8DFD04B}" type="slidenum">
              <a:rPr lang="en-US" altLang="en-US"/>
              <a:pPr>
                <a:defRPr/>
              </a:pPr>
              <a:t>‹#›</a:t>
            </a:fld>
            <a:endParaRPr lang="en-US" altLang="en-US"/>
          </a:p>
        </p:txBody>
      </p:sp>
    </p:spTree>
    <p:extLst>
      <p:ext uri="{BB962C8B-B14F-4D97-AF65-F5344CB8AC3E}">
        <p14:creationId xmlns:p14="http://schemas.microsoft.com/office/powerpoint/2010/main" val="710922114"/>
      </p:ext>
    </p:extLst>
  </p:cSld>
  <p:clrMapOvr>
    <a:masterClrMapping/>
  </p:clrMapOvr>
  <p:transition spd="slow">
    <p:push dir="u"/>
  </p:transition>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F17BBB8-DCC9-40B3-A748-8A15633D032C}"/>
              </a:ext>
            </a:extLst>
          </p:cNvPr>
          <p:cNvSpPr>
            <a:spLocks noGrp="1"/>
          </p:cNvSpPr>
          <p:nvPr>
            <p:ph type="dt" sz="half" idx="10"/>
          </p:nvPr>
        </p:nvSpPr>
        <p:spPr>
          <a:xfrm>
            <a:off x="628650" y="6356350"/>
            <a:ext cx="2057400" cy="365125"/>
          </a:xfrm>
          <a:prstGeom prst="rect">
            <a:avLst/>
          </a:prstGeom>
        </p:spPr>
        <p:txBody>
          <a:bodyPr/>
          <a:lstStyle>
            <a:lvl1pPr>
              <a:defRPr/>
            </a:lvl1pPr>
          </a:lstStyle>
          <a:p>
            <a:pPr>
              <a:defRPr/>
            </a:pPr>
            <a:fld id="{CC615F6C-38AD-4BC7-A7F9-679C4514E580}" type="datetimeFigureOut">
              <a:rPr lang="en-US"/>
              <a:pPr>
                <a:defRPr/>
              </a:pPr>
              <a:t>12/6/2022</a:t>
            </a:fld>
            <a:endParaRPr lang="en-US" dirty="0"/>
          </a:p>
        </p:txBody>
      </p:sp>
      <p:sp>
        <p:nvSpPr>
          <p:cNvPr id="6" name="Footer Placeholder 5">
            <a:extLst>
              <a:ext uri="{FF2B5EF4-FFF2-40B4-BE49-F238E27FC236}">
                <a16:creationId xmlns:a16="http://schemas.microsoft.com/office/drawing/2014/main" id="{6B2342E2-9BDD-4993-A1C6-2EB04FA0FC1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B5E54BF9-1C71-46E6-A054-59E10FF5C831}"/>
              </a:ext>
            </a:extLst>
          </p:cNvPr>
          <p:cNvSpPr>
            <a:spLocks noGrp="1"/>
          </p:cNvSpPr>
          <p:nvPr>
            <p:ph type="sldNum" sz="quarter" idx="12"/>
          </p:nvPr>
        </p:nvSpPr>
        <p:spPr/>
        <p:txBody>
          <a:bodyPr/>
          <a:lstStyle>
            <a:lvl1pPr>
              <a:defRPr/>
            </a:lvl1pPr>
          </a:lstStyle>
          <a:p>
            <a:pPr>
              <a:defRPr/>
            </a:pPr>
            <a:fld id="{7C430313-E9DB-415B-8D0B-AE563296924A}" type="slidenum">
              <a:rPr lang="en-US" altLang="en-US"/>
              <a:pPr>
                <a:defRPr/>
              </a:pPr>
              <a:t>‹#›</a:t>
            </a:fld>
            <a:endParaRPr lang="en-US" altLang="en-US"/>
          </a:p>
        </p:txBody>
      </p:sp>
    </p:spTree>
    <p:extLst>
      <p:ext uri="{BB962C8B-B14F-4D97-AF65-F5344CB8AC3E}">
        <p14:creationId xmlns:p14="http://schemas.microsoft.com/office/powerpoint/2010/main" val="2920916433"/>
      </p:ext>
    </p:extLst>
  </p:cSld>
  <p:clrMapOvr>
    <a:masterClrMapping/>
  </p:clrMapOvr>
  <p:transition spd="slow">
    <p:push dir="u"/>
  </p:transition>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FFEE4D8-4148-4B34-B33C-C809BA232713}"/>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8B2A92CF-FE28-41F4-9090-1D6B1CDB1602}"/>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a:extLst>
              <a:ext uri="{FF2B5EF4-FFF2-40B4-BE49-F238E27FC236}">
                <a16:creationId xmlns:a16="http://schemas.microsoft.com/office/drawing/2014/main" id="{F6C8030F-5699-468D-ADF8-D5036FE380BE}"/>
              </a:ext>
            </a:extLst>
          </p:cNvPr>
          <p:cNvSpPr>
            <a:spLocks noGrp="1"/>
          </p:cNvSpPr>
          <p:nvPr>
            <p:ph type="ftr" sz="quarter" idx="3"/>
          </p:nvPr>
        </p:nvSpPr>
        <p:spPr>
          <a:xfrm>
            <a:off x="5429250" y="6311900"/>
            <a:ext cx="3086100" cy="365125"/>
          </a:xfrm>
          <a:prstGeom prst="rect">
            <a:avLst/>
          </a:prstGeom>
        </p:spPr>
        <p:txBody>
          <a:bodyPr vert="horz" lIns="91440" tIns="45720" rIns="91440" bIns="45720" rtlCol="0" anchor="ctr"/>
          <a:lstStyle>
            <a:lvl1pPr algn="r">
              <a:defRPr sz="1000">
                <a:solidFill>
                  <a:schemeClr val="tx1"/>
                </a:solidFill>
              </a:defRPr>
            </a:lvl1pPr>
          </a:lstStyle>
          <a:p>
            <a:pPr>
              <a:defRPr/>
            </a:pPr>
            <a:endParaRPr lang="en-US"/>
          </a:p>
        </p:txBody>
      </p:sp>
      <p:sp>
        <p:nvSpPr>
          <p:cNvPr id="6" name="Slide Number Placeholder 5">
            <a:extLst>
              <a:ext uri="{FF2B5EF4-FFF2-40B4-BE49-F238E27FC236}">
                <a16:creationId xmlns:a16="http://schemas.microsoft.com/office/drawing/2014/main" id="{9D7D9712-5753-4459-86D7-E189FA180B70}"/>
              </a:ext>
            </a:extLst>
          </p:cNvPr>
          <p:cNvSpPr>
            <a:spLocks noGrp="1"/>
          </p:cNvSpPr>
          <p:nvPr>
            <p:ph type="sldNum" sz="quarter" idx="4"/>
          </p:nvPr>
        </p:nvSpPr>
        <p:spPr>
          <a:xfrm>
            <a:off x="152400" y="5811838"/>
            <a:ext cx="381000" cy="365125"/>
          </a:xfrm>
          <a:prstGeom prst="rect">
            <a:avLst/>
          </a:prstGeom>
        </p:spPr>
        <p:txBody>
          <a:bodyPr vert="horz" wrap="square" lIns="91440" tIns="45720" rIns="91440" bIns="45720" numCol="1" anchor="ctr" anchorCtr="0" compatLnSpc="1">
            <a:prstTxWarp prst="textNoShape">
              <a:avLst/>
            </a:prstTxWarp>
          </a:bodyPr>
          <a:lstStyle>
            <a:lvl1pPr>
              <a:defRPr sz="900">
                <a:solidFill>
                  <a:srgbClr val="898989"/>
                </a:solidFill>
              </a:defRPr>
            </a:lvl1pPr>
          </a:lstStyle>
          <a:p>
            <a:pPr>
              <a:defRPr/>
            </a:pPr>
            <a:fld id="{C76639D8-3B92-4AAA-88F8-757D72B3809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773" r:id="rId1"/>
    <p:sldLayoutId id="2147484774" r:id="rId2"/>
    <p:sldLayoutId id="2147484785" r:id="rId3"/>
    <p:sldLayoutId id="2147484775" r:id="rId4"/>
    <p:sldLayoutId id="2147484776" r:id="rId5"/>
    <p:sldLayoutId id="2147484777" r:id="rId6"/>
    <p:sldLayoutId id="2147484778" r:id="rId7"/>
    <p:sldLayoutId id="2147484779" r:id="rId8"/>
    <p:sldLayoutId id="2147484780" r:id="rId9"/>
    <p:sldLayoutId id="2147484781" r:id="rId10"/>
    <p:sldLayoutId id="2147484782" r:id="rId11"/>
    <p:sldLayoutId id="2147484783" r:id="rId12"/>
    <p:sldLayoutId id="2147484784" r:id="rId13"/>
  </p:sldLayoutIdLst>
  <p:transition spd="slow">
    <p:push dir="u"/>
  </p:transition>
  <p:hf hdr="0" dt="0"/>
  <p:txStyles>
    <p:titleStyle>
      <a:lvl1pPr algn="l" defTabSz="685800" rtl="0" eaLnBrk="0" fontAlgn="base" hangingPunct="0">
        <a:lnSpc>
          <a:spcPct val="90000"/>
        </a:lnSpc>
        <a:spcBef>
          <a:spcPct val="0"/>
        </a:spcBef>
        <a:spcAft>
          <a:spcPct val="0"/>
        </a:spcAft>
        <a:defRPr sz="3300" kern="1200">
          <a:solidFill>
            <a:schemeClr val="tx1"/>
          </a:solidFill>
          <a:latin typeface="Franklin Gothic Medium" panose="020B0603020102020204" pitchFamily="34" charset="0"/>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Franklin Gothic Medium" panose="020B0603020102020204" pitchFamily="34" charset="0"/>
        </a:defRPr>
      </a:lvl2pPr>
      <a:lvl3pPr algn="l" defTabSz="685800" rtl="0" eaLnBrk="0" fontAlgn="base" hangingPunct="0">
        <a:lnSpc>
          <a:spcPct val="90000"/>
        </a:lnSpc>
        <a:spcBef>
          <a:spcPct val="0"/>
        </a:spcBef>
        <a:spcAft>
          <a:spcPct val="0"/>
        </a:spcAft>
        <a:defRPr sz="3300">
          <a:solidFill>
            <a:schemeClr val="tx1"/>
          </a:solidFill>
          <a:latin typeface="Franklin Gothic Medium" panose="020B0603020102020204" pitchFamily="34" charset="0"/>
        </a:defRPr>
      </a:lvl3pPr>
      <a:lvl4pPr algn="l" defTabSz="685800" rtl="0" eaLnBrk="0" fontAlgn="base" hangingPunct="0">
        <a:lnSpc>
          <a:spcPct val="90000"/>
        </a:lnSpc>
        <a:spcBef>
          <a:spcPct val="0"/>
        </a:spcBef>
        <a:spcAft>
          <a:spcPct val="0"/>
        </a:spcAft>
        <a:defRPr sz="3300">
          <a:solidFill>
            <a:schemeClr val="tx1"/>
          </a:solidFill>
          <a:latin typeface="Franklin Gothic Medium" panose="020B0603020102020204" pitchFamily="34" charset="0"/>
        </a:defRPr>
      </a:lvl4pPr>
      <a:lvl5pPr algn="l" defTabSz="685800" rtl="0" eaLnBrk="0" fontAlgn="base" hangingPunct="0">
        <a:lnSpc>
          <a:spcPct val="90000"/>
        </a:lnSpc>
        <a:spcBef>
          <a:spcPct val="0"/>
        </a:spcBef>
        <a:spcAft>
          <a:spcPct val="0"/>
        </a:spcAft>
        <a:defRPr sz="3300">
          <a:solidFill>
            <a:schemeClr val="tx1"/>
          </a:solidFill>
          <a:latin typeface="Franklin Gothic Medium" panose="020B0603020102020204" pitchFamily="34" charset="0"/>
        </a:defRPr>
      </a:lvl5pPr>
      <a:lvl6pPr marL="457200" algn="l" defTabSz="685800" rtl="0" fontAlgn="base">
        <a:lnSpc>
          <a:spcPct val="90000"/>
        </a:lnSpc>
        <a:spcBef>
          <a:spcPct val="0"/>
        </a:spcBef>
        <a:spcAft>
          <a:spcPct val="0"/>
        </a:spcAft>
        <a:defRPr sz="3300">
          <a:solidFill>
            <a:schemeClr val="tx1"/>
          </a:solidFill>
          <a:latin typeface="Franklin Gothic Medium" panose="020B0603020102020204" pitchFamily="34" charset="0"/>
        </a:defRPr>
      </a:lvl6pPr>
      <a:lvl7pPr marL="914400" algn="l" defTabSz="685800" rtl="0" fontAlgn="base">
        <a:lnSpc>
          <a:spcPct val="90000"/>
        </a:lnSpc>
        <a:spcBef>
          <a:spcPct val="0"/>
        </a:spcBef>
        <a:spcAft>
          <a:spcPct val="0"/>
        </a:spcAft>
        <a:defRPr sz="3300">
          <a:solidFill>
            <a:schemeClr val="tx1"/>
          </a:solidFill>
          <a:latin typeface="Franklin Gothic Medium" panose="020B0603020102020204" pitchFamily="34" charset="0"/>
        </a:defRPr>
      </a:lvl7pPr>
      <a:lvl8pPr marL="1371600" algn="l" defTabSz="685800" rtl="0" fontAlgn="base">
        <a:lnSpc>
          <a:spcPct val="90000"/>
        </a:lnSpc>
        <a:spcBef>
          <a:spcPct val="0"/>
        </a:spcBef>
        <a:spcAft>
          <a:spcPct val="0"/>
        </a:spcAft>
        <a:defRPr sz="3300">
          <a:solidFill>
            <a:schemeClr val="tx1"/>
          </a:solidFill>
          <a:latin typeface="Franklin Gothic Medium" panose="020B0603020102020204" pitchFamily="34" charset="0"/>
        </a:defRPr>
      </a:lvl8pPr>
      <a:lvl9pPr marL="1828800" algn="l" defTabSz="685800" rtl="0" fontAlgn="base">
        <a:lnSpc>
          <a:spcPct val="90000"/>
        </a:lnSpc>
        <a:spcBef>
          <a:spcPct val="0"/>
        </a:spcBef>
        <a:spcAft>
          <a:spcPct val="0"/>
        </a:spcAft>
        <a:defRPr sz="3300">
          <a:solidFill>
            <a:schemeClr val="tx1"/>
          </a:solidFill>
          <a:latin typeface="Franklin Gothic Medium" panose="020B060302010202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800" kern="1200">
          <a:solidFill>
            <a:schemeClr val="tx1"/>
          </a:solidFill>
          <a:latin typeface="Franklin Gothic Medium Cond" panose="020B0606030402020204" pitchFamily="34" charset="0"/>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sz="2400" kern="1200">
          <a:solidFill>
            <a:schemeClr val="tx1"/>
          </a:solidFill>
          <a:latin typeface="Franklin Gothic Medium Cond" panose="020B0606030402020204" pitchFamily="34" charset="0"/>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2000" kern="1200">
          <a:solidFill>
            <a:schemeClr val="tx1"/>
          </a:solidFill>
          <a:latin typeface="Franklin Gothic Medium Cond" panose="020B0606030402020204" pitchFamily="34" charset="0"/>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600" kern="1200">
          <a:solidFill>
            <a:schemeClr val="tx1"/>
          </a:solidFill>
          <a:latin typeface="Franklin Gothic Medium Cond" panose="020B0606030402020204" pitchFamily="34" charset="0"/>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600" kern="1200">
          <a:solidFill>
            <a:schemeClr val="tx1"/>
          </a:solidFill>
          <a:latin typeface="Franklin Gothic Medium Cond" panose="020B06060304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C97D26E-1A65-13C9-FF3A-35CA823AD21F}"/>
              </a:ext>
            </a:extLst>
          </p:cNvPr>
          <p:cNvSpPr>
            <a:spLocks noGrp="1"/>
          </p:cNvSpPr>
          <p:nvPr>
            <p:ph type="sldNum" sz="quarter" idx="12"/>
          </p:nvPr>
        </p:nvSpPr>
        <p:spPr/>
        <p:txBody>
          <a:bodyPr/>
          <a:lstStyle/>
          <a:p>
            <a:pPr>
              <a:defRPr/>
            </a:pPr>
            <a:fld id="{5F37932C-82A2-4697-A369-F1EBC8DFD04B}" type="slidenum">
              <a:rPr lang="en-US" altLang="en-US" smtClean="0"/>
              <a:pPr>
                <a:defRPr/>
              </a:pPr>
              <a:t>1</a:t>
            </a:fld>
            <a:endParaRPr lang="en-US" altLang="en-US"/>
          </a:p>
        </p:txBody>
      </p:sp>
      <p:pic>
        <p:nvPicPr>
          <p:cNvPr id="5" name="Picture 4" descr="Shape, arrow&#10;&#10;Description automatically generated">
            <a:extLst>
              <a:ext uri="{FF2B5EF4-FFF2-40B4-BE49-F238E27FC236}">
                <a16:creationId xmlns:a16="http://schemas.microsoft.com/office/drawing/2014/main" id="{08DF3501-DE7B-F2E4-0BCA-D4163AFEDDF3}"/>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6629400" cy="6858000"/>
          </a:xfrm>
          <a:prstGeom prst="rect">
            <a:avLst/>
          </a:prstGeom>
        </p:spPr>
      </p:pic>
      <p:sp>
        <p:nvSpPr>
          <p:cNvPr id="7" name="TextBox 6">
            <a:extLst>
              <a:ext uri="{FF2B5EF4-FFF2-40B4-BE49-F238E27FC236}">
                <a16:creationId xmlns:a16="http://schemas.microsoft.com/office/drawing/2014/main" id="{4BAF470C-D94C-E3D8-FB14-EA60FCAD3BF2}"/>
              </a:ext>
            </a:extLst>
          </p:cNvPr>
          <p:cNvSpPr txBox="1"/>
          <p:nvPr/>
        </p:nvSpPr>
        <p:spPr>
          <a:xfrm>
            <a:off x="7620000" y="6553200"/>
            <a:ext cx="1641565" cy="184666"/>
          </a:xfrm>
          <a:prstGeom prst="rect">
            <a:avLst/>
          </a:prstGeom>
          <a:noFill/>
        </p:spPr>
        <p:txBody>
          <a:bodyPr wrap="square">
            <a:spAutoFit/>
          </a:bodyPr>
          <a:lstStyle/>
          <a:p>
            <a:r>
              <a:rPr lang="en-US" sz="600" dirty="0"/>
              <a:t>Image by </a:t>
            </a:r>
            <a:r>
              <a:rPr lang="en-US" sz="600" dirty="0" err="1"/>
              <a:t>iconicbestiaryon</a:t>
            </a:r>
            <a:r>
              <a:rPr lang="en-US" sz="600" dirty="0"/>
              <a:t> </a:t>
            </a:r>
            <a:r>
              <a:rPr lang="en-US" sz="600" dirty="0" err="1"/>
              <a:t>Freepik</a:t>
            </a:r>
            <a:endParaRPr lang="en-US" sz="600" dirty="0"/>
          </a:p>
        </p:txBody>
      </p:sp>
      <p:sp>
        <p:nvSpPr>
          <p:cNvPr id="8" name="Rectangle 7">
            <a:extLst>
              <a:ext uri="{FF2B5EF4-FFF2-40B4-BE49-F238E27FC236}">
                <a16:creationId xmlns:a16="http://schemas.microsoft.com/office/drawing/2014/main" id="{29990616-9610-373C-4A06-F8DDB1964DC4}"/>
              </a:ext>
            </a:extLst>
          </p:cNvPr>
          <p:cNvSpPr/>
          <p:nvPr/>
        </p:nvSpPr>
        <p:spPr>
          <a:xfrm rot="21421403">
            <a:off x="1600200" y="1463442"/>
            <a:ext cx="533400" cy="3754874"/>
          </a:xfrm>
          <a:prstGeom prst="rect">
            <a:avLst/>
          </a:prstGeom>
          <a:noFill/>
        </p:spPr>
        <p:txBody>
          <a:bodyPr wrap="square" lIns="91440" tIns="45720" rIns="91440" bIns="45720">
            <a:spAutoFit/>
          </a:bodyPr>
          <a:lstStyle/>
          <a:p>
            <a:pPr algn="ctr"/>
            <a:r>
              <a:rPr lang="en-US" sz="3400" b="1" cap="none" spc="0" dirty="0">
                <a:ln w="10160">
                  <a:solidFill>
                    <a:schemeClr val="accent5"/>
                  </a:solidFill>
                  <a:prstDash val="solid"/>
                </a:ln>
                <a:solidFill>
                  <a:srgbClr val="FFFFFF"/>
                </a:solidFill>
                <a:effectLst>
                  <a:glow rad="228600">
                    <a:schemeClr val="accent1">
                      <a:satMod val="175000"/>
                      <a:alpha val="40000"/>
                    </a:schemeClr>
                  </a:glow>
                  <a:outerShdw blurRad="50800" dist="38100" dir="10800000" algn="r" rotWithShape="0">
                    <a:prstClr val="black">
                      <a:alpha val="40000"/>
                    </a:prstClr>
                  </a:outerShdw>
                </a:effectLst>
              </a:rPr>
              <a:t>VACANCY</a:t>
            </a:r>
          </a:p>
        </p:txBody>
      </p:sp>
      <p:sp>
        <p:nvSpPr>
          <p:cNvPr id="9" name="Moon 8">
            <a:extLst>
              <a:ext uri="{FF2B5EF4-FFF2-40B4-BE49-F238E27FC236}">
                <a16:creationId xmlns:a16="http://schemas.microsoft.com/office/drawing/2014/main" id="{C6893D1F-A064-BDF8-0255-CC65782750F5}"/>
              </a:ext>
            </a:extLst>
          </p:cNvPr>
          <p:cNvSpPr/>
          <p:nvPr/>
        </p:nvSpPr>
        <p:spPr>
          <a:xfrm flipH="1">
            <a:off x="4302318" y="-690438"/>
            <a:ext cx="4654163" cy="8305800"/>
          </a:xfrm>
          <a:prstGeom prst="moon">
            <a:avLst>
              <a:gd name="adj" fmla="val 50000"/>
            </a:avLst>
          </a:prstGeom>
          <a:solidFill>
            <a:srgbClr val="0890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44281A1-E1BB-3CE7-FA23-D5A5C0B54B57}"/>
              </a:ext>
            </a:extLst>
          </p:cNvPr>
          <p:cNvSpPr txBox="1"/>
          <p:nvPr/>
        </p:nvSpPr>
        <p:spPr>
          <a:xfrm>
            <a:off x="3777421" y="1828800"/>
            <a:ext cx="4918165" cy="2523768"/>
          </a:xfrm>
          <a:prstGeom prst="rect">
            <a:avLst/>
          </a:prstGeom>
          <a:noFill/>
        </p:spPr>
        <p:txBody>
          <a:bodyPr wrap="square" rtlCol="0">
            <a:spAutoFit/>
            <a:scene3d>
              <a:camera prst="orthographicFront"/>
              <a:lightRig rig="threePt" dir="t"/>
            </a:scene3d>
            <a:sp3d extrusionH="57150">
              <a:bevelT w="69850" h="38100" prst="cross"/>
            </a:sp3d>
          </a:bodyPr>
          <a:lstStyle/>
          <a:p>
            <a:endParaRPr lang="en-US" dirty="0">
              <a:solidFill>
                <a:schemeClr val="bg1"/>
              </a:solidFill>
            </a:endParaRPr>
          </a:p>
          <a:p>
            <a:r>
              <a:rPr lang="en-US" sz="2800" b="1" dirty="0">
                <a:ln>
                  <a:solidFill>
                    <a:schemeClr val="bg2">
                      <a:lumMod val="75000"/>
                    </a:schemeClr>
                  </a:solidFill>
                </a:ln>
                <a:solidFill>
                  <a:schemeClr val="bg1"/>
                </a:solidFill>
                <a:effectLst/>
              </a:rPr>
              <a:t>A County Election Administrator’s Guide to:</a:t>
            </a:r>
          </a:p>
          <a:p>
            <a:pPr marL="285750" indent="-285750">
              <a:buFont typeface="Arial" panose="020B0604020202020204" pitchFamily="34" charset="0"/>
              <a:buChar char="•"/>
            </a:pPr>
            <a:r>
              <a:rPr lang="en-US" sz="2800" b="1" dirty="0">
                <a:ln>
                  <a:solidFill>
                    <a:schemeClr val="bg2">
                      <a:lumMod val="75000"/>
                    </a:schemeClr>
                  </a:solidFill>
                </a:ln>
                <a:solidFill>
                  <a:schemeClr val="bg1"/>
                </a:solidFill>
                <a:effectLst/>
              </a:rPr>
              <a:t>Managing Elected Office Vacancies Year-Round</a:t>
            </a:r>
          </a:p>
          <a:p>
            <a:pPr marL="285750" indent="-285750">
              <a:buFont typeface="Arial" panose="020B0604020202020204" pitchFamily="34" charset="0"/>
              <a:buChar char="•"/>
            </a:pPr>
            <a:r>
              <a:rPr lang="en-US" sz="2800" b="1" dirty="0">
                <a:ln>
                  <a:solidFill>
                    <a:schemeClr val="bg2">
                      <a:lumMod val="75000"/>
                    </a:schemeClr>
                  </a:solidFill>
                </a:ln>
                <a:solidFill>
                  <a:schemeClr val="bg1"/>
                </a:solidFill>
                <a:effectLst/>
              </a:rPr>
              <a:t>Handling Ballot Vacancies</a:t>
            </a:r>
          </a:p>
        </p:txBody>
      </p:sp>
      <p:sp>
        <p:nvSpPr>
          <p:cNvPr id="11" name="TextBox 10">
            <a:extLst>
              <a:ext uri="{FF2B5EF4-FFF2-40B4-BE49-F238E27FC236}">
                <a16:creationId xmlns:a16="http://schemas.microsoft.com/office/drawing/2014/main" id="{C7502D23-10F2-0CB3-8DAA-651B0868913D}"/>
              </a:ext>
            </a:extLst>
          </p:cNvPr>
          <p:cNvSpPr txBox="1"/>
          <p:nvPr/>
        </p:nvSpPr>
        <p:spPr>
          <a:xfrm>
            <a:off x="4920705" y="4352568"/>
            <a:ext cx="3774881" cy="461665"/>
          </a:xfrm>
          <a:prstGeom prst="rect">
            <a:avLst/>
          </a:prstGeom>
          <a:noFill/>
        </p:spPr>
        <p:txBody>
          <a:bodyPr wrap="square" rtlCol="0">
            <a:spAutoFit/>
          </a:bodyPr>
          <a:lstStyle/>
          <a:p>
            <a:r>
              <a:rPr lang="en-US" sz="1200" dirty="0">
                <a:solidFill>
                  <a:schemeClr val="bg1"/>
                </a:solidFill>
              </a:rPr>
              <a:t>2023 Election Administrator’s Conference</a:t>
            </a:r>
          </a:p>
          <a:p>
            <a:r>
              <a:rPr lang="en-US" sz="1200" dirty="0">
                <a:solidFill>
                  <a:schemeClr val="bg1"/>
                </a:solidFill>
              </a:rPr>
              <a:t>Presented by Angie Nussmeyer, IED Co-Director</a:t>
            </a:r>
          </a:p>
        </p:txBody>
      </p:sp>
    </p:spTree>
    <p:extLst>
      <p:ext uri="{BB962C8B-B14F-4D97-AF65-F5344CB8AC3E}">
        <p14:creationId xmlns:p14="http://schemas.microsoft.com/office/powerpoint/2010/main" val="2796869764"/>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1">
            <a:extLst>
              <a:ext uri="{FF2B5EF4-FFF2-40B4-BE49-F238E27FC236}">
                <a16:creationId xmlns:a16="http://schemas.microsoft.com/office/drawing/2014/main" id="{45215BBC-530C-42C1-9095-65D81F227F34}"/>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5603" name="Slide Number Placeholder 2">
            <a:extLst>
              <a:ext uri="{FF2B5EF4-FFF2-40B4-BE49-F238E27FC236}">
                <a16:creationId xmlns:a16="http://schemas.microsoft.com/office/drawing/2014/main" id="{103979F7-B978-42C4-BF33-67B56AB4BC8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21043FE-FD6F-43EB-8F4E-F2C654C07DC4}" type="slidenum">
              <a:rPr lang="en-US" altLang="en-US" smtClean="0">
                <a:solidFill>
                  <a:srgbClr val="898989"/>
                </a:solidFill>
              </a:rPr>
              <a:pPr/>
              <a:t>10</a:t>
            </a:fld>
            <a:endParaRPr lang="en-US" altLang="en-US">
              <a:solidFill>
                <a:srgbClr val="898989"/>
              </a:solidFill>
            </a:endParaRPr>
          </a:p>
        </p:txBody>
      </p:sp>
      <p:pic>
        <p:nvPicPr>
          <p:cNvPr id="5" name="Picture 4">
            <a:extLst>
              <a:ext uri="{FF2B5EF4-FFF2-40B4-BE49-F238E27FC236}">
                <a16:creationId xmlns:a16="http://schemas.microsoft.com/office/drawing/2014/main" id="{AB4B8E5B-3C76-4BAA-B778-1935B5638F1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2900" y="641350"/>
            <a:ext cx="8674100" cy="3549650"/>
          </a:xfrm>
          <a:prstGeom prst="rect">
            <a:avLst/>
          </a:prstGeom>
          <a:noFill/>
          <a:ln w="5715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0B25BF63-1BF1-4568-902E-AD2F5C9099FB}"/>
              </a:ext>
            </a:extLst>
          </p:cNvPr>
          <p:cNvSpPr/>
          <p:nvPr/>
        </p:nvSpPr>
        <p:spPr>
          <a:xfrm>
            <a:off x="385763" y="2644775"/>
            <a:ext cx="8529637" cy="314325"/>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a:extLst>
              <a:ext uri="{FF2B5EF4-FFF2-40B4-BE49-F238E27FC236}">
                <a16:creationId xmlns:a16="http://schemas.microsoft.com/office/drawing/2014/main" id="{34E71918-BE08-4039-A35C-D0A9A47C20F0}"/>
              </a:ext>
            </a:extLst>
          </p:cNvPr>
          <p:cNvSpPr/>
          <p:nvPr/>
        </p:nvSpPr>
        <p:spPr>
          <a:xfrm>
            <a:off x="385763" y="1141413"/>
            <a:ext cx="8415337" cy="381000"/>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7" name="Picture 6">
            <a:extLst>
              <a:ext uri="{FF2B5EF4-FFF2-40B4-BE49-F238E27FC236}">
                <a16:creationId xmlns:a16="http://schemas.microsoft.com/office/drawing/2014/main" id="{DC4E49B9-6EC6-479D-9C3B-9B344AC16B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950" y="1409700"/>
            <a:ext cx="8599488" cy="4057650"/>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0FC5AF13-72C3-4700-9832-0197AF7B7D3A}"/>
              </a:ext>
            </a:extLst>
          </p:cNvPr>
          <p:cNvSpPr/>
          <p:nvPr/>
        </p:nvSpPr>
        <p:spPr>
          <a:xfrm>
            <a:off x="385763" y="1528763"/>
            <a:ext cx="8415337" cy="498475"/>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a:extLst>
              <a:ext uri="{FF2B5EF4-FFF2-40B4-BE49-F238E27FC236}">
                <a16:creationId xmlns:a16="http://schemas.microsoft.com/office/drawing/2014/main" id="{F467D807-03BB-4894-8719-A166095B29F4}"/>
              </a:ext>
            </a:extLst>
          </p:cNvPr>
          <p:cNvSpPr/>
          <p:nvPr/>
        </p:nvSpPr>
        <p:spPr>
          <a:xfrm>
            <a:off x="409575" y="3187700"/>
            <a:ext cx="8416925" cy="381000"/>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 name="Picture 8">
            <a:extLst>
              <a:ext uri="{FF2B5EF4-FFF2-40B4-BE49-F238E27FC236}">
                <a16:creationId xmlns:a16="http://schemas.microsoft.com/office/drawing/2014/main" id="{4FE381D6-2EED-4E4F-91AC-9ABDE5BF3B0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4488" y="1846263"/>
            <a:ext cx="8636000" cy="4330700"/>
          </a:xfrm>
          <a:prstGeom prst="rect">
            <a:avLst/>
          </a:prstGeom>
          <a:noFill/>
          <a:ln w="57150">
            <a:solidFill>
              <a:srgbClr val="92D050"/>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88328CAF-CBE3-4740-B6BA-4628B98BA132}"/>
              </a:ext>
            </a:extLst>
          </p:cNvPr>
          <p:cNvSpPr/>
          <p:nvPr/>
        </p:nvSpPr>
        <p:spPr>
          <a:xfrm>
            <a:off x="512763" y="2100263"/>
            <a:ext cx="8415337" cy="381000"/>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11"/>
                                        </p:tgtEl>
                                        <p:attrNameLst>
                                          <p:attrName>ppt_x</p:attrName>
                                        </p:attrNameLst>
                                      </p:cBhvr>
                                      <p:tavLst>
                                        <p:tav tm="0">
                                          <p:val>
                                            <p:strVal val="ppt_x"/>
                                          </p:val>
                                        </p:tav>
                                        <p:tav tm="100000">
                                          <p:val>
                                            <p:strVal val="ppt_x"/>
                                          </p:val>
                                        </p:tav>
                                      </p:tavLst>
                                    </p:anim>
                                    <p:anim calcmode="lin" valueType="num">
                                      <p:cBhvr additive="base">
                                        <p:cTn id="11" dur="500"/>
                                        <p:tgtEl>
                                          <p:spTgt spid="11"/>
                                        </p:tgtEl>
                                        <p:attrNameLst>
                                          <p:attrName>ppt_y</p:attrName>
                                        </p:attrNameLst>
                                      </p:cBhvr>
                                      <p:tavLst>
                                        <p:tav tm="0">
                                          <p:val>
                                            <p:strVal val="ppt_y"/>
                                          </p:val>
                                        </p:tav>
                                        <p:tav tm="100000">
                                          <p:val>
                                            <p:strVal val="1+ppt_h/2"/>
                                          </p:val>
                                        </p:tav>
                                      </p:tavLst>
                                    </p:anim>
                                    <p:set>
                                      <p:cBhvr>
                                        <p:cTn id="12" dur="1" fill="hold">
                                          <p:stCondLst>
                                            <p:cond delay="499"/>
                                          </p:stCondLst>
                                        </p:cTn>
                                        <p:tgtEl>
                                          <p:spTgt spid="11"/>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12"/>
                                        </p:tgtEl>
                                        <p:attrNameLst>
                                          <p:attrName>ppt_x</p:attrName>
                                        </p:attrNameLst>
                                      </p:cBhvr>
                                      <p:tavLst>
                                        <p:tav tm="0">
                                          <p:val>
                                            <p:strVal val="ppt_x"/>
                                          </p:val>
                                        </p:tav>
                                        <p:tav tm="100000">
                                          <p:val>
                                            <p:strVal val="ppt_x"/>
                                          </p:val>
                                        </p:tav>
                                      </p:tavLst>
                                    </p:anim>
                                    <p:anim calcmode="lin" valueType="num">
                                      <p:cBhvr additive="base">
                                        <p:cTn id="15" dur="500"/>
                                        <p:tgtEl>
                                          <p:spTgt spid="12"/>
                                        </p:tgtEl>
                                        <p:attrNameLst>
                                          <p:attrName>ppt_y</p:attrName>
                                        </p:attrNameLst>
                                      </p:cBhvr>
                                      <p:tavLst>
                                        <p:tav tm="0">
                                          <p:val>
                                            <p:strVal val="ppt_y"/>
                                          </p:val>
                                        </p:tav>
                                        <p:tav tm="100000">
                                          <p:val>
                                            <p:strVal val="1+ppt_h/2"/>
                                          </p:val>
                                        </p:tav>
                                      </p:tavLst>
                                    </p:anim>
                                    <p:set>
                                      <p:cBhvr>
                                        <p:cTn id="16" dur="1" fill="hold">
                                          <p:stCondLst>
                                            <p:cond delay="499"/>
                                          </p:stCondLst>
                                        </p:cTn>
                                        <p:tgtEl>
                                          <p:spTgt spid="12"/>
                                        </p:tgtEl>
                                        <p:attrNameLst>
                                          <p:attrName>style.visibility</p:attrName>
                                        </p:attrNameLst>
                                      </p:cBhvr>
                                      <p:to>
                                        <p:strVal val="hidden"/>
                                      </p:to>
                                    </p:set>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par>
                                <p:cTn id="39" presetID="2" presetClass="exit" presetSubtype="4" fill="hold" nodeType="withEffect">
                                  <p:stCondLst>
                                    <p:cond delay="0"/>
                                  </p:stCondLst>
                                  <p:childTnLst>
                                    <p:anim calcmode="lin" valueType="num">
                                      <p:cBhvr additive="base">
                                        <p:cTn id="40" dur="500"/>
                                        <p:tgtEl>
                                          <p:spTgt spid="7"/>
                                        </p:tgtEl>
                                        <p:attrNameLst>
                                          <p:attrName>ppt_x</p:attrName>
                                        </p:attrNameLst>
                                      </p:cBhvr>
                                      <p:tavLst>
                                        <p:tav tm="0">
                                          <p:val>
                                            <p:strVal val="ppt_x"/>
                                          </p:val>
                                        </p:tav>
                                        <p:tav tm="100000">
                                          <p:val>
                                            <p:strVal val="ppt_x"/>
                                          </p:val>
                                        </p:tav>
                                      </p:tavLst>
                                    </p:anim>
                                    <p:anim calcmode="lin" valueType="num">
                                      <p:cBhvr additive="base">
                                        <p:cTn id="41" dur="500"/>
                                        <p:tgtEl>
                                          <p:spTgt spid="7"/>
                                        </p:tgtEl>
                                        <p:attrNameLst>
                                          <p:attrName>ppt_y</p:attrName>
                                        </p:attrNameLst>
                                      </p:cBhvr>
                                      <p:tavLst>
                                        <p:tav tm="0">
                                          <p:val>
                                            <p:strVal val="ppt_y"/>
                                          </p:val>
                                        </p:tav>
                                        <p:tav tm="100000">
                                          <p:val>
                                            <p:strVal val="1+ppt_h/2"/>
                                          </p:val>
                                        </p:tav>
                                      </p:tavLst>
                                    </p:anim>
                                    <p:set>
                                      <p:cBhvr>
                                        <p:cTn id="42" dur="1" fill="hold">
                                          <p:stCondLst>
                                            <p:cond delay="499"/>
                                          </p:stCondLst>
                                        </p:cTn>
                                        <p:tgtEl>
                                          <p:spTgt spid="7"/>
                                        </p:tgtEl>
                                        <p:attrNameLst>
                                          <p:attrName>style.visibility</p:attrName>
                                        </p:attrNameLst>
                                      </p:cBhvr>
                                      <p:to>
                                        <p:strVal val="hidden"/>
                                      </p:to>
                                    </p:set>
                                  </p:childTnLst>
                                </p:cTn>
                              </p:par>
                              <p:par>
                                <p:cTn id="43" presetID="2" presetClass="exit" presetSubtype="4" fill="hold" grpId="1" nodeType="withEffect">
                                  <p:stCondLst>
                                    <p:cond delay="0"/>
                                  </p:stCondLst>
                                  <p:childTnLst>
                                    <p:anim calcmode="lin" valueType="num">
                                      <p:cBhvr additive="base">
                                        <p:cTn id="44" dur="500"/>
                                        <p:tgtEl>
                                          <p:spTgt spid="15"/>
                                        </p:tgtEl>
                                        <p:attrNameLst>
                                          <p:attrName>ppt_x</p:attrName>
                                        </p:attrNameLst>
                                      </p:cBhvr>
                                      <p:tavLst>
                                        <p:tav tm="0">
                                          <p:val>
                                            <p:strVal val="ppt_x"/>
                                          </p:val>
                                        </p:tav>
                                        <p:tav tm="100000">
                                          <p:val>
                                            <p:strVal val="ppt_x"/>
                                          </p:val>
                                        </p:tav>
                                      </p:tavLst>
                                    </p:anim>
                                    <p:anim calcmode="lin" valueType="num">
                                      <p:cBhvr additive="base">
                                        <p:cTn id="45" dur="500"/>
                                        <p:tgtEl>
                                          <p:spTgt spid="15"/>
                                        </p:tgtEl>
                                        <p:attrNameLst>
                                          <p:attrName>ppt_y</p:attrName>
                                        </p:attrNameLst>
                                      </p:cBhvr>
                                      <p:tavLst>
                                        <p:tav tm="0">
                                          <p:val>
                                            <p:strVal val="ppt_y"/>
                                          </p:val>
                                        </p:tav>
                                        <p:tav tm="100000">
                                          <p:val>
                                            <p:strVal val="1+ppt_h/2"/>
                                          </p:val>
                                        </p:tav>
                                      </p:tavLst>
                                    </p:anim>
                                    <p:set>
                                      <p:cBhvr>
                                        <p:cTn id="46" dur="1" fill="hold">
                                          <p:stCondLst>
                                            <p:cond delay="499"/>
                                          </p:stCondLst>
                                        </p:cTn>
                                        <p:tgtEl>
                                          <p:spTgt spid="15"/>
                                        </p:tgtEl>
                                        <p:attrNameLst>
                                          <p:attrName>style.visibility</p:attrName>
                                        </p:attrNameLst>
                                      </p:cBhvr>
                                      <p:to>
                                        <p:strVal val="hidden"/>
                                      </p:to>
                                    </p:set>
                                  </p:childTnLst>
                                </p:cTn>
                              </p:par>
                              <p:par>
                                <p:cTn id="47" presetID="2" presetClass="exit" presetSubtype="4" fill="hold" grpId="1" nodeType="withEffect">
                                  <p:stCondLst>
                                    <p:cond delay="0"/>
                                  </p:stCondLst>
                                  <p:childTnLst>
                                    <p:anim calcmode="lin" valueType="num">
                                      <p:cBhvr additive="base">
                                        <p:cTn id="48" dur="500"/>
                                        <p:tgtEl>
                                          <p:spTgt spid="14"/>
                                        </p:tgtEl>
                                        <p:attrNameLst>
                                          <p:attrName>ppt_x</p:attrName>
                                        </p:attrNameLst>
                                      </p:cBhvr>
                                      <p:tavLst>
                                        <p:tav tm="0">
                                          <p:val>
                                            <p:strVal val="ppt_x"/>
                                          </p:val>
                                        </p:tav>
                                        <p:tav tm="100000">
                                          <p:val>
                                            <p:strVal val="ppt_x"/>
                                          </p:val>
                                        </p:tav>
                                      </p:tavLst>
                                    </p:anim>
                                    <p:anim calcmode="lin" valueType="num">
                                      <p:cBhvr additive="base">
                                        <p:cTn id="49" dur="500"/>
                                        <p:tgtEl>
                                          <p:spTgt spid="14"/>
                                        </p:tgtEl>
                                        <p:attrNameLst>
                                          <p:attrName>ppt_y</p:attrName>
                                        </p:attrNameLst>
                                      </p:cBhvr>
                                      <p:tavLst>
                                        <p:tav tm="0">
                                          <p:val>
                                            <p:strVal val="ppt_y"/>
                                          </p:val>
                                        </p:tav>
                                        <p:tav tm="100000">
                                          <p:val>
                                            <p:strVal val="1+ppt_h/2"/>
                                          </p:val>
                                        </p:tav>
                                      </p:tavLst>
                                    </p:anim>
                                    <p:set>
                                      <p:cBhvr>
                                        <p:cTn id="50"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5" grpId="1" animBg="1"/>
      <p:bldP spid="14" grpId="0" animBg="1"/>
      <p:bldP spid="14" grpId="1"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9E9000F3-BA92-4504-8D69-8010B5BF6546}"/>
              </a:ext>
            </a:extLst>
          </p:cNvPr>
          <p:cNvSpPr>
            <a:spLocks noGrp="1"/>
          </p:cNvSpPr>
          <p:nvPr>
            <p:ph type="title"/>
          </p:nvPr>
        </p:nvSpPr>
        <p:spPr>
          <a:xfrm>
            <a:off x="628650" y="365125"/>
            <a:ext cx="7886700" cy="822325"/>
          </a:xfrm>
        </p:spPr>
        <p:txBody>
          <a:bodyPr/>
          <a:lstStyle/>
          <a:p>
            <a:r>
              <a:rPr lang="en-US" altLang="en-US"/>
              <a:t>30-Day Clock to Hold Caucus Begins…</a:t>
            </a:r>
          </a:p>
        </p:txBody>
      </p:sp>
      <p:sp>
        <p:nvSpPr>
          <p:cNvPr id="30723" name="Content Placeholder 2">
            <a:extLst>
              <a:ext uri="{FF2B5EF4-FFF2-40B4-BE49-F238E27FC236}">
                <a16:creationId xmlns:a16="http://schemas.microsoft.com/office/drawing/2014/main" id="{02800775-6B45-4006-AA80-DDAAD0AC9265}"/>
              </a:ext>
            </a:extLst>
          </p:cNvPr>
          <p:cNvSpPr>
            <a:spLocks noGrp="1"/>
          </p:cNvSpPr>
          <p:nvPr>
            <p:ph idx="1"/>
          </p:nvPr>
        </p:nvSpPr>
        <p:spPr>
          <a:xfrm>
            <a:off x="628650" y="1227208"/>
            <a:ext cx="7886700" cy="4648200"/>
          </a:xfrm>
        </p:spPr>
        <p:txBody>
          <a:bodyPr/>
          <a:lstStyle/>
          <a:p>
            <a:r>
              <a:rPr lang="en-US" altLang="en-US" dirty="0"/>
              <a:t>Resignation</a:t>
            </a:r>
          </a:p>
          <a:p>
            <a:pPr lvl="1"/>
            <a:r>
              <a:rPr lang="en-US" altLang="en-US" dirty="0"/>
              <a:t>Assuming chair receives notice within 72-hours…</a:t>
            </a:r>
          </a:p>
          <a:p>
            <a:pPr lvl="2"/>
            <a:r>
              <a:rPr lang="en-US" altLang="en-US" dirty="0"/>
              <a:t>Future date if specified in the resignation letter</a:t>
            </a:r>
          </a:p>
          <a:p>
            <a:pPr lvl="3"/>
            <a:r>
              <a:rPr lang="en-US" altLang="en-US" dirty="0"/>
              <a:t>For example, “I resign as dogcatcher on July 1, 2021” but it’s only May 1, 2021</a:t>
            </a:r>
          </a:p>
          <a:p>
            <a:pPr lvl="2"/>
            <a:r>
              <a:rPr lang="en-US" altLang="en-US" dirty="0"/>
              <a:t>Date of resignation letter, if resignation is specified as “effective immediately” </a:t>
            </a:r>
          </a:p>
          <a:p>
            <a:pPr lvl="1"/>
            <a:r>
              <a:rPr lang="en-US" altLang="en-US" dirty="0"/>
              <a:t>Assuming chair does NOT receive notice within 72-hours</a:t>
            </a:r>
          </a:p>
          <a:p>
            <a:pPr lvl="2"/>
            <a:r>
              <a:rPr lang="en-US" altLang="en-US" dirty="0"/>
              <a:t>30-days starts according to the date on the resignation letter BUT</a:t>
            </a:r>
          </a:p>
          <a:p>
            <a:pPr lvl="2"/>
            <a:r>
              <a:rPr lang="en-US" altLang="en-US" dirty="0"/>
              <a:t>if chair receives notice about the vacancy after the 72-hour period, 30-days starts anew</a:t>
            </a:r>
          </a:p>
          <a:p>
            <a:r>
              <a:rPr lang="en-US" altLang="en-US" dirty="0"/>
              <a:t>Death</a:t>
            </a:r>
          </a:p>
          <a:p>
            <a:pPr lvl="1"/>
            <a:r>
              <a:rPr lang="en-US" altLang="en-US" dirty="0"/>
              <a:t>Date when the person who has power to fill vacancy receives notice from appropriate entity</a:t>
            </a:r>
          </a:p>
          <a:p>
            <a:pPr lvl="2"/>
            <a:r>
              <a:rPr lang="en-US" altLang="en-US" dirty="0"/>
              <a:t>May NOT hold a caucus until notice under IC 5-8-6 is received!!</a:t>
            </a:r>
          </a:p>
        </p:txBody>
      </p:sp>
      <p:sp>
        <p:nvSpPr>
          <p:cNvPr id="30724" name="Footer Placeholder 3">
            <a:extLst>
              <a:ext uri="{FF2B5EF4-FFF2-40B4-BE49-F238E27FC236}">
                <a16:creationId xmlns:a16="http://schemas.microsoft.com/office/drawing/2014/main" id="{2DEBD20A-2CBF-4F30-8B8F-BD3763E9586C}"/>
              </a:ext>
            </a:extLst>
          </p:cNvPr>
          <p:cNvSpPr>
            <a:spLocks noGrp="1" noChangeArrowheads="1"/>
          </p:cNvSpPr>
          <p:nvPr>
            <p:ph type="ftr" sz="quarter" idx="4294967295"/>
          </p:nvPr>
        </p:nvSpPr>
        <p:spPr bwMode="auto">
          <a:xfrm>
            <a:off x="5429250" y="6311900"/>
            <a:ext cx="30861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dirty="0"/>
              <a:t>IC 5-8-4 | IC 3-13-11-3</a:t>
            </a:r>
          </a:p>
        </p:txBody>
      </p:sp>
      <p:sp>
        <p:nvSpPr>
          <p:cNvPr id="30725" name="Slide Number Placeholder 4">
            <a:extLst>
              <a:ext uri="{FF2B5EF4-FFF2-40B4-BE49-F238E27FC236}">
                <a16:creationId xmlns:a16="http://schemas.microsoft.com/office/drawing/2014/main" id="{F73609DC-938A-464F-9FE3-218B06F59A3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F2F4657-6F2C-4041-B7D9-74DE45426EF5}" type="slidenum">
              <a:rPr lang="en-US" altLang="en-US" smtClean="0">
                <a:solidFill>
                  <a:srgbClr val="898989"/>
                </a:solidFill>
              </a:rPr>
              <a:pPr/>
              <a:t>11</a:t>
            </a:fld>
            <a:endParaRPr lang="en-US" altLang="en-US">
              <a:solidFill>
                <a:srgbClr val="898989"/>
              </a:solidFill>
            </a:endParaRPr>
          </a:p>
        </p:txBody>
      </p:sp>
      <p:cxnSp>
        <p:nvCxnSpPr>
          <p:cNvPr id="2" name="Straight Connector 1">
            <a:extLst>
              <a:ext uri="{FF2B5EF4-FFF2-40B4-BE49-F238E27FC236}">
                <a16:creationId xmlns:a16="http://schemas.microsoft.com/office/drawing/2014/main" id="{A5A1FC2B-BE91-44EB-C7F7-723FF99CE3F3}"/>
              </a:ext>
            </a:extLst>
          </p:cNvPr>
          <p:cNvCxnSpPr>
            <a:cxnSpLocks/>
          </p:cNvCxnSpPr>
          <p:nvPr/>
        </p:nvCxnSpPr>
        <p:spPr>
          <a:xfrm>
            <a:off x="-762000" y="1066800"/>
            <a:ext cx="6477000" cy="0"/>
          </a:xfrm>
          <a:prstGeom prst="line">
            <a:avLst/>
          </a:prstGeom>
          <a:ln w="50800">
            <a:solidFill>
              <a:srgbClr val="0890B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7B604D5B-9803-4D00-85B8-3EBAAF05B2E5}"/>
              </a:ext>
            </a:extLst>
          </p:cNvPr>
          <p:cNvSpPr>
            <a:spLocks noGrp="1"/>
          </p:cNvSpPr>
          <p:nvPr>
            <p:ph type="title"/>
          </p:nvPr>
        </p:nvSpPr>
        <p:spPr>
          <a:xfrm>
            <a:off x="628650" y="365125"/>
            <a:ext cx="7886700" cy="822325"/>
          </a:xfrm>
        </p:spPr>
        <p:txBody>
          <a:bodyPr/>
          <a:lstStyle/>
          <a:p>
            <a:r>
              <a:rPr lang="en-US" altLang="en-US" dirty="0"/>
              <a:t>Caucus for Local D/R EO Vacancies</a:t>
            </a:r>
          </a:p>
        </p:txBody>
      </p:sp>
      <p:sp>
        <p:nvSpPr>
          <p:cNvPr id="31747" name="Content Placeholder 2">
            <a:extLst>
              <a:ext uri="{FF2B5EF4-FFF2-40B4-BE49-F238E27FC236}">
                <a16:creationId xmlns:a16="http://schemas.microsoft.com/office/drawing/2014/main" id="{84D84BAE-BEB7-4730-866A-773401E779CC}"/>
              </a:ext>
            </a:extLst>
          </p:cNvPr>
          <p:cNvSpPr>
            <a:spLocks noGrp="1"/>
          </p:cNvSpPr>
          <p:nvPr>
            <p:ph idx="1"/>
          </p:nvPr>
        </p:nvSpPr>
        <p:spPr>
          <a:xfrm>
            <a:off x="628650" y="1187450"/>
            <a:ext cx="7886700" cy="4924425"/>
          </a:xfrm>
        </p:spPr>
        <p:txBody>
          <a:bodyPr/>
          <a:lstStyle/>
          <a:p>
            <a:r>
              <a:rPr lang="en-US" altLang="en-US" sz="2000" dirty="0"/>
              <a:t>Chair (or designee) of the caucus must:</a:t>
            </a:r>
          </a:p>
          <a:p>
            <a:pPr lvl="1"/>
            <a:r>
              <a:rPr lang="en-US" altLang="en-US" sz="2000" dirty="0"/>
              <a:t>Fill EO vacancy not later than 30-days after the vacancy occurs</a:t>
            </a:r>
          </a:p>
          <a:p>
            <a:pPr lvl="1"/>
            <a:r>
              <a:rPr lang="en-US" altLang="en-US" sz="2000" dirty="0"/>
              <a:t>Send notice of caucus by first class mail to eligible PCs not later than 10-days after vacancy occurs but at least 10-days before caucus is held</a:t>
            </a:r>
          </a:p>
          <a:p>
            <a:pPr lvl="2"/>
            <a:r>
              <a:rPr lang="en-US" altLang="en-US" sz="1600" dirty="0"/>
              <a:t>NOTE: No state form but statute lists what info needs to be included; no requirement to file notice of caucus with clerk</a:t>
            </a:r>
          </a:p>
          <a:p>
            <a:pPr lvl="1"/>
            <a:r>
              <a:rPr lang="en-US" altLang="en-US" sz="2000" dirty="0"/>
              <a:t>Receive CEB-5 candidate filings not later than 72-hours before caucus occurs</a:t>
            </a:r>
          </a:p>
          <a:p>
            <a:pPr lvl="2"/>
            <a:r>
              <a:rPr lang="en-US" altLang="en-US" sz="1600" dirty="0"/>
              <a:t>NOTE: no requirement to file with clerk</a:t>
            </a:r>
          </a:p>
          <a:p>
            <a:pPr lvl="1"/>
            <a:r>
              <a:rPr lang="en-US" altLang="en-US" sz="2000" dirty="0"/>
              <a:t>Conduct caucus according to state law &amp; rules established by the caucus</a:t>
            </a:r>
          </a:p>
          <a:p>
            <a:pPr lvl="2"/>
            <a:r>
              <a:rPr lang="en-US" altLang="en-US" sz="1600" dirty="0"/>
              <a:t>State parties may have sample caucus rules for party chairs to use</a:t>
            </a:r>
          </a:p>
          <a:p>
            <a:pPr lvl="1"/>
            <a:r>
              <a:rPr lang="en-US" altLang="en-US" sz="2000" dirty="0"/>
              <a:t>Complete caucus paperwork (CEB-3, CEB-4) &amp; file not later than noon, five days after holding caucus</a:t>
            </a:r>
          </a:p>
          <a:p>
            <a:pPr lvl="2"/>
            <a:r>
              <a:rPr lang="en-US" altLang="en-US" sz="1600" dirty="0"/>
              <a:t>NOTE: Anyone can file the caucus paperwork, as long as it’s notarized</a:t>
            </a:r>
          </a:p>
          <a:p>
            <a:endParaRPr lang="en-US" altLang="en-US" dirty="0"/>
          </a:p>
          <a:p>
            <a:pPr lvl="1"/>
            <a:endParaRPr lang="en-US" altLang="en-US" dirty="0"/>
          </a:p>
        </p:txBody>
      </p:sp>
      <p:sp>
        <p:nvSpPr>
          <p:cNvPr id="31748" name="Footer Placeholder 3">
            <a:extLst>
              <a:ext uri="{FF2B5EF4-FFF2-40B4-BE49-F238E27FC236}">
                <a16:creationId xmlns:a16="http://schemas.microsoft.com/office/drawing/2014/main" id="{B99F1126-44AC-472F-AF1E-F51115E4A23D}"/>
              </a:ext>
            </a:extLst>
          </p:cNvPr>
          <p:cNvSpPr>
            <a:spLocks noGrp="1" noChangeArrowheads="1"/>
          </p:cNvSpPr>
          <p:nvPr>
            <p:ph type="ftr" sz="quarter" idx="4294967295"/>
          </p:nvPr>
        </p:nvSpPr>
        <p:spPr bwMode="auto">
          <a:xfrm>
            <a:off x="3048000" y="6311900"/>
            <a:ext cx="54673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dirty="0"/>
              <a:t>IC 3-13-11-4 | IC 3-13-11-6 | IC 3-13-11-7 | IC 3-13-11-8 | IC 3-13-11-10</a:t>
            </a:r>
          </a:p>
        </p:txBody>
      </p:sp>
      <p:sp>
        <p:nvSpPr>
          <p:cNvPr id="31749" name="Slide Number Placeholder 4">
            <a:extLst>
              <a:ext uri="{FF2B5EF4-FFF2-40B4-BE49-F238E27FC236}">
                <a16:creationId xmlns:a16="http://schemas.microsoft.com/office/drawing/2014/main" id="{64C92F98-503C-4113-93BA-D5BA543D97D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ECBC3C0-AC4C-4993-9D1E-C95B747E9502}" type="slidenum">
              <a:rPr lang="en-US" altLang="en-US" smtClean="0">
                <a:solidFill>
                  <a:srgbClr val="898989"/>
                </a:solidFill>
              </a:rPr>
              <a:pPr/>
              <a:t>12</a:t>
            </a:fld>
            <a:endParaRPr lang="en-US" altLang="en-US">
              <a:solidFill>
                <a:srgbClr val="898989"/>
              </a:solidFill>
            </a:endParaRPr>
          </a:p>
        </p:txBody>
      </p:sp>
      <p:cxnSp>
        <p:nvCxnSpPr>
          <p:cNvPr id="2" name="Straight Connector 1">
            <a:extLst>
              <a:ext uri="{FF2B5EF4-FFF2-40B4-BE49-F238E27FC236}">
                <a16:creationId xmlns:a16="http://schemas.microsoft.com/office/drawing/2014/main" id="{A479D508-054C-42C1-FEBB-25D7E0953C93}"/>
              </a:ext>
            </a:extLst>
          </p:cNvPr>
          <p:cNvCxnSpPr>
            <a:cxnSpLocks/>
          </p:cNvCxnSpPr>
          <p:nvPr/>
        </p:nvCxnSpPr>
        <p:spPr>
          <a:xfrm>
            <a:off x="-762000" y="1066800"/>
            <a:ext cx="6477000" cy="0"/>
          </a:xfrm>
          <a:prstGeom prst="line">
            <a:avLst/>
          </a:prstGeom>
          <a:ln w="50800">
            <a:solidFill>
              <a:srgbClr val="0890B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ADC457DD-7907-44F6-89EF-D4FBC471052C}"/>
              </a:ext>
            </a:extLst>
          </p:cNvPr>
          <p:cNvSpPr>
            <a:spLocks noGrp="1"/>
          </p:cNvSpPr>
          <p:nvPr>
            <p:ph type="title"/>
          </p:nvPr>
        </p:nvSpPr>
        <p:spPr>
          <a:xfrm>
            <a:off x="768350" y="476250"/>
            <a:ext cx="7766050" cy="725488"/>
          </a:xfrm>
        </p:spPr>
        <p:txBody>
          <a:bodyPr/>
          <a:lstStyle/>
          <a:p>
            <a:r>
              <a:rPr lang="en-US" altLang="en-US" dirty="0"/>
              <a:t>Direct Appointment for D/R EO Vacancies</a:t>
            </a:r>
          </a:p>
        </p:txBody>
      </p:sp>
      <p:sp>
        <p:nvSpPr>
          <p:cNvPr id="22531" name="Content Placeholder 2">
            <a:extLst>
              <a:ext uri="{FF2B5EF4-FFF2-40B4-BE49-F238E27FC236}">
                <a16:creationId xmlns:a16="http://schemas.microsoft.com/office/drawing/2014/main" id="{9B25AAEE-1CC9-470D-9DD6-9FA0B2D11DD1}"/>
              </a:ext>
            </a:extLst>
          </p:cNvPr>
          <p:cNvSpPr>
            <a:spLocks noGrp="1"/>
          </p:cNvSpPr>
          <p:nvPr>
            <p:ph idx="1"/>
          </p:nvPr>
        </p:nvSpPr>
        <p:spPr>
          <a:xfrm>
            <a:off x="692150" y="1371600"/>
            <a:ext cx="7766050" cy="4419600"/>
          </a:xfrm>
        </p:spPr>
        <p:txBody>
          <a:bodyPr/>
          <a:lstStyle/>
          <a:p>
            <a:pPr>
              <a:defRPr/>
            </a:pPr>
            <a:r>
              <a:rPr lang="en-US" altLang="en-US" dirty="0"/>
              <a:t>Direct Appointment for EO Vacancies ONLY in this scenarios:</a:t>
            </a:r>
          </a:p>
          <a:p>
            <a:pPr marL="857250" lvl="1" indent="-514350">
              <a:buFont typeface="+mj-lt"/>
              <a:buAutoNum type="arabicPeriod"/>
              <a:defRPr/>
            </a:pPr>
            <a:r>
              <a:rPr lang="en-US" altLang="en-US" dirty="0"/>
              <a:t>Only ONE (or NO) eligible PC can participate in the caucus</a:t>
            </a:r>
          </a:p>
          <a:p>
            <a:pPr marL="857250" lvl="1" indent="-514350">
              <a:buFont typeface="+mj-lt"/>
              <a:buAutoNum type="arabicPeriod"/>
              <a:defRPr/>
            </a:pPr>
            <a:r>
              <a:rPr lang="en-US" altLang="en-US" dirty="0"/>
              <a:t>At caucus, vote ends in a tie &amp; caucus chair may cast deciding vote</a:t>
            </a:r>
          </a:p>
          <a:p>
            <a:pPr marL="857250" lvl="1" indent="-514350">
              <a:buFont typeface="+mj-lt"/>
              <a:buAutoNum type="arabicPeriod"/>
              <a:defRPr/>
            </a:pPr>
            <a:r>
              <a:rPr lang="en-US" altLang="en-US" dirty="0"/>
              <a:t>At caucus, quorum is not met</a:t>
            </a:r>
          </a:p>
          <a:p>
            <a:pPr marL="0" indent="0">
              <a:buFont typeface="Arial" panose="020B0604020202020204" pitchFamily="34" charset="0"/>
              <a:buNone/>
              <a:defRPr/>
            </a:pPr>
            <a:endParaRPr lang="en-US" altLang="en-US" dirty="0"/>
          </a:p>
          <a:p>
            <a:pPr marL="0" indent="0">
              <a:buFont typeface="Arial" panose="020B0604020202020204" pitchFamily="34" charset="0"/>
              <a:buNone/>
              <a:defRPr/>
            </a:pPr>
            <a:endParaRPr lang="en-US" altLang="en-US" dirty="0"/>
          </a:p>
        </p:txBody>
      </p:sp>
      <p:sp>
        <p:nvSpPr>
          <p:cNvPr id="35844" name="Footer Placeholder 3">
            <a:extLst>
              <a:ext uri="{FF2B5EF4-FFF2-40B4-BE49-F238E27FC236}">
                <a16:creationId xmlns:a16="http://schemas.microsoft.com/office/drawing/2014/main" id="{F30408EF-5E89-4C0D-AED4-223B280C2DC8}"/>
              </a:ext>
            </a:extLst>
          </p:cNvPr>
          <p:cNvSpPr>
            <a:spLocks noGrp="1" noChangeArrowheads="1"/>
          </p:cNvSpPr>
          <p:nvPr>
            <p:ph type="ftr" sz="quarter" idx="4294967295"/>
          </p:nvPr>
        </p:nvSpPr>
        <p:spPr bwMode="auto">
          <a:xfrm>
            <a:off x="5429250" y="6311900"/>
            <a:ext cx="30861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dirty="0"/>
              <a:t>IC 3-13-11-5 | IC 3-13-11-8</a:t>
            </a:r>
          </a:p>
        </p:txBody>
      </p:sp>
      <p:sp>
        <p:nvSpPr>
          <p:cNvPr id="35845" name="Slide Number Placeholder 4">
            <a:extLst>
              <a:ext uri="{FF2B5EF4-FFF2-40B4-BE49-F238E27FC236}">
                <a16:creationId xmlns:a16="http://schemas.microsoft.com/office/drawing/2014/main" id="{AB37CE3D-DF06-4905-ABB2-F5EA84B7217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4E97BA1-FE66-4D7F-B0E8-21A7A8C5C356}" type="slidenum">
              <a:rPr lang="en-US" altLang="en-US" smtClean="0">
                <a:solidFill>
                  <a:srgbClr val="474233"/>
                </a:solidFill>
                <a:latin typeface="Tw Cen MT Condensed" panose="020B0606020104020203" pitchFamily="34" charset="0"/>
              </a:rPr>
              <a:pPr/>
              <a:t>13</a:t>
            </a:fld>
            <a:endParaRPr lang="en-US" altLang="en-US" dirty="0">
              <a:solidFill>
                <a:srgbClr val="474233"/>
              </a:solidFill>
              <a:latin typeface="Tw Cen MT Condensed" panose="020B0606020104020203" pitchFamily="34" charset="0"/>
            </a:endParaRPr>
          </a:p>
        </p:txBody>
      </p:sp>
      <p:sp>
        <p:nvSpPr>
          <p:cNvPr id="19" name="Rectangle: Rounded Corners 18">
            <a:extLst>
              <a:ext uri="{FF2B5EF4-FFF2-40B4-BE49-F238E27FC236}">
                <a16:creationId xmlns:a16="http://schemas.microsoft.com/office/drawing/2014/main" id="{41AE140F-D513-4D63-9900-F1D2F28FF6BA}"/>
              </a:ext>
            </a:extLst>
          </p:cNvPr>
          <p:cNvSpPr/>
          <p:nvPr/>
        </p:nvSpPr>
        <p:spPr>
          <a:xfrm>
            <a:off x="914400" y="4572794"/>
            <a:ext cx="7600950" cy="1427162"/>
          </a:xfrm>
          <a:prstGeom prst="roundRect">
            <a:avLst/>
          </a:prstGeom>
          <a:solidFill>
            <a:srgbClr val="FFF8E1"/>
          </a:solidFill>
          <a:ln w="28575">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5847" name="Picture 7" descr="Icon&#10;&#10;Description automatically generated">
            <a:extLst>
              <a:ext uri="{FF2B5EF4-FFF2-40B4-BE49-F238E27FC236}">
                <a16:creationId xmlns:a16="http://schemas.microsoft.com/office/drawing/2014/main" id="{78A22499-8257-4F36-83BE-60EACF7B656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8950" y="4970463"/>
            <a:ext cx="1706563" cy="170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8" name="TextBox 9">
            <a:extLst>
              <a:ext uri="{FF2B5EF4-FFF2-40B4-BE49-F238E27FC236}">
                <a16:creationId xmlns:a16="http://schemas.microsoft.com/office/drawing/2014/main" id="{8B3426B1-C489-4148-B2B4-552B44D49C7E}"/>
              </a:ext>
            </a:extLst>
          </p:cNvPr>
          <p:cNvSpPr txBox="1">
            <a:spLocks noChangeArrowheads="1"/>
          </p:cNvSpPr>
          <p:nvPr/>
        </p:nvSpPr>
        <p:spPr bwMode="auto">
          <a:xfrm>
            <a:off x="1828800" y="4624388"/>
            <a:ext cx="6248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dirty="0"/>
              <a:t>Do NOT confuse the approval a chair or county committee may receive from the party organization to make a direct appointment to fill ballot vacancies. The ability to make a direct appointment is one of several procedural differences between filling a ballot vacancy and elected office vacancy.</a:t>
            </a:r>
          </a:p>
        </p:txBody>
      </p:sp>
      <p:cxnSp>
        <p:nvCxnSpPr>
          <p:cNvPr id="2" name="Straight Connector 1">
            <a:extLst>
              <a:ext uri="{FF2B5EF4-FFF2-40B4-BE49-F238E27FC236}">
                <a16:creationId xmlns:a16="http://schemas.microsoft.com/office/drawing/2014/main" id="{178286A8-4BE0-67CC-31C7-CE049E993CB8}"/>
              </a:ext>
            </a:extLst>
          </p:cNvPr>
          <p:cNvCxnSpPr>
            <a:cxnSpLocks/>
          </p:cNvCxnSpPr>
          <p:nvPr/>
        </p:nvCxnSpPr>
        <p:spPr>
          <a:xfrm>
            <a:off x="-830399" y="1201738"/>
            <a:ext cx="6477000" cy="0"/>
          </a:xfrm>
          <a:prstGeom prst="line">
            <a:avLst/>
          </a:prstGeom>
          <a:ln w="50800">
            <a:solidFill>
              <a:srgbClr val="0890B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jigsaw puzzle, keyboard, indoor, computer&#10;&#10;Description automatically generated">
            <a:extLst>
              <a:ext uri="{FF2B5EF4-FFF2-40B4-BE49-F238E27FC236}">
                <a16:creationId xmlns:a16="http://schemas.microsoft.com/office/drawing/2014/main" id="{1E3F44C9-25F3-1766-D93F-7C0F7CAA21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110"/>
          <a:stretch/>
        </p:blipFill>
        <p:spPr>
          <a:xfrm>
            <a:off x="-64788" y="0"/>
            <a:ext cx="9208788" cy="6934200"/>
          </a:xfrm>
          <a:prstGeom prst="rect">
            <a:avLst/>
          </a:prstGeom>
        </p:spPr>
      </p:pic>
      <p:sp>
        <p:nvSpPr>
          <p:cNvPr id="2" name="Footer Placeholder 1">
            <a:extLst>
              <a:ext uri="{FF2B5EF4-FFF2-40B4-BE49-F238E27FC236}">
                <a16:creationId xmlns:a16="http://schemas.microsoft.com/office/drawing/2014/main" id="{053530B9-F635-F0D8-5E8F-40779C7A5C41}"/>
              </a:ext>
            </a:extLst>
          </p:cNvPr>
          <p:cNvSpPr>
            <a:spLocks noGrp="1"/>
          </p:cNvSpPr>
          <p:nvPr>
            <p:ph type="ftr" sz="quarter" idx="11"/>
          </p:nvPr>
        </p:nvSpPr>
        <p:spPr>
          <a:xfrm>
            <a:off x="4950227" y="6272212"/>
            <a:ext cx="3086100" cy="365125"/>
          </a:xfrm>
        </p:spPr>
        <p:txBody>
          <a:bodyPr/>
          <a:lstStyle/>
          <a:p>
            <a:pPr>
              <a:defRPr/>
            </a:pPr>
            <a:r>
              <a:rPr lang="en-US" sz="1400" dirty="0"/>
              <a:t>IC 36-1-6-10</a:t>
            </a:r>
          </a:p>
        </p:txBody>
      </p:sp>
      <p:sp>
        <p:nvSpPr>
          <p:cNvPr id="3" name="Slide Number Placeholder 2">
            <a:extLst>
              <a:ext uri="{FF2B5EF4-FFF2-40B4-BE49-F238E27FC236}">
                <a16:creationId xmlns:a16="http://schemas.microsoft.com/office/drawing/2014/main" id="{7D3F37F3-1C11-B41D-EFAD-D6582808A6CA}"/>
              </a:ext>
            </a:extLst>
          </p:cNvPr>
          <p:cNvSpPr>
            <a:spLocks noGrp="1"/>
          </p:cNvSpPr>
          <p:nvPr>
            <p:ph type="sldNum" sz="quarter" idx="12"/>
          </p:nvPr>
        </p:nvSpPr>
        <p:spPr>
          <a:xfrm>
            <a:off x="152400" y="5811838"/>
            <a:ext cx="381000" cy="460373"/>
          </a:xfrm>
        </p:spPr>
        <p:txBody>
          <a:bodyPr/>
          <a:lstStyle/>
          <a:p>
            <a:pPr>
              <a:defRPr/>
            </a:pPr>
            <a:fld id="{5F37932C-82A2-4697-A369-F1EBC8DFD04B}" type="slidenum">
              <a:rPr lang="en-US" altLang="en-US" b="1" smtClean="0"/>
              <a:pPr>
                <a:defRPr/>
              </a:pPr>
              <a:t>14</a:t>
            </a:fld>
            <a:endParaRPr lang="en-US" altLang="en-US" b="1" dirty="0"/>
          </a:p>
        </p:txBody>
      </p:sp>
      <p:sp>
        <p:nvSpPr>
          <p:cNvPr id="5" name="Rectangle 4">
            <a:extLst>
              <a:ext uri="{FF2B5EF4-FFF2-40B4-BE49-F238E27FC236}">
                <a16:creationId xmlns:a16="http://schemas.microsoft.com/office/drawing/2014/main" id="{1BAF7D6E-0A8F-71CA-3D84-AFA69157D9C3}"/>
              </a:ext>
            </a:extLst>
          </p:cNvPr>
          <p:cNvSpPr/>
          <p:nvPr/>
        </p:nvSpPr>
        <p:spPr>
          <a:xfrm>
            <a:off x="773572" y="838200"/>
            <a:ext cx="7596856" cy="497363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890B0"/>
                </a:solidFill>
                <a:latin typeface="Franklin Gothic Medium" panose="020B0603020102020204" pitchFamily="34" charset="0"/>
              </a:rPr>
              <a:t>Effects of Redistricting on </a:t>
            </a:r>
            <a:br>
              <a:rPr lang="en-US" sz="3200" dirty="0">
                <a:solidFill>
                  <a:srgbClr val="0890B0"/>
                </a:solidFill>
                <a:latin typeface="Franklin Gothic Medium" panose="020B0603020102020204" pitchFamily="34" charset="0"/>
              </a:rPr>
            </a:br>
            <a:r>
              <a:rPr lang="en-US" sz="3200" dirty="0">
                <a:solidFill>
                  <a:srgbClr val="0890B0"/>
                </a:solidFill>
                <a:latin typeface="Franklin Gothic Medium" panose="020B0603020102020204" pitchFamily="34" charset="0"/>
              </a:rPr>
              <a:t>Elected Office Vacancies</a:t>
            </a:r>
          </a:p>
          <a:p>
            <a:pPr algn="ctr"/>
            <a:endParaRPr lang="en-US" sz="800" dirty="0">
              <a:solidFill>
                <a:schemeClr val="tx1"/>
              </a:solidFill>
              <a:latin typeface="Franklin Gothic Medium" panose="020B0603020102020204" pitchFamily="34" charset="0"/>
            </a:endParaRPr>
          </a:p>
          <a:p>
            <a:pPr marL="285750" indent="-285750">
              <a:buFont typeface="Arial" panose="020B0604020202020204" pitchFamily="34" charset="0"/>
              <a:buChar char="•"/>
            </a:pPr>
            <a:r>
              <a:rPr lang="en-US" sz="2000" dirty="0">
                <a:solidFill>
                  <a:schemeClr val="tx1"/>
                </a:solidFill>
                <a:latin typeface="Franklin Gothic Medium" panose="020B0603020102020204" pitchFamily="34" charset="0"/>
              </a:rPr>
              <a:t>Cities and towns were required, in most cases, to draw new district boundaries ahead of the 2023 election cycle</a:t>
            </a:r>
          </a:p>
          <a:p>
            <a:pPr marL="285750" indent="-285750">
              <a:buFont typeface="Arial" panose="020B0604020202020204" pitchFamily="34" charset="0"/>
              <a:buChar char="•"/>
            </a:pPr>
            <a:endParaRPr lang="en-US" sz="800" dirty="0">
              <a:solidFill>
                <a:schemeClr val="tx1"/>
              </a:solidFill>
              <a:latin typeface="Franklin Gothic Medium" panose="020B0603020102020204" pitchFamily="34" charset="0"/>
            </a:endParaRPr>
          </a:p>
          <a:p>
            <a:pPr marL="285750" indent="-285750">
              <a:buFont typeface="Arial" panose="020B0604020202020204" pitchFamily="34" charset="0"/>
              <a:buChar char="•"/>
            </a:pPr>
            <a:r>
              <a:rPr lang="en-US" sz="2000" dirty="0">
                <a:solidFill>
                  <a:schemeClr val="tx1"/>
                </a:solidFill>
                <a:latin typeface="Franklin Gothic Medium" panose="020B0603020102020204" pitchFamily="34" charset="0"/>
              </a:rPr>
              <a:t>Current elected office holders continue to represent voters under the “OLD” district lines – or those lines that the incumbent was last elected.</a:t>
            </a:r>
          </a:p>
          <a:p>
            <a:pPr marL="285750" indent="-285750">
              <a:buFont typeface="Arial" panose="020B0604020202020204" pitchFamily="34" charset="0"/>
              <a:buChar char="•"/>
            </a:pPr>
            <a:endParaRPr lang="en-US" sz="800" dirty="0">
              <a:solidFill>
                <a:schemeClr val="tx1"/>
              </a:solidFill>
              <a:latin typeface="Franklin Gothic Medium" panose="020B0603020102020204" pitchFamily="34" charset="0"/>
            </a:endParaRPr>
          </a:p>
          <a:p>
            <a:pPr marL="285750" indent="-285750">
              <a:buFont typeface="Arial" panose="020B0604020202020204" pitchFamily="34" charset="0"/>
              <a:buChar char="•"/>
            </a:pPr>
            <a:r>
              <a:rPr lang="en-US" sz="2000" dirty="0">
                <a:solidFill>
                  <a:schemeClr val="tx1"/>
                </a:solidFill>
                <a:latin typeface="Franklin Gothic Medium" panose="020B0603020102020204" pitchFamily="34" charset="0"/>
              </a:rPr>
              <a:t>If incumbent office holder leaves office for whatever reason, the PCs eligible to vote in the caucus are those that represent precincts under the “OLD” district boundaries.</a:t>
            </a:r>
          </a:p>
          <a:p>
            <a:pPr marL="285750" indent="-285750">
              <a:buFont typeface="Arial" panose="020B0604020202020204" pitchFamily="34" charset="0"/>
              <a:buChar char="•"/>
            </a:pPr>
            <a:endParaRPr lang="en-US" sz="800" dirty="0">
              <a:solidFill>
                <a:schemeClr val="tx1"/>
              </a:solidFill>
              <a:latin typeface="Franklin Gothic Medium" panose="020B0603020102020204" pitchFamily="34" charset="0"/>
            </a:endParaRPr>
          </a:p>
          <a:p>
            <a:pPr marL="285750" indent="-285750">
              <a:buFont typeface="Arial" panose="020B0604020202020204" pitchFamily="34" charset="0"/>
              <a:buChar char="•"/>
            </a:pPr>
            <a:r>
              <a:rPr lang="en-US" sz="2000" dirty="0">
                <a:solidFill>
                  <a:schemeClr val="tx1"/>
                </a:solidFill>
                <a:latin typeface="Franklin Gothic Medium" panose="020B0603020102020204" pitchFamily="34" charset="0"/>
              </a:rPr>
              <a:t>Candidates that want to fill the elected office vacancy must also meet the candidate qualifications, including residency (if applicable) under the “OLD” district boundaries.</a:t>
            </a:r>
          </a:p>
        </p:txBody>
      </p:sp>
    </p:spTree>
    <p:extLst>
      <p:ext uri="{BB962C8B-B14F-4D97-AF65-F5344CB8AC3E}">
        <p14:creationId xmlns:p14="http://schemas.microsoft.com/office/powerpoint/2010/main" val="1414296825"/>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48C26-E4B8-E682-B091-63E0C8A80ACA}"/>
              </a:ext>
            </a:extLst>
          </p:cNvPr>
          <p:cNvSpPr>
            <a:spLocks noGrp="1"/>
          </p:cNvSpPr>
          <p:nvPr>
            <p:ph type="title"/>
          </p:nvPr>
        </p:nvSpPr>
        <p:spPr/>
        <p:txBody>
          <a:bodyPr/>
          <a:lstStyle/>
          <a:p>
            <a:r>
              <a:rPr lang="en-US" dirty="0"/>
              <a:t>When Ballot Vacancies Occur</a:t>
            </a:r>
          </a:p>
        </p:txBody>
      </p:sp>
      <p:sp>
        <p:nvSpPr>
          <p:cNvPr id="3" name="Content Placeholder 2">
            <a:extLst>
              <a:ext uri="{FF2B5EF4-FFF2-40B4-BE49-F238E27FC236}">
                <a16:creationId xmlns:a16="http://schemas.microsoft.com/office/drawing/2014/main" id="{B3EBEB14-E76B-58F1-E131-C16686AD5961}"/>
              </a:ext>
            </a:extLst>
          </p:cNvPr>
          <p:cNvSpPr>
            <a:spLocks noGrp="1"/>
          </p:cNvSpPr>
          <p:nvPr>
            <p:ph idx="1"/>
          </p:nvPr>
        </p:nvSpPr>
        <p:spPr/>
        <p:txBody>
          <a:bodyPr/>
          <a:lstStyle/>
          <a:p>
            <a:r>
              <a:rPr lang="en-US" sz="2400" dirty="0"/>
              <a:t>No D/R candidate ran in the primary election OR no candidate was nominated at the L party convention</a:t>
            </a:r>
          </a:p>
          <a:p>
            <a:pPr lvl="1"/>
            <a:r>
              <a:rPr lang="en-US" sz="2000" dirty="0"/>
              <a:t>Chairs can fill vacancy not later than noon, July 3, 2023</a:t>
            </a:r>
          </a:p>
          <a:p>
            <a:pPr lvl="2"/>
            <a:r>
              <a:rPr lang="en-US" sz="1800" dirty="0"/>
              <a:t>NOTE: This rule does not apply to “small” towns that hold a D/R/L nominating convention</a:t>
            </a:r>
          </a:p>
          <a:p>
            <a:pPr lvl="1"/>
            <a:r>
              <a:rPr lang="en-US" sz="2000" dirty="0"/>
              <a:t>Considered an “early” BV following steps in IC 3-13-1</a:t>
            </a:r>
          </a:p>
          <a:p>
            <a:pPr lvl="1"/>
            <a:endParaRPr lang="en-US" sz="200" dirty="0"/>
          </a:p>
          <a:p>
            <a:r>
              <a:rPr lang="en-US" sz="2400" dirty="0"/>
              <a:t>Candidate withdrawal AFTER nomination</a:t>
            </a:r>
          </a:p>
          <a:p>
            <a:pPr lvl="1"/>
            <a:r>
              <a:rPr lang="en-US" sz="2000" dirty="0"/>
              <a:t>On or before noon, July 17, 2023 – can withdraw for any reason</a:t>
            </a:r>
          </a:p>
          <a:p>
            <a:pPr lvl="1"/>
            <a:r>
              <a:rPr lang="en-US" sz="2000" dirty="0"/>
              <a:t>After noon, July 17, 2023 – can ONLY withdraw for specific reasons</a:t>
            </a:r>
          </a:p>
          <a:p>
            <a:pPr lvl="1"/>
            <a:r>
              <a:rPr lang="en-US" sz="2000" dirty="0"/>
              <a:t>Can be an “early” BV (IC 3-13-1) or if occurring in final 30-days, a “late” BV (IC-3-13-2)</a:t>
            </a:r>
          </a:p>
          <a:p>
            <a:pPr marL="0" indent="0">
              <a:buNone/>
            </a:pPr>
            <a:r>
              <a:rPr lang="en-US" sz="1200" i="1" dirty="0"/>
              <a:t>NOTE: July 15 deadline rolls over to noon, July 17, since filing deadline falls on a Saturday in 2023</a:t>
            </a:r>
          </a:p>
          <a:p>
            <a:pPr lvl="2"/>
            <a:endParaRPr lang="en-US" dirty="0"/>
          </a:p>
        </p:txBody>
      </p:sp>
      <p:sp>
        <p:nvSpPr>
          <p:cNvPr id="4" name="Slide Number Placeholder 3">
            <a:extLst>
              <a:ext uri="{FF2B5EF4-FFF2-40B4-BE49-F238E27FC236}">
                <a16:creationId xmlns:a16="http://schemas.microsoft.com/office/drawing/2014/main" id="{3BE41812-2B0D-CCEE-C18A-2C36C01EB4D4}"/>
              </a:ext>
            </a:extLst>
          </p:cNvPr>
          <p:cNvSpPr>
            <a:spLocks noGrp="1"/>
          </p:cNvSpPr>
          <p:nvPr>
            <p:ph type="sldNum" sz="quarter" idx="12"/>
          </p:nvPr>
        </p:nvSpPr>
        <p:spPr/>
        <p:txBody>
          <a:bodyPr/>
          <a:lstStyle/>
          <a:p>
            <a:pPr>
              <a:defRPr/>
            </a:pPr>
            <a:fld id="{6D9C203A-C0E3-4BBE-923F-78DCBC473BE2}" type="slidenum">
              <a:rPr lang="en-US" altLang="en-US" smtClean="0"/>
              <a:pPr>
                <a:defRPr/>
              </a:pPr>
              <a:t>15</a:t>
            </a:fld>
            <a:endParaRPr lang="en-US" altLang="en-US"/>
          </a:p>
        </p:txBody>
      </p:sp>
      <p:sp>
        <p:nvSpPr>
          <p:cNvPr id="5" name="Rectangle: Rounded Corners 4">
            <a:extLst>
              <a:ext uri="{FF2B5EF4-FFF2-40B4-BE49-F238E27FC236}">
                <a16:creationId xmlns:a16="http://schemas.microsoft.com/office/drawing/2014/main" id="{AD99402B-B83B-ACB9-29EB-32FB1F5A6512}"/>
              </a:ext>
            </a:extLst>
          </p:cNvPr>
          <p:cNvSpPr/>
          <p:nvPr/>
        </p:nvSpPr>
        <p:spPr>
          <a:xfrm>
            <a:off x="898347" y="5396966"/>
            <a:ext cx="7600950" cy="875506"/>
          </a:xfrm>
          <a:prstGeom prst="roundRect">
            <a:avLst/>
          </a:prstGeom>
          <a:solidFill>
            <a:srgbClr val="FFF8E1"/>
          </a:solidFill>
          <a:ln w="28575">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rPr>
              <a:t>Independent candidates do not belong to a political party &amp; have no legal</a:t>
            </a:r>
            <a:br>
              <a:rPr lang="en-US" sz="1600" dirty="0">
                <a:solidFill>
                  <a:schemeClr val="tx1"/>
                </a:solidFill>
              </a:rPr>
            </a:br>
            <a:r>
              <a:rPr lang="en-US" sz="1600" dirty="0">
                <a:solidFill>
                  <a:schemeClr val="tx1"/>
                </a:solidFill>
              </a:rPr>
              <a:t>way to fill a ballot vacancy; minor party candidates may be able to fill their ballot vacancies. Please reach out to IED with questions.</a:t>
            </a:r>
          </a:p>
        </p:txBody>
      </p:sp>
      <p:pic>
        <p:nvPicPr>
          <p:cNvPr id="6" name="Picture 7" descr="Icon&#10;&#10;Description automatically generated">
            <a:extLst>
              <a:ext uri="{FF2B5EF4-FFF2-40B4-BE49-F238E27FC236}">
                <a16:creationId xmlns:a16="http://schemas.microsoft.com/office/drawing/2014/main" id="{8F488541-C0A5-FB71-8EB9-3E6146377D7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5274243"/>
            <a:ext cx="1270795" cy="1270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3">
            <a:extLst>
              <a:ext uri="{FF2B5EF4-FFF2-40B4-BE49-F238E27FC236}">
                <a16:creationId xmlns:a16="http://schemas.microsoft.com/office/drawing/2014/main" id="{5FD29E8D-7AC5-6D17-F95A-2DA7A6E8C725}"/>
              </a:ext>
            </a:extLst>
          </p:cNvPr>
          <p:cNvSpPr txBox="1">
            <a:spLocks noChangeArrowheads="1"/>
          </p:cNvSpPr>
          <p:nvPr/>
        </p:nvSpPr>
        <p:spPr bwMode="auto">
          <a:xfrm>
            <a:off x="5429250" y="6395195"/>
            <a:ext cx="3086100" cy="28183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rtl="0" eaLnBrk="0" fontAlgn="base" hangingPunct="0">
              <a:spcBef>
                <a:spcPct val="0"/>
              </a:spcBef>
              <a:spcAft>
                <a:spcPct val="0"/>
              </a:spcAft>
              <a:defRPr sz="10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9pPr>
          </a:lstStyle>
          <a:p>
            <a:r>
              <a:rPr lang="en-US" altLang="en-US" dirty="0"/>
              <a:t>IC 3-13-1 | IC 3-13-2</a:t>
            </a:r>
          </a:p>
        </p:txBody>
      </p:sp>
    </p:spTree>
    <p:extLst>
      <p:ext uri="{BB962C8B-B14F-4D97-AF65-F5344CB8AC3E}">
        <p14:creationId xmlns:p14="http://schemas.microsoft.com/office/powerpoint/2010/main" val="1751197179"/>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48C26-E4B8-E682-B091-63E0C8A80ACA}"/>
              </a:ext>
            </a:extLst>
          </p:cNvPr>
          <p:cNvSpPr>
            <a:spLocks noGrp="1"/>
          </p:cNvSpPr>
          <p:nvPr>
            <p:ph type="title"/>
          </p:nvPr>
        </p:nvSpPr>
        <p:spPr/>
        <p:txBody>
          <a:bodyPr/>
          <a:lstStyle/>
          <a:p>
            <a:r>
              <a:rPr lang="en-US" dirty="0"/>
              <a:t>Two Ways to Fill a Ballot Vacancy</a:t>
            </a:r>
          </a:p>
        </p:txBody>
      </p:sp>
      <p:sp>
        <p:nvSpPr>
          <p:cNvPr id="3" name="Content Placeholder 2">
            <a:extLst>
              <a:ext uri="{FF2B5EF4-FFF2-40B4-BE49-F238E27FC236}">
                <a16:creationId xmlns:a16="http://schemas.microsoft.com/office/drawing/2014/main" id="{B3EBEB14-E76B-58F1-E131-C16686AD5961}"/>
              </a:ext>
            </a:extLst>
          </p:cNvPr>
          <p:cNvSpPr>
            <a:spLocks noGrp="1"/>
          </p:cNvSpPr>
          <p:nvPr>
            <p:ph idx="1"/>
          </p:nvPr>
        </p:nvSpPr>
        <p:spPr/>
        <p:txBody>
          <a:bodyPr/>
          <a:lstStyle/>
          <a:p>
            <a:pPr marL="514350" indent="-514350">
              <a:buFont typeface="+mj-lt"/>
              <a:buAutoNum type="arabicParenR"/>
            </a:pPr>
            <a:r>
              <a:rPr lang="en-US" dirty="0"/>
              <a:t>Caucus of Eligible PCs </a:t>
            </a:r>
          </a:p>
          <a:p>
            <a:pPr marL="514350" indent="-514350">
              <a:buFont typeface="+mj-lt"/>
              <a:buAutoNum type="arabicParenR"/>
            </a:pPr>
            <a:r>
              <a:rPr lang="en-US" dirty="0"/>
              <a:t>Direct Appointment by County Chair</a:t>
            </a:r>
          </a:p>
          <a:p>
            <a:pPr marL="800100" lvl="1" indent="-457200">
              <a:buFont typeface="+mj-lt"/>
              <a:buAutoNum type="alphaLcParenR"/>
            </a:pPr>
            <a:r>
              <a:rPr lang="en-US" sz="2000" dirty="0"/>
              <a:t>Only one (or no) eligible PC can vote in the caucus</a:t>
            </a:r>
          </a:p>
          <a:p>
            <a:pPr marL="800100" lvl="1" indent="-457200">
              <a:buFont typeface="+mj-lt"/>
              <a:buAutoNum type="alphaLcParenR" startAt="2"/>
            </a:pPr>
            <a:r>
              <a:rPr lang="en-US" sz="2000" dirty="0"/>
              <a:t>County party organization passes a resolution or make a motion to grant chair the authority to fill BVs by direct appointment</a:t>
            </a:r>
          </a:p>
          <a:p>
            <a:pPr lvl="3"/>
            <a:r>
              <a:rPr lang="en-US" sz="1800" dirty="0"/>
              <a:t>Power can also be delegated to the county central committee made up of the chair, vice chair, secretary and treasurer</a:t>
            </a:r>
            <a:endParaRPr lang="en-US" sz="800" dirty="0"/>
          </a:p>
          <a:p>
            <a:pPr lvl="3"/>
            <a:r>
              <a:rPr lang="en-US" sz="1800" dirty="0"/>
              <a:t>No official state form</a:t>
            </a:r>
          </a:p>
          <a:p>
            <a:pPr lvl="3"/>
            <a:r>
              <a:rPr lang="en-US" sz="1800" dirty="0"/>
              <a:t>No state law that sets forth the contents of the resolution or how long its lasts</a:t>
            </a:r>
          </a:p>
          <a:p>
            <a:pPr lvl="4"/>
            <a:r>
              <a:rPr lang="en-US" sz="1800" dirty="0"/>
              <a:t>For example, resolution can be limited to one election cycle or a discrete set of dates, duration of chair’s tenure, or in perpetuity – it’s up to the party organization to decide</a:t>
            </a:r>
          </a:p>
          <a:p>
            <a:pPr lvl="3"/>
            <a:r>
              <a:rPr lang="en-US" sz="1800" dirty="0"/>
              <a:t>Resolutions are easier to manage in terms of filing paperwork BUT a motion can be adopted during a party meeting to give direct appointment authority</a:t>
            </a:r>
          </a:p>
          <a:p>
            <a:pPr lvl="4"/>
            <a:r>
              <a:rPr lang="en-US" sz="1800" dirty="0"/>
              <a:t>Meeting minutes would be used to verify delegation of authority</a:t>
            </a:r>
          </a:p>
          <a:p>
            <a:endParaRPr lang="en-US" dirty="0"/>
          </a:p>
        </p:txBody>
      </p:sp>
      <p:sp>
        <p:nvSpPr>
          <p:cNvPr id="4" name="Slide Number Placeholder 3">
            <a:extLst>
              <a:ext uri="{FF2B5EF4-FFF2-40B4-BE49-F238E27FC236}">
                <a16:creationId xmlns:a16="http://schemas.microsoft.com/office/drawing/2014/main" id="{3BE41812-2B0D-CCEE-C18A-2C36C01EB4D4}"/>
              </a:ext>
            </a:extLst>
          </p:cNvPr>
          <p:cNvSpPr>
            <a:spLocks noGrp="1"/>
          </p:cNvSpPr>
          <p:nvPr>
            <p:ph type="sldNum" sz="quarter" idx="12"/>
          </p:nvPr>
        </p:nvSpPr>
        <p:spPr/>
        <p:txBody>
          <a:bodyPr/>
          <a:lstStyle/>
          <a:p>
            <a:pPr>
              <a:defRPr/>
            </a:pPr>
            <a:fld id="{6D9C203A-C0E3-4BBE-923F-78DCBC473BE2}" type="slidenum">
              <a:rPr lang="en-US" altLang="en-US" smtClean="0"/>
              <a:pPr>
                <a:defRPr/>
              </a:pPr>
              <a:t>16</a:t>
            </a:fld>
            <a:endParaRPr lang="en-US" altLang="en-US"/>
          </a:p>
        </p:txBody>
      </p:sp>
      <p:sp>
        <p:nvSpPr>
          <p:cNvPr id="5" name="Footer Placeholder 3">
            <a:extLst>
              <a:ext uri="{FF2B5EF4-FFF2-40B4-BE49-F238E27FC236}">
                <a16:creationId xmlns:a16="http://schemas.microsoft.com/office/drawing/2014/main" id="{C942F69D-85F9-AAF7-D963-33A6DCEB8288}"/>
              </a:ext>
            </a:extLst>
          </p:cNvPr>
          <p:cNvSpPr txBox="1">
            <a:spLocks noChangeArrowheads="1"/>
          </p:cNvSpPr>
          <p:nvPr/>
        </p:nvSpPr>
        <p:spPr bwMode="auto">
          <a:xfrm>
            <a:off x="5429250" y="6395195"/>
            <a:ext cx="3086100" cy="28183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rtl="0" eaLnBrk="0" fontAlgn="base" hangingPunct="0">
              <a:spcBef>
                <a:spcPct val="0"/>
              </a:spcBef>
              <a:spcAft>
                <a:spcPct val="0"/>
              </a:spcAft>
              <a:defRPr sz="10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9pPr>
          </a:lstStyle>
          <a:p>
            <a:r>
              <a:rPr lang="en-US" altLang="en-US" dirty="0"/>
              <a:t>IC 3-13-1-6 | IC 3-13-1-13</a:t>
            </a:r>
          </a:p>
        </p:txBody>
      </p:sp>
    </p:spTree>
    <p:extLst>
      <p:ext uri="{BB962C8B-B14F-4D97-AF65-F5344CB8AC3E}">
        <p14:creationId xmlns:p14="http://schemas.microsoft.com/office/powerpoint/2010/main" val="391597758"/>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5D64A-94DB-E11F-080D-B177023231D5}"/>
              </a:ext>
            </a:extLst>
          </p:cNvPr>
          <p:cNvSpPr>
            <a:spLocks noGrp="1"/>
          </p:cNvSpPr>
          <p:nvPr>
            <p:ph type="title"/>
          </p:nvPr>
        </p:nvSpPr>
        <p:spPr>
          <a:xfrm>
            <a:off x="628650" y="365127"/>
            <a:ext cx="8439150" cy="742949"/>
          </a:xfrm>
        </p:spPr>
        <p:txBody>
          <a:bodyPr/>
          <a:lstStyle/>
          <a:p>
            <a:r>
              <a:rPr lang="en-US" sz="3000" dirty="0"/>
              <a:t>Filling D/R BVs When NO Candidate Nominated</a:t>
            </a:r>
          </a:p>
        </p:txBody>
      </p:sp>
      <p:sp>
        <p:nvSpPr>
          <p:cNvPr id="3" name="Content Placeholder 2">
            <a:extLst>
              <a:ext uri="{FF2B5EF4-FFF2-40B4-BE49-F238E27FC236}">
                <a16:creationId xmlns:a16="http://schemas.microsoft.com/office/drawing/2014/main" id="{3CBC33ED-FF07-FD1D-9BDF-C8813969C3A6}"/>
              </a:ext>
            </a:extLst>
          </p:cNvPr>
          <p:cNvSpPr>
            <a:spLocks noGrp="1"/>
          </p:cNvSpPr>
          <p:nvPr>
            <p:ph idx="1"/>
          </p:nvPr>
        </p:nvSpPr>
        <p:spPr/>
        <p:txBody>
          <a:bodyPr/>
          <a:lstStyle/>
          <a:p>
            <a:r>
              <a:rPr lang="en-US" sz="2400" dirty="0"/>
              <a:t>BY CAUCUS when no candidate was nominated in May primary:</a:t>
            </a:r>
          </a:p>
          <a:p>
            <a:pPr lvl="1"/>
            <a:r>
              <a:rPr lang="en-US" sz="2000" dirty="0"/>
              <a:t>Notice of Caucus (CAN-47)</a:t>
            </a:r>
          </a:p>
          <a:p>
            <a:pPr lvl="2"/>
            <a:r>
              <a:rPr lang="en-US" sz="1800" dirty="0"/>
              <a:t>Must be sent by first class mail to all eligible PCs within the election district not later than 10-days before the date caucus is held</a:t>
            </a:r>
          </a:p>
          <a:p>
            <a:pPr lvl="2"/>
            <a:r>
              <a:rPr lang="en-US" sz="1800" dirty="0"/>
              <a:t>Must be filed with the county clerk not later than 10-days before the date the caucus is held</a:t>
            </a:r>
          </a:p>
          <a:p>
            <a:pPr lvl="3"/>
            <a:r>
              <a:rPr lang="en-US" sz="1800" dirty="0">
                <a:highlight>
                  <a:srgbClr val="FFFF00"/>
                </a:highlight>
              </a:rPr>
              <a:t>Deadline to hold caucus is noon, July 3, 2023</a:t>
            </a:r>
          </a:p>
          <a:p>
            <a:pPr lvl="1"/>
            <a:r>
              <a:rPr lang="en-US" sz="2000" dirty="0"/>
              <a:t>Declaration of Candidacy &amp; Consent to Fill BV (CAN-48)</a:t>
            </a:r>
          </a:p>
          <a:p>
            <a:pPr lvl="2"/>
            <a:r>
              <a:rPr lang="en-US" sz="1800" dirty="0"/>
              <a:t>Must be filed with the chair of the caucus not later than 72-hours before the date the caucus is held</a:t>
            </a:r>
          </a:p>
          <a:p>
            <a:pPr lvl="2"/>
            <a:r>
              <a:rPr lang="en-US" sz="1800" dirty="0"/>
              <a:t>Must be filed with the county clerk not later than 72-hours before the date the caucus is held</a:t>
            </a:r>
          </a:p>
          <a:p>
            <a:pPr lvl="1"/>
            <a:r>
              <a:rPr lang="en-US" sz="2000" dirty="0"/>
              <a:t>Certificate of Candidate Selection to fill “Early” BV (CAN-49) &amp; Statement of Economic Interests (CAN-12, unless running for judge &amp; use different filing)</a:t>
            </a:r>
          </a:p>
          <a:p>
            <a:pPr lvl="2"/>
            <a:r>
              <a:rPr lang="en-US" sz="1800" dirty="0">
                <a:highlight>
                  <a:srgbClr val="FFFF00"/>
                </a:highlight>
              </a:rPr>
              <a:t>Must be filed not later than noon, July 3, 2023</a:t>
            </a:r>
          </a:p>
          <a:p>
            <a:pPr lvl="3"/>
            <a:r>
              <a:rPr lang="en-US" sz="1400" dirty="0"/>
              <a:t>For other types of BV, the CAN-49 is filed not later than noon, 3-days after the caucus but for this specific type of BV where no candidate ran in the primary, the deadline is standardized to July 3, 2023</a:t>
            </a:r>
          </a:p>
          <a:p>
            <a:pPr lvl="1"/>
            <a:endParaRPr lang="en-US" dirty="0"/>
          </a:p>
          <a:p>
            <a:endParaRPr lang="en-US" dirty="0"/>
          </a:p>
        </p:txBody>
      </p:sp>
      <p:sp>
        <p:nvSpPr>
          <p:cNvPr id="4" name="Slide Number Placeholder 3">
            <a:extLst>
              <a:ext uri="{FF2B5EF4-FFF2-40B4-BE49-F238E27FC236}">
                <a16:creationId xmlns:a16="http://schemas.microsoft.com/office/drawing/2014/main" id="{B58B5A3F-493B-D268-BCAC-C343303F2B06}"/>
              </a:ext>
            </a:extLst>
          </p:cNvPr>
          <p:cNvSpPr>
            <a:spLocks noGrp="1"/>
          </p:cNvSpPr>
          <p:nvPr>
            <p:ph type="sldNum" sz="quarter" idx="12"/>
          </p:nvPr>
        </p:nvSpPr>
        <p:spPr/>
        <p:txBody>
          <a:bodyPr/>
          <a:lstStyle/>
          <a:p>
            <a:pPr>
              <a:defRPr/>
            </a:pPr>
            <a:fld id="{6D9C203A-C0E3-4BBE-923F-78DCBC473BE2}" type="slidenum">
              <a:rPr lang="en-US" altLang="en-US" smtClean="0"/>
              <a:pPr>
                <a:defRPr/>
              </a:pPr>
              <a:t>17</a:t>
            </a:fld>
            <a:endParaRPr lang="en-US" altLang="en-US"/>
          </a:p>
        </p:txBody>
      </p:sp>
      <p:sp>
        <p:nvSpPr>
          <p:cNvPr id="5" name="Footer Placeholder 3">
            <a:extLst>
              <a:ext uri="{FF2B5EF4-FFF2-40B4-BE49-F238E27FC236}">
                <a16:creationId xmlns:a16="http://schemas.microsoft.com/office/drawing/2014/main" id="{551C7CBC-5501-63AF-CC3A-A553EE482199}"/>
              </a:ext>
            </a:extLst>
          </p:cNvPr>
          <p:cNvSpPr txBox="1">
            <a:spLocks noChangeArrowheads="1"/>
          </p:cNvSpPr>
          <p:nvPr/>
        </p:nvSpPr>
        <p:spPr bwMode="auto">
          <a:xfrm>
            <a:off x="5429250" y="6395195"/>
            <a:ext cx="3086100" cy="28183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rtl="0" eaLnBrk="0" fontAlgn="base" hangingPunct="0">
              <a:spcBef>
                <a:spcPct val="0"/>
              </a:spcBef>
              <a:spcAft>
                <a:spcPct val="0"/>
              </a:spcAft>
              <a:defRPr sz="10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9pPr>
          </a:lstStyle>
          <a:p>
            <a:r>
              <a:rPr lang="en-US" altLang="en-US" dirty="0"/>
              <a:t>IC 3-13-1 | IC 3-13-2</a:t>
            </a:r>
          </a:p>
        </p:txBody>
      </p:sp>
    </p:spTree>
    <p:extLst>
      <p:ext uri="{BB962C8B-B14F-4D97-AF65-F5344CB8AC3E}">
        <p14:creationId xmlns:p14="http://schemas.microsoft.com/office/powerpoint/2010/main" val="112038282"/>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5D64A-94DB-E11F-080D-B177023231D5}"/>
              </a:ext>
            </a:extLst>
          </p:cNvPr>
          <p:cNvSpPr>
            <a:spLocks noGrp="1"/>
          </p:cNvSpPr>
          <p:nvPr>
            <p:ph type="title"/>
          </p:nvPr>
        </p:nvSpPr>
        <p:spPr>
          <a:xfrm>
            <a:off x="628650" y="365127"/>
            <a:ext cx="8439150" cy="742949"/>
          </a:xfrm>
        </p:spPr>
        <p:txBody>
          <a:bodyPr/>
          <a:lstStyle/>
          <a:p>
            <a:r>
              <a:rPr lang="en-US" sz="3000" dirty="0"/>
              <a:t>Filling D/R BVs When NO Candidate Nominated</a:t>
            </a:r>
          </a:p>
        </p:txBody>
      </p:sp>
      <p:sp>
        <p:nvSpPr>
          <p:cNvPr id="3" name="Content Placeholder 2">
            <a:extLst>
              <a:ext uri="{FF2B5EF4-FFF2-40B4-BE49-F238E27FC236}">
                <a16:creationId xmlns:a16="http://schemas.microsoft.com/office/drawing/2014/main" id="{3CBC33ED-FF07-FD1D-9BDF-C8813969C3A6}"/>
              </a:ext>
            </a:extLst>
          </p:cNvPr>
          <p:cNvSpPr>
            <a:spLocks noGrp="1"/>
          </p:cNvSpPr>
          <p:nvPr>
            <p:ph idx="1"/>
          </p:nvPr>
        </p:nvSpPr>
        <p:spPr/>
        <p:txBody>
          <a:bodyPr/>
          <a:lstStyle/>
          <a:p>
            <a:r>
              <a:rPr lang="en-US" sz="2400" dirty="0"/>
              <a:t>BY DIRECT APPOINTMENT when no candidate was nominated in May primary:</a:t>
            </a:r>
          </a:p>
          <a:p>
            <a:pPr lvl="1"/>
            <a:r>
              <a:rPr lang="en-US" sz="2000" dirty="0">
                <a:highlight>
                  <a:srgbClr val="FFFF00"/>
                </a:highlight>
              </a:rPr>
              <a:t>Make appointment by noon, July 3, 2023</a:t>
            </a:r>
          </a:p>
          <a:p>
            <a:pPr lvl="1"/>
            <a:r>
              <a:rPr lang="en-US" sz="2000" dirty="0"/>
              <a:t>File following forms with county clerk </a:t>
            </a:r>
            <a:r>
              <a:rPr lang="en-US" sz="2000" dirty="0">
                <a:highlight>
                  <a:srgbClr val="FFFF00"/>
                </a:highlight>
              </a:rPr>
              <a:t>not later than noon, July 3, 2023</a:t>
            </a:r>
            <a:r>
              <a:rPr lang="en-US" sz="2000" dirty="0"/>
              <a:t>: </a:t>
            </a:r>
          </a:p>
          <a:p>
            <a:pPr lvl="2"/>
            <a:r>
              <a:rPr lang="en-US" dirty="0"/>
              <a:t>Declaration of Candidacy &amp; Consent to Fill BV (CAN-48)</a:t>
            </a:r>
          </a:p>
          <a:p>
            <a:pPr lvl="2"/>
            <a:r>
              <a:rPr lang="en-US" dirty="0"/>
              <a:t>Certificate of Candidate Selection to fill “Early” BV (CAN-49)</a:t>
            </a:r>
          </a:p>
          <a:p>
            <a:pPr lvl="2"/>
            <a:r>
              <a:rPr lang="en-US" dirty="0"/>
              <a:t>Copy of Resolution or Meeting Minutes giving direct appointment authority, unless only one eligible PC can vote in caucus</a:t>
            </a:r>
          </a:p>
          <a:p>
            <a:pPr lvl="2"/>
            <a:r>
              <a:rPr lang="en-US" dirty="0"/>
              <a:t>Statement of Economic Interests (CAN-12, unless running for judge &amp; use different filing)</a:t>
            </a:r>
          </a:p>
          <a:p>
            <a:pPr lvl="3"/>
            <a:r>
              <a:rPr lang="en-US" sz="1800" dirty="0"/>
              <a:t>For other types of BV, the CAN-49 is filed not later than noon, 3-days after the caucus but for this specific type of BV where no candidate ran in the primary, the deadline is standardized to July 3, 2023</a:t>
            </a:r>
          </a:p>
          <a:p>
            <a:pPr lvl="3"/>
            <a:endParaRPr lang="en-US" sz="1800" dirty="0"/>
          </a:p>
          <a:p>
            <a:pPr lvl="1"/>
            <a:endParaRPr lang="en-US" dirty="0"/>
          </a:p>
          <a:p>
            <a:endParaRPr lang="en-US" dirty="0"/>
          </a:p>
        </p:txBody>
      </p:sp>
      <p:sp>
        <p:nvSpPr>
          <p:cNvPr id="4" name="Slide Number Placeholder 3">
            <a:extLst>
              <a:ext uri="{FF2B5EF4-FFF2-40B4-BE49-F238E27FC236}">
                <a16:creationId xmlns:a16="http://schemas.microsoft.com/office/drawing/2014/main" id="{B58B5A3F-493B-D268-BCAC-C343303F2B06}"/>
              </a:ext>
            </a:extLst>
          </p:cNvPr>
          <p:cNvSpPr>
            <a:spLocks noGrp="1"/>
          </p:cNvSpPr>
          <p:nvPr>
            <p:ph type="sldNum" sz="quarter" idx="12"/>
          </p:nvPr>
        </p:nvSpPr>
        <p:spPr/>
        <p:txBody>
          <a:bodyPr/>
          <a:lstStyle/>
          <a:p>
            <a:pPr>
              <a:defRPr/>
            </a:pPr>
            <a:fld id="{6D9C203A-C0E3-4BBE-923F-78DCBC473BE2}" type="slidenum">
              <a:rPr lang="en-US" altLang="en-US" smtClean="0"/>
              <a:pPr>
                <a:defRPr/>
              </a:pPr>
              <a:t>18</a:t>
            </a:fld>
            <a:endParaRPr lang="en-US" altLang="en-US"/>
          </a:p>
        </p:txBody>
      </p:sp>
      <p:sp>
        <p:nvSpPr>
          <p:cNvPr id="5" name="Rectangle: Rounded Corners 4">
            <a:extLst>
              <a:ext uri="{FF2B5EF4-FFF2-40B4-BE49-F238E27FC236}">
                <a16:creationId xmlns:a16="http://schemas.microsoft.com/office/drawing/2014/main" id="{1CF184AA-9959-887C-61E7-D56CF0026135}"/>
              </a:ext>
            </a:extLst>
          </p:cNvPr>
          <p:cNvSpPr/>
          <p:nvPr/>
        </p:nvSpPr>
        <p:spPr>
          <a:xfrm>
            <a:off x="898347" y="5396966"/>
            <a:ext cx="7600950" cy="875506"/>
          </a:xfrm>
          <a:prstGeom prst="roundRect">
            <a:avLst/>
          </a:prstGeom>
          <a:solidFill>
            <a:srgbClr val="FFF8E1"/>
          </a:solidFill>
          <a:ln w="28575">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rPr>
              <a:t>MUST file a copy of the meeting minutes or resolution </a:t>
            </a:r>
            <a:br>
              <a:rPr lang="en-US" sz="2000" b="1" dirty="0">
                <a:solidFill>
                  <a:schemeClr val="tx1"/>
                </a:solidFill>
              </a:rPr>
            </a:br>
            <a:r>
              <a:rPr lang="en-US" sz="2000" b="1" dirty="0">
                <a:solidFill>
                  <a:schemeClr val="tx1"/>
                </a:solidFill>
              </a:rPr>
              <a:t>to </a:t>
            </a:r>
            <a:r>
              <a:rPr lang="en-US" sz="2000" b="1" u="sng" dirty="0">
                <a:solidFill>
                  <a:schemeClr val="tx1"/>
                </a:solidFill>
              </a:rPr>
              <a:t>EACH</a:t>
            </a:r>
            <a:r>
              <a:rPr lang="en-US" sz="2000" b="1" dirty="0">
                <a:solidFill>
                  <a:schemeClr val="tx1"/>
                </a:solidFill>
              </a:rPr>
              <a:t> ballot vacancy candidate packet </a:t>
            </a:r>
          </a:p>
        </p:txBody>
      </p:sp>
      <p:pic>
        <p:nvPicPr>
          <p:cNvPr id="6" name="Picture 7" descr="Icon&#10;&#10;Description automatically generated">
            <a:extLst>
              <a:ext uri="{FF2B5EF4-FFF2-40B4-BE49-F238E27FC236}">
                <a16:creationId xmlns:a16="http://schemas.microsoft.com/office/drawing/2014/main" id="{64284552-6C82-507B-F2C0-2273EC9F0F0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8950" y="5053806"/>
            <a:ext cx="1706563" cy="170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3">
            <a:extLst>
              <a:ext uri="{FF2B5EF4-FFF2-40B4-BE49-F238E27FC236}">
                <a16:creationId xmlns:a16="http://schemas.microsoft.com/office/drawing/2014/main" id="{12F10F27-9F9A-1F55-9F5E-384CD02CBB26}"/>
              </a:ext>
            </a:extLst>
          </p:cNvPr>
          <p:cNvSpPr txBox="1">
            <a:spLocks noChangeArrowheads="1"/>
          </p:cNvSpPr>
          <p:nvPr/>
        </p:nvSpPr>
        <p:spPr bwMode="auto">
          <a:xfrm>
            <a:off x="5429250" y="6395195"/>
            <a:ext cx="3086100" cy="28183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rtl="0" eaLnBrk="0" fontAlgn="base" hangingPunct="0">
              <a:spcBef>
                <a:spcPct val="0"/>
              </a:spcBef>
              <a:spcAft>
                <a:spcPct val="0"/>
              </a:spcAft>
              <a:defRPr sz="10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9pPr>
          </a:lstStyle>
          <a:p>
            <a:r>
              <a:rPr lang="en-US" altLang="en-US" dirty="0"/>
              <a:t>IC 3-13-1-7 | IC 3-13-1-14 | IC 3-13-1-15</a:t>
            </a:r>
          </a:p>
        </p:txBody>
      </p:sp>
    </p:spTree>
    <p:extLst>
      <p:ext uri="{BB962C8B-B14F-4D97-AF65-F5344CB8AC3E}">
        <p14:creationId xmlns:p14="http://schemas.microsoft.com/office/powerpoint/2010/main" val="6855890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7" presetClass="emph" presetSubtype="0" repeatCount="indefinite" fill="remove" nodeType="withEffect">
                                  <p:stCondLst>
                                    <p:cond delay="0"/>
                                  </p:stCondLst>
                                  <p:childTnLst>
                                    <p:animClr clrSpc="rgb" dir="cw">
                                      <p:cBhvr override="childStyle">
                                        <p:cTn id="10" dur="250" autoRev="1" fill="remove"/>
                                        <p:tgtEl>
                                          <p:spTgt spid="5">
                                            <p:txEl>
                                              <p:pRg st="0" end="0"/>
                                            </p:txEl>
                                          </p:spTgt>
                                        </p:tgtEl>
                                        <p:attrNameLst>
                                          <p:attrName>style.color</p:attrName>
                                        </p:attrNameLst>
                                      </p:cBhvr>
                                      <p:to>
                                        <a:srgbClr val="FF107E"/>
                                      </p:to>
                                    </p:animClr>
                                    <p:animClr clrSpc="rgb" dir="cw">
                                      <p:cBhvr>
                                        <p:cTn id="11" dur="250" autoRev="1" fill="remove"/>
                                        <p:tgtEl>
                                          <p:spTgt spid="5">
                                            <p:txEl>
                                              <p:pRg st="0" end="0"/>
                                            </p:txEl>
                                          </p:spTgt>
                                        </p:tgtEl>
                                        <p:attrNameLst>
                                          <p:attrName>fillcolor</p:attrName>
                                        </p:attrNameLst>
                                      </p:cBhvr>
                                      <p:to>
                                        <a:srgbClr val="FF107E"/>
                                      </p:to>
                                    </p:animClr>
                                    <p:set>
                                      <p:cBhvr>
                                        <p:cTn id="12" dur="250" autoRev="1" fill="remove"/>
                                        <p:tgtEl>
                                          <p:spTgt spid="5">
                                            <p:txEl>
                                              <p:pRg st="0" end="0"/>
                                            </p:txEl>
                                          </p:spTgt>
                                        </p:tgtEl>
                                        <p:attrNameLst>
                                          <p:attrName>fill.type</p:attrName>
                                        </p:attrNameLst>
                                      </p:cBhvr>
                                      <p:to>
                                        <p:strVal val="solid"/>
                                      </p:to>
                                    </p:set>
                                    <p:set>
                                      <p:cBhvr>
                                        <p:cTn id="13" dur="250" autoRev="1" fill="remove"/>
                                        <p:tgtEl>
                                          <p:spTgt spid="5">
                                            <p:txEl>
                                              <p:pRg st="0" end="0"/>
                                            </p:txEl>
                                          </p:spTgt>
                                        </p:tgtEl>
                                        <p:attrNameLst>
                                          <p:attrName>fill.on</p:attrName>
                                        </p:attrNameLst>
                                      </p:cBhvr>
                                      <p:to>
                                        <p:strVal val="true"/>
                                      </p:to>
                                    </p:set>
                                  </p:childTnLst>
                                </p:cTn>
                              </p:par>
                              <p:par>
                                <p:cTn id="14" presetID="2" presetClass="entr" presetSubtype="4"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uiExpand="1"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5D64A-94DB-E11F-080D-B177023231D5}"/>
              </a:ext>
            </a:extLst>
          </p:cNvPr>
          <p:cNvSpPr>
            <a:spLocks noGrp="1"/>
          </p:cNvSpPr>
          <p:nvPr>
            <p:ph type="title"/>
          </p:nvPr>
        </p:nvSpPr>
        <p:spPr>
          <a:xfrm>
            <a:off x="628650" y="365127"/>
            <a:ext cx="8134350" cy="742949"/>
          </a:xfrm>
        </p:spPr>
        <p:txBody>
          <a:bodyPr/>
          <a:lstStyle/>
          <a:p>
            <a:r>
              <a:rPr lang="en-US" dirty="0"/>
              <a:t>Filling L BVs when NO Candidate Nominated</a:t>
            </a:r>
          </a:p>
        </p:txBody>
      </p:sp>
      <p:sp>
        <p:nvSpPr>
          <p:cNvPr id="3" name="Content Placeholder 2">
            <a:extLst>
              <a:ext uri="{FF2B5EF4-FFF2-40B4-BE49-F238E27FC236}">
                <a16:creationId xmlns:a16="http://schemas.microsoft.com/office/drawing/2014/main" id="{3CBC33ED-FF07-FD1D-9BDF-C8813969C3A6}"/>
              </a:ext>
            </a:extLst>
          </p:cNvPr>
          <p:cNvSpPr>
            <a:spLocks noGrp="1"/>
          </p:cNvSpPr>
          <p:nvPr>
            <p:ph idx="1"/>
          </p:nvPr>
        </p:nvSpPr>
        <p:spPr/>
        <p:txBody>
          <a:bodyPr/>
          <a:lstStyle/>
          <a:p>
            <a:r>
              <a:rPr lang="en-US" sz="2000" dirty="0"/>
              <a:t>File notice with county clerk of their intent to fill vacancies where no candidate was nominated for city or town office at convention</a:t>
            </a:r>
          </a:p>
          <a:p>
            <a:pPr lvl="1"/>
            <a:r>
              <a:rPr lang="en-US" sz="2000" dirty="0"/>
              <a:t>No state form</a:t>
            </a:r>
          </a:p>
          <a:p>
            <a:pPr lvl="1"/>
            <a:r>
              <a:rPr lang="en-US" sz="2000" dirty="0"/>
              <a:t>State chair fills ballot vacancies</a:t>
            </a:r>
          </a:p>
          <a:p>
            <a:pPr lvl="1"/>
            <a:r>
              <a:rPr lang="en-US" sz="2000" dirty="0"/>
              <a:t>Must be filed not later than 10-days before filling the vacancy</a:t>
            </a:r>
          </a:p>
          <a:p>
            <a:pPr lvl="1"/>
            <a:r>
              <a:rPr lang="en-US" sz="2000" dirty="0">
                <a:highlight>
                  <a:srgbClr val="FFFF00"/>
                </a:highlight>
              </a:rPr>
              <a:t>Deadline to fill vacancy is noon, July 3, 2023</a:t>
            </a:r>
          </a:p>
          <a:p>
            <a:pPr lvl="1"/>
            <a:endParaRPr lang="en-US" sz="1800" dirty="0"/>
          </a:p>
          <a:p>
            <a:r>
              <a:rPr lang="en-US" sz="2000" dirty="0"/>
              <a:t>Certificate of Candidate Selection to fill “Early” BV (CAN-32) &amp; Statement of Economic Interests (CAN-12, unless running for judge &amp; use different filing)</a:t>
            </a:r>
          </a:p>
          <a:p>
            <a:pPr lvl="1"/>
            <a:r>
              <a:rPr lang="en-US" sz="2000" dirty="0">
                <a:highlight>
                  <a:srgbClr val="FFFF00"/>
                </a:highlight>
              </a:rPr>
              <a:t>Must be filed not later than noon, July 3, 2023</a:t>
            </a:r>
          </a:p>
          <a:p>
            <a:pPr lvl="2"/>
            <a:r>
              <a:rPr lang="en-US" sz="1600" dirty="0"/>
              <a:t>For other types of BV, the CAN-32 is filed not later than noon, 3-days after the caucus but for this specific type of BV where no candidate was nominated at their convention, the deadline is standardized to July 3, 2023</a:t>
            </a:r>
            <a:endParaRPr lang="en-US" sz="1800" dirty="0"/>
          </a:p>
          <a:p>
            <a:pPr lvl="1"/>
            <a:endParaRPr lang="en-US" sz="1400" i="1" dirty="0"/>
          </a:p>
          <a:p>
            <a:pPr lvl="1"/>
            <a:r>
              <a:rPr lang="en-US" sz="1400" i="1" dirty="0"/>
              <a:t>NOTE: this does NOT apply to “small” town nominating conventions, as no party (D/R/L) can fill a vacancy should a candidate not file to run by Aug. 1, 2023</a:t>
            </a:r>
          </a:p>
        </p:txBody>
      </p:sp>
      <p:sp>
        <p:nvSpPr>
          <p:cNvPr id="4" name="Slide Number Placeholder 3">
            <a:extLst>
              <a:ext uri="{FF2B5EF4-FFF2-40B4-BE49-F238E27FC236}">
                <a16:creationId xmlns:a16="http://schemas.microsoft.com/office/drawing/2014/main" id="{B58B5A3F-493B-D268-BCAC-C343303F2B06}"/>
              </a:ext>
            </a:extLst>
          </p:cNvPr>
          <p:cNvSpPr>
            <a:spLocks noGrp="1"/>
          </p:cNvSpPr>
          <p:nvPr>
            <p:ph type="sldNum" sz="quarter" idx="12"/>
          </p:nvPr>
        </p:nvSpPr>
        <p:spPr/>
        <p:txBody>
          <a:bodyPr/>
          <a:lstStyle/>
          <a:p>
            <a:pPr>
              <a:defRPr/>
            </a:pPr>
            <a:fld id="{6D9C203A-C0E3-4BBE-923F-78DCBC473BE2}" type="slidenum">
              <a:rPr lang="en-US" altLang="en-US" smtClean="0"/>
              <a:pPr>
                <a:defRPr/>
              </a:pPr>
              <a:t>19</a:t>
            </a:fld>
            <a:endParaRPr lang="en-US" altLang="en-US"/>
          </a:p>
        </p:txBody>
      </p:sp>
      <p:sp>
        <p:nvSpPr>
          <p:cNvPr id="6" name="Footer Placeholder 3">
            <a:extLst>
              <a:ext uri="{FF2B5EF4-FFF2-40B4-BE49-F238E27FC236}">
                <a16:creationId xmlns:a16="http://schemas.microsoft.com/office/drawing/2014/main" id="{65C8EBB1-9C49-9A80-AEF5-200E8748FCF5}"/>
              </a:ext>
            </a:extLst>
          </p:cNvPr>
          <p:cNvSpPr txBox="1">
            <a:spLocks noChangeArrowheads="1"/>
          </p:cNvSpPr>
          <p:nvPr/>
        </p:nvSpPr>
        <p:spPr bwMode="auto">
          <a:xfrm>
            <a:off x="5429250" y="6395195"/>
            <a:ext cx="3086100" cy="28183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rtl="0" eaLnBrk="0" fontAlgn="base" hangingPunct="0">
              <a:spcBef>
                <a:spcPct val="0"/>
              </a:spcBef>
              <a:spcAft>
                <a:spcPct val="0"/>
              </a:spcAft>
              <a:defRPr sz="10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9pPr>
          </a:lstStyle>
          <a:p>
            <a:r>
              <a:rPr lang="en-US" altLang="en-US" dirty="0"/>
              <a:t>IC 3-13-1-20 | IC 3-13-1-14 | IC 3-13-1-15</a:t>
            </a:r>
          </a:p>
        </p:txBody>
      </p:sp>
    </p:spTree>
    <p:extLst>
      <p:ext uri="{BB962C8B-B14F-4D97-AF65-F5344CB8AC3E}">
        <p14:creationId xmlns:p14="http://schemas.microsoft.com/office/powerpoint/2010/main" val="395369393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C31E3-FB7A-489D-9A22-A099B72B7AF4}"/>
              </a:ext>
            </a:extLst>
          </p:cNvPr>
          <p:cNvSpPr>
            <a:spLocks noGrp="1"/>
          </p:cNvSpPr>
          <p:nvPr>
            <p:ph type="title"/>
          </p:nvPr>
        </p:nvSpPr>
        <p:spPr>
          <a:xfrm>
            <a:off x="628650" y="518926"/>
            <a:ext cx="7886700" cy="822324"/>
          </a:xfrm>
        </p:spPr>
        <p:txBody>
          <a:bodyPr/>
          <a:lstStyle/>
          <a:p>
            <a:r>
              <a:rPr lang="en-US" dirty="0"/>
              <a:t>Acronyms</a:t>
            </a:r>
          </a:p>
        </p:txBody>
      </p:sp>
      <p:sp>
        <p:nvSpPr>
          <p:cNvPr id="3" name="Content Placeholder 2">
            <a:extLst>
              <a:ext uri="{FF2B5EF4-FFF2-40B4-BE49-F238E27FC236}">
                <a16:creationId xmlns:a16="http://schemas.microsoft.com/office/drawing/2014/main" id="{DAFA6933-2007-486D-944C-D7D74EE98C09}"/>
              </a:ext>
            </a:extLst>
          </p:cNvPr>
          <p:cNvSpPr>
            <a:spLocks noGrp="1"/>
          </p:cNvSpPr>
          <p:nvPr>
            <p:ph idx="1"/>
          </p:nvPr>
        </p:nvSpPr>
        <p:spPr>
          <a:xfrm>
            <a:off x="628650" y="1463298"/>
            <a:ext cx="7886700" cy="1432302"/>
          </a:xfrm>
        </p:spPr>
        <p:txBody>
          <a:bodyPr/>
          <a:lstStyle/>
          <a:p>
            <a:r>
              <a:rPr lang="en-US" sz="2400" dirty="0"/>
              <a:t>BV = Ballot Vacancy</a:t>
            </a:r>
          </a:p>
          <a:p>
            <a:r>
              <a:rPr lang="en-US" sz="2400" dirty="0"/>
              <a:t>D/R/L = Democratic or Republican or Libertarian</a:t>
            </a:r>
          </a:p>
          <a:p>
            <a:r>
              <a:rPr lang="en-US" sz="2400" dirty="0"/>
              <a:t>EO = Elected Office</a:t>
            </a:r>
          </a:p>
          <a:p>
            <a:r>
              <a:rPr lang="en-US" sz="2400" dirty="0"/>
              <a:t>EOV = Elected Office Vacancy</a:t>
            </a:r>
          </a:p>
          <a:p>
            <a:r>
              <a:rPr lang="en-US" sz="2400" dirty="0"/>
              <a:t>PC = Precinct Committeeman</a:t>
            </a:r>
          </a:p>
        </p:txBody>
      </p:sp>
      <p:sp>
        <p:nvSpPr>
          <p:cNvPr id="4" name="Footer Placeholder 3">
            <a:extLst>
              <a:ext uri="{FF2B5EF4-FFF2-40B4-BE49-F238E27FC236}">
                <a16:creationId xmlns:a16="http://schemas.microsoft.com/office/drawing/2014/main" id="{8F5353EB-5EDB-4536-9558-07D5558B8D3B}"/>
              </a:ext>
            </a:extLst>
          </p:cNvPr>
          <p:cNvSpPr>
            <a:spLocks noGrp="1"/>
          </p:cNvSpPr>
          <p:nvPr>
            <p:ph type="ftr" sz="quarter" idx="4294967295"/>
          </p:nvPr>
        </p:nvSpPr>
        <p:spPr>
          <a:xfrm>
            <a:off x="5429250" y="6311900"/>
            <a:ext cx="3086100" cy="365125"/>
          </a:xfrm>
        </p:spPr>
        <p:txBody>
          <a:bodyPr/>
          <a:lstStyle/>
          <a:p>
            <a:pPr>
              <a:defRPr/>
            </a:pPr>
            <a:endParaRPr lang="en-US"/>
          </a:p>
        </p:txBody>
      </p:sp>
      <p:sp>
        <p:nvSpPr>
          <p:cNvPr id="5" name="Slide Number Placeholder 4">
            <a:extLst>
              <a:ext uri="{FF2B5EF4-FFF2-40B4-BE49-F238E27FC236}">
                <a16:creationId xmlns:a16="http://schemas.microsoft.com/office/drawing/2014/main" id="{04E6FFF1-BEDA-4B55-BB93-6E46E44F2E14}"/>
              </a:ext>
            </a:extLst>
          </p:cNvPr>
          <p:cNvSpPr>
            <a:spLocks noGrp="1"/>
          </p:cNvSpPr>
          <p:nvPr>
            <p:ph type="sldNum" sz="quarter" idx="12"/>
          </p:nvPr>
        </p:nvSpPr>
        <p:spPr/>
        <p:txBody>
          <a:bodyPr/>
          <a:lstStyle/>
          <a:p>
            <a:pPr>
              <a:defRPr/>
            </a:pPr>
            <a:fld id="{6D9C203A-C0E3-4BBE-923F-78DCBC473BE2}" type="slidenum">
              <a:rPr lang="en-US" altLang="en-US" smtClean="0"/>
              <a:pPr>
                <a:defRPr/>
              </a:pPr>
              <a:t>2</a:t>
            </a:fld>
            <a:endParaRPr lang="en-US" altLang="en-US"/>
          </a:p>
        </p:txBody>
      </p:sp>
      <p:cxnSp>
        <p:nvCxnSpPr>
          <p:cNvPr id="6" name="Straight Connector 5">
            <a:extLst>
              <a:ext uri="{FF2B5EF4-FFF2-40B4-BE49-F238E27FC236}">
                <a16:creationId xmlns:a16="http://schemas.microsoft.com/office/drawing/2014/main" id="{35D53E04-8817-D0BB-86AF-8FE5902474B5}"/>
              </a:ext>
            </a:extLst>
          </p:cNvPr>
          <p:cNvCxnSpPr>
            <a:cxnSpLocks/>
          </p:cNvCxnSpPr>
          <p:nvPr/>
        </p:nvCxnSpPr>
        <p:spPr>
          <a:xfrm>
            <a:off x="-533400" y="1219200"/>
            <a:ext cx="4267200" cy="0"/>
          </a:xfrm>
          <a:prstGeom prst="line">
            <a:avLst/>
          </a:prstGeom>
          <a:ln w="19050">
            <a:solidFill>
              <a:srgbClr val="FF107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4149054"/>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with curly hair">
            <a:extLst>
              <a:ext uri="{FF2B5EF4-FFF2-40B4-BE49-F238E27FC236}">
                <a16:creationId xmlns:a16="http://schemas.microsoft.com/office/drawing/2014/main" id="{10ACE130-FF8D-CE15-1DFB-4D4B07B9082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
          <a:stretch/>
        </p:blipFill>
        <p:spPr>
          <a:xfrm>
            <a:off x="342900" y="457200"/>
            <a:ext cx="8458200" cy="5943600"/>
          </a:xfrm>
          <a:prstGeom prst="rect">
            <a:avLst/>
          </a:prstGeom>
        </p:spPr>
      </p:pic>
      <p:sp>
        <p:nvSpPr>
          <p:cNvPr id="3" name="Slide Number Placeholder 2">
            <a:extLst>
              <a:ext uri="{FF2B5EF4-FFF2-40B4-BE49-F238E27FC236}">
                <a16:creationId xmlns:a16="http://schemas.microsoft.com/office/drawing/2014/main" id="{A0B8947F-FE7C-303F-43FC-6FB0143F9A80}"/>
              </a:ext>
            </a:extLst>
          </p:cNvPr>
          <p:cNvSpPr>
            <a:spLocks noGrp="1"/>
          </p:cNvSpPr>
          <p:nvPr>
            <p:ph type="sldNum" sz="quarter" idx="12"/>
          </p:nvPr>
        </p:nvSpPr>
        <p:spPr>
          <a:xfrm>
            <a:off x="8778240" y="6455664"/>
            <a:ext cx="336042" cy="365125"/>
          </a:xfrm>
        </p:spPr>
        <p:txBody>
          <a:bodyPr>
            <a:normAutofit/>
          </a:bodyPr>
          <a:lstStyle/>
          <a:p>
            <a:pPr>
              <a:spcAft>
                <a:spcPts val="600"/>
              </a:spcAft>
              <a:defRPr/>
            </a:pPr>
            <a:fld id="{5F37932C-82A2-4697-A369-F1EBC8DFD04B}" type="slidenum">
              <a:rPr lang="en-US" altLang="en-US" sz="1000">
                <a:solidFill>
                  <a:srgbClr val="FFFFFF"/>
                </a:solidFill>
              </a:rPr>
              <a:pPr>
                <a:spcAft>
                  <a:spcPts val="600"/>
                </a:spcAft>
                <a:defRPr/>
              </a:pPr>
              <a:t>20</a:t>
            </a:fld>
            <a:endParaRPr lang="en-US" altLang="en-US" sz="1000">
              <a:solidFill>
                <a:srgbClr val="FFFFFF"/>
              </a:solidFill>
            </a:endParaRPr>
          </a:p>
        </p:txBody>
      </p:sp>
      <p:sp>
        <p:nvSpPr>
          <p:cNvPr id="7" name="TextBox 6">
            <a:extLst>
              <a:ext uri="{FF2B5EF4-FFF2-40B4-BE49-F238E27FC236}">
                <a16:creationId xmlns:a16="http://schemas.microsoft.com/office/drawing/2014/main" id="{C509274A-AC97-801A-512C-888FFBC5A3D2}"/>
              </a:ext>
            </a:extLst>
          </p:cNvPr>
          <p:cNvSpPr txBox="1"/>
          <p:nvPr/>
        </p:nvSpPr>
        <p:spPr>
          <a:xfrm rot="16200000">
            <a:off x="-1723276" y="4004880"/>
            <a:ext cx="4576396" cy="215444"/>
          </a:xfrm>
          <a:prstGeom prst="rect">
            <a:avLst/>
          </a:prstGeom>
          <a:noFill/>
        </p:spPr>
        <p:txBody>
          <a:bodyPr wrap="square">
            <a:spAutoFit/>
          </a:bodyPr>
          <a:lstStyle/>
          <a:p>
            <a:r>
              <a:rPr lang="en-US" sz="800" dirty="0"/>
              <a:t>Image by </a:t>
            </a:r>
            <a:r>
              <a:rPr lang="en-US" sz="800" dirty="0" err="1"/>
              <a:t>wayhomestudio</a:t>
            </a:r>
            <a:r>
              <a:rPr lang="en-US" sz="800" dirty="0"/>
              <a:t> on </a:t>
            </a:r>
            <a:r>
              <a:rPr lang="en-US" sz="800" dirty="0" err="1"/>
              <a:t>Freepik</a:t>
            </a:r>
            <a:endParaRPr lang="en-US" sz="800" dirty="0"/>
          </a:p>
        </p:txBody>
      </p:sp>
      <p:sp>
        <p:nvSpPr>
          <p:cNvPr id="8" name="TextBox 7">
            <a:extLst>
              <a:ext uri="{FF2B5EF4-FFF2-40B4-BE49-F238E27FC236}">
                <a16:creationId xmlns:a16="http://schemas.microsoft.com/office/drawing/2014/main" id="{1D7E8A7C-483F-1288-25F2-0234DDDF125D}"/>
              </a:ext>
            </a:extLst>
          </p:cNvPr>
          <p:cNvSpPr txBox="1"/>
          <p:nvPr/>
        </p:nvSpPr>
        <p:spPr>
          <a:xfrm>
            <a:off x="4724400" y="612630"/>
            <a:ext cx="3810000" cy="5632311"/>
          </a:xfrm>
          <a:prstGeom prst="rect">
            <a:avLst/>
          </a:prstGeom>
          <a:noFill/>
        </p:spPr>
        <p:txBody>
          <a:bodyPr wrap="square" rtlCol="0">
            <a:spAutoFit/>
          </a:bodyPr>
          <a:lstStyle/>
          <a:p>
            <a:r>
              <a:rPr lang="en-US" b="1" dirty="0"/>
              <a:t>Is that a typo? It’s really noon, July 3, 2023, to hold a caucus AND to file final candidate selection form to fill a ballot vacancy?</a:t>
            </a:r>
          </a:p>
          <a:p>
            <a:endParaRPr lang="en-US" dirty="0"/>
          </a:p>
          <a:p>
            <a:r>
              <a:rPr lang="en-US" dirty="0"/>
              <a:t>Correct! State law requires a ballot vacancy where no candidate was nominated in the primary or at a city convention to be filled not later than noon, July 3, 2023 by direct appointment or by caucus AND ALSO for the candidate selection paperwork by filed by noon, July 3, 2023.</a:t>
            </a:r>
          </a:p>
          <a:p>
            <a:endParaRPr lang="en-US" dirty="0"/>
          </a:p>
          <a:p>
            <a:r>
              <a:rPr lang="en-US" dirty="0"/>
              <a:t>Party chairs need to be aware of the competing deadlines &amp; ensure paperwork is in order by noon, July 3, 2023.</a:t>
            </a:r>
          </a:p>
        </p:txBody>
      </p:sp>
    </p:spTree>
    <p:extLst>
      <p:ext uri="{BB962C8B-B14F-4D97-AF65-F5344CB8AC3E}">
        <p14:creationId xmlns:p14="http://schemas.microsoft.com/office/powerpoint/2010/main" val="210302364"/>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D35F7-8655-0595-5C6D-EF407B446BD1}"/>
              </a:ext>
            </a:extLst>
          </p:cNvPr>
          <p:cNvSpPr>
            <a:spLocks noGrp="1"/>
          </p:cNvSpPr>
          <p:nvPr>
            <p:ph type="title"/>
          </p:nvPr>
        </p:nvSpPr>
        <p:spPr>
          <a:xfrm>
            <a:off x="628650" y="365127"/>
            <a:ext cx="8412800" cy="742949"/>
          </a:xfrm>
        </p:spPr>
        <p:txBody>
          <a:bodyPr/>
          <a:lstStyle/>
          <a:p>
            <a:r>
              <a:rPr lang="en-US" dirty="0"/>
              <a:t>Successful Candidate Challenges</a:t>
            </a:r>
          </a:p>
        </p:txBody>
      </p:sp>
      <p:sp>
        <p:nvSpPr>
          <p:cNvPr id="3" name="Content Placeholder 2">
            <a:extLst>
              <a:ext uri="{FF2B5EF4-FFF2-40B4-BE49-F238E27FC236}">
                <a16:creationId xmlns:a16="http://schemas.microsoft.com/office/drawing/2014/main" id="{846B919B-AFCB-5C0D-09A4-8F75BE7952F0}"/>
              </a:ext>
            </a:extLst>
          </p:cNvPr>
          <p:cNvSpPr>
            <a:spLocks noGrp="1"/>
          </p:cNvSpPr>
          <p:nvPr>
            <p:ph idx="1"/>
          </p:nvPr>
        </p:nvSpPr>
        <p:spPr/>
        <p:txBody>
          <a:bodyPr/>
          <a:lstStyle/>
          <a:p>
            <a:r>
              <a:rPr lang="en-US" dirty="0"/>
              <a:t>If the CEB determines at a challenge hearing that a candidate is to be removed from the Nov. ballot, the D/R/L parties CAN fill the ballot vacancy</a:t>
            </a:r>
          </a:p>
          <a:p>
            <a:pPr lvl="1"/>
            <a:r>
              <a:rPr lang="en-US" dirty="0"/>
              <a:t>Party chair has 30-days to fill the “early” BV</a:t>
            </a:r>
          </a:p>
          <a:p>
            <a:pPr lvl="2"/>
            <a:r>
              <a:rPr lang="en-US" dirty="0"/>
              <a:t>Clerk does not need to give notice to the chair!</a:t>
            </a:r>
          </a:p>
          <a:p>
            <a:pPr lvl="2"/>
            <a:r>
              <a:rPr lang="en-US" dirty="0"/>
              <a:t>D/R caucus or direct appoint procedures noted on previous slide are used here</a:t>
            </a:r>
          </a:p>
          <a:p>
            <a:pPr lvl="3"/>
            <a:r>
              <a:rPr lang="en-US" dirty="0"/>
              <a:t>BUT the CAN-49 (Candidate Selection) &amp; Statement of Economic Interests must be filed not later than NOON, 3-days after BV is filled</a:t>
            </a:r>
          </a:p>
          <a:p>
            <a:pPr lvl="2"/>
            <a:r>
              <a:rPr lang="en-US" dirty="0"/>
              <a:t>L state chair can fill vacancy as noted in previous slide, though no requirement to give clerk notice of intent to fill vacancy for this scenario</a:t>
            </a:r>
          </a:p>
          <a:p>
            <a:pPr lvl="3"/>
            <a:r>
              <a:rPr lang="en-US" dirty="0"/>
              <a:t>BUT the CAN-32 (Candidate Selection) &amp; Statement of Economic Interests must be filed not later than NOON, 3-days after BV is filled</a:t>
            </a:r>
          </a:p>
          <a:p>
            <a:pPr marL="342900" lvl="1" indent="0">
              <a:buNone/>
            </a:pPr>
            <a:endParaRPr lang="en-US" sz="1600" dirty="0"/>
          </a:p>
        </p:txBody>
      </p:sp>
      <p:sp>
        <p:nvSpPr>
          <p:cNvPr id="4" name="Slide Number Placeholder 3">
            <a:extLst>
              <a:ext uri="{FF2B5EF4-FFF2-40B4-BE49-F238E27FC236}">
                <a16:creationId xmlns:a16="http://schemas.microsoft.com/office/drawing/2014/main" id="{0819129A-F0D8-60FD-35AD-577EF54EF3D0}"/>
              </a:ext>
            </a:extLst>
          </p:cNvPr>
          <p:cNvSpPr>
            <a:spLocks noGrp="1"/>
          </p:cNvSpPr>
          <p:nvPr>
            <p:ph type="sldNum" sz="quarter" idx="12"/>
          </p:nvPr>
        </p:nvSpPr>
        <p:spPr/>
        <p:txBody>
          <a:bodyPr/>
          <a:lstStyle/>
          <a:p>
            <a:pPr>
              <a:defRPr/>
            </a:pPr>
            <a:fld id="{6D9C203A-C0E3-4BBE-923F-78DCBC473BE2}" type="slidenum">
              <a:rPr lang="en-US" altLang="en-US" smtClean="0"/>
              <a:pPr>
                <a:defRPr/>
              </a:pPr>
              <a:t>21</a:t>
            </a:fld>
            <a:endParaRPr lang="en-US" altLang="en-US"/>
          </a:p>
        </p:txBody>
      </p:sp>
      <p:sp>
        <p:nvSpPr>
          <p:cNvPr id="5" name="Footer Placeholder 3">
            <a:extLst>
              <a:ext uri="{FF2B5EF4-FFF2-40B4-BE49-F238E27FC236}">
                <a16:creationId xmlns:a16="http://schemas.microsoft.com/office/drawing/2014/main" id="{60908C14-160E-8473-157A-6A411A641AD9}"/>
              </a:ext>
            </a:extLst>
          </p:cNvPr>
          <p:cNvSpPr txBox="1">
            <a:spLocks noChangeArrowheads="1"/>
          </p:cNvSpPr>
          <p:nvPr/>
        </p:nvSpPr>
        <p:spPr bwMode="auto">
          <a:xfrm>
            <a:off x="5429250" y="6395195"/>
            <a:ext cx="3086100" cy="28183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rtl="0" eaLnBrk="0" fontAlgn="base" hangingPunct="0">
              <a:spcBef>
                <a:spcPct val="0"/>
              </a:spcBef>
              <a:spcAft>
                <a:spcPct val="0"/>
              </a:spcAft>
              <a:defRPr sz="10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9pPr>
          </a:lstStyle>
          <a:p>
            <a:r>
              <a:rPr lang="en-US" altLang="en-US" dirty="0"/>
              <a:t>IC 3-13-1-7(b)</a:t>
            </a:r>
          </a:p>
        </p:txBody>
      </p:sp>
    </p:spTree>
    <p:extLst>
      <p:ext uri="{BB962C8B-B14F-4D97-AF65-F5344CB8AC3E}">
        <p14:creationId xmlns:p14="http://schemas.microsoft.com/office/powerpoint/2010/main" val="4096688319"/>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D35F7-8655-0595-5C6D-EF407B446BD1}"/>
              </a:ext>
            </a:extLst>
          </p:cNvPr>
          <p:cNvSpPr>
            <a:spLocks noGrp="1"/>
          </p:cNvSpPr>
          <p:nvPr>
            <p:ph type="title"/>
          </p:nvPr>
        </p:nvSpPr>
        <p:spPr>
          <a:xfrm>
            <a:off x="628650" y="365127"/>
            <a:ext cx="8412800" cy="742949"/>
          </a:xfrm>
        </p:spPr>
        <p:txBody>
          <a:bodyPr/>
          <a:lstStyle/>
          <a:p>
            <a:r>
              <a:rPr lang="en-US" dirty="0"/>
              <a:t>Candidate Withdrawals</a:t>
            </a:r>
          </a:p>
        </p:txBody>
      </p:sp>
      <p:sp>
        <p:nvSpPr>
          <p:cNvPr id="3" name="Content Placeholder 2">
            <a:extLst>
              <a:ext uri="{FF2B5EF4-FFF2-40B4-BE49-F238E27FC236}">
                <a16:creationId xmlns:a16="http://schemas.microsoft.com/office/drawing/2014/main" id="{846B919B-AFCB-5C0D-09A4-8F75BE7952F0}"/>
              </a:ext>
            </a:extLst>
          </p:cNvPr>
          <p:cNvSpPr>
            <a:spLocks noGrp="1"/>
          </p:cNvSpPr>
          <p:nvPr>
            <p:ph idx="1"/>
          </p:nvPr>
        </p:nvSpPr>
        <p:spPr/>
        <p:txBody>
          <a:bodyPr/>
          <a:lstStyle/>
          <a:p>
            <a:r>
              <a:rPr lang="en-US" dirty="0"/>
              <a:t>ANY candidate can withdraw for ANY reason not later than noon, July 17, 2023</a:t>
            </a:r>
          </a:p>
          <a:p>
            <a:pPr lvl="1"/>
            <a:r>
              <a:rPr lang="en-US" dirty="0"/>
              <a:t>File CAN-46 (Municipal Election Candidate Withdrawal)</a:t>
            </a:r>
          </a:p>
          <a:p>
            <a:pPr lvl="1"/>
            <a:r>
              <a:rPr lang="en-US" dirty="0"/>
              <a:t>Party chair has 30-days to fill the BV</a:t>
            </a:r>
          </a:p>
          <a:p>
            <a:pPr lvl="2"/>
            <a:r>
              <a:rPr lang="en-US" dirty="0"/>
              <a:t>Clerk does not need to give notice to the chair!</a:t>
            </a:r>
          </a:p>
          <a:p>
            <a:pPr lvl="2"/>
            <a:r>
              <a:rPr lang="en-US" dirty="0"/>
              <a:t>D/R caucus or direct appoint procedures noted on previous slide are used here</a:t>
            </a:r>
          </a:p>
          <a:p>
            <a:pPr lvl="3"/>
            <a:r>
              <a:rPr lang="en-US" dirty="0"/>
              <a:t>BUT the CAN-49 (Candidate Selection) &amp; Statement of Economic Interests must be filed not later than NOON, 3-days after BV is filled</a:t>
            </a:r>
          </a:p>
          <a:p>
            <a:pPr lvl="2"/>
            <a:r>
              <a:rPr lang="en-US" dirty="0"/>
              <a:t>L state chair can fill vacancy as noted in previous slide, though no requirement to give clerk notice of intent to fill vacancy for this scenario</a:t>
            </a:r>
          </a:p>
          <a:p>
            <a:pPr lvl="3"/>
            <a:r>
              <a:rPr lang="en-US" dirty="0"/>
              <a:t>BUT the CAN-32 (Candidate Selection) &amp; Statement of Economic Interests must be filed not later than NOON, 3-days after BV is filled</a:t>
            </a:r>
          </a:p>
          <a:p>
            <a:pPr marL="342900" lvl="1" indent="0">
              <a:buNone/>
            </a:pPr>
            <a:endParaRPr lang="en-US" sz="1600" dirty="0"/>
          </a:p>
          <a:p>
            <a:pPr marL="342900" lvl="1" indent="0">
              <a:buNone/>
            </a:pPr>
            <a:r>
              <a:rPr lang="en-US" sz="1600" i="1" dirty="0"/>
              <a:t>NOTE: July 15, 2023 deadline rolls over to July 17 since it lands on a Saturday</a:t>
            </a:r>
          </a:p>
          <a:p>
            <a:pPr lvl="1"/>
            <a:endParaRPr lang="en-US" dirty="0"/>
          </a:p>
        </p:txBody>
      </p:sp>
      <p:sp>
        <p:nvSpPr>
          <p:cNvPr id="4" name="Slide Number Placeholder 3">
            <a:extLst>
              <a:ext uri="{FF2B5EF4-FFF2-40B4-BE49-F238E27FC236}">
                <a16:creationId xmlns:a16="http://schemas.microsoft.com/office/drawing/2014/main" id="{0819129A-F0D8-60FD-35AD-577EF54EF3D0}"/>
              </a:ext>
            </a:extLst>
          </p:cNvPr>
          <p:cNvSpPr>
            <a:spLocks noGrp="1"/>
          </p:cNvSpPr>
          <p:nvPr>
            <p:ph type="sldNum" sz="quarter" idx="12"/>
          </p:nvPr>
        </p:nvSpPr>
        <p:spPr/>
        <p:txBody>
          <a:bodyPr/>
          <a:lstStyle/>
          <a:p>
            <a:pPr>
              <a:defRPr/>
            </a:pPr>
            <a:fld id="{6D9C203A-C0E3-4BBE-923F-78DCBC473BE2}" type="slidenum">
              <a:rPr lang="en-US" altLang="en-US" smtClean="0"/>
              <a:pPr>
                <a:defRPr/>
              </a:pPr>
              <a:t>22</a:t>
            </a:fld>
            <a:endParaRPr lang="en-US" altLang="en-US"/>
          </a:p>
        </p:txBody>
      </p:sp>
      <p:sp>
        <p:nvSpPr>
          <p:cNvPr id="5" name="Footer Placeholder 3">
            <a:extLst>
              <a:ext uri="{FF2B5EF4-FFF2-40B4-BE49-F238E27FC236}">
                <a16:creationId xmlns:a16="http://schemas.microsoft.com/office/drawing/2014/main" id="{E11725B0-8752-859F-8B5D-07359FBF6298}"/>
              </a:ext>
            </a:extLst>
          </p:cNvPr>
          <p:cNvSpPr txBox="1">
            <a:spLocks noChangeArrowheads="1"/>
          </p:cNvSpPr>
          <p:nvPr/>
        </p:nvSpPr>
        <p:spPr bwMode="auto">
          <a:xfrm>
            <a:off x="5181600" y="6395195"/>
            <a:ext cx="3333750" cy="28183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rtl="0" eaLnBrk="0" fontAlgn="base" hangingPunct="0">
              <a:spcBef>
                <a:spcPct val="0"/>
              </a:spcBef>
              <a:spcAft>
                <a:spcPct val="0"/>
              </a:spcAft>
              <a:defRPr sz="10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9pPr>
          </a:lstStyle>
          <a:p>
            <a:r>
              <a:rPr lang="en-US" altLang="en-US" dirty="0"/>
              <a:t>IC 3-13-1-7 | IC 3-13-1-14 | IC 3-13-1-15 | IC 3-13-1-20</a:t>
            </a:r>
          </a:p>
        </p:txBody>
      </p:sp>
    </p:spTree>
    <p:extLst>
      <p:ext uri="{BB962C8B-B14F-4D97-AF65-F5344CB8AC3E}">
        <p14:creationId xmlns:p14="http://schemas.microsoft.com/office/powerpoint/2010/main" val="1654942172"/>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D35F7-8655-0595-5C6D-EF407B446BD1}"/>
              </a:ext>
            </a:extLst>
          </p:cNvPr>
          <p:cNvSpPr>
            <a:spLocks noGrp="1"/>
          </p:cNvSpPr>
          <p:nvPr>
            <p:ph type="title"/>
          </p:nvPr>
        </p:nvSpPr>
        <p:spPr>
          <a:xfrm>
            <a:off x="628650" y="365127"/>
            <a:ext cx="8412800" cy="742949"/>
          </a:xfrm>
        </p:spPr>
        <p:txBody>
          <a:bodyPr/>
          <a:lstStyle/>
          <a:p>
            <a:r>
              <a:rPr lang="en-US" dirty="0"/>
              <a:t>Candidate Withdrawals</a:t>
            </a:r>
          </a:p>
        </p:txBody>
      </p:sp>
      <p:sp>
        <p:nvSpPr>
          <p:cNvPr id="3" name="Content Placeholder 2">
            <a:extLst>
              <a:ext uri="{FF2B5EF4-FFF2-40B4-BE49-F238E27FC236}">
                <a16:creationId xmlns:a16="http://schemas.microsoft.com/office/drawing/2014/main" id="{846B919B-AFCB-5C0D-09A4-8F75BE7952F0}"/>
              </a:ext>
            </a:extLst>
          </p:cNvPr>
          <p:cNvSpPr>
            <a:spLocks noGrp="1"/>
          </p:cNvSpPr>
          <p:nvPr>
            <p:ph idx="1"/>
          </p:nvPr>
        </p:nvSpPr>
        <p:spPr/>
        <p:txBody>
          <a:bodyPr/>
          <a:lstStyle/>
          <a:p>
            <a:r>
              <a:rPr lang="en-US" sz="2400" dirty="0"/>
              <a:t>AFTER noon, July 17, 2023, candidates can only withdraw from November ballot because candidate:</a:t>
            </a:r>
          </a:p>
          <a:p>
            <a:pPr lvl="1"/>
            <a:r>
              <a:rPr lang="en-US" sz="2000" dirty="0"/>
              <a:t>Moves out of election district;</a:t>
            </a:r>
          </a:p>
          <a:p>
            <a:pPr lvl="1"/>
            <a:r>
              <a:rPr lang="en-US" sz="2000" dirty="0"/>
              <a:t>Passes away;</a:t>
            </a:r>
          </a:p>
          <a:p>
            <a:pPr lvl="1"/>
            <a:r>
              <a:rPr lang="en-US" sz="2000" dirty="0"/>
              <a:t>Is convicted of a felony; OR</a:t>
            </a:r>
          </a:p>
          <a:p>
            <a:pPr lvl="1"/>
            <a:r>
              <a:rPr lang="en-US" sz="2000" dirty="0"/>
              <a:t>Judge orders candidate off ballot</a:t>
            </a:r>
          </a:p>
          <a:p>
            <a:endParaRPr lang="en-US" sz="800" dirty="0"/>
          </a:p>
          <a:p>
            <a:r>
              <a:rPr lang="en-US" sz="2400" dirty="0"/>
              <a:t>Early or Late Ballot Vacancy?</a:t>
            </a:r>
          </a:p>
          <a:p>
            <a:pPr lvl="1"/>
            <a:r>
              <a:rPr lang="en-US" sz="2000" dirty="0"/>
              <a:t>EARLY: Candidate files CAN-46 or candidate passes away not later than October 7, 2023</a:t>
            </a:r>
          </a:p>
          <a:p>
            <a:pPr lvl="2"/>
            <a:r>
              <a:rPr lang="en-US" sz="1800" dirty="0"/>
              <a:t>Follow procedures in IC 3-13-1 to fill BV as noted on previous slides</a:t>
            </a:r>
          </a:p>
          <a:p>
            <a:pPr lvl="3"/>
            <a:r>
              <a:rPr lang="en-US" sz="1400" dirty="0"/>
              <a:t>CAN-49 or CAN-32 &amp; statement of economic interests filed not later than noon, 5-days after filling vacancy</a:t>
            </a:r>
          </a:p>
          <a:p>
            <a:pPr lvl="1"/>
            <a:r>
              <a:rPr lang="en-US" sz="2000" dirty="0"/>
              <a:t>LATE: Candidate files CAN-46 or candidate passes away on or after October 8, 2023</a:t>
            </a:r>
          </a:p>
          <a:p>
            <a:pPr lvl="2"/>
            <a:r>
              <a:rPr lang="en-US" sz="1800" dirty="0"/>
              <a:t>Follow procedures in IC 3-13-2 to fill BV</a:t>
            </a:r>
          </a:p>
          <a:p>
            <a:pPr marL="342900" lvl="1" indent="0">
              <a:buNone/>
            </a:pPr>
            <a:endParaRPr lang="en-US" sz="900" dirty="0"/>
          </a:p>
          <a:p>
            <a:pPr lvl="1"/>
            <a:endParaRPr lang="en-US" dirty="0"/>
          </a:p>
        </p:txBody>
      </p:sp>
      <p:sp>
        <p:nvSpPr>
          <p:cNvPr id="4" name="Slide Number Placeholder 3">
            <a:extLst>
              <a:ext uri="{FF2B5EF4-FFF2-40B4-BE49-F238E27FC236}">
                <a16:creationId xmlns:a16="http://schemas.microsoft.com/office/drawing/2014/main" id="{0819129A-F0D8-60FD-35AD-577EF54EF3D0}"/>
              </a:ext>
            </a:extLst>
          </p:cNvPr>
          <p:cNvSpPr>
            <a:spLocks noGrp="1"/>
          </p:cNvSpPr>
          <p:nvPr>
            <p:ph type="sldNum" sz="quarter" idx="12"/>
          </p:nvPr>
        </p:nvSpPr>
        <p:spPr/>
        <p:txBody>
          <a:bodyPr/>
          <a:lstStyle/>
          <a:p>
            <a:pPr>
              <a:defRPr/>
            </a:pPr>
            <a:fld id="{6D9C203A-C0E3-4BBE-923F-78DCBC473BE2}" type="slidenum">
              <a:rPr lang="en-US" altLang="en-US" smtClean="0"/>
              <a:pPr>
                <a:defRPr/>
              </a:pPr>
              <a:t>23</a:t>
            </a:fld>
            <a:endParaRPr lang="en-US" altLang="en-US"/>
          </a:p>
        </p:txBody>
      </p:sp>
      <p:sp>
        <p:nvSpPr>
          <p:cNvPr id="5" name="Footer Placeholder 3">
            <a:extLst>
              <a:ext uri="{FF2B5EF4-FFF2-40B4-BE49-F238E27FC236}">
                <a16:creationId xmlns:a16="http://schemas.microsoft.com/office/drawing/2014/main" id="{BB3B8956-6879-E21C-0ECF-F5BFB265A2D3}"/>
              </a:ext>
            </a:extLst>
          </p:cNvPr>
          <p:cNvSpPr txBox="1">
            <a:spLocks noChangeArrowheads="1"/>
          </p:cNvSpPr>
          <p:nvPr/>
        </p:nvSpPr>
        <p:spPr bwMode="auto">
          <a:xfrm>
            <a:off x="5429250" y="6395195"/>
            <a:ext cx="3086100" cy="28183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rtl="0" eaLnBrk="0" fontAlgn="base" hangingPunct="0">
              <a:spcBef>
                <a:spcPct val="0"/>
              </a:spcBef>
              <a:spcAft>
                <a:spcPct val="0"/>
              </a:spcAft>
              <a:defRPr sz="10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9pPr>
          </a:lstStyle>
          <a:p>
            <a:r>
              <a:rPr lang="en-US" altLang="en-US" dirty="0"/>
              <a:t>IC 3-13-1-7 | IC 3-13-2-1</a:t>
            </a:r>
          </a:p>
        </p:txBody>
      </p:sp>
    </p:spTree>
    <p:extLst>
      <p:ext uri="{BB962C8B-B14F-4D97-AF65-F5344CB8AC3E}">
        <p14:creationId xmlns:p14="http://schemas.microsoft.com/office/powerpoint/2010/main" val="333160221"/>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299AE-76C3-8641-D399-0817A205DB55}"/>
              </a:ext>
            </a:extLst>
          </p:cNvPr>
          <p:cNvSpPr>
            <a:spLocks noGrp="1"/>
          </p:cNvSpPr>
          <p:nvPr>
            <p:ph type="title"/>
          </p:nvPr>
        </p:nvSpPr>
        <p:spPr/>
        <p:txBody>
          <a:bodyPr/>
          <a:lstStyle/>
          <a:p>
            <a:r>
              <a:rPr lang="en-US" dirty="0"/>
              <a:t>Late Ballot Vacancies</a:t>
            </a:r>
          </a:p>
        </p:txBody>
      </p:sp>
      <p:sp>
        <p:nvSpPr>
          <p:cNvPr id="3" name="Content Placeholder 2">
            <a:extLst>
              <a:ext uri="{FF2B5EF4-FFF2-40B4-BE49-F238E27FC236}">
                <a16:creationId xmlns:a16="http://schemas.microsoft.com/office/drawing/2014/main" id="{6FA74489-3CE7-CE1A-3FB3-3B142340F6D2}"/>
              </a:ext>
            </a:extLst>
          </p:cNvPr>
          <p:cNvSpPr>
            <a:spLocks noGrp="1"/>
          </p:cNvSpPr>
          <p:nvPr>
            <p:ph idx="1"/>
          </p:nvPr>
        </p:nvSpPr>
        <p:spPr/>
        <p:txBody>
          <a:bodyPr/>
          <a:lstStyle/>
          <a:p>
            <a:r>
              <a:rPr lang="en-US" dirty="0"/>
              <a:t>Withdrawal or death on or after October 8, 2023</a:t>
            </a:r>
          </a:p>
          <a:p>
            <a:pPr lvl="1"/>
            <a:r>
              <a:rPr lang="en-US" dirty="0"/>
              <a:t>Candidate files CAN-46, if applicable</a:t>
            </a:r>
          </a:p>
          <a:p>
            <a:pPr lvl="1"/>
            <a:r>
              <a:rPr lang="en-US" dirty="0"/>
              <a:t>Expedited procedures to fill BV</a:t>
            </a:r>
          </a:p>
          <a:p>
            <a:pPr lvl="2"/>
            <a:r>
              <a:rPr lang="en-US" dirty="0"/>
              <a:t>D/R Late Vacancies</a:t>
            </a:r>
          </a:p>
          <a:p>
            <a:pPr lvl="3"/>
            <a:r>
              <a:rPr lang="en-US" dirty="0"/>
              <a:t>All local offices are filled by direct appointment by county chair, AFTER this deadline – even without resolution (IC 3-13-2-5)</a:t>
            </a:r>
          </a:p>
          <a:p>
            <a:pPr lvl="3"/>
            <a:r>
              <a:rPr lang="en-US" dirty="0"/>
              <a:t>File CAN-50  (Certificate of Candidate Selection to fill Late Ballot Vacancy) &amp; statement of economic interests with clerk not later than noon, 3-days after filling the BV or Election Day, whichever is sooner</a:t>
            </a:r>
          </a:p>
          <a:p>
            <a:pPr lvl="2"/>
            <a:r>
              <a:rPr lang="en-US" dirty="0"/>
              <a:t>Libertarian Late Vacancies</a:t>
            </a:r>
          </a:p>
          <a:p>
            <a:pPr lvl="3"/>
            <a:r>
              <a:rPr lang="en-US" dirty="0"/>
              <a:t>State central committee selects candidate and state chair still uses CAN-32</a:t>
            </a:r>
          </a:p>
          <a:p>
            <a:pPr lvl="3"/>
            <a:r>
              <a:rPr lang="en-US" dirty="0"/>
              <a:t>Files CAN-32 &amp; statement of economic interests with clerk not later than noon, 3-days after filling the BV or Election Day, whichever is sooner</a:t>
            </a:r>
          </a:p>
          <a:p>
            <a:pPr lvl="3"/>
            <a:endParaRPr lang="en-US" dirty="0"/>
          </a:p>
          <a:p>
            <a:pPr marL="342900" lvl="1" indent="0">
              <a:buNone/>
            </a:pPr>
            <a:r>
              <a:rPr lang="en-US" sz="1400" i="1" dirty="0"/>
              <a:t>NOTE: The CEB may have to reprint the ballot in these scenarios, up to the final 5-days before the election. Consult the </a:t>
            </a:r>
            <a:r>
              <a:rPr lang="en-US" sz="1400" dirty="0"/>
              <a:t>2023 Election Administrator’s Manual </a:t>
            </a:r>
            <a:r>
              <a:rPr lang="en-US" sz="1400" i="1" dirty="0"/>
              <a:t>or contact IED with questions.</a:t>
            </a:r>
          </a:p>
        </p:txBody>
      </p:sp>
      <p:sp>
        <p:nvSpPr>
          <p:cNvPr id="4" name="Slide Number Placeholder 3">
            <a:extLst>
              <a:ext uri="{FF2B5EF4-FFF2-40B4-BE49-F238E27FC236}">
                <a16:creationId xmlns:a16="http://schemas.microsoft.com/office/drawing/2014/main" id="{8582912F-E889-0130-EE06-A45E32D241B3}"/>
              </a:ext>
            </a:extLst>
          </p:cNvPr>
          <p:cNvSpPr>
            <a:spLocks noGrp="1"/>
          </p:cNvSpPr>
          <p:nvPr>
            <p:ph type="sldNum" sz="quarter" idx="12"/>
          </p:nvPr>
        </p:nvSpPr>
        <p:spPr/>
        <p:txBody>
          <a:bodyPr/>
          <a:lstStyle/>
          <a:p>
            <a:pPr>
              <a:defRPr/>
            </a:pPr>
            <a:fld id="{6D9C203A-C0E3-4BBE-923F-78DCBC473BE2}" type="slidenum">
              <a:rPr lang="en-US" altLang="en-US" smtClean="0"/>
              <a:pPr>
                <a:defRPr/>
              </a:pPr>
              <a:t>24</a:t>
            </a:fld>
            <a:endParaRPr lang="en-US" altLang="en-US"/>
          </a:p>
        </p:txBody>
      </p:sp>
      <p:sp>
        <p:nvSpPr>
          <p:cNvPr id="5" name="Footer Placeholder 3">
            <a:extLst>
              <a:ext uri="{FF2B5EF4-FFF2-40B4-BE49-F238E27FC236}">
                <a16:creationId xmlns:a16="http://schemas.microsoft.com/office/drawing/2014/main" id="{80B3C398-3EC3-B09F-7C99-DC76DE626EFA}"/>
              </a:ext>
            </a:extLst>
          </p:cNvPr>
          <p:cNvSpPr txBox="1">
            <a:spLocks noChangeArrowheads="1"/>
          </p:cNvSpPr>
          <p:nvPr/>
        </p:nvSpPr>
        <p:spPr bwMode="auto">
          <a:xfrm>
            <a:off x="5429250" y="6395195"/>
            <a:ext cx="3086100" cy="28183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rtl="0" eaLnBrk="0" fontAlgn="base" hangingPunct="0">
              <a:spcBef>
                <a:spcPct val="0"/>
              </a:spcBef>
              <a:spcAft>
                <a:spcPct val="0"/>
              </a:spcAft>
              <a:defRPr sz="10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9pPr>
          </a:lstStyle>
          <a:p>
            <a:r>
              <a:rPr lang="en-US" altLang="en-US" dirty="0"/>
              <a:t>IC 3-13-2</a:t>
            </a:r>
          </a:p>
        </p:txBody>
      </p:sp>
    </p:spTree>
    <p:extLst>
      <p:ext uri="{BB962C8B-B14F-4D97-AF65-F5344CB8AC3E}">
        <p14:creationId xmlns:p14="http://schemas.microsoft.com/office/powerpoint/2010/main" val="311623125"/>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BA343CA-0C32-58B4-8477-7CC53148E5DC}"/>
              </a:ext>
            </a:extLst>
          </p:cNvPr>
          <p:cNvSpPr>
            <a:spLocks noGrp="1"/>
          </p:cNvSpPr>
          <p:nvPr>
            <p:ph type="ftr" sz="quarter" idx="11"/>
          </p:nvPr>
        </p:nvSpPr>
        <p:spPr/>
        <p:txBody>
          <a:bodyPr/>
          <a:lstStyle/>
          <a:p>
            <a:pPr>
              <a:defRPr/>
            </a:pPr>
            <a:endParaRPr lang="en-US"/>
          </a:p>
        </p:txBody>
      </p:sp>
      <p:sp>
        <p:nvSpPr>
          <p:cNvPr id="3" name="Slide Number Placeholder 2">
            <a:extLst>
              <a:ext uri="{FF2B5EF4-FFF2-40B4-BE49-F238E27FC236}">
                <a16:creationId xmlns:a16="http://schemas.microsoft.com/office/drawing/2014/main" id="{DE35F408-B2EF-7169-F651-D8C35B06815B}"/>
              </a:ext>
            </a:extLst>
          </p:cNvPr>
          <p:cNvSpPr>
            <a:spLocks noGrp="1"/>
          </p:cNvSpPr>
          <p:nvPr>
            <p:ph type="sldNum" sz="quarter" idx="12"/>
          </p:nvPr>
        </p:nvSpPr>
        <p:spPr/>
        <p:txBody>
          <a:bodyPr/>
          <a:lstStyle/>
          <a:p>
            <a:pPr>
              <a:defRPr/>
            </a:pPr>
            <a:fld id="{5F37932C-82A2-4697-A369-F1EBC8DFD04B}" type="slidenum">
              <a:rPr lang="en-US" altLang="en-US" smtClean="0"/>
              <a:pPr>
                <a:defRPr/>
              </a:pPr>
              <a:t>25</a:t>
            </a:fld>
            <a:endParaRPr lang="en-US" altLang="en-US"/>
          </a:p>
        </p:txBody>
      </p:sp>
      <p:pic>
        <p:nvPicPr>
          <p:cNvPr id="5" name="Picture 4" descr="A picture containing shape&#10;&#10;Description automatically generated">
            <a:extLst>
              <a:ext uri="{FF2B5EF4-FFF2-40B4-BE49-F238E27FC236}">
                <a16:creationId xmlns:a16="http://schemas.microsoft.com/office/drawing/2014/main" id="{BB2F13F8-1C01-579C-47A0-5A166ACCCF8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82D40F04-3FCC-975D-6DB3-883B691F3B84}"/>
              </a:ext>
            </a:extLst>
          </p:cNvPr>
          <p:cNvSpPr txBox="1"/>
          <p:nvPr/>
        </p:nvSpPr>
        <p:spPr>
          <a:xfrm>
            <a:off x="533400" y="1295400"/>
            <a:ext cx="2057400" cy="1938992"/>
          </a:xfrm>
          <a:prstGeom prst="rect">
            <a:avLst/>
          </a:prstGeom>
          <a:noFill/>
        </p:spPr>
        <p:txBody>
          <a:bodyPr wrap="square" rtlCol="0">
            <a:spAutoFit/>
          </a:bodyPr>
          <a:lstStyle/>
          <a:p>
            <a:r>
              <a:rPr lang="en-US" sz="2400" b="1" dirty="0">
                <a:latin typeface="Lucida Sans" panose="020B0602030504020204" pitchFamily="34" charset="0"/>
              </a:rPr>
              <a:t>General Caucus Reminders for Party Officials</a:t>
            </a:r>
          </a:p>
        </p:txBody>
      </p:sp>
      <p:sp>
        <p:nvSpPr>
          <p:cNvPr id="7" name="TextBox 6">
            <a:extLst>
              <a:ext uri="{FF2B5EF4-FFF2-40B4-BE49-F238E27FC236}">
                <a16:creationId xmlns:a16="http://schemas.microsoft.com/office/drawing/2014/main" id="{A43736EE-ED2B-EAF8-C726-01B9DB77E639}"/>
              </a:ext>
            </a:extLst>
          </p:cNvPr>
          <p:cNvSpPr txBox="1"/>
          <p:nvPr/>
        </p:nvSpPr>
        <p:spPr>
          <a:xfrm>
            <a:off x="3175000" y="685800"/>
            <a:ext cx="3810000" cy="5755422"/>
          </a:xfrm>
          <a:prstGeom prst="rect">
            <a:avLst/>
          </a:prstGeom>
          <a:noFill/>
        </p:spPr>
        <p:txBody>
          <a:bodyPr wrap="square" rtlCol="0">
            <a:spAutoFit/>
          </a:bodyPr>
          <a:lstStyle/>
          <a:p>
            <a:pPr marL="285750" indent="-285750">
              <a:buFont typeface="Arial" panose="020B0604020202020204" pitchFamily="34" charset="0"/>
              <a:buChar char="•"/>
            </a:pPr>
            <a:r>
              <a:rPr lang="en-US" dirty="0"/>
              <a:t>Only eligible PCs within election district can vote in the caucus</a:t>
            </a:r>
          </a:p>
          <a:p>
            <a:pPr marL="742950" lvl="1" indent="-285750">
              <a:buFont typeface="Arial" panose="020B0604020202020204" pitchFamily="34" charset="0"/>
              <a:buChar char="•"/>
            </a:pPr>
            <a:r>
              <a:rPr lang="en-US" sz="1400" u="sng" dirty="0"/>
              <a:t>Elected</a:t>
            </a:r>
            <a:r>
              <a:rPr lang="en-US" sz="1400" dirty="0"/>
              <a:t> PCs automatically qualify, if in election district</a:t>
            </a:r>
          </a:p>
          <a:p>
            <a:pPr marL="742950" lvl="1" indent="-285750">
              <a:buFont typeface="Arial" panose="020B0604020202020204" pitchFamily="34" charset="0"/>
              <a:buChar char="•"/>
            </a:pPr>
            <a:r>
              <a:rPr lang="en-US" sz="1400" u="sng" dirty="0"/>
              <a:t>Appointed</a:t>
            </a:r>
            <a:r>
              <a:rPr lang="en-US" sz="1400" dirty="0"/>
              <a:t> PCs must have been appointed to a precinct within election district not later than 30-days before date vacancy occurred</a:t>
            </a:r>
          </a:p>
          <a:p>
            <a:pPr marL="742950" lvl="1"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dirty="0"/>
              <a:t>Vice PCs DO NOT VOTE!</a:t>
            </a:r>
          </a:p>
          <a:p>
            <a:pPr marL="742950" lvl="1" indent="-285750">
              <a:buFont typeface="Arial" panose="020B0604020202020204" pitchFamily="34" charset="0"/>
              <a:buChar char="•"/>
            </a:pPr>
            <a:r>
              <a:rPr lang="en-US" sz="1400" dirty="0"/>
              <a:t>MAY be proxy for PC</a:t>
            </a:r>
          </a:p>
          <a:p>
            <a:pPr marL="742950" lvl="1" indent="-285750">
              <a:buFont typeface="Arial" panose="020B0604020202020204" pitchFamily="34" charset="0"/>
              <a:buChar char="•"/>
            </a:pPr>
            <a:r>
              <a:rPr lang="en-US" sz="1400" dirty="0"/>
              <a:t>If vice to elected PC, then must be appointed not later than 5-days before caucus</a:t>
            </a:r>
          </a:p>
          <a:p>
            <a:pPr marL="742950" lvl="1" indent="-285750">
              <a:buFont typeface="Arial" panose="020B0604020202020204" pitchFamily="34" charset="0"/>
              <a:buChar char="•"/>
            </a:pPr>
            <a:r>
              <a:rPr lang="en-US" sz="1400" dirty="0"/>
              <a:t>If vice to appointment PC, then must be appointed not later than 30-days from date vacancy occurred</a:t>
            </a:r>
          </a:p>
          <a:p>
            <a:pPr marL="742950" lvl="1"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dirty="0"/>
              <a:t>Secret ballot required if more than one candidate files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dirty="0"/>
              <a:t>Chair of caucus breaks tie votes or makes direct appointment if quorum is not met</a:t>
            </a:r>
          </a:p>
        </p:txBody>
      </p:sp>
      <p:sp>
        <p:nvSpPr>
          <p:cNvPr id="9" name="TextBox 8">
            <a:extLst>
              <a:ext uri="{FF2B5EF4-FFF2-40B4-BE49-F238E27FC236}">
                <a16:creationId xmlns:a16="http://schemas.microsoft.com/office/drawing/2014/main" id="{676A789D-95FE-04DE-8EA2-A7D899406F16}"/>
              </a:ext>
            </a:extLst>
          </p:cNvPr>
          <p:cNvSpPr txBox="1"/>
          <p:nvPr/>
        </p:nvSpPr>
        <p:spPr>
          <a:xfrm rot="16200000">
            <a:off x="6297454" y="4085351"/>
            <a:ext cx="4572000" cy="246221"/>
          </a:xfrm>
          <a:prstGeom prst="rect">
            <a:avLst/>
          </a:prstGeom>
          <a:noFill/>
        </p:spPr>
        <p:txBody>
          <a:bodyPr wrap="square">
            <a:spAutoFit/>
          </a:bodyPr>
          <a:lstStyle/>
          <a:p>
            <a:r>
              <a:rPr lang="en-US" sz="1000" dirty="0"/>
              <a:t>Image by </a:t>
            </a:r>
            <a:r>
              <a:rPr lang="en-US" sz="1000" dirty="0" err="1"/>
              <a:t>pvproductions</a:t>
            </a:r>
            <a:r>
              <a:rPr lang="en-US" sz="1000" dirty="0"/>
              <a:t> on </a:t>
            </a:r>
            <a:r>
              <a:rPr lang="en-US" sz="1000" dirty="0" err="1"/>
              <a:t>Freepik</a:t>
            </a:r>
            <a:endParaRPr lang="en-US" sz="1000" dirty="0"/>
          </a:p>
        </p:txBody>
      </p:sp>
    </p:spTree>
    <p:extLst>
      <p:ext uri="{BB962C8B-B14F-4D97-AF65-F5344CB8AC3E}">
        <p14:creationId xmlns:p14="http://schemas.microsoft.com/office/powerpoint/2010/main" val="2743582855"/>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C97D26E-1A65-13C9-FF3A-35CA823AD21F}"/>
              </a:ext>
            </a:extLst>
          </p:cNvPr>
          <p:cNvSpPr>
            <a:spLocks noGrp="1"/>
          </p:cNvSpPr>
          <p:nvPr>
            <p:ph type="sldNum" sz="quarter" idx="12"/>
          </p:nvPr>
        </p:nvSpPr>
        <p:spPr/>
        <p:txBody>
          <a:bodyPr/>
          <a:lstStyle/>
          <a:p>
            <a:pPr>
              <a:defRPr/>
            </a:pPr>
            <a:fld id="{5F37932C-82A2-4697-A369-F1EBC8DFD04B}" type="slidenum">
              <a:rPr lang="en-US" altLang="en-US" smtClean="0"/>
              <a:pPr>
                <a:defRPr/>
              </a:pPr>
              <a:t>26</a:t>
            </a:fld>
            <a:endParaRPr lang="en-US" altLang="en-US"/>
          </a:p>
        </p:txBody>
      </p:sp>
      <p:pic>
        <p:nvPicPr>
          <p:cNvPr id="5" name="Picture 4" descr="Shape, arrow&#10;&#10;Description automatically generated">
            <a:extLst>
              <a:ext uri="{FF2B5EF4-FFF2-40B4-BE49-F238E27FC236}">
                <a16:creationId xmlns:a16="http://schemas.microsoft.com/office/drawing/2014/main" id="{08DF3501-DE7B-F2E4-0BCA-D4163AFEDDF3}"/>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6629400" cy="6858000"/>
          </a:xfrm>
          <a:prstGeom prst="rect">
            <a:avLst/>
          </a:prstGeom>
        </p:spPr>
      </p:pic>
      <p:sp>
        <p:nvSpPr>
          <p:cNvPr id="7" name="TextBox 6">
            <a:extLst>
              <a:ext uri="{FF2B5EF4-FFF2-40B4-BE49-F238E27FC236}">
                <a16:creationId xmlns:a16="http://schemas.microsoft.com/office/drawing/2014/main" id="{4BAF470C-D94C-E3D8-FB14-EA60FCAD3BF2}"/>
              </a:ext>
            </a:extLst>
          </p:cNvPr>
          <p:cNvSpPr txBox="1"/>
          <p:nvPr/>
        </p:nvSpPr>
        <p:spPr>
          <a:xfrm>
            <a:off x="7620000" y="6553200"/>
            <a:ext cx="1641565" cy="184666"/>
          </a:xfrm>
          <a:prstGeom prst="rect">
            <a:avLst/>
          </a:prstGeom>
          <a:noFill/>
        </p:spPr>
        <p:txBody>
          <a:bodyPr wrap="square">
            <a:spAutoFit/>
          </a:bodyPr>
          <a:lstStyle/>
          <a:p>
            <a:r>
              <a:rPr lang="en-US" sz="600" dirty="0"/>
              <a:t>Image by </a:t>
            </a:r>
            <a:r>
              <a:rPr lang="en-US" sz="600" dirty="0" err="1"/>
              <a:t>iconicbestiaryon</a:t>
            </a:r>
            <a:r>
              <a:rPr lang="en-US" sz="600" dirty="0"/>
              <a:t> </a:t>
            </a:r>
            <a:r>
              <a:rPr lang="en-US" sz="600" dirty="0" err="1"/>
              <a:t>Freepik</a:t>
            </a:r>
            <a:endParaRPr lang="en-US" sz="600" dirty="0"/>
          </a:p>
        </p:txBody>
      </p:sp>
      <p:sp>
        <p:nvSpPr>
          <p:cNvPr id="8" name="Rectangle 7">
            <a:extLst>
              <a:ext uri="{FF2B5EF4-FFF2-40B4-BE49-F238E27FC236}">
                <a16:creationId xmlns:a16="http://schemas.microsoft.com/office/drawing/2014/main" id="{29990616-9610-373C-4A06-F8DDB1964DC4}"/>
              </a:ext>
            </a:extLst>
          </p:cNvPr>
          <p:cNvSpPr/>
          <p:nvPr/>
        </p:nvSpPr>
        <p:spPr>
          <a:xfrm rot="21421403">
            <a:off x="1600200" y="1463442"/>
            <a:ext cx="533400" cy="3754874"/>
          </a:xfrm>
          <a:prstGeom prst="rect">
            <a:avLst/>
          </a:prstGeom>
          <a:noFill/>
        </p:spPr>
        <p:txBody>
          <a:bodyPr wrap="square" lIns="91440" tIns="45720" rIns="91440" bIns="45720">
            <a:spAutoFit/>
          </a:bodyPr>
          <a:lstStyle/>
          <a:p>
            <a:pPr algn="ctr"/>
            <a:r>
              <a:rPr lang="en-US" sz="3400" b="1" cap="none" spc="0" dirty="0">
                <a:ln w="10160">
                  <a:solidFill>
                    <a:schemeClr val="accent5"/>
                  </a:solidFill>
                  <a:prstDash val="solid"/>
                </a:ln>
                <a:solidFill>
                  <a:srgbClr val="FFFFFF"/>
                </a:solidFill>
                <a:effectLst>
                  <a:glow rad="228600">
                    <a:schemeClr val="accent1">
                      <a:satMod val="175000"/>
                      <a:alpha val="40000"/>
                    </a:schemeClr>
                  </a:glow>
                  <a:outerShdw blurRad="50800" dist="38100" dir="10800000" algn="r" rotWithShape="0">
                    <a:prstClr val="black">
                      <a:alpha val="40000"/>
                    </a:prstClr>
                  </a:outerShdw>
                </a:effectLst>
              </a:rPr>
              <a:t>VACANCY</a:t>
            </a:r>
          </a:p>
        </p:txBody>
      </p:sp>
      <p:sp>
        <p:nvSpPr>
          <p:cNvPr id="9" name="Moon 8">
            <a:extLst>
              <a:ext uri="{FF2B5EF4-FFF2-40B4-BE49-F238E27FC236}">
                <a16:creationId xmlns:a16="http://schemas.microsoft.com/office/drawing/2014/main" id="{C6893D1F-A064-BDF8-0255-CC65782750F5}"/>
              </a:ext>
            </a:extLst>
          </p:cNvPr>
          <p:cNvSpPr/>
          <p:nvPr/>
        </p:nvSpPr>
        <p:spPr>
          <a:xfrm flipH="1">
            <a:off x="4302318" y="-690438"/>
            <a:ext cx="4654163" cy="8305800"/>
          </a:xfrm>
          <a:prstGeom prst="moon">
            <a:avLst>
              <a:gd name="adj" fmla="val 50000"/>
            </a:avLst>
          </a:prstGeom>
          <a:solidFill>
            <a:srgbClr val="0890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44281A1-E1BB-3CE7-FA23-D5A5C0B54B57}"/>
              </a:ext>
            </a:extLst>
          </p:cNvPr>
          <p:cNvSpPr txBox="1"/>
          <p:nvPr/>
        </p:nvSpPr>
        <p:spPr>
          <a:xfrm>
            <a:off x="3429000" y="2621620"/>
            <a:ext cx="4918165" cy="1200329"/>
          </a:xfrm>
          <a:prstGeom prst="rect">
            <a:avLst/>
          </a:prstGeom>
          <a:noFill/>
        </p:spPr>
        <p:txBody>
          <a:bodyPr wrap="square" rtlCol="0">
            <a:spAutoFit/>
            <a:scene3d>
              <a:camera prst="orthographicFront"/>
              <a:lightRig rig="threePt" dir="t"/>
            </a:scene3d>
            <a:sp3d extrusionH="57150">
              <a:bevelT w="69850" h="38100" prst="cross"/>
            </a:sp3d>
          </a:bodyPr>
          <a:lstStyle/>
          <a:p>
            <a:endParaRPr lang="en-US" dirty="0">
              <a:solidFill>
                <a:schemeClr val="bg1"/>
              </a:solidFill>
            </a:endParaRPr>
          </a:p>
          <a:p>
            <a:r>
              <a:rPr lang="en-US" sz="5400" b="1" dirty="0">
                <a:ln>
                  <a:solidFill>
                    <a:schemeClr val="bg2">
                      <a:lumMod val="75000"/>
                    </a:schemeClr>
                  </a:solidFill>
                </a:ln>
                <a:solidFill>
                  <a:schemeClr val="bg1"/>
                </a:solidFill>
                <a:effectLst/>
              </a:rPr>
              <a:t>QUESTIONS?</a:t>
            </a:r>
          </a:p>
        </p:txBody>
      </p:sp>
    </p:spTree>
    <p:extLst>
      <p:ext uri="{BB962C8B-B14F-4D97-AF65-F5344CB8AC3E}">
        <p14:creationId xmlns:p14="http://schemas.microsoft.com/office/powerpoint/2010/main" val="235412284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Slide Number Placeholder 4">
            <a:extLst>
              <a:ext uri="{FF2B5EF4-FFF2-40B4-BE49-F238E27FC236}">
                <a16:creationId xmlns:a16="http://schemas.microsoft.com/office/drawing/2014/main" id="{6F387E51-D374-4DB2-94BB-A6C77967E11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09469B7-09AC-4006-9611-59C0B97EF8B4}" type="slidenum">
              <a:rPr lang="en-US" altLang="en-US" smtClean="0">
                <a:solidFill>
                  <a:srgbClr val="898989"/>
                </a:solidFill>
              </a:rPr>
              <a:pPr/>
              <a:t>3</a:t>
            </a:fld>
            <a:endParaRPr lang="en-US" altLang="en-US">
              <a:solidFill>
                <a:srgbClr val="898989"/>
              </a:solidFill>
            </a:endParaRPr>
          </a:p>
        </p:txBody>
      </p:sp>
      <p:sp>
        <p:nvSpPr>
          <p:cNvPr id="19459" name="Title 1">
            <a:extLst>
              <a:ext uri="{FF2B5EF4-FFF2-40B4-BE49-F238E27FC236}">
                <a16:creationId xmlns:a16="http://schemas.microsoft.com/office/drawing/2014/main" id="{25292374-FBF7-4E14-AE74-C199869433BD}"/>
              </a:ext>
            </a:extLst>
          </p:cNvPr>
          <p:cNvSpPr>
            <a:spLocks noGrp="1"/>
          </p:cNvSpPr>
          <p:nvPr>
            <p:ph type="title" idx="4294967295"/>
          </p:nvPr>
        </p:nvSpPr>
        <p:spPr>
          <a:xfrm>
            <a:off x="0" y="358775"/>
            <a:ext cx="9144000" cy="822325"/>
          </a:xfrm>
        </p:spPr>
        <p:txBody>
          <a:bodyPr/>
          <a:lstStyle/>
          <a:p>
            <a:pPr algn="ctr"/>
            <a:r>
              <a:rPr lang="en-US" altLang="en-US" dirty="0">
                <a:solidFill>
                  <a:srgbClr val="0890B0"/>
                </a:solidFill>
              </a:rPr>
              <a:t>Elected Office </a:t>
            </a:r>
            <a:r>
              <a:rPr lang="en-US" altLang="en-US" dirty="0"/>
              <a:t>vs. </a:t>
            </a:r>
            <a:r>
              <a:rPr lang="en-US" altLang="en-US" dirty="0">
                <a:solidFill>
                  <a:srgbClr val="FF107E"/>
                </a:solidFill>
              </a:rPr>
              <a:t>Ballot</a:t>
            </a:r>
            <a:r>
              <a:rPr lang="en-US" altLang="en-US" dirty="0">
                <a:solidFill>
                  <a:srgbClr val="0890B0"/>
                </a:solidFill>
              </a:rPr>
              <a:t> </a:t>
            </a:r>
            <a:r>
              <a:rPr lang="en-US" altLang="en-US" dirty="0"/>
              <a:t>Vacancies</a:t>
            </a:r>
          </a:p>
        </p:txBody>
      </p:sp>
      <p:sp>
        <p:nvSpPr>
          <p:cNvPr id="19460" name="Content Placeholder 2">
            <a:extLst>
              <a:ext uri="{FF2B5EF4-FFF2-40B4-BE49-F238E27FC236}">
                <a16:creationId xmlns:a16="http://schemas.microsoft.com/office/drawing/2014/main" id="{6F427B25-E7AA-4748-9A81-ED3284797B19}"/>
              </a:ext>
            </a:extLst>
          </p:cNvPr>
          <p:cNvSpPr>
            <a:spLocks noGrp="1"/>
          </p:cNvSpPr>
          <p:nvPr>
            <p:ph idx="4294967295"/>
          </p:nvPr>
        </p:nvSpPr>
        <p:spPr>
          <a:xfrm>
            <a:off x="609600" y="1066800"/>
            <a:ext cx="7277100" cy="3962400"/>
          </a:xfrm>
        </p:spPr>
        <p:txBody>
          <a:bodyPr/>
          <a:lstStyle/>
          <a:p>
            <a:r>
              <a:rPr lang="en-US" altLang="en-US" sz="2000" dirty="0"/>
              <a:t>Elected Office Vacancy</a:t>
            </a:r>
          </a:p>
          <a:p>
            <a:pPr lvl="1"/>
            <a:r>
              <a:rPr lang="en-US" altLang="en-US" sz="1800" dirty="0"/>
              <a:t>Elected official no longer holds their elected office due to resignation, court order, or death</a:t>
            </a:r>
          </a:p>
          <a:p>
            <a:pPr lvl="1"/>
            <a:r>
              <a:rPr lang="en-US" altLang="en-US" sz="1800" dirty="0"/>
              <a:t>Person selected assumes the elected office as a </a:t>
            </a:r>
            <a:r>
              <a:rPr lang="en-US" altLang="en-US" sz="1800" i="1" dirty="0"/>
              <a:t>pro</a:t>
            </a:r>
            <a:r>
              <a:rPr lang="en-US" altLang="en-US" sz="1800" dirty="0"/>
              <a:t> </a:t>
            </a:r>
            <a:r>
              <a:rPr lang="en-US" altLang="en-US" sz="1800" i="1" dirty="0"/>
              <a:t>tempore</a:t>
            </a:r>
            <a:r>
              <a:rPr lang="en-US" altLang="en-US" sz="1800" dirty="0"/>
              <a:t> office holder for remaining term of office</a:t>
            </a:r>
          </a:p>
          <a:p>
            <a:pPr lvl="2"/>
            <a:r>
              <a:rPr lang="en-US" altLang="en-US" sz="1600" dirty="0"/>
              <a:t>See IC 3-13-3 through IC 3-13-10, generally, for details</a:t>
            </a:r>
          </a:p>
          <a:p>
            <a:pPr lvl="1"/>
            <a:r>
              <a:rPr lang="en-US" altLang="en-US" sz="2000" dirty="0"/>
              <a:t>Can occur at any time throughout the year</a:t>
            </a:r>
          </a:p>
          <a:p>
            <a:r>
              <a:rPr lang="en-US" altLang="en-US" sz="2000" dirty="0"/>
              <a:t>Ballot Vacancy</a:t>
            </a:r>
          </a:p>
          <a:p>
            <a:pPr lvl="1"/>
            <a:r>
              <a:rPr lang="en-US" altLang="en-US" sz="1800" dirty="0"/>
              <a:t>No Democratic or Republican candidate filed for nomination in primary? Party can fill ballot vacancy for November ballot</a:t>
            </a:r>
          </a:p>
          <a:p>
            <a:pPr lvl="2"/>
            <a:r>
              <a:rPr lang="en-US" altLang="en-US" sz="1600" dirty="0"/>
              <a:t>See IC 3-13-1 &amp; IC 3-13-2 for details</a:t>
            </a:r>
          </a:p>
          <a:p>
            <a:pPr lvl="1"/>
            <a:r>
              <a:rPr lang="en-US" altLang="en-US" sz="1800" dirty="0"/>
              <a:t>No Libertarian Candidate nominated at a county convention? Party can fill ballot vacancy for November ballot</a:t>
            </a:r>
          </a:p>
          <a:p>
            <a:pPr lvl="2"/>
            <a:r>
              <a:rPr lang="en-US" altLang="en-US" sz="1600" dirty="0"/>
              <a:t>See IC 3-13-1 &amp; IC 3-13-2  for details</a:t>
            </a:r>
          </a:p>
          <a:p>
            <a:pPr lvl="1"/>
            <a:r>
              <a:rPr lang="en-US" altLang="en-US" sz="1800" dirty="0"/>
              <a:t>D/R/L candidates can also fill ballot vacancies if a candidate withdraws from the November election</a:t>
            </a:r>
          </a:p>
          <a:p>
            <a:pPr lvl="2"/>
            <a:r>
              <a:rPr lang="en-US" altLang="en-US" sz="1400" dirty="0"/>
              <a:t>In 2023, if D/R/L parties do NOT nominate a candidate at a “</a:t>
            </a:r>
            <a:r>
              <a:rPr lang="en-US" altLang="en-US" sz="1400" u="sng" dirty="0"/>
              <a:t>small town</a:t>
            </a:r>
            <a:r>
              <a:rPr lang="en-US" altLang="en-US" sz="1400" dirty="0"/>
              <a:t>” </a:t>
            </a:r>
            <a:r>
              <a:rPr lang="en-US" altLang="en-US" sz="1400" u="sng" dirty="0"/>
              <a:t>convention</a:t>
            </a:r>
            <a:r>
              <a:rPr lang="en-US" altLang="en-US" sz="1400" dirty="0"/>
              <a:t> to run for office or a candidate withdraws, then party CANNOT fill ballot vacancy!</a:t>
            </a:r>
          </a:p>
        </p:txBody>
      </p:sp>
      <p:cxnSp>
        <p:nvCxnSpPr>
          <p:cNvPr id="3" name="Straight Connector 2">
            <a:extLst>
              <a:ext uri="{FF2B5EF4-FFF2-40B4-BE49-F238E27FC236}">
                <a16:creationId xmlns:a16="http://schemas.microsoft.com/office/drawing/2014/main" id="{0FCE6412-7071-7097-F739-A0A882793706}"/>
              </a:ext>
            </a:extLst>
          </p:cNvPr>
          <p:cNvCxnSpPr>
            <a:cxnSpLocks/>
          </p:cNvCxnSpPr>
          <p:nvPr/>
        </p:nvCxnSpPr>
        <p:spPr>
          <a:xfrm>
            <a:off x="-457200" y="3429000"/>
            <a:ext cx="4267200" cy="0"/>
          </a:xfrm>
          <a:prstGeom prst="line">
            <a:avLst/>
          </a:prstGeom>
          <a:ln w="19050">
            <a:solidFill>
              <a:srgbClr val="FF107E"/>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31A11F5-FD64-D496-4CB5-53861713EC6F}"/>
              </a:ext>
            </a:extLst>
          </p:cNvPr>
          <p:cNvCxnSpPr>
            <a:cxnSpLocks/>
          </p:cNvCxnSpPr>
          <p:nvPr/>
        </p:nvCxnSpPr>
        <p:spPr>
          <a:xfrm>
            <a:off x="-228600" y="1371600"/>
            <a:ext cx="4419600" cy="0"/>
          </a:xfrm>
          <a:prstGeom prst="line">
            <a:avLst/>
          </a:prstGeom>
          <a:ln w="19050">
            <a:solidFill>
              <a:srgbClr val="0890B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0EB6A-2E40-46A6-8714-5B8B204F706E}"/>
              </a:ext>
            </a:extLst>
          </p:cNvPr>
          <p:cNvSpPr>
            <a:spLocks noGrp="1"/>
          </p:cNvSpPr>
          <p:nvPr>
            <p:ph type="title"/>
          </p:nvPr>
        </p:nvSpPr>
        <p:spPr/>
        <p:txBody>
          <a:bodyPr/>
          <a:lstStyle/>
          <a:p>
            <a:pPr algn="ctr"/>
            <a:r>
              <a:rPr lang="en-US" dirty="0"/>
              <a:t>EOV: Overview of Clerk Responsibilities</a:t>
            </a:r>
          </a:p>
        </p:txBody>
      </p:sp>
      <p:sp>
        <p:nvSpPr>
          <p:cNvPr id="3" name="Content Placeholder 2">
            <a:extLst>
              <a:ext uri="{FF2B5EF4-FFF2-40B4-BE49-F238E27FC236}">
                <a16:creationId xmlns:a16="http://schemas.microsoft.com/office/drawing/2014/main" id="{647175C1-816E-441A-8565-193E7E842508}"/>
              </a:ext>
            </a:extLst>
          </p:cNvPr>
          <p:cNvSpPr>
            <a:spLocks noGrp="1"/>
          </p:cNvSpPr>
          <p:nvPr>
            <p:ph idx="1"/>
          </p:nvPr>
        </p:nvSpPr>
        <p:spPr>
          <a:xfrm>
            <a:off x="628650" y="1050924"/>
            <a:ext cx="7886700" cy="5060574"/>
          </a:xfrm>
        </p:spPr>
        <p:txBody>
          <a:bodyPr/>
          <a:lstStyle/>
          <a:p>
            <a:r>
              <a:rPr lang="en-US" sz="2000" dirty="0"/>
              <a:t>Provide notice to person who has power to fill vacancy</a:t>
            </a:r>
          </a:p>
          <a:p>
            <a:pPr lvl="1"/>
            <a:r>
              <a:rPr lang="en-US" sz="1800" dirty="0"/>
              <a:t>Notice of Resignation</a:t>
            </a:r>
          </a:p>
          <a:p>
            <a:pPr lvl="1"/>
            <a:r>
              <a:rPr lang="en-US" sz="1800" dirty="0"/>
              <a:t>Certify Death</a:t>
            </a:r>
          </a:p>
          <a:p>
            <a:pPr lvl="1"/>
            <a:r>
              <a:rPr lang="en-US" sz="1800" dirty="0"/>
              <a:t>Vacancy Declared by Town Council</a:t>
            </a:r>
          </a:p>
          <a:p>
            <a:pPr lvl="1"/>
            <a:r>
              <a:rPr lang="en-US" sz="1800" dirty="0"/>
              <a:t>Court Order</a:t>
            </a:r>
          </a:p>
          <a:p>
            <a:r>
              <a:rPr lang="en-US" sz="2000" dirty="0"/>
              <a:t>Receive documentation from person/entity person who filled local office vacancy</a:t>
            </a:r>
          </a:p>
          <a:p>
            <a:pPr lvl="1"/>
            <a:r>
              <a:rPr lang="en-US" sz="1800" dirty="0"/>
              <a:t>CEB-3 (chair appointment, if applicable) or CEB-4 (for caucus), if D/R vacancy</a:t>
            </a:r>
          </a:p>
          <a:p>
            <a:pPr lvl="2"/>
            <a:r>
              <a:rPr lang="en-US" sz="1400" dirty="0"/>
              <a:t>If constitutional officeholder, be sure to send CEB-3, CEB-4 to IED for Governor to send Commission</a:t>
            </a:r>
          </a:p>
          <a:p>
            <a:pPr lvl="1"/>
            <a:r>
              <a:rPr lang="en-US" sz="1800" dirty="0"/>
              <a:t>Notice from school board, other government entity </a:t>
            </a:r>
          </a:p>
          <a:p>
            <a:r>
              <a:rPr lang="en-US" sz="2000" dirty="0"/>
              <a:t>Send CEB-22 to new office holder</a:t>
            </a:r>
          </a:p>
          <a:p>
            <a:pPr lvl="1"/>
            <a:r>
              <a:rPr lang="en-US" sz="1800" dirty="0"/>
              <a:t>NOTE: No state form for school board vacancies</a:t>
            </a:r>
          </a:p>
          <a:p>
            <a:r>
              <a:rPr lang="en-US" sz="2000" dirty="0"/>
              <a:t>File paperwork from new officeholder</a:t>
            </a:r>
          </a:p>
          <a:p>
            <a:pPr lvl="1"/>
            <a:r>
              <a:rPr lang="en-US" sz="1800" dirty="0"/>
              <a:t>Oath of office not later than 30-days</a:t>
            </a:r>
          </a:p>
          <a:p>
            <a:pPr lvl="1"/>
            <a:r>
              <a:rPr lang="en-US" sz="1800" dirty="0"/>
              <a:t>CAN-12 or other required statement of economic interest form not later than 60-days</a:t>
            </a:r>
          </a:p>
        </p:txBody>
      </p:sp>
      <p:sp>
        <p:nvSpPr>
          <p:cNvPr id="4" name="Footer Placeholder 3">
            <a:extLst>
              <a:ext uri="{FF2B5EF4-FFF2-40B4-BE49-F238E27FC236}">
                <a16:creationId xmlns:a16="http://schemas.microsoft.com/office/drawing/2014/main" id="{E76C2FCD-3853-4A3D-BEA4-B457D352CE59}"/>
              </a:ext>
            </a:extLst>
          </p:cNvPr>
          <p:cNvSpPr>
            <a:spLocks noGrp="1"/>
          </p:cNvSpPr>
          <p:nvPr>
            <p:ph type="ftr" sz="quarter" idx="4294967295"/>
          </p:nvPr>
        </p:nvSpPr>
        <p:spPr>
          <a:xfrm>
            <a:off x="5429250" y="6311900"/>
            <a:ext cx="3086100" cy="365125"/>
          </a:xfrm>
        </p:spPr>
        <p:txBody>
          <a:bodyPr/>
          <a:lstStyle/>
          <a:p>
            <a:pPr>
              <a:defRPr/>
            </a:pPr>
            <a:endParaRPr lang="en-US"/>
          </a:p>
        </p:txBody>
      </p:sp>
      <p:sp>
        <p:nvSpPr>
          <p:cNvPr id="5" name="Slide Number Placeholder 4">
            <a:extLst>
              <a:ext uri="{FF2B5EF4-FFF2-40B4-BE49-F238E27FC236}">
                <a16:creationId xmlns:a16="http://schemas.microsoft.com/office/drawing/2014/main" id="{BA4532E8-7F52-4128-A373-2C98069C2F65}"/>
              </a:ext>
            </a:extLst>
          </p:cNvPr>
          <p:cNvSpPr>
            <a:spLocks noGrp="1"/>
          </p:cNvSpPr>
          <p:nvPr>
            <p:ph type="sldNum" sz="quarter" idx="12"/>
          </p:nvPr>
        </p:nvSpPr>
        <p:spPr/>
        <p:txBody>
          <a:bodyPr/>
          <a:lstStyle/>
          <a:p>
            <a:pPr>
              <a:defRPr/>
            </a:pPr>
            <a:fld id="{6D9C203A-C0E3-4BBE-923F-78DCBC473BE2}" type="slidenum">
              <a:rPr lang="en-US" altLang="en-US" smtClean="0"/>
              <a:pPr>
                <a:defRPr/>
              </a:pPr>
              <a:t>4</a:t>
            </a:fld>
            <a:endParaRPr lang="en-US" altLang="en-US"/>
          </a:p>
        </p:txBody>
      </p:sp>
      <p:cxnSp>
        <p:nvCxnSpPr>
          <p:cNvPr id="6" name="Straight Connector 5">
            <a:extLst>
              <a:ext uri="{FF2B5EF4-FFF2-40B4-BE49-F238E27FC236}">
                <a16:creationId xmlns:a16="http://schemas.microsoft.com/office/drawing/2014/main" id="{F86C9950-6F98-A552-1351-49BEE402FEA2}"/>
              </a:ext>
            </a:extLst>
          </p:cNvPr>
          <p:cNvCxnSpPr>
            <a:cxnSpLocks/>
          </p:cNvCxnSpPr>
          <p:nvPr/>
        </p:nvCxnSpPr>
        <p:spPr>
          <a:xfrm>
            <a:off x="-762000" y="914400"/>
            <a:ext cx="6477000" cy="0"/>
          </a:xfrm>
          <a:prstGeom prst="line">
            <a:avLst/>
          </a:prstGeom>
          <a:ln w="50800">
            <a:solidFill>
              <a:srgbClr val="0890B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1924302"/>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6153C00A-2E4D-4E14-884E-B395EDE9B6A0}"/>
              </a:ext>
            </a:extLst>
          </p:cNvPr>
          <p:cNvSpPr>
            <a:spLocks noGrp="1"/>
          </p:cNvSpPr>
          <p:nvPr>
            <p:ph type="title"/>
          </p:nvPr>
        </p:nvSpPr>
        <p:spPr>
          <a:xfrm>
            <a:off x="628650" y="365125"/>
            <a:ext cx="7886700" cy="822325"/>
          </a:xfrm>
        </p:spPr>
        <p:txBody>
          <a:bodyPr/>
          <a:lstStyle/>
          <a:p>
            <a:r>
              <a:rPr lang="en-US" altLang="en-US"/>
              <a:t>EO Vacancy: Resignation</a:t>
            </a:r>
          </a:p>
        </p:txBody>
      </p:sp>
      <p:sp>
        <p:nvSpPr>
          <p:cNvPr id="26627" name="Content Placeholder 2">
            <a:extLst>
              <a:ext uri="{FF2B5EF4-FFF2-40B4-BE49-F238E27FC236}">
                <a16:creationId xmlns:a16="http://schemas.microsoft.com/office/drawing/2014/main" id="{C9CD89F7-A2A1-4850-B30E-E1F4DCCF09E5}"/>
              </a:ext>
            </a:extLst>
          </p:cNvPr>
          <p:cNvSpPr>
            <a:spLocks noGrp="1"/>
          </p:cNvSpPr>
          <p:nvPr>
            <p:ph idx="1"/>
          </p:nvPr>
        </p:nvSpPr>
        <p:spPr>
          <a:xfrm>
            <a:off x="628650" y="1187450"/>
            <a:ext cx="7886700" cy="4924425"/>
          </a:xfrm>
        </p:spPr>
        <p:txBody>
          <a:bodyPr/>
          <a:lstStyle/>
          <a:p>
            <a:r>
              <a:rPr lang="en-US" altLang="en-US" sz="2400" dirty="0"/>
              <a:t>Elected officials MUST file their resignation, in writing, to:</a:t>
            </a:r>
          </a:p>
          <a:p>
            <a:pPr lvl="1"/>
            <a:r>
              <a:rPr lang="en-US" altLang="en-US" dirty="0"/>
              <a:t>County Clerk</a:t>
            </a:r>
          </a:p>
          <a:p>
            <a:pPr lvl="2"/>
            <a:r>
              <a:rPr lang="en-US" altLang="en-US" sz="1800" dirty="0"/>
              <a:t>Non-commissioned countywide &amp; local offices, including school board</a:t>
            </a:r>
          </a:p>
          <a:p>
            <a:pPr lvl="1"/>
            <a:r>
              <a:rPr lang="en-US" altLang="en-US" dirty="0"/>
              <a:t>Governor</a:t>
            </a:r>
          </a:p>
          <a:p>
            <a:pPr lvl="2"/>
            <a:r>
              <a:rPr lang="en-US" altLang="en-US" sz="1800" dirty="0"/>
              <a:t>SOS, State Auditor, State Treasurer, Attorney General</a:t>
            </a:r>
          </a:p>
          <a:p>
            <a:pPr lvl="2"/>
            <a:r>
              <a:rPr lang="en-US" altLang="en-US" sz="1800" dirty="0"/>
              <a:t>State &amp; Local Judicial Officers, including Prosecuting Attorney</a:t>
            </a:r>
          </a:p>
          <a:p>
            <a:pPr lvl="2"/>
            <a:r>
              <a:rPr lang="en-US" altLang="en-US" sz="1800" dirty="0"/>
              <a:t>Commissioned County Officeholders:</a:t>
            </a:r>
          </a:p>
          <a:p>
            <a:pPr lvl="3"/>
            <a:r>
              <a:rPr lang="en-US" altLang="en-US" dirty="0"/>
              <a:t>County Clerk, Auditor, Recorder, Treasurer, Sheriff, Coroner, Surveyor</a:t>
            </a:r>
          </a:p>
          <a:p>
            <a:pPr lvl="1"/>
            <a:r>
              <a:rPr lang="en-US" altLang="en-US" dirty="0"/>
              <a:t>Speaker of the House or President Pro Tempore of the Senate</a:t>
            </a:r>
          </a:p>
          <a:p>
            <a:pPr lvl="2"/>
            <a:r>
              <a:rPr lang="en-US" altLang="en-US" dirty="0"/>
              <a:t>State Legislators</a:t>
            </a:r>
          </a:p>
          <a:p>
            <a:pPr lvl="2"/>
            <a:endParaRPr lang="en-US" altLang="en-US" sz="1000" dirty="0"/>
          </a:p>
          <a:p>
            <a:r>
              <a:rPr lang="en-US" altLang="en-US" sz="2400" dirty="0"/>
              <a:t>Clerk/Governor/Speaker/Pres Pro </a:t>
            </a:r>
            <a:r>
              <a:rPr lang="en-US" altLang="en-US" sz="2400" dirty="0" err="1"/>
              <a:t>Tem</a:t>
            </a:r>
            <a:r>
              <a:rPr lang="en-US" altLang="en-US" sz="2400" dirty="0"/>
              <a:t> are required to send notice to person who has power to fill the vacancy within 72-hours of receiving resignation notice</a:t>
            </a:r>
          </a:p>
        </p:txBody>
      </p:sp>
      <p:sp>
        <p:nvSpPr>
          <p:cNvPr id="26628" name="Footer Placeholder 3">
            <a:extLst>
              <a:ext uri="{FF2B5EF4-FFF2-40B4-BE49-F238E27FC236}">
                <a16:creationId xmlns:a16="http://schemas.microsoft.com/office/drawing/2014/main" id="{222F886E-A93F-4796-8F85-C1A7A10BC9AA}"/>
              </a:ext>
            </a:extLst>
          </p:cNvPr>
          <p:cNvSpPr>
            <a:spLocks noGrp="1" noChangeArrowheads="1"/>
          </p:cNvSpPr>
          <p:nvPr>
            <p:ph type="ftr" sz="quarter" idx="4294967295"/>
          </p:nvPr>
        </p:nvSpPr>
        <p:spPr bwMode="auto">
          <a:xfrm>
            <a:off x="5429250" y="6311900"/>
            <a:ext cx="30861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t>IC 5-8-3.5</a:t>
            </a:r>
          </a:p>
        </p:txBody>
      </p:sp>
      <p:sp>
        <p:nvSpPr>
          <p:cNvPr id="26629" name="Slide Number Placeholder 4">
            <a:extLst>
              <a:ext uri="{FF2B5EF4-FFF2-40B4-BE49-F238E27FC236}">
                <a16:creationId xmlns:a16="http://schemas.microsoft.com/office/drawing/2014/main" id="{EED06174-1A2E-4B12-AD65-3751ADAA673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CA24BB7-4919-4CE1-B859-4767C5518F7D}" type="slidenum">
              <a:rPr lang="en-US" altLang="en-US" smtClean="0">
                <a:solidFill>
                  <a:srgbClr val="898989"/>
                </a:solidFill>
              </a:rPr>
              <a:pPr/>
              <a:t>5</a:t>
            </a:fld>
            <a:endParaRPr lang="en-US" altLang="en-US">
              <a:solidFill>
                <a:srgbClr val="898989"/>
              </a:solidFill>
            </a:endParaRPr>
          </a:p>
        </p:txBody>
      </p:sp>
      <p:cxnSp>
        <p:nvCxnSpPr>
          <p:cNvPr id="2" name="Straight Connector 1">
            <a:extLst>
              <a:ext uri="{FF2B5EF4-FFF2-40B4-BE49-F238E27FC236}">
                <a16:creationId xmlns:a16="http://schemas.microsoft.com/office/drawing/2014/main" id="{6FB06876-4BC2-F568-6367-EA2C6DED9370}"/>
              </a:ext>
            </a:extLst>
          </p:cNvPr>
          <p:cNvCxnSpPr>
            <a:cxnSpLocks/>
          </p:cNvCxnSpPr>
          <p:nvPr/>
        </p:nvCxnSpPr>
        <p:spPr>
          <a:xfrm>
            <a:off x="-735874" y="1066800"/>
            <a:ext cx="6477000" cy="0"/>
          </a:xfrm>
          <a:prstGeom prst="line">
            <a:avLst/>
          </a:prstGeom>
          <a:ln w="50800">
            <a:solidFill>
              <a:srgbClr val="0890B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71AEC98E-22B6-43F8-A208-EECBE179429C}"/>
              </a:ext>
            </a:extLst>
          </p:cNvPr>
          <p:cNvSpPr>
            <a:spLocks noGrp="1"/>
          </p:cNvSpPr>
          <p:nvPr>
            <p:ph type="title"/>
          </p:nvPr>
        </p:nvSpPr>
        <p:spPr>
          <a:xfrm>
            <a:off x="628650" y="365125"/>
            <a:ext cx="7886700" cy="822325"/>
          </a:xfrm>
        </p:spPr>
        <p:txBody>
          <a:bodyPr/>
          <a:lstStyle/>
          <a:p>
            <a:r>
              <a:rPr lang="en-US" altLang="en-US"/>
              <a:t>EO Vacancy: Death</a:t>
            </a:r>
          </a:p>
        </p:txBody>
      </p:sp>
      <p:sp>
        <p:nvSpPr>
          <p:cNvPr id="27651" name="Content Placeholder 2">
            <a:extLst>
              <a:ext uri="{FF2B5EF4-FFF2-40B4-BE49-F238E27FC236}">
                <a16:creationId xmlns:a16="http://schemas.microsoft.com/office/drawing/2014/main" id="{BE4508AD-6DEC-4931-8462-525DD5489609}"/>
              </a:ext>
            </a:extLst>
          </p:cNvPr>
          <p:cNvSpPr>
            <a:spLocks noGrp="1"/>
          </p:cNvSpPr>
          <p:nvPr>
            <p:ph idx="1"/>
          </p:nvPr>
        </p:nvSpPr>
        <p:spPr>
          <a:xfrm>
            <a:off x="628650" y="1187450"/>
            <a:ext cx="7886700" cy="4924425"/>
          </a:xfrm>
        </p:spPr>
        <p:txBody>
          <a:bodyPr/>
          <a:lstStyle/>
          <a:p>
            <a:r>
              <a:rPr lang="en-US" altLang="en-US" sz="2400" dirty="0"/>
              <a:t>MUST certify the death of an officeholder, in writing, to the person with power to fill vacancy:</a:t>
            </a:r>
          </a:p>
          <a:p>
            <a:pPr lvl="1"/>
            <a:r>
              <a:rPr lang="en-US" altLang="en-US" sz="2000" dirty="0"/>
              <a:t>Clerk</a:t>
            </a:r>
          </a:p>
          <a:p>
            <a:pPr lvl="2"/>
            <a:r>
              <a:rPr lang="en-US" altLang="en-US" sz="1800" dirty="0"/>
              <a:t>All local offices (including prosecuting attorney) except for judge</a:t>
            </a:r>
          </a:p>
          <a:p>
            <a:pPr lvl="1"/>
            <a:r>
              <a:rPr lang="en-US" altLang="en-US" dirty="0"/>
              <a:t>SOS</a:t>
            </a:r>
          </a:p>
          <a:p>
            <a:pPr lvl="2"/>
            <a:r>
              <a:rPr lang="en-US" altLang="en-US" sz="1800" dirty="0"/>
              <a:t>State legislative offices</a:t>
            </a:r>
          </a:p>
          <a:p>
            <a:pPr lvl="1"/>
            <a:r>
              <a:rPr lang="en-US" altLang="en-US" sz="2000" dirty="0"/>
              <a:t>Governor</a:t>
            </a:r>
          </a:p>
          <a:p>
            <a:pPr lvl="2"/>
            <a:r>
              <a:rPr lang="en-US" altLang="en-US" sz="1800" dirty="0"/>
              <a:t>Statewide offices, judges</a:t>
            </a:r>
            <a:endParaRPr lang="en-US" altLang="en-US" sz="1800" strike="sngStrike" dirty="0"/>
          </a:p>
          <a:p>
            <a:r>
              <a:rPr lang="en-US" altLang="en-US" sz="2400" dirty="0"/>
              <a:t>Clerk/SOS/Governor must be reasonably satisfied the info obtained about the person’s death is true before sending notice</a:t>
            </a:r>
          </a:p>
          <a:p>
            <a:pPr lvl="1"/>
            <a:r>
              <a:rPr lang="en-US" altLang="en-US" sz="2000" dirty="0"/>
              <a:t>Information could be obituary, estate notice, death certificate, etc. though statute is not explicit beyond person is “reasonably” satisfied</a:t>
            </a:r>
          </a:p>
          <a:p>
            <a:r>
              <a:rPr lang="en-US" altLang="en-US" sz="2400" dirty="0"/>
              <a:t>Must send notice to person who has power to fill vacancy not later than 72-hours after obtaining information</a:t>
            </a:r>
          </a:p>
          <a:p>
            <a:pPr lvl="2"/>
            <a:endParaRPr lang="en-US" altLang="en-US" dirty="0"/>
          </a:p>
          <a:p>
            <a:pPr lvl="1"/>
            <a:endParaRPr lang="en-US" altLang="en-US" dirty="0"/>
          </a:p>
        </p:txBody>
      </p:sp>
      <p:sp>
        <p:nvSpPr>
          <p:cNvPr id="27652" name="Footer Placeholder 3">
            <a:extLst>
              <a:ext uri="{FF2B5EF4-FFF2-40B4-BE49-F238E27FC236}">
                <a16:creationId xmlns:a16="http://schemas.microsoft.com/office/drawing/2014/main" id="{4048F96A-E5A1-428C-96E5-F7CDDD932144}"/>
              </a:ext>
            </a:extLst>
          </p:cNvPr>
          <p:cNvSpPr>
            <a:spLocks noGrp="1" noChangeArrowheads="1"/>
          </p:cNvSpPr>
          <p:nvPr>
            <p:ph type="ftr" sz="quarter" idx="4294967295"/>
          </p:nvPr>
        </p:nvSpPr>
        <p:spPr bwMode="auto">
          <a:xfrm>
            <a:off x="5429250" y="6311900"/>
            <a:ext cx="30861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t>IC 3-13 | IC 5-8-6</a:t>
            </a:r>
          </a:p>
        </p:txBody>
      </p:sp>
      <p:sp>
        <p:nvSpPr>
          <p:cNvPr id="27653" name="Slide Number Placeholder 4">
            <a:extLst>
              <a:ext uri="{FF2B5EF4-FFF2-40B4-BE49-F238E27FC236}">
                <a16:creationId xmlns:a16="http://schemas.microsoft.com/office/drawing/2014/main" id="{8B0E964F-8A71-4C6A-8EFE-0FE3253CA09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8639DE0-9AFE-4C16-A3D4-A8C1F45B0613}" type="slidenum">
              <a:rPr lang="en-US" altLang="en-US" smtClean="0">
                <a:solidFill>
                  <a:srgbClr val="898989"/>
                </a:solidFill>
              </a:rPr>
              <a:pPr/>
              <a:t>6</a:t>
            </a:fld>
            <a:endParaRPr lang="en-US" altLang="en-US">
              <a:solidFill>
                <a:srgbClr val="898989"/>
              </a:solidFill>
            </a:endParaRPr>
          </a:p>
        </p:txBody>
      </p:sp>
      <p:cxnSp>
        <p:nvCxnSpPr>
          <p:cNvPr id="2" name="Straight Connector 1">
            <a:extLst>
              <a:ext uri="{FF2B5EF4-FFF2-40B4-BE49-F238E27FC236}">
                <a16:creationId xmlns:a16="http://schemas.microsoft.com/office/drawing/2014/main" id="{8664CCD7-9241-7DCE-D78C-9CCC9E42CF61}"/>
              </a:ext>
            </a:extLst>
          </p:cNvPr>
          <p:cNvCxnSpPr>
            <a:cxnSpLocks/>
          </p:cNvCxnSpPr>
          <p:nvPr/>
        </p:nvCxnSpPr>
        <p:spPr>
          <a:xfrm>
            <a:off x="-839107" y="1066800"/>
            <a:ext cx="6477000" cy="0"/>
          </a:xfrm>
          <a:prstGeom prst="line">
            <a:avLst/>
          </a:prstGeom>
          <a:ln w="50800">
            <a:solidFill>
              <a:srgbClr val="0890B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4D0D078B-95AC-4039-BB49-B8A82028CD8D}"/>
              </a:ext>
            </a:extLst>
          </p:cNvPr>
          <p:cNvSpPr>
            <a:spLocks noGrp="1"/>
          </p:cNvSpPr>
          <p:nvPr>
            <p:ph type="title"/>
          </p:nvPr>
        </p:nvSpPr>
        <p:spPr>
          <a:xfrm>
            <a:off x="628650" y="365125"/>
            <a:ext cx="7886700" cy="822325"/>
          </a:xfrm>
        </p:spPr>
        <p:txBody>
          <a:bodyPr/>
          <a:lstStyle/>
          <a:p>
            <a:r>
              <a:rPr lang="en-US" altLang="en-US"/>
              <a:t>EO Vacancy: Other</a:t>
            </a:r>
          </a:p>
        </p:txBody>
      </p:sp>
      <p:sp>
        <p:nvSpPr>
          <p:cNvPr id="24579" name="Content Placeholder 2">
            <a:extLst>
              <a:ext uri="{FF2B5EF4-FFF2-40B4-BE49-F238E27FC236}">
                <a16:creationId xmlns:a16="http://schemas.microsoft.com/office/drawing/2014/main" id="{5075096E-38A4-4892-AA20-B5CED25B4A8D}"/>
              </a:ext>
            </a:extLst>
          </p:cNvPr>
          <p:cNvSpPr>
            <a:spLocks noGrp="1"/>
          </p:cNvSpPr>
          <p:nvPr>
            <p:ph idx="1"/>
          </p:nvPr>
        </p:nvSpPr>
        <p:spPr>
          <a:xfrm>
            <a:off x="628650" y="1187450"/>
            <a:ext cx="7886700" cy="4924425"/>
          </a:xfrm>
        </p:spPr>
        <p:txBody>
          <a:bodyPr/>
          <a:lstStyle/>
          <a:p>
            <a:pPr>
              <a:defRPr/>
            </a:pPr>
            <a:r>
              <a:rPr lang="en-US" altLang="en-US" dirty="0"/>
              <a:t>Town Council</a:t>
            </a:r>
          </a:p>
          <a:p>
            <a:pPr lvl="1">
              <a:defRPr/>
            </a:pPr>
            <a:r>
              <a:rPr lang="en-US" altLang="en-US" dirty="0"/>
              <a:t>Members of town council may declare a seat vacant if it is determined by the body that the council member is no longer residing in the district the member was elected to serve</a:t>
            </a:r>
          </a:p>
          <a:p>
            <a:pPr lvl="1">
              <a:defRPr/>
            </a:pPr>
            <a:r>
              <a:rPr lang="en-US" altLang="en-US" dirty="0"/>
              <a:t>Procedures set forth in IC 5-8-5 to conduct public meeting</a:t>
            </a:r>
          </a:p>
          <a:p>
            <a:pPr lvl="1">
              <a:defRPr/>
            </a:pPr>
            <a:r>
              <a:rPr lang="en-US" altLang="en-US" dirty="0"/>
              <a:t>If a D/R official is found to no longer reside through this process, then town clerk-treasurer notifies the county clerk, who will give notice to the chair to fill vacancy pursuant to IC 3-13-11 (caucus procedures)</a:t>
            </a:r>
          </a:p>
          <a:p>
            <a:pPr>
              <a:defRPr/>
            </a:pPr>
            <a:endParaRPr lang="en-US" altLang="en-US" dirty="0"/>
          </a:p>
          <a:p>
            <a:pPr>
              <a:defRPr/>
            </a:pPr>
            <a:endParaRPr lang="en-US" altLang="en-US" dirty="0"/>
          </a:p>
          <a:p>
            <a:pPr>
              <a:defRPr/>
            </a:pPr>
            <a:endParaRPr lang="en-US" altLang="en-US" dirty="0"/>
          </a:p>
          <a:p>
            <a:pPr marL="0" indent="0">
              <a:buFont typeface="Arial" panose="020B0604020202020204" pitchFamily="34" charset="0"/>
              <a:buNone/>
              <a:defRPr/>
            </a:pPr>
            <a:endParaRPr lang="en-US" altLang="en-US" dirty="0"/>
          </a:p>
        </p:txBody>
      </p:sp>
      <p:sp>
        <p:nvSpPr>
          <p:cNvPr id="28676" name="Footer Placeholder 3">
            <a:extLst>
              <a:ext uri="{FF2B5EF4-FFF2-40B4-BE49-F238E27FC236}">
                <a16:creationId xmlns:a16="http://schemas.microsoft.com/office/drawing/2014/main" id="{CEEF7F2F-D6C7-48A7-A843-C2A3171F2A32}"/>
              </a:ext>
            </a:extLst>
          </p:cNvPr>
          <p:cNvSpPr>
            <a:spLocks noGrp="1" noChangeArrowheads="1"/>
          </p:cNvSpPr>
          <p:nvPr>
            <p:ph type="ftr" sz="quarter" idx="4294967295"/>
          </p:nvPr>
        </p:nvSpPr>
        <p:spPr bwMode="auto">
          <a:xfrm>
            <a:off x="5429250" y="6311900"/>
            <a:ext cx="30861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t>IC 5-8-5 | IC 36-5-2-3.5(3)</a:t>
            </a:r>
          </a:p>
        </p:txBody>
      </p:sp>
      <p:sp>
        <p:nvSpPr>
          <p:cNvPr id="28677" name="Slide Number Placeholder 4">
            <a:extLst>
              <a:ext uri="{FF2B5EF4-FFF2-40B4-BE49-F238E27FC236}">
                <a16:creationId xmlns:a16="http://schemas.microsoft.com/office/drawing/2014/main" id="{A839762C-2B46-4015-B888-988F120CD4D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88F2083-8E6F-4E2F-9155-F064AC560297}" type="slidenum">
              <a:rPr lang="en-US" altLang="en-US" smtClean="0">
                <a:solidFill>
                  <a:srgbClr val="898989"/>
                </a:solidFill>
              </a:rPr>
              <a:pPr/>
              <a:t>7</a:t>
            </a:fld>
            <a:endParaRPr lang="en-US" altLang="en-US">
              <a:solidFill>
                <a:srgbClr val="898989"/>
              </a:solidFill>
            </a:endParaRPr>
          </a:p>
        </p:txBody>
      </p:sp>
      <p:cxnSp>
        <p:nvCxnSpPr>
          <p:cNvPr id="2" name="Straight Connector 1">
            <a:extLst>
              <a:ext uri="{FF2B5EF4-FFF2-40B4-BE49-F238E27FC236}">
                <a16:creationId xmlns:a16="http://schemas.microsoft.com/office/drawing/2014/main" id="{E6CB6E3E-EA4B-FF1F-8C08-369EA1483308}"/>
              </a:ext>
            </a:extLst>
          </p:cNvPr>
          <p:cNvCxnSpPr>
            <a:cxnSpLocks/>
          </p:cNvCxnSpPr>
          <p:nvPr/>
        </p:nvCxnSpPr>
        <p:spPr>
          <a:xfrm>
            <a:off x="-762000" y="1066800"/>
            <a:ext cx="6477000" cy="0"/>
          </a:xfrm>
          <a:prstGeom prst="line">
            <a:avLst/>
          </a:prstGeom>
          <a:ln w="50800">
            <a:solidFill>
              <a:srgbClr val="0890B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132638BF-EE6D-46F5-A9DF-0A18C68988C9}"/>
              </a:ext>
            </a:extLst>
          </p:cNvPr>
          <p:cNvSpPr>
            <a:spLocks noGrp="1"/>
          </p:cNvSpPr>
          <p:nvPr>
            <p:ph type="title"/>
          </p:nvPr>
        </p:nvSpPr>
        <p:spPr>
          <a:xfrm>
            <a:off x="628650" y="365125"/>
            <a:ext cx="7886700" cy="822325"/>
          </a:xfrm>
        </p:spPr>
        <p:txBody>
          <a:bodyPr/>
          <a:lstStyle/>
          <a:p>
            <a:r>
              <a:rPr lang="en-US" altLang="en-US" dirty="0"/>
              <a:t>EO Vacancy: Other</a:t>
            </a:r>
          </a:p>
        </p:txBody>
      </p:sp>
      <p:sp>
        <p:nvSpPr>
          <p:cNvPr id="24579" name="Content Placeholder 2">
            <a:extLst>
              <a:ext uri="{FF2B5EF4-FFF2-40B4-BE49-F238E27FC236}">
                <a16:creationId xmlns:a16="http://schemas.microsoft.com/office/drawing/2014/main" id="{1BACABC7-F291-4C00-98FC-5F2886044BCE}"/>
              </a:ext>
            </a:extLst>
          </p:cNvPr>
          <p:cNvSpPr>
            <a:spLocks noGrp="1"/>
          </p:cNvSpPr>
          <p:nvPr>
            <p:ph idx="1"/>
          </p:nvPr>
        </p:nvSpPr>
        <p:spPr>
          <a:xfrm>
            <a:off x="628650" y="1219200"/>
            <a:ext cx="7886700" cy="4892675"/>
          </a:xfrm>
        </p:spPr>
        <p:txBody>
          <a:bodyPr/>
          <a:lstStyle/>
          <a:p>
            <a:pPr>
              <a:defRPr/>
            </a:pPr>
            <a:r>
              <a:rPr lang="en-US" altLang="en-US" dirty="0"/>
              <a:t>Court Order</a:t>
            </a:r>
          </a:p>
          <a:p>
            <a:pPr lvl="1">
              <a:defRPr/>
            </a:pPr>
            <a:r>
              <a:rPr lang="en-US" altLang="en-US" dirty="0"/>
              <a:t>Once elected &amp; qualified, person holds elected office</a:t>
            </a:r>
          </a:p>
          <a:p>
            <a:pPr lvl="1">
              <a:defRPr/>
            </a:pPr>
            <a:r>
              <a:rPr lang="en-US" altLang="en-US" dirty="0"/>
              <a:t>Sometimes this is challenged through the courts by filing an “information” (i.e. civil case)</a:t>
            </a:r>
          </a:p>
          <a:p>
            <a:pPr lvl="2">
              <a:defRPr/>
            </a:pPr>
            <a:r>
              <a:rPr lang="en-US" altLang="en-US" dirty="0"/>
              <a:t>Example: Martin was elected county dogcatcher for Henry County but later moved to Allen County before his term was up. He refuses to resign, so a person with an interest in the office files a civil case to ask court to rule on the matter</a:t>
            </a:r>
          </a:p>
          <a:p>
            <a:pPr lvl="1">
              <a:defRPr/>
            </a:pPr>
            <a:r>
              <a:rPr lang="en-US" altLang="en-US" dirty="0"/>
              <a:t>Judge’s order sets forth next steps should she decide official is no longer qualified to hold office</a:t>
            </a:r>
          </a:p>
          <a:p>
            <a:pPr>
              <a:defRPr/>
            </a:pPr>
            <a:endParaRPr lang="en-US" altLang="en-US" dirty="0"/>
          </a:p>
          <a:p>
            <a:pPr>
              <a:defRPr/>
            </a:pPr>
            <a:endParaRPr lang="en-US" altLang="en-US" dirty="0"/>
          </a:p>
          <a:p>
            <a:pPr>
              <a:defRPr/>
            </a:pPr>
            <a:endParaRPr lang="en-US" altLang="en-US" dirty="0"/>
          </a:p>
          <a:p>
            <a:pPr marL="0" indent="0">
              <a:buFont typeface="Arial" panose="020B0604020202020204" pitchFamily="34" charset="0"/>
              <a:buNone/>
              <a:defRPr/>
            </a:pPr>
            <a:endParaRPr lang="en-US" altLang="en-US" dirty="0"/>
          </a:p>
        </p:txBody>
      </p:sp>
      <p:sp>
        <p:nvSpPr>
          <p:cNvPr id="29700" name="Footer Placeholder 3">
            <a:extLst>
              <a:ext uri="{FF2B5EF4-FFF2-40B4-BE49-F238E27FC236}">
                <a16:creationId xmlns:a16="http://schemas.microsoft.com/office/drawing/2014/main" id="{D58E1469-446B-4C78-A9BB-5B22ACE7F391}"/>
              </a:ext>
            </a:extLst>
          </p:cNvPr>
          <p:cNvSpPr>
            <a:spLocks noGrp="1" noChangeArrowheads="1"/>
          </p:cNvSpPr>
          <p:nvPr>
            <p:ph type="ftr" sz="quarter" idx="4294967295"/>
          </p:nvPr>
        </p:nvSpPr>
        <p:spPr bwMode="auto">
          <a:xfrm>
            <a:off x="5429250" y="6311900"/>
            <a:ext cx="30861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dirty="0"/>
              <a:t>IC 34-17-1 | IC 34-17-2 | IC 34-17-3</a:t>
            </a:r>
          </a:p>
        </p:txBody>
      </p:sp>
      <p:sp>
        <p:nvSpPr>
          <p:cNvPr id="29701" name="Slide Number Placeholder 4">
            <a:extLst>
              <a:ext uri="{FF2B5EF4-FFF2-40B4-BE49-F238E27FC236}">
                <a16:creationId xmlns:a16="http://schemas.microsoft.com/office/drawing/2014/main" id="{9D07D0DB-8929-471B-AAF2-C9B7BDDF165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AA29376-1A43-4D79-B92D-84BC1FF6BC5C}" type="slidenum">
              <a:rPr lang="en-US" altLang="en-US" smtClean="0">
                <a:solidFill>
                  <a:srgbClr val="898989"/>
                </a:solidFill>
              </a:rPr>
              <a:pPr/>
              <a:t>8</a:t>
            </a:fld>
            <a:endParaRPr lang="en-US" altLang="en-US">
              <a:solidFill>
                <a:srgbClr val="898989"/>
              </a:solidFill>
            </a:endParaRPr>
          </a:p>
        </p:txBody>
      </p:sp>
      <p:cxnSp>
        <p:nvCxnSpPr>
          <p:cNvPr id="2" name="Straight Connector 1">
            <a:extLst>
              <a:ext uri="{FF2B5EF4-FFF2-40B4-BE49-F238E27FC236}">
                <a16:creationId xmlns:a16="http://schemas.microsoft.com/office/drawing/2014/main" id="{8A47C4F8-2AE0-EE7B-CF8A-98B6B5BEAF48}"/>
              </a:ext>
            </a:extLst>
          </p:cNvPr>
          <p:cNvCxnSpPr>
            <a:cxnSpLocks/>
          </p:cNvCxnSpPr>
          <p:nvPr/>
        </p:nvCxnSpPr>
        <p:spPr>
          <a:xfrm>
            <a:off x="-762000" y="1066800"/>
            <a:ext cx="6477000" cy="0"/>
          </a:xfrm>
          <a:prstGeom prst="line">
            <a:avLst/>
          </a:prstGeom>
          <a:ln w="50800">
            <a:solidFill>
              <a:srgbClr val="0890B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124460EF-6D1D-4765-BEA7-FBD095F6B5FA}"/>
              </a:ext>
            </a:extLst>
          </p:cNvPr>
          <p:cNvSpPr>
            <a:spLocks noGrp="1"/>
          </p:cNvSpPr>
          <p:nvPr>
            <p:ph type="title"/>
          </p:nvPr>
        </p:nvSpPr>
        <p:spPr>
          <a:xfrm>
            <a:off x="628650" y="365125"/>
            <a:ext cx="8210550" cy="822325"/>
          </a:xfrm>
        </p:spPr>
        <p:txBody>
          <a:bodyPr/>
          <a:lstStyle/>
          <a:p>
            <a:r>
              <a:rPr lang="en-US" altLang="en-US" dirty="0"/>
              <a:t>Send Notice to Person who Fills EO Vacancy</a:t>
            </a:r>
          </a:p>
        </p:txBody>
      </p:sp>
      <p:sp>
        <p:nvSpPr>
          <p:cNvPr id="24579" name="Content Placeholder 2">
            <a:extLst>
              <a:ext uri="{FF2B5EF4-FFF2-40B4-BE49-F238E27FC236}">
                <a16:creationId xmlns:a16="http://schemas.microsoft.com/office/drawing/2014/main" id="{E0840927-46CE-443F-883F-EE3F0C8D654E}"/>
              </a:ext>
            </a:extLst>
          </p:cNvPr>
          <p:cNvSpPr>
            <a:spLocks noGrp="1"/>
          </p:cNvSpPr>
          <p:nvPr>
            <p:ph idx="1"/>
          </p:nvPr>
        </p:nvSpPr>
        <p:spPr>
          <a:xfrm>
            <a:off x="628650" y="1295400"/>
            <a:ext cx="7886700" cy="4816475"/>
          </a:xfrm>
        </p:spPr>
        <p:txBody>
          <a:bodyPr/>
          <a:lstStyle/>
          <a:p>
            <a:r>
              <a:rPr lang="en-US" altLang="en-US" dirty="0"/>
              <a:t>Local Elected Office Vacancies:</a:t>
            </a:r>
          </a:p>
          <a:p>
            <a:pPr lvl="1"/>
            <a:r>
              <a:rPr lang="en-US" altLang="en-US" dirty="0"/>
              <a:t>IC 3-13-6 – Judges, Prosecuting Attorney, Clerk</a:t>
            </a:r>
          </a:p>
          <a:p>
            <a:pPr lvl="2"/>
            <a:r>
              <a:rPr lang="en-US" altLang="en-US" dirty="0"/>
              <a:t>Procedures to fill outlined under each office type, generally</a:t>
            </a:r>
          </a:p>
          <a:p>
            <a:pPr lvl="1"/>
            <a:r>
              <a:rPr lang="en-US" altLang="en-US" dirty="0"/>
              <a:t>IC 3-13-7 – Other Countywide Offices</a:t>
            </a:r>
          </a:p>
          <a:p>
            <a:pPr lvl="1"/>
            <a:r>
              <a:rPr lang="en-US" altLang="en-US" dirty="0"/>
              <a:t>IC 3-13-8 – City Offices</a:t>
            </a:r>
          </a:p>
          <a:p>
            <a:pPr lvl="1"/>
            <a:r>
              <a:rPr lang="en-US" altLang="en-US" dirty="0"/>
              <a:t>IC 3-13-9 – Town Offices</a:t>
            </a:r>
          </a:p>
          <a:p>
            <a:pPr lvl="1"/>
            <a:r>
              <a:rPr lang="en-US" altLang="en-US" dirty="0"/>
              <a:t>IC 3-13-10 – Township Offices</a:t>
            </a:r>
          </a:p>
          <a:p>
            <a:pPr lvl="2"/>
            <a:r>
              <a:rPr lang="en-US" altLang="en-US" dirty="0"/>
              <a:t>Section 1 (IC 3-13-7-1, IC 3-13-8-1, et al) points to procedures in IC 3-13-11 (caucus) when D/R officials leave office</a:t>
            </a:r>
          </a:p>
          <a:p>
            <a:pPr lvl="2"/>
            <a:r>
              <a:rPr lang="en-US" altLang="en-US" dirty="0"/>
              <a:t>Specific office types noted in statute are how to manage vacancy if official is NOT a D/R</a:t>
            </a:r>
          </a:p>
          <a:p>
            <a:pPr lvl="3"/>
            <a:r>
              <a:rPr lang="en-US" altLang="en-US" sz="1800" dirty="0"/>
              <a:t>However, still important to read those sections as township or town offices allow for another body to fill a D/R EO vacancy if chair/caucus fails to act in 30-days</a:t>
            </a:r>
          </a:p>
        </p:txBody>
      </p:sp>
      <p:sp>
        <p:nvSpPr>
          <p:cNvPr id="24580" name="Footer Placeholder 3">
            <a:extLst>
              <a:ext uri="{FF2B5EF4-FFF2-40B4-BE49-F238E27FC236}">
                <a16:creationId xmlns:a16="http://schemas.microsoft.com/office/drawing/2014/main" id="{4C5069C2-57C1-442E-846C-08CFC11D1096}"/>
              </a:ext>
            </a:extLst>
          </p:cNvPr>
          <p:cNvSpPr>
            <a:spLocks noGrp="1" noChangeArrowheads="1"/>
          </p:cNvSpPr>
          <p:nvPr>
            <p:ph type="ftr" sz="quarter" idx="4294967295"/>
          </p:nvPr>
        </p:nvSpPr>
        <p:spPr bwMode="auto">
          <a:xfrm>
            <a:off x="5429250" y="6311900"/>
            <a:ext cx="30861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4581" name="Slide Number Placeholder 4">
            <a:extLst>
              <a:ext uri="{FF2B5EF4-FFF2-40B4-BE49-F238E27FC236}">
                <a16:creationId xmlns:a16="http://schemas.microsoft.com/office/drawing/2014/main" id="{7E47A2FB-929B-4D83-8E73-4EECA19B2C9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7AD27B7-F979-448D-BB2D-0C996F8E0170}" type="slidenum">
              <a:rPr lang="en-US" altLang="en-US" smtClean="0">
                <a:solidFill>
                  <a:srgbClr val="898989"/>
                </a:solidFill>
              </a:rPr>
              <a:pPr/>
              <a:t>9</a:t>
            </a:fld>
            <a:endParaRPr lang="en-US" altLang="en-US">
              <a:solidFill>
                <a:srgbClr val="898989"/>
              </a:solidFill>
            </a:endParaRPr>
          </a:p>
        </p:txBody>
      </p:sp>
      <p:cxnSp>
        <p:nvCxnSpPr>
          <p:cNvPr id="2" name="Straight Connector 1">
            <a:extLst>
              <a:ext uri="{FF2B5EF4-FFF2-40B4-BE49-F238E27FC236}">
                <a16:creationId xmlns:a16="http://schemas.microsoft.com/office/drawing/2014/main" id="{8E881A7F-574F-F3BB-1569-1417F9B1F691}"/>
              </a:ext>
            </a:extLst>
          </p:cNvPr>
          <p:cNvCxnSpPr>
            <a:cxnSpLocks/>
          </p:cNvCxnSpPr>
          <p:nvPr/>
        </p:nvCxnSpPr>
        <p:spPr>
          <a:xfrm>
            <a:off x="-762000" y="1066800"/>
            <a:ext cx="6477000" cy="0"/>
          </a:xfrm>
          <a:prstGeom prst="line">
            <a:avLst/>
          </a:prstGeom>
          <a:ln w="50800">
            <a:solidFill>
              <a:srgbClr val="0890B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13025</TotalTime>
  <Words>3276</Words>
  <Application>Microsoft Office PowerPoint</Application>
  <PresentationFormat>On-screen Show (4:3)</PresentationFormat>
  <Paragraphs>302</Paragraphs>
  <Slides>26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Franklin Gothic Medium</vt:lpstr>
      <vt:lpstr>Franklin Gothic Medium Cond</vt:lpstr>
      <vt:lpstr>Lucida Sans</vt:lpstr>
      <vt:lpstr>Tw Cen MT</vt:lpstr>
      <vt:lpstr>Tw Cen MT Condensed</vt:lpstr>
      <vt:lpstr>Office Theme</vt:lpstr>
      <vt:lpstr>PowerPoint Presentation</vt:lpstr>
      <vt:lpstr>Acronyms</vt:lpstr>
      <vt:lpstr>Elected Office vs. Ballot Vacancies</vt:lpstr>
      <vt:lpstr>EOV: Overview of Clerk Responsibilities</vt:lpstr>
      <vt:lpstr>EO Vacancy: Resignation</vt:lpstr>
      <vt:lpstr>EO Vacancy: Death</vt:lpstr>
      <vt:lpstr>EO Vacancy: Other</vt:lpstr>
      <vt:lpstr>EO Vacancy: Other</vt:lpstr>
      <vt:lpstr>Send Notice to Person who Fills EO Vacancy</vt:lpstr>
      <vt:lpstr>PowerPoint Presentation</vt:lpstr>
      <vt:lpstr>30-Day Clock to Hold Caucus Begins…</vt:lpstr>
      <vt:lpstr>Caucus for Local D/R EO Vacancies</vt:lpstr>
      <vt:lpstr>Direct Appointment for D/R EO Vacancies</vt:lpstr>
      <vt:lpstr>PowerPoint Presentation</vt:lpstr>
      <vt:lpstr>When Ballot Vacancies Occur</vt:lpstr>
      <vt:lpstr>Two Ways to Fill a Ballot Vacancy</vt:lpstr>
      <vt:lpstr>Filling D/R BVs When NO Candidate Nominated</vt:lpstr>
      <vt:lpstr>Filling D/R BVs When NO Candidate Nominated</vt:lpstr>
      <vt:lpstr>Filling L BVs when NO Candidate Nominated</vt:lpstr>
      <vt:lpstr>PowerPoint Presentation</vt:lpstr>
      <vt:lpstr>Successful Candidate Challenges</vt:lpstr>
      <vt:lpstr>Candidate Withdrawals</vt:lpstr>
      <vt:lpstr>Candidate Withdrawals</vt:lpstr>
      <vt:lpstr>Late Ballot Vacancies</vt:lpstr>
      <vt:lpstr>PowerPoint Presentation</vt:lpstr>
      <vt:lpstr>PowerPoint Presentation</vt:lpstr>
    </vt:vector>
  </TitlesOfParts>
  <Company>State of Indiana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Angie Nussmeyer</dc:creator>
  <cp:lastModifiedBy>Nussmeyer, Angela M</cp:lastModifiedBy>
  <cp:revision>352</cp:revision>
  <cp:lastPrinted>2017-04-20T15:51:08Z</cp:lastPrinted>
  <dcterms:created xsi:type="dcterms:W3CDTF">2015-11-17T18:55:16Z</dcterms:created>
  <dcterms:modified xsi:type="dcterms:W3CDTF">2022-12-06T18:41:37Z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-2144948208</vt:i4>
  </property>
  <property fmtid="{D5CDD505-2E9C-101B-9397-08002B2CF9AE}" pid="3" name="_NewReviewCycle">
    <vt:lpwstr/>
  </property>
  <property fmtid="{D5CDD505-2E9C-101B-9397-08002B2CF9AE}" pid="4" name="_EmailSubject">
    <vt:lpwstr>Website </vt:lpwstr>
  </property>
  <property fmtid="{D5CDD505-2E9C-101B-9397-08002B2CF9AE}" pid="5" name="_AuthorEmail">
    <vt:lpwstr>VaWarycha@iec.IN.gov</vt:lpwstr>
  </property>
  <property fmtid="{D5CDD505-2E9C-101B-9397-08002B2CF9AE}" pid="6" name="_AuthorEmailDisplayName">
    <vt:lpwstr>Warycha, Valerie S</vt:lpwstr>
  </property>
</Properties>
</file>