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19"/>
  </p:notesMasterIdLst>
  <p:sldIdLst>
    <p:sldId id="493" r:id="rId2"/>
    <p:sldId id="521" r:id="rId3"/>
    <p:sldId id="508" r:id="rId4"/>
    <p:sldId id="509" r:id="rId5"/>
    <p:sldId id="510" r:id="rId6"/>
    <p:sldId id="499" r:id="rId7"/>
    <p:sldId id="531" r:id="rId8"/>
    <p:sldId id="458" r:id="rId9"/>
    <p:sldId id="520" r:id="rId10"/>
    <p:sldId id="497" r:id="rId11"/>
    <p:sldId id="519" r:id="rId12"/>
    <p:sldId id="528" r:id="rId13"/>
    <p:sldId id="522" r:id="rId14"/>
    <p:sldId id="523" r:id="rId15"/>
    <p:sldId id="529" r:id="rId16"/>
    <p:sldId id="518" r:id="rId17"/>
    <p:sldId id="501" r:id="rId18"/>
  </p:sldIdLst>
  <p:sldSz cx="18288000" cy="10287000"/>
  <p:notesSz cx="7010400" cy="9296400"/>
  <p:embeddedFontLst>
    <p:embeddedFont>
      <p:font typeface="Open Sauce" panose="020B0604020202020204" charset="0"/>
      <p:regular r:id="rId20"/>
    </p:embeddedFont>
    <p:embeddedFont>
      <p:font typeface="Open Sauce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38C"/>
    <a:srgbClr val="D6E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1922A-24F6-457E-AAAA-D777D3D16E14}" v="19" dt="2025-12-11T16:49:52.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22" autoAdjust="0"/>
  </p:normalViewPr>
  <p:slideViewPr>
    <p:cSldViewPr>
      <p:cViewPr varScale="1">
        <p:scale>
          <a:sx n="66" d="100"/>
          <a:sy n="66" d="100"/>
        </p:scale>
        <p:origin x="2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chevar, Matthew R" userId="c18eeff3-5a3a-4c07-bed3-975016869984" providerId="ADAL" clId="{63CA9015-BBE1-430C-A415-DF476A752B54}"/>
    <pc:docChg chg="undo custSel modSld">
      <pc:chgData name="Kochevar, Matthew R" userId="c18eeff3-5a3a-4c07-bed3-975016869984" providerId="ADAL" clId="{63CA9015-BBE1-430C-A415-DF476A752B54}" dt="2025-12-11T16:51:25.094" v="277"/>
      <pc:docMkLst>
        <pc:docMk/>
      </pc:docMkLst>
      <pc:sldChg chg="addSp delSp modSp mod delAnim">
        <pc:chgData name="Kochevar, Matthew R" userId="c18eeff3-5a3a-4c07-bed3-975016869984" providerId="ADAL" clId="{63CA9015-BBE1-430C-A415-DF476A752B54}" dt="2025-12-11T16:49:52.716" v="250"/>
        <pc:sldMkLst>
          <pc:docMk/>
          <pc:sldMk cId="0" sldId="458"/>
        </pc:sldMkLst>
        <pc:spChg chg="add mod ord">
          <ac:chgData name="Kochevar, Matthew R" userId="c18eeff3-5a3a-4c07-bed3-975016869984" providerId="ADAL" clId="{63CA9015-BBE1-430C-A415-DF476A752B54}" dt="2025-12-11T16:49:06.159" v="236"/>
          <ac:spMkLst>
            <pc:docMk/>
            <pc:sldMk cId="0" sldId="458"/>
            <ac:spMk id="2" creationId="{EEA11A51-C375-D3A3-6B12-29918BF55530}"/>
          </ac:spMkLst>
        </pc:spChg>
        <pc:spChg chg="mod">
          <ac:chgData name="Kochevar, Matthew R" userId="c18eeff3-5a3a-4c07-bed3-975016869984" providerId="ADAL" clId="{63CA9015-BBE1-430C-A415-DF476A752B54}" dt="2025-12-11T16:49:44.077" v="243" actId="962"/>
          <ac:spMkLst>
            <pc:docMk/>
            <pc:sldMk cId="0" sldId="458"/>
            <ac:spMk id="10" creationId="{88328CAF-CBE3-4740-B6BA-4628B98BA132}"/>
          </ac:spMkLst>
        </pc:spChg>
        <pc:spChg chg="mod">
          <ac:chgData name="Kochevar, Matthew R" userId="c18eeff3-5a3a-4c07-bed3-975016869984" providerId="ADAL" clId="{63CA9015-BBE1-430C-A415-DF476A752B54}" dt="2025-12-11T16:49:18.431" v="239" actId="962"/>
          <ac:spMkLst>
            <pc:docMk/>
            <pc:sldMk cId="0" sldId="458"/>
            <ac:spMk id="11" creationId="{0B25BF63-1BF1-4568-902E-AD2F5C9099FB}"/>
          </ac:spMkLst>
        </pc:spChg>
        <pc:spChg chg="mod ord">
          <ac:chgData name="Kochevar, Matthew R" userId="c18eeff3-5a3a-4c07-bed3-975016869984" providerId="ADAL" clId="{63CA9015-BBE1-430C-A415-DF476A752B54}" dt="2025-12-11T16:49:51.252" v="248" actId="962"/>
          <ac:spMkLst>
            <pc:docMk/>
            <pc:sldMk cId="0" sldId="458"/>
            <ac:spMk id="12" creationId="{34E71918-BE08-4039-A35C-D0A9A47C20F0}"/>
          </ac:spMkLst>
        </pc:spChg>
        <pc:spChg chg="del mod">
          <ac:chgData name="Kochevar, Matthew R" userId="c18eeff3-5a3a-4c07-bed3-975016869984" providerId="ADAL" clId="{63CA9015-BBE1-430C-A415-DF476A752B54}" dt="2025-12-11T16:36:08.348" v="28" actId="478"/>
          <ac:spMkLst>
            <pc:docMk/>
            <pc:sldMk cId="0" sldId="458"/>
            <ac:spMk id="14" creationId="{F467D807-03BB-4894-8719-A166095B29F4}"/>
          </ac:spMkLst>
        </pc:spChg>
        <pc:spChg chg="mod">
          <ac:chgData name="Kochevar, Matthew R" userId="c18eeff3-5a3a-4c07-bed3-975016869984" providerId="ADAL" clId="{63CA9015-BBE1-430C-A415-DF476A752B54}" dt="2025-12-11T16:49:50.158" v="246" actId="962"/>
          <ac:spMkLst>
            <pc:docMk/>
            <pc:sldMk cId="0" sldId="458"/>
            <ac:spMk id="15" creationId="{0FC5AF13-72C3-4700-9832-0197AF7B7D3A}"/>
          </ac:spMkLst>
        </pc:spChg>
        <pc:spChg chg="mod">
          <ac:chgData name="Kochevar, Matthew R" userId="c18eeff3-5a3a-4c07-bed3-975016869984" providerId="ADAL" clId="{63CA9015-BBE1-430C-A415-DF476A752B54}" dt="2025-12-11T16:49:09.673" v="237" actId="962"/>
          <ac:spMkLst>
            <pc:docMk/>
            <pc:sldMk cId="0" sldId="458"/>
            <ac:spMk id="25602" creationId="{45215BBC-530C-42C1-9095-65D81F227F34}"/>
          </ac:spMkLst>
        </pc:spChg>
        <pc:spChg chg="mod">
          <ac:chgData name="Kochevar, Matthew R" userId="c18eeff3-5a3a-4c07-bed3-975016869984" providerId="ADAL" clId="{63CA9015-BBE1-430C-A415-DF476A752B54}" dt="2025-12-11T16:49:11.953" v="238" actId="962"/>
          <ac:spMkLst>
            <pc:docMk/>
            <pc:sldMk cId="0" sldId="458"/>
            <ac:spMk id="25603" creationId="{103979F7-B978-42C4-BF33-67B56AB4BC8C}"/>
          </ac:spMkLst>
        </pc:spChg>
        <pc:picChg chg="mod">
          <ac:chgData name="Kochevar, Matthew R" userId="c18eeff3-5a3a-4c07-bed3-975016869984" providerId="ADAL" clId="{63CA9015-BBE1-430C-A415-DF476A752B54}" dt="2025-12-11T16:49:52.716" v="250"/>
          <ac:picMkLst>
            <pc:docMk/>
            <pc:sldMk cId="0" sldId="458"/>
            <ac:picMk id="5" creationId="{AB4B8E5B-3C76-4BAA-B778-1935B5638F1B}"/>
          </ac:picMkLst>
        </pc:picChg>
        <pc:picChg chg="mod">
          <ac:chgData name="Kochevar, Matthew R" userId="c18eeff3-5a3a-4c07-bed3-975016869984" providerId="ADAL" clId="{63CA9015-BBE1-430C-A415-DF476A752B54}" dt="2025-12-11T16:49:25.301" v="240" actId="962"/>
          <ac:picMkLst>
            <pc:docMk/>
            <pc:sldMk cId="0" sldId="458"/>
            <ac:picMk id="7" creationId="{DC4E49B9-6EC6-479D-9C3B-9B344AC16BDA}"/>
          </ac:picMkLst>
        </pc:picChg>
        <pc:picChg chg="mod">
          <ac:chgData name="Kochevar, Matthew R" userId="c18eeff3-5a3a-4c07-bed3-975016869984" providerId="ADAL" clId="{63CA9015-BBE1-430C-A415-DF476A752B54}" dt="2025-12-11T16:49:50.845" v="247" actId="962"/>
          <ac:picMkLst>
            <pc:docMk/>
            <pc:sldMk cId="0" sldId="458"/>
            <ac:picMk id="9" creationId="{4FE381D6-2EED-4E4F-91AC-9ABDE5BF3B0B}"/>
          </ac:picMkLst>
        </pc:picChg>
      </pc:sldChg>
      <pc:sldChg chg="addSp delSp modSp mod">
        <pc:chgData name="Kochevar, Matthew R" userId="c18eeff3-5a3a-4c07-bed3-975016869984" providerId="ADAL" clId="{63CA9015-BBE1-430C-A415-DF476A752B54}" dt="2025-12-11T16:47:35.209" v="213"/>
        <pc:sldMkLst>
          <pc:docMk/>
          <pc:sldMk cId="0" sldId="493"/>
        </pc:sldMkLst>
        <pc:spChg chg="add del mod">
          <ac:chgData name="Kochevar, Matthew R" userId="c18eeff3-5a3a-4c07-bed3-975016869984" providerId="ADAL" clId="{63CA9015-BBE1-430C-A415-DF476A752B54}" dt="2025-12-11T16:40:07.633" v="125" actId="478"/>
          <ac:spMkLst>
            <pc:docMk/>
            <pc:sldMk cId="0" sldId="493"/>
            <ac:spMk id="2" creationId="{45B3FC73-E809-A02F-924A-8CE92B221F6F}"/>
          </ac:spMkLst>
        </pc:spChg>
        <pc:spChg chg="mod ord">
          <ac:chgData name="Kochevar, Matthew R" userId="c18eeff3-5a3a-4c07-bed3-975016869984" providerId="ADAL" clId="{63CA9015-BBE1-430C-A415-DF476A752B54}" dt="2025-12-11T16:47:35.209" v="213"/>
          <ac:spMkLst>
            <pc:docMk/>
            <pc:sldMk cId="0" sldId="493"/>
            <ac:spMk id="3" creationId="{00000000-0000-0000-0000-000000000000}"/>
          </ac:spMkLst>
        </pc:spChg>
        <pc:spChg chg="add mod ord">
          <ac:chgData name="Kochevar, Matthew R" userId="c18eeff3-5a3a-4c07-bed3-975016869984" providerId="ADAL" clId="{63CA9015-BBE1-430C-A415-DF476A752B54}" dt="2025-12-11T16:47:31.849" v="210"/>
          <ac:spMkLst>
            <pc:docMk/>
            <pc:sldMk cId="0" sldId="493"/>
            <ac:spMk id="7" creationId="{0DB66E66-4C99-A0C3-2F68-5A39A7AD80D1}"/>
          </ac:spMkLst>
        </pc:spChg>
        <pc:spChg chg="mod">
          <ac:chgData name="Kochevar, Matthew R" userId="c18eeff3-5a3a-4c07-bed3-975016869984" providerId="ADAL" clId="{63CA9015-BBE1-430C-A415-DF476A752B54}" dt="2025-12-11T16:42:11.464" v="192" actId="962"/>
          <ac:spMkLst>
            <pc:docMk/>
            <pc:sldMk cId="0" sldId="493"/>
            <ac:spMk id="32" creationId="{64EDF727-01F2-C0A4-9F4E-F763DD06E82C}"/>
          </ac:spMkLst>
        </pc:spChg>
        <pc:spChg chg="mod">
          <ac:chgData name="Kochevar, Matthew R" userId="c18eeff3-5a3a-4c07-bed3-975016869984" providerId="ADAL" clId="{63CA9015-BBE1-430C-A415-DF476A752B54}" dt="2025-12-11T16:46:19.620" v="204" actId="962"/>
          <ac:spMkLst>
            <pc:docMk/>
            <pc:sldMk cId="0" sldId="493"/>
            <ac:spMk id="50" creationId="{C397F998-E6FA-9CE8-A732-B6C3C0920B4A}"/>
          </ac:spMkLst>
        </pc:spChg>
        <pc:grpChg chg="mod">
          <ac:chgData name="Kochevar, Matthew R" userId="c18eeff3-5a3a-4c07-bed3-975016869984" providerId="ADAL" clId="{63CA9015-BBE1-430C-A415-DF476A752B54}" dt="2025-12-11T16:42:09.278" v="191" actId="962"/>
          <ac:grpSpMkLst>
            <pc:docMk/>
            <pc:sldMk cId="0" sldId="493"/>
            <ac:grpSpMk id="4" creationId="{00000000-0000-0000-0000-000000000000}"/>
          </ac:grpSpMkLst>
        </pc:grpChg>
        <pc:grpChg chg="mod">
          <ac:chgData name="Kochevar, Matthew R" userId="c18eeff3-5a3a-4c07-bed3-975016869984" providerId="ADAL" clId="{63CA9015-BBE1-430C-A415-DF476A752B54}" dt="2025-12-11T16:47:26.035" v="206" actId="962"/>
          <ac:grpSpMkLst>
            <pc:docMk/>
            <pc:sldMk cId="0" sldId="493"/>
            <ac:grpSpMk id="48" creationId="{60914A34-AA2F-BF81-43B5-E23C13F2982E}"/>
          </ac:grpSpMkLst>
        </pc:grpChg>
      </pc:sldChg>
      <pc:sldChg chg="modSp mod">
        <pc:chgData name="Kochevar, Matthew R" userId="c18eeff3-5a3a-4c07-bed3-975016869984" providerId="ADAL" clId="{63CA9015-BBE1-430C-A415-DF476A752B54}" dt="2025-12-11T16:50:13.079" v="255"/>
        <pc:sldMkLst>
          <pc:docMk/>
          <pc:sldMk cId="0" sldId="497"/>
        </pc:sldMkLst>
        <pc:spChg chg="mod">
          <ac:chgData name="Kochevar, Matthew R" userId="c18eeff3-5a3a-4c07-bed3-975016869984" providerId="ADAL" clId="{63CA9015-BBE1-430C-A415-DF476A752B54}" dt="2025-12-11T16:39:27.659" v="117" actId="33553"/>
          <ac:spMkLst>
            <pc:docMk/>
            <pc:sldMk cId="0" sldId="497"/>
            <ac:spMk id="5" creationId="{00000000-0000-0000-0000-000000000000}"/>
          </ac:spMkLst>
        </pc:spChg>
        <pc:spChg chg="mod ord">
          <ac:chgData name="Kochevar, Matthew R" userId="c18eeff3-5a3a-4c07-bed3-975016869984" providerId="ADAL" clId="{63CA9015-BBE1-430C-A415-DF476A752B54}" dt="2025-12-11T16:50:11.638" v="253"/>
          <ac:spMkLst>
            <pc:docMk/>
            <pc:sldMk cId="0" sldId="497"/>
            <ac:spMk id="8" creationId="{00000000-0000-0000-0000-000000000000}"/>
          </ac:spMkLst>
        </pc:spChg>
        <pc:grpChg chg="mod">
          <ac:chgData name="Kochevar, Matthew R" userId="c18eeff3-5a3a-4c07-bed3-975016869984" providerId="ADAL" clId="{63CA9015-BBE1-430C-A415-DF476A752B54}" dt="2025-12-11T16:37:18.074" v="36" actId="962"/>
          <ac:grpSpMkLst>
            <pc:docMk/>
            <pc:sldMk cId="0" sldId="497"/>
            <ac:grpSpMk id="2" creationId="{00000000-0000-0000-0000-000000000000}"/>
          </ac:grpSpMkLst>
        </pc:grpChg>
        <pc:grpChg chg="mod ord">
          <ac:chgData name="Kochevar, Matthew R" userId="c18eeff3-5a3a-4c07-bed3-975016869984" providerId="ADAL" clId="{63CA9015-BBE1-430C-A415-DF476A752B54}" dt="2025-12-11T16:50:13.079" v="255"/>
          <ac:grpSpMkLst>
            <pc:docMk/>
            <pc:sldMk cId="0" sldId="497"/>
            <ac:grpSpMk id="9" creationId="{00000000-0000-0000-0000-000000000000}"/>
          </ac:grpSpMkLst>
        </pc:grpChg>
      </pc:sldChg>
      <pc:sldChg chg="modSp mod">
        <pc:chgData name="Kochevar, Matthew R" userId="c18eeff3-5a3a-4c07-bed3-975016869984" providerId="ADAL" clId="{63CA9015-BBE1-430C-A415-DF476A752B54}" dt="2025-12-11T16:48:40.084" v="226"/>
        <pc:sldMkLst>
          <pc:docMk/>
          <pc:sldMk cId="0" sldId="499"/>
        </pc:sldMkLst>
        <pc:spChg chg="mod ord">
          <ac:chgData name="Kochevar, Matthew R" userId="c18eeff3-5a3a-4c07-bed3-975016869984" providerId="ADAL" clId="{63CA9015-BBE1-430C-A415-DF476A752B54}" dt="2025-12-11T16:48:37.290" v="225"/>
          <ac:spMkLst>
            <pc:docMk/>
            <pc:sldMk cId="0" sldId="499"/>
            <ac:spMk id="2" creationId="{00000000-0000-0000-0000-000000000000}"/>
          </ac:spMkLst>
        </pc:spChg>
        <pc:spChg chg="mod">
          <ac:chgData name="Kochevar, Matthew R" userId="c18eeff3-5a3a-4c07-bed3-975016869984" providerId="ADAL" clId="{63CA9015-BBE1-430C-A415-DF476A752B54}" dt="2025-12-11T16:32:41.206" v="11" actId="962"/>
          <ac:spMkLst>
            <pc:docMk/>
            <pc:sldMk cId="0" sldId="499"/>
            <ac:spMk id="8" creationId="{00000000-0000-0000-0000-000000000000}"/>
          </ac:spMkLst>
        </pc:spChg>
        <pc:spChg chg="mod">
          <ac:chgData name="Kochevar, Matthew R" userId="c18eeff3-5a3a-4c07-bed3-975016869984" providerId="ADAL" clId="{63CA9015-BBE1-430C-A415-DF476A752B54}" dt="2025-12-11T16:32:45.014" v="12" actId="962"/>
          <ac:spMkLst>
            <pc:docMk/>
            <pc:sldMk cId="0" sldId="499"/>
            <ac:spMk id="9" creationId="{00000000-0000-0000-0000-000000000000}"/>
          </ac:spMkLst>
        </pc:spChg>
        <pc:spChg chg="ord">
          <ac:chgData name="Kochevar, Matthew R" userId="c18eeff3-5a3a-4c07-bed3-975016869984" providerId="ADAL" clId="{63CA9015-BBE1-430C-A415-DF476A752B54}" dt="2025-12-11T16:48:40.084" v="226"/>
          <ac:spMkLst>
            <pc:docMk/>
            <pc:sldMk cId="0" sldId="499"/>
            <ac:spMk id="16" creationId="{02CC1BBA-8BBD-8FD1-A42B-AB9348F3C6DC}"/>
          </ac:spMkLst>
        </pc:spChg>
        <pc:grpChg chg="mod">
          <ac:chgData name="Kochevar, Matthew R" userId="c18eeff3-5a3a-4c07-bed3-975016869984" providerId="ADAL" clId="{63CA9015-BBE1-430C-A415-DF476A752B54}" dt="2025-12-11T16:32:39.881" v="10" actId="962"/>
          <ac:grpSpMkLst>
            <pc:docMk/>
            <pc:sldMk cId="0" sldId="499"/>
            <ac:grpSpMk id="5" creationId="{00000000-0000-0000-0000-000000000000}"/>
          </ac:grpSpMkLst>
        </pc:grpChg>
        <pc:grpChg chg="mod">
          <ac:chgData name="Kochevar, Matthew R" userId="c18eeff3-5a3a-4c07-bed3-975016869984" providerId="ADAL" clId="{63CA9015-BBE1-430C-A415-DF476A752B54}" dt="2025-12-11T16:32:45.650" v="13" actId="962"/>
          <ac:grpSpMkLst>
            <pc:docMk/>
            <pc:sldMk cId="0" sldId="499"/>
            <ac:grpSpMk id="10" creationId="{00000000-0000-0000-0000-000000000000}"/>
          </ac:grpSpMkLst>
        </pc:grpChg>
      </pc:sldChg>
      <pc:sldChg chg="modSp mod">
        <pc:chgData name="Kochevar, Matthew R" userId="c18eeff3-5a3a-4c07-bed3-975016869984" providerId="ADAL" clId="{63CA9015-BBE1-430C-A415-DF476A752B54}" dt="2025-12-11T16:39:49.919" v="124" actId="33553"/>
        <pc:sldMkLst>
          <pc:docMk/>
          <pc:sldMk cId="0" sldId="501"/>
        </pc:sldMkLst>
        <pc:spChg chg="mod">
          <ac:chgData name="Kochevar, Matthew R" userId="c18eeff3-5a3a-4c07-bed3-975016869984" providerId="ADAL" clId="{63CA9015-BBE1-430C-A415-DF476A752B54}" dt="2025-12-11T16:39:49.919" v="124" actId="33553"/>
          <ac:spMkLst>
            <pc:docMk/>
            <pc:sldMk cId="0" sldId="501"/>
            <ac:spMk id="2" creationId="{00000000-0000-0000-0000-000000000000}"/>
          </ac:spMkLst>
        </pc:spChg>
        <pc:spChg chg="mod">
          <ac:chgData name="Kochevar, Matthew R" userId="c18eeff3-5a3a-4c07-bed3-975016869984" providerId="ADAL" clId="{63CA9015-BBE1-430C-A415-DF476A752B54}" dt="2025-12-11T16:37:47.063" v="47" actId="962"/>
          <ac:spMkLst>
            <pc:docMk/>
            <pc:sldMk cId="0" sldId="501"/>
            <ac:spMk id="6" creationId="{00000000-0000-0000-0000-000000000000}"/>
          </ac:spMkLst>
        </pc:spChg>
        <pc:grpChg chg="mod">
          <ac:chgData name="Kochevar, Matthew R" userId="c18eeff3-5a3a-4c07-bed3-975016869984" providerId="ADAL" clId="{63CA9015-BBE1-430C-A415-DF476A752B54}" dt="2025-12-11T16:37:45.326" v="46" actId="962"/>
          <ac:grpSpMkLst>
            <pc:docMk/>
            <pc:sldMk cId="0" sldId="501"/>
            <ac:grpSpMk id="3" creationId="{00000000-0000-0000-0000-000000000000}"/>
          </ac:grpSpMkLst>
        </pc:grpChg>
        <pc:grpChg chg="mod">
          <ac:chgData name="Kochevar, Matthew R" userId="c18eeff3-5a3a-4c07-bed3-975016869984" providerId="ADAL" clId="{63CA9015-BBE1-430C-A415-DF476A752B54}" dt="2025-12-11T16:37:57.822" v="49" actId="962"/>
          <ac:grpSpMkLst>
            <pc:docMk/>
            <pc:sldMk cId="0" sldId="501"/>
            <ac:grpSpMk id="7" creationId="{00000000-0000-0000-0000-000000000000}"/>
          </ac:grpSpMkLst>
        </pc:grpChg>
      </pc:sldChg>
      <pc:sldChg chg="modSp mod">
        <pc:chgData name="Kochevar, Matthew R" userId="c18eeff3-5a3a-4c07-bed3-975016869984" providerId="ADAL" clId="{63CA9015-BBE1-430C-A415-DF476A752B54}" dt="2025-12-11T16:48:07.623" v="218"/>
        <pc:sldMkLst>
          <pc:docMk/>
          <pc:sldMk cId="1446201691" sldId="508"/>
        </pc:sldMkLst>
        <pc:spChg chg="mod">
          <ac:chgData name="Kochevar, Matthew R" userId="c18eeff3-5a3a-4c07-bed3-975016869984" providerId="ADAL" clId="{63CA9015-BBE1-430C-A415-DF476A752B54}" dt="2025-12-11T16:38:42.409" v="52" actId="33553"/>
          <ac:spMkLst>
            <pc:docMk/>
            <pc:sldMk cId="1446201691" sldId="508"/>
            <ac:spMk id="5" creationId="{8C560880-9693-3C92-4FBD-101A42002154}"/>
          </ac:spMkLst>
        </pc:spChg>
        <pc:spChg chg="ord">
          <ac:chgData name="Kochevar, Matthew R" userId="c18eeff3-5a3a-4c07-bed3-975016869984" providerId="ADAL" clId="{63CA9015-BBE1-430C-A415-DF476A752B54}" dt="2025-12-11T16:48:07.623" v="218"/>
          <ac:spMkLst>
            <pc:docMk/>
            <pc:sldMk cId="1446201691" sldId="508"/>
            <ac:spMk id="7" creationId="{13E9B43F-576B-CDBE-6852-B70F1208185E}"/>
          </ac:spMkLst>
        </pc:spChg>
        <pc:grpChg chg="mod">
          <ac:chgData name="Kochevar, Matthew R" userId="c18eeff3-5a3a-4c07-bed3-975016869984" providerId="ADAL" clId="{63CA9015-BBE1-430C-A415-DF476A752B54}" dt="2025-12-11T16:32:21.625" v="7" actId="962"/>
          <ac:grpSpMkLst>
            <pc:docMk/>
            <pc:sldMk cId="1446201691" sldId="508"/>
            <ac:grpSpMk id="2" creationId="{D6DA8F6E-F6E7-A6DE-76C0-2A9CB5594D4B}"/>
          </ac:grpSpMkLst>
        </pc:grpChg>
      </pc:sldChg>
      <pc:sldChg chg="modSp mod">
        <pc:chgData name="Kochevar, Matthew R" userId="c18eeff3-5a3a-4c07-bed3-975016869984" providerId="ADAL" clId="{63CA9015-BBE1-430C-A415-DF476A752B54}" dt="2025-12-11T16:48:19.053" v="220"/>
        <pc:sldMkLst>
          <pc:docMk/>
          <pc:sldMk cId="1471643355" sldId="509"/>
        </pc:sldMkLst>
        <pc:spChg chg="mod">
          <ac:chgData name="Kochevar, Matthew R" userId="c18eeff3-5a3a-4c07-bed3-975016869984" providerId="ADAL" clId="{63CA9015-BBE1-430C-A415-DF476A752B54}" dt="2025-12-11T16:38:45.946" v="53" actId="33553"/>
          <ac:spMkLst>
            <pc:docMk/>
            <pc:sldMk cId="1471643355" sldId="509"/>
            <ac:spMk id="5" creationId="{EB08901A-3AF3-3BE8-E71D-63BC9D94EF19}"/>
          </ac:spMkLst>
        </pc:spChg>
        <pc:spChg chg="ord">
          <ac:chgData name="Kochevar, Matthew R" userId="c18eeff3-5a3a-4c07-bed3-975016869984" providerId="ADAL" clId="{63CA9015-BBE1-430C-A415-DF476A752B54}" dt="2025-12-11T16:48:16.018" v="219"/>
          <ac:spMkLst>
            <pc:docMk/>
            <pc:sldMk cId="1471643355" sldId="509"/>
            <ac:spMk id="7" creationId="{509A8ED2-0584-3A7E-99C1-E861DB698194}"/>
          </ac:spMkLst>
        </pc:spChg>
        <pc:spChg chg="mod">
          <ac:chgData name="Kochevar, Matthew R" userId="c18eeff3-5a3a-4c07-bed3-975016869984" providerId="ADAL" clId="{63CA9015-BBE1-430C-A415-DF476A752B54}" dt="2025-12-11T16:48:19.053" v="220"/>
          <ac:spMkLst>
            <pc:docMk/>
            <pc:sldMk cId="1471643355" sldId="509"/>
            <ac:spMk id="8" creationId="{05A24C1C-1527-A4A8-9021-A5A0F33191FC}"/>
          </ac:spMkLst>
        </pc:spChg>
        <pc:grpChg chg="mod">
          <ac:chgData name="Kochevar, Matthew R" userId="c18eeff3-5a3a-4c07-bed3-975016869984" providerId="ADAL" clId="{63CA9015-BBE1-430C-A415-DF476A752B54}" dt="2025-12-11T16:32:30.077" v="8" actId="962"/>
          <ac:grpSpMkLst>
            <pc:docMk/>
            <pc:sldMk cId="1471643355" sldId="509"/>
            <ac:grpSpMk id="2" creationId="{5D3FF4A9-06ED-8E6A-0ED9-DDC40C07FBAF}"/>
          </ac:grpSpMkLst>
        </pc:grpChg>
      </pc:sldChg>
      <pc:sldChg chg="modSp mod">
        <pc:chgData name="Kochevar, Matthew R" userId="c18eeff3-5a3a-4c07-bed3-975016869984" providerId="ADAL" clId="{63CA9015-BBE1-430C-A415-DF476A752B54}" dt="2025-12-11T16:48:25.722" v="221"/>
        <pc:sldMkLst>
          <pc:docMk/>
          <pc:sldMk cId="2388361974" sldId="510"/>
        </pc:sldMkLst>
        <pc:spChg chg="mod">
          <ac:chgData name="Kochevar, Matthew R" userId="c18eeff3-5a3a-4c07-bed3-975016869984" providerId="ADAL" clId="{63CA9015-BBE1-430C-A415-DF476A752B54}" dt="2025-12-11T16:38:48.390" v="54" actId="33553"/>
          <ac:spMkLst>
            <pc:docMk/>
            <pc:sldMk cId="2388361974" sldId="510"/>
            <ac:spMk id="5" creationId="{0C136B07-97CF-8828-1657-7089A5DD88FB}"/>
          </ac:spMkLst>
        </pc:spChg>
        <pc:spChg chg="ord">
          <ac:chgData name="Kochevar, Matthew R" userId="c18eeff3-5a3a-4c07-bed3-975016869984" providerId="ADAL" clId="{63CA9015-BBE1-430C-A415-DF476A752B54}" dt="2025-12-11T16:48:25.722" v="221"/>
          <ac:spMkLst>
            <pc:docMk/>
            <pc:sldMk cId="2388361974" sldId="510"/>
            <ac:spMk id="7" creationId="{A9E8B1C2-286E-DEFB-DEAD-7C5C7AC0E5F8}"/>
          </ac:spMkLst>
        </pc:spChg>
        <pc:grpChg chg="mod">
          <ac:chgData name="Kochevar, Matthew R" userId="c18eeff3-5a3a-4c07-bed3-975016869984" providerId="ADAL" clId="{63CA9015-BBE1-430C-A415-DF476A752B54}" dt="2025-12-11T16:32:36.110" v="9" actId="962"/>
          <ac:grpSpMkLst>
            <pc:docMk/>
            <pc:sldMk cId="2388361974" sldId="510"/>
            <ac:grpSpMk id="2" creationId="{B7859A3F-C0B2-5AED-5E7A-FCB0C7C34B34}"/>
          </ac:grpSpMkLst>
        </pc:grpChg>
      </pc:sldChg>
      <pc:sldChg chg="modSp mod">
        <pc:chgData name="Kochevar, Matthew R" userId="c18eeff3-5a3a-4c07-bed3-975016869984" providerId="ADAL" clId="{63CA9015-BBE1-430C-A415-DF476A752B54}" dt="2025-12-11T16:51:25.094" v="277"/>
        <pc:sldMkLst>
          <pc:docMk/>
          <pc:sldMk cId="3417571601" sldId="518"/>
        </pc:sldMkLst>
        <pc:spChg chg="mod">
          <ac:chgData name="Kochevar, Matthew R" userId="c18eeff3-5a3a-4c07-bed3-975016869984" providerId="ADAL" clId="{63CA9015-BBE1-430C-A415-DF476A752B54}" dt="2025-12-11T16:39:47.942" v="123" actId="33553"/>
          <ac:spMkLst>
            <pc:docMk/>
            <pc:sldMk cId="3417571601" sldId="518"/>
            <ac:spMk id="2" creationId="{6C383A1D-33A7-0EDE-D341-AEA12A5B17C9}"/>
          </ac:spMkLst>
        </pc:spChg>
        <pc:spChg chg="mod">
          <ac:chgData name="Kochevar, Matthew R" userId="c18eeff3-5a3a-4c07-bed3-975016869984" providerId="ADAL" clId="{63CA9015-BBE1-430C-A415-DF476A752B54}" dt="2025-12-11T16:46:02.899" v="200" actId="962"/>
          <ac:spMkLst>
            <pc:docMk/>
            <pc:sldMk cId="3417571601" sldId="518"/>
            <ac:spMk id="11" creationId="{7DBD8F59-EB84-28DC-81C2-56644B4D3388}"/>
          </ac:spMkLst>
        </pc:spChg>
        <pc:grpChg chg="mod ord">
          <ac:chgData name="Kochevar, Matthew R" userId="c18eeff3-5a3a-4c07-bed3-975016869984" providerId="ADAL" clId="{63CA9015-BBE1-430C-A415-DF476A752B54}" dt="2025-12-11T16:51:23.607" v="275"/>
          <ac:grpSpMkLst>
            <pc:docMk/>
            <pc:sldMk cId="3417571601" sldId="518"/>
            <ac:grpSpMk id="3" creationId="{BEAD160D-7527-39F8-088F-0D55848ABBB7}"/>
          </ac:grpSpMkLst>
        </pc:grpChg>
        <pc:grpChg chg="mod ord">
          <ac:chgData name="Kochevar, Matthew R" userId="c18eeff3-5a3a-4c07-bed3-975016869984" providerId="ADAL" clId="{63CA9015-BBE1-430C-A415-DF476A752B54}" dt="2025-12-11T16:51:25.094" v="277"/>
          <ac:grpSpMkLst>
            <pc:docMk/>
            <pc:sldMk cId="3417571601" sldId="518"/>
            <ac:grpSpMk id="10" creationId="{F1A7A54A-1732-EFA4-D9A3-F4BB73FD8F2D}"/>
          </ac:grpSpMkLst>
        </pc:grpChg>
      </pc:sldChg>
      <pc:sldChg chg="modSp mod">
        <pc:chgData name="Kochevar, Matthew R" userId="c18eeff3-5a3a-4c07-bed3-975016869984" providerId="ADAL" clId="{63CA9015-BBE1-430C-A415-DF476A752B54}" dt="2025-12-11T16:50:19.865" v="256"/>
        <pc:sldMkLst>
          <pc:docMk/>
          <pc:sldMk cId="560484282" sldId="519"/>
        </pc:sldMkLst>
        <pc:spChg chg="mod ord">
          <ac:chgData name="Kochevar, Matthew R" userId="c18eeff3-5a3a-4c07-bed3-975016869984" providerId="ADAL" clId="{63CA9015-BBE1-430C-A415-DF476A752B54}" dt="2025-12-11T16:50:19.865" v="256"/>
          <ac:spMkLst>
            <pc:docMk/>
            <pc:sldMk cId="560484282" sldId="519"/>
            <ac:spMk id="2" creationId="{027C6463-D0B2-7D43-BFA8-6F8C642A49CB}"/>
          </ac:spMkLst>
        </pc:spChg>
        <pc:grpChg chg="mod">
          <ac:chgData name="Kochevar, Matthew R" userId="c18eeff3-5a3a-4c07-bed3-975016869984" providerId="ADAL" clId="{63CA9015-BBE1-430C-A415-DF476A752B54}" dt="2025-12-11T16:37:22.627" v="39" actId="962"/>
          <ac:grpSpMkLst>
            <pc:docMk/>
            <pc:sldMk cId="560484282" sldId="519"/>
            <ac:grpSpMk id="3" creationId="{443BC055-3D8F-5297-9E7C-0D4329CE1517}"/>
          </ac:grpSpMkLst>
        </pc:grpChg>
      </pc:sldChg>
      <pc:sldChg chg="modSp mod">
        <pc:chgData name="Kochevar, Matthew R" userId="c18eeff3-5a3a-4c07-bed3-975016869984" providerId="ADAL" clId="{63CA9015-BBE1-430C-A415-DF476A752B54}" dt="2025-12-11T16:49:58.948" v="251"/>
        <pc:sldMkLst>
          <pc:docMk/>
          <pc:sldMk cId="1513051000" sldId="520"/>
        </pc:sldMkLst>
        <pc:spChg chg="mod ord">
          <ac:chgData name="Kochevar, Matthew R" userId="c18eeff3-5a3a-4c07-bed3-975016869984" providerId="ADAL" clId="{63CA9015-BBE1-430C-A415-DF476A752B54}" dt="2025-12-11T16:49:58.948" v="251"/>
          <ac:spMkLst>
            <pc:docMk/>
            <pc:sldMk cId="1513051000" sldId="520"/>
            <ac:spMk id="2" creationId="{21B7CED7-5211-F24E-163B-2E2457F91658}"/>
          </ac:spMkLst>
        </pc:spChg>
        <pc:grpChg chg="mod">
          <ac:chgData name="Kochevar, Matthew R" userId="c18eeff3-5a3a-4c07-bed3-975016869984" providerId="ADAL" clId="{63CA9015-BBE1-430C-A415-DF476A752B54}" dt="2025-12-11T16:37:16.010" v="35" actId="962"/>
          <ac:grpSpMkLst>
            <pc:docMk/>
            <pc:sldMk cId="1513051000" sldId="520"/>
            <ac:grpSpMk id="3" creationId="{7D7B4408-6684-4B40-BE06-65C15CF0BD66}"/>
          </ac:grpSpMkLst>
        </pc:grpChg>
      </pc:sldChg>
      <pc:sldChg chg="modSp mod">
        <pc:chgData name="Kochevar, Matthew R" userId="c18eeff3-5a3a-4c07-bed3-975016869984" providerId="ADAL" clId="{63CA9015-BBE1-430C-A415-DF476A752B54}" dt="2025-12-11T16:47:53.529" v="217"/>
        <pc:sldMkLst>
          <pc:docMk/>
          <pc:sldMk cId="213187714" sldId="521"/>
        </pc:sldMkLst>
        <pc:spChg chg="mod ord">
          <ac:chgData name="Kochevar, Matthew R" userId="c18eeff3-5a3a-4c07-bed3-975016869984" providerId="ADAL" clId="{63CA9015-BBE1-430C-A415-DF476A752B54}" dt="2025-12-11T16:47:49.544" v="215"/>
          <ac:spMkLst>
            <pc:docMk/>
            <pc:sldMk cId="213187714" sldId="521"/>
            <ac:spMk id="5" creationId="{3A02B5F6-0AD2-34E5-D03E-3B811AA8833B}"/>
          </ac:spMkLst>
        </pc:spChg>
        <pc:spChg chg="mod">
          <ac:chgData name="Kochevar, Matthew R" userId="c18eeff3-5a3a-4c07-bed3-975016869984" providerId="ADAL" clId="{63CA9015-BBE1-430C-A415-DF476A752B54}" dt="2025-12-11T16:47:53.529" v="217"/>
          <ac:spMkLst>
            <pc:docMk/>
            <pc:sldMk cId="213187714" sldId="521"/>
            <ac:spMk id="9" creationId="{FAFC60B3-5328-B8FA-9EC6-6EBDBD04B1E1}"/>
          </ac:spMkLst>
        </pc:spChg>
        <pc:grpChg chg="mod">
          <ac:chgData name="Kochevar, Matthew R" userId="c18eeff3-5a3a-4c07-bed3-975016869984" providerId="ADAL" clId="{63CA9015-BBE1-430C-A415-DF476A752B54}" dt="2025-12-11T16:32:15.382" v="6" actId="962"/>
          <ac:grpSpMkLst>
            <pc:docMk/>
            <pc:sldMk cId="213187714" sldId="521"/>
            <ac:grpSpMk id="2" creationId="{9096C2C0-40C4-CFB2-5A56-92F60D988294}"/>
          </ac:grpSpMkLst>
        </pc:grpChg>
      </pc:sldChg>
      <pc:sldChg chg="delSp modSp mod">
        <pc:chgData name="Kochevar, Matthew R" userId="c18eeff3-5a3a-4c07-bed3-975016869984" providerId="ADAL" clId="{63CA9015-BBE1-430C-A415-DF476A752B54}" dt="2025-12-11T16:50:51.951" v="268" actId="478"/>
        <pc:sldMkLst>
          <pc:docMk/>
          <pc:sldMk cId="811464318" sldId="522"/>
        </pc:sldMkLst>
        <pc:spChg chg="mod ord">
          <ac:chgData name="Kochevar, Matthew R" userId="c18eeff3-5a3a-4c07-bed3-975016869984" providerId="ADAL" clId="{63CA9015-BBE1-430C-A415-DF476A752B54}" dt="2025-12-11T16:50:33.142" v="263"/>
          <ac:spMkLst>
            <pc:docMk/>
            <pc:sldMk cId="811464318" sldId="522"/>
            <ac:spMk id="3" creationId="{E651039E-EEB5-C93B-9C3C-6C53DD309B3E}"/>
          </ac:spMkLst>
        </pc:spChg>
        <pc:spChg chg="del mod">
          <ac:chgData name="Kochevar, Matthew R" userId="c18eeff3-5a3a-4c07-bed3-975016869984" providerId="ADAL" clId="{63CA9015-BBE1-430C-A415-DF476A752B54}" dt="2025-12-11T16:50:51.951" v="268" actId="478"/>
          <ac:spMkLst>
            <pc:docMk/>
            <pc:sldMk cId="811464318" sldId="522"/>
            <ac:spMk id="5" creationId="{5BDF31E9-625A-0284-9D19-441987677D39}"/>
          </ac:spMkLst>
        </pc:spChg>
        <pc:spChg chg="ord">
          <ac:chgData name="Kochevar, Matthew R" userId="c18eeff3-5a3a-4c07-bed3-975016869984" providerId="ADAL" clId="{63CA9015-BBE1-430C-A415-DF476A752B54}" dt="2025-12-11T16:50:38.729" v="266"/>
          <ac:spMkLst>
            <pc:docMk/>
            <pc:sldMk cId="811464318" sldId="522"/>
            <ac:spMk id="6" creationId="{A0174F1C-838C-7E65-DB6E-2D01A58913B5}"/>
          </ac:spMkLst>
        </pc:spChg>
        <pc:grpChg chg="mod ord">
          <ac:chgData name="Kochevar, Matthew R" userId="c18eeff3-5a3a-4c07-bed3-975016869984" providerId="ADAL" clId="{63CA9015-BBE1-430C-A415-DF476A752B54}" dt="2025-12-11T16:50:31.666" v="260"/>
          <ac:grpSpMkLst>
            <pc:docMk/>
            <pc:sldMk cId="811464318" sldId="522"/>
            <ac:grpSpMk id="9" creationId="{2BE5B16D-7740-4899-B4B5-C870A9CFD28C}"/>
          </ac:grpSpMkLst>
        </pc:grpChg>
      </pc:sldChg>
      <pc:sldChg chg="modSp mod">
        <pc:chgData name="Kochevar, Matthew R" userId="c18eeff3-5a3a-4c07-bed3-975016869984" providerId="ADAL" clId="{63CA9015-BBE1-430C-A415-DF476A752B54}" dt="2025-12-11T16:51:04.253" v="270"/>
        <pc:sldMkLst>
          <pc:docMk/>
          <pc:sldMk cId="2496400374" sldId="523"/>
        </pc:sldMkLst>
        <pc:spChg chg="mod">
          <ac:chgData name="Kochevar, Matthew R" userId="c18eeff3-5a3a-4c07-bed3-975016869984" providerId="ADAL" clId="{63CA9015-BBE1-430C-A415-DF476A752B54}" dt="2025-12-11T16:39:35.701" v="121" actId="33553"/>
          <ac:spMkLst>
            <pc:docMk/>
            <pc:sldMk cId="2496400374" sldId="523"/>
            <ac:spMk id="2" creationId="{A6B3F16E-DCFB-56E7-B33F-9463FCB913A3}"/>
          </ac:spMkLst>
        </pc:spChg>
        <pc:grpChg chg="mod ord">
          <ac:chgData name="Kochevar, Matthew R" userId="c18eeff3-5a3a-4c07-bed3-975016869984" providerId="ADAL" clId="{63CA9015-BBE1-430C-A415-DF476A752B54}" dt="2025-12-11T16:51:02.889" v="269"/>
          <ac:grpSpMkLst>
            <pc:docMk/>
            <pc:sldMk cId="2496400374" sldId="523"/>
            <ac:grpSpMk id="3" creationId="{2A328CD1-F283-A3D5-2E8D-8E9D2E819E5E}"/>
          </ac:grpSpMkLst>
        </pc:grpChg>
        <pc:grpChg chg="mod ord">
          <ac:chgData name="Kochevar, Matthew R" userId="c18eeff3-5a3a-4c07-bed3-975016869984" providerId="ADAL" clId="{63CA9015-BBE1-430C-A415-DF476A752B54}" dt="2025-12-11T16:51:04.253" v="270"/>
          <ac:grpSpMkLst>
            <pc:docMk/>
            <pc:sldMk cId="2496400374" sldId="523"/>
            <ac:grpSpMk id="10" creationId="{8B8AAD24-37D4-45CC-CD95-99CFDB107B21}"/>
          </ac:grpSpMkLst>
        </pc:grpChg>
      </pc:sldChg>
      <pc:sldChg chg="modSp mod">
        <pc:chgData name="Kochevar, Matthew R" userId="c18eeff3-5a3a-4c07-bed3-975016869984" providerId="ADAL" clId="{63CA9015-BBE1-430C-A415-DF476A752B54}" dt="2025-12-11T16:50:26.901" v="258"/>
        <pc:sldMkLst>
          <pc:docMk/>
          <pc:sldMk cId="218581786" sldId="528"/>
        </pc:sldMkLst>
        <pc:spChg chg="mod ord">
          <ac:chgData name="Kochevar, Matthew R" userId="c18eeff3-5a3a-4c07-bed3-975016869984" providerId="ADAL" clId="{63CA9015-BBE1-430C-A415-DF476A752B54}" dt="2025-12-11T16:50:26.901" v="258"/>
          <ac:spMkLst>
            <pc:docMk/>
            <pc:sldMk cId="218581786" sldId="528"/>
            <ac:spMk id="8" creationId="{61A3306B-93CF-0C46-273F-1E414DC5F8CD}"/>
          </ac:spMkLst>
        </pc:spChg>
        <pc:grpChg chg="mod">
          <ac:chgData name="Kochevar, Matthew R" userId="c18eeff3-5a3a-4c07-bed3-975016869984" providerId="ADAL" clId="{63CA9015-BBE1-430C-A415-DF476A752B54}" dt="2025-12-11T16:37:25.331" v="40" actId="962"/>
          <ac:grpSpMkLst>
            <pc:docMk/>
            <pc:sldMk cId="218581786" sldId="528"/>
            <ac:grpSpMk id="3" creationId="{F48CD8CD-6863-087C-D5D5-6B2E44FB20DE}"/>
          </ac:grpSpMkLst>
        </pc:grpChg>
      </pc:sldChg>
      <pc:sldChg chg="delSp modSp mod">
        <pc:chgData name="Kochevar, Matthew R" userId="c18eeff3-5a3a-4c07-bed3-975016869984" providerId="ADAL" clId="{63CA9015-BBE1-430C-A415-DF476A752B54}" dt="2025-12-11T16:51:18.040" v="274" actId="478"/>
        <pc:sldMkLst>
          <pc:docMk/>
          <pc:sldMk cId="2553503329" sldId="529"/>
        </pc:sldMkLst>
        <pc:spChg chg="del">
          <ac:chgData name="Kochevar, Matthew R" userId="c18eeff3-5a3a-4c07-bed3-975016869984" providerId="ADAL" clId="{63CA9015-BBE1-430C-A415-DF476A752B54}" dt="2025-12-11T16:51:18.040" v="274" actId="478"/>
          <ac:spMkLst>
            <pc:docMk/>
            <pc:sldMk cId="2553503329" sldId="529"/>
            <ac:spMk id="5" creationId="{D709D8A3-7B8E-46F4-29FB-2A9E8947E437}"/>
          </ac:spMkLst>
        </pc:spChg>
        <pc:spChg chg="mod ord">
          <ac:chgData name="Kochevar, Matthew R" userId="c18eeff3-5a3a-4c07-bed3-975016869984" providerId="ADAL" clId="{63CA9015-BBE1-430C-A415-DF476A752B54}" dt="2025-12-11T16:51:12.874" v="273"/>
          <ac:spMkLst>
            <pc:docMk/>
            <pc:sldMk cId="2553503329" sldId="529"/>
            <ac:spMk id="6" creationId="{BBFD8D03-4844-EF6F-B5E4-E0D2A78B1CA0}"/>
          </ac:spMkLst>
        </pc:spChg>
        <pc:grpChg chg="mod ord">
          <ac:chgData name="Kochevar, Matthew R" userId="c18eeff3-5a3a-4c07-bed3-975016869984" providerId="ADAL" clId="{63CA9015-BBE1-430C-A415-DF476A752B54}" dt="2025-12-11T16:51:09.433" v="272"/>
          <ac:grpSpMkLst>
            <pc:docMk/>
            <pc:sldMk cId="2553503329" sldId="529"/>
            <ac:grpSpMk id="9" creationId="{FB7A58FE-D72A-F948-4C22-34E9B5CF2856}"/>
          </ac:grpSpMkLst>
        </pc:grpChg>
      </pc:sldChg>
      <pc:sldChg chg="modSp mod">
        <pc:chgData name="Kochevar, Matthew R" userId="c18eeff3-5a3a-4c07-bed3-975016869984" providerId="ADAL" clId="{63CA9015-BBE1-430C-A415-DF476A752B54}" dt="2025-12-11T16:48:46.605" v="227"/>
        <pc:sldMkLst>
          <pc:docMk/>
          <pc:sldMk cId="3676384540" sldId="531"/>
        </pc:sldMkLst>
        <pc:spChg chg="mod ord">
          <ac:chgData name="Kochevar, Matthew R" userId="c18eeff3-5a3a-4c07-bed3-975016869984" providerId="ADAL" clId="{63CA9015-BBE1-430C-A415-DF476A752B54}" dt="2025-12-11T16:48:46.605" v="227"/>
          <ac:spMkLst>
            <pc:docMk/>
            <pc:sldMk cId="3676384540" sldId="531"/>
            <ac:spMk id="2" creationId="{B5F4F496-EA7E-6581-440E-A08005D8A174}"/>
          </ac:spMkLst>
        </pc:spChg>
        <pc:spChg chg="mod">
          <ac:chgData name="Kochevar, Matthew R" userId="c18eeff3-5a3a-4c07-bed3-975016869984" providerId="ADAL" clId="{63CA9015-BBE1-430C-A415-DF476A752B54}" dt="2025-12-11T16:45:28.084" v="197" actId="962"/>
          <ac:spMkLst>
            <pc:docMk/>
            <pc:sldMk cId="3676384540" sldId="531"/>
            <ac:spMk id="4" creationId="{300F8209-822C-640D-7C1D-ABE0B5169875}"/>
          </ac:spMkLst>
        </pc:spChg>
        <pc:spChg chg="mod">
          <ac:chgData name="Kochevar, Matthew R" userId="c18eeff3-5a3a-4c07-bed3-975016869984" providerId="ADAL" clId="{63CA9015-BBE1-430C-A415-DF476A752B54}" dt="2025-12-11T16:45:30.196" v="198" actId="962"/>
          <ac:spMkLst>
            <pc:docMk/>
            <pc:sldMk cId="3676384540" sldId="531"/>
            <ac:spMk id="5" creationId="{FFC16FF1-A510-95B8-F934-78859CC70BF5}"/>
          </ac:spMkLst>
        </pc:spChg>
        <pc:spChg chg="mod">
          <ac:chgData name="Kochevar, Matthew R" userId="c18eeff3-5a3a-4c07-bed3-975016869984" providerId="ADAL" clId="{63CA9015-BBE1-430C-A415-DF476A752B54}" dt="2025-12-11T16:45:32.035" v="199" actId="962"/>
          <ac:spMkLst>
            <pc:docMk/>
            <pc:sldMk cId="3676384540" sldId="531"/>
            <ac:spMk id="6" creationId="{E3935B3B-1781-5FAD-A84D-F05A20AC7CB8}"/>
          </ac:spMkLst>
        </pc:spChg>
        <pc:grpChg chg="mod">
          <ac:chgData name="Kochevar, Matthew R" userId="c18eeff3-5a3a-4c07-bed3-975016869984" providerId="ADAL" clId="{63CA9015-BBE1-430C-A415-DF476A752B54}" dt="2025-12-11T16:32:46.767" v="14" actId="962"/>
          <ac:grpSpMkLst>
            <pc:docMk/>
            <pc:sldMk cId="3676384540" sldId="531"/>
            <ac:grpSpMk id="3" creationId="{C6FCF270-FC70-4009-D762-C09855843251}"/>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909218-69BB-410E-A7DC-12132A742874}" type="datetimeFigureOut">
              <a:rPr lang="en-US" smtClean="0"/>
              <a:t>12/11/2025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A3F2BD-3A90-4DBE-8E58-D1E613B5089C}" type="slidenum">
              <a:rPr lang="en-US" smtClean="0"/>
              <a:t>‹#›</a:t>
            </a:fld>
            <a:endParaRPr lang="en-US"/>
          </a:p>
        </p:txBody>
      </p:sp>
    </p:spTree>
    <p:extLst>
      <p:ext uri="{BB962C8B-B14F-4D97-AF65-F5344CB8AC3E}">
        <p14:creationId xmlns:p14="http://schemas.microsoft.com/office/powerpoint/2010/main" val="209909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3F2BD-3A90-4DBE-8E58-D1E613B5089C}" type="slidenum">
              <a:rPr lang="en-US" smtClean="0"/>
              <a:t>2</a:t>
            </a:fld>
            <a:endParaRPr lang="en-US"/>
          </a:p>
        </p:txBody>
      </p:sp>
    </p:spTree>
    <p:extLst>
      <p:ext uri="{BB962C8B-B14F-4D97-AF65-F5344CB8AC3E}">
        <p14:creationId xmlns:p14="http://schemas.microsoft.com/office/powerpoint/2010/main" val="153236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2297-A94E-9AE3-39B6-5F42E7480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300BA-8BCE-65BD-5D40-5A2DF4A0A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6362E-2A52-6144-C41C-79DF5C9C24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30AF60-3642-935A-081D-5EDE708DF007}"/>
              </a:ext>
            </a:extLst>
          </p:cNvPr>
          <p:cNvSpPr>
            <a:spLocks noGrp="1"/>
          </p:cNvSpPr>
          <p:nvPr>
            <p:ph type="sldNum" sz="quarter" idx="5"/>
          </p:nvPr>
        </p:nvSpPr>
        <p:spPr/>
        <p:txBody>
          <a:bodyPr/>
          <a:lstStyle/>
          <a:p>
            <a:fld id="{66A3F2BD-3A90-4DBE-8E58-D1E613B5089C}" type="slidenum">
              <a:rPr lang="en-US" smtClean="0"/>
              <a:t>14</a:t>
            </a:fld>
            <a:endParaRPr lang="en-US"/>
          </a:p>
        </p:txBody>
      </p:sp>
    </p:spTree>
    <p:extLst>
      <p:ext uri="{BB962C8B-B14F-4D97-AF65-F5344CB8AC3E}">
        <p14:creationId xmlns:p14="http://schemas.microsoft.com/office/powerpoint/2010/main" val="68476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3F2BD-3A90-4DBE-8E58-D1E613B5089C}" type="slidenum">
              <a:rPr lang="en-US" smtClean="0"/>
              <a:t>15</a:t>
            </a:fld>
            <a:endParaRPr lang="en-US"/>
          </a:p>
        </p:txBody>
      </p:sp>
    </p:spTree>
    <p:extLst>
      <p:ext uri="{BB962C8B-B14F-4D97-AF65-F5344CB8AC3E}">
        <p14:creationId xmlns:p14="http://schemas.microsoft.com/office/powerpoint/2010/main" val="165538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33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304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8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7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33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210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15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43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688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67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831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85942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B66E66-4C99-A0C3-2F68-5A39A7AD80D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Ballot &amp; Office Vacancies Presentation</a:t>
            </a:r>
          </a:p>
        </p:txBody>
      </p:sp>
      <p:sp>
        <p:nvSpPr>
          <p:cNvPr id="3" name="TextBox 3" descr="Presented by:&#10;Matthew Kochevar&#10;Co-General Counsel&#10;&#10;Election Administrators’ Conference&#10;December 16, 2025"/>
          <p:cNvSpPr txBox="1"/>
          <p:nvPr/>
        </p:nvSpPr>
        <p:spPr>
          <a:xfrm>
            <a:off x="2314928" y="5111646"/>
            <a:ext cx="7091452" cy="3323987"/>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Presented by:</a:t>
            </a:r>
          </a:p>
          <a:p>
            <a:pPr marL="0" marR="0" lvl="0" indent="0" algn="l" defTabSz="914400" rtl="0" eaLnBrk="1" fontAlgn="auto" latinLnBrk="0" hangingPunct="1">
              <a:spcBef>
                <a:spcPts val="0"/>
              </a:spcBef>
              <a:spcAft>
                <a:spcPts val="0"/>
              </a:spcAft>
              <a:buClrTx/>
              <a:buSzTx/>
              <a:buFontTx/>
              <a:buNone/>
              <a:tabLst/>
              <a:defRPr/>
            </a:pPr>
            <a:r>
              <a:rPr lang="en-US" sz="3200" b="1" dirty="0">
                <a:solidFill>
                  <a:srgbClr val="000000"/>
                </a:solidFill>
                <a:latin typeface="Open Sauce Bold"/>
                <a:ea typeface="Open Sauce Bold"/>
                <a:cs typeface="Open Sauce Bold"/>
                <a:sym typeface="Open Sauce Bold"/>
              </a:rPr>
              <a:t>Matthew Kochevar</a:t>
            </a:r>
          </a:p>
          <a:p>
            <a:pPr marL="0" marR="0" lvl="0" indent="0" algn="l" defTabSz="914400" rtl="0" eaLnBrk="1" fontAlgn="auto" latinLnBrk="0" hangingPunct="1">
              <a:spcBef>
                <a:spcPts val="0"/>
              </a:spcBef>
              <a:spcAft>
                <a:spcPts val="0"/>
              </a:spcAft>
              <a:buClrTx/>
              <a:buSzTx/>
              <a:buFontTx/>
              <a:buNone/>
              <a:tabLst/>
              <a:defRPr/>
            </a:pPr>
            <a:r>
              <a:rPr lang="en-US" sz="3200" b="1" dirty="0">
                <a:solidFill>
                  <a:srgbClr val="000000"/>
                </a:solidFill>
                <a:latin typeface="Open Sauce Bold"/>
                <a:ea typeface="Open Sauce Bold"/>
                <a:cs typeface="Open Sauce Bold"/>
                <a:sym typeface="Open Sauce Bold"/>
              </a:rPr>
              <a:t>Co-General Counsel</a:t>
            </a:r>
          </a:p>
          <a:p>
            <a:pPr marL="0" marR="0" lvl="0" indent="0" algn="l" defTabSz="914400" rtl="0" eaLnBrk="1" fontAlgn="auto" latinLnBrk="0" hangingPunct="1">
              <a:spcBef>
                <a:spcPts val="0"/>
              </a:spcBef>
              <a:spcAft>
                <a:spcPts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endParaRPr>
          </a:p>
          <a:p>
            <a:pPr marL="0" marR="0" lvl="0" indent="0" algn="l" defTabSz="914400" rtl="0" eaLnBrk="1" fontAlgn="auto" latinLnBrk="0" hangingPunct="1">
              <a:spcBef>
                <a:spcPts val="0"/>
              </a:spcBef>
              <a:spcAft>
                <a:spcPts val="0"/>
              </a:spcAft>
              <a:buClrTx/>
              <a:buSzTx/>
              <a:buFontTx/>
              <a:buNone/>
              <a:tabLst/>
              <a:defRPr/>
            </a:pPr>
            <a:r>
              <a:rPr lang="en-US" sz="2400" dirty="0">
                <a:solidFill>
                  <a:srgbClr val="000000"/>
                </a:solidFill>
                <a:latin typeface="Open Sauce Bold"/>
                <a:ea typeface="Open Sauce Bold"/>
                <a:cs typeface="Open Sauce Bold"/>
                <a:sym typeface="Open Sauce Bold"/>
              </a:rPr>
              <a:t>Election Administrators’ Conference</a:t>
            </a:r>
            <a:endParaRPr kumimoji="0" lang="en-US" sz="240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endParaRPr>
          </a:p>
          <a:p>
            <a:pPr marL="0" marR="0" lvl="0" indent="0" algn="l" defTabSz="914400" rtl="0" eaLnBrk="1" fontAlgn="auto" latinLnBrk="0" hangingPunct="1">
              <a:spcBef>
                <a:spcPts val="0"/>
              </a:spcBef>
              <a:spcAft>
                <a:spcPts val="0"/>
              </a:spcAft>
              <a:buClrTx/>
              <a:buSzTx/>
              <a:buFontTx/>
              <a:buNone/>
              <a:tabLst/>
              <a:defRPr/>
            </a:pPr>
            <a:r>
              <a:rPr lang="en-US" sz="2400" dirty="0">
                <a:solidFill>
                  <a:srgbClr val="000000"/>
                </a:solidFill>
                <a:latin typeface="Open Sauce Bold"/>
                <a:ea typeface="Open Sauce Bold"/>
                <a:cs typeface="Open Sauce Bold"/>
                <a:sym typeface="Open Sauce Bold"/>
              </a:rPr>
              <a:t>December 16, 2025</a:t>
            </a:r>
          </a:p>
          <a:p>
            <a:pPr marL="0" marR="0" lvl="0" indent="0" algn="l" defTabSz="914400" rtl="0" eaLnBrk="1" fontAlgn="auto" latinLnBrk="0" hangingPunct="1">
              <a:spcBef>
                <a:spcPts val="0"/>
              </a:spcBef>
              <a:spcAft>
                <a:spcPts val="0"/>
              </a:spcAft>
              <a:buClrTx/>
              <a:buSzTx/>
              <a:buFontTx/>
              <a:buNone/>
              <a:tabLst/>
              <a:defRPr/>
            </a:pPr>
            <a:endParaRPr lang="en-US" sz="2400" dirty="0">
              <a:solidFill>
                <a:srgbClr val="000000"/>
              </a:solidFill>
              <a:latin typeface="Open Sauce Bold"/>
              <a:ea typeface="Open Sauce Bold"/>
              <a:cs typeface="Open Sauce Bold"/>
              <a:sym typeface="Open Sauce Bold"/>
            </a:endParaRPr>
          </a:p>
          <a:p>
            <a:pPr marL="0" marR="0" lvl="0" indent="0" algn="l" defTabSz="914400" rtl="0" eaLnBrk="1" fontAlgn="auto" latinLnBrk="0" hangingPunct="1">
              <a:spcBef>
                <a:spcPts val="0"/>
              </a:spcBef>
              <a:spcAft>
                <a:spcPts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endParaRPr>
          </a:p>
        </p:txBody>
      </p:sp>
      <p:sp>
        <p:nvSpPr>
          <p:cNvPr id="32" name="Freeform 5">
            <a:extLst>
              <a:ext uri="{FF2B5EF4-FFF2-40B4-BE49-F238E27FC236}">
                <a16:creationId xmlns:a16="http://schemas.microsoft.com/office/drawing/2014/main" id="{64EDF727-01F2-C0A4-9F4E-F763DD06E82C}"/>
              </a:ext>
              <a:ext uri="{C183D7F6-B498-43B3-948B-1728B52AA6E4}">
                <adec:decorative xmlns:adec="http://schemas.microsoft.com/office/drawing/2017/decorative" val="1"/>
              </a:ext>
            </a:extLst>
          </p:cNvPr>
          <p:cNvSpPr/>
          <p:nvPr/>
        </p:nvSpPr>
        <p:spPr>
          <a:xfrm>
            <a:off x="10443932" y="2335269"/>
            <a:ext cx="7192830" cy="7616934"/>
          </a:xfrm>
          <a:custGeom>
            <a:avLst/>
            <a:gdLst/>
            <a:ahLst/>
            <a:cxnLst/>
            <a:rect l="l" t="t" r="r" b="b"/>
            <a:pathLst>
              <a:path w="9236967" h="9304637">
                <a:moveTo>
                  <a:pt x="0" y="0"/>
                </a:moveTo>
                <a:lnTo>
                  <a:pt x="9236967" y="0"/>
                </a:lnTo>
                <a:lnTo>
                  <a:pt x="9236967" y="9304637"/>
                </a:lnTo>
                <a:lnTo>
                  <a:pt x="0" y="93046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a:extLst>
              <a:ext uri="{C183D7F6-B498-43B3-948B-1728B52AA6E4}">
                <adec:decorative xmlns:adec="http://schemas.microsoft.com/office/drawing/2017/decorative" val="1"/>
              </a:ext>
            </a:extLst>
          </p:cNvPr>
          <p:cNvGrpSpPr/>
          <p:nvPr/>
        </p:nvGrpSpPr>
        <p:grpSpPr>
          <a:xfrm>
            <a:off x="-3147817" y="0"/>
            <a:ext cx="3615339" cy="11101557"/>
            <a:chOff x="0" y="0"/>
            <a:chExt cx="952188" cy="2923867"/>
          </a:xfrm>
        </p:grpSpPr>
        <p:sp>
          <p:nvSpPr>
            <p:cNvPr id="5" name="Freeform 5"/>
            <p:cNvSpPr/>
            <p:nvPr/>
          </p:nvSpPr>
          <p:spPr>
            <a:xfrm>
              <a:off x="0" y="0"/>
              <a:ext cx="952188" cy="2923867"/>
            </a:xfrm>
            <a:custGeom>
              <a:avLst/>
              <a:gdLst/>
              <a:ahLst/>
              <a:cxnLst/>
              <a:rect l="l" t="t" r="r" b="b"/>
              <a:pathLst>
                <a:path w="952188" h="2923867">
                  <a:moveTo>
                    <a:pt x="0" y="0"/>
                  </a:moveTo>
                  <a:lnTo>
                    <a:pt x="952188" y="0"/>
                  </a:lnTo>
                  <a:lnTo>
                    <a:pt x="952188" y="2923867"/>
                  </a:lnTo>
                  <a:lnTo>
                    <a:pt x="0" y="2923867"/>
                  </a:ln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0" y="-38100"/>
              <a:ext cx="952188" cy="2961967"/>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8" name="Group 26">
            <a:extLst>
              <a:ext uri="{FF2B5EF4-FFF2-40B4-BE49-F238E27FC236}">
                <a16:creationId xmlns:a16="http://schemas.microsoft.com/office/drawing/2014/main" id="{60914A34-AA2F-BF81-43B5-E23C13F2982E}"/>
              </a:ext>
              <a:ext uri="{C183D7F6-B498-43B3-948B-1728B52AA6E4}">
                <adec:decorative xmlns:adec="http://schemas.microsoft.com/office/drawing/2017/decorative" val="1"/>
              </a:ext>
            </a:extLst>
          </p:cNvPr>
          <p:cNvGrpSpPr/>
          <p:nvPr/>
        </p:nvGrpSpPr>
        <p:grpSpPr>
          <a:xfrm>
            <a:off x="710041" y="952209"/>
            <a:ext cx="14268056" cy="3429000"/>
            <a:chOff x="-2852776" y="661813"/>
            <a:chExt cx="2492846" cy="463550"/>
          </a:xfrm>
        </p:grpSpPr>
        <p:sp>
          <p:nvSpPr>
            <p:cNvPr id="49" name="Freeform 27">
              <a:extLst>
                <a:ext uri="{FF2B5EF4-FFF2-40B4-BE49-F238E27FC236}">
                  <a16:creationId xmlns:a16="http://schemas.microsoft.com/office/drawing/2014/main" id="{58AA05CE-4A37-F796-75AE-BBA080E0C34D}"/>
                </a:ext>
              </a:extLst>
            </p:cNvPr>
            <p:cNvSpPr/>
            <p:nvPr/>
          </p:nvSpPr>
          <p:spPr>
            <a:xfrm>
              <a:off x="-2758019" y="690388"/>
              <a:ext cx="2398089" cy="406400"/>
            </a:xfrm>
            <a:custGeom>
              <a:avLst/>
              <a:gdLst/>
              <a:ahLst/>
              <a:cxnLst/>
              <a:rect l="l" t="t" r="r" b="b"/>
              <a:pathLst>
                <a:path w="2398089" h="406400">
                  <a:moveTo>
                    <a:pt x="2194889" y="0"/>
                  </a:moveTo>
                  <a:cubicBezTo>
                    <a:pt x="2307113" y="0"/>
                    <a:pt x="2398089" y="90976"/>
                    <a:pt x="2398089" y="203200"/>
                  </a:cubicBezTo>
                  <a:cubicBezTo>
                    <a:pt x="2398089" y="315424"/>
                    <a:pt x="2307113" y="406400"/>
                    <a:pt x="2194889" y="406400"/>
                  </a:cubicBezTo>
                  <a:lnTo>
                    <a:pt x="203200" y="406400"/>
                  </a:lnTo>
                  <a:cubicBezTo>
                    <a:pt x="90976" y="406400"/>
                    <a:pt x="0" y="315424"/>
                    <a:pt x="0" y="203200"/>
                  </a:cubicBezTo>
                  <a:cubicBezTo>
                    <a:pt x="0" y="90976"/>
                    <a:pt x="90976" y="0"/>
                    <a:pt x="203200" y="0"/>
                  </a:cubicBezTo>
                  <a:close/>
                </a:path>
              </a:pathLst>
            </a:custGeom>
            <a:solidFill>
              <a:srgbClr val="F9D2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28" descr="BALLOT &amp; OFFICE VACANCIES">
              <a:extLst>
                <a:ext uri="{FF2B5EF4-FFF2-40B4-BE49-F238E27FC236}">
                  <a16:creationId xmlns:a16="http://schemas.microsoft.com/office/drawing/2014/main" id="{C397F998-E6FA-9CE8-A732-B6C3C0920B4A}"/>
                </a:ext>
              </a:extLst>
            </p:cNvPr>
            <p:cNvSpPr txBox="1"/>
            <p:nvPr/>
          </p:nvSpPr>
          <p:spPr>
            <a:xfrm>
              <a:off x="-2852776" y="661813"/>
              <a:ext cx="2398089" cy="463550"/>
            </a:xfrm>
            <a:prstGeom prst="rect">
              <a:avLst/>
            </a:prstGeom>
          </p:spPr>
          <p:txBody>
            <a:bodyPr lIns="50800" tIns="50800" rIns="50800" bIns="50800" rtlCol="0" anchor="ctr"/>
            <a:lstStyle/>
            <a:p>
              <a:pPr marL="0" marR="0" lvl="0" indent="0" algn="ctr" defTabSz="914400" rtl="0" eaLnBrk="1" fontAlgn="auto" latinLnBrk="0" hangingPunct="1">
                <a:spcBef>
                  <a:spcPts val="0"/>
                </a:spcBef>
                <a:spcAft>
                  <a:spcPts val="0"/>
                </a:spcAft>
                <a:buClrTx/>
                <a:buSzTx/>
                <a:buFontTx/>
                <a:buNone/>
                <a:tabLst/>
                <a:defRPr/>
              </a:pPr>
              <a:r>
                <a:rPr lang="en-US" sz="6600" b="1" dirty="0">
                  <a:solidFill>
                    <a:srgbClr val="000000"/>
                  </a:solidFill>
                  <a:latin typeface="Open Sauce"/>
                  <a:ea typeface="Open Sauce"/>
                  <a:cs typeface="Open Sauce"/>
                  <a:sym typeface="Open Sauce"/>
                </a:rPr>
                <a:t>BALLOT &amp; OFFICE VACANCIES</a:t>
              </a:r>
              <a:endParaRPr kumimoji="0" lang="en-US" sz="6600" b="1" i="0" u="none" strike="noStrike" kern="1200" cap="none" spc="0" normalizeH="0" baseline="0" noProof="0" dirty="0">
                <a:ln>
                  <a:noFill/>
                </a:ln>
                <a:solidFill>
                  <a:srgbClr val="000000"/>
                </a:solidFill>
                <a:effectLst/>
                <a:uLnTx/>
                <a:uFillTx/>
                <a:latin typeface="Open Sauce"/>
                <a:ea typeface="Open Sauce"/>
                <a:cs typeface="Open Sauce"/>
                <a:sym typeface="Open Sauce"/>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768071">
            <a:off x="-4776963" y="9084819"/>
            <a:ext cx="14386724" cy="2801803"/>
            <a:chOff x="0" y="0"/>
            <a:chExt cx="3789096" cy="737923"/>
          </a:xfrm>
        </p:grpSpPr>
        <p:sp>
          <p:nvSpPr>
            <p:cNvPr id="3" name="Freeform 3"/>
            <p:cNvSpPr/>
            <p:nvPr/>
          </p:nvSpPr>
          <p:spPr>
            <a:xfrm>
              <a:off x="0" y="0"/>
              <a:ext cx="3789096" cy="737923"/>
            </a:xfrm>
            <a:custGeom>
              <a:avLst/>
              <a:gdLst/>
              <a:ahLst/>
              <a:cxnLst/>
              <a:rect l="l" t="t" r="r" b="b"/>
              <a:pathLst>
                <a:path w="3789096" h="737923">
                  <a:moveTo>
                    <a:pt x="0" y="0"/>
                  </a:moveTo>
                  <a:lnTo>
                    <a:pt x="3789096" y="0"/>
                  </a:lnTo>
                  <a:lnTo>
                    <a:pt x="3789096" y="737923"/>
                  </a:lnTo>
                  <a:lnTo>
                    <a:pt x="0" y="737923"/>
                  </a:lnTo>
                  <a:close/>
                </a:path>
              </a:pathLst>
            </a:custGeom>
            <a:solidFill>
              <a:srgbClr val="F9D2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3789096" cy="776023"/>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C183D7F6-B498-43B3-948B-1728B52AA6E4}">
                <adec:decorative xmlns:adec="http://schemas.microsoft.com/office/drawing/2017/decorative" val="1"/>
              </a:ext>
            </a:extLst>
          </p:cNvPr>
          <p:cNvSpPr/>
          <p:nvPr/>
        </p:nvSpPr>
        <p:spPr>
          <a:xfrm>
            <a:off x="-1409619" y="1696254"/>
            <a:ext cx="6710428" cy="8248093"/>
          </a:xfrm>
          <a:custGeom>
            <a:avLst/>
            <a:gdLst/>
            <a:ahLst/>
            <a:cxnLst/>
            <a:rect l="l" t="t" r="r" b="b"/>
            <a:pathLst>
              <a:path w="6710428" h="8248093">
                <a:moveTo>
                  <a:pt x="0" y="0"/>
                </a:moveTo>
                <a:lnTo>
                  <a:pt x="6710427" y="0"/>
                </a:lnTo>
                <a:lnTo>
                  <a:pt x="6710427" y="8248094"/>
                </a:lnTo>
                <a:lnTo>
                  <a:pt x="0" y="8248094"/>
                </a:lnTo>
                <a:lnTo>
                  <a:pt x="0" y="0"/>
                </a:lnTo>
                <a:close/>
              </a:path>
            </a:pathLst>
          </a:custGeom>
          <a:blipFill>
            <a:blip r:embed="rId2">
              <a:extLst>
                <a:ext uri="{96DAC541-7B7A-43D3-8B79-37D633B846F1}">
                  <asvg:svgBlip xmlns:asvg="http://schemas.microsoft.com/office/drawing/2016/SVG/main" r:embed="rId3"/>
                </a:ext>
              </a:extLst>
            </a:blip>
            <a:stretch>
              <a:fillRect r="-18767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a:extLst>
              <a:ext uri="{C183D7F6-B498-43B3-948B-1728B52AA6E4}">
                <adec:decorative xmlns:adec="http://schemas.microsoft.com/office/drawing/2017/decorative" val="1"/>
              </a:ext>
            </a:extLst>
          </p:cNvPr>
          <p:cNvGrpSpPr/>
          <p:nvPr/>
        </p:nvGrpSpPr>
        <p:grpSpPr>
          <a:xfrm rot="458373">
            <a:off x="9057275" y="-1244447"/>
            <a:ext cx="12619379" cy="2488895"/>
            <a:chOff x="0" y="0"/>
            <a:chExt cx="16825839" cy="3318527"/>
          </a:xfrm>
        </p:grpSpPr>
        <p:sp>
          <p:nvSpPr>
            <p:cNvPr id="10" name="Freeform 10"/>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a:spLocks noGrp="1"/>
          </p:cNvSpPr>
          <p:nvPr>
            <p:ph type="title" idx="4294967295"/>
          </p:nvPr>
        </p:nvSpPr>
        <p:spPr>
          <a:xfrm>
            <a:off x="1066800" y="825494"/>
            <a:ext cx="14681984" cy="13066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36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WHO FILLS A BALLOT VACANCY?</a:t>
            </a:r>
          </a:p>
        </p:txBody>
      </p:sp>
      <p:sp>
        <p:nvSpPr>
          <p:cNvPr id="6" name="TextBox 6"/>
          <p:cNvSpPr txBox="1"/>
          <p:nvPr/>
        </p:nvSpPr>
        <p:spPr>
          <a:xfrm>
            <a:off x="5074628" y="2703799"/>
            <a:ext cx="12268200" cy="5033557"/>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n-US" sz="3509" b="1" dirty="0">
                <a:solidFill>
                  <a:srgbClr val="000000"/>
                </a:solidFill>
                <a:latin typeface="Open Sauce Bold"/>
                <a:ea typeface="Open Sauce Bold"/>
                <a:cs typeface="Open Sauce Bold"/>
                <a:sym typeface="Open Sauce Bold"/>
              </a:rPr>
              <a:t>There are two ways to fill all local office ballot vacanc</a:t>
            </a:r>
            <a:r>
              <a:rPr lang="en-US" sz="3509" b="1" dirty="0">
                <a:latin typeface="Open Sauce Bold"/>
                <a:ea typeface="Open Sauce Bold"/>
                <a:cs typeface="Open Sauce Bold"/>
                <a:sym typeface="Open Sauce Bold"/>
              </a:rPr>
              <a:t>ies</a:t>
            </a:r>
            <a:r>
              <a:rPr lang="en-US" sz="3509" b="1" dirty="0">
                <a:solidFill>
                  <a:srgbClr val="000000"/>
                </a:solidFill>
                <a:latin typeface="Open Sauce Bold"/>
                <a:ea typeface="Open Sauce Bold"/>
                <a:cs typeface="Open Sauce Bold"/>
                <a:sym typeface="Open Sauce Bold"/>
              </a:rPr>
              <a:t>:</a:t>
            </a:r>
          </a:p>
          <a:p>
            <a:pPr marR="0" lvl="0" algn="l" defTabSz="914400" rtl="0" eaLnBrk="1" fontAlgn="auto" latinLnBrk="0" hangingPunct="1">
              <a:spcBef>
                <a:spcPts val="0"/>
              </a:spcBef>
              <a:spcAft>
                <a:spcPts val="0"/>
              </a:spcAft>
              <a:buClrTx/>
              <a:buSzTx/>
              <a:tabLst/>
              <a:defRPr/>
            </a:pPr>
            <a:endParaRPr lang="en-US" sz="1200" dirty="0">
              <a:solidFill>
                <a:srgbClr val="000000"/>
              </a:solidFill>
              <a:latin typeface="Open Sauce Bold"/>
              <a:ea typeface="Open Sauce Bold"/>
              <a:cs typeface="Open Sauce Bold"/>
              <a:sym typeface="Open Sauce Bold"/>
            </a:endParaRPr>
          </a:p>
          <a:p>
            <a:pPr marL="514350" marR="0" lvl="0" indent="-514350" algn="l" defTabSz="914400" rtl="0" eaLnBrk="1" fontAlgn="auto" latinLnBrk="0" hangingPunct="1">
              <a:spcBef>
                <a:spcPts val="0"/>
              </a:spcBef>
              <a:spcAft>
                <a:spcPts val="0"/>
              </a:spcAft>
              <a:buClrTx/>
              <a:buSzTx/>
              <a:buAutoNum type="arabicParenR"/>
              <a:tabLst/>
              <a:defRPr/>
            </a:pPr>
            <a:r>
              <a:rPr lang="en-US" sz="3200" dirty="0">
                <a:solidFill>
                  <a:srgbClr val="000000"/>
                </a:solidFill>
                <a:latin typeface="Open Sauce Bold"/>
                <a:ea typeface="Open Sauce Bold"/>
                <a:cs typeface="Open Sauce Bold"/>
                <a:sym typeface="Open Sauce Bold"/>
              </a:rPr>
              <a:t>By a caucus of eligible PCs of the political party with the ballot vacancy</a:t>
            </a:r>
          </a:p>
          <a:p>
            <a:pPr marR="0" lvl="0" algn="l" defTabSz="914400" rtl="0" eaLnBrk="1" fontAlgn="auto" latinLnBrk="0" hangingPunct="1">
              <a:spcBef>
                <a:spcPts val="0"/>
              </a:spcBef>
              <a:spcAft>
                <a:spcPts val="0"/>
              </a:spcAft>
              <a:buClrTx/>
              <a:buSzTx/>
              <a:tabLst/>
              <a:defRPr/>
            </a:pPr>
            <a:endParaRPr lang="en-US" sz="3200" dirty="0">
              <a:solidFill>
                <a:srgbClr val="000000"/>
              </a:solidFill>
              <a:latin typeface="Open Sauce Bold"/>
              <a:ea typeface="Open Sauce Bold"/>
              <a:cs typeface="Open Sauce Bold"/>
              <a:sym typeface="Open Sauce Bold"/>
            </a:endParaRPr>
          </a:p>
          <a:p>
            <a:pPr marL="514350" marR="0" lvl="0" indent="-514350" algn="l" defTabSz="914400" rtl="0" eaLnBrk="1" fontAlgn="auto" latinLnBrk="0" hangingPunct="1">
              <a:spcBef>
                <a:spcPts val="0"/>
              </a:spcBef>
              <a:spcAft>
                <a:spcPts val="0"/>
              </a:spcAft>
              <a:buClrTx/>
              <a:buSzTx/>
              <a:buFont typeface="+mj-lt"/>
              <a:buAutoNum type="arabicParenR" startAt="2"/>
              <a:tabLst/>
              <a:defRPr/>
            </a:pPr>
            <a:r>
              <a:rPr lang="en-US" sz="3200" dirty="0">
                <a:solidFill>
                  <a:srgbClr val="000000"/>
                </a:solidFill>
                <a:latin typeface="Open Sauce Bold"/>
                <a:ea typeface="Open Sauce Bold"/>
                <a:cs typeface="Open Sauce Bold"/>
                <a:sym typeface="Open Sauce Bold"/>
              </a:rPr>
              <a:t>Direct Appointment by the county party chair or county central committee (the county chair, vice chair, secretary, and treasurer)</a:t>
            </a:r>
          </a:p>
          <a:p>
            <a:pPr marL="914400" lvl="1" indent="-457200">
              <a:buFont typeface="Arial" panose="020B0604020202020204" pitchFamily="34" charset="0"/>
              <a:buChar char="•"/>
              <a:defRPr/>
            </a:pPr>
            <a:r>
              <a:rPr lang="en-US" sz="2400" dirty="0">
                <a:solidFill>
                  <a:srgbClr val="000000"/>
                </a:solidFill>
                <a:latin typeface="Open Sauce Bold"/>
                <a:ea typeface="Open Sauce Bold"/>
                <a:cs typeface="Open Sauce Bold"/>
                <a:sym typeface="Open Sauce Bold"/>
              </a:rPr>
              <a:t>But only have if direct appointment power is given by the county party committee made up of party PCs and Vice PCs</a:t>
            </a:r>
          </a:p>
          <a:p>
            <a:pPr lvl="1">
              <a:defRPr/>
            </a:pPr>
            <a:endParaRPr kumimoji="0" lang="en-US" sz="240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endParaRPr>
          </a:p>
          <a:p>
            <a:pPr lvl="1">
              <a:defRPr/>
            </a:pPr>
            <a:r>
              <a:rPr kumimoji="0" lang="en-US" sz="240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NOTE: State legislative ballot vacancies can only be filled by caucus led by state chair or his designee</a:t>
            </a:r>
          </a:p>
        </p:txBody>
      </p:sp>
      <p:sp>
        <p:nvSpPr>
          <p:cNvPr id="17" name="TextBox 16">
            <a:extLst>
              <a:ext uri="{FF2B5EF4-FFF2-40B4-BE49-F238E27FC236}">
                <a16:creationId xmlns:a16="http://schemas.microsoft.com/office/drawing/2014/main" id="{8CABDBFF-AB98-5733-CA5A-A196B97DA290}"/>
              </a:ext>
            </a:extLst>
          </p:cNvPr>
          <p:cNvSpPr txBox="1"/>
          <p:nvPr/>
        </p:nvSpPr>
        <p:spPr>
          <a:xfrm>
            <a:off x="5355504" y="8088175"/>
            <a:ext cx="11932628" cy="1200329"/>
          </a:xfrm>
          <a:prstGeom prst="rect">
            <a:avLst/>
          </a:prstGeom>
          <a:noFill/>
        </p:spPr>
        <p:txBody>
          <a:bodyPr wrap="square">
            <a:spAutoFit/>
          </a:bodyPr>
          <a:lstStyle/>
          <a:p>
            <a:pPr lvl="1"/>
            <a:r>
              <a:rPr lang="en-US" altLang="en-US" sz="3600" i="1" dirty="0">
                <a:highlight>
                  <a:srgbClr val="FFFF00"/>
                </a:highlight>
              </a:rPr>
              <a:t>NEW! </a:t>
            </a:r>
            <a:r>
              <a:rPr lang="en-US" altLang="en-US" sz="3600" i="1" dirty="0"/>
              <a:t>Cannot fill a ballot vacancy where no candidate ran for an office on the ballot in the May primary until May 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6E030-B4DA-4288-FD5C-9C4DAE071B9A}"/>
            </a:ext>
          </a:extLst>
        </p:cNvPr>
        <p:cNvGrpSpPr/>
        <p:nvPr/>
      </p:nvGrpSpPr>
      <p:grpSpPr>
        <a:xfrm>
          <a:off x="0" y="0"/>
          <a:ext cx="0" cy="0"/>
          <a:chOff x="0" y="0"/>
          <a:chExt cx="0" cy="0"/>
        </a:xfrm>
      </p:grpSpPr>
      <p:grpSp>
        <p:nvGrpSpPr>
          <p:cNvPr id="3" name="Group 8">
            <a:extLst>
              <a:ext uri="{FF2B5EF4-FFF2-40B4-BE49-F238E27FC236}">
                <a16:creationId xmlns:a16="http://schemas.microsoft.com/office/drawing/2014/main" id="{443BC055-3D8F-5297-9E7C-0D4329CE1517}"/>
              </a:ext>
              <a:ext uri="{C183D7F6-B498-43B3-948B-1728B52AA6E4}">
                <adec:decorative xmlns:adec="http://schemas.microsoft.com/office/drawing/2017/decorative" val="1"/>
              </a:ext>
            </a:extLst>
          </p:cNvPr>
          <p:cNvGrpSpPr/>
          <p:nvPr/>
        </p:nvGrpSpPr>
        <p:grpSpPr>
          <a:xfrm rot="557831">
            <a:off x="-3521835" y="8757310"/>
            <a:ext cx="12619379" cy="2488895"/>
            <a:chOff x="0" y="0"/>
            <a:chExt cx="16825839" cy="3318527"/>
          </a:xfrm>
        </p:grpSpPr>
        <p:sp>
          <p:nvSpPr>
            <p:cNvPr id="4" name="Freeform 9">
              <a:extLst>
                <a:ext uri="{FF2B5EF4-FFF2-40B4-BE49-F238E27FC236}">
                  <a16:creationId xmlns:a16="http://schemas.microsoft.com/office/drawing/2014/main" id="{7C7EB770-2DC7-C6BF-0931-D276DB518A7B}"/>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0">
              <a:extLst>
                <a:ext uri="{FF2B5EF4-FFF2-40B4-BE49-F238E27FC236}">
                  <a16:creationId xmlns:a16="http://schemas.microsoft.com/office/drawing/2014/main" id="{1F4BA725-9E30-CA1A-7D7D-40B7D59EE21A}"/>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11">
              <a:extLst>
                <a:ext uri="{FF2B5EF4-FFF2-40B4-BE49-F238E27FC236}">
                  <a16:creationId xmlns:a16="http://schemas.microsoft.com/office/drawing/2014/main" id="{76033135-64AB-5D56-661F-45CBB190783D}"/>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5">
            <a:extLst>
              <a:ext uri="{FF2B5EF4-FFF2-40B4-BE49-F238E27FC236}">
                <a16:creationId xmlns:a16="http://schemas.microsoft.com/office/drawing/2014/main" id="{027C6463-D0B2-7D43-BFA8-6F8C642A49CB}"/>
              </a:ext>
            </a:extLst>
          </p:cNvPr>
          <p:cNvSpPr txBox="1">
            <a:spLocks noGrp="1"/>
          </p:cNvSpPr>
          <p:nvPr>
            <p:ph type="title" idx="4294967295"/>
          </p:nvPr>
        </p:nvSpPr>
        <p:spPr>
          <a:xfrm>
            <a:off x="1258297" y="628702"/>
            <a:ext cx="15822206" cy="11686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9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BALLOT VACANCY: CAUCUS</a:t>
            </a:r>
          </a:p>
        </p:txBody>
      </p:sp>
      <p:sp>
        <p:nvSpPr>
          <p:cNvPr id="9" name="TextBox 6">
            <a:extLst>
              <a:ext uri="{FF2B5EF4-FFF2-40B4-BE49-F238E27FC236}">
                <a16:creationId xmlns:a16="http://schemas.microsoft.com/office/drawing/2014/main" id="{4F6C1C68-F779-146B-D67F-ED94827BDFA3}"/>
              </a:ext>
            </a:extLst>
          </p:cNvPr>
          <p:cNvSpPr txBox="1"/>
          <p:nvPr/>
        </p:nvSpPr>
        <p:spPr>
          <a:xfrm>
            <a:off x="1346200" y="1762883"/>
            <a:ext cx="15683503" cy="8186857"/>
          </a:xfrm>
          <a:prstGeom prst="rect">
            <a:avLst/>
          </a:prstGeom>
        </p:spPr>
        <p:txBody>
          <a:bodyPr wrap="square" lIns="0" tIns="0" rIns="0" bIns="0" rtlCol="0" anchor="t">
            <a:spAutoFit/>
          </a:bodyPr>
          <a:lstStyle/>
          <a:p>
            <a:r>
              <a:rPr lang="en-US" sz="3600" i="1" dirty="0"/>
              <a:t>Chair of Caucus (or designee) must:</a:t>
            </a:r>
          </a:p>
          <a:p>
            <a:endParaRPr lang="en-US" sz="3200" i="1" dirty="0"/>
          </a:p>
          <a:p>
            <a:r>
              <a:rPr lang="en-US" sz="3600" dirty="0">
                <a:highlight>
                  <a:srgbClr val="FFFF00"/>
                </a:highlight>
              </a:rPr>
              <a:t>Manage Notice of Caucus </a:t>
            </a:r>
            <a:r>
              <a:rPr lang="en-US" sz="3600" b="1" dirty="0">
                <a:highlight>
                  <a:srgbClr val="FFFF00"/>
                </a:highlight>
              </a:rPr>
              <a:t>(CAN-30)</a:t>
            </a:r>
          </a:p>
          <a:p>
            <a:pPr marL="914400" lvl="1" indent="-457200">
              <a:buFont typeface="Arial" panose="020B0604020202020204" pitchFamily="34" charset="0"/>
              <a:buChar char="•"/>
            </a:pPr>
            <a:r>
              <a:rPr lang="en-US" sz="3200" dirty="0"/>
              <a:t>Must be sent by first class mail to ALL eligible PCs not later than 10-days before the date the caucus is held </a:t>
            </a:r>
            <a:r>
              <a:rPr lang="en-US" sz="4400" b="1" u="sng" dirty="0"/>
              <a:t>AND</a:t>
            </a:r>
            <a:endParaRPr lang="en-US" sz="3200" b="1" u="sng" dirty="0"/>
          </a:p>
          <a:p>
            <a:pPr marL="914400" lvl="1" indent="-457200">
              <a:buFont typeface="Arial" panose="020B0604020202020204" pitchFamily="34" charset="0"/>
              <a:buChar char="•"/>
            </a:pPr>
            <a:r>
              <a:rPr lang="en-US" sz="3200" dirty="0"/>
              <a:t>File an original, signed CAN-30 with the county clerk not later than NOON, 10-days before the caucus is held</a:t>
            </a:r>
          </a:p>
          <a:p>
            <a:endParaRPr lang="en-US" sz="3600" dirty="0"/>
          </a:p>
          <a:p>
            <a:r>
              <a:rPr lang="en-US" sz="3600" dirty="0">
                <a:highlight>
                  <a:srgbClr val="FFFF00"/>
                </a:highlight>
              </a:rPr>
              <a:t>Receive Candidate’s Declaration of Candidacy </a:t>
            </a:r>
            <a:r>
              <a:rPr lang="en-US" sz="3600" b="1" dirty="0">
                <a:highlight>
                  <a:srgbClr val="FFFF00"/>
                </a:highlight>
              </a:rPr>
              <a:t>(CAN-31)</a:t>
            </a:r>
          </a:p>
          <a:p>
            <a:pPr marL="914400" lvl="1" indent="-457200">
              <a:buFont typeface="Arial" panose="020B0604020202020204" pitchFamily="34" charset="0"/>
              <a:buChar char="•"/>
            </a:pPr>
            <a:r>
              <a:rPr lang="en-US" sz="3200" dirty="0"/>
              <a:t>Candidates must file CAN-31 with chair of caucus </a:t>
            </a:r>
            <a:r>
              <a:rPr lang="en-US" sz="4400" b="1" u="sng" dirty="0"/>
              <a:t>AND</a:t>
            </a:r>
            <a:r>
              <a:rPr lang="en-US" sz="3200" dirty="0"/>
              <a:t> an original signed CAN-31 with county clerk not later than 72-hours before caucus is held</a:t>
            </a:r>
          </a:p>
          <a:p>
            <a:pPr marL="1371600" lvl="2" indent="-457200">
              <a:buFont typeface="Arial" panose="020B0604020202020204" pitchFamily="34" charset="0"/>
              <a:buChar char="•"/>
            </a:pPr>
            <a:r>
              <a:rPr lang="en-US" sz="2800" dirty="0">
                <a:highlight>
                  <a:srgbClr val="FFFF00"/>
                </a:highlight>
              </a:rPr>
              <a:t>Note: There is NO requirement that a candidate filling a ballot vacancy for the D/R party comply with the two primary rule</a:t>
            </a:r>
          </a:p>
          <a:p>
            <a:pPr marL="1828800" lvl="3" indent="-457200">
              <a:buFont typeface="Arial" panose="020B0604020202020204" pitchFamily="34" charset="0"/>
              <a:buChar char="•"/>
            </a:pPr>
            <a:r>
              <a:rPr lang="en-US" sz="2800" dirty="0">
                <a:highlight>
                  <a:srgbClr val="FFFF00"/>
                </a:highlight>
              </a:rPr>
              <a:t>Only applies to those running in the primary election OR seeking to fill an elected office vacancy</a:t>
            </a:r>
          </a:p>
          <a:p>
            <a:pPr lvl="1"/>
            <a:endParaRPr lang="en-US" altLang="en-US" sz="2800" dirty="0"/>
          </a:p>
          <a:p>
            <a:pPr marL="1371600" lvl="2" indent="-457200">
              <a:buFont typeface="Arial" panose="020B0604020202020204" pitchFamily="34" charset="0"/>
              <a:buChar char="•"/>
            </a:pPr>
            <a:endParaRPr lang="en-US" altLang="en-US" sz="2800" dirty="0"/>
          </a:p>
        </p:txBody>
      </p:sp>
      <p:sp>
        <p:nvSpPr>
          <p:cNvPr id="7" name="TextBox 6">
            <a:extLst>
              <a:ext uri="{FF2B5EF4-FFF2-40B4-BE49-F238E27FC236}">
                <a16:creationId xmlns:a16="http://schemas.microsoft.com/office/drawing/2014/main" id="{EC9286C0-4D89-4F80-FF99-6E05362DA1DA}"/>
              </a:ext>
            </a:extLst>
          </p:cNvPr>
          <p:cNvSpPr txBox="1"/>
          <p:nvPr/>
        </p:nvSpPr>
        <p:spPr>
          <a:xfrm>
            <a:off x="14020800" y="9573720"/>
            <a:ext cx="5340991" cy="400110"/>
          </a:xfrm>
          <a:prstGeom prst="rect">
            <a:avLst/>
          </a:prstGeom>
          <a:noFill/>
        </p:spPr>
        <p:txBody>
          <a:bodyPr wrap="square" rtlCol="0">
            <a:spAutoFit/>
          </a:bodyPr>
          <a:lstStyle/>
          <a:p>
            <a:r>
              <a:rPr lang="en-US" sz="2000" dirty="0"/>
              <a:t>IC 3-13-1-9 | IC 3-13-1-10.5</a:t>
            </a:r>
          </a:p>
        </p:txBody>
      </p:sp>
    </p:spTree>
    <p:extLst>
      <p:ext uri="{BB962C8B-B14F-4D97-AF65-F5344CB8AC3E}">
        <p14:creationId xmlns:p14="http://schemas.microsoft.com/office/powerpoint/2010/main" val="56048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D8A2-34AF-B2AF-9C96-CD5557FC7645}"/>
            </a:ext>
          </a:extLst>
        </p:cNvPr>
        <p:cNvGrpSpPr/>
        <p:nvPr/>
      </p:nvGrpSpPr>
      <p:grpSpPr>
        <a:xfrm>
          <a:off x="0" y="0"/>
          <a:ext cx="0" cy="0"/>
          <a:chOff x="0" y="0"/>
          <a:chExt cx="0" cy="0"/>
        </a:xfrm>
      </p:grpSpPr>
      <p:grpSp>
        <p:nvGrpSpPr>
          <p:cNvPr id="3" name="Group 8">
            <a:extLst>
              <a:ext uri="{FF2B5EF4-FFF2-40B4-BE49-F238E27FC236}">
                <a16:creationId xmlns:a16="http://schemas.microsoft.com/office/drawing/2014/main" id="{F48CD8CD-6863-087C-D5D5-6B2E44FB20DE}"/>
              </a:ext>
              <a:ext uri="{C183D7F6-B498-43B3-948B-1728B52AA6E4}">
                <adec:decorative xmlns:adec="http://schemas.microsoft.com/office/drawing/2017/decorative" val="1"/>
              </a:ext>
            </a:extLst>
          </p:cNvPr>
          <p:cNvGrpSpPr/>
          <p:nvPr/>
        </p:nvGrpSpPr>
        <p:grpSpPr>
          <a:xfrm rot="557831">
            <a:off x="-3521835" y="8757310"/>
            <a:ext cx="12619379" cy="2488895"/>
            <a:chOff x="0" y="0"/>
            <a:chExt cx="16825839" cy="3318527"/>
          </a:xfrm>
        </p:grpSpPr>
        <p:sp>
          <p:nvSpPr>
            <p:cNvPr id="4" name="Freeform 9">
              <a:extLst>
                <a:ext uri="{FF2B5EF4-FFF2-40B4-BE49-F238E27FC236}">
                  <a16:creationId xmlns:a16="http://schemas.microsoft.com/office/drawing/2014/main" id="{09A849DD-BD11-0F9C-10F2-273DBC05F6DC}"/>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0">
              <a:extLst>
                <a:ext uri="{FF2B5EF4-FFF2-40B4-BE49-F238E27FC236}">
                  <a16:creationId xmlns:a16="http://schemas.microsoft.com/office/drawing/2014/main" id="{7B66939F-2DD6-D450-BF7E-E830A3C463CC}"/>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11">
              <a:extLst>
                <a:ext uri="{FF2B5EF4-FFF2-40B4-BE49-F238E27FC236}">
                  <a16:creationId xmlns:a16="http://schemas.microsoft.com/office/drawing/2014/main" id="{D020C70B-3C16-F530-9225-825F0BFE5DFB}"/>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5">
            <a:extLst>
              <a:ext uri="{FF2B5EF4-FFF2-40B4-BE49-F238E27FC236}">
                <a16:creationId xmlns:a16="http://schemas.microsoft.com/office/drawing/2014/main" id="{61A3306B-93CF-0C46-273F-1E414DC5F8CD}"/>
              </a:ext>
            </a:extLst>
          </p:cNvPr>
          <p:cNvSpPr txBox="1">
            <a:spLocks noGrp="1"/>
          </p:cNvSpPr>
          <p:nvPr>
            <p:ph type="title" idx="4294967295"/>
          </p:nvPr>
        </p:nvSpPr>
        <p:spPr>
          <a:xfrm>
            <a:off x="1232896" y="462538"/>
            <a:ext cx="15822206" cy="11686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9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BALLOT VACANCY: CAUCUS</a:t>
            </a:r>
          </a:p>
        </p:txBody>
      </p:sp>
      <p:sp>
        <p:nvSpPr>
          <p:cNvPr id="9" name="TextBox 6">
            <a:extLst>
              <a:ext uri="{FF2B5EF4-FFF2-40B4-BE49-F238E27FC236}">
                <a16:creationId xmlns:a16="http://schemas.microsoft.com/office/drawing/2014/main" id="{9D23F707-96CF-13EF-5D24-56A599838ABF}"/>
              </a:ext>
            </a:extLst>
          </p:cNvPr>
          <p:cNvSpPr txBox="1"/>
          <p:nvPr/>
        </p:nvSpPr>
        <p:spPr>
          <a:xfrm>
            <a:off x="1370370" y="1828629"/>
            <a:ext cx="15683503" cy="7602081"/>
          </a:xfrm>
          <a:prstGeom prst="rect">
            <a:avLst/>
          </a:prstGeom>
        </p:spPr>
        <p:txBody>
          <a:bodyPr wrap="square" lIns="0" tIns="0" rIns="0" bIns="0" rtlCol="0" anchor="t">
            <a:spAutoFit/>
          </a:bodyPr>
          <a:lstStyle/>
          <a:p>
            <a:r>
              <a:rPr lang="en-US" sz="3600" i="1" dirty="0"/>
              <a:t>Chair of Caucus (or designee) must:</a:t>
            </a:r>
          </a:p>
          <a:p>
            <a:endParaRPr lang="en-US" sz="3200" i="1" dirty="0"/>
          </a:p>
          <a:p>
            <a:r>
              <a:rPr lang="en-US" sz="3600" dirty="0">
                <a:highlight>
                  <a:srgbClr val="FFFF00"/>
                </a:highlight>
              </a:rPr>
              <a:t>Hold Caucus</a:t>
            </a:r>
          </a:p>
          <a:p>
            <a:pPr marL="800100" lvl="1" indent="-342900">
              <a:buFont typeface="Arial" panose="020B0604020202020204" pitchFamily="34" charset="0"/>
              <a:buChar char="•"/>
            </a:pPr>
            <a:r>
              <a:rPr lang="en-US" sz="3200" dirty="0"/>
              <a:t>More than one candidate filed? MUST conduct election by secret ballot</a:t>
            </a:r>
          </a:p>
          <a:p>
            <a:pPr marL="800100" lvl="1" indent="-342900">
              <a:buFont typeface="Arial" panose="020B0604020202020204" pitchFamily="34" charset="0"/>
              <a:buChar char="•"/>
            </a:pPr>
            <a:r>
              <a:rPr lang="en-US" sz="3200" dirty="0"/>
              <a:t>Tie vote? Chair of caucus makes final decision</a:t>
            </a:r>
          </a:p>
          <a:p>
            <a:pPr marL="800100" lvl="1" indent="-342900">
              <a:buFont typeface="Arial" panose="020B0604020202020204" pitchFamily="34" charset="0"/>
              <a:buChar char="•"/>
            </a:pPr>
            <a:r>
              <a:rPr lang="en-US" sz="3200" dirty="0"/>
              <a:t>Quorum not met? Chair makes direct appointment</a:t>
            </a:r>
          </a:p>
          <a:p>
            <a:pPr marL="745236" lvl="1" indent="-342900">
              <a:buFont typeface="+mj-lt"/>
              <a:buAutoNum type="arabicParenR"/>
            </a:pPr>
            <a:endParaRPr lang="en-US" dirty="0"/>
          </a:p>
          <a:p>
            <a:pPr>
              <a:spcBef>
                <a:spcPts val="600"/>
              </a:spcBef>
            </a:pPr>
            <a:r>
              <a:rPr lang="en-US" sz="3600" dirty="0">
                <a:highlight>
                  <a:srgbClr val="FFFF00"/>
                </a:highlight>
              </a:rPr>
              <a:t>File CAN-29 Certificate of Candidate Selection &amp; CAN-12 Statement of Economic Interests </a:t>
            </a:r>
          </a:p>
          <a:p>
            <a:pPr marL="742950" lvl="2" indent="-285750">
              <a:spcBef>
                <a:spcPts val="600"/>
              </a:spcBef>
              <a:buFont typeface="Arial" panose="020B0604020202020204" pitchFamily="34" charset="0"/>
              <a:buChar char="•"/>
            </a:pPr>
            <a:r>
              <a:rPr lang="en-US" sz="3200" dirty="0"/>
              <a:t>Original, signed copies of </a:t>
            </a:r>
            <a:r>
              <a:rPr lang="en-US" sz="3200" b="1" dirty="0"/>
              <a:t>CAN-29 &amp; CAN-12 </a:t>
            </a:r>
            <a:r>
              <a:rPr lang="en-US" sz="3200" dirty="0"/>
              <a:t>must be filed not later than:</a:t>
            </a:r>
          </a:p>
          <a:p>
            <a:pPr marL="1200150" lvl="4" indent="-285750">
              <a:spcBef>
                <a:spcPts val="600"/>
              </a:spcBef>
              <a:buFont typeface="Arial" panose="020B0604020202020204" pitchFamily="34" charset="0"/>
              <a:buChar char="•"/>
            </a:pPr>
            <a:r>
              <a:rPr lang="en-US" sz="3200" dirty="0"/>
              <a:t>NOON, July 6, 2026, for ballot vacancies where no D or R candidate ran in primary OR</a:t>
            </a:r>
          </a:p>
          <a:p>
            <a:pPr marL="1200150" lvl="4" indent="-285750">
              <a:spcBef>
                <a:spcPts val="600"/>
              </a:spcBef>
              <a:buFont typeface="Arial" panose="020B0604020202020204" pitchFamily="34" charset="0"/>
              <a:buChar char="•"/>
            </a:pPr>
            <a:r>
              <a:rPr lang="en-US" sz="3200" dirty="0"/>
              <a:t>NOON, 3-days after caucus is held for ballot vacancies where D or R candidate withdrew</a:t>
            </a:r>
          </a:p>
          <a:p>
            <a:pPr lvl="1"/>
            <a:endParaRPr lang="en-US" altLang="en-US" sz="2800" dirty="0"/>
          </a:p>
          <a:p>
            <a:pPr marL="1371600" lvl="2" indent="-457200">
              <a:buFont typeface="Arial" panose="020B0604020202020204" pitchFamily="34" charset="0"/>
              <a:buChar char="•"/>
            </a:pPr>
            <a:endParaRPr lang="en-US" altLang="en-US" sz="2800" dirty="0"/>
          </a:p>
        </p:txBody>
      </p:sp>
      <p:sp>
        <p:nvSpPr>
          <p:cNvPr id="7" name="TextBox 6">
            <a:extLst>
              <a:ext uri="{FF2B5EF4-FFF2-40B4-BE49-F238E27FC236}">
                <a16:creationId xmlns:a16="http://schemas.microsoft.com/office/drawing/2014/main" id="{2F4457AE-2268-E66D-3618-F808D76E6B9F}"/>
              </a:ext>
            </a:extLst>
          </p:cNvPr>
          <p:cNvSpPr txBox="1"/>
          <p:nvPr/>
        </p:nvSpPr>
        <p:spPr>
          <a:xfrm>
            <a:off x="14020800" y="9573720"/>
            <a:ext cx="5340991" cy="400110"/>
          </a:xfrm>
          <a:prstGeom prst="rect">
            <a:avLst/>
          </a:prstGeom>
          <a:noFill/>
        </p:spPr>
        <p:txBody>
          <a:bodyPr wrap="square" rtlCol="0">
            <a:spAutoFit/>
          </a:bodyPr>
          <a:lstStyle/>
          <a:p>
            <a:r>
              <a:rPr lang="en-US" sz="2000" dirty="0"/>
              <a:t>IC 3-13-1-9 | IC 3-13-1-10.5</a:t>
            </a:r>
          </a:p>
        </p:txBody>
      </p:sp>
    </p:spTree>
    <p:extLst>
      <p:ext uri="{BB962C8B-B14F-4D97-AF65-F5344CB8AC3E}">
        <p14:creationId xmlns:p14="http://schemas.microsoft.com/office/powerpoint/2010/main" val="21858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BBC37-8D94-5412-2E5F-CE9159397F38}"/>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BE5B16D-7740-4899-B4B5-C870A9CFD28C}"/>
              </a:ext>
              <a:ext uri="{C183D7F6-B498-43B3-948B-1728B52AA6E4}">
                <adec:decorative xmlns:adec="http://schemas.microsoft.com/office/drawing/2017/decorative" val="1"/>
              </a:ext>
            </a:extLst>
          </p:cNvPr>
          <p:cNvGrpSpPr/>
          <p:nvPr/>
        </p:nvGrpSpPr>
        <p:grpSpPr>
          <a:xfrm rot="16200000">
            <a:off x="-6023103" y="4493742"/>
            <a:ext cx="12619379" cy="2488895"/>
            <a:chOff x="0" y="0"/>
            <a:chExt cx="16825839" cy="3318527"/>
          </a:xfrm>
        </p:grpSpPr>
        <p:sp>
          <p:nvSpPr>
            <p:cNvPr id="10" name="Freeform 9">
              <a:extLst>
                <a:ext uri="{FF2B5EF4-FFF2-40B4-BE49-F238E27FC236}">
                  <a16:creationId xmlns:a16="http://schemas.microsoft.com/office/drawing/2014/main" id="{C554F880-C03D-9503-ADC4-7341732AAA3B}"/>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2376089B-8591-603D-5B17-87CF9AE344B0}"/>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1">
              <a:extLst>
                <a:ext uri="{FF2B5EF4-FFF2-40B4-BE49-F238E27FC236}">
                  <a16:creationId xmlns:a16="http://schemas.microsoft.com/office/drawing/2014/main" id="{3F7F68B9-4DD2-2276-0278-541589C4FC0D}"/>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5">
            <a:extLst>
              <a:ext uri="{FF2B5EF4-FFF2-40B4-BE49-F238E27FC236}">
                <a16:creationId xmlns:a16="http://schemas.microsoft.com/office/drawing/2014/main" id="{E651039E-EEB5-C93B-9C3C-6C53DD309B3E}"/>
              </a:ext>
            </a:extLst>
          </p:cNvPr>
          <p:cNvSpPr txBox="1">
            <a:spLocks noGrp="1"/>
          </p:cNvSpPr>
          <p:nvPr>
            <p:ph type="title" idx="4294967295"/>
          </p:nvPr>
        </p:nvSpPr>
        <p:spPr>
          <a:xfrm>
            <a:off x="1232896" y="462538"/>
            <a:ext cx="15822206" cy="11686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9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BALLOT VACANCY: APPOINTMENT</a:t>
            </a:r>
          </a:p>
        </p:txBody>
      </p:sp>
      <p:sp>
        <p:nvSpPr>
          <p:cNvPr id="6" name="TextBox 6">
            <a:extLst>
              <a:ext uri="{FF2B5EF4-FFF2-40B4-BE49-F238E27FC236}">
                <a16:creationId xmlns:a16="http://schemas.microsoft.com/office/drawing/2014/main" id="{A0174F1C-838C-7E65-DB6E-2D01A58913B5}"/>
              </a:ext>
            </a:extLst>
          </p:cNvPr>
          <p:cNvSpPr txBox="1"/>
          <p:nvPr/>
        </p:nvSpPr>
        <p:spPr>
          <a:xfrm>
            <a:off x="1562686" y="1681734"/>
            <a:ext cx="15884665" cy="9341019"/>
          </a:xfrm>
          <a:prstGeom prst="rect">
            <a:avLst/>
          </a:prstGeom>
        </p:spPr>
        <p:txBody>
          <a:bodyPr wrap="square" lIns="0" tIns="0" rIns="0" bIns="0" rtlCol="0" anchor="t">
            <a:spAutoFit/>
          </a:bodyPr>
          <a:lstStyle/>
          <a:p>
            <a:pPr>
              <a:spcBef>
                <a:spcPts val="600"/>
              </a:spcBef>
            </a:pPr>
            <a:r>
              <a:rPr lang="en-US" sz="3200" dirty="0"/>
              <a:t>Party organization </a:t>
            </a:r>
            <a:r>
              <a:rPr lang="en-US" sz="3200" dirty="0">
                <a:highlight>
                  <a:srgbClr val="FFFF00"/>
                </a:highlight>
              </a:rPr>
              <a:t>MUST pass a resolution or make a motion </a:t>
            </a:r>
            <a:r>
              <a:rPr lang="en-US" sz="3200" dirty="0"/>
              <a:t>to give county chair or central committee (chair, vice, secretary, treasurer) the power to </a:t>
            </a:r>
            <a:r>
              <a:rPr lang="en-US" sz="3200" dirty="0">
                <a:highlight>
                  <a:srgbClr val="FFFF00"/>
                </a:highlight>
              </a:rPr>
              <a:t>fill a ballot vacancy</a:t>
            </a:r>
          </a:p>
          <a:p>
            <a:pPr marL="742950" lvl="1" indent="-285750">
              <a:spcBef>
                <a:spcPts val="600"/>
              </a:spcBef>
              <a:buFont typeface="Arial" panose="020B0604020202020204" pitchFamily="34" charset="0"/>
              <a:buChar char="•"/>
            </a:pPr>
            <a:r>
              <a:rPr lang="en-US" sz="2800" dirty="0"/>
              <a:t>No official state form</a:t>
            </a:r>
          </a:p>
          <a:p>
            <a:pPr marL="742950" lvl="1" indent="-285750">
              <a:spcBef>
                <a:spcPts val="600"/>
              </a:spcBef>
              <a:buFont typeface="Arial" panose="020B0604020202020204" pitchFamily="34" charset="0"/>
              <a:buChar char="•"/>
            </a:pPr>
            <a:r>
              <a:rPr lang="en-US" sz="2800" dirty="0"/>
              <a:t>Resolution or motion sets forth any limitations, if desired</a:t>
            </a:r>
          </a:p>
          <a:p>
            <a:pPr marL="1200150" lvl="2" indent="-285750">
              <a:spcBef>
                <a:spcPts val="600"/>
              </a:spcBef>
              <a:buFont typeface="Arial" panose="020B0604020202020204" pitchFamily="34" charset="0"/>
              <a:buChar char="•"/>
            </a:pPr>
            <a:r>
              <a:rPr lang="en-US" sz="2400" dirty="0">
                <a:highlight>
                  <a:srgbClr val="FFFF00"/>
                </a:highlight>
              </a:rPr>
              <a:t>NEW! Direct appointment authorization for ballot vacancies expires on the date of the primary election held to </a:t>
            </a:r>
            <a:br>
              <a:rPr lang="en-US" sz="2400" dirty="0">
                <a:highlight>
                  <a:srgbClr val="FFFF00"/>
                </a:highlight>
              </a:rPr>
            </a:br>
            <a:r>
              <a:rPr lang="en-US" sz="2400" dirty="0">
                <a:highlight>
                  <a:srgbClr val="FFFF00"/>
                </a:highlight>
              </a:rPr>
              <a:t>elect the D/R PCs</a:t>
            </a:r>
          </a:p>
          <a:p>
            <a:pPr marL="1657350" lvl="3" indent="-285750">
              <a:spcBef>
                <a:spcPts val="600"/>
              </a:spcBef>
              <a:buFont typeface="Arial" panose="020B0604020202020204" pitchFamily="34" charset="0"/>
              <a:buChar char="•"/>
            </a:pPr>
            <a:r>
              <a:rPr lang="en-US" sz="2400" dirty="0"/>
              <a:t>IN D Party: Direct appointment authority expires on 5/5/26, unless otherwise stipulated before this deadline</a:t>
            </a:r>
          </a:p>
          <a:p>
            <a:pPr marL="2114550" lvl="4" indent="-285750">
              <a:spcBef>
                <a:spcPts val="600"/>
              </a:spcBef>
              <a:buFont typeface="Arial" panose="020B0604020202020204" pitchFamily="34" charset="0"/>
              <a:buChar char="•"/>
            </a:pPr>
            <a:r>
              <a:rPr lang="en-US" sz="2400" dirty="0"/>
              <a:t>County party authorize direct appointment to fill ballot vacancies for a period of no more than four years, ending on the date of the 2030 primary election</a:t>
            </a:r>
          </a:p>
          <a:p>
            <a:pPr marL="1657350" lvl="3" indent="-285750">
              <a:spcBef>
                <a:spcPts val="600"/>
              </a:spcBef>
              <a:buFont typeface="Arial" panose="020B0604020202020204" pitchFamily="34" charset="0"/>
              <a:buChar char="•"/>
            </a:pPr>
            <a:r>
              <a:rPr lang="en-US" sz="2400" dirty="0"/>
              <a:t>IN R Party: Direct appointment authority expires on 5/7/28, unless otherwise stipulated before this deadline</a:t>
            </a:r>
          </a:p>
          <a:p>
            <a:pPr marL="2114550" lvl="4" indent="-285750">
              <a:spcBef>
                <a:spcPts val="600"/>
              </a:spcBef>
              <a:buFont typeface="Arial" panose="020B0604020202020204" pitchFamily="34" charset="0"/>
              <a:buChar char="•"/>
            </a:pPr>
            <a:r>
              <a:rPr lang="en-US" sz="2400" dirty="0"/>
              <a:t>County party would authorize direct appointment to fill ballot vacancies ending not later than 2032 primary election</a:t>
            </a:r>
          </a:p>
          <a:p>
            <a:pPr marL="342900" indent="-342900">
              <a:spcBef>
                <a:spcPts val="600"/>
              </a:spcBef>
              <a:buFont typeface="Arial" panose="020B0604020202020204" pitchFamily="34" charset="0"/>
              <a:buChar char="•"/>
            </a:pPr>
            <a:r>
              <a:rPr lang="en-US" sz="3600" b="1" dirty="0"/>
              <a:t>Paperwork Packet:</a:t>
            </a:r>
          </a:p>
          <a:p>
            <a:pPr marL="742950" lvl="1" indent="-285750">
              <a:spcBef>
                <a:spcPts val="600"/>
              </a:spcBef>
              <a:buFont typeface="Arial" panose="020B0604020202020204" pitchFamily="34" charset="0"/>
              <a:buChar char="•"/>
            </a:pPr>
            <a:r>
              <a:rPr lang="en-US" sz="2400" b="1" dirty="0"/>
              <a:t>CAN-31</a:t>
            </a:r>
            <a:r>
              <a:rPr lang="en-US" sz="2400" dirty="0"/>
              <a:t> (candidate’s declaration of candidacy)</a:t>
            </a:r>
          </a:p>
          <a:p>
            <a:pPr marL="742950" lvl="1" indent="-285750">
              <a:spcBef>
                <a:spcPts val="600"/>
              </a:spcBef>
              <a:buFont typeface="Arial" panose="020B0604020202020204" pitchFamily="34" charset="0"/>
              <a:buChar char="•"/>
            </a:pPr>
            <a:r>
              <a:rPr lang="en-US" sz="2400" b="1" dirty="0"/>
              <a:t>CAN-29</a:t>
            </a:r>
            <a:r>
              <a:rPr lang="en-US" sz="2400" dirty="0"/>
              <a:t> (certificate of candidate selection)</a:t>
            </a:r>
          </a:p>
          <a:p>
            <a:pPr marL="742950" lvl="1" indent="-285750">
              <a:spcBef>
                <a:spcPts val="600"/>
              </a:spcBef>
              <a:buFont typeface="Arial" panose="020B0604020202020204" pitchFamily="34" charset="0"/>
              <a:buChar char="•"/>
            </a:pPr>
            <a:r>
              <a:rPr lang="en-US" sz="2400" b="1" dirty="0"/>
              <a:t>CAN-12</a:t>
            </a:r>
            <a:r>
              <a:rPr lang="en-US" sz="2400" dirty="0"/>
              <a:t> (statement of economic interests</a:t>
            </a:r>
          </a:p>
          <a:p>
            <a:pPr marL="742950" lvl="1" indent="-285750">
              <a:spcBef>
                <a:spcPts val="600"/>
              </a:spcBef>
              <a:buFont typeface="Arial" panose="020B0604020202020204" pitchFamily="34" charset="0"/>
              <a:buChar char="•"/>
            </a:pPr>
            <a:r>
              <a:rPr lang="en-US" sz="2400" b="1" dirty="0"/>
              <a:t>Copy of the resolution or, if a motion is made, the party’s meeting minutes </a:t>
            </a:r>
          </a:p>
          <a:p>
            <a:pPr marL="1200150" lvl="2" indent="-285750">
              <a:spcBef>
                <a:spcPts val="600"/>
              </a:spcBef>
              <a:buFont typeface="Arial" panose="020B0604020202020204" pitchFamily="34" charset="0"/>
              <a:buChar char="•"/>
            </a:pPr>
            <a:r>
              <a:rPr lang="en-US" sz="2400" dirty="0">
                <a:highlight>
                  <a:srgbClr val="6EB38C"/>
                </a:highlight>
              </a:rPr>
              <a:t>MUST file resolution/minutes with EACH set of ballot vacancy paperwork filed</a:t>
            </a:r>
          </a:p>
          <a:p>
            <a:pPr marL="1771650" lvl="2" indent="-857250">
              <a:buFont typeface="Arial" panose="020B0604020202020204" pitchFamily="34" charset="0"/>
              <a:buChar char="•"/>
            </a:pPr>
            <a:endParaRPr lang="en-US" altLang="en-US" sz="4000" dirty="0"/>
          </a:p>
          <a:p>
            <a:pPr eaLnBrk="1" hangingPunct="1"/>
            <a:endParaRPr lang="en-US" altLang="en-US" sz="2400" dirty="0"/>
          </a:p>
          <a:p>
            <a:pPr lvl="1"/>
            <a:endParaRPr lang="en-US" altLang="en-US" sz="1000" dirty="0"/>
          </a:p>
        </p:txBody>
      </p:sp>
      <p:sp>
        <p:nvSpPr>
          <p:cNvPr id="2" name="Footer Placeholder 2">
            <a:extLst>
              <a:ext uri="{FF2B5EF4-FFF2-40B4-BE49-F238E27FC236}">
                <a16:creationId xmlns:a16="http://schemas.microsoft.com/office/drawing/2014/main" id="{5F42FC26-6402-1813-00F8-864748C89339}"/>
              </a:ext>
            </a:extLst>
          </p:cNvPr>
          <p:cNvSpPr txBox="1">
            <a:spLocks/>
          </p:cNvSpPr>
          <p:nvPr/>
        </p:nvSpPr>
        <p:spPr bwMode="auto">
          <a:xfrm>
            <a:off x="11750418" y="968756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a:r>
              <a:rPr lang="en-US" altLang="en-US" dirty="0"/>
              <a:t>IC 3-13-1-8</a:t>
            </a:r>
          </a:p>
        </p:txBody>
      </p:sp>
    </p:spTree>
    <p:extLst>
      <p:ext uri="{BB962C8B-B14F-4D97-AF65-F5344CB8AC3E}">
        <p14:creationId xmlns:p14="http://schemas.microsoft.com/office/powerpoint/2010/main" val="81146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E175-C84A-8030-840F-F1AA0DECE12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A328CD1-F283-A3D5-2E8D-8E9D2E819E5E}"/>
              </a:ext>
              <a:ext uri="{C183D7F6-B498-43B3-948B-1728B52AA6E4}">
                <adec:decorative xmlns:adec="http://schemas.microsoft.com/office/drawing/2017/decorative" val="1"/>
              </a:ext>
            </a:extLst>
          </p:cNvPr>
          <p:cNvGrpSpPr/>
          <p:nvPr/>
        </p:nvGrpSpPr>
        <p:grpSpPr>
          <a:xfrm>
            <a:off x="-86494" y="0"/>
            <a:ext cx="3363094" cy="12340659"/>
            <a:chOff x="0" y="0"/>
            <a:chExt cx="5094508" cy="737923"/>
          </a:xfrm>
        </p:grpSpPr>
        <p:sp>
          <p:nvSpPr>
            <p:cNvPr id="4" name="Freeform 4">
              <a:extLst>
                <a:ext uri="{FF2B5EF4-FFF2-40B4-BE49-F238E27FC236}">
                  <a16:creationId xmlns:a16="http://schemas.microsoft.com/office/drawing/2014/main" id="{F6FC61E9-1F5B-E444-D48F-1EBA32BFE287}"/>
                </a:ext>
              </a:extLst>
            </p:cNvPr>
            <p:cNvSpPr/>
            <p:nvPr/>
          </p:nvSpPr>
          <p:spPr>
            <a:xfrm>
              <a:off x="0" y="0"/>
              <a:ext cx="5094508" cy="737923"/>
            </a:xfrm>
            <a:custGeom>
              <a:avLst/>
              <a:gdLst/>
              <a:ahLst/>
              <a:cxnLst/>
              <a:rect l="l" t="t" r="r" b="b"/>
              <a:pathLst>
                <a:path w="5094508" h="737923">
                  <a:moveTo>
                    <a:pt x="0" y="0"/>
                  </a:moveTo>
                  <a:lnTo>
                    <a:pt x="5094508" y="0"/>
                  </a:lnTo>
                  <a:lnTo>
                    <a:pt x="5094508" y="737923"/>
                  </a:lnTo>
                  <a:lnTo>
                    <a:pt x="0" y="737923"/>
                  </a:lnTo>
                  <a:close/>
                </a:path>
              </a:pathLst>
            </a:custGeom>
            <a:solidFill>
              <a:srgbClr val="F9D2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655D879B-DCB6-03CA-CC37-08C6503CE9D3}"/>
                </a:ext>
              </a:extLst>
            </p:cNvPr>
            <p:cNvSpPr txBox="1"/>
            <p:nvPr/>
          </p:nvSpPr>
          <p:spPr>
            <a:xfrm>
              <a:off x="0" y="-38100"/>
              <a:ext cx="5094508" cy="776023"/>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8">
            <a:extLst>
              <a:ext uri="{FF2B5EF4-FFF2-40B4-BE49-F238E27FC236}">
                <a16:creationId xmlns:a16="http://schemas.microsoft.com/office/drawing/2014/main" id="{8B8AAD24-37D4-45CC-CD95-99CFDB107B21}"/>
              </a:ext>
              <a:ext uri="{C183D7F6-B498-43B3-948B-1728B52AA6E4}">
                <adec:decorative xmlns:adec="http://schemas.microsoft.com/office/drawing/2017/decorative" val="1"/>
              </a:ext>
            </a:extLst>
          </p:cNvPr>
          <p:cNvGrpSpPr/>
          <p:nvPr/>
        </p:nvGrpSpPr>
        <p:grpSpPr>
          <a:xfrm rot="16200000">
            <a:off x="-4498431" y="4300835"/>
            <a:ext cx="12619379" cy="2488895"/>
            <a:chOff x="0" y="0"/>
            <a:chExt cx="16825839" cy="3318527"/>
          </a:xfrm>
        </p:grpSpPr>
        <p:sp>
          <p:nvSpPr>
            <p:cNvPr id="11" name="Freeform 9">
              <a:extLst>
                <a:ext uri="{FF2B5EF4-FFF2-40B4-BE49-F238E27FC236}">
                  <a16:creationId xmlns:a16="http://schemas.microsoft.com/office/drawing/2014/main" id="{EB86CF34-6370-A22C-D8D0-4CA1E6FAA8C3}"/>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0">
              <a:extLst>
                <a:ext uri="{FF2B5EF4-FFF2-40B4-BE49-F238E27FC236}">
                  <a16:creationId xmlns:a16="http://schemas.microsoft.com/office/drawing/2014/main" id="{D67374E8-36FA-41F6-1B42-06C2C652DE90}"/>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1">
              <a:extLst>
                <a:ext uri="{FF2B5EF4-FFF2-40B4-BE49-F238E27FC236}">
                  <a16:creationId xmlns:a16="http://schemas.microsoft.com/office/drawing/2014/main" id="{73C5700B-2E5F-83DB-EE04-CF6E0A31F6B1}"/>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2">
            <a:extLst>
              <a:ext uri="{FF2B5EF4-FFF2-40B4-BE49-F238E27FC236}">
                <a16:creationId xmlns:a16="http://schemas.microsoft.com/office/drawing/2014/main" id="{A6B3F16E-DCFB-56E7-B33F-9463FCB913A3}"/>
              </a:ext>
            </a:extLst>
          </p:cNvPr>
          <p:cNvSpPr txBox="1">
            <a:spLocks noGrp="1"/>
          </p:cNvSpPr>
          <p:nvPr>
            <p:ph type="title" idx="4294967295"/>
          </p:nvPr>
        </p:nvSpPr>
        <p:spPr>
          <a:xfrm>
            <a:off x="3886200" y="707286"/>
            <a:ext cx="14021519" cy="11816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7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Direct Appointment Exceptions</a:t>
            </a:r>
          </a:p>
        </p:txBody>
      </p:sp>
      <p:sp>
        <p:nvSpPr>
          <p:cNvPr id="16" name="TextBox 15">
            <a:extLst>
              <a:ext uri="{FF2B5EF4-FFF2-40B4-BE49-F238E27FC236}">
                <a16:creationId xmlns:a16="http://schemas.microsoft.com/office/drawing/2014/main" id="{78503E0F-EB7D-9AD9-B678-0FC4EFC2FF5D}"/>
              </a:ext>
            </a:extLst>
          </p:cNvPr>
          <p:cNvSpPr txBox="1"/>
          <p:nvPr/>
        </p:nvSpPr>
        <p:spPr>
          <a:xfrm>
            <a:off x="3733800" y="1867353"/>
            <a:ext cx="13716719" cy="7325082"/>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3600" dirty="0"/>
              <a:t>Only one or no PC eligible to vote in the caucus?</a:t>
            </a:r>
          </a:p>
          <a:p>
            <a:pPr marL="742950" lvl="1" indent="-285750">
              <a:spcBef>
                <a:spcPts val="600"/>
              </a:spcBef>
              <a:buFont typeface="Arial" panose="020B0604020202020204" pitchFamily="34" charset="0"/>
              <a:buChar char="•"/>
            </a:pPr>
            <a:r>
              <a:rPr lang="en-US" sz="3600" dirty="0"/>
              <a:t>Direct appointment required (IC 3-13-1-13)</a:t>
            </a:r>
          </a:p>
          <a:p>
            <a:pPr marL="742950" lvl="1" indent="-285750">
              <a:spcBef>
                <a:spcPts val="600"/>
              </a:spcBef>
              <a:buFont typeface="Arial" panose="020B0604020202020204" pitchFamily="34" charset="0"/>
              <a:buChar char="•"/>
            </a:pPr>
            <a:r>
              <a:rPr lang="en-US" sz="3600" dirty="0"/>
              <a:t>File following paperwork:</a:t>
            </a:r>
          </a:p>
          <a:p>
            <a:pPr marL="1200150" lvl="2" indent="-285750">
              <a:spcBef>
                <a:spcPts val="600"/>
              </a:spcBef>
              <a:buFont typeface="Arial" panose="020B0604020202020204" pitchFamily="34" charset="0"/>
              <a:buChar char="•"/>
            </a:pPr>
            <a:r>
              <a:rPr lang="en-US" sz="3600" dirty="0"/>
              <a:t>CAN-31 (candidate’s declaration of candidacy)</a:t>
            </a:r>
          </a:p>
          <a:p>
            <a:pPr marL="1200150" lvl="2" indent="-285750">
              <a:spcBef>
                <a:spcPts val="600"/>
              </a:spcBef>
              <a:buFont typeface="Arial" panose="020B0604020202020204" pitchFamily="34" charset="0"/>
              <a:buChar char="•"/>
            </a:pPr>
            <a:r>
              <a:rPr lang="en-US" sz="3600" dirty="0"/>
              <a:t>CAN-29 (certificate of candidate selection)</a:t>
            </a:r>
          </a:p>
          <a:p>
            <a:pPr marL="1200150" lvl="2" indent="-285750">
              <a:spcBef>
                <a:spcPts val="600"/>
              </a:spcBef>
              <a:buFont typeface="Arial" panose="020B0604020202020204" pitchFamily="34" charset="0"/>
              <a:buChar char="•"/>
            </a:pPr>
            <a:r>
              <a:rPr lang="en-US" sz="3600" dirty="0"/>
              <a:t>CAN-12 (statement of economic interests</a:t>
            </a:r>
          </a:p>
          <a:p>
            <a:pPr marL="285750" indent="-285750">
              <a:spcBef>
                <a:spcPts val="600"/>
              </a:spcBef>
              <a:buFont typeface="Arial" panose="020B0604020202020204" pitchFamily="34" charset="0"/>
              <a:buChar char="•"/>
            </a:pPr>
            <a:r>
              <a:rPr lang="en-US" sz="3600" b="1" dirty="0"/>
              <a:t>Tie vote at caucus? Not a quorum attending the caucus?</a:t>
            </a:r>
          </a:p>
          <a:p>
            <a:pPr marL="742950" lvl="1" indent="-285750">
              <a:spcBef>
                <a:spcPts val="600"/>
              </a:spcBef>
              <a:buFont typeface="Arial" panose="020B0604020202020204" pitchFamily="34" charset="0"/>
              <a:buChar char="•"/>
            </a:pPr>
            <a:r>
              <a:rPr lang="en-US" sz="3600" dirty="0"/>
              <a:t>Direct appointment required (IC 3-13-1-12)</a:t>
            </a:r>
          </a:p>
          <a:p>
            <a:pPr marL="742950" lvl="1" indent="-285750">
              <a:spcBef>
                <a:spcPts val="600"/>
              </a:spcBef>
              <a:buFont typeface="Arial" panose="020B0604020202020204" pitchFamily="34" charset="0"/>
              <a:buChar char="•"/>
            </a:pPr>
            <a:r>
              <a:rPr lang="en-US" sz="3600" dirty="0"/>
              <a:t>File following paperwork:</a:t>
            </a:r>
          </a:p>
          <a:p>
            <a:pPr marL="1200150" lvl="2" indent="-285750">
              <a:spcBef>
                <a:spcPts val="600"/>
              </a:spcBef>
              <a:buFont typeface="Arial" panose="020B0604020202020204" pitchFamily="34" charset="0"/>
              <a:buChar char="•"/>
            </a:pPr>
            <a:r>
              <a:rPr lang="en-US" sz="3600" dirty="0"/>
              <a:t>CAN-29 (certificate of candidate selection)</a:t>
            </a:r>
          </a:p>
          <a:p>
            <a:pPr marL="1200150" lvl="2" indent="-285750">
              <a:spcBef>
                <a:spcPts val="600"/>
              </a:spcBef>
              <a:buFont typeface="Arial" panose="020B0604020202020204" pitchFamily="34" charset="0"/>
              <a:buChar char="•"/>
            </a:pPr>
            <a:r>
              <a:rPr lang="en-US" sz="3600" dirty="0"/>
              <a:t>CAN-12 (statement of economic interests</a:t>
            </a:r>
          </a:p>
          <a:p>
            <a:endParaRPr lang="en-US" altLang="en-US" sz="2400" dirty="0"/>
          </a:p>
        </p:txBody>
      </p:sp>
    </p:spTree>
    <p:extLst>
      <p:ext uri="{BB962C8B-B14F-4D97-AF65-F5344CB8AC3E}">
        <p14:creationId xmlns:p14="http://schemas.microsoft.com/office/powerpoint/2010/main" val="249640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56F4B-2FB0-3A7A-6C13-45251E36FBDC}"/>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B7A58FE-D72A-F948-4C22-34E9B5CF2856}"/>
              </a:ext>
              <a:ext uri="{C183D7F6-B498-43B3-948B-1728B52AA6E4}">
                <adec:decorative xmlns:adec="http://schemas.microsoft.com/office/drawing/2017/decorative" val="1"/>
              </a:ext>
            </a:extLst>
          </p:cNvPr>
          <p:cNvGrpSpPr/>
          <p:nvPr/>
        </p:nvGrpSpPr>
        <p:grpSpPr>
          <a:xfrm rot="16200000">
            <a:off x="11622558" y="4798542"/>
            <a:ext cx="12619379" cy="2488895"/>
            <a:chOff x="0" y="0"/>
            <a:chExt cx="16825839" cy="3318527"/>
          </a:xfrm>
        </p:grpSpPr>
        <p:sp>
          <p:nvSpPr>
            <p:cNvPr id="10" name="Freeform 9">
              <a:extLst>
                <a:ext uri="{FF2B5EF4-FFF2-40B4-BE49-F238E27FC236}">
                  <a16:creationId xmlns:a16="http://schemas.microsoft.com/office/drawing/2014/main" id="{34407E76-1982-5022-6716-0359C1564414}"/>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F08103F7-5520-306D-A28D-282E9A371B00}"/>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1">
              <a:extLst>
                <a:ext uri="{FF2B5EF4-FFF2-40B4-BE49-F238E27FC236}">
                  <a16:creationId xmlns:a16="http://schemas.microsoft.com/office/drawing/2014/main" id="{0423C024-6BBC-5FC2-BDCB-000456773A75}"/>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a:extLst>
              <a:ext uri="{FF2B5EF4-FFF2-40B4-BE49-F238E27FC236}">
                <a16:creationId xmlns:a16="http://schemas.microsoft.com/office/drawing/2014/main" id="{BBFD8D03-4844-EF6F-B5E4-E0D2A78B1CA0}"/>
              </a:ext>
            </a:extLst>
          </p:cNvPr>
          <p:cNvSpPr txBox="1">
            <a:spLocks noGrp="1"/>
          </p:cNvSpPr>
          <p:nvPr>
            <p:ph type="title" idx="4294967295"/>
          </p:nvPr>
        </p:nvSpPr>
        <p:spPr>
          <a:xfrm>
            <a:off x="840649" y="599440"/>
            <a:ext cx="16532951" cy="85715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chemeClr val="tx1"/>
                </a:solidFill>
                <a:effectLst/>
                <a:uLnTx/>
                <a:uFillTx/>
                <a:latin typeface="+mn-lt"/>
                <a:ea typeface="+mn-ea"/>
                <a:cs typeface="+mn-cs"/>
              </a:rPr>
              <a:t>Judicial Office Vacancies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Similar process with a few key differences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Most paperwork filed with Indiana Election Division in Indianapolis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Statement of economic interests filed earlier AND with a different form filed with Commission on Judicial Qualifications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Caucus</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CAN-30 notice must be mailed to eligible PCs AND filed with IED by NOON, 10-days before the caucus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Candidate files CAN-31 declaration  &amp; file-stamped copy of statement of economic interests with chair of caucus AND IED not later than 72-hours before the caucus is held</a:t>
            </a:r>
          </a:p>
          <a:p>
            <a:pPr marL="1200150"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This is NOT the CAN-12!</a:t>
            </a:r>
          </a:p>
          <a:p>
            <a:pPr marL="1200150"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Commission on Judicial Qualifications creates the form &amp; it is filed online through their website</a:t>
            </a:r>
          </a:p>
          <a:p>
            <a:pPr marL="1200150"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Can take a few days to get a file-stamped copy back through their online portal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CAN-29 certificate of selection must be filed with IED, NOT the county clerk</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Direct Appointment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On or before deadline to fill ballot vacancy, must file CAN-31, file-stamped copy of statement of economic interests, CAN-29, AND copy of resolution or meeting minutes giving chair authority to fill by direct appointment</a:t>
            </a:r>
            <a:endParaRPr kumimoji="0" lang="en-US" altLang="en-US" sz="5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C4D84A2E-BFCF-0C61-B4FA-A0145D94DED9}"/>
              </a:ext>
            </a:extLst>
          </p:cNvPr>
          <p:cNvSpPr txBox="1"/>
          <p:nvPr/>
        </p:nvSpPr>
        <p:spPr>
          <a:xfrm>
            <a:off x="14249401" y="9701597"/>
            <a:ext cx="2962340" cy="338554"/>
          </a:xfrm>
          <a:prstGeom prst="rect">
            <a:avLst/>
          </a:prstGeom>
          <a:noFill/>
        </p:spPr>
        <p:txBody>
          <a:bodyPr wrap="square" rtlCol="0">
            <a:spAutoFit/>
          </a:bodyPr>
          <a:lstStyle/>
          <a:p>
            <a:r>
              <a:rPr lang="en-US" sz="1600" dirty="0"/>
              <a:t>IC 3-13-1-9 | IC 3-13-1-10.5</a:t>
            </a:r>
          </a:p>
        </p:txBody>
      </p:sp>
    </p:spTree>
    <p:extLst>
      <p:ext uri="{BB962C8B-B14F-4D97-AF65-F5344CB8AC3E}">
        <p14:creationId xmlns:p14="http://schemas.microsoft.com/office/powerpoint/2010/main" val="255350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7C1C1-AD56-D801-621E-8C16E9289494}"/>
            </a:ext>
          </a:extLst>
        </p:cNvPr>
        <p:cNvGrpSpPr/>
        <p:nvPr/>
      </p:nvGrpSpPr>
      <p:grpSpPr>
        <a:xfrm>
          <a:off x="0" y="0"/>
          <a:ext cx="0" cy="0"/>
          <a:chOff x="0" y="0"/>
          <a:chExt cx="0" cy="0"/>
        </a:xfrm>
      </p:grpSpPr>
      <p:grpSp>
        <p:nvGrpSpPr>
          <p:cNvPr id="3" name="Group 8">
            <a:extLst>
              <a:ext uri="{FF2B5EF4-FFF2-40B4-BE49-F238E27FC236}">
                <a16:creationId xmlns:a16="http://schemas.microsoft.com/office/drawing/2014/main" id="{BEAD160D-7527-39F8-088F-0D55848ABBB7}"/>
              </a:ext>
              <a:ext uri="{C183D7F6-B498-43B3-948B-1728B52AA6E4}">
                <adec:decorative xmlns:adec="http://schemas.microsoft.com/office/drawing/2017/decorative" val="1"/>
              </a:ext>
            </a:extLst>
          </p:cNvPr>
          <p:cNvGrpSpPr/>
          <p:nvPr/>
        </p:nvGrpSpPr>
        <p:grpSpPr>
          <a:xfrm rot="5210493">
            <a:off x="-6472084" y="3638322"/>
            <a:ext cx="12619379" cy="2488895"/>
            <a:chOff x="0" y="0"/>
            <a:chExt cx="16825839" cy="3318527"/>
          </a:xfrm>
        </p:grpSpPr>
        <p:sp>
          <p:nvSpPr>
            <p:cNvPr id="4" name="Freeform 9">
              <a:extLst>
                <a:ext uri="{FF2B5EF4-FFF2-40B4-BE49-F238E27FC236}">
                  <a16:creationId xmlns:a16="http://schemas.microsoft.com/office/drawing/2014/main" id="{5A5614E6-58C3-C594-1EFF-A8E2910A4EEF}"/>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0">
              <a:extLst>
                <a:ext uri="{FF2B5EF4-FFF2-40B4-BE49-F238E27FC236}">
                  <a16:creationId xmlns:a16="http://schemas.microsoft.com/office/drawing/2014/main" id="{5149B9F4-5F03-DE3F-F3B4-EFFE882E8258}"/>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11">
              <a:extLst>
                <a:ext uri="{FF2B5EF4-FFF2-40B4-BE49-F238E27FC236}">
                  <a16:creationId xmlns:a16="http://schemas.microsoft.com/office/drawing/2014/main" id="{B97EF8B1-C1D9-B193-EA5E-1026F28856A2}"/>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2">
            <a:extLst>
              <a:ext uri="{FF2B5EF4-FFF2-40B4-BE49-F238E27FC236}">
                <a16:creationId xmlns:a16="http://schemas.microsoft.com/office/drawing/2014/main" id="{F1A7A54A-1732-EFA4-D9A3-F4BB73FD8F2D}"/>
              </a:ext>
              <a:ext uri="{C183D7F6-B498-43B3-948B-1728B52AA6E4}">
                <adec:decorative xmlns:adec="http://schemas.microsoft.com/office/drawing/2017/decorative" val="1"/>
              </a:ext>
            </a:extLst>
          </p:cNvPr>
          <p:cNvGrpSpPr/>
          <p:nvPr/>
        </p:nvGrpSpPr>
        <p:grpSpPr>
          <a:xfrm>
            <a:off x="-422788" y="-639529"/>
            <a:ext cx="18710787" cy="11385232"/>
            <a:chOff x="0" y="-47625"/>
            <a:chExt cx="4576968" cy="2998580"/>
          </a:xfrm>
        </p:grpSpPr>
        <p:sp>
          <p:nvSpPr>
            <p:cNvPr id="11" name="Freeform 3">
              <a:extLst>
                <a:ext uri="{FF2B5EF4-FFF2-40B4-BE49-F238E27FC236}">
                  <a16:creationId xmlns:a16="http://schemas.microsoft.com/office/drawing/2014/main" id="{7DBD8F59-EB84-28DC-81C2-56644B4D3388}"/>
                </a:ext>
                <a:ext uri="{C183D7F6-B498-43B3-948B-1728B52AA6E4}">
                  <adec:decorative xmlns:adec="http://schemas.microsoft.com/office/drawing/2017/decorative" val="1"/>
                </a:ext>
              </a:extLst>
            </p:cNvPr>
            <p:cNvSpPr/>
            <p:nvPr/>
          </p:nvSpPr>
          <p:spPr>
            <a:xfrm>
              <a:off x="3485063" y="120811"/>
              <a:ext cx="1091905" cy="2709333"/>
            </a:xfrm>
            <a:custGeom>
              <a:avLst/>
              <a:gdLst/>
              <a:ahLst/>
              <a:cxnLst/>
              <a:rect l="l" t="t" r="r" b="b"/>
              <a:pathLst>
                <a:path w="1799641" h="2950955">
                  <a:moveTo>
                    <a:pt x="0" y="0"/>
                  </a:moveTo>
                  <a:lnTo>
                    <a:pt x="1799641" y="0"/>
                  </a:lnTo>
                  <a:lnTo>
                    <a:pt x="1799641" y="2950955"/>
                  </a:lnTo>
                  <a:lnTo>
                    <a:pt x="0" y="2950955"/>
                  </a:ln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4">
              <a:extLst>
                <a:ext uri="{FF2B5EF4-FFF2-40B4-BE49-F238E27FC236}">
                  <a16:creationId xmlns:a16="http://schemas.microsoft.com/office/drawing/2014/main" id="{8B616322-44A4-AA14-3996-3ED10ABCCB96}"/>
                </a:ext>
              </a:extLst>
            </p:cNvPr>
            <p:cNvSpPr txBox="1"/>
            <p:nvPr/>
          </p:nvSpPr>
          <p:spPr>
            <a:xfrm>
              <a:off x="0" y="-47625"/>
              <a:ext cx="1799641" cy="2998580"/>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5">
            <a:extLst>
              <a:ext uri="{FF2B5EF4-FFF2-40B4-BE49-F238E27FC236}">
                <a16:creationId xmlns:a16="http://schemas.microsoft.com/office/drawing/2014/main" id="{6C383A1D-33A7-0EDE-D341-AEA12A5B17C9}"/>
              </a:ext>
            </a:extLst>
          </p:cNvPr>
          <p:cNvSpPr txBox="1">
            <a:spLocks noGrp="1"/>
          </p:cNvSpPr>
          <p:nvPr>
            <p:ph type="title" idx="4294967295"/>
          </p:nvPr>
        </p:nvSpPr>
        <p:spPr>
          <a:xfrm>
            <a:off x="1158159" y="539993"/>
            <a:ext cx="15822206" cy="11081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9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Libertarian Party Ballot Vacancies</a:t>
            </a:r>
          </a:p>
        </p:txBody>
      </p:sp>
      <p:sp>
        <p:nvSpPr>
          <p:cNvPr id="9" name="TextBox 6">
            <a:extLst>
              <a:ext uri="{FF2B5EF4-FFF2-40B4-BE49-F238E27FC236}">
                <a16:creationId xmlns:a16="http://schemas.microsoft.com/office/drawing/2014/main" id="{1E34944B-B34B-492B-FF1E-64757205619E}"/>
              </a:ext>
            </a:extLst>
          </p:cNvPr>
          <p:cNvSpPr txBox="1"/>
          <p:nvPr/>
        </p:nvSpPr>
        <p:spPr>
          <a:xfrm>
            <a:off x="1158159" y="1562100"/>
            <a:ext cx="11872041" cy="8063746"/>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altLang="en-US" sz="3600" dirty="0"/>
              <a:t>If Libertarian Party does not nominate candidate at state or county convention, then the Libertarian State Party not later than July 3, 2026</a:t>
            </a:r>
          </a:p>
          <a:p>
            <a:pPr marL="914400" lvl="1" indent="-457200">
              <a:buFont typeface="Arial" panose="020B0604020202020204" pitchFamily="34" charset="0"/>
              <a:buChar char="•"/>
            </a:pPr>
            <a:r>
              <a:rPr lang="en-US" sz="3200" dirty="0"/>
              <a:t>State Chair must give notice the state committee will fill ballot vacancies to state or county, depending on where candidacy paperwork is filed, not later than 10 days before the committee meets to fill the ballot vacancy</a:t>
            </a:r>
          </a:p>
          <a:p>
            <a:pPr marL="1943100" lvl="3" indent="-571500">
              <a:buFont typeface="Arial" panose="020B0604020202020204" pitchFamily="34" charset="0"/>
              <a:buChar char="•"/>
            </a:pPr>
            <a:r>
              <a:rPr lang="en-US" sz="3200" dirty="0"/>
              <a:t>Final paperwork due not later than noon, July 6, 2026</a:t>
            </a:r>
          </a:p>
          <a:p>
            <a:pPr marL="2400300" lvl="4" indent="-571500">
              <a:buFont typeface="Arial" panose="020B0604020202020204" pitchFamily="34" charset="0"/>
              <a:buChar char="•"/>
            </a:pPr>
            <a:r>
              <a:rPr lang="en-US" sz="2800" dirty="0"/>
              <a:t>Exception: Rules for withdrawing from a “small” town office as described above have a different deadline</a:t>
            </a:r>
          </a:p>
          <a:p>
            <a:pPr marL="1028700" lvl="1" indent="-571500">
              <a:buFont typeface="Arial" panose="020B0604020202020204" pitchFamily="34" charset="0"/>
              <a:buChar char="•"/>
            </a:pPr>
            <a:r>
              <a:rPr lang="en-US" sz="3600" b="1" dirty="0"/>
              <a:t>Candidate paperwork filing will be at IED </a:t>
            </a:r>
          </a:p>
          <a:p>
            <a:pPr marL="1485900" lvl="2" indent="-571500">
              <a:buFont typeface="Arial" panose="020B0604020202020204" pitchFamily="34" charset="0"/>
              <a:buChar char="•"/>
            </a:pPr>
            <a:r>
              <a:rPr lang="en-US" sz="3200" b="1" dirty="0"/>
              <a:t>for federal, state, state legislative, and judicial filings (including prosecuting attorney)</a:t>
            </a:r>
          </a:p>
          <a:p>
            <a:pPr marL="1028700" lvl="1" indent="-571500">
              <a:buFont typeface="Arial" panose="020B0604020202020204" pitchFamily="34" charset="0"/>
              <a:buChar char="•"/>
            </a:pPr>
            <a:r>
              <a:rPr lang="en-US" sz="3600" b="1" dirty="0"/>
              <a:t>Candidate paperwork filing will be at CEB</a:t>
            </a:r>
          </a:p>
          <a:p>
            <a:pPr marL="1485900" lvl="2" indent="-571500">
              <a:buFont typeface="Arial" panose="020B0604020202020204" pitchFamily="34" charset="0"/>
              <a:buChar char="•"/>
            </a:pPr>
            <a:r>
              <a:rPr lang="en-US" sz="3200" b="1" dirty="0"/>
              <a:t>for all other local office vacancies (county, township, municipal)</a:t>
            </a:r>
          </a:p>
        </p:txBody>
      </p:sp>
      <p:sp>
        <p:nvSpPr>
          <p:cNvPr id="13" name="TextBox 7">
            <a:extLst>
              <a:ext uri="{FF2B5EF4-FFF2-40B4-BE49-F238E27FC236}">
                <a16:creationId xmlns:a16="http://schemas.microsoft.com/office/drawing/2014/main" id="{4BDB8A80-7297-3CBC-C6AD-FE8A3B73D5F4}"/>
              </a:ext>
            </a:extLst>
          </p:cNvPr>
          <p:cNvSpPr txBox="1"/>
          <p:nvPr/>
        </p:nvSpPr>
        <p:spPr>
          <a:xfrm>
            <a:off x="14180993" y="759931"/>
            <a:ext cx="3750270" cy="6924973"/>
          </a:xfrm>
          <a:prstGeom prst="rect">
            <a:avLst/>
          </a:prstGeom>
        </p:spPr>
        <p:txBody>
          <a:bodyPr wrap="square" lIns="0" tIns="0" rIns="0" bIns="0" rtlCol="0" anchor="t">
            <a:spAutoFit/>
          </a:bodyPr>
          <a:lstStyle/>
          <a:p>
            <a:pPr algn="ctr" eaLnBrk="1" hangingPunct="1"/>
            <a:r>
              <a:rPr lang="en-US" altLang="en-US" sz="2400" b="1" dirty="0">
                <a:solidFill>
                  <a:schemeClr val="bg1"/>
                </a:solidFill>
              </a:rPr>
              <a:t>Libertarian State Party Forms to Fill Ballot Vacancies</a:t>
            </a:r>
          </a:p>
          <a:p>
            <a:pPr algn="ctr" eaLnBrk="1" hangingPunct="1"/>
            <a:endParaRPr lang="en-US" altLang="en-US" sz="1600" b="1" dirty="0">
              <a:solidFill>
                <a:schemeClr val="bg1"/>
              </a:solidFill>
            </a:endParaRPr>
          </a:p>
          <a:p>
            <a:pPr eaLnBrk="1" hangingPunct="1"/>
            <a:r>
              <a:rPr lang="en-US" altLang="en-US" b="1" dirty="0">
                <a:solidFill>
                  <a:schemeClr val="bg1"/>
                </a:solidFill>
              </a:rPr>
              <a:t>To notify IED or CEB that ballot vacancies from party convention will be filled: </a:t>
            </a:r>
          </a:p>
          <a:p>
            <a:pPr marL="285750" indent="-285750" eaLnBrk="1" hangingPunct="1">
              <a:buFont typeface="Arial" panose="020B0604020202020204" pitchFamily="34" charset="0"/>
              <a:buChar char="•"/>
            </a:pPr>
            <a:r>
              <a:rPr lang="en-US" altLang="en-US" sz="1600" b="1" dirty="0">
                <a:solidFill>
                  <a:schemeClr val="bg1"/>
                </a:solidFill>
              </a:rPr>
              <a:t>No State Form; Usually Submitted on State Party Letterhead</a:t>
            </a:r>
          </a:p>
          <a:p>
            <a:pPr eaLnBrk="1" hangingPunct="1"/>
            <a:endParaRPr lang="en-US" altLang="en-US" sz="1600" b="1" dirty="0">
              <a:solidFill>
                <a:schemeClr val="bg1"/>
              </a:solidFill>
            </a:endParaRPr>
          </a:p>
          <a:p>
            <a:pPr eaLnBrk="1" hangingPunct="1"/>
            <a:r>
              <a:rPr lang="en-US" altLang="en-US" b="1" dirty="0">
                <a:solidFill>
                  <a:schemeClr val="bg1"/>
                </a:solidFill>
              </a:rPr>
              <a:t>Libertarian Party Certification to Fill Local Ballot Vacancy to Clerk:</a:t>
            </a:r>
          </a:p>
          <a:p>
            <a:pPr marL="285750" indent="-285750" eaLnBrk="1" hangingPunct="1">
              <a:buFont typeface="Arial" panose="020B0604020202020204" pitchFamily="34" charset="0"/>
              <a:buChar char="•"/>
            </a:pPr>
            <a:r>
              <a:rPr lang="en-US" altLang="en-US" sz="1600" b="1" dirty="0">
                <a:solidFill>
                  <a:schemeClr val="bg1"/>
                </a:solidFill>
              </a:rPr>
              <a:t>CAN-32 Certificate of Candidate Selection</a:t>
            </a:r>
          </a:p>
          <a:p>
            <a:pPr marL="285750" indent="-285750" eaLnBrk="1" hangingPunct="1">
              <a:buFont typeface="Arial" panose="020B0604020202020204" pitchFamily="34" charset="0"/>
              <a:buChar char="•"/>
            </a:pPr>
            <a:r>
              <a:rPr lang="en-US" altLang="en-US" sz="1600" b="1" dirty="0">
                <a:solidFill>
                  <a:schemeClr val="bg1"/>
                </a:solidFill>
              </a:rPr>
              <a:t>CAN-12 Statement of Economic Interests for Local Office Candidate</a:t>
            </a:r>
          </a:p>
          <a:p>
            <a:pPr eaLnBrk="1" hangingPunct="1"/>
            <a:endParaRPr lang="en-US" altLang="en-US" sz="1600" b="1" dirty="0">
              <a:solidFill>
                <a:schemeClr val="bg1"/>
              </a:solidFill>
            </a:endParaRPr>
          </a:p>
          <a:p>
            <a:r>
              <a:rPr lang="en-US" altLang="en-US" b="1" dirty="0">
                <a:solidFill>
                  <a:schemeClr val="bg1"/>
                </a:solidFill>
              </a:rPr>
              <a:t>Libertarian Party Certification to Fill Federal, State, State Legislative, or Judicial  Ballot Vacancy to Clerk:</a:t>
            </a:r>
          </a:p>
          <a:p>
            <a:pPr marL="285750" indent="-285750">
              <a:buFont typeface="Arial" panose="020B0604020202020204" pitchFamily="34" charset="0"/>
              <a:buChar char="•"/>
            </a:pPr>
            <a:r>
              <a:rPr lang="en-US" altLang="en-US" sz="1600" b="1" dirty="0">
                <a:solidFill>
                  <a:schemeClr val="bg1"/>
                </a:solidFill>
              </a:rPr>
              <a:t>CAN-33 Certificate of Candidate Selection</a:t>
            </a:r>
          </a:p>
          <a:p>
            <a:pPr marL="285750" indent="-285750">
              <a:buFont typeface="Arial" panose="020B0604020202020204" pitchFamily="34" charset="0"/>
              <a:buChar char="•"/>
            </a:pPr>
            <a:r>
              <a:rPr lang="en-US" altLang="en-US" sz="1600" b="1" dirty="0">
                <a:solidFill>
                  <a:schemeClr val="bg1"/>
                </a:solidFill>
              </a:rPr>
              <a:t>Requisite statement of economic interests required to be filed by candidate </a:t>
            </a:r>
          </a:p>
          <a:p>
            <a:pPr eaLnBrk="1" hangingPunct="1"/>
            <a:endParaRPr lang="en-US" altLang="en-US" sz="1600" dirty="0">
              <a:solidFill>
                <a:schemeClr val="bg1"/>
              </a:solidFill>
            </a:endParaRPr>
          </a:p>
          <a:p>
            <a:pPr eaLnBrk="1" hangingPunct="1"/>
            <a:endParaRPr lang="en-US" altLang="en-US" dirty="0">
              <a:solidFill>
                <a:schemeClr val="bg1"/>
              </a:solidFill>
            </a:endParaRPr>
          </a:p>
        </p:txBody>
      </p:sp>
      <p:sp>
        <p:nvSpPr>
          <p:cNvPr id="7" name="Footer Placeholder 2">
            <a:extLst>
              <a:ext uri="{FF2B5EF4-FFF2-40B4-BE49-F238E27FC236}">
                <a16:creationId xmlns:a16="http://schemas.microsoft.com/office/drawing/2014/main" id="{441ED24C-3E0C-A801-00F8-C1C4AC59EE51}"/>
              </a:ext>
            </a:extLst>
          </p:cNvPr>
          <p:cNvSpPr>
            <a:spLocks noGrp="1"/>
          </p:cNvSpPr>
          <p:nvPr>
            <p:ph type="ftr" sz="quarter" idx="11"/>
          </p:nvPr>
        </p:nvSpPr>
        <p:spPr bwMode="auto">
          <a:xfrm>
            <a:off x="9312429" y="9747007"/>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dirty="0"/>
              <a:t>IC 3-13-1-20</a:t>
            </a:r>
          </a:p>
        </p:txBody>
      </p:sp>
    </p:spTree>
    <p:extLst>
      <p:ext uri="{BB962C8B-B14F-4D97-AF65-F5344CB8AC3E}">
        <p14:creationId xmlns:p14="http://schemas.microsoft.com/office/powerpoint/2010/main" val="341757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375858" y="1313880"/>
            <a:ext cx="13536284" cy="12952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070"/>
              </a:lnSpc>
              <a:spcBef>
                <a:spcPts val="0"/>
              </a:spcBef>
              <a:spcAft>
                <a:spcPts val="0"/>
              </a:spcAft>
              <a:buClrTx/>
              <a:buSzTx/>
              <a:buFontTx/>
              <a:buNone/>
              <a:tabLst/>
              <a:defRPr/>
            </a:pPr>
            <a:r>
              <a:rPr kumimoji="0" lang="en-US" sz="9154"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Questions?</a:t>
            </a:r>
          </a:p>
        </p:txBody>
      </p:sp>
      <p:grpSp>
        <p:nvGrpSpPr>
          <p:cNvPr id="3" name="Group 3">
            <a:extLst>
              <a:ext uri="{C183D7F6-B498-43B3-948B-1728B52AA6E4}">
                <adec:decorative xmlns:adec="http://schemas.microsoft.com/office/drawing/2017/decorative" val="1"/>
              </a:ext>
            </a:extLst>
          </p:cNvPr>
          <p:cNvGrpSpPr/>
          <p:nvPr/>
        </p:nvGrpSpPr>
        <p:grpSpPr>
          <a:xfrm>
            <a:off x="-831540" y="9538856"/>
            <a:ext cx="19343209" cy="2801803"/>
            <a:chOff x="0" y="0"/>
            <a:chExt cx="5094508" cy="737923"/>
          </a:xfrm>
        </p:grpSpPr>
        <p:sp>
          <p:nvSpPr>
            <p:cNvPr id="4" name="Freeform 4"/>
            <p:cNvSpPr/>
            <p:nvPr/>
          </p:nvSpPr>
          <p:spPr>
            <a:xfrm>
              <a:off x="0" y="0"/>
              <a:ext cx="5094508" cy="737923"/>
            </a:xfrm>
            <a:custGeom>
              <a:avLst/>
              <a:gdLst/>
              <a:ahLst/>
              <a:cxnLst/>
              <a:rect l="l" t="t" r="r" b="b"/>
              <a:pathLst>
                <a:path w="5094508" h="737923">
                  <a:moveTo>
                    <a:pt x="0" y="0"/>
                  </a:moveTo>
                  <a:lnTo>
                    <a:pt x="5094508" y="0"/>
                  </a:lnTo>
                  <a:lnTo>
                    <a:pt x="5094508" y="737923"/>
                  </a:lnTo>
                  <a:lnTo>
                    <a:pt x="0" y="737923"/>
                  </a:lnTo>
                  <a:close/>
                </a:path>
              </a:pathLst>
            </a:custGeom>
            <a:solidFill>
              <a:srgbClr val="F9D2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5094508" cy="776023"/>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a:extLst>
              <a:ext uri="{C183D7F6-B498-43B3-948B-1728B52AA6E4}">
                <adec:decorative xmlns:adec="http://schemas.microsoft.com/office/drawing/2017/decorative" val="1"/>
              </a:ext>
            </a:extLst>
          </p:cNvPr>
          <p:cNvSpPr/>
          <p:nvPr/>
        </p:nvSpPr>
        <p:spPr>
          <a:xfrm>
            <a:off x="2094984" y="4545636"/>
            <a:ext cx="14098032" cy="6023705"/>
          </a:xfrm>
          <a:custGeom>
            <a:avLst/>
            <a:gdLst/>
            <a:ahLst/>
            <a:cxnLst/>
            <a:rect l="l" t="t" r="r" b="b"/>
            <a:pathLst>
              <a:path w="14098032" h="6023705">
                <a:moveTo>
                  <a:pt x="0" y="0"/>
                </a:moveTo>
                <a:lnTo>
                  <a:pt x="14098032" y="0"/>
                </a:lnTo>
                <a:lnTo>
                  <a:pt x="14098032" y="6023704"/>
                </a:lnTo>
                <a:lnTo>
                  <a:pt x="0" y="6023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a:extLst>
              <a:ext uri="{C183D7F6-B498-43B3-948B-1728B52AA6E4}">
                <adec:decorative xmlns:adec="http://schemas.microsoft.com/office/drawing/2017/decorative" val="1"/>
              </a:ext>
            </a:extLst>
          </p:cNvPr>
          <p:cNvGrpSpPr/>
          <p:nvPr/>
        </p:nvGrpSpPr>
        <p:grpSpPr>
          <a:xfrm>
            <a:off x="17090834" y="9139909"/>
            <a:ext cx="635238" cy="63523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1999" b="0" i="0" u="none" strike="noStrike" kern="1200" cap="none" spc="0" normalizeH="0" baseline="0" noProof="0">
                  <a:ln>
                    <a:noFill/>
                  </a:ln>
                  <a:solidFill>
                    <a:srgbClr val="FAFAFA"/>
                  </a:solidFill>
                  <a:effectLst/>
                  <a:uLnTx/>
                  <a:uFillTx/>
                  <a:latin typeface="Open Sauce"/>
                  <a:ea typeface="Open Sauce"/>
                  <a:cs typeface="Open Sauce"/>
                  <a:sym typeface="Open Sauce"/>
                </a:rPr>
                <a:t>10</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F0E0C-025B-039E-0847-A2A67797DD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096C2C0-40C4-CFB2-5A56-92F60D988294}"/>
              </a:ext>
              <a:ext uri="{C183D7F6-B498-43B3-948B-1728B52AA6E4}">
                <adec:decorative xmlns:adec="http://schemas.microsoft.com/office/drawing/2017/decorative" val="1"/>
              </a:ext>
            </a:extLst>
          </p:cNvPr>
          <p:cNvGrpSpPr/>
          <p:nvPr/>
        </p:nvGrpSpPr>
        <p:grpSpPr>
          <a:xfrm>
            <a:off x="-422788" y="-458703"/>
            <a:ext cx="7356988" cy="11204406"/>
            <a:chOff x="0" y="0"/>
            <a:chExt cx="1799641" cy="2950955"/>
          </a:xfrm>
        </p:grpSpPr>
        <p:sp>
          <p:nvSpPr>
            <p:cNvPr id="3" name="Freeform 3">
              <a:extLst>
                <a:ext uri="{FF2B5EF4-FFF2-40B4-BE49-F238E27FC236}">
                  <a16:creationId xmlns:a16="http://schemas.microsoft.com/office/drawing/2014/main" id="{5D877627-F04D-452D-BF9E-9BD019780516}"/>
                </a:ext>
              </a:extLst>
            </p:cNvPr>
            <p:cNvSpPr/>
            <p:nvPr/>
          </p:nvSpPr>
          <p:spPr>
            <a:xfrm>
              <a:off x="0" y="0"/>
              <a:ext cx="1799641" cy="2950955"/>
            </a:xfrm>
            <a:custGeom>
              <a:avLst/>
              <a:gdLst/>
              <a:ahLst/>
              <a:cxnLst/>
              <a:rect l="l" t="t" r="r" b="b"/>
              <a:pathLst>
                <a:path w="1799641" h="2950955">
                  <a:moveTo>
                    <a:pt x="0" y="0"/>
                  </a:moveTo>
                  <a:lnTo>
                    <a:pt x="1799641" y="0"/>
                  </a:lnTo>
                  <a:lnTo>
                    <a:pt x="1799641" y="2950955"/>
                  </a:lnTo>
                  <a:lnTo>
                    <a:pt x="0" y="2950955"/>
                  </a:ln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29C7137-16CD-CAA6-5A19-9788004CC722}"/>
                </a:ext>
              </a:extLst>
            </p:cNvPr>
            <p:cNvSpPr txBox="1"/>
            <p:nvPr/>
          </p:nvSpPr>
          <p:spPr>
            <a:xfrm>
              <a:off x="0" y="-47625"/>
              <a:ext cx="1799641" cy="2998580"/>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3A02B5F6-0AD2-34E5-D03E-3B811AA8833B}"/>
              </a:ext>
            </a:extLst>
          </p:cNvPr>
          <p:cNvSpPr txBox="1">
            <a:spLocks noGrp="1"/>
          </p:cNvSpPr>
          <p:nvPr>
            <p:ph type="title" idx="4294967295"/>
          </p:nvPr>
        </p:nvSpPr>
        <p:spPr>
          <a:xfrm>
            <a:off x="840649" y="1566466"/>
            <a:ext cx="5483951" cy="31803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26"/>
              </a:lnSpc>
              <a:spcBef>
                <a:spcPts val="0"/>
              </a:spcBef>
              <a:spcAft>
                <a:spcPts val="0"/>
              </a:spcAft>
              <a:buClrTx/>
              <a:buSzTx/>
              <a:buFontTx/>
              <a:buNone/>
              <a:tabLst/>
              <a:defRPr/>
            </a:pPr>
            <a:r>
              <a:rPr kumimoji="0" lang="en-US" sz="6104" b="1" i="0" u="none" strike="noStrike" kern="1200" cap="none" spc="0" normalizeH="0" baseline="0" noProof="0" dirty="0">
                <a:ln>
                  <a:noFill/>
                </a:ln>
                <a:solidFill>
                  <a:srgbClr val="FFFFFF"/>
                </a:solidFill>
                <a:effectLst/>
                <a:uLnTx/>
                <a:uFillTx/>
                <a:latin typeface="Open Sauce Bold"/>
                <a:ea typeface="Open Sauce Bold"/>
                <a:cs typeface="Open Sauce Bold"/>
                <a:sym typeface="Open Sauce Bold"/>
              </a:rPr>
              <a:t>OFFICE VACANCY CAUCUS PROCEDURES</a:t>
            </a:r>
          </a:p>
        </p:txBody>
      </p:sp>
      <p:sp>
        <p:nvSpPr>
          <p:cNvPr id="7" name="TextBox 7">
            <a:extLst>
              <a:ext uri="{FF2B5EF4-FFF2-40B4-BE49-F238E27FC236}">
                <a16:creationId xmlns:a16="http://schemas.microsoft.com/office/drawing/2014/main" id="{A0FC11A8-E516-6234-D8A4-5FDE58060875}"/>
              </a:ext>
            </a:extLst>
          </p:cNvPr>
          <p:cNvSpPr txBox="1"/>
          <p:nvPr/>
        </p:nvSpPr>
        <p:spPr>
          <a:xfrm>
            <a:off x="840649" y="5178517"/>
            <a:ext cx="5502870" cy="3024867"/>
          </a:xfrm>
          <a:prstGeom prst="rect">
            <a:avLst/>
          </a:prstGeom>
        </p:spPr>
        <p:txBody>
          <a:bodyPr wrap="square" lIns="0" tIns="0" rIns="0" bIns="0" rtlCol="0" anchor="t">
            <a:spAutoFit/>
          </a:bodyPr>
          <a:lstStyle/>
          <a:p>
            <a:pPr marL="0" marR="0" lvl="0" indent="0" algn="l" defTabSz="914400" rtl="0" eaLnBrk="1" fontAlgn="auto" latinLnBrk="0" hangingPunct="1">
              <a:lnSpc>
                <a:spcPts val="344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NOT to be confused with ballot vacancies, where no candidate ran for an office in the May primary election. This will be covered in the future. You can read more in the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Candidate Guide</a:t>
            </a: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 or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Election Administrator’s Manual.</a:t>
            </a:r>
            <a:endParaRPr lang="en-US" sz="2000" i="1" dirty="0">
              <a:solidFill>
                <a:srgbClr val="FFFFFF"/>
              </a:solidFill>
              <a:latin typeface="Open Sauce"/>
              <a:ea typeface="Open Sauce"/>
              <a:cs typeface="Open Sauce"/>
              <a:sym typeface="Open Sauce"/>
            </a:endParaRPr>
          </a:p>
        </p:txBody>
      </p:sp>
      <p:sp>
        <p:nvSpPr>
          <p:cNvPr id="9" name="Footer Placeholder 3">
            <a:extLst>
              <a:ext uri="{FF2B5EF4-FFF2-40B4-BE49-F238E27FC236}">
                <a16:creationId xmlns:a16="http://schemas.microsoft.com/office/drawing/2014/main" id="{FAFC60B3-5328-B8FA-9EC6-6EBDBD04B1E1}"/>
              </a:ext>
            </a:extLst>
          </p:cNvPr>
          <p:cNvSpPr txBox="1">
            <a:spLocks/>
          </p:cNvSpPr>
          <p:nvPr/>
        </p:nvSpPr>
        <p:spPr bwMode="auto">
          <a:xfrm>
            <a:off x="840649" y="8888531"/>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l"/>
            <a:r>
              <a:rPr lang="en-US" altLang="en-US" dirty="0">
                <a:solidFill>
                  <a:schemeClr val="bg1"/>
                </a:solidFill>
              </a:rPr>
              <a:t>IC 3-13-11, generally | IC 5-8-3.5-1 | IC 5-8-6-3</a:t>
            </a:r>
          </a:p>
        </p:txBody>
      </p:sp>
      <p:sp>
        <p:nvSpPr>
          <p:cNvPr id="8" name="TextBox 4"/>
          <p:cNvSpPr txBox="1"/>
          <p:nvPr/>
        </p:nvSpPr>
        <p:spPr>
          <a:xfrm>
            <a:off x="7391400" y="1104900"/>
            <a:ext cx="10055951" cy="8463855"/>
          </a:xfrm>
          <a:prstGeom prst="rect">
            <a:avLst/>
          </a:prstGeom>
        </p:spPr>
        <p:txBody>
          <a:bodyPr wrap="square" lIns="0" tIns="0" rIns="0" bIns="0" rtlCol="0" anchor="t">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lang="en-US" sz="3600" b="1" dirty="0">
                <a:solidFill>
                  <a:srgbClr val="000000"/>
                </a:solidFill>
                <a:latin typeface="Open Sauce"/>
                <a:ea typeface="Open Sauce"/>
                <a:cs typeface="Open Sauce"/>
                <a:sym typeface="Open Sauce"/>
              </a:rPr>
              <a:t>Elected Official Resigns</a:t>
            </a:r>
          </a:p>
          <a:p>
            <a:pPr marL="342900" marR="0" lvl="0" indent="-342900" algn="l" defTabSz="914400" rtl="0" eaLnBrk="1" fontAlgn="auto" latinLnBrk="0" hangingPunct="1">
              <a:lnSpc>
                <a:spcPts val="3300"/>
              </a:lnSpc>
              <a:spcBef>
                <a:spcPts val="0"/>
              </a:spcBef>
              <a:spcAft>
                <a:spcPts val="0"/>
              </a:spcAft>
              <a:buClrTx/>
              <a:buSzTx/>
              <a:buFont typeface="Arial" panose="020B0604020202020204" pitchFamily="34" charset="0"/>
              <a:buChar char="•"/>
              <a:tabLst/>
              <a:defRPr/>
            </a:pPr>
            <a:r>
              <a:rPr lang="en-US" sz="2800" dirty="0">
                <a:solidFill>
                  <a:srgbClr val="000000"/>
                </a:solidFill>
                <a:latin typeface="Open Sauce"/>
                <a:ea typeface="Open Sauce"/>
                <a:cs typeface="Open Sauce"/>
                <a:sym typeface="Open Sauce"/>
              </a:rPr>
              <a:t>Most local offices file resignation with county clerk</a:t>
            </a:r>
          </a:p>
          <a:p>
            <a:pPr marL="800100" lvl="1" indent="-342900">
              <a:lnSpc>
                <a:spcPts val="3300"/>
              </a:lnSpc>
              <a:buFont typeface="Arial" panose="020B0604020202020204" pitchFamily="34" charset="0"/>
              <a:buChar char="•"/>
              <a:defRPr/>
            </a:pPr>
            <a:r>
              <a:rPr lang="en-US" sz="2800" dirty="0">
                <a:solidFill>
                  <a:srgbClr val="000000"/>
                </a:solidFill>
                <a:latin typeface="Open Sauce"/>
                <a:ea typeface="Open Sauce"/>
                <a:cs typeface="Open Sauce"/>
                <a:sym typeface="Open Sauce"/>
              </a:rPr>
              <a:t>County constitutional officeholders file with governor</a:t>
            </a:r>
          </a:p>
          <a:p>
            <a:pPr marL="1257300" lvl="2" indent="-342900">
              <a:lnSpc>
                <a:spcPts val="3300"/>
              </a:lnSpc>
              <a:buFont typeface="Arial" panose="020B0604020202020204" pitchFamily="34" charset="0"/>
              <a:buChar char="•"/>
              <a:defRPr/>
            </a:pPr>
            <a:r>
              <a:rPr lang="en-US" sz="2800" dirty="0">
                <a:solidFill>
                  <a:srgbClr val="000000"/>
                </a:solidFill>
                <a:latin typeface="Open Sauce"/>
                <a:ea typeface="Open Sauce"/>
                <a:cs typeface="Open Sauce"/>
                <a:sym typeface="Open Sauce"/>
              </a:rPr>
              <a:t>County judges, prosecuting attorneys, clerks, auditors, recorders, treasurers, sheriffs, coroners, and surveyors</a:t>
            </a:r>
          </a:p>
          <a:p>
            <a:pPr marL="1257300" lvl="2" indent="-342900">
              <a:lnSpc>
                <a:spcPts val="3300"/>
              </a:lnSpc>
              <a:buFont typeface="Arial" panose="020B0604020202020204" pitchFamily="34" charset="0"/>
              <a:buChar char="•"/>
              <a:defRPr/>
            </a:pPr>
            <a:r>
              <a:rPr lang="en-US" sz="2800" dirty="0">
                <a:solidFill>
                  <a:srgbClr val="000000"/>
                </a:solidFill>
                <a:latin typeface="Open Sauce"/>
                <a:ea typeface="Open Sauce"/>
                <a:cs typeface="Open Sauce"/>
                <a:sym typeface="Open Sauce"/>
              </a:rPr>
              <a:t>Resigning elected officials are encouraged to contact IED with questions on where to file resignation</a:t>
            </a:r>
          </a:p>
          <a:p>
            <a:pPr marL="342900" marR="0" lvl="0" indent="-342900" algn="l" defTabSz="914400" rtl="0" eaLnBrk="1" fontAlgn="auto" latinLnBrk="0" hangingPunct="1">
              <a:lnSpc>
                <a:spcPts val="3300"/>
              </a:lnSpc>
              <a:spcBef>
                <a:spcPts val="0"/>
              </a:spcBef>
              <a:spcAft>
                <a:spcPts val="0"/>
              </a:spcAft>
              <a:buClrTx/>
              <a:buSzTx/>
              <a:buFont typeface="Arial" panose="020B0604020202020204" pitchFamily="34" charset="0"/>
              <a:buChar char="•"/>
              <a:tabLst/>
              <a:defRPr/>
            </a:pPr>
            <a:r>
              <a:rPr lang="en-US" sz="2800" dirty="0">
                <a:solidFill>
                  <a:srgbClr val="000000"/>
                </a:solidFill>
                <a:latin typeface="Open Sauce"/>
                <a:ea typeface="Open Sauce"/>
                <a:cs typeface="Open Sauce"/>
                <a:sym typeface="Open Sauce"/>
              </a:rPr>
              <a:t>Clerk (or governor) must give notice to county chair of party elected official was elected or appointed under within 72-hours of receiving the resignation</a:t>
            </a:r>
          </a:p>
          <a:p>
            <a:pPr marL="0" marR="0" lvl="0" indent="0" algn="l" defTabSz="914400" rtl="0" eaLnBrk="1" fontAlgn="auto" latinLnBrk="0" hangingPunct="1">
              <a:lnSpc>
                <a:spcPts val="3300"/>
              </a:lnSpc>
              <a:spcBef>
                <a:spcPts val="0"/>
              </a:spcBef>
              <a:spcAft>
                <a:spcPts val="0"/>
              </a:spcAft>
              <a:buClrTx/>
              <a:buSzTx/>
              <a:buFontTx/>
              <a:buNone/>
              <a:tabLst/>
              <a:defRPr/>
            </a:pPr>
            <a:endParaRPr lang="en-US" sz="3600" dirty="0">
              <a:solidFill>
                <a:srgbClr val="000000"/>
              </a:solidFill>
              <a:latin typeface="Open Sauce"/>
              <a:ea typeface="Open Sauce"/>
              <a:cs typeface="Open Sauce"/>
              <a:sym typeface="Open Sauce"/>
            </a:endParaRPr>
          </a:p>
          <a:p>
            <a:pPr marL="0" marR="0" lvl="0" indent="0" algn="l" defTabSz="914400" rtl="0" eaLnBrk="1" fontAlgn="auto" latinLnBrk="0" hangingPunct="1">
              <a:lnSpc>
                <a:spcPts val="3300"/>
              </a:lnSpc>
              <a:spcBef>
                <a:spcPts val="0"/>
              </a:spcBef>
              <a:spcAft>
                <a:spcPts val="0"/>
              </a:spcAft>
              <a:buClrTx/>
              <a:buSzTx/>
              <a:buFontTx/>
              <a:buNone/>
              <a:tabLst/>
              <a:defRPr/>
            </a:pPr>
            <a:r>
              <a:rPr lang="en-US" sz="3600" b="1" dirty="0">
                <a:solidFill>
                  <a:srgbClr val="000000"/>
                </a:solidFill>
                <a:latin typeface="Open Sauce"/>
                <a:ea typeface="Open Sauce"/>
                <a:cs typeface="Open Sauce"/>
                <a:sym typeface="Open Sauce"/>
              </a:rPr>
              <a:t>Elected Official Dies</a:t>
            </a:r>
          </a:p>
          <a:p>
            <a:pPr marL="342900" marR="0" lvl="0" indent="-342900" algn="l" defTabSz="914400" rtl="0" eaLnBrk="1" fontAlgn="auto" latinLnBrk="0" hangingPunct="1">
              <a:lnSpc>
                <a:spcPts val="3300"/>
              </a:lnSpc>
              <a:spcBef>
                <a:spcPts val="0"/>
              </a:spcBef>
              <a:spcAft>
                <a:spcPts val="0"/>
              </a:spcAft>
              <a:buClrTx/>
              <a:buSzTx/>
              <a:buFont typeface="Arial" panose="020B0604020202020204" pitchFamily="34" charset="0"/>
              <a:buChar char="•"/>
              <a:tabLst/>
              <a:defRPr/>
            </a:pPr>
            <a:r>
              <a:rPr lang="en-US" sz="2800" dirty="0">
                <a:solidFill>
                  <a:srgbClr val="000000"/>
                </a:solidFill>
                <a:latin typeface="Open Sauce"/>
                <a:ea typeface="Open Sauce"/>
                <a:cs typeface="Open Sauce"/>
                <a:sym typeface="Open Sauce"/>
              </a:rPr>
              <a:t>“Information” must be given to the county clerk that the elected official is deceased that clerk believes is true</a:t>
            </a:r>
          </a:p>
          <a:p>
            <a:pPr marL="342900" marR="0" lvl="0" indent="-342900" algn="l" defTabSz="914400" rtl="0" eaLnBrk="1" fontAlgn="auto" latinLnBrk="0" hangingPunct="1">
              <a:lnSpc>
                <a:spcPts val="3300"/>
              </a:lnSpc>
              <a:spcBef>
                <a:spcPts val="0"/>
              </a:spcBef>
              <a:spcAft>
                <a:spcPts val="0"/>
              </a:spcAft>
              <a:buClrTx/>
              <a:buSzTx/>
              <a:buFont typeface="Arial" panose="020B0604020202020204" pitchFamily="34" charset="0"/>
              <a:buChar char="•"/>
              <a:tabLst/>
              <a:defRPr/>
            </a:pPr>
            <a:r>
              <a:rPr lang="en-US" sz="2800" dirty="0">
                <a:solidFill>
                  <a:srgbClr val="000000"/>
                </a:solidFill>
                <a:latin typeface="Open Sauce"/>
                <a:ea typeface="Open Sauce"/>
                <a:cs typeface="Open Sauce"/>
                <a:sym typeface="Open Sauce"/>
              </a:rPr>
              <a:t>Clerk must give notice to county chair within 72-hours of receiving information about the death</a:t>
            </a:r>
          </a:p>
          <a:p>
            <a:pPr marL="800100" lvl="1" indent="-342900">
              <a:lnSpc>
                <a:spcPts val="3300"/>
              </a:lnSpc>
              <a:buFont typeface="Arial" panose="020B0604020202020204" pitchFamily="34" charset="0"/>
              <a:buChar char="•"/>
              <a:defRPr/>
            </a:pPr>
            <a:r>
              <a:rPr lang="en-US" sz="2800" dirty="0">
                <a:solidFill>
                  <a:srgbClr val="000000"/>
                </a:solidFill>
                <a:latin typeface="Open Sauce"/>
                <a:ea typeface="Open Sauce"/>
                <a:cs typeface="Open Sauce"/>
                <a:sym typeface="Open Sauce"/>
              </a:rPr>
              <a:t>CANNOT fill the vacancy until notice is given to the chair about the officeholder’s death!</a:t>
            </a:r>
          </a:p>
          <a:p>
            <a:pPr>
              <a:lnSpc>
                <a:spcPts val="3300"/>
              </a:lnSpc>
              <a:defRPr/>
            </a:pPr>
            <a:endParaRPr lang="en-US" sz="3200" dirty="0">
              <a:solidFill>
                <a:srgbClr val="000000"/>
              </a:solidFill>
              <a:latin typeface="Open Sauce"/>
              <a:ea typeface="Open Sauce"/>
              <a:cs typeface="Open Sauce"/>
              <a:sym typeface="Open Sauce"/>
            </a:endParaRPr>
          </a:p>
          <a:p>
            <a:pPr marL="0" marR="0" lvl="0" indent="0" algn="l" defTabSz="914400" rtl="0" eaLnBrk="1" fontAlgn="auto" latinLnBrk="0" hangingPunct="1">
              <a:lnSpc>
                <a:spcPts val="33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Open Sauce"/>
              <a:ea typeface="Open Sauce"/>
              <a:cs typeface="Open Sauce"/>
              <a:sym typeface="Open Sauce"/>
            </a:endParaRPr>
          </a:p>
        </p:txBody>
      </p:sp>
      <p:sp>
        <p:nvSpPr>
          <p:cNvPr id="10" name="TextBox 3"/>
          <p:cNvSpPr txBox="1"/>
          <p:nvPr/>
        </p:nvSpPr>
        <p:spPr>
          <a:xfrm>
            <a:off x="7580675" y="9087040"/>
            <a:ext cx="9677400" cy="1000274"/>
          </a:xfrm>
          <a:prstGeom prst="rect">
            <a:avLst/>
          </a:prstGeom>
          <a:solidFill>
            <a:srgbClr val="FFFF00"/>
          </a:solidFill>
        </p:spPr>
        <p:txBody>
          <a:bodyPr wrap="square" lIns="0" tIns="0" rIns="0" bIns="0" rtlCol="0" anchor="t">
            <a:spAutoFit/>
          </a:bodyPr>
          <a:lstStyle/>
          <a:p>
            <a:pPr marL="0" marR="0" lvl="0" indent="0" algn="ctr" defTabSz="914400" rtl="0" eaLnBrk="1" fontAlgn="auto" latinLnBrk="0" hangingPunct="1">
              <a:lnSpc>
                <a:spcPts val="3859"/>
              </a:lnSpc>
              <a:spcBef>
                <a:spcPts val="0"/>
              </a:spcBef>
              <a:spcAft>
                <a:spcPts val="0"/>
              </a:spcAft>
              <a:buClrTx/>
              <a:buSzTx/>
              <a:buFontTx/>
              <a:buNone/>
              <a:tabLst/>
              <a:defRPr/>
            </a:pPr>
            <a:r>
              <a:rPr lang="en-US" sz="3509" b="1" dirty="0">
                <a:solidFill>
                  <a:srgbClr val="000000"/>
                </a:solidFill>
                <a:latin typeface="Open Sauce Bold"/>
                <a:ea typeface="Open Sauce Bold"/>
                <a:cs typeface="Open Sauce Bold"/>
                <a:sym typeface="Open Sauce Bold"/>
              </a:rPr>
              <a:t>OFFICE VACANCIES ARE ALMOST ALWAYS FILLED BY A CAUCUS OF ELIGIBLE PCs!</a:t>
            </a:r>
            <a:endParaRPr kumimoji="0" lang="en-US" sz="3509"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endParaRPr>
          </a:p>
        </p:txBody>
      </p:sp>
    </p:spTree>
    <p:extLst>
      <p:ext uri="{BB962C8B-B14F-4D97-AF65-F5344CB8AC3E}">
        <p14:creationId xmlns:p14="http://schemas.microsoft.com/office/powerpoint/2010/main" val="21318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7EE8D-A336-5CD2-419B-6553EE78AFC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6DA8F6E-F6E7-A6DE-76C0-2A9CB5594D4B}"/>
              </a:ext>
              <a:ext uri="{C183D7F6-B498-43B3-948B-1728B52AA6E4}">
                <adec:decorative xmlns:adec="http://schemas.microsoft.com/office/drawing/2017/decorative" val="1"/>
              </a:ext>
            </a:extLst>
          </p:cNvPr>
          <p:cNvGrpSpPr/>
          <p:nvPr/>
        </p:nvGrpSpPr>
        <p:grpSpPr>
          <a:xfrm>
            <a:off x="-422788" y="-458703"/>
            <a:ext cx="7356988" cy="11204406"/>
            <a:chOff x="0" y="0"/>
            <a:chExt cx="1799641" cy="2950955"/>
          </a:xfrm>
        </p:grpSpPr>
        <p:sp>
          <p:nvSpPr>
            <p:cNvPr id="3" name="Freeform 3">
              <a:extLst>
                <a:ext uri="{FF2B5EF4-FFF2-40B4-BE49-F238E27FC236}">
                  <a16:creationId xmlns:a16="http://schemas.microsoft.com/office/drawing/2014/main" id="{B74CA3AF-12C1-CBC8-6ED5-842887643E81}"/>
                </a:ext>
              </a:extLst>
            </p:cNvPr>
            <p:cNvSpPr/>
            <p:nvPr/>
          </p:nvSpPr>
          <p:spPr>
            <a:xfrm>
              <a:off x="0" y="0"/>
              <a:ext cx="1799641" cy="2950955"/>
            </a:xfrm>
            <a:custGeom>
              <a:avLst/>
              <a:gdLst/>
              <a:ahLst/>
              <a:cxnLst/>
              <a:rect l="l" t="t" r="r" b="b"/>
              <a:pathLst>
                <a:path w="1799641" h="2950955">
                  <a:moveTo>
                    <a:pt x="0" y="0"/>
                  </a:moveTo>
                  <a:lnTo>
                    <a:pt x="1799641" y="0"/>
                  </a:lnTo>
                  <a:lnTo>
                    <a:pt x="1799641" y="2950955"/>
                  </a:lnTo>
                  <a:lnTo>
                    <a:pt x="0" y="2950955"/>
                  </a:ln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9EFD46A-AD23-738E-EEEB-C6FD706C04B7}"/>
                </a:ext>
              </a:extLst>
            </p:cNvPr>
            <p:cNvSpPr txBox="1"/>
            <p:nvPr/>
          </p:nvSpPr>
          <p:spPr>
            <a:xfrm>
              <a:off x="0" y="-47625"/>
              <a:ext cx="1799641" cy="2998580"/>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8C560880-9693-3C92-4FBD-101A42002154}"/>
              </a:ext>
            </a:extLst>
          </p:cNvPr>
          <p:cNvSpPr txBox="1">
            <a:spLocks noGrp="1"/>
          </p:cNvSpPr>
          <p:nvPr>
            <p:ph type="title" idx="4294967295"/>
          </p:nvPr>
        </p:nvSpPr>
        <p:spPr>
          <a:xfrm>
            <a:off x="840649" y="1566466"/>
            <a:ext cx="5483951" cy="31803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26"/>
              </a:lnSpc>
              <a:spcBef>
                <a:spcPts val="0"/>
              </a:spcBef>
              <a:spcAft>
                <a:spcPts val="0"/>
              </a:spcAft>
              <a:buClrTx/>
              <a:buSzTx/>
              <a:buFontTx/>
              <a:buNone/>
              <a:tabLst/>
              <a:defRPr/>
            </a:pPr>
            <a:r>
              <a:rPr kumimoji="0" lang="en-US" sz="6104" b="1" i="0" u="none" strike="noStrike" kern="1200" cap="none" spc="0" normalizeH="0" baseline="0" noProof="0" dirty="0">
                <a:ln>
                  <a:noFill/>
                </a:ln>
                <a:solidFill>
                  <a:srgbClr val="FFFFFF"/>
                </a:solidFill>
                <a:effectLst/>
                <a:uLnTx/>
                <a:uFillTx/>
                <a:latin typeface="Open Sauce Bold"/>
                <a:ea typeface="Open Sauce Bold"/>
                <a:cs typeface="Open Sauce Bold"/>
                <a:sym typeface="Open Sauce Bold"/>
              </a:rPr>
              <a:t>OFFICE VACANCY CAUCUS PROCEDURES</a:t>
            </a:r>
          </a:p>
        </p:txBody>
      </p:sp>
      <p:sp>
        <p:nvSpPr>
          <p:cNvPr id="7" name="TextBox 7">
            <a:extLst>
              <a:ext uri="{FF2B5EF4-FFF2-40B4-BE49-F238E27FC236}">
                <a16:creationId xmlns:a16="http://schemas.microsoft.com/office/drawing/2014/main" id="{13E9B43F-576B-CDBE-6852-B70F1208185E}"/>
              </a:ext>
            </a:extLst>
          </p:cNvPr>
          <p:cNvSpPr txBox="1"/>
          <p:nvPr/>
        </p:nvSpPr>
        <p:spPr>
          <a:xfrm>
            <a:off x="840649" y="5178517"/>
            <a:ext cx="5502870" cy="3024867"/>
          </a:xfrm>
          <a:prstGeom prst="rect">
            <a:avLst/>
          </a:prstGeom>
        </p:spPr>
        <p:txBody>
          <a:bodyPr wrap="square" lIns="0" tIns="0" rIns="0" bIns="0" rtlCol="0" anchor="t">
            <a:spAutoFit/>
          </a:bodyPr>
          <a:lstStyle/>
          <a:p>
            <a:pPr marL="0" marR="0" lvl="0" indent="0" algn="l" defTabSz="914400" rtl="0" eaLnBrk="1" fontAlgn="auto" latinLnBrk="0" hangingPunct="1">
              <a:lnSpc>
                <a:spcPts val="344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NOT to be confused with ballot vacancies, where no candidate ran for an office in the May primary election. This will be covered in the future. You can read more in the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Candidate Guide</a:t>
            </a: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 or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Election Administrator’s Manual.</a:t>
            </a:r>
            <a:endParaRPr lang="en-US" sz="2000" i="1" dirty="0">
              <a:solidFill>
                <a:srgbClr val="FFFFFF"/>
              </a:solidFill>
              <a:latin typeface="Open Sauce"/>
              <a:ea typeface="Open Sauce"/>
              <a:cs typeface="Open Sauce"/>
              <a:sym typeface="Open Sauce"/>
            </a:endParaRPr>
          </a:p>
        </p:txBody>
      </p:sp>
      <p:sp>
        <p:nvSpPr>
          <p:cNvPr id="9" name="Footer Placeholder 3">
            <a:extLst>
              <a:ext uri="{FF2B5EF4-FFF2-40B4-BE49-F238E27FC236}">
                <a16:creationId xmlns:a16="http://schemas.microsoft.com/office/drawing/2014/main" id="{ABE511CB-628F-EDE2-1196-42F7E94AE762}"/>
              </a:ext>
            </a:extLst>
          </p:cNvPr>
          <p:cNvSpPr txBox="1">
            <a:spLocks/>
          </p:cNvSpPr>
          <p:nvPr/>
        </p:nvSpPr>
        <p:spPr bwMode="auto">
          <a:xfrm>
            <a:off x="840649" y="8888531"/>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l"/>
            <a:r>
              <a:rPr lang="en-US" altLang="en-US" dirty="0">
                <a:solidFill>
                  <a:schemeClr val="bg1"/>
                </a:solidFill>
              </a:rPr>
              <a:t>IC 3-13-11, generally</a:t>
            </a:r>
          </a:p>
        </p:txBody>
      </p:sp>
      <p:sp>
        <p:nvSpPr>
          <p:cNvPr id="6" name="TextBox 6">
            <a:extLst>
              <a:ext uri="{FF2B5EF4-FFF2-40B4-BE49-F238E27FC236}">
                <a16:creationId xmlns:a16="http://schemas.microsoft.com/office/drawing/2014/main" id="{F5D48E61-0048-A3A1-84C6-ACD8D16D8F49}"/>
              </a:ext>
            </a:extLst>
          </p:cNvPr>
          <p:cNvSpPr txBox="1"/>
          <p:nvPr/>
        </p:nvSpPr>
        <p:spPr>
          <a:xfrm>
            <a:off x="7239000" y="599440"/>
            <a:ext cx="10820400" cy="9664184"/>
          </a:xfrm>
          <a:prstGeom prst="rect">
            <a:avLst/>
          </a:prstGeom>
        </p:spPr>
        <p:txBody>
          <a:bodyPr wrap="square" lIns="0" tIns="0" rIns="0" bIns="0" rtlCol="0" anchor="t">
            <a:spAutoFit/>
          </a:bodyPr>
          <a:lstStyle/>
          <a:p>
            <a:pPr marL="457200" indent="-457200" eaLnBrk="1" hangingPunct="1">
              <a:buFont typeface="Arial" panose="020B0604020202020204" pitchFamily="34" charset="0"/>
              <a:buChar char="•"/>
            </a:pPr>
            <a:r>
              <a:rPr lang="en-US" altLang="en-US" sz="3600" b="1" dirty="0"/>
              <a:t>Office must be filled not later than 30-days after the date the vacancy occurred</a:t>
            </a:r>
          </a:p>
          <a:p>
            <a:pPr marL="914400" lvl="1" indent="-457200">
              <a:buFont typeface="Arial" panose="020B0604020202020204" pitchFamily="34" charset="0"/>
              <a:buChar char="•"/>
            </a:pPr>
            <a:r>
              <a:rPr lang="en-US" altLang="en-US" sz="2800" dirty="0"/>
              <a:t>If official files notice with a resignation date in the future, the chair can fill the position before the office becomes vacant but the 30-day clock does not start until the office is vacated</a:t>
            </a:r>
          </a:p>
          <a:p>
            <a:pPr marL="914400" lvl="1" indent="-457200">
              <a:buFont typeface="Arial" panose="020B0604020202020204" pitchFamily="34" charset="0"/>
              <a:buChar char="•"/>
            </a:pPr>
            <a:r>
              <a:rPr lang="en-US" altLang="en-US" sz="2800" dirty="0"/>
              <a:t>In some limited circumstances, if the county party fails to fill an elected office vacancy within the 30-day period, then other officials are entitled to fill the open position</a:t>
            </a:r>
          </a:p>
          <a:p>
            <a:pPr marL="914400" lvl="1" indent="-457200">
              <a:buFont typeface="Arial" panose="020B0604020202020204" pitchFamily="34" charset="0"/>
              <a:buChar char="•"/>
            </a:pPr>
            <a:endParaRPr lang="en-US" altLang="en-US" sz="3600" dirty="0"/>
          </a:p>
          <a:p>
            <a:pPr marL="457200" indent="-457200">
              <a:buFont typeface="Arial" panose="020B0604020202020204" pitchFamily="34" charset="0"/>
              <a:buChar char="•"/>
            </a:pPr>
            <a:r>
              <a:rPr lang="en-US" altLang="en-US" sz="3600" b="1" dirty="0"/>
              <a:t>Chair must determine eligible PCs to vote in caucus</a:t>
            </a:r>
          </a:p>
          <a:p>
            <a:pPr marL="914400" lvl="1" indent="-457200">
              <a:buFont typeface="Arial" panose="020B0604020202020204" pitchFamily="34" charset="0"/>
              <a:buChar char="•"/>
            </a:pPr>
            <a:r>
              <a:rPr lang="en-US" altLang="en-US" sz="2800" dirty="0"/>
              <a:t>Elected PCs must live in the election district to vote</a:t>
            </a:r>
          </a:p>
          <a:p>
            <a:pPr marL="914400" lvl="1" indent="-457200">
              <a:buFont typeface="Arial" panose="020B0604020202020204" pitchFamily="34" charset="0"/>
              <a:buChar char="•"/>
            </a:pPr>
            <a:r>
              <a:rPr lang="en-US" altLang="en-US" sz="2800" dirty="0"/>
              <a:t>Appointed PCs must represent a precinct within the election district AND be appointed at least 30-days before the date the </a:t>
            </a:r>
            <a:r>
              <a:rPr lang="en-US" altLang="en-US" sz="2800" u="sng" dirty="0"/>
              <a:t>vacancy</a:t>
            </a:r>
            <a:r>
              <a:rPr lang="en-US" altLang="en-US" sz="2800" dirty="0"/>
              <a:t> occurred to vote</a:t>
            </a:r>
          </a:p>
          <a:p>
            <a:pPr marL="1371600" lvl="2" indent="-457200">
              <a:buFont typeface="Arial" panose="020B0604020202020204" pitchFamily="34" charset="0"/>
              <a:buChar char="•"/>
            </a:pPr>
            <a:r>
              <a:rPr lang="en-US" altLang="en-US" sz="2800" dirty="0"/>
              <a:t>Vice PCs do NOT vote in an elected office vacancy caucus</a:t>
            </a:r>
          </a:p>
          <a:p>
            <a:pPr marL="1371600" lvl="2" indent="-457200">
              <a:buFont typeface="Arial" panose="020B0604020202020204" pitchFamily="34" charset="0"/>
              <a:buChar char="•"/>
            </a:pPr>
            <a:r>
              <a:rPr lang="en-US" altLang="en-US" sz="2800" dirty="0"/>
              <a:t>CAN be proxy for their PC</a:t>
            </a:r>
          </a:p>
          <a:p>
            <a:pPr marL="1828800" lvl="3" indent="-457200">
              <a:buFont typeface="Arial" panose="020B0604020202020204" pitchFamily="34" charset="0"/>
              <a:buChar char="•"/>
            </a:pPr>
            <a:r>
              <a:rPr lang="en-US" altLang="en-US" sz="2800" dirty="0"/>
              <a:t>Vice of an elected PC must be appointed at least 5-days before the date of the caucus</a:t>
            </a:r>
          </a:p>
          <a:p>
            <a:pPr marL="1828800" lvl="3" indent="-457200">
              <a:buFont typeface="Arial" panose="020B0604020202020204" pitchFamily="34" charset="0"/>
              <a:buChar char="•"/>
            </a:pPr>
            <a:r>
              <a:rPr lang="en-US" altLang="en-US" sz="2800" dirty="0"/>
              <a:t>Vice of an appointed PC must be appointed at least 30-days before the date of the caucus</a:t>
            </a:r>
          </a:p>
          <a:p>
            <a:pPr marL="457200" indent="-457200">
              <a:buFont typeface="Arial" panose="020B0604020202020204" pitchFamily="34" charset="0"/>
              <a:buChar char="•"/>
            </a:pPr>
            <a:endParaRPr lang="en-US" altLang="en-US" sz="3600" dirty="0"/>
          </a:p>
        </p:txBody>
      </p:sp>
    </p:spTree>
    <p:extLst>
      <p:ext uri="{BB962C8B-B14F-4D97-AF65-F5344CB8AC3E}">
        <p14:creationId xmlns:p14="http://schemas.microsoft.com/office/powerpoint/2010/main" val="144620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F87AE-108D-E4F1-5E30-794DA8F7C0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D3FF4A9-06ED-8E6A-0ED9-DDC40C07FBAF}"/>
              </a:ext>
              <a:ext uri="{C183D7F6-B498-43B3-948B-1728B52AA6E4}">
                <adec:decorative xmlns:adec="http://schemas.microsoft.com/office/drawing/2017/decorative" val="1"/>
              </a:ext>
            </a:extLst>
          </p:cNvPr>
          <p:cNvGrpSpPr/>
          <p:nvPr/>
        </p:nvGrpSpPr>
        <p:grpSpPr>
          <a:xfrm>
            <a:off x="-422788" y="-458703"/>
            <a:ext cx="7356988" cy="11204406"/>
            <a:chOff x="0" y="0"/>
            <a:chExt cx="1799641" cy="2950955"/>
          </a:xfrm>
        </p:grpSpPr>
        <p:sp>
          <p:nvSpPr>
            <p:cNvPr id="3" name="Freeform 3">
              <a:extLst>
                <a:ext uri="{FF2B5EF4-FFF2-40B4-BE49-F238E27FC236}">
                  <a16:creationId xmlns:a16="http://schemas.microsoft.com/office/drawing/2014/main" id="{6538C78A-BF29-FDFE-DBED-0BC8CDAEE7AE}"/>
                </a:ext>
              </a:extLst>
            </p:cNvPr>
            <p:cNvSpPr/>
            <p:nvPr/>
          </p:nvSpPr>
          <p:spPr>
            <a:xfrm>
              <a:off x="0" y="0"/>
              <a:ext cx="1799641" cy="2950955"/>
            </a:xfrm>
            <a:custGeom>
              <a:avLst/>
              <a:gdLst/>
              <a:ahLst/>
              <a:cxnLst/>
              <a:rect l="l" t="t" r="r" b="b"/>
              <a:pathLst>
                <a:path w="1799641" h="2950955">
                  <a:moveTo>
                    <a:pt x="0" y="0"/>
                  </a:moveTo>
                  <a:lnTo>
                    <a:pt x="1799641" y="0"/>
                  </a:lnTo>
                  <a:lnTo>
                    <a:pt x="1799641" y="2950955"/>
                  </a:lnTo>
                  <a:lnTo>
                    <a:pt x="0" y="2950955"/>
                  </a:ln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72889462-2D96-6EE3-F6D5-F60D2D011389}"/>
                </a:ext>
              </a:extLst>
            </p:cNvPr>
            <p:cNvSpPr txBox="1"/>
            <p:nvPr/>
          </p:nvSpPr>
          <p:spPr>
            <a:xfrm>
              <a:off x="0" y="-47625"/>
              <a:ext cx="1799641" cy="2998580"/>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EB08901A-3AF3-3BE8-E71D-63BC9D94EF19}"/>
              </a:ext>
            </a:extLst>
          </p:cNvPr>
          <p:cNvSpPr txBox="1">
            <a:spLocks noGrp="1"/>
          </p:cNvSpPr>
          <p:nvPr>
            <p:ph type="title" idx="4294967295"/>
          </p:nvPr>
        </p:nvSpPr>
        <p:spPr>
          <a:xfrm>
            <a:off x="840649" y="1566466"/>
            <a:ext cx="5483951" cy="31803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26"/>
              </a:lnSpc>
              <a:spcBef>
                <a:spcPts val="0"/>
              </a:spcBef>
              <a:spcAft>
                <a:spcPts val="0"/>
              </a:spcAft>
              <a:buClrTx/>
              <a:buSzTx/>
              <a:buFontTx/>
              <a:buNone/>
              <a:tabLst/>
              <a:defRPr/>
            </a:pPr>
            <a:r>
              <a:rPr kumimoji="0" lang="en-US" sz="6104" b="1" i="0" u="none" strike="noStrike" kern="1200" cap="none" spc="0" normalizeH="0" baseline="0" noProof="0" dirty="0">
                <a:ln>
                  <a:noFill/>
                </a:ln>
                <a:solidFill>
                  <a:srgbClr val="FFFFFF"/>
                </a:solidFill>
                <a:effectLst/>
                <a:uLnTx/>
                <a:uFillTx/>
                <a:latin typeface="Open Sauce Bold"/>
                <a:ea typeface="Open Sauce Bold"/>
                <a:cs typeface="Open Sauce Bold"/>
                <a:sym typeface="Open Sauce Bold"/>
              </a:rPr>
              <a:t>OFFICE VACANCY CAUCUS PROCEDURES</a:t>
            </a:r>
          </a:p>
        </p:txBody>
      </p:sp>
      <p:sp>
        <p:nvSpPr>
          <p:cNvPr id="7" name="TextBox 7">
            <a:extLst>
              <a:ext uri="{FF2B5EF4-FFF2-40B4-BE49-F238E27FC236}">
                <a16:creationId xmlns:a16="http://schemas.microsoft.com/office/drawing/2014/main" id="{509A8ED2-0584-3A7E-99C1-E861DB698194}"/>
              </a:ext>
            </a:extLst>
          </p:cNvPr>
          <p:cNvSpPr txBox="1"/>
          <p:nvPr/>
        </p:nvSpPr>
        <p:spPr>
          <a:xfrm>
            <a:off x="840649" y="5178517"/>
            <a:ext cx="5502870" cy="3024867"/>
          </a:xfrm>
          <a:prstGeom prst="rect">
            <a:avLst/>
          </a:prstGeom>
        </p:spPr>
        <p:txBody>
          <a:bodyPr wrap="square" lIns="0" tIns="0" rIns="0" bIns="0" rtlCol="0" anchor="t">
            <a:spAutoFit/>
          </a:bodyPr>
          <a:lstStyle/>
          <a:p>
            <a:pPr marL="0" marR="0" lvl="0" indent="0" algn="l" defTabSz="914400" rtl="0" eaLnBrk="1" fontAlgn="auto" latinLnBrk="0" hangingPunct="1">
              <a:lnSpc>
                <a:spcPts val="344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NOT to be confused with ballot vacancies, where no candidate ran for an office in the May primary election. This will be covered in the future. You can read more in the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Candidate Guide</a:t>
            </a: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 or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Election Administrator’s Manual.</a:t>
            </a:r>
            <a:endParaRPr lang="en-US" sz="2000" i="1" dirty="0">
              <a:solidFill>
                <a:srgbClr val="FFFFFF"/>
              </a:solidFill>
              <a:latin typeface="Open Sauce"/>
              <a:ea typeface="Open Sauce"/>
              <a:cs typeface="Open Sauce"/>
              <a:sym typeface="Open Sauce"/>
            </a:endParaRPr>
          </a:p>
        </p:txBody>
      </p:sp>
      <p:sp>
        <p:nvSpPr>
          <p:cNvPr id="8" name="Footer Placeholder 3">
            <a:extLst>
              <a:ext uri="{FF2B5EF4-FFF2-40B4-BE49-F238E27FC236}">
                <a16:creationId xmlns:a16="http://schemas.microsoft.com/office/drawing/2014/main" id="{05A24C1C-1527-A4A8-9021-A5A0F33191FC}"/>
              </a:ext>
            </a:extLst>
          </p:cNvPr>
          <p:cNvSpPr>
            <a:spLocks noGrp="1"/>
          </p:cNvSpPr>
          <p:nvPr>
            <p:ph type="ftr" sz="quarter" idx="11"/>
          </p:nvPr>
        </p:nvSpPr>
        <p:spPr bwMode="auto">
          <a:xfrm>
            <a:off x="840649" y="8888531"/>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en-US" dirty="0">
                <a:solidFill>
                  <a:schemeClr val="bg1"/>
                </a:solidFill>
              </a:rPr>
              <a:t>IC 3-13-11, generally | IC 3-8-1-5.7</a:t>
            </a:r>
          </a:p>
        </p:txBody>
      </p:sp>
      <p:sp>
        <p:nvSpPr>
          <p:cNvPr id="6" name="TextBox 6">
            <a:extLst>
              <a:ext uri="{FF2B5EF4-FFF2-40B4-BE49-F238E27FC236}">
                <a16:creationId xmlns:a16="http://schemas.microsoft.com/office/drawing/2014/main" id="{01998E92-A403-244A-CDA3-74338B556190}"/>
              </a:ext>
            </a:extLst>
          </p:cNvPr>
          <p:cNvSpPr txBox="1"/>
          <p:nvPr/>
        </p:nvSpPr>
        <p:spPr>
          <a:xfrm>
            <a:off x="7239000" y="700059"/>
            <a:ext cx="10739718" cy="8617744"/>
          </a:xfrm>
          <a:prstGeom prst="rect">
            <a:avLst/>
          </a:prstGeom>
        </p:spPr>
        <p:txBody>
          <a:bodyPr wrap="square" lIns="0" tIns="0" rIns="0" bIns="0" rtlCol="0" anchor="t">
            <a:spAutoFit/>
          </a:bodyPr>
          <a:lstStyle/>
          <a:p>
            <a:pPr marL="457200" indent="-457200" eaLnBrk="1" hangingPunct="1">
              <a:buFont typeface="Arial" panose="020B0604020202020204" pitchFamily="34" charset="0"/>
              <a:buChar char="•"/>
            </a:pPr>
            <a:r>
              <a:rPr lang="en-US" altLang="en-US" sz="3600" b="1" dirty="0"/>
              <a:t>Chair must send written notice of the caucus by first-class mail to all eligible PCs</a:t>
            </a:r>
          </a:p>
          <a:p>
            <a:pPr marL="914400" lvl="1" indent="-457200">
              <a:buFont typeface="Arial" panose="020B0604020202020204" pitchFamily="34" charset="0"/>
              <a:buChar char="•"/>
            </a:pPr>
            <a:r>
              <a:rPr lang="en-US" altLang="en-US" sz="2800" dirty="0"/>
              <a:t>No special state form</a:t>
            </a:r>
          </a:p>
          <a:p>
            <a:pPr marL="914400" lvl="1" indent="-457200">
              <a:buFont typeface="Arial" panose="020B0604020202020204" pitchFamily="34" charset="0"/>
              <a:buChar char="•"/>
            </a:pPr>
            <a:r>
              <a:rPr lang="en-US" altLang="en-US" sz="2800" dirty="0"/>
              <a:t>Notice must include the purpose of the caucus, date, location, and name of chair</a:t>
            </a:r>
          </a:p>
          <a:p>
            <a:pPr marL="914400" lvl="1" indent="-457200">
              <a:buFont typeface="Arial" panose="020B0604020202020204" pitchFamily="34" charset="0"/>
              <a:buChar char="•"/>
            </a:pPr>
            <a:r>
              <a:rPr lang="en-US" altLang="en-US" sz="2800" dirty="0"/>
              <a:t>Must be mailed at least 10-days before the date of the caucus</a:t>
            </a:r>
          </a:p>
          <a:p>
            <a:pPr marL="457200" indent="-457200">
              <a:buFont typeface="Arial" panose="020B0604020202020204" pitchFamily="34" charset="0"/>
              <a:buChar char="•"/>
            </a:pPr>
            <a:r>
              <a:rPr lang="en-US" altLang="en-US" sz="3200" b="1" dirty="0"/>
              <a:t>Candidates must file CEB-5 declaration of candidacy with chair of the caucus at least 72-hours before the caucus is held</a:t>
            </a:r>
          </a:p>
          <a:p>
            <a:pPr marL="914400" lvl="1" indent="-457200">
              <a:buFont typeface="Arial" panose="020B0604020202020204" pitchFamily="34" charset="0"/>
              <a:buChar char="•"/>
            </a:pPr>
            <a:r>
              <a:rPr lang="en-US" altLang="en-US" sz="2800" dirty="0"/>
              <a:t>Must meet the same qualifications to fill an office vacancy that you would need to run for the office</a:t>
            </a:r>
          </a:p>
          <a:p>
            <a:pPr marL="914400" lvl="1" indent="-457200">
              <a:buFont typeface="Arial" panose="020B0604020202020204" pitchFamily="34" charset="0"/>
              <a:buChar char="•"/>
            </a:pPr>
            <a:r>
              <a:rPr lang="en-US" altLang="en-US" sz="2800" u="sng" dirty="0"/>
              <a:t>NEW!</a:t>
            </a:r>
            <a:r>
              <a:rPr lang="en-US" altLang="en-US" sz="2800" dirty="0"/>
              <a:t> The last two primary elections in Indiana in which the candidate voted must have been the Democratic (or Republican) primary</a:t>
            </a:r>
          </a:p>
          <a:p>
            <a:pPr marL="1371600" lvl="2" indent="-457200">
              <a:buFont typeface="Arial" panose="020B0604020202020204" pitchFamily="34" charset="0"/>
              <a:buChar char="•"/>
            </a:pPr>
            <a:r>
              <a:rPr lang="en-US" altLang="en-US" sz="2800" dirty="0"/>
              <a:t>Candidate can seek written certification from chair, however, to waive this requirement</a:t>
            </a:r>
          </a:p>
          <a:p>
            <a:pPr marL="914400" lvl="1" indent="-457200">
              <a:buFont typeface="Arial" panose="020B0604020202020204" pitchFamily="34" charset="0"/>
              <a:buChar char="•"/>
            </a:pPr>
            <a:r>
              <a:rPr lang="en-US" altLang="en-US" sz="2800" u="sng" dirty="0"/>
              <a:t>NEW!</a:t>
            </a:r>
            <a:r>
              <a:rPr lang="en-US" altLang="en-US" sz="2800" dirty="0"/>
              <a:t> The county chair or caucus can disqualify a candidate from a caucus if he or she learns the individual does not meet the qualifications to run for or hold the office</a:t>
            </a:r>
          </a:p>
        </p:txBody>
      </p:sp>
      <p:sp>
        <p:nvSpPr>
          <p:cNvPr id="9" name="TextBox 8">
            <a:extLst>
              <a:ext uri="{FF2B5EF4-FFF2-40B4-BE49-F238E27FC236}">
                <a16:creationId xmlns:a16="http://schemas.microsoft.com/office/drawing/2014/main" id="{74AC4470-8891-233F-A022-CFCB6EF91F01}"/>
              </a:ext>
            </a:extLst>
          </p:cNvPr>
          <p:cNvSpPr txBox="1"/>
          <p:nvPr/>
        </p:nvSpPr>
        <p:spPr>
          <a:xfrm>
            <a:off x="7695183" y="9317803"/>
            <a:ext cx="9827351" cy="1231106"/>
          </a:xfrm>
          <a:prstGeom prst="rect">
            <a:avLst/>
          </a:prstGeom>
          <a:noFill/>
        </p:spPr>
        <p:txBody>
          <a:bodyPr wrap="square" rtlCol="0">
            <a:spAutoFit/>
          </a:bodyPr>
          <a:lstStyle/>
          <a:p>
            <a:r>
              <a:rPr lang="en-US" altLang="en-US" sz="2800" b="1" dirty="0">
                <a:highlight>
                  <a:srgbClr val="FFFF00"/>
                </a:highlight>
              </a:rPr>
              <a:t>Neither the clerk or CEB has authority to deny office vacancy on these qualification matters!</a:t>
            </a:r>
          </a:p>
          <a:p>
            <a:endParaRPr lang="en-US" b="1" dirty="0"/>
          </a:p>
        </p:txBody>
      </p:sp>
    </p:spTree>
    <p:extLst>
      <p:ext uri="{BB962C8B-B14F-4D97-AF65-F5344CB8AC3E}">
        <p14:creationId xmlns:p14="http://schemas.microsoft.com/office/powerpoint/2010/main" val="147164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B24C-0ECD-B6FF-EEB0-5F1F92ADD3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7859A3F-C0B2-5AED-5E7A-FCB0C7C34B34}"/>
              </a:ext>
              <a:ext uri="{C183D7F6-B498-43B3-948B-1728B52AA6E4}">
                <adec:decorative xmlns:adec="http://schemas.microsoft.com/office/drawing/2017/decorative" val="1"/>
              </a:ext>
            </a:extLst>
          </p:cNvPr>
          <p:cNvGrpSpPr/>
          <p:nvPr/>
        </p:nvGrpSpPr>
        <p:grpSpPr>
          <a:xfrm>
            <a:off x="-422788" y="-458703"/>
            <a:ext cx="7356988" cy="11204406"/>
            <a:chOff x="0" y="0"/>
            <a:chExt cx="1799641" cy="2950955"/>
          </a:xfrm>
        </p:grpSpPr>
        <p:sp>
          <p:nvSpPr>
            <p:cNvPr id="3" name="Freeform 3">
              <a:extLst>
                <a:ext uri="{FF2B5EF4-FFF2-40B4-BE49-F238E27FC236}">
                  <a16:creationId xmlns:a16="http://schemas.microsoft.com/office/drawing/2014/main" id="{0BD77E7E-4085-D6F5-025B-0D6DFAFE8E39}"/>
                </a:ext>
              </a:extLst>
            </p:cNvPr>
            <p:cNvSpPr/>
            <p:nvPr/>
          </p:nvSpPr>
          <p:spPr>
            <a:xfrm>
              <a:off x="0" y="0"/>
              <a:ext cx="1799641" cy="2950955"/>
            </a:xfrm>
            <a:custGeom>
              <a:avLst/>
              <a:gdLst/>
              <a:ahLst/>
              <a:cxnLst/>
              <a:rect l="l" t="t" r="r" b="b"/>
              <a:pathLst>
                <a:path w="1799641" h="2950955">
                  <a:moveTo>
                    <a:pt x="0" y="0"/>
                  </a:moveTo>
                  <a:lnTo>
                    <a:pt x="1799641" y="0"/>
                  </a:lnTo>
                  <a:lnTo>
                    <a:pt x="1799641" y="2950955"/>
                  </a:lnTo>
                  <a:lnTo>
                    <a:pt x="0" y="2950955"/>
                  </a:ln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DAC725FE-5DB5-1D0A-AA2A-0F9AD9C19F3F}"/>
                </a:ext>
              </a:extLst>
            </p:cNvPr>
            <p:cNvSpPr txBox="1"/>
            <p:nvPr/>
          </p:nvSpPr>
          <p:spPr>
            <a:xfrm>
              <a:off x="0" y="-47625"/>
              <a:ext cx="1799641" cy="2998580"/>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0C136B07-97CF-8828-1657-7089A5DD88FB}"/>
              </a:ext>
            </a:extLst>
          </p:cNvPr>
          <p:cNvSpPr txBox="1">
            <a:spLocks noGrp="1"/>
          </p:cNvSpPr>
          <p:nvPr>
            <p:ph type="title" idx="4294967295"/>
          </p:nvPr>
        </p:nvSpPr>
        <p:spPr>
          <a:xfrm>
            <a:off x="840649" y="1566466"/>
            <a:ext cx="5483951" cy="31803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26"/>
              </a:lnSpc>
              <a:spcBef>
                <a:spcPts val="0"/>
              </a:spcBef>
              <a:spcAft>
                <a:spcPts val="0"/>
              </a:spcAft>
              <a:buClrTx/>
              <a:buSzTx/>
              <a:buFontTx/>
              <a:buNone/>
              <a:tabLst/>
              <a:defRPr/>
            </a:pPr>
            <a:r>
              <a:rPr kumimoji="0" lang="en-US" sz="6104" b="1" i="0" u="none" strike="noStrike" kern="1200" cap="none" spc="0" normalizeH="0" baseline="0" noProof="0" dirty="0">
                <a:ln>
                  <a:noFill/>
                </a:ln>
                <a:solidFill>
                  <a:srgbClr val="FFFFFF"/>
                </a:solidFill>
                <a:effectLst/>
                <a:uLnTx/>
                <a:uFillTx/>
                <a:latin typeface="Open Sauce Bold"/>
                <a:ea typeface="Open Sauce Bold"/>
                <a:cs typeface="Open Sauce Bold"/>
                <a:sym typeface="Open Sauce Bold"/>
              </a:rPr>
              <a:t>OFFICE VACANCY CAUCUS PROCEDURES</a:t>
            </a:r>
          </a:p>
        </p:txBody>
      </p:sp>
      <p:sp>
        <p:nvSpPr>
          <p:cNvPr id="7" name="TextBox 7">
            <a:extLst>
              <a:ext uri="{FF2B5EF4-FFF2-40B4-BE49-F238E27FC236}">
                <a16:creationId xmlns:a16="http://schemas.microsoft.com/office/drawing/2014/main" id="{A9E8B1C2-286E-DEFB-DEAD-7C5C7AC0E5F8}"/>
              </a:ext>
            </a:extLst>
          </p:cNvPr>
          <p:cNvSpPr txBox="1"/>
          <p:nvPr/>
        </p:nvSpPr>
        <p:spPr>
          <a:xfrm>
            <a:off x="840649" y="5178517"/>
            <a:ext cx="5502870" cy="3024867"/>
          </a:xfrm>
          <a:prstGeom prst="rect">
            <a:avLst/>
          </a:prstGeom>
        </p:spPr>
        <p:txBody>
          <a:bodyPr wrap="square" lIns="0" tIns="0" rIns="0" bIns="0" rtlCol="0" anchor="t">
            <a:spAutoFit/>
          </a:bodyPr>
          <a:lstStyle/>
          <a:p>
            <a:pPr marL="0" marR="0" lvl="0" indent="0" algn="l" defTabSz="914400" rtl="0" eaLnBrk="1" fontAlgn="auto" latinLnBrk="0" hangingPunct="1">
              <a:lnSpc>
                <a:spcPts val="344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NOT to be confused with ballot vacancies, where no candidate ran for an office in the May primary election. This will be covered in the future. You can read more in the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Candidate Guide</a:t>
            </a:r>
            <a:r>
              <a:rPr kumimoji="0" lang="en-US" sz="2800" b="0" i="0" u="none" strike="noStrike" kern="1200" cap="none" spc="0" normalizeH="0" baseline="0" noProof="0" dirty="0">
                <a:ln>
                  <a:noFill/>
                </a:ln>
                <a:solidFill>
                  <a:srgbClr val="FFFFFF"/>
                </a:solidFill>
                <a:effectLst/>
                <a:uLnTx/>
                <a:uFillTx/>
                <a:latin typeface="Open Sauce"/>
                <a:ea typeface="Open Sauce"/>
                <a:cs typeface="Open Sauce"/>
                <a:sym typeface="Open Sauce"/>
              </a:rPr>
              <a:t> or </a:t>
            </a:r>
            <a:r>
              <a:rPr kumimoji="0" lang="en-US" sz="2800" b="0" i="1" u="none" strike="noStrike" kern="1200" cap="none" spc="0" normalizeH="0" baseline="0" noProof="0" dirty="0">
                <a:ln>
                  <a:noFill/>
                </a:ln>
                <a:solidFill>
                  <a:srgbClr val="FFFFFF"/>
                </a:solidFill>
                <a:effectLst/>
                <a:uLnTx/>
                <a:uFillTx/>
                <a:latin typeface="Open Sauce"/>
                <a:ea typeface="Open Sauce"/>
                <a:cs typeface="Open Sauce"/>
                <a:sym typeface="Open Sauce"/>
              </a:rPr>
              <a:t>2026 Election Administrator’s Manual.</a:t>
            </a:r>
            <a:endParaRPr lang="en-US" sz="2000" i="1" dirty="0">
              <a:solidFill>
                <a:srgbClr val="FFFFFF"/>
              </a:solidFill>
              <a:latin typeface="Open Sauce"/>
              <a:ea typeface="Open Sauce"/>
              <a:cs typeface="Open Sauce"/>
              <a:sym typeface="Open Sauce"/>
            </a:endParaRPr>
          </a:p>
        </p:txBody>
      </p:sp>
      <p:sp>
        <p:nvSpPr>
          <p:cNvPr id="9" name="Footer Placeholder 3">
            <a:extLst>
              <a:ext uri="{FF2B5EF4-FFF2-40B4-BE49-F238E27FC236}">
                <a16:creationId xmlns:a16="http://schemas.microsoft.com/office/drawing/2014/main" id="{5A9B5E87-8336-474F-110D-F6A4C8B20E65}"/>
              </a:ext>
            </a:extLst>
          </p:cNvPr>
          <p:cNvSpPr txBox="1">
            <a:spLocks/>
          </p:cNvSpPr>
          <p:nvPr/>
        </p:nvSpPr>
        <p:spPr bwMode="auto">
          <a:xfrm>
            <a:off x="840649" y="8888531"/>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l"/>
            <a:r>
              <a:rPr lang="en-US" altLang="en-US">
                <a:solidFill>
                  <a:schemeClr val="bg1"/>
                </a:solidFill>
              </a:rPr>
              <a:t>IC 3-13-11, generally</a:t>
            </a:r>
            <a:endParaRPr lang="en-US" altLang="en-US" dirty="0">
              <a:solidFill>
                <a:schemeClr val="bg1"/>
              </a:solidFill>
            </a:endParaRPr>
          </a:p>
        </p:txBody>
      </p:sp>
      <p:sp>
        <p:nvSpPr>
          <p:cNvPr id="6" name="TextBox 6">
            <a:extLst>
              <a:ext uri="{FF2B5EF4-FFF2-40B4-BE49-F238E27FC236}">
                <a16:creationId xmlns:a16="http://schemas.microsoft.com/office/drawing/2014/main" id="{8DC259E8-4FFD-C993-93FC-1C7AC378E86C}"/>
              </a:ext>
            </a:extLst>
          </p:cNvPr>
          <p:cNvSpPr txBox="1"/>
          <p:nvPr/>
        </p:nvSpPr>
        <p:spPr>
          <a:xfrm>
            <a:off x="7239000" y="599440"/>
            <a:ext cx="10208351" cy="10541347"/>
          </a:xfrm>
          <a:prstGeom prst="rect">
            <a:avLst/>
          </a:prstGeom>
        </p:spPr>
        <p:txBody>
          <a:bodyPr wrap="square" lIns="0" tIns="0" rIns="0" bIns="0" rtlCol="0" anchor="t">
            <a:spAutoFit/>
          </a:bodyPr>
          <a:lstStyle/>
          <a:p>
            <a:pPr marL="457200" indent="-457200" eaLnBrk="1" hangingPunct="1">
              <a:buFont typeface="Arial" panose="020B0604020202020204" pitchFamily="34" charset="0"/>
              <a:buChar char="•"/>
            </a:pPr>
            <a:r>
              <a:rPr lang="en-US" altLang="en-US" sz="3600" b="1" dirty="0"/>
              <a:t>Caucus Procedures</a:t>
            </a:r>
          </a:p>
          <a:p>
            <a:pPr marL="914400" lvl="1" indent="-457200">
              <a:buFont typeface="Arial" panose="020B0604020202020204" pitchFamily="34" charset="0"/>
              <a:buChar char="•"/>
            </a:pPr>
            <a:r>
              <a:rPr lang="en-US" altLang="en-US" sz="2800" dirty="0"/>
              <a:t>Caucus adopts rules</a:t>
            </a:r>
          </a:p>
          <a:p>
            <a:pPr marL="1371600" lvl="2" indent="-457200">
              <a:buFont typeface="Arial" panose="020B0604020202020204" pitchFamily="34" charset="0"/>
              <a:buChar char="•"/>
            </a:pPr>
            <a:r>
              <a:rPr lang="en-US" altLang="en-US" sz="2400" dirty="0"/>
              <a:t>State law requires….</a:t>
            </a:r>
          </a:p>
          <a:p>
            <a:pPr marL="1828800" lvl="3" indent="-457200">
              <a:buFont typeface="Arial" panose="020B0604020202020204" pitchFamily="34" charset="0"/>
              <a:buChar char="•"/>
            </a:pPr>
            <a:r>
              <a:rPr lang="en-US" altLang="en-US" sz="2400" dirty="0"/>
              <a:t>a secret ballot be used when there is more than one candidate</a:t>
            </a:r>
          </a:p>
          <a:p>
            <a:pPr marL="1828800" lvl="3" indent="-457200">
              <a:buFont typeface="Arial" panose="020B0604020202020204" pitchFamily="34" charset="0"/>
              <a:buChar char="•"/>
            </a:pPr>
            <a:r>
              <a:rPr lang="en-US" altLang="en-US" sz="2400" dirty="0"/>
              <a:t>tie votes to be broken by the county chair</a:t>
            </a:r>
          </a:p>
          <a:p>
            <a:pPr marL="1828800" lvl="3" indent="-457200">
              <a:buFont typeface="Arial" panose="020B0604020202020204" pitchFamily="34" charset="0"/>
              <a:buChar char="•"/>
            </a:pPr>
            <a:r>
              <a:rPr lang="en-US" altLang="en-US" sz="2400" dirty="0"/>
              <a:t>direct appointment made by chair if there is not a quorum </a:t>
            </a:r>
            <a:r>
              <a:rPr lang="en-US" altLang="en-US" sz="2400" dirty="0">
                <a:highlight>
                  <a:srgbClr val="6EB38C"/>
                </a:highlight>
              </a:rPr>
              <a:t>(quorum is established in the rules of the caucus by the caucus participants)</a:t>
            </a:r>
          </a:p>
          <a:p>
            <a:pPr marL="914400" lvl="1" indent="-457200">
              <a:buFont typeface="Arial" panose="020B0604020202020204" pitchFamily="34" charset="0"/>
              <a:buChar char="•"/>
            </a:pPr>
            <a:r>
              <a:rPr lang="en-US" altLang="en-US" sz="2800" u="sng" dirty="0"/>
              <a:t>NEW!</a:t>
            </a:r>
            <a:r>
              <a:rPr lang="en-US" altLang="en-US" sz="2800" dirty="0"/>
              <a:t> If only one candidate files to fill the office vacancy, the chair can, at the caucus, directly appoint the candidate to fill the vacancy</a:t>
            </a:r>
          </a:p>
          <a:p>
            <a:pPr marL="1371600" lvl="2" indent="-457200">
              <a:buFont typeface="Arial" panose="020B0604020202020204" pitchFamily="34" charset="0"/>
              <a:buChar char="•"/>
            </a:pPr>
            <a:r>
              <a:rPr lang="en-US" altLang="en-US" sz="2400" dirty="0"/>
              <a:t>Note: A caucus vote does not need to be held if there is only one or no eligible PC to vote in the caucus; chair makes a direct appointment in this case</a:t>
            </a:r>
          </a:p>
          <a:p>
            <a:pPr marL="914400" lvl="1" indent="-457200">
              <a:buFont typeface="Arial" panose="020B0604020202020204" pitchFamily="34" charset="0"/>
              <a:buChar char="•"/>
            </a:pPr>
            <a:endParaRPr lang="en-US" altLang="en-US" sz="900" dirty="0"/>
          </a:p>
          <a:p>
            <a:pPr marL="457200" indent="-457200">
              <a:buFont typeface="Arial" panose="020B0604020202020204" pitchFamily="34" charset="0"/>
              <a:buChar char="•"/>
            </a:pPr>
            <a:r>
              <a:rPr lang="en-US" altLang="en-US" sz="3600" b="1" dirty="0"/>
              <a:t>Filings</a:t>
            </a:r>
          </a:p>
          <a:p>
            <a:pPr marL="914400" lvl="1" indent="-457200">
              <a:buFont typeface="Arial" panose="020B0604020202020204" pitchFamily="34" charset="0"/>
              <a:buChar char="•"/>
            </a:pPr>
            <a:r>
              <a:rPr lang="en-US" altLang="en-US" sz="2800" dirty="0"/>
              <a:t>Not later than noon, 5-days after the caucus is held, the CEB-4 form must be filed</a:t>
            </a:r>
          </a:p>
          <a:p>
            <a:pPr marL="1371600" lvl="2" indent="-457200">
              <a:buFont typeface="Arial" panose="020B0604020202020204" pitchFamily="34" charset="0"/>
              <a:buChar char="•"/>
            </a:pPr>
            <a:r>
              <a:rPr lang="en-US" altLang="en-US" sz="2400" dirty="0"/>
              <a:t>If a direct appointment is made under the limited circumstances found in state law, the CEB-3 form must be filed not later than noon, 5-days after the appointment is made</a:t>
            </a:r>
          </a:p>
          <a:p>
            <a:pPr marL="914400" lvl="1" indent="-457200">
              <a:buFont typeface="Arial" panose="020B0604020202020204" pitchFamily="34" charset="0"/>
              <a:buChar char="•"/>
            </a:pPr>
            <a:r>
              <a:rPr lang="en-US" altLang="en-US" sz="2800" dirty="0"/>
              <a:t>CAN-12 statement of economic interests must be filed by noon, 60-days after assuming office</a:t>
            </a:r>
          </a:p>
          <a:p>
            <a:pPr marL="914400" lvl="1" indent="-457200">
              <a:buFont typeface="Arial" panose="020B0604020202020204" pitchFamily="34" charset="0"/>
              <a:buChar char="•"/>
            </a:pPr>
            <a:r>
              <a:rPr lang="en-US" altLang="en-US" sz="2800" dirty="0"/>
              <a:t>Oath of Office must be filed by noon, 30-days after being selected</a:t>
            </a:r>
          </a:p>
          <a:p>
            <a:pPr marL="457200" indent="-457200">
              <a:buFont typeface="Arial" panose="020B0604020202020204" pitchFamily="34" charset="0"/>
              <a:buChar char="•"/>
            </a:pPr>
            <a:endParaRPr lang="en-US" altLang="en-US" sz="3600" dirty="0"/>
          </a:p>
        </p:txBody>
      </p:sp>
    </p:spTree>
    <p:extLst>
      <p:ext uri="{BB962C8B-B14F-4D97-AF65-F5344CB8AC3E}">
        <p14:creationId xmlns:p14="http://schemas.microsoft.com/office/powerpoint/2010/main" val="238836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rot="-851630">
            <a:off x="9050060" y="8919279"/>
            <a:ext cx="14386724" cy="2577142"/>
            <a:chOff x="0" y="0"/>
            <a:chExt cx="3789096" cy="678753"/>
          </a:xfrm>
        </p:grpSpPr>
        <p:sp>
          <p:nvSpPr>
            <p:cNvPr id="6" name="Freeform 6"/>
            <p:cNvSpPr/>
            <p:nvPr/>
          </p:nvSpPr>
          <p:spPr>
            <a:xfrm>
              <a:off x="0" y="0"/>
              <a:ext cx="3789096" cy="678753"/>
            </a:xfrm>
            <a:custGeom>
              <a:avLst/>
              <a:gdLst/>
              <a:ahLst/>
              <a:cxnLst/>
              <a:rect l="l" t="t" r="r" b="b"/>
              <a:pathLst>
                <a:path w="3789096" h="678753">
                  <a:moveTo>
                    <a:pt x="0" y="0"/>
                  </a:moveTo>
                  <a:lnTo>
                    <a:pt x="3789096" y="0"/>
                  </a:lnTo>
                  <a:lnTo>
                    <a:pt x="3789096" y="678753"/>
                  </a:lnTo>
                  <a:lnTo>
                    <a:pt x="0" y="678753"/>
                  </a:lnTo>
                  <a:close/>
                </a:path>
              </a:pathLst>
            </a:custGeom>
            <a:solidFill>
              <a:srgbClr val="003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3789096" cy="716853"/>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C183D7F6-B498-43B3-948B-1728B52AA6E4}">
                <adec:decorative xmlns:adec="http://schemas.microsoft.com/office/drawing/2017/decorative" val="1"/>
              </a:ext>
            </a:extLst>
          </p:cNvPr>
          <p:cNvSpPr/>
          <p:nvPr/>
        </p:nvSpPr>
        <p:spPr>
          <a:xfrm>
            <a:off x="12743433" y="805971"/>
            <a:ext cx="6944889" cy="9181944"/>
          </a:xfrm>
          <a:custGeom>
            <a:avLst/>
            <a:gdLst/>
            <a:ahLst/>
            <a:cxnLst/>
            <a:rect l="l" t="t" r="r" b="b"/>
            <a:pathLst>
              <a:path w="6944889" h="9181944">
                <a:moveTo>
                  <a:pt x="0" y="0"/>
                </a:moveTo>
                <a:lnTo>
                  <a:pt x="6944889" y="0"/>
                </a:lnTo>
                <a:lnTo>
                  <a:pt x="6944889" y="9181944"/>
                </a:lnTo>
                <a:lnTo>
                  <a:pt x="0" y="9181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C183D7F6-B498-43B3-948B-1728B52AA6E4}">
                <adec:decorative xmlns:adec="http://schemas.microsoft.com/office/drawing/2017/decorative" val="1"/>
              </a:ext>
            </a:extLst>
          </p:cNvPr>
          <p:cNvSpPr/>
          <p:nvPr/>
        </p:nvSpPr>
        <p:spPr>
          <a:xfrm flipH="1">
            <a:off x="-2568298" y="9267825"/>
            <a:ext cx="12041607" cy="0"/>
          </a:xfrm>
          <a:prstGeom prst="line">
            <a:avLst/>
          </a:prstGeom>
          <a:ln w="19050" cap="flat">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a:extLst>
              <a:ext uri="{C183D7F6-B498-43B3-948B-1728B52AA6E4}">
                <adec:decorative xmlns:adec="http://schemas.microsoft.com/office/drawing/2017/decorative" val="1"/>
              </a:ext>
            </a:extLst>
          </p:cNvPr>
          <p:cNvGrpSpPr/>
          <p:nvPr/>
        </p:nvGrpSpPr>
        <p:grpSpPr>
          <a:xfrm rot="-10800000">
            <a:off x="9191520" y="9073857"/>
            <a:ext cx="368886" cy="36888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443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2"/>
          <p:cNvSpPr txBox="1">
            <a:spLocks noGrp="1"/>
          </p:cNvSpPr>
          <p:nvPr>
            <p:ph type="title" idx="4294967295"/>
          </p:nvPr>
        </p:nvSpPr>
        <p:spPr>
          <a:xfrm>
            <a:off x="762000" y="451610"/>
            <a:ext cx="14859000" cy="13066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36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ELECTED OFFICE VACANCIES</a:t>
            </a:r>
          </a:p>
        </p:txBody>
      </p:sp>
      <p:sp>
        <p:nvSpPr>
          <p:cNvPr id="13" name="TextBox 6">
            <a:extLst>
              <a:ext uri="{FF2B5EF4-FFF2-40B4-BE49-F238E27FC236}">
                <a16:creationId xmlns:a16="http://schemas.microsoft.com/office/drawing/2014/main" id="{3110753B-0BB8-740D-D99F-C8454495393E}"/>
              </a:ext>
            </a:extLst>
          </p:cNvPr>
          <p:cNvSpPr txBox="1"/>
          <p:nvPr/>
        </p:nvSpPr>
        <p:spPr>
          <a:xfrm>
            <a:off x="914400" y="1851892"/>
            <a:ext cx="11829033" cy="689419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altLang="en-US" sz="3000" u="sng" dirty="0"/>
              <a:t>NEW!</a:t>
            </a:r>
            <a:r>
              <a:rPr lang="en-US" altLang="en-US" sz="3000" dirty="0"/>
              <a:t> Any candidate seeking to fill an elected office vacancy must, in the last two primary elections in Indiana in which they voted, have voted in the primary of the political party filling the vacancy</a:t>
            </a:r>
          </a:p>
          <a:p>
            <a:pPr marL="914400" lvl="1" indent="-457200">
              <a:buFont typeface="Arial" panose="020B0604020202020204" pitchFamily="34" charset="0"/>
              <a:buChar char="•"/>
            </a:pPr>
            <a:r>
              <a:rPr lang="en-US" altLang="en-US" sz="3000" dirty="0"/>
              <a:t>Candidate can seek written approval from chair, however, to waive this requirement</a:t>
            </a:r>
          </a:p>
          <a:p>
            <a:pPr marL="914400" lvl="1" indent="-457200">
              <a:buFont typeface="Arial" panose="020B0604020202020204" pitchFamily="34" charset="0"/>
              <a:buChar char="•"/>
            </a:pPr>
            <a:endParaRPr lang="en-US" altLang="en-US" sz="1000" dirty="0"/>
          </a:p>
          <a:p>
            <a:pPr marL="457200" indent="-457200">
              <a:buFont typeface="Arial" panose="020B0604020202020204" pitchFamily="34" charset="0"/>
              <a:buChar char="•"/>
            </a:pPr>
            <a:r>
              <a:rPr lang="en-US" altLang="en-US" sz="3000" u="sng" dirty="0"/>
              <a:t>NEW!</a:t>
            </a:r>
            <a:r>
              <a:rPr lang="en-US" altLang="en-US" sz="3000" dirty="0"/>
              <a:t> The county chair or caucus can disqualify a candidate from an elected office vacancy caucus if he or she learns the individual does not meet the qualifications to run for or hold the office</a:t>
            </a:r>
          </a:p>
          <a:p>
            <a:pPr marL="914400" lvl="1" indent="-457200">
              <a:buFont typeface="Arial" panose="020B0604020202020204" pitchFamily="34" charset="0"/>
              <a:buChar char="•"/>
            </a:pPr>
            <a:r>
              <a:rPr lang="en-US" altLang="en-US" sz="3000" b="1" dirty="0">
                <a:highlight>
                  <a:srgbClr val="6EB38C"/>
                </a:highlight>
              </a:rPr>
              <a:t>Each political party is responsible for setting their own rules on how these “challenges” are to be handled</a:t>
            </a:r>
          </a:p>
          <a:p>
            <a:pPr marL="457200" indent="-457200">
              <a:buFont typeface="Arial" panose="020B0604020202020204" pitchFamily="34" charset="0"/>
              <a:buChar char="•"/>
            </a:pPr>
            <a:endParaRPr lang="en-US" altLang="en-US" sz="1000" dirty="0"/>
          </a:p>
          <a:p>
            <a:pPr marL="457200" indent="-457200">
              <a:buFont typeface="Arial" panose="020B0604020202020204" pitchFamily="34" charset="0"/>
              <a:buChar char="•"/>
            </a:pPr>
            <a:r>
              <a:rPr lang="en-US" altLang="en-US" sz="3000" u="sng" dirty="0"/>
              <a:t>New!</a:t>
            </a:r>
            <a:r>
              <a:rPr lang="en-US" altLang="en-US" sz="3000" dirty="0"/>
              <a:t> If only one candidate files to fill the office vacancy, the chair can cancel the caucus and directly appoint the candidate to fill the vacancy</a:t>
            </a:r>
          </a:p>
          <a:p>
            <a:pPr lvl="1"/>
            <a:endParaRPr lang="en-US" altLang="en-US" sz="1200" dirty="0"/>
          </a:p>
          <a:p>
            <a:pPr lvl="1"/>
            <a:r>
              <a:rPr lang="en-US" altLang="en-US" sz="2800" i="1" dirty="0"/>
              <a:t>NOTE: These rules do not apply to ballot vacancies where no one filed to run in the primary election!</a:t>
            </a:r>
          </a:p>
        </p:txBody>
      </p:sp>
      <p:sp>
        <p:nvSpPr>
          <p:cNvPr id="16" name="TextBox 15">
            <a:extLst>
              <a:ext uri="{FF2B5EF4-FFF2-40B4-BE49-F238E27FC236}">
                <a16:creationId xmlns:a16="http://schemas.microsoft.com/office/drawing/2014/main" id="{02CC1BBA-8BBD-8FD1-A42B-AB9348F3C6DC}"/>
              </a:ext>
            </a:extLst>
          </p:cNvPr>
          <p:cNvSpPr txBox="1"/>
          <p:nvPr/>
        </p:nvSpPr>
        <p:spPr>
          <a:xfrm>
            <a:off x="611682" y="9666453"/>
            <a:ext cx="5372297" cy="276999"/>
          </a:xfrm>
          <a:prstGeom prst="rect">
            <a:avLst/>
          </a:prstGeom>
          <a:noFill/>
        </p:spPr>
        <p:txBody>
          <a:bodyPr wrap="square" rtlCol="0">
            <a:spAutoFit/>
          </a:bodyPr>
          <a:lstStyle/>
          <a:p>
            <a:r>
              <a:rPr lang="en-US" sz="1200" dirty="0"/>
              <a:t>IC 3-8-1-5.7 | IC 3-13-11-10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F579-912A-8D92-59ED-47AF512FA623}"/>
            </a:ext>
          </a:extLst>
        </p:cNvPr>
        <p:cNvGrpSpPr/>
        <p:nvPr/>
      </p:nvGrpSpPr>
      <p:grpSpPr>
        <a:xfrm>
          <a:off x="0" y="0"/>
          <a:ext cx="0" cy="0"/>
          <a:chOff x="0" y="0"/>
          <a:chExt cx="0" cy="0"/>
        </a:xfrm>
      </p:grpSpPr>
      <p:grpSp>
        <p:nvGrpSpPr>
          <p:cNvPr id="3" name="Group 8">
            <a:extLst>
              <a:ext uri="{FF2B5EF4-FFF2-40B4-BE49-F238E27FC236}">
                <a16:creationId xmlns:a16="http://schemas.microsoft.com/office/drawing/2014/main" id="{C6FCF270-FC70-4009-D762-C09855843251}"/>
              </a:ext>
              <a:ext uri="{C183D7F6-B498-43B3-948B-1728B52AA6E4}">
                <adec:decorative xmlns:adec="http://schemas.microsoft.com/office/drawing/2017/decorative" val="1"/>
              </a:ext>
            </a:extLst>
          </p:cNvPr>
          <p:cNvGrpSpPr/>
          <p:nvPr/>
        </p:nvGrpSpPr>
        <p:grpSpPr>
          <a:xfrm rot="557831">
            <a:off x="-1253439" y="8450185"/>
            <a:ext cx="12619379" cy="2488895"/>
            <a:chOff x="0" y="0"/>
            <a:chExt cx="16825839" cy="3318527"/>
          </a:xfrm>
        </p:grpSpPr>
        <p:sp>
          <p:nvSpPr>
            <p:cNvPr id="4" name="Freeform 9">
              <a:extLst>
                <a:ext uri="{FF2B5EF4-FFF2-40B4-BE49-F238E27FC236}">
                  <a16:creationId xmlns:a16="http://schemas.microsoft.com/office/drawing/2014/main" id="{300F8209-822C-640D-7C1D-ABE0B5169875}"/>
                </a:ext>
                <a:ext uri="{C183D7F6-B498-43B3-948B-1728B52AA6E4}">
                  <adec:decorative xmlns:adec="http://schemas.microsoft.com/office/drawing/2017/decorative" val="1"/>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0">
              <a:extLst>
                <a:ext uri="{FF2B5EF4-FFF2-40B4-BE49-F238E27FC236}">
                  <a16:creationId xmlns:a16="http://schemas.microsoft.com/office/drawing/2014/main" id="{FFC16FF1-A510-95B8-F934-78859CC70BF5}"/>
                </a:ext>
                <a:ext uri="{C183D7F6-B498-43B3-948B-1728B52AA6E4}">
                  <adec:decorative xmlns:adec="http://schemas.microsoft.com/office/drawing/2017/decorative" val="1"/>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reeform 11">
              <a:extLst>
                <a:ext uri="{FF2B5EF4-FFF2-40B4-BE49-F238E27FC236}">
                  <a16:creationId xmlns:a16="http://schemas.microsoft.com/office/drawing/2014/main" id="{E3935B3B-1781-5FAD-A84D-F05A20AC7CB8}"/>
                </a:ext>
                <a:ext uri="{C183D7F6-B498-43B3-948B-1728B52AA6E4}">
                  <adec:decorative xmlns:adec="http://schemas.microsoft.com/office/drawing/2017/decorative" val="1"/>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5">
            <a:extLst>
              <a:ext uri="{FF2B5EF4-FFF2-40B4-BE49-F238E27FC236}">
                <a16:creationId xmlns:a16="http://schemas.microsoft.com/office/drawing/2014/main" id="{B5F4F496-EA7E-6581-440E-A08005D8A174}"/>
              </a:ext>
            </a:extLst>
          </p:cNvPr>
          <p:cNvSpPr txBox="1">
            <a:spLocks noGrp="1"/>
          </p:cNvSpPr>
          <p:nvPr>
            <p:ph type="title" idx="4294967295"/>
          </p:nvPr>
        </p:nvSpPr>
        <p:spPr>
          <a:xfrm>
            <a:off x="1232897" y="592367"/>
            <a:ext cx="15822206" cy="11686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9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LOCAL OFFICE</a:t>
            </a:r>
            <a:r>
              <a:rPr kumimoji="0" lang="en-US" sz="8075"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 </a:t>
            </a: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VACANCY IN CODE</a:t>
            </a:r>
          </a:p>
        </p:txBody>
      </p:sp>
      <p:sp>
        <p:nvSpPr>
          <p:cNvPr id="9" name="TextBox 6">
            <a:extLst>
              <a:ext uri="{FF2B5EF4-FFF2-40B4-BE49-F238E27FC236}">
                <a16:creationId xmlns:a16="http://schemas.microsoft.com/office/drawing/2014/main" id="{400260D7-01FE-3169-34EC-D04B0E350A76}"/>
              </a:ext>
            </a:extLst>
          </p:cNvPr>
          <p:cNvSpPr txBox="1"/>
          <p:nvPr/>
        </p:nvSpPr>
        <p:spPr>
          <a:xfrm>
            <a:off x="1281188" y="2031573"/>
            <a:ext cx="15683503" cy="6278642"/>
          </a:xfrm>
          <a:prstGeom prst="rect">
            <a:avLst/>
          </a:prstGeom>
        </p:spPr>
        <p:txBody>
          <a:bodyPr wrap="square" lIns="0" tIns="0" rIns="0" bIns="0" rtlCol="0" anchor="t">
            <a:spAutoFit/>
          </a:bodyPr>
          <a:lstStyle/>
          <a:p>
            <a:pPr marL="55563" lvl="2" indent="-55563"/>
            <a:r>
              <a:rPr lang="en-US" altLang="en-US" sz="3600" dirty="0"/>
              <a:t>Procedures to fill outlined under each office type, generally:</a:t>
            </a:r>
          </a:p>
          <a:p>
            <a:pPr marL="1028700" lvl="1" indent="-571500">
              <a:buFont typeface="Arial" panose="020B0604020202020204" pitchFamily="34" charset="0"/>
              <a:buChar char="•"/>
            </a:pPr>
            <a:r>
              <a:rPr lang="en-US" altLang="en-US" sz="3600" dirty="0"/>
              <a:t>IC 3-13-6 – Judges, Prosecuting Attorney, Clerk</a:t>
            </a:r>
          </a:p>
          <a:p>
            <a:pPr marL="1028700" lvl="1" indent="-571500">
              <a:buFont typeface="Arial" panose="020B0604020202020204" pitchFamily="34" charset="0"/>
              <a:buChar char="•"/>
            </a:pPr>
            <a:r>
              <a:rPr lang="en-US" altLang="en-US" sz="3600" dirty="0"/>
              <a:t>IC 3-13-7 – Other Countywide Offices</a:t>
            </a:r>
          </a:p>
          <a:p>
            <a:pPr marL="1028700" lvl="1" indent="-571500">
              <a:buFont typeface="Arial" panose="020B0604020202020204" pitchFamily="34" charset="0"/>
              <a:buChar char="•"/>
            </a:pPr>
            <a:r>
              <a:rPr lang="en-US" altLang="en-US" sz="3600" dirty="0"/>
              <a:t>IC 3-13-8 – City Offices</a:t>
            </a:r>
          </a:p>
          <a:p>
            <a:pPr marL="1028700" lvl="1" indent="-571500">
              <a:buFont typeface="Arial" panose="020B0604020202020204" pitchFamily="34" charset="0"/>
              <a:buChar char="•"/>
            </a:pPr>
            <a:r>
              <a:rPr lang="en-US" altLang="en-US" sz="3600" dirty="0"/>
              <a:t>IC 3-13-9 – Town Offices</a:t>
            </a:r>
          </a:p>
          <a:p>
            <a:pPr marL="1028700" lvl="1" indent="-571500">
              <a:buFont typeface="Arial" panose="020B0604020202020204" pitchFamily="34" charset="0"/>
              <a:buChar char="•"/>
            </a:pPr>
            <a:r>
              <a:rPr lang="en-US" altLang="en-US" sz="3600" dirty="0"/>
              <a:t>IC 3-13-10 – Township Offices</a:t>
            </a:r>
          </a:p>
          <a:p>
            <a:pPr marL="1485900" lvl="2" indent="-571500">
              <a:buFont typeface="Arial" panose="020B0604020202020204" pitchFamily="34" charset="0"/>
              <a:buChar char="•"/>
            </a:pPr>
            <a:r>
              <a:rPr lang="en-US" altLang="en-US" sz="3200" dirty="0"/>
              <a:t>Section 1 (IC 3-13-7-1, IC 3-13-8-1, et al) points to procedures in IC 3-13-11 (caucus) when D/R officials leave office</a:t>
            </a:r>
          </a:p>
          <a:p>
            <a:pPr marL="1485900" lvl="2" indent="-571500">
              <a:buFont typeface="Arial" panose="020B0604020202020204" pitchFamily="34" charset="0"/>
              <a:buChar char="•"/>
            </a:pPr>
            <a:r>
              <a:rPr lang="en-US" altLang="en-US" sz="3200" dirty="0"/>
              <a:t>Specific office types noted in statute are how to manage vacancy if official is NOT a D/R</a:t>
            </a:r>
          </a:p>
          <a:p>
            <a:pPr marL="1943100" lvl="3" indent="-571500">
              <a:buFont typeface="Arial" panose="020B0604020202020204" pitchFamily="34" charset="0"/>
              <a:buChar char="•"/>
            </a:pPr>
            <a:r>
              <a:rPr lang="en-US" altLang="en-US" sz="3200" dirty="0"/>
              <a:t>However, still important to read those sections as some positions allow for another body to fill a D/R EO vacancy if chair/caucus fails to act in 30-days</a:t>
            </a:r>
          </a:p>
        </p:txBody>
      </p:sp>
    </p:spTree>
    <p:extLst>
      <p:ext uri="{BB962C8B-B14F-4D97-AF65-F5344CB8AC3E}">
        <p14:creationId xmlns:p14="http://schemas.microsoft.com/office/powerpoint/2010/main" val="367638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1A51-C375-D3A3-6B12-29918BF55530}"/>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Illustration in Title 3 of Indiana Code </a:t>
            </a:r>
          </a:p>
        </p:txBody>
      </p:sp>
      <p:pic>
        <p:nvPicPr>
          <p:cNvPr id="5" name="Picture 4" descr="Screen capture of parts of title 3 of the Indiana state code, specifically IC 3-13-6-2, IC 3-13-7-1, and IC 3-13-9-3.">
            <a:extLst>
              <a:ext uri="{FF2B5EF4-FFF2-40B4-BE49-F238E27FC236}">
                <a16:creationId xmlns:a16="http://schemas.microsoft.com/office/drawing/2014/main" id="{AB4B8E5B-3C76-4BAA-B778-1935B5638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962025"/>
            <a:ext cx="13011150" cy="5324475"/>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5602" name="Footer Placeholder 1">
            <a:extLst>
              <a:ext uri="{FF2B5EF4-FFF2-40B4-BE49-F238E27FC236}">
                <a16:creationId xmlns:a16="http://schemas.microsoft.com/office/drawing/2014/main" id="{45215BBC-530C-42C1-9095-65D81F227F34}"/>
              </a:ext>
              <a:ext uri="{C183D7F6-B498-43B3-948B-1728B52AA6E4}">
                <adec:decorative xmlns:adec="http://schemas.microsoft.com/office/drawing/2017/decorative" val="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1114425" indent="-428625">
              <a:defRPr>
                <a:solidFill>
                  <a:schemeClr val="tx1"/>
                </a:solidFill>
                <a:latin typeface="Arial" panose="020B0604020202020204" pitchFamily="34" charset="0"/>
                <a:cs typeface="Arial" panose="020B0604020202020204" pitchFamily="34" charset="0"/>
              </a:defRPr>
            </a:lvl2pPr>
            <a:lvl3pPr marL="1714500" indent="-342900">
              <a:defRPr>
                <a:solidFill>
                  <a:schemeClr val="tx1"/>
                </a:solidFill>
                <a:latin typeface="Arial" panose="020B0604020202020204" pitchFamily="34" charset="0"/>
                <a:cs typeface="Arial" panose="020B0604020202020204" pitchFamily="34" charset="0"/>
              </a:defRPr>
            </a:lvl3pPr>
            <a:lvl4pPr marL="2400300" indent="-342900">
              <a:defRPr>
                <a:solidFill>
                  <a:schemeClr val="tx1"/>
                </a:solidFill>
                <a:latin typeface="Arial" panose="020B0604020202020204" pitchFamily="34" charset="0"/>
                <a:cs typeface="Arial" panose="020B0604020202020204" pitchFamily="34" charset="0"/>
              </a:defRPr>
            </a:lvl4pPr>
            <a:lvl5pPr marL="3086100" indent="-342900">
              <a:defRPr>
                <a:solidFill>
                  <a:schemeClr val="tx1"/>
                </a:solidFill>
                <a:latin typeface="Arial" panose="020B0604020202020204" pitchFamily="34" charset="0"/>
                <a:cs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03" name="Slide Number Placeholder 2">
            <a:extLst>
              <a:ext uri="{FF2B5EF4-FFF2-40B4-BE49-F238E27FC236}">
                <a16:creationId xmlns:a16="http://schemas.microsoft.com/office/drawing/2014/main" id="{103979F7-B978-42C4-BF33-67B56AB4BC8C}"/>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114425" indent="-428625">
              <a:defRPr>
                <a:solidFill>
                  <a:schemeClr val="tx1"/>
                </a:solidFill>
                <a:latin typeface="Arial" panose="020B0604020202020204" pitchFamily="34" charset="0"/>
                <a:cs typeface="Arial" panose="020B0604020202020204" pitchFamily="34" charset="0"/>
              </a:defRPr>
            </a:lvl2pPr>
            <a:lvl3pPr marL="1714500" indent="-342900">
              <a:defRPr>
                <a:solidFill>
                  <a:schemeClr val="tx1"/>
                </a:solidFill>
                <a:latin typeface="Arial" panose="020B0604020202020204" pitchFamily="34" charset="0"/>
                <a:cs typeface="Arial" panose="020B0604020202020204" pitchFamily="34" charset="0"/>
              </a:defRPr>
            </a:lvl3pPr>
            <a:lvl4pPr marL="2400300" indent="-342900">
              <a:defRPr>
                <a:solidFill>
                  <a:schemeClr val="tx1"/>
                </a:solidFill>
                <a:latin typeface="Arial" panose="020B0604020202020204" pitchFamily="34" charset="0"/>
                <a:cs typeface="Arial" panose="020B0604020202020204" pitchFamily="34" charset="0"/>
              </a:defRPr>
            </a:lvl4pPr>
            <a:lvl5pPr marL="3086100" indent="-342900">
              <a:defRPr>
                <a:solidFill>
                  <a:schemeClr val="tx1"/>
                </a:solidFill>
                <a:latin typeface="Arial" panose="020B0604020202020204" pitchFamily="34" charset="0"/>
                <a:cs typeface="Arial" panose="020B0604020202020204" pitchFamily="34" charset="0"/>
              </a:defRPr>
            </a:lvl5pPr>
            <a:lvl6pPr marL="3771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4577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5143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829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1043FE-FD6F-43EB-8F4E-F2C654C07DC4}" type="slidenum">
              <a:rPr lang="en-US" altLang="en-US" smtClean="0">
                <a:solidFill>
                  <a:srgbClr val="898989"/>
                </a:solidFill>
              </a:rPr>
              <a:pPr/>
              <a:t>8</a:t>
            </a:fld>
            <a:endParaRPr lang="en-US" altLang="en-US">
              <a:solidFill>
                <a:srgbClr val="898989"/>
              </a:solidFill>
            </a:endParaRPr>
          </a:p>
        </p:txBody>
      </p:sp>
      <p:sp>
        <p:nvSpPr>
          <p:cNvPr id="11" name="Rectangle 10">
            <a:extLst>
              <a:ext uri="{FF2B5EF4-FFF2-40B4-BE49-F238E27FC236}">
                <a16:creationId xmlns:a16="http://schemas.microsoft.com/office/drawing/2014/main" id="{0B25BF63-1BF1-4568-902E-AD2F5C9099FB}"/>
              </a:ext>
              <a:ext uri="{C183D7F6-B498-43B3-948B-1728B52AA6E4}">
                <adec:decorative xmlns:adec="http://schemas.microsoft.com/office/drawing/2017/decorative" val="1"/>
              </a:ext>
            </a:extLst>
          </p:cNvPr>
          <p:cNvSpPr/>
          <p:nvPr/>
        </p:nvSpPr>
        <p:spPr>
          <a:xfrm>
            <a:off x="2864645" y="3967163"/>
            <a:ext cx="12794456" cy="47148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p>
        </p:txBody>
      </p:sp>
      <p:pic>
        <p:nvPicPr>
          <p:cNvPr id="7" name="Picture 6">
            <a:extLst>
              <a:ext uri="{FF2B5EF4-FFF2-40B4-BE49-F238E27FC236}">
                <a16:creationId xmlns:a16="http://schemas.microsoft.com/office/drawing/2014/main" id="{DC4E49B9-6EC6-479D-9C3B-9B344AC16B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2114550"/>
            <a:ext cx="12899232" cy="6086475"/>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FC5AF13-72C3-4700-9832-0197AF7B7D3A}"/>
              </a:ext>
              <a:ext uri="{C183D7F6-B498-43B3-948B-1728B52AA6E4}">
                <adec:decorative xmlns:adec="http://schemas.microsoft.com/office/drawing/2017/decorative" val="1"/>
              </a:ext>
            </a:extLst>
          </p:cNvPr>
          <p:cNvSpPr/>
          <p:nvPr/>
        </p:nvSpPr>
        <p:spPr>
          <a:xfrm>
            <a:off x="2864645" y="2293145"/>
            <a:ext cx="12623006" cy="74771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p>
        </p:txBody>
      </p:sp>
      <p:pic>
        <p:nvPicPr>
          <p:cNvPr id="9" name="Picture 8">
            <a:extLst>
              <a:ext uri="{FF2B5EF4-FFF2-40B4-BE49-F238E27FC236}">
                <a16:creationId xmlns:a16="http://schemas.microsoft.com/office/drawing/2014/main" id="{4FE381D6-2EED-4E4F-91AC-9ABDE5BF3B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2732" y="2769395"/>
            <a:ext cx="12954000" cy="649605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4E71918-BE08-4039-A35C-D0A9A47C20F0}"/>
              </a:ext>
              <a:ext uri="{C183D7F6-B498-43B3-948B-1728B52AA6E4}">
                <adec:decorative xmlns:adec="http://schemas.microsoft.com/office/drawing/2017/decorative" val="1"/>
              </a:ext>
            </a:extLst>
          </p:cNvPr>
          <p:cNvSpPr/>
          <p:nvPr/>
        </p:nvSpPr>
        <p:spPr>
          <a:xfrm>
            <a:off x="2864645" y="1712120"/>
            <a:ext cx="12623006" cy="5715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dirty="0"/>
          </a:p>
        </p:txBody>
      </p:sp>
      <p:sp>
        <p:nvSpPr>
          <p:cNvPr id="10" name="Rectangle 9">
            <a:extLst>
              <a:ext uri="{FF2B5EF4-FFF2-40B4-BE49-F238E27FC236}">
                <a16:creationId xmlns:a16="http://schemas.microsoft.com/office/drawing/2014/main" id="{88328CAF-CBE3-4740-B6BA-4628B98BA132}"/>
              </a:ext>
              <a:ext uri="{C183D7F6-B498-43B3-948B-1728B52AA6E4}">
                <adec:decorative xmlns:adec="http://schemas.microsoft.com/office/drawing/2017/decorative" val="1"/>
              </a:ext>
            </a:extLst>
          </p:cNvPr>
          <p:cNvSpPr/>
          <p:nvPr/>
        </p:nvSpPr>
        <p:spPr>
          <a:xfrm>
            <a:off x="3055145" y="3150395"/>
            <a:ext cx="12623006" cy="5715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xit" presetSubtype="4" fill="hold" nodeType="with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5"/>
                                        </p:tgtEl>
                                        <p:attrNameLst>
                                          <p:attrName>ppt_x</p:attrName>
                                        </p:attrNameLst>
                                      </p:cBhvr>
                                      <p:tavLst>
                                        <p:tav tm="0">
                                          <p:val>
                                            <p:strVal val="ppt_x"/>
                                          </p:val>
                                        </p:tav>
                                        <p:tav tm="100000">
                                          <p:val>
                                            <p:strVal val="ppt_x"/>
                                          </p:val>
                                        </p:tav>
                                      </p:tavLst>
                                    </p:anim>
                                    <p:anim calcmode="lin" valueType="num">
                                      <p:cBhvr additive="base">
                                        <p:cTn id="41" dur="500"/>
                                        <p:tgtEl>
                                          <p:spTgt spid="15"/>
                                        </p:tgtEl>
                                        <p:attrNameLst>
                                          <p:attrName>ppt_y</p:attrName>
                                        </p:attrNameLst>
                                      </p:cBhvr>
                                      <p:tavLst>
                                        <p:tav tm="0">
                                          <p:val>
                                            <p:strVal val="ppt_y"/>
                                          </p:val>
                                        </p:tav>
                                        <p:tav tm="100000">
                                          <p:val>
                                            <p:strVal val="1+ppt_h/2"/>
                                          </p:val>
                                        </p:tav>
                                      </p:tavLst>
                                    </p:anim>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2"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23B01-47CF-11EB-F2E5-A9FE326921D7}"/>
            </a:ext>
          </a:extLst>
        </p:cNvPr>
        <p:cNvGrpSpPr/>
        <p:nvPr/>
      </p:nvGrpSpPr>
      <p:grpSpPr>
        <a:xfrm>
          <a:off x="0" y="0"/>
          <a:ext cx="0" cy="0"/>
          <a:chOff x="0" y="0"/>
          <a:chExt cx="0" cy="0"/>
        </a:xfrm>
      </p:grpSpPr>
      <p:grpSp>
        <p:nvGrpSpPr>
          <p:cNvPr id="3" name="Group 8">
            <a:extLst>
              <a:ext uri="{FF2B5EF4-FFF2-40B4-BE49-F238E27FC236}">
                <a16:creationId xmlns:a16="http://schemas.microsoft.com/office/drawing/2014/main" id="{7D7B4408-6684-4B40-BE06-65C15CF0BD66}"/>
              </a:ext>
              <a:ext uri="{C183D7F6-B498-43B3-948B-1728B52AA6E4}">
                <adec:decorative xmlns:adec="http://schemas.microsoft.com/office/drawing/2017/decorative" val="1"/>
              </a:ext>
            </a:extLst>
          </p:cNvPr>
          <p:cNvGrpSpPr/>
          <p:nvPr/>
        </p:nvGrpSpPr>
        <p:grpSpPr>
          <a:xfrm rot="557831">
            <a:off x="-3521835" y="8757310"/>
            <a:ext cx="12619379" cy="2488895"/>
            <a:chOff x="0" y="0"/>
            <a:chExt cx="16825839" cy="3318527"/>
          </a:xfrm>
        </p:grpSpPr>
        <p:sp>
          <p:nvSpPr>
            <p:cNvPr id="4" name="Freeform 9">
              <a:extLst>
                <a:ext uri="{FF2B5EF4-FFF2-40B4-BE49-F238E27FC236}">
                  <a16:creationId xmlns:a16="http://schemas.microsoft.com/office/drawing/2014/main" id="{C06DDE55-CBF9-4281-9F0B-100A0C37BBF2}"/>
                </a:ext>
              </a:extLst>
            </p:cNvPr>
            <p:cNvSpPr/>
            <p:nvPr/>
          </p:nvSpPr>
          <p:spPr>
            <a:xfrm>
              <a:off x="0" y="0"/>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0">
              <a:extLst>
                <a:ext uri="{FF2B5EF4-FFF2-40B4-BE49-F238E27FC236}">
                  <a16:creationId xmlns:a16="http://schemas.microsoft.com/office/drawing/2014/main" id="{45D57051-4D8B-75D0-F527-AFECF0A3891D}"/>
                </a:ext>
              </a:extLst>
            </p:cNvPr>
            <p:cNvSpPr/>
            <p:nvPr/>
          </p:nvSpPr>
          <p:spPr>
            <a:xfrm>
              <a:off x="5525798" y="205119"/>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11">
              <a:extLst>
                <a:ext uri="{FF2B5EF4-FFF2-40B4-BE49-F238E27FC236}">
                  <a16:creationId xmlns:a16="http://schemas.microsoft.com/office/drawing/2014/main" id="{94C98B34-B775-C80E-15B6-C8EADFA54330}"/>
                </a:ext>
              </a:extLst>
            </p:cNvPr>
            <p:cNvSpPr/>
            <p:nvPr/>
          </p:nvSpPr>
          <p:spPr>
            <a:xfrm>
              <a:off x="10989279" y="392951"/>
              <a:ext cx="5836560" cy="2925576"/>
            </a:xfrm>
            <a:custGeom>
              <a:avLst/>
              <a:gdLst/>
              <a:ahLst/>
              <a:cxnLst/>
              <a:rect l="l" t="t" r="r" b="b"/>
              <a:pathLst>
                <a:path w="5836560" h="2925576">
                  <a:moveTo>
                    <a:pt x="0" y="0"/>
                  </a:moveTo>
                  <a:lnTo>
                    <a:pt x="5836560" y="0"/>
                  </a:lnTo>
                  <a:lnTo>
                    <a:pt x="5836560" y="2925576"/>
                  </a:lnTo>
                  <a:lnTo>
                    <a:pt x="0" y="29255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5">
            <a:extLst>
              <a:ext uri="{FF2B5EF4-FFF2-40B4-BE49-F238E27FC236}">
                <a16:creationId xmlns:a16="http://schemas.microsoft.com/office/drawing/2014/main" id="{21B7CED7-5211-F24E-163B-2E2457F91658}"/>
              </a:ext>
            </a:extLst>
          </p:cNvPr>
          <p:cNvSpPr txBox="1">
            <a:spLocks noGrp="1"/>
          </p:cNvSpPr>
          <p:nvPr>
            <p:ph type="title" idx="4294967295"/>
          </p:nvPr>
        </p:nvSpPr>
        <p:spPr>
          <a:xfrm>
            <a:off x="1256990" y="575223"/>
            <a:ext cx="15822206" cy="11686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9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LOCAL OFFICE BALLOT VACANCIES</a:t>
            </a:r>
          </a:p>
        </p:txBody>
      </p:sp>
      <p:sp>
        <p:nvSpPr>
          <p:cNvPr id="9" name="TextBox 6">
            <a:extLst>
              <a:ext uri="{FF2B5EF4-FFF2-40B4-BE49-F238E27FC236}">
                <a16:creationId xmlns:a16="http://schemas.microsoft.com/office/drawing/2014/main" id="{AE13CAA3-305B-2A22-2549-CF38AED00290}"/>
              </a:ext>
            </a:extLst>
          </p:cNvPr>
          <p:cNvSpPr txBox="1"/>
          <p:nvPr/>
        </p:nvSpPr>
        <p:spPr>
          <a:xfrm>
            <a:off x="1082016" y="2171700"/>
            <a:ext cx="15683503" cy="6955750"/>
          </a:xfrm>
          <a:prstGeom prst="rect">
            <a:avLst/>
          </a:prstGeom>
        </p:spPr>
        <p:txBody>
          <a:bodyPr wrap="square" lIns="0" tIns="0" rIns="0" bIns="0" rtlCol="0" anchor="t">
            <a:spAutoFit/>
          </a:bodyPr>
          <a:lstStyle/>
          <a:p>
            <a:pPr marL="0" lvl="1"/>
            <a:r>
              <a:rPr lang="en-US" altLang="en-US" sz="3600" b="1" dirty="0">
                <a:highlight>
                  <a:srgbClr val="FFFF00"/>
                </a:highlight>
              </a:rPr>
              <a:t>Two Distinct Deadlines:</a:t>
            </a:r>
          </a:p>
          <a:p>
            <a:pPr marL="457200" indent="-457200">
              <a:buFont typeface="+mj-lt"/>
              <a:buAutoNum type="arabicParenR"/>
            </a:pPr>
            <a:r>
              <a:rPr lang="en-US" sz="3600" dirty="0"/>
              <a:t>No D or R candidate ran for an office in the primary election (or no L candidate ran for an office at convention)</a:t>
            </a:r>
          </a:p>
          <a:p>
            <a:pPr marL="914400" lvl="1" indent="-457200">
              <a:buFont typeface="Arial" panose="020B0604020202020204" pitchFamily="34" charset="0"/>
              <a:buChar char="•"/>
            </a:pPr>
            <a:r>
              <a:rPr lang="en-US" sz="3200" dirty="0"/>
              <a:t>Must hold caucus by July 3, 2026 &amp; file selection paperwork by noon, July 6, 2026</a:t>
            </a:r>
          </a:p>
          <a:p>
            <a:pPr marL="1371600" lvl="2" indent="-457200">
              <a:buFont typeface="Arial" panose="020B0604020202020204" pitchFamily="34" charset="0"/>
              <a:buChar char="•"/>
            </a:pPr>
            <a:r>
              <a:rPr lang="en-US" sz="3200" dirty="0"/>
              <a:t>L Party must file “notice of intent” to fill ballot vacancies (See slide 16)</a:t>
            </a:r>
          </a:p>
          <a:p>
            <a:pPr marL="457200" indent="-457200">
              <a:buFont typeface="+mj-lt"/>
              <a:buAutoNum type="arabicParenR"/>
            </a:pPr>
            <a:r>
              <a:rPr lang="en-US" sz="3600" dirty="0"/>
              <a:t>ANY candidate withdraws from the general election (Nov.) ballot</a:t>
            </a:r>
          </a:p>
          <a:p>
            <a:pPr marL="914400" lvl="1" indent="-457200">
              <a:buFont typeface="Arial" panose="020B0604020202020204" pitchFamily="34" charset="0"/>
              <a:buChar char="•"/>
            </a:pPr>
            <a:r>
              <a:rPr lang="en-US" sz="2800" dirty="0"/>
              <a:t>ALL Candidates can withdraw for ANY reason until noon, July 15, 2026</a:t>
            </a:r>
          </a:p>
          <a:p>
            <a:pPr marL="914400" lvl="1" indent="-457200">
              <a:buFont typeface="Arial" panose="020B0604020202020204" pitchFamily="34" charset="0"/>
              <a:buChar char="•"/>
            </a:pPr>
            <a:r>
              <a:rPr lang="en-US" sz="2800" dirty="0"/>
              <a:t>After noon, July 15, 2026, may only withdraw if:</a:t>
            </a:r>
          </a:p>
          <a:p>
            <a:pPr marL="1371600" lvl="2" indent="-457200">
              <a:buFont typeface="Arial" panose="020B0604020202020204" pitchFamily="34" charset="0"/>
              <a:buChar char="•"/>
            </a:pPr>
            <a:r>
              <a:rPr lang="en-US" sz="2800" dirty="0"/>
              <a:t>Convicted of a crime; Removed by court order; Moved out of the election district; Died; Violated the Hatch Act/Judicial Canon/IN Dept. Homeland Security</a:t>
            </a:r>
          </a:p>
          <a:p>
            <a:pPr marL="914400" lvl="1" indent="-457200">
              <a:buFont typeface="Arial" panose="020B0604020202020204" pitchFamily="34" charset="0"/>
              <a:buChar char="•"/>
            </a:pPr>
            <a:r>
              <a:rPr lang="en-US" sz="2800" dirty="0"/>
              <a:t>If permitted, must fill ballot vacancy not later than 30-days by the date the vacancy occurred &amp; file selection paperwork not later than noon, THREE days after making decision</a:t>
            </a:r>
          </a:p>
          <a:p>
            <a:pPr marL="1371600" lvl="2" indent="-457200">
              <a:buFont typeface="Arial" panose="020B0604020202020204" pitchFamily="34" charset="0"/>
              <a:buChar char="•"/>
            </a:pPr>
            <a:r>
              <a:rPr lang="en-US" sz="2400" dirty="0"/>
              <a:t>“Late” ballot vacancies occur in final 30-days before election &amp; process is streamlined; contact IED staff for details </a:t>
            </a:r>
          </a:p>
          <a:p>
            <a:pPr marL="1828800" lvl="3" indent="-457200">
              <a:buFont typeface="Arial" panose="020B0604020202020204" pitchFamily="34" charset="0"/>
              <a:buChar char="•"/>
            </a:pPr>
            <a:r>
              <a:rPr lang="en-US" sz="2400" dirty="0"/>
              <a:t>See IC 3-13-2 for late vacancy procedures; IC 3-13-1 for all ballot vacancy procedures up to final 30 days</a:t>
            </a:r>
          </a:p>
          <a:p>
            <a:pPr marL="914400" lvl="1" indent="-457200">
              <a:buFont typeface="Arial" panose="020B0604020202020204" pitchFamily="34" charset="0"/>
              <a:buChar char="•"/>
            </a:pPr>
            <a:endParaRPr lang="en-US" altLang="en-US" sz="2800" dirty="0"/>
          </a:p>
        </p:txBody>
      </p:sp>
      <p:sp>
        <p:nvSpPr>
          <p:cNvPr id="7" name="Footer Placeholder 2">
            <a:extLst>
              <a:ext uri="{FF2B5EF4-FFF2-40B4-BE49-F238E27FC236}">
                <a16:creationId xmlns:a16="http://schemas.microsoft.com/office/drawing/2014/main" id="{55790FCF-E10C-4649-3B31-42A54EFC4670}"/>
              </a:ext>
            </a:extLst>
          </p:cNvPr>
          <p:cNvSpPr>
            <a:spLocks noGrp="1"/>
          </p:cNvSpPr>
          <p:nvPr>
            <p:ph type="ftr" sz="quarter" idx="11"/>
          </p:nvPr>
        </p:nvSpPr>
        <p:spPr bwMode="auto">
          <a:xfrm>
            <a:off x="11051859" y="9398162"/>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t>IC</a:t>
            </a:r>
            <a:r>
              <a:rPr lang="en-US" dirty="0">
                <a:solidFill>
                  <a:schemeClr val="bg1"/>
                </a:solidFill>
              </a:rPr>
              <a:t> </a:t>
            </a:r>
            <a:r>
              <a:rPr lang="en-US" dirty="0"/>
              <a:t>3-8-7-28 | IC 3-13-1-2 | IC 3-13-1-7 | IC 3-13-1-15</a:t>
            </a:r>
          </a:p>
        </p:txBody>
      </p:sp>
    </p:spTree>
    <p:extLst>
      <p:ext uri="{BB962C8B-B14F-4D97-AF65-F5344CB8AC3E}">
        <p14:creationId xmlns:p14="http://schemas.microsoft.com/office/powerpoint/2010/main" val="15130510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3166</TotalTime>
  <Words>2543</Words>
  <Application>Microsoft Office PowerPoint</Application>
  <PresentationFormat>Custom</PresentationFormat>
  <Paragraphs>208</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Arial</vt:lpstr>
      <vt:lpstr>Aptos</vt:lpstr>
      <vt:lpstr>Open Sauce Bold</vt:lpstr>
      <vt:lpstr>Open Sauce</vt:lpstr>
      <vt:lpstr>1_Office Theme</vt:lpstr>
      <vt:lpstr>Ballot &amp; Office Vacancies Presentation</vt:lpstr>
      <vt:lpstr>OFFICE VACANCY CAUCUS PROCEDURES</vt:lpstr>
      <vt:lpstr>OFFICE VACANCY CAUCUS PROCEDURES</vt:lpstr>
      <vt:lpstr>OFFICE VACANCY CAUCUS PROCEDURES</vt:lpstr>
      <vt:lpstr>OFFICE VACANCY CAUCUS PROCEDURES</vt:lpstr>
      <vt:lpstr>ELECTED OFFICE VACANCIES</vt:lpstr>
      <vt:lpstr>LOCAL OFFICE VACANCY IN CODE</vt:lpstr>
      <vt:lpstr>Illustration in Title 3 of Indiana Code </vt:lpstr>
      <vt:lpstr>LOCAL OFFICE BALLOT VACANCIES</vt:lpstr>
      <vt:lpstr>WHO FILLS A BALLOT VACANCY?</vt:lpstr>
      <vt:lpstr>BALLOT VACANCY: CAUCUS</vt:lpstr>
      <vt:lpstr>BALLOT VACANCY: CAUCUS</vt:lpstr>
      <vt:lpstr>BALLOT VACANCY: APPOINTMENT</vt:lpstr>
      <vt:lpstr>Direct Appointment Exceptions</vt:lpstr>
      <vt:lpstr>Judicial Office Vacancies Similar process with a few key differences Most paperwork filed with Indiana Election Division in Indianapolis Statement of economic interests filed earlier AND with a different form filed with Commission on Judicial Qualifications Caucus CAN-30 notice must be mailed to eligible PCs AND filed with IED by NOON, 10-days before the caucus Candidate files CAN-31 declaration  &amp; file-stamped copy of statement of economic interests with chair of caucus AND IED not later than 72-hours before the caucus is held This is NOT the CAN-12! Commission on Judicial Qualifications creates the form &amp; it is filed online through their website Can take a few days to get a file-stamped copy back through their online portal CAN-29 certificate of selection must be filed with IED, NOT the county clerk Direct Appointment On or before deadline to fill ballot vacancy, must file CAN-31, file-stamped copy of statement of economic interests, CAN-29, AND copy of resolution or meeting minutes giving chair authority to fill by direct appointment  </vt:lpstr>
      <vt:lpstr>Libertarian Party Ballot Vacancies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Modern Financial Management Presentation</dc:title>
  <dc:creator>Davidsen, Stephanie</dc:creator>
  <cp:lastModifiedBy>Nussmeyer, Angela M</cp:lastModifiedBy>
  <cp:revision>15</cp:revision>
  <dcterms:created xsi:type="dcterms:W3CDTF">2006-08-16T00:00:00Z</dcterms:created>
  <dcterms:modified xsi:type="dcterms:W3CDTF">2025-12-11T19:22:03Z</dcterms:modified>
  <dc:identifier>DAGle6doUfI</dc:identifier>
</cp:coreProperties>
</file>