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82" r:id="rId5"/>
    <p:sldId id="259" r:id="rId6"/>
    <p:sldId id="284" r:id="rId7"/>
    <p:sldId id="258" r:id="rId8"/>
    <p:sldId id="261" r:id="rId9"/>
    <p:sldId id="263" r:id="rId10"/>
    <p:sldId id="277" r:id="rId11"/>
    <p:sldId id="264" r:id="rId12"/>
    <p:sldId id="286" r:id="rId13"/>
    <p:sldId id="283" r:id="rId14"/>
    <p:sldId id="268" r:id="rId15"/>
    <p:sldId id="269" r:id="rId16"/>
    <p:sldId id="275" r:id="rId17"/>
    <p:sldId id="276" r:id="rId18"/>
    <p:sldId id="287" r:id="rId19"/>
    <p:sldId id="288" r:id="rId20"/>
    <p:sldId id="289" r:id="rId21"/>
    <p:sldId id="290" r:id="rId22"/>
    <p:sldId id="292" r:id="rId23"/>
    <p:sldId id="291"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0B6B"/>
    <a:srgbClr val="FB57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FDA48-0A8B-4BF7-84C9-71F961B4F244}" v="2" dt="2025-12-01T20:12:52.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100" d="100"/>
          <a:sy n="100" d="100"/>
        </p:scale>
        <p:origin x="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CD85E-2F80-48A0-86AF-6ECFDB7693C9}"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FBE8A-8003-43E2-A4F3-84936F9DCF56}" type="slidenum">
              <a:rPr lang="en-US" smtClean="0"/>
              <a:t>‹#›</a:t>
            </a:fld>
            <a:endParaRPr lang="en-US"/>
          </a:p>
        </p:txBody>
      </p:sp>
    </p:spTree>
    <p:extLst>
      <p:ext uri="{BB962C8B-B14F-4D97-AF65-F5344CB8AC3E}">
        <p14:creationId xmlns:p14="http://schemas.microsoft.com/office/powerpoint/2010/main" val="244777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FBE8A-8003-43E2-A4F3-84936F9DCF56}" type="slidenum">
              <a:rPr lang="en-US" smtClean="0"/>
              <a:t>18</a:t>
            </a:fld>
            <a:endParaRPr lang="en-US"/>
          </a:p>
        </p:txBody>
      </p:sp>
    </p:spTree>
    <p:extLst>
      <p:ext uri="{BB962C8B-B14F-4D97-AF65-F5344CB8AC3E}">
        <p14:creationId xmlns:p14="http://schemas.microsoft.com/office/powerpoint/2010/main" val="65640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E034-759C-6302-FE32-509115000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D5344F-CBA8-D5B1-99B7-B87340468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4F3D5B-5CCD-CCBA-C264-9293246AE3C1}"/>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5" name="Footer Placeholder 4">
            <a:extLst>
              <a:ext uri="{FF2B5EF4-FFF2-40B4-BE49-F238E27FC236}">
                <a16:creationId xmlns:a16="http://schemas.microsoft.com/office/drawing/2014/main" id="{1F174EC0-E90A-2C68-049A-E772B2D64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EF591-ABC9-CC88-A812-03F486E1476B}"/>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707602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015-7FC5-13F3-DBF1-B1AE146CF2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CDF5E-93BB-B6E1-C395-87C941F32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BF050-E5EF-7B6B-4CF0-69663E2B9D48}"/>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5" name="Footer Placeholder 4">
            <a:extLst>
              <a:ext uri="{FF2B5EF4-FFF2-40B4-BE49-F238E27FC236}">
                <a16:creationId xmlns:a16="http://schemas.microsoft.com/office/drawing/2014/main" id="{1025BA38-7E67-B738-AF98-80FE2C628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9E4BA-BA11-97AD-78C1-BA78B079D143}"/>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394362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39C78-149B-976E-C303-A1AFE21704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D4034-A96C-74E2-2DAC-7F0257AAF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99B25-267D-BA48-4B07-E3E636664DC2}"/>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5" name="Footer Placeholder 4">
            <a:extLst>
              <a:ext uri="{FF2B5EF4-FFF2-40B4-BE49-F238E27FC236}">
                <a16:creationId xmlns:a16="http://schemas.microsoft.com/office/drawing/2014/main" id="{1330D89D-9CED-2AB6-7B17-72796E990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A29B1-5F5F-8930-16A4-17D037DE66D7}"/>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186161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9AEA-8A30-1299-44D1-1F688BB6F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8C133-9993-4D9B-FC2E-433499D82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FB56F-BAF2-B6DD-2944-EED86128AA21}"/>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5" name="Footer Placeholder 4">
            <a:extLst>
              <a:ext uri="{FF2B5EF4-FFF2-40B4-BE49-F238E27FC236}">
                <a16:creationId xmlns:a16="http://schemas.microsoft.com/office/drawing/2014/main" id="{063CF45A-0BC3-3C6B-ADB2-7F238940B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95FEB-E962-1C93-BC37-78E9C9C68556}"/>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186851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7308-14E5-0EDD-3130-43B658A782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1FF4B5-E99D-8657-042F-0AC7593A94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09309-112A-21EE-697E-7E6E5BD78169}"/>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5" name="Footer Placeholder 4">
            <a:extLst>
              <a:ext uri="{FF2B5EF4-FFF2-40B4-BE49-F238E27FC236}">
                <a16:creationId xmlns:a16="http://schemas.microsoft.com/office/drawing/2014/main" id="{C251CD83-4AC6-176F-0054-DB1EDB5BF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75835-6DE0-C29E-FDFC-F97B7E8B5EF6}"/>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361033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DD14-F9A0-B1FE-1592-B10FDF551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E26C6-C498-8BFF-6E4A-1AFA3CCD2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407C2-9A99-37CA-C8C7-B74180A8EE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67B055-F481-9525-E328-7B674CDAC5C0}"/>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6" name="Footer Placeholder 5">
            <a:extLst>
              <a:ext uri="{FF2B5EF4-FFF2-40B4-BE49-F238E27FC236}">
                <a16:creationId xmlns:a16="http://schemas.microsoft.com/office/drawing/2014/main" id="{459C95C4-0B09-8926-2145-CFE81515A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8D978-D3C6-FE4B-5B67-6810E756C512}"/>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56869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C2F2-88EC-0901-B191-0E4A4AA845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72E17-4DBB-D22A-2A78-ECBA262B6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54F36-CF4B-325D-2223-C12F9399B9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5B222-BAE9-D6AC-16C8-D5A264C68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0E9A5-8167-0F6B-5E09-FC7C9B5F2B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3BA1F-68F0-F8A1-78B2-1FC56FF93077}"/>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8" name="Footer Placeholder 7">
            <a:extLst>
              <a:ext uri="{FF2B5EF4-FFF2-40B4-BE49-F238E27FC236}">
                <a16:creationId xmlns:a16="http://schemas.microsoft.com/office/drawing/2014/main" id="{F75965EF-7523-7370-FCDC-43836E9675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921C3D-CD5E-3E94-7874-4B4AE11FF448}"/>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93094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58C1-FADB-8977-5A88-F9DB8E3D3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0D4F2F-E06F-EB31-B94C-CF8CB036E62D}"/>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4" name="Footer Placeholder 3">
            <a:extLst>
              <a:ext uri="{FF2B5EF4-FFF2-40B4-BE49-F238E27FC236}">
                <a16:creationId xmlns:a16="http://schemas.microsoft.com/office/drawing/2014/main" id="{A137A06D-758F-CB22-C3C3-460724A150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531807-8F9A-D3AB-70F7-99D9FE0510B1}"/>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212513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FFF3A-3085-B216-8E63-A5740E357C29}"/>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3" name="Footer Placeholder 2">
            <a:extLst>
              <a:ext uri="{FF2B5EF4-FFF2-40B4-BE49-F238E27FC236}">
                <a16:creationId xmlns:a16="http://schemas.microsoft.com/office/drawing/2014/main" id="{1BF3F489-86EC-5DB7-90B2-DB1AEC9E1B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48A6EB-85A6-7ABE-8AEB-61DB058D1F24}"/>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222474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50FD-A8AF-DD7F-C178-FAEDC456A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788059-107D-F299-3EE9-79308EA69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05CFBC-5C82-C9B9-5C27-B38373672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19A99B-3336-19E1-7640-B9FBA1AF8533}"/>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6" name="Footer Placeholder 5">
            <a:extLst>
              <a:ext uri="{FF2B5EF4-FFF2-40B4-BE49-F238E27FC236}">
                <a16:creationId xmlns:a16="http://schemas.microsoft.com/office/drawing/2014/main" id="{65B57283-DB6B-ABC5-FD06-7AEF94B09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5B626-D737-EB88-2B20-392B46E02ADC}"/>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411666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5C86-A3E3-9611-B023-ED68FC836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FE713D-17A4-DA79-51A2-ABAF1439C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4C18FA-0E22-66F6-B6AE-2EE23B879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8B51D-E78D-0698-2034-33D79B85395C}"/>
              </a:ext>
            </a:extLst>
          </p:cNvPr>
          <p:cNvSpPr>
            <a:spLocks noGrp="1"/>
          </p:cNvSpPr>
          <p:nvPr>
            <p:ph type="dt" sz="half" idx="10"/>
          </p:nvPr>
        </p:nvSpPr>
        <p:spPr/>
        <p:txBody>
          <a:bodyPr/>
          <a:lstStyle/>
          <a:p>
            <a:fld id="{2AA7C666-DD84-4B58-AB63-769337B2BB09}" type="datetimeFigureOut">
              <a:rPr lang="en-US" smtClean="0"/>
              <a:t>12/11/2025</a:t>
            </a:fld>
            <a:endParaRPr lang="en-US"/>
          </a:p>
        </p:txBody>
      </p:sp>
      <p:sp>
        <p:nvSpPr>
          <p:cNvPr id="6" name="Footer Placeholder 5">
            <a:extLst>
              <a:ext uri="{FF2B5EF4-FFF2-40B4-BE49-F238E27FC236}">
                <a16:creationId xmlns:a16="http://schemas.microsoft.com/office/drawing/2014/main" id="{DBDFDEEB-31BA-999B-3A51-A540120EA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187BD-61FC-CF14-16FC-37CB4620DE4E}"/>
              </a:ext>
            </a:extLst>
          </p:cNvPr>
          <p:cNvSpPr>
            <a:spLocks noGrp="1"/>
          </p:cNvSpPr>
          <p:nvPr>
            <p:ph type="sldNum" sz="quarter" idx="12"/>
          </p:nvPr>
        </p:nvSpPr>
        <p:spPr/>
        <p:txBody>
          <a:bodyPr/>
          <a:lstStyle/>
          <a:p>
            <a:fld id="{504A41AF-E651-4F66-9BD0-C59FC138FBDA}" type="slidenum">
              <a:rPr lang="en-US" smtClean="0"/>
              <a:t>‹#›</a:t>
            </a:fld>
            <a:endParaRPr lang="en-US"/>
          </a:p>
        </p:txBody>
      </p:sp>
    </p:spTree>
    <p:extLst>
      <p:ext uri="{BB962C8B-B14F-4D97-AF65-F5344CB8AC3E}">
        <p14:creationId xmlns:p14="http://schemas.microsoft.com/office/powerpoint/2010/main" val="15351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D5DBC-478D-946D-996C-C4BFDD3C8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AE3040-F0D7-A96D-9FFC-6777AA315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7640-C492-038E-A549-62559F452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A7C666-DD84-4B58-AB63-769337B2BB09}" type="datetimeFigureOut">
              <a:rPr lang="en-US" smtClean="0"/>
              <a:t>12/11/2025</a:t>
            </a:fld>
            <a:endParaRPr lang="en-US"/>
          </a:p>
        </p:txBody>
      </p:sp>
      <p:sp>
        <p:nvSpPr>
          <p:cNvPr id="5" name="Footer Placeholder 4">
            <a:extLst>
              <a:ext uri="{FF2B5EF4-FFF2-40B4-BE49-F238E27FC236}">
                <a16:creationId xmlns:a16="http://schemas.microsoft.com/office/drawing/2014/main" id="{619E3045-537C-8775-63BC-9DAE77298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B8E5FE-3AF2-4E58-B735-770B9D12F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4A41AF-E651-4F66-9BD0-C59FC138FBDA}" type="slidenum">
              <a:rPr lang="en-US" smtClean="0"/>
              <a:t>‹#›</a:t>
            </a:fld>
            <a:endParaRPr lang="en-US"/>
          </a:p>
        </p:txBody>
      </p:sp>
    </p:spTree>
    <p:extLst>
      <p:ext uri="{BB962C8B-B14F-4D97-AF65-F5344CB8AC3E}">
        <p14:creationId xmlns:p14="http://schemas.microsoft.com/office/powerpoint/2010/main" val="330358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fvap.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oman standing in front of a tablet.">
            <a:extLst>
              <a:ext uri="{FF2B5EF4-FFF2-40B4-BE49-F238E27FC236}">
                <a16:creationId xmlns:a16="http://schemas.microsoft.com/office/drawing/2014/main" id="{4AE33095-F38B-99E5-9105-DC9D1FA97B4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1FF464-B83E-05A8-E19F-619B19885155}"/>
              </a:ext>
            </a:extLst>
          </p:cNvPr>
          <p:cNvSpPr>
            <a:spLocks noGrp="1"/>
          </p:cNvSpPr>
          <p:nvPr>
            <p:ph type="ctrTitle"/>
          </p:nvPr>
        </p:nvSpPr>
        <p:spPr>
          <a:xfrm>
            <a:off x="8171945" y="1354386"/>
            <a:ext cx="3445765" cy="3692028"/>
          </a:xfrm>
          <a:noFill/>
        </p:spPr>
        <p:txBody>
          <a:bodyPr>
            <a:normAutofit/>
          </a:bodyPr>
          <a:lstStyle/>
          <a:p>
            <a:r>
              <a:rPr lang="en-US" sz="3600" b="1" dirty="0"/>
              <a:t>“Specialized” ABS Voting Categories:</a:t>
            </a:r>
            <a:br>
              <a:rPr lang="en-US" sz="3600" b="1" dirty="0"/>
            </a:br>
            <a:r>
              <a:rPr lang="en-US" sz="2800" dirty="0"/>
              <a:t>UOCAVA</a:t>
            </a:r>
            <a:br>
              <a:rPr lang="en-US" sz="2800" dirty="0"/>
            </a:br>
            <a:r>
              <a:rPr lang="en-US" sz="2800" dirty="0"/>
              <a:t>VPD</a:t>
            </a:r>
            <a:br>
              <a:rPr lang="en-US" sz="2800" dirty="0"/>
            </a:br>
            <a:r>
              <a:rPr lang="en-US" sz="2800" dirty="0"/>
              <a:t>AG Program</a:t>
            </a:r>
            <a:br>
              <a:rPr lang="en-US" sz="2800" dirty="0"/>
            </a:br>
            <a:r>
              <a:rPr lang="en-US" sz="2800" dirty="0"/>
              <a:t>Travel Board</a:t>
            </a:r>
            <a:endParaRPr lang="en-US" sz="3600" dirty="0"/>
          </a:p>
        </p:txBody>
      </p:sp>
      <p:sp>
        <p:nvSpPr>
          <p:cNvPr id="3" name="Subtitle 2">
            <a:extLst>
              <a:ext uri="{FF2B5EF4-FFF2-40B4-BE49-F238E27FC236}">
                <a16:creationId xmlns:a16="http://schemas.microsoft.com/office/drawing/2014/main" id="{5C07396A-1CF5-176D-7DC4-D4519BA9E8B6}"/>
              </a:ext>
            </a:extLst>
          </p:cNvPr>
          <p:cNvSpPr>
            <a:spLocks noGrp="1"/>
          </p:cNvSpPr>
          <p:nvPr>
            <p:ph type="subTitle" idx="1"/>
          </p:nvPr>
        </p:nvSpPr>
        <p:spPr>
          <a:xfrm>
            <a:off x="7935403" y="5353050"/>
            <a:ext cx="4037522" cy="761503"/>
          </a:xfrm>
          <a:noFill/>
        </p:spPr>
        <p:txBody>
          <a:bodyPr>
            <a:normAutofit/>
          </a:bodyPr>
          <a:lstStyle/>
          <a:p>
            <a:r>
              <a:rPr lang="en-US" sz="1600" dirty="0"/>
              <a:t>2026 Election Administrators’ Conference</a:t>
            </a:r>
          </a:p>
          <a:p>
            <a:r>
              <a:rPr lang="en-US" sz="1600" dirty="0"/>
              <a:t>Angie Nussmeyer, Co-Director</a:t>
            </a:r>
          </a:p>
        </p:txBody>
      </p:sp>
      <p:sp>
        <p:nvSpPr>
          <p:cNvPr id="13" name="TextBox 12">
            <a:extLst>
              <a:ext uri="{FF2B5EF4-FFF2-40B4-BE49-F238E27FC236}">
                <a16:creationId xmlns:a16="http://schemas.microsoft.com/office/drawing/2014/main" id="{72079A4F-FEA5-2DAE-45CF-4D88A0031C25}"/>
              </a:ext>
            </a:extLst>
          </p:cNvPr>
          <p:cNvSpPr txBox="1"/>
          <p:nvPr/>
        </p:nvSpPr>
        <p:spPr>
          <a:xfrm rot="16200000">
            <a:off x="-61824" y="5993857"/>
            <a:ext cx="1173211" cy="215444"/>
          </a:xfrm>
          <a:prstGeom prst="rect">
            <a:avLst/>
          </a:prstGeom>
          <a:noFill/>
        </p:spPr>
        <p:txBody>
          <a:bodyPr wrap="square">
            <a:spAutoFit/>
          </a:bodyPr>
          <a:lstStyle/>
          <a:p>
            <a:pPr algn="l"/>
            <a:r>
              <a:rPr lang="en-US" sz="800" dirty="0"/>
              <a:t>Images by </a:t>
            </a:r>
            <a:r>
              <a:rPr lang="en-US" sz="800" dirty="0" err="1"/>
              <a:t>freepik</a:t>
            </a:r>
            <a:endParaRPr lang="en-US" sz="800" dirty="0"/>
          </a:p>
        </p:txBody>
      </p:sp>
      <p:cxnSp>
        <p:nvCxnSpPr>
          <p:cNvPr id="15" name="Straight Connector 14">
            <a:extLst>
              <a:ext uri="{FF2B5EF4-FFF2-40B4-BE49-F238E27FC236}">
                <a16:creationId xmlns:a16="http://schemas.microsoft.com/office/drawing/2014/main" id="{81A0DAD3-406D-22D1-ED74-4D75D43FB121}"/>
              </a:ext>
              <a:ext uri="{C183D7F6-B498-43B3-948B-1728B52AA6E4}">
                <adec:decorative xmlns:adec="http://schemas.microsoft.com/office/drawing/2017/decorative" val="1"/>
              </a:ext>
            </a:extLst>
          </p:cNvPr>
          <p:cNvCxnSpPr/>
          <p:nvPr/>
        </p:nvCxnSpPr>
        <p:spPr>
          <a:xfrm>
            <a:off x="8239125" y="5229225"/>
            <a:ext cx="3952875"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09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D38B71-6473-3014-F633-4C4D8014266D}"/>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3028B72-BB5F-7C52-4D74-0DDE7DDDF391}"/>
              </a:ext>
            </a:extLst>
          </p:cNvPr>
          <p:cNvSpPr>
            <a:spLocks noGrp="1"/>
          </p:cNvSpPr>
          <p:nvPr>
            <p:ph type="title"/>
          </p:nvPr>
        </p:nvSpPr>
        <p:spPr>
          <a:xfrm>
            <a:off x="599873" y="365126"/>
            <a:ext cx="10753927" cy="934092"/>
          </a:xfrm>
          <a:solidFill>
            <a:schemeClr val="accent6">
              <a:lumMod val="75000"/>
            </a:schemeClr>
          </a:solidFill>
        </p:spPr>
        <p:txBody>
          <a:bodyPr>
            <a:noAutofit/>
          </a:bodyPr>
          <a:lstStyle/>
          <a:p>
            <a:r>
              <a:rPr lang="en-US" dirty="0">
                <a:solidFill>
                  <a:schemeClr val="bg1">
                    <a:lumMod val="95000"/>
                  </a:schemeClr>
                </a:solidFill>
              </a:rPr>
              <a:t>Federal Only Ballot Style</a:t>
            </a:r>
          </a:p>
        </p:txBody>
      </p:sp>
      <p:sp>
        <p:nvSpPr>
          <p:cNvPr id="3" name="Content Placeholder 2">
            <a:extLst>
              <a:ext uri="{FF2B5EF4-FFF2-40B4-BE49-F238E27FC236}">
                <a16:creationId xmlns:a16="http://schemas.microsoft.com/office/drawing/2014/main" id="{344B3610-C74E-4057-8FC9-0E38A300B8D8}"/>
              </a:ext>
            </a:extLst>
          </p:cNvPr>
          <p:cNvSpPr>
            <a:spLocks noGrp="1"/>
          </p:cNvSpPr>
          <p:nvPr>
            <p:ph idx="1"/>
          </p:nvPr>
        </p:nvSpPr>
        <p:spPr>
          <a:xfrm>
            <a:off x="599873" y="1476375"/>
            <a:ext cx="10982527" cy="4471988"/>
          </a:xfrm>
        </p:spPr>
        <p:txBody>
          <a:bodyPr>
            <a:noAutofit/>
          </a:bodyPr>
          <a:lstStyle/>
          <a:p>
            <a:pPr>
              <a:lnSpc>
                <a:spcPct val="100000"/>
              </a:lnSpc>
              <a:spcBef>
                <a:spcPts val="0"/>
              </a:spcBef>
            </a:pPr>
            <a:r>
              <a:rPr lang="en-US" sz="2400" dirty="0"/>
              <a:t>Federal Only ballot style is </a:t>
            </a:r>
            <a:r>
              <a:rPr lang="en-US" sz="2400" dirty="0">
                <a:highlight>
                  <a:srgbClr val="FFFF00"/>
                </a:highlight>
              </a:rPr>
              <a:t>ONLY used for this small universe of </a:t>
            </a:r>
            <a:r>
              <a:rPr lang="en-US" sz="2400" u="sng" dirty="0">
                <a:highlight>
                  <a:srgbClr val="FFFF00"/>
                </a:highlight>
              </a:rPr>
              <a:t>ABS</a:t>
            </a:r>
            <a:r>
              <a:rPr lang="en-US" sz="2400" dirty="0">
                <a:highlight>
                  <a:srgbClr val="FFFF00"/>
                </a:highlight>
              </a:rPr>
              <a:t> voters</a:t>
            </a:r>
            <a:r>
              <a:rPr lang="en-US" sz="2400" dirty="0"/>
              <a:t>: U.S. citizens whose </a:t>
            </a:r>
            <a:r>
              <a:rPr lang="en-US" sz="2400" u="sng" dirty="0"/>
              <a:t>return to the U.S. is not certain</a:t>
            </a:r>
          </a:p>
          <a:p>
            <a:pPr lvl="1">
              <a:lnSpc>
                <a:spcPct val="100000"/>
              </a:lnSpc>
              <a:spcBef>
                <a:spcPts val="0"/>
              </a:spcBef>
            </a:pPr>
            <a:r>
              <a:rPr lang="en-US" sz="2000" dirty="0"/>
              <a:t>Do NOT give this ballot to any other group of voters!</a:t>
            </a:r>
          </a:p>
          <a:p>
            <a:pPr lvl="1">
              <a:lnSpc>
                <a:spcPct val="100000"/>
              </a:lnSpc>
              <a:spcBef>
                <a:spcPts val="0"/>
              </a:spcBef>
            </a:pPr>
            <a:r>
              <a:rPr lang="en-US" sz="2000" dirty="0"/>
              <a:t>Should NOT be included with Election Day materials</a:t>
            </a:r>
          </a:p>
          <a:p>
            <a:pPr lvl="2">
              <a:lnSpc>
                <a:spcPct val="100000"/>
              </a:lnSpc>
              <a:spcBef>
                <a:spcPts val="0"/>
              </a:spcBef>
            </a:pPr>
            <a:r>
              <a:rPr lang="en-US" sz="1800" dirty="0"/>
              <a:t>Used in absentee voting ONLY</a:t>
            </a:r>
          </a:p>
          <a:p>
            <a:pPr lvl="2">
              <a:lnSpc>
                <a:spcPct val="100000"/>
              </a:lnSpc>
              <a:spcBef>
                <a:spcPts val="0"/>
              </a:spcBef>
            </a:pPr>
            <a:endParaRPr lang="en-US" sz="700" dirty="0"/>
          </a:p>
          <a:p>
            <a:pPr>
              <a:lnSpc>
                <a:spcPct val="100000"/>
              </a:lnSpc>
              <a:spcBef>
                <a:spcPts val="0"/>
              </a:spcBef>
            </a:pPr>
            <a:r>
              <a:rPr lang="en-US" sz="2400" dirty="0"/>
              <a:t>Every county must have an absentee ballot that ONLY includes federal offices:</a:t>
            </a:r>
          </a:p>
          <a:p>
            <a:pPr lvl="1">
              <a:lnSpc>
                <a:spcPct val="100000"/>
              </a:lnSpc>
              <a:spcBef>
                <a:spcPts val="0"/>
              </a:spcBef>
            </a:pPr>
            <a:r>
              <a:rPr lang="en-US" sz="2000" dirty="0"/>
              <a:t>U.S. President, when applicable</a:t>
            </a:r>
          </a:p>
          <a:p>
            <a:pPr lvl="1">
              <a:lnSpc>
                <a:spcPct val="100000"/>
              </a:lnSpc>
              <a:spcBef>
                <a:spcPts val="0"/>
              </a:spcBef>
            </a:pPr>
            <a:r>
              <a:rPr lang="en-US" sz="2000" dirty="0"/>
              <a:t>U.S. House of Representatives, every election cycle</a:t>
            </a:r>
          </a:p>
          <a:p>
            <a:pPr lvl="1">
              <a:lnSpc>
                <a:spcPct val="100000"/>
              </a:lnSpc>
              <a:spcBef>
                <a:spcPts val="0"/>
              </a:spcBef>
            </a:pPr>
            <a:r>
              <a:rPr lang="en-US" sz="2000" dirty="0"/>
              <a:t>U.S. Senate, when applicable</a:t>
            </a:r>
          </a:p>
          <a:p>
            <a:pPr lvl="1">
              <a:lnSpc>
                <a:spcPct val="100000"/>
              </a:lnSpc>
              <a:spcBef>
                <a:spcPts val="0"/>
              </a:spcBef>
            </a:pPr>
            <a:endParaRPr lang="en-US" sz="800" dirty="0"/>
          </a:p>
          <a:p>
            <a:pPr>
              <a:lnSpc>
                <a:spcPct val="100000"/>
              </a:lnSpc>
              <a:spcBef>
                <a:spcPts val="0"/>
              </a:spcBef>
            </a:pPr>
            <a:r>
              <a:rPr lang="en-US" sz="2400" dirty="0"/>
              <a:t>November General Election Ballot would also include…</a:t>
            </a:r>
          </a:p>
          <a:p>
            <a:pPr lvl="1">
              <a:lnSpc>
                <a:spcPct val="100000"/>
              </a:lnSpc>
              <a:spcBef>
                <a:spcPts val="0"/>
              </a:spcBef>
            </a:pPr>
            <a:r>
              <a:rPr lang="en-US" sz="2000" dirty="0"/>
              <a:t>“Write-in” line for each federal office, even if there are no declared write-in candidates for those offices</a:t>
            </a:r>
          </a:p>
          <a:p>
            <a:pPr lvl="1">
              <a:lnSpc>
                <a:spcPct val="100000"/>
              </a:lnSpc>
              <a:spcBef>
                <a:spcPts val="0"/>
              </a:spcBef>
            </a:pPr>
            <a:r>
              <a:rPr lang="en-US" sz="2000" dirty="0"/>
              <a:t>Straight party device certified to counties by IED</a:t>
            </a:r>
            <a:endParaRPr lang="en-US" dirty="0"/>
          </a:p>
        </p:txBody>
      </p:sp>
      <p:sp>
        <p:nvSpPr>
          <p:cNvPr id="4" name="TextBox 3">
            <a:extLst>
              <a:ext uri="{FF2B5EF4-FFF2-40B4-BE49-F238E27FC236}">
                <a16:creationId xmlns:a16="http://schemas.microsoft.com/office/drawing/2014/main" id="{2EE5271E-05EB-4A89-963F-58040FA253E7}"/>
              </a:ext>
            </a:extLst>
          </p:cNvPr>
          <p:cNvSpPr txBox="1"/>
          <p:nvPr/>
        </p:nvSpPr>
        <p:spPr>
          <a:xfrm>
            <a:off x="599873" y="6292691"/>
            <a:ext cx="4303552" cy="246221"/>
          </a:xfrm>
          <a:prstGeom prst="rect">
            <a:avLst/>
          </a:prstGeom>
          <a:noFill/>
        </p:spPr>
        <p:txBody>
          <a:bodyPr wrap="square" rtlCol="0">
            <a:spAutoFit/>
          </a:bodyPr>
          <a:lstStyle/>
          <a:p>
            <a:r>
              <a:rPr lang="en-US" sz="1000" dirty="0"/>
              <a:t>IC 3-11-2-6 | IC 3-11-2-10 | IC 3-11-13-11 | IC 3-11-14-3.5</a:t>
            </a:r>
          </a:p>
        </p:txBody>
      </p:sp>
      <p:sp>
        <p:nvSpPr>
          <p:cNvPr id="5" name="Slide Number Placeholder 4">
            <a:extLst>
              <a:ext uri="{FF2B5EF4-FFF2-40B4-BE49-F238E27FC236}">
                <a16:creationId xmlns:a16="http://schemas.microsoft.com/office/drawing/2014/main" id="{39C54299-783B-4FBA-92CC-C9CF3A8F2776}"/>
              </a:ext>
            </a:extLst>
          </p:cNvPr>
          <p:cNvSpPr>
            <a:spLocks noGrp="1"/>
          </p:cNvSpPr>
          <p:nvPr>
            <p:ph type="sldNum" sz="quarter" idx="12"/>
          </p:nvPr>
        </p:nvSpPr>
        <p:spPr/>
        <p:txBody>
          <a:bodyPr/>
          <a:lstStyle/>
          <a:p>
            <a:fld id="{AC2186AE-5367-4C52-8998-8C8653C1A69E}" type="slidenum">
              <a:rPr lang="en-US" smtClean="0"/>
              <a:pPr/>
              <a:t>10</a:t>
            </a:fld>
            <a:endParaRPr lang="en-US" dirty="0"/>
          </a:p>
        </p:txBody>
      </p:sp>
    </p:spTree>
    <p:extLst>
      <p:ext uri="{BB962C8B-B14F-4D97-AF65-F5344CB8AC3E}">
        <p14:creationId xmlns:p14="http://schemas.microsoft.com/office/powerpoint/2010/main" val="59645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13CA-B392-2B82-FE2D-A07D5D1A793E}"/>
              </a:ext>
            </a:extLst>
          </p:cNvPr>
          <p:cNvSpPr>
            <a:spLocks noGrp="1"/>
          </p:cNvSpPr>
          <p:nvPr>
            <p:ph type="title" idx="4294967295"/>
          </p:nvPr>
        </p:nvSpPr>
        <p:spPr>
          <a:xfrm>
            <a:off x="0" y="2911002"/>
            <a:ext cx="12192000" cy="517998"/>
          </a:xfrm>
          <a:prstGeom prst="rect">
            <a:avLst/>
          </a:prstGeom>
          <a:solidFill>
            <a:schemeClr val="accent6">
              <a:lumMod val="7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lt1"/>
                </a:solidFill>
                <a:effectLst/>
                <a:uLnTx/>
                <a:uFillTx/>
                <a:latin typeface="+mn-lt"/>
                <a:ea typeface="+mn-ea"/>
                <a:cs typeface="+mn-cs"/>
              </a:rPr>
              <a:t>Overseas U.S. Citizen </a:t>
            </a:r>
            <a:r>
              <a:rPr kumimoji="0" lang="en-US" sz="2400" b="1" i="0" u="sng" strike="noStrike" kern="1200" cap="none" spc="0" normalizeH="0" baseline="0" noProof="0" dirty="0">
                <a:ln>
                  <a:noFill/>
                </a:ln>
                <a:solidFill>
                  <a:schemeClr val="lt1"/>
                </a:solidFill>
                <a:effectLst/>
                <a:uLnTx/>
                <a:uFillTx/>
                <a:latin typeface="+mn-lt"/>
                <a:ea typeface="+mn-ea"/>
                <a:cs typeface="+mn-cs"/>
              </a:rPr>
              <a:t>WHO NEVER LIVED IN INDIANA</a:t>
            </a:r>
          </a:p>
        </p:txBody>
      </p:sp>
      <p:pic>
        <p:nvPicPr>
          <p:cNvPr id="5" name="Picture 4" descr="Snapshot of the Federal Post Card Application">
            <a:extLst>
              <a:ext uri="{FF2B5EF4-FFF2-40B4-BE49-F238E27FC236}">
                <a16:creationId xmlns:a16="http://schemas.microsoft.com/office/drawing/2014/main" id="{A166249F-DDD8-4A5C-A7D2-EC5D3010A75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26336" y="380378"/>
            <a:ext cx="10939327" cy="2105647"/>
          </a:xfrm>
          <a:prstGeom prst="rect">
            <a:avLst/>
          </a:prstGeom>
        </p:spPr>
      </p:pic>
      <p:sp>
        <p:nvSpPr>
          <p:cNvPr id="7" name="Rectangle 6">
            <a:extLst>
              <a:ext uri="{FF2B5EF4-FFF2-40B4-BE49-F238E27FC236}">
                <a16:creationId xmlns:a16="http://schemas.microsoft.com/office/drawing/2014/main" id="{D87BCCB2-94A2-17AB-EAE9-6134ADAB3860}"/>
              </a:ext>
              <a:ext uri="{C183D7F6-B498-43B3-948B-1728B52AA6E4}">
                <adec:decorative xmlns:adec="http://schemas.microsoft.com/office/drawing/2017/decorative" val="1"/>
              </a:ext>
            </a:extLst>
          </p:cNvPr>
          <p:cNvSpPr/>
          <p:nvPr/>
        </p:nvSpPr>
        <p:spPr>
          <a:xfrm>
            <a:off x="2515473" y="1877620"/>
            <a:ext cx="7209552" cy="364942"/>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5BABF8-0734-4B08-821E-A54E41E594F4}"/>
              </a:ext>
            </a:extLst>
          </p:cNvPr>
          <p:cNvSpPr txBox="1"/>
          <p:nvPr/>
        </p:nvSpPr>
        <p:spPr>
          <a:xfrm>
            <a:off x="657225" y="3569235"/>
            <a:ext cx="10908438" cy="1261884"/>
          </a:xfrm>
          <a:prstGeom prst="rect">
            <a:avLst/>
          </a:prstGeom>
          <a:noFill/>
        </p:spPr>
        <p:txBody>
          <a:bodyPr wrap="square" rtlCol="0">
            <a:spAutoFit/>
          </a:bodyPr>
          <a:lstStyle/>
          <a:p>
            <a:pPr marL="285750" indent="-285750">
              <a:buFont typeface="Arial" panose="020B0604020202020204" pitchFamily="34" charset="0"/>
              <a:buChar char="•"/>
            </a:pPr>
            <a:r>
              <a:rPr lang="en-US" sz="2000" b="1" dirty="0"/>
              <a:t>Indiana county election officials </a:t>
            </a:r>
            <a:r>
              <a:rPr lang="en-US" sz="2000" b="1" dirty="0">
                <a:highlight>
                  <a:srgbClr val="FFFF00"/>
                </a:highlight>
              </a:rPr>
              <a:t>must reject </a:t>
            </a:r>
            <a:r>
              <a:rPr lang="en-US" sz="2000" b="1" dirty="0"/>
              <a:t>the application</a:t>
            </a:r>
          </a:p>
          <a:p>
            <a:pPr marL="742950" lvl="1" indent="-285750">
              <a:buFont typeface="Arial" panose="020B0604020202020204" pitchFamily="34" charset="0"/>
              <a:buChar char="•"/>
            </a:pPr>
            <a:r>
              <a:rPr lang="en-US" dirty="0"/>
              <a:t>Indiana constitution does not permit a person who has never lived in Indiana for at least 30-days to vote in the state</a:t>
            </a:r>
          </a:p>
          <a:p>
            <a:pPr marL="285750" indent="-285750">
              <a:buFont typeface="Arial" panose="020B0604020202020204" pitchFamily="34" charset="0"/>
              <a:buChar char="•"/>
            </a:pPr>
            <a:endParaRPr lang="en-US" sz="2000" dirty="0"/>
          </a:p>
        </p:txBody>
      </p:sp>
      <p:sp>
        <p:nvSpPr>
          <p:cNvPr id="9" name="TextBox 8">
            <a:extLst>
              <a:ext uri="{FF2B5EF4-FFF2-40B4-BE49-F238E27FC236}">
                <a16:creationId xmlns:a16="http://schemas.microsoft.com/office/drawing/2014/main" id="{02F86795-EC79-47CC-BCB7-0AA5CDAD3FD9}"/>
              </a:ext>
            </a:extLst>
          </p:cNvPr>
          <p:cNvSpPr txBox="1"/>
          <p:nvPr/>
        </p:nvSpPr>
        <p:spPr>
          <a:xfrm>
            <a:off x="626336" y="6356350"/>
            <a:ext cx="4303552" cy="246221"/>
          </a:xfrm>
          <a:prstGeom prst="rect">
            <a:avLst/>
          </a:prstGeom>
          <a:noFill/>
        </p:spPr>
        <p:txBody>
          <a:bodyPr wrap="square" rtlCol="0">
            <a:spAutoFit/>
          </a:bodyPr>
          <a:lstStyle/>
          <a:p>
            <a:r>
              <a:rPr lang="en-US" sz="1000" dirty="0"/>
              <a:t>Art. 2, Sec. 2 Ind. Const.</a:t>
            </a:r>
          </a:p>
        </p:txBody>
      </p:sp>
      <p:sp>
        <p:nvSpPr>
          <p:cNvPr id="3" name="Slide Number Placeholder 2">
            <a:extLst>
              <a:ext uri="{FF2B5EF4-FFF2-40B4-BE49-F238E27FC236}">
                <a16:creationId xmlns:a16="http://schemas.microsoft.com/office/drawing/2014/main" id="{6A918D05-7345-4B90-B742-19D7F6C57FAC}"/>
              </a:ext>
            </a:extLst>
          </p:cNvPr>
          <p:cNvSpPr>
            <a:spLocks noGrp="1"/>
          </p:cNvSpPr>
          <p:nvPr>
            <p:ph type="sldNum" sz="quarter" idx="12"/>
          </p:nvPr>
        </p:nvSpPr>
        <p:spPr/>
        <p:txBody>
          <a:bodyPr/>
          <a:lstStyle/>
          <a:p>
            <a:fld id="{AC2186AE-5367-4C52-8998-8C8653C1A69E}" type="slidenum">
              <a:rPr lang="en-US" smtClean="0"/>
              <a:pPr/>
              <a:t>11</a:t>
            </a:fld>
            <a:endParaRPr lang="en-US" dirty="0"/>
          </a:p>
        </p:txBody>
      </p:sp>
    </p:spTree>
    <p:extLst>
      <p:ext uri="{BB962C8B-B14F-4D97-AF65-F5344CB8AC3E}">
        <p14:creationId xmlns:p14="http://schemas.microsoft.com/office/powerpoint/2010/main" val="168238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41958A-975B-3846-149B-9134639C41EB}"/>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245D7E3-8971-4BC1-B4FF-A008AF57B99A}"/>
              </a:ext>
            </a:extLst>
          </p:cNvPr>
          <p:cNvSpPr>
            <a:spLocks noGrp="1"/>
          </p:cNvSpPr>
          <p:nvPr>
            <p:ph type="title"/>
          </p:nvPr>
        </p:nvSpPr>
        <p:spPr>
          <a:xfrm>
            <a:off x="599873" y="365126"/>
            <a:ext cx="10753927" cy="934092"/>
          </a:xfrm>
          <a:solidFill>
            <a:schemeClr val="accent6">
              <a:lumMod val="75000"/>
            </a:schemeClr>
          </a:solidFill>
        </p:spPr>
        <p:txBody>
          <a:bodyPr>
            <a:noAutofit/>
          </a:bodyPr>
          <a:lstStyle/>
          <a:p>
            <a:r>
              <a:rPr lang="en-US" dirty="0">
                <a:solidFill>
                  <a:schemeClr val="bg1">
                    <a:lumMod val="95000"/>
                  </a:schemeClr>
                </a:solidFill>
              </a:rPr>
              <a:t>FPCA Processing Reminders</a:t>
            </a:r>
          </a:p>
        </p:txBody>
      </p:sp>
      <p:sp>
        <p:nvSpPr>
          <p:cNvPr id="3" name="Content Placeholder 2">
            <a:extLst>
              <a:ext uri="{FF2B5EF4-FFF2-40B4-BE49-F238E27FC236}">
                <a16:creationId xmlns:a16="http://schemas.microsoft.com/office/drawing/2014/main" id="{02D95609-6D5B-481D-A158-29B224246E32}"/>
              </a:ext>
            </a:extLst>
          </p:cNvPr>
          <p:cNvSpPr>
            <a:spLocks noGrp="1"/>
          </p:cNvSpPr>
          <p:nvPr>
            <p:ph idx="1"/>
          </p:nvPr>
        </p:nvSpPr>
        <p:spPr>
          <a:xfrm>
            <a:off x="599873" y="1581150"/>
            <a:ext cx="11001577" cy="4595813"/>
          </a:xfrm>
        </p:spPr>
        <p:txBody>
          <a:bodyPr>
            <a:normAutofit lnSpcReduction="10000"/>
          </a:bodyPr>
          <a:lstStyle/>
          <a:p>
            <a:r>
              <a:rPr lang="en-US" dirty="0"/>
              <a:t>UOCAVA Voters &amp; Voter ID</a:t>
            </a:r>
          </a:p>
          <a:p>
            <a:pPr lvl="1"/>
            <a:r>
              <a:rPr lang="en-US" dirty="0"/>
              <a:t>Must comply with state law to provide voter ID number OR copy of valid photo ID on ABS applications</a:t>
            </a:r>
          </a:p>
          <a:p>
            <a:pPr lvl="1"/>
            <a:r>
              <a:rPr lang="en-US" dirty="0"/>
              <a:t>Voter can include this info in section 6 (additional information) or in section 1</a:t>
            </a:r>
          </a:p>
          <a:p>
            <a:r>
              <a:rPr lang="en-US" dirty="0"/>
              <a:t>Emailed or Faxed ABS Ballots</a:t>
            </a:r>
          </a:p>
          <a:p>
            <a:pPr lvl="1"/>
            <a:r>
              <a:rPr lang="en-US" dirty="0"/>
              <a:t>County must send ABS-9 form, generated in SVRS; voter must return it with their faxed/emailed ballot by deadline to confirm consent to </a:t>
            </a:r>
            <a:br>
              <a:rPr lang="en-US" dirty="0"/>
            </a:br>
            <a:r>
              <a:rPr lang="en-US" dirty="0"/>
              <a:t>waive right to secrecy</a:t>
            </a:r>
          </a:p>
          <a:p>
            <a:pPr lvl="1"/>
            <a:r>
              <a:rPr lang="en-US" dirty="0"/>
              <a:t>FVAP produced cover sheet does NOT replace the ABS-9</a:t>
            </a:r>
          </a:p>
          <a:p>
            <a:r>
              <a:rPr lang="en-US" dirty="0"/>
              <a:t>MOVE Information Sheet</a:t>
            </a:r>
          </a:p>
          <a:p>
            <a:pPr lvl="1"/>
            <a:r>
              <a:rPr lang="en-US" dirty="0"/>
              <a:t>Must be included in ballot packet to voter</a:t>
            </a:r>
          </a:p>
          <a:p>
            <a:pPr lvl="2"/>
            <a:r>
              <a:rPr lang="en-US" dirty="0"/>
              <a:t>See </a:t>
            </a:r>
            <a:r>
              <a:rPr lang="en-US" i="1" dirty="0"/>
              <a:t>2026 Election Administrator’s  Manual </a:t>
            </a:r>
            <a:r>
              <a:rPr lang="en-US" dirty="0"/>
              <a:t>for details</a:t>
            </a:r>
          </a:p>
        </p:txBody>
      </p:sp>
      <p:pic>
        <p:nvPicPr>
          <p:cNvPr id="10" name="Picture 9" descr="Cartoon image of a shield with the word VOTE">
            <a:extLst>
              <a:ext uri="{FF2B5EF4-FFF2-40B4-BE49-F238E27FC236}">
                <a16:creationId xmlns:a16="http://schemas.microsoft.com/office/drawing/2014/main" id="{8DE211E4-8E07-AA7D-82B1-636AAC8B239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010650" y="3761032"/>
            <a:ext cx="2628900" cy="2857028"/>
          </a:xfrm>
          <a:prstGeom prst="rect">
            <a:avLst/>
          </a:prstGeom>
        </p:spPr>
      </p:pic>
      <p:sp>
        <p:nvSpPr>
          <p:cNvPr id="8" name="TextBox 7">
            <a:extLst>
              <a:ext uri="{FF2B5EF4-FFF2-40B4-BE49-F238E27FC236}">
                <a16:creationId xmlns:a16="http://schemas.microsoft.com/office/drawing/2014/main" id="{F9781291-FC3A-C377-97B5-C6F3FEAD67DF}"/>
              </a:ext>
            </a:extLst>
          </p:cNvPr>
          <p:cNvSpPr txBox="1"/>
          <p:nvPr/>
        </p:nvSpPr>
        <p:spPr>
          <a:xfrm rot="16200000">
            <a:off x="10913836" y="5081824"/>
            <a:ext cx="1666875" cy="215444"/>
          </a:xfrm>
          <a:prstGeom prst="rect">
            <a:avLst/>
          </a:prstGeom>
          <a:noFill/>
        </p:spPr>
        <p:txBody>
          <a:bodyPr wrap="square">
            <a:spAutoFit/>
          </a:bodyPr>
          <a:lstStyle/>
          <a:p>
            <a:r>
              <a:rPr lang="en-US" sz="800" dirty="0"/>
              <a:t>Image by </a:t>
            </a:r>
            <a:r>
              <a:rPr lang="en-US" sz="800" dirty="0" err="1"/>
              <a:t>freepik</a:t>
            </a:r>
            <a:endParaRPr lang="en-US" sz="800" dirty="0"/>
          </a:p>
        </p:txBody>
      </p:sp>
      <p:sp>
        <p:nvSpPr>
          <p:cNvPr id="2" name="TextBox 1">
            <a:extLst>
              <a:ext uri="{FF2B5EF4-FFF2-40B4-BE49-F238E27FC236}">
                <a16:creationId xmlns:a16="http://schemas.microsoft.com/office/drawing/2014/main" id="{A0F90283-D588-A238-9AD4-1E3F75328ECA}"/>
              </a:ext>
            </a:extLst>
          </p:cNvPr>
          <p:cNvSpPr txBox="1"/>
          <p:nvPr/>
        </p:nvSpPr>
        <p:spPr>
          <a:xfrm>
            <a:off x="626336" y="6356350"/>
            <a:ext cx="4303552" cy="246221"/>
          </a:xfrm>
          <a:prstGeom prst="rect">
            <a:avLst/>
          </a:prstGeom>
          <a:noFill/>
        </p:spPr>
        <p:txBody>
          <a:bodyPr wrap="square" rtlCol="0">
            <a:spAutoFit/>
          </a:bodyPr>
          <a:lstStyle/>
          <a:p>
            <a:r>
              <a:rPr lang="en-US" sz="1000" dirty="0"/>
              <a:t>IC 3-11-4-6 | IC 3-11-4-2 | IC 3-11-10-1</a:t>
            </a:r>
          </a:p>
        </p:txBody>
      </p:sp>
      <p:sp>
        <p:nvSpPr>
          <p:cNvPr id="4" name="Slide Number Placeholder 3">
            <a:extLst>
              <a:ext uri="{FF2B5EF4-FFF2-40B4-BE49-F238E27FC236}">
                <a16:creationId xmlns:a16="http://schemas.microsoft.com/office/drawing/2014/main" id="{FD3DB6F9-6DA2-424E-A277-9D670298C5C8}"/>
              </a:ext>
            </a:extLst>
          </p:cNvPr>
          <p:cNvSpPr>
            <a:spLocks noGrp="1"/>
          </p:cNvSpPr>
          <p:nvPr>
            <p:ph type="sldNum" sz="quarter" idx="12"/>
          </p:nvPr>
        </p:nvSpPr>
        <p:spPr/>
        <p:txBody>
          <a:bodyPr/>
          <a:lstStyle/>
          <a:p>
            <a:fld id="{AC2186AE-5367-4C52-8998-8C8653C1A69E}" type="slidenum">
              <a:rPr lang="en-US" smtClean="0"/>
              <a:pPr/>
              <a:t>12</a:t>
            </a:fld>
            <a:endParaRPr lang="en-US" dirty="0"/>
          </a:p>
        </p:txBody>
      </p:sp>
    </p:spTree>
    <p:extLst>
      <p:ext uri="{BB962C8B-B14F-4D97-AF65-F5344CB8AC3E}">
        <p14:creationId xmlns:p14="http://schemas.microsoft.com/office/powerpoint/2010/main" val="261355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4F4A20-0FDD-F595-AC22-CDDBBA2167F8}"/>
              </a:ext>
            </a:extLst>
          </p:cNvPr>
          <p:cNvSpPr>
            <a:spLocks noGrp="1"/>
          </p:cNvSpPr>
          <p:nvPr>
            <p:ph type="title"/>
          </p:nvPr>
        </p:nvSpPr>
        <p:spPr>
          <a:xfrm>
            <a:off x="599873" y="365126"/>
            <a:ext cx="10753927" cy="934092"/>
          </a:xfrm>
          <a:solidFill>
            <a:schemeClr val="accent6">
              <a:lumMod val="75000"/>
            </a:schemeClr>
          </a:solidFill>
        </p:spPr>
        <p:txBody>
          <a:bodyPr>
            <a:noAutofit/>
          </a:bodyPr>
          <a:lstStyle/>
          <a:p>
            <a:r>
              <a:rPr lang="en-US" dirty="0">
                <a:solidFill>
                  <a:schemeClr val="bg1">
                    <a:lumMod val="95000"/>
                  </a:schemeClr>
                </a:solidFill>
              </a:rPr>
              <a:t>Federal Write-In Absentee Ballot (FWAB)</a:t>
            </a:r>
          </a:p>
        </p:txBody>
      </p:sp>
      <p:sp>
        <p:nvSpPr>
          <p:cNvPr id="3" name="Content Placeholder 2">
            <a:extLst>
              <a:ext uri="{FF2B5EF4-FFF2-40B4-BE49-F238E27FC236}">
                <a16:creationId xmlns:a16="http://schemas.microsoft.com/office/drawing/2014/main" id="{34C4AE8B-60F7-4BD6-0596-8832C134940F}"/>
              </a:ext>
            </a:extLst>
          </p:cNvPr>
          <p:cNvSpPr>
            <a:spLocks noGrp="1"/>
          </p:cNvSpPr>
          <p:nvPr>
            <p:ph idx="1"/>
          </p:nvPr>
        </p:nvSpPr>
        <p:spPr>
          <a:xfrm>
            <a:off x="599873" y="1643973"/>
            <a:ext cx="11005225" cy="4532989"/>
          </a:xfrm>
        </p:spPr>
        <p:txBody>
          <a:bodyPr>
            <a:noAutofit/>
          </a:bodyPr>
          <a:lstStyle/>
          <a:p>
            <a:pPr marL="0" indent="0">
              <a:lnSpc>
                <a:spcPct val="100000"/>
              </a:lnSpc>
              <a:spcBef>
                <a:spcPts val="0"/>
              </a:spcBef>
              <a:buNone/>
            </a:pPr>
            <a:r>
              <a:rPr lang="en-US" sz="2400" dirty="0">
                <a:highlight>
                  <a:srgbClr val="FFFF00"/>
                </a:highlight>
              </a:rPr>
              <a:t>“Back-Up” ballot in case </a:t>
            </a:r>
            <a:r>
              <a:rPr lang="en-US" sz="2400" b="1" dirty="0">
                <a:highlight>
                  <a:srgbClr val="FFFF00"/>
                </a:highlight>
              </a:rPr>
              <a:t>original</a:t>
            </a:r>
            <a:r>
              <a:rPr lang="en-US" sz="2400" dirty="0">
                <a:highlight>
                  <a:srgbClr val="FFFF00"/>
                </a:highlight>
              </a:rPr>
              <a:t> ABS ballot sent by mail, fax or email was </a:t>
            </a:r>
            <a:r>
              <a:rPr lang="en-US" sz="2400" b="1" dirty="0">
                <a:highlight>
                  <a:srgbClr val="FFFF00"/>
                </a:highlight>
              </a:rPr>
              <a:t>not received</a:t>
            </a:r>
            <a:r>
              <a:rPr lang="en-US" sz="2400" dirty="0">
                <a:highlight>
                  <a:srgbClr val="FFFF00"/>
                </a:highlight>
              </a:rPr>
              <a:t> by the voter or received by the county </a:t>
            </a:r>
            <a:r>
              <a:rPr lang="en-US" sz="2400" b="1" dirty="0">
                <a:highlight>
                  <a:srgbClr val="FFFF00"/>
                </a:highlight>
              </a:rPr>
              <a:t>by ABS ballot deadline</a:t>
            </a:r>
          </a:p>
          <a:p>
            <a:pPr marL="0" indent="0">
              <a:lnSpc>
                <a:spcPct val="100000"/>
              </a:lnSpc>
              <a:spcBef>
                <a:spcPts val="0"/>
              </a:spcBef>
              <a:buNone/>
            </a:pPr>
            <a:endParaRPr lang="en-US" sz="1200" dirty="0">
              <a:highlight>
                <a:srgbClr val="FFFF00"/>
              </a:highlight>
            </a:endParaRPr>
          </a:p>
          <a:p>
            <a:pPr marL="0" indent="0">
              <a:lnSpc>
                <a:spcPct val="100000"/>
              </a:lnSpc>
              <a:spcBef>
                <a:spcPts val="0"/>
              </a:spcBef>
              <a:buNone/>
            </a:pPr>
            <a:r>
              <a:rPr lang="en-US" sz="2400" b="1" dirty="0"/>
              <a:t>How to use the FWAB in Indiana:</a:t>
            </a:r>
          </a:p>
          <a:p>
            <a:pPr lvl="1">
              <a:lnSpc>
                <a:spcPct val="100000"/>
              </a:lnSpc>
              <a:spcBef>
                <a:spcPts val="0"/>
              </a:spcBef>
            </a:pPr>
            <a:r>
              <a:rPr lang="en-US" sz="2000" dirty="0"/>
              <a:t>Voter </a:t>
            </a:r>
            <a:r>
              <a:rPr lang="en-US" sz="2000" dirty="0">
                <a:highlight>
                  <a:srgbClr val="FFFF00"/>
                </a:highlight>
              </a:rPr>
              <a:t>MUST FILE FPCA </a:t>
            </a:r>
            <a:r>
              <a:rPr lang="en-US" sz="2000" dirty="0"/>
              <a:t>before applicable deadlines</a:t>
            </a:r>
          </a:p>
          <a:p>
            <a:pPr lvl="2">
              <a:lnSpc>
                <a:spcPct val="100000"/>
              </a:lnSpc>
              <a:spcBef>
                <a:spcPts val="0"/>
              </a:spcBef>
            </a:pPr>
            <a:r>
              <a:rPr lang="en-US" sz="1800" dirty="0"/>
              <a:t>County MUST use FPCA to register voter, if applicable, and process ABS application to send the ABS ballot to the voter</a:t>
            </a:r>
          </a:p>
          <a:p>
            <a:pPr lvl="1">
              <a:lnSpc>
                <a:spcPct val="100000"/>
              </a:lnSpc>
              <a:spcBef>
                <a:spcPts val="0"/>
              </a:spcBef>
            </a:pPr>
            <a:r>
              <a:rPr lang="en-US" sz="2000" dirty="0"/>
              <a:t>Voter </a:t>
            </a:r>
            <a:r>
              <a:rPr lang="en-US" sz="2000" dirty="0">
                <a:highlight>
                  <a:srgbClr val="FFFF00"/>
                </a:highlight>
              </a:rPr>
              <a:t>MAY also submit FWAB</a:t>
            </a:r>
            <a:r>
              <a:rPr lang="en-US" sz="2000" dirty="0"/>
              <a:t>, but not required</a:t>
            </a:r>
          </a:p>
          <a:p>
            <a:pPr lvl="2">
              <a:lnSpc>
                <a:spcPct val="100000"/>
              </a:lnSpc>
              <a:spcBef>
                <a:spcPts val="0"/>
              </a:spcBef>
            </a:pPr>
            <a:r>
              <a:rPr lang="en-US" sz="1800" dirty="0"/>
              <a:t>FWAB must be received not later than 6PM, Election Day, in Indiana</a:t>
            </a:r>
          </a:p>
          <a:p>
            <a:pPr lvl="2">
              <a:lnSpc>
                <a:spcPct val="100000"/>
              </a:lnSpc>
              <a:spcBef>
                <a:spcPts val="0"/>
              </a:spcBef>
            </a:pPr>
            <a:r>
              <a:rPr lang="en-US" sz="1800" dirty="0"/>
              <a:t>FWAB may be mailed, faxed, or emailed</a:t>
            </a:r>
          </a:p>
          <a:p>
            <a:pPr lvl="1">
              <a:lnSpc>
                <a:spcPct val="100000"/>
              </a:lnSpc>
              <a:spcBef>
                <a:spcPts val="0"/>
              </a:spcBef>
            </a:pPr>
            <a:r>
              <a:rPr lang="en-US" sz="2000" dirty="0"/>
              <a:t>If FWAB timely filed, CEB attaches it to FPCA</a:t>
            </a:r>
          </a:p>
          <a:p>
            <a:pPr lvl="2">
              <a:lnSpc>
                <a:spcPct val="100000"/>
              </a:lnSpc>
              <a:spcBef>
                <a:spcPts val="0"/>
              </a:spcBef>
            </a:pPr>
            <a:r>
              <a:rPr lang="en-US" sz="1800" dirty="0"/>
              <a:t>FWAB should remain sealed (If mistakenly opened, re-seal!)</a:t>
            </a:r>
          </a:p>
          <a:p>
            <a:pPr lvl="1">
              <a:lnSpc>
                <a:spcPct val="100000"/>
              </a:lnSpc>
              <a:spcBef>
                <a:spcPts val="0"/>
              </a:spcBef>
            </a:pPr>
            <a:r>
              <a:rPr lang="en-US" sz="2000" dirty="0"/>
              <a:t>If voter’s original ABS ballot is not received by deadline, then CEB directs bi-partisan remake team to use the FWAB to complete an ABS optical scan ballot card</a:t>
            </a:r>
          </a:p>
          <a:p>
            <a:pPr lvl="2">
              <a:lnSpc>
                <a:spcPct val="100000"/>
              </a:lnSpc>
              <a:spcBef>
                <a:spcPts val="0"/>
              </a:spcBef>
            </a:pPr>
            <a:r>
              <a:rPr lang="en-US" sz="1800" i="1" dirty="0"/>
              <a:t>Don’t forget to use same serial numbers on FWAB and optical scan ballot card!</a:t>
            </a:r>
          </a:p>
          <a:p>
            <a:pPr>
              <a:lnSpc>
                <a:spcPct val="100000"/>
              </a:lnSpc>
              <a:spcBef>
                <a:spcPts val="0"/>
              </a:spcBef>
            </a:pPr>
            <a:endParaRPr lang="en-US" dirty="0"/>
          </a:p>
        </p:txBody>
      </p:sp>
      <p:sp>
        <p:nvSpPr>
          <p:cNvPr id="8" name="Rectangle 7">
            <a:extLst>
              <a:ext uri="{FF2B5EF4-FFF2-40B4-BE49-F238E27FC236}">
                <a16:creationId xmlns:a16="http://schemas.microsoft.com/office/drawing/2014/main" id="{39F1186F-93D0-A37E-348F-58091DA1CDBB}"/>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C65EEF-F3D9-2C88-4178-CED271756D8B}"/>
              </a:ext>
            </a:extLst>
          </p:cNvPr>
          <p:cNvSpPr txBox="1"/>
          <p:nvPr/>
        </p:nvSpPr>
        <p:spPr>
          <a:xfrm>
            <a:off x="626336" y="6356350"/>
            <a:ext cx="4303552" cy="246221"/>
          </a:xfrm>
          <a:prstGeom prst="rect">
            <a:avLst/>
          </a:prstGeom>
          <a:noFill/>
        </p:spPr>
        <p:txBody>
          <a:bodyPr wrap="square" rtlCol="0">
            <a:spAutoFit/>
          </a:bodyPr>
          <a:lstStyle/>
          <a:p>
            <a:r>
              <a:rPr lang="en-US" sz="1000" dirty="0"/>
              <a:t>IC 3-11-4-12.5 | IC 3-12-1-18 | IC 3-12-1-19</a:t>
            </a:r>
          </a:p>
        </p:txBody>
      </p:sp>
    </p:spTree>
    <p:extLst>
      <p:ext uri="{BB962C8B-B14F-4D97-AF65-F5344CB8AC3E}">
        <p14:creationId xmlns:p14="http://schemas.microsoft.com/office/powerpoint/2010/main" val="276059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6762A-DBDC-43F7-9A66-B4D34F099A28}"/>
              </a:ext>
            </a:extLst>
          </p:cNvPr>
          <p:cNvSpPr txBox="1">
            <a:spLocks noGrp="1"/>
          </p:cNvSpPr>
          <p:nvPr>
            <p:ph type="title" idx="4294967295"/>
          </p:nvPr>
        </p:nvSpPr>
        <p:spPr>
          <a:xfrm>
            <a:off x="5695950" y="355269"/>
            <a:ext cx="5875232" cy="5951611"/>
          </a:xfrm>
          <a:prstGeom prst="rect">
            <a:avLst/>
          </a:prstGeom>
          <a:solidFill>
            <a:schemeClr val="accent2">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dirty="0">
                <a:ln>
                  <a:noFill/>
                </a:ln>
                <a:solidFill>
                  <a:schemeClr val="tx1"/>
                </a:solidFill>
                <a:effectLst/>
                <a:uLnTx/>
                <a:uFillTx/>
                <a:latin typeface="+mn-lt"/>
                <a:ea typeface="+mn-ea"/>
                <a:cs typeface="+mn-cs"/>
              </a:rPr>
              <a:t>PRIMARY ELECTION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FPCA establishes which party’s primary the voter is voting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NOTE: may indicate non-partisan, if local public question is on ballot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FWAB is void if…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Voter does not indicate the office the candidate is running for on the FWAB</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Voter votes for a candidate of a differing political party than indicated on the FPCA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Voter votes for a D candidate and R candidate on the same FWAB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FWAB is NOT void if…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Voter votes for only candidates of the same political party as indicated on the FPCA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Voter is required to indicate the office and candidate’s name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Voter does not need to spell candidate’s name perfectly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Voter does not need to vote in every office or ballot question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Snapshot of the Federal Write-In Absentee Ballot form">
            <a:extLst>
              <a:ext uri="{FF2B5EF4-FFF2-40B4-BE49-F238E27FC236}">
                <a16:creationId xmlns:a16="http://schemas.microsoft.com/office/drawing/2014/main" id="{E157C978-3C8A-438D-C13C-82AE95179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390" y="355269"/>
            <a:ext cx="4937669" cy="6082415"/>
          </a:xfrm>
          <a:prstGeom prst="rect">
            <a:avLst/>
          </a:prstGeom>
        </p:spPr>
      </p:pic>
      <p:sp>
        <p:nvSpPr>
          <p:cNvPr id="4" name="TextBox 3">
            <a:extLst>
              <a:ext uri="{FF2B5EF4-FFF2-40B4-BE49-F238E27FC236}">
                <a16:creationId xmlns:a16="http://schemas.microsoft.com/office/drawing/2014/main" id="{A295E333-2E69-4410-984B-59C66BFBD1DD}"/>
              </a:ext>
            </a:extLst>
          </p:cNvPr>
          <p:cNvSpPr txBox="1"/>
          <p:nvPr/>
        </p:nvSpPr>
        <p:spPr>
          <a:xfrm>
            <a:off x="5695950" y="6356350"/>
            <a:ext cx="1999281" cy="261610"/>
          </a:xfrm>
          <a:prstGeom prst="rect">
            <a:avLst/>
          </a:prstGeom>
          <a:noFill/>
        </p:spPr>
        <p:txBody>
          <a:bodyPr wrap="square" rtlCol="0">
            <a:spAutoFit/>
          </a:bodyPr>
          <a:lstStyle/>
          <a:p>
            <a:r>
              <a:rPr lang="en-US" sz="1100" dirty="0"/>
              <a:t>IC 3-12-1-18</a:t>
            </a:r>
          </a:p>
        </p:txBody>
      </p:sp>
      <p:sp>
        <p:nvSpPr>
          <p:cNvPr id="5" name="Slide Number Placeholder 4">
            <a:extLst>
              <a:ext uri="{FF2B5EF4-FFF2-40B4-BE49-F238E27FC236}">
                <a16:creationId xmlns:a16="http://schemas.microsoft.com/office/drawing/2014/main" id="{DB7894B1-B2C5-4F52-9209-56A7F563BBED}"/>
              </a:ext>
            </a:extLst>
          </p:cNvPr>
          <p:cNvSpPr>
            <a:spLocks noGrp="1"/>
          </p:cNvSpPr>
          <p:nvPr>
            <p:ph type="sldNum" sz="quarter" idx="12"/>
          </p:nvPr>
        </p:nvSpPr>
        <p:spPr/>
        <p:txBody>
          <a:bodyPr/>
          <a:lstStyle/>
          <a:p>
            <a:fld id="{AC2186AE-5367-4C52-8998-8C8653C1A69E}" type="slidenum">
              <a:rPr lang="en-US" smtClean="0"/>
              <a:t>14</a:t>
            </a:fld>
            <a:endParaRPr lang="en-US"/>
          </a:p>
        </p:txBody>
      </p:sp>
    </p:spTree>
    <p:extLst>
      <p:ext uri="{BB962C8B-B14F-4D97-AF65-F5344CB8AC3E}">
        <p14:creationId xmlns:p14="http://schemas.microsoft.com/office/powerpoint/2010/main" val="14380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6762A-DBDC-43F7-9A66-B4D34F099A28}"/>
              </a:ext>
            </a:extLst>
          </p:cNvPr>
          <p:cNvSpPr txBox="1">
            <a:spLocks noGrp="1"/>
          </p:cNvSpPr>
          <p:nvPr>
            <p:ph type="title" idx="4294967295"/>
          </p:nvPr>
        </p:nvSpPr>
        <p:spPr>
          <a:xfrm>
            <a:off x="5638800" y="387459"/>
            <a:ext cx="5914708" cy="5919421"/>
          </a:xfrm>
          <a:prstGeom prst="rect">
            <a:avLst/>
          </a:prstGeom>
          <a:solidFill>
            <a:schemeClr val="accent2">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dirty="0">
                <a:ln>
                  <a:noFill/>
                </a:ln>
                <a:solidFill>
                  <a:schemeClr val="tx1"/>
                </a:solidFill>
                <a:effectLst/>
                <a:uLnTx/>
                <a:uFillTx/>
                <a:latin typeface="+mn-lt"/>
                <a:ea typeface="+mn-ea"/>
                <a:cs typeface="+mn-cs"/>
              </a:rPr>
              <a:t>GENERAL ELECTION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Voter is required to indicate the office and candidate’s name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Voter does not need to spell candidate’s name perfectly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Voter does not need to provide a political party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However, voter may indicate a political party anywhere on the FWAB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This is considered using the straight party device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Voter may provide only one name for the ticket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President &amp; Vice President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Governor &amp; Lt. Governor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Voter does not need to vote in every office or ballot question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Snapshot of the Federal Write-In Absentee Ballot form">
            <a:extLst>
              <a:ext uri="{FF2B5EF4-FFF2-40B4-BE49-F238E27FC236}">
                <a16:creationId xmlns:a16="http://schemas.microsoft.com/office/drawing/2014/main" id="{763D23BE-8D1E-EB6A-A771-F7142B39C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492" y="310336"/>
            <a:ext cx="4930567" cy="6073666"/>
          </a:xfrm>
          <a:prstGeom prst="rect">
            <a:avLst/>
          </a:prstGeom>
        </p:spPr>
      </p:pic>
      <p:sp>
        <p:nvSpPr>
          <p:cNvPr id="4" name="TextBox 3">
            <a:extLst>
              <a:ext uri="{FF2B5EF4-FFF2-40B4-BE49-F238E27FC236}">
                <a16:creationId xmlns:a16="http://schemas.microsoft.com/office/drawing/2014/main" id="{A295E333-2E69-4410-984B-59C66BFBD1DD}"/>
              </a:ext>
            </a:extLst>
          </p:cNvPr>
          <p:cNvSpPr txBox="1"/>
          <p:nvPr/>
        </p:nvSpPr>
        <p:spPr>
          <a:xfrm>
            <a:off x="5638800" y="6339736"/>
            <a:ext cx="1999281" cy="261610"/>
          </a:xfrm>
          <a:prstGeom prst="rect">
            <a:avLst/>
          </a:prstGeom>
          <a:noFill/>
        </p:spPr>
        <p:txBody>
          <a:bodyPr wrap="square" rtlCol="0">
            <a:spAutoFit/>
          </a:bodyPr>
          <a:lstStyle/>
          <a:p>
            <a:r>
              <a:rPr lang="en-US" sz="1100" dirty="0"/>
              <a:t>IC 3-12-1-19 | IC 3-12-1-1.7</a:t>
            </a:r>
          </a:p>
        </p:txBody>
      </p:sp>
      <p:sp>
        <p:nvSpPr>
          <p:cNvPr id="5" name="Slide Number Placeholder 4">
            <a:extLst>
              <a:ext uri="{FF2B5EF4-FFF2-40B4-BE49-F238E27FC236}">
                <a16:creationId xmlns:a16="http://schemas.microsoft.com/office/drawing/2014/main" id="{31ED641D-4EC6-49F7-BA13-1AA5FAE34D6B}"/>
              </a:ext>
            </a:extLst>
          </p:cNvPr>
          <p:cNvSpPr>
            <a:spLocks noGrp="1"/>
          </p:cNvSpPr>
          <p:nvPr>
            <p:ph type="sldNum" sz="quarter" idx="12"/>
          </p:nvPr>
        </p:nvSpPr>
        <p:spPr/>
        <p:txBody>
          <a:bodyPr/>
          <a:lstStyle/>
          <a:p>
            <a:fld id="{AC2186AE-5367-4C52-8998-8C8653C1A69E}" type="slidenum">
              <a:rPr lang="en-US" smtClean="0"/>
              <a:t>15</a:t>
            </a:fld>
            <a:endParaRPr lang="en-US"/>
          </a:p>
        </p:txBody>
      </p:sp>
    </p:spTree>
    <p:extLst>
      <p:ext uri="{BB962C8B-B14F-4D97-AF65-F5344CB8AC3E}">
        <p14:creationId xmlns:p14="http://schemas.microsoft.com/office/powerpoint/2010/main" val="154857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5F89E1-FE70-0ADE-A772-A436DF3C7108}"/>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FC83C4A-7BD9-F46C-5424-CACA30049F45}"/>
              </a:ext>
            </a:extLst>
          </p:cNvPr>
          <p:cNvSpPr txBox="1">
            <a:spLocks noGrp="1"/>
          </p:cNvSpPr>
          <p:nvPr>
            <p:ph type="title" idx="4294967295"/>
          </p:nvPr>
        </p:nvSpPr>
        <p:spPr>
          <a:xfrm>
            <a:off x="599873" y="365126"/>
            <a:ext cx="10995497" cy="934092"/>
          </a:xfrm>
          <a:prstGeom prst="rect">
            <a:avLst/>
          </a:prstGeom>
          <a:solidFill>
            <a:schemeClr val="accent6">
              <a:lumMod val="7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lumMod val="95000"/>
                  </a:schemeClr>
                </a:solidFill>
                <a:effectLst/>
                <a:uLnTx/>
                <a:uFillTx/>
                <a:latin typeface="+mj-lt"/>
                <a:ea typeface="+mj-ea"/>
                <a:cs typeface="+mj-cs"/>
              </a:rPr>
              <a:t>Key UOCAVA Deadlines for May 5, 2026 Primary</a:t>
            </a:r>
          </a:p>
        </p:txBody>
      </p:sp>
      <p:sp>
        <p:nvSpPr>
          <p:cNvPr id="3" name="Content Placeholder 2">
            <a:extLst>
              <a:ext uri="{FF2B5EF4-FFF2-40B4-BE49-F238E27FC236}">
                <a16:creationId xmlns:a16="http://schemas.microsoft.com/office/drawing/2014/main" id="{02D95609-6D5B-481D-A158-29B224246E32}"/>
              </a:ext>
            </a:extLst>
          </p:cNvPr>
          <p:cNvSpPr>
            <a:spLocks noGrp="1"/>
          </p:cNvSpPr>
          <p:nvPr>
            <p:ph idx="1"/>
          </p:nvPr>
        </p:nvSpPr>
        <p:spPr>
          <a:xfrm>
            <a:off x="599873" y="1690688"/>
            <a:ext cx="10995497" cy="4486275"/>
          </a:xfrm>
        </p:spPr>
        <p:txBody>
          <a:bodyPr>
            <a:normAutofit/>
          </a:bodyPr>
          <a:lstStyle/>
          <a:p>
            <a:r>
              <a:rPr lang="en-US" sz="2000" dirty="0"/>
              <a:t>March 21, 2026 (SATURDAY): Deadline to send ABS ballots to voters with approve apps to comply with MOVE Act</a:t>
            </a:r>
          </a:p>
          <a:p>
            <a:pPr lvl="1"/>
            <a:r>
              <a:rPr lang="en-US" sz="1600" dirty="0"/>
              <a:t>DOES NOT ROLL OVER TO MONDAY! </a:t>
            </a:r>
          </a:p>
          <a:p>
            <a:pPr lvl="1"/>
            <a:r>
              <a:rPr lang="en-US" sz="1600" dirty="0"/>
              <a:t>Ballot Ready Date in SVRS set to 3/21/26; counties can file a CAF to move up ballot sent date</a:t>
            </a:r>
          </a:p>
          <a:p>
            <a:r>
              <a:rPr lang="en-US" sz="2000" dirty="0"/>
              <a:t>April 23, 2026 (11:59PM): Deadline for county to receive FPCA requesting a </a:t>
            </a:r>
            <a:r>
              <a:rPr lang="en-US" sz="2000" dirty="0">
                <a:highlight>
                  <a:srgbClr val="FFFF00"/>
                </a:highlight>
              </a:rPr>
              <a:t>MAIL ABS </a:t>
            </a:r>
            <a:r>
              <a:rPr lang="en-US" sz="2000" dirty="0"/>
              <a:t>ballot</a:t>
            </a:r>
          </a:p>
          <a:p>
            <a:r>
              <a:rPr lang="en-US" sz="2000" dirty="0"/>
              <a:t>April 27, 2026 (11:59PM): Deadline for most UOCAVA voters to </a:t>
            </a:r>
            <a:r>
              <a:rPr lang="en-US" sz="2000" dirty="0">
                <a:highlight>
                  <a:srgbClr val="FFFF00"/>
                </a:highlight>
              </a:rPr>
              <a:t>register to vote </a:t>
            </a:r>
            <a:r>
              <a:rPr lang="en-US" sz="2000" dirty="0"/>
              <a:t>using the FPCA</a:t>
            </a:r>
          </a:p>
          <a:p>
            <a:r>
              <a:rPr lang="en-US" sz="2000" dirty="0"/>
              <a:t>May 4, 2026 (NOON): Deadline for county to receive FPCA requesting </a:t>
            </a:r>
            <a:r>
              <a:rPr lang="en-US" sz="2000" dirty="0">
                <a:highlight>
                  <a:srgbClr val="FFFF00"/>
                </a:highlight>
              </a:rPr>
              <a:t>FAX/EMAIL ABS</a:t>
            </a:r>
            <a:r>
              <a:rPr lang="en-US" sz="2000" dirty="0"/>
              <a:t> ballot</a:t>
            </a:r>
          </a:p>
          <a:p>
            <a:r>
              <a:rPr lang="en-US" sz="2000" dirty="0"/>
              <a:t>May 5, 2026 (6PM): Deadline for CEB to receive fax/emailed ABS ballot &amp; ABS-9</a:t>
            </a:r>
          </a:p>
          <a:p>
            <a:r>
              <a:rPr lang="en-US" sz="2000" dirty="0"/>
              <a:t>May 5, 2026 (6PM): Deadline for CEB to receive stateside military voters’ ABS ballots by mail</a:t>
            </a:r>
          </a:p>
          <a:p>
            <a:r>
              <a:rPr lang="en-US" sz="2000" dirty="0"/>
              <a:t>May 15, 2026 (NOON): Deadline for CEB to receive </a:t>
            </a:r>
            <a:r>
              <a:rPr lang="en-US" sz="2000" u="sng" dirty="0"/>
              <a:t>overseas</a:t>
            </a:r>
            <a:r>
              <a:rPr lang="en-US" sz="2000" dirty="0"/>
              <a:t> military &amp; </a:t>
            </a:r>
            <a:r>
              <a:rPr lang="en-US" sz="2000" u="sng" dirty="0"/>
              <a:t>overseas</a:t>
            </a:r>
            <a:r>
              <a:rPr lang="en-US" sz="2000" dirty="0"/>
              <a:t> voters mailed ABS ballots</a:t>
            </a:r>
          </a:p>
          <a:p>
            <a:pPr lvl="1"/>
            <a:r>
              <a:rPr lang="en-US" sz="1600" i="1" dirty="0"/>
              <a:t>ABS Ballot must be counted if the voter is otherwise eligible and the security envelope is postmarked on or before May 5, 2026</a:t>
            </a:r>
          </a:p>
        </p:txBody>
      </p:sp>
      <p:sp>
        <p:nvSpPr>
          <p:cNvPr id="4" name="Slide Number Placeholder 3">
            <a:extLst>
              <a:ext uri="{FF2B5EF4-FFF2-40B4-BE49-F238E27FC236}">
                <a16:creationId xmlns:a16="http://schemas.microsoft.com/office/drawing/2014/main" id="{A031729E-ED1F-42E7-B245-6CACEB541848}"/>
              </a:ext>
            </a:extLst>
          </p:cNvPr>
          <p:cNvSpPr>
            <a:spLocks noGrp="1"/>
          </p:cNvSpPr>
          <p:nvPr>
            <p:ph type="sldNum" sz="quarter" idx="12"/>
          </p:nvPr>
        </p:nvSpPr>
        <p:spPr/>
        <p:txBody>
          <a:bodyPr/>
          <a:lstStyle/>
          <a:p>
            <a:fld id="{AC2186AE-5367-4C52-8998-8C8653C1A69E}" type="slidenum">
              <a:rPr lang="en-US" smtClean="0"/>
              <a:pPr/>
              <a:t>16</a:t>
            </a:fld>
            <a:endParaRPr lang="en-US" dirty="0"/>
          </a:p>
        </p:txBody>
      </p:sp>
    </p:spTree>
    <p:extLst>
      <p:ext uri="{BB962C8B-B14F-4D97-AF65-F5344CB8AC3E}">
        <p14:creationId xmlns:p14="http://schemas.microsoft.com/office/powerpoint/2010/main" val="348676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BCE9B9-B115-4510-4949-658AD8A87BC3}"/>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DEA756-49E5-EB80-0D58-5AE7CA4C789F}"/>
              </a:ext>
            </a:extLst>
          </p:cNvPr>
          <p:cNvSpPr txBox="1">
            <a:spLocks noGrp="1"/>
          </p:cNvSpPr>
          <p:nvPr>
            <p:ph type="title" idx="4294967295"/>
          </p:nvPr>
        </p:nvSpPr>
        <p:spPr>
          <a:xfrm>
            <a:off x="599873" y="365126"/>
            <a:ext cx="10753927" cy="934092"/>
          </a:xfrm>
          <a:prstGeom prst="rect">
            <a:avLst/>
          </a:prstGeom>
          <a:solidFill>
            <a:schemeClr val="accent6">
              <a:lumMod val="7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lumMod val="95000"/>
                  </a:schemeClr>
                </a:solidFill>
                <a:effectLst/>
                <a:uLnTx/>
                <a:uFillTx/>
                <a:latin typeface="+mj-lt"/>
                <a:ea typeface="+mj-ea"/>
                <a:cs typeface="+mj-cs"/>
              </a:rPr>
              <a:t>UOCAVA Resources</a:t>
            </a:r>
          </a:p>
        </p:txBody>
      </p:sp>
      <p:sp>
        <p:nvSpPr>
          <p:cNvPr id="3" name="Content Placeholder 2">
            <a:extLst>
              <a:ext uri="{FF2B5EF4-FFF2-40B4-BE49-F238E27FC236}">
                <a16:creationId xmlns:a16="http://schemas.microsoft.com/office/drawing/2014/main" id="{02D95609-6D5B-481D-A158-29B224246E32}"/>
              </a:ext>
            </a:extLst>
          </p:cNvPr>
          <p:cNvSpPr>
            <a:spLocks noGrp="1"/>
          </p:cNvSpPr>
          <p:nvPr>
            <p:ph idx="1"/>
          </p:nvPr>
        </p:nvSpPr>
        <p:spPr>
          <a:xfrm>
            <a:off x="599873" y="1581149"/>
            <a:ext cx="11001577" cy="4595813"/>
          </a:xfrm>
        </p:spPr>
        <p:txBody>
          <a:bodyPr>
            <a:normAutofit lnSpcReduction="10000"/>
          </a:bodyPr>
          <a:lstStyle/>
          <a:p>
            <a:r>
              <a:rPr lang="en-US" dirty="0"/>
              <a:t>MOVE Information Sheet</a:t>
            </a:r>
          </a:p>
          <a:p>
            <a:pPr lvl="1"/>
            <a:r>
              <a:rPr lang="en-US" dirty="0"/>
              <a:t>Available on the INSVRS County Portal</a:t>
            </a:r>
          </a:p>
          <a:p>
            <a:pPr lvl="1"/>
            <a:r>
              <a:rPr lang="en-US" dirty="0"/>
              <a:t>Be certain to include document with all absentee ballots being sent to UOCAVA voters</a:t>
            </a:r>
          </a:p>
          <a:p>
            <a:r>
              <a:rPr lang="en-US" dirty="0"/>
              <a:t>Federal Voting Assistance Program (FVAP)</a:t>
            </a:r>
          </a:p>
          <a:p>
            <a:pPr lvl="1"/>
            <a:r>
              <a:rPr lang="en-US" dirty="0">
                <a:hlinkClick r:id="rId2"/>
              </a:rPr>
              <a:t>www.FVAP.gov</a:t>
            </a:r>
            <a:endParaRPr lang="en-US" dirty="0"/>
          </a:p>
          <a:p>
            <a:pPr lvl="2"/>
            <a:r>
              <a:rPr lang="en-US" dirty="0"/>
              <a:t>Forms</a:t>
            </a:r>
          </a:p>
          <a:p>
            <a:pPr lvl="2"/>
            <a:r>
              <a:rPr lang="en-US" dirty="0"/>
              <a:t>Guides &amp; FAQs</a:t>
            </a:r>
          </a:p>
          <a:p>
            <a:pPr lvl="2"/>
            <a:r>
              <a:rPr lang="en-US" dirty="0"/>
              <a:t>Contact Information</a:t>
            </a:r>
          </a:p>
          <a:p>
            <a:r>
              <a:rPr lang="en-US" dirty="0"/>
              <a:t>Indiana’s Military &amp; Overseas Voters Guide (2026)</a:t>
            </a:r>
          </a:p>
          <a:p>
            <a:pPr lvl="1"/>
            <a:r>
              <a:rPr lang="en-US" dirty="0"/>
              <a:t>Available on in.gov/sos/elections</a:t>
            </a:r>
          </a:p>
          <a:p>
            <a:pPr lvl="1"/>
            <a:r>
              <a:rPr lang="en-US" dirty="0"/>
              <a:t>Hard copies available through HAVA Administrator (Scott Zarazee)</a:t>
            </a:r>
          </a:p>
        </p:txBody>
      </p:sp>
      <p:sp>
        <p:nvSpPr>
          <p:cNvPr id="4" name="Slide Number Placeholder 3">
            <a:extLst>
              <a:ext uri="{FF2B5EF4-FFF2-40B4-BE49-F238E27FC236}">
                <a16:creationId xmlns:a16="http://schemas.microsoft.com/office/drawing/2014/main" id="{FD3DB6F9-6DA2-424E-A277-9D670298C5C8}"/>
              </a:ext>
            </a:extLst>
          </p:cNvPr>
          <p:cNvSpPr>
            <a:spLocks noGrp="1"/>
          </p:cNvSpPr>
          <p:nvPr>
            <p:ph type="sldNum" sz="quarter" idx="12"/>
          </p:nvPr>
        </p:nvSpPr>
        <p:spPr/>
        <p:txBody>
          <a:bodyPr/>
          <a:lstStyle/>
          <a:p>
            <a:fld id="{AC2186AE-5367-4C52-8998-8C8653C1A69E}" type="slidenum">
              <a:rPr lang="en-US" smtClean="0"/>
              <a:pPr/>
              <a:t>17</a:t>
            </a:fld>
            <a:endParaRPr lang="en-US" dirty="0"/>
          </a:p>
        </p:txBody>
      </p:sp>
    </p:spTree>
    <p:extLst>
      <p:ext uri="{BB962C8B-B14F-4D97-AF65-F5344CB8AC3E}">
        <p14:creationId xmlns:p14="http://schemas.microsoft.com/office/powerpoint/2010/main" val="190308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2CDAF6-879D-E84F-1BA9-5946AE868B82}"/>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93140D3-4976-F349-69C2-C52B9CFB9572}"/>
              </a:ext>
            </a:extLst>
          </p:cNvPr>
          <p:cNvSpPr>
            <a:spLocks noGrp="1"/>
          </p:cNvSpPr>
          <p:nvPr>
            <p:ph type="title"/>
          </p:nvPr>
        </p:nvSpPr>
        <p:spPr>
          <a:xfrm>
            <a:off x="599873" y="365126"/>
            <a:ext cx="10753927" cy="934092"/>
          </a:xfrm>
        </p:spPr>
        <p:txBody>
          <a:bodyPr>
            <a:noAutofit/>
          </a:bodyPr>
          <a:lstStyle/>
          <a:p>
            <a:r>
              <a:rPr lang="en-US" dirty="0">
                <a:solidFill>
                  <a:schemeClr val="bg1">
                    <a:lumMod val="95000"/>
                  </a:schemeClr>
                </a:solidFill>
              </a:rPr>
              <a:t>Voters with Print Disabilities (VPD)</a:t>
            </a:r>
          </a:p>
        </p:txBody>
      </p:sp>
      <p:sp>
        <p:nvSpPr>
          <p:cNvPr id="3" name="Content Placeholder 2">
            <a:extLst>
              <a:ext uri="{FF2B5EF4-FFF2-40B4-BE49-F238E27FC236}">
                <a16:creationId xmlns:a16="http://schemas.microsoft.com/office/drawing/2014/main" id="{D2447A41-E981-394B-4AC6-9359547B676C}"/>
              </a:ext>
            </a:extLst>
          </p:cNvPr>
          <p:cNvSpPr>
            <a:spLocks noGrp="1"/>
          </p:cNvSpPr>
          <p:nvPr>
            <p:ph idx="1"/>
          </p:nvPr>
        </p:nvSpPr>
        <p:spPr>
          <a:xfrm>
            <a:off x="599873" y="1609725"/>
            <a:ext cx="10753927" cy="4567238"/>
          </a:xfrm>
        </p:spPr>
        <p:txBody>
          <a:bodyPr>
            <a:normAutofit lnSpcReduction="10000"/>
          </a:bodyPr>
          <a:lstStyle/>
          <a:p>
            <a:r>
              <a:rPr lang="en-US" dirty="0"/>
              <a:t>Voters who cannot independently mark a paper ballot due to:</a:t>
            </a:r>
          </a:p>
          <a:p>
            <a:pPr lvl="1"/>
            <a:r>
              <a:rPr lang="en-US" dirty="0"/>
              <a:t>Blindness or low vision</a:t>
            </a:r>
          </a:p>
          <a:p>
            <a:pPr lvl="1"/>
            <a:r>
              <a:rPr lang="en-US" dirty="0"/>
              <a:t>Physical disability that prevents the reliable use of their hands</a:t>
            </a:r>
          </a:p>
          <a:p>
            <a:pPr lvl="1"/>
            <a:endParaRPr lang="en-US" sz="1100" dirty="0"/>
          </a:p>
          <a:p>
            <a:r>
              <a:rPr lang="en-US" dirty="0"/>
              <a:t>Special “Combined” Form: ABS-VPD</a:t>
            </a:r>
          </a:p>
          <a:p>
            <a:pPr lvl="1"/>
            <a:r>
              <a:rPr lang="en-US" dirty="0"/>
              <a:t>Allows voter to register to vote &amp; request ABS ballot</a:t>
            </a:r>
          </a:p>
          <a:p>
            <a:pPr lvl="2"/>
            <a:r>
              <a:rPr lang="en-US" dirty="0"/>
              <a:t>ABS ballot can be sent by mail, fax, email</a:t>
            </a:r>
          </a:p>
          <a:p>
            <a:pPr lvl="1"/>
            <a:r>
              <a:rPr lang="en-US" dirty="0"/>
              <a:t>ABS application good for one calendar year</a:t>
            </a:r>
          </a:p>
          <a:p>
            <a:pPr lvl="2"/>
            <a:r>
              <a:rPr lang="en-US" dirty="0"/>
              <a:t>Must indicate a party preference for primary election</a:t>
            </a:r>
          </a:p>
          <a:p>
            <a:pPr lvl="1"/>
            <a:r>
              <a:rPr lang="en-US" dirty="0"/>
              <a:t>Same VR &amp; ABS deadlines</a:t>
            </a:r>
          </a:p>
          <a:p>
            <a:pPr lvl="2"/>
            <a:r>
              <a:rPr lang="en-US" dirty="0"/>
              <a:t>VR: 29 days before election day</a:t>
            </a:r>
          </a:p>
          <a:p>
            <a:pPr lvl="2"/>
            <a:r>
              <a:rPr lang="en-US" dirty="0"/>
              <a:t>ABS Application: 11:59PM, 12 days before election day</a:t>
            </a:r>
          </a:p>
          <a:p>
            <a:pPr lvl="2"/>
            <a:r>
              <a:rPr lang="en-US" dirty="0"/>
              <a:t>ABS Ballot Return: 6PM on Election Day</a:t>
            </a:r>
          </a:p>
        </p:txBody>
      </p:sp>
      <p:sp>
        <p:nvSpPr>
          <p:cNvPr id="189" name="TextBox 188">
            <a:extLst>
              <a:ext uri="{FF2B5EF4-FFF2-40B4-BE49-F238E27FC236}">
                <a16:creationId xmlns:a16="http://schemas.microsoft.com/office/drawing/2014/main" id="{368D0156-6EA9-E267-B55E-F92379FD1B0E}"/>
              </a:ext>
            </a:extLst>
          </p:cNvPr>
          <p:cNvSpPr txBox="1"/>
          <p:nvPr/>
        </p:nvSpPr>
        <p:spPr>
          <a:xfrm>
            <a:off x="599873" y="6255871"/>
            <a:ext cx="3047999" cy="261610"/>
          </a:xfrm>
          <a:prstGeom prst="rect">
            <a:avLst/>
          </a:prstGeom>
          <a:noFill/>
        </p:spPr>
        <p:txBody>
          <a:bodyPr wrap="square" rtlCol="0">
            <a:spAutoFit/>
          </a:bodyPr>
          <a:lstStyle/>
          <a:p>
            <a:r>
              <a:rPr lang="en-US" sz="1100" dirty="0"/>
              <a:t>IC 3-5-2.1- 107 | IC 3-11-4-3 | IC 3-11-4-6</a:t>
            </a:r>
          </a:p>
        </p:txBody>
      </p:sp>
      <p:pic>
        <p:nvPicPr>
          <p:cNvPr id="188" name="Picture 187" descr="Image of two people with disabilities">
            <a:extLst>
              <a:ext uri="{FF2B5EF4-FFF2-40B4-BE49-F238E27FC236}">
                <a16:creationId xmlns:a16="http://schemas.microsoft.com/office/drawing/2014/main" id="{8B6AF65A-8C34-8E61-02D9-7FE4C25213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5616" y="2748940"/>
            <a:ext cx="4066384" cy="4109060"/>
          </a:xfrm>
          <a:prstGeom prst="rect">
            <a:avLst/>
          </a:prstGeom>
        </p:spPr>
      </p:pic>
    </p:spTree>
    <p:extLst>
      <p:ext uri="{BB962C8B-B14F-4D97-AF65-F5344CB8AC3E}">
        <p14:creationId xmlns:p14="http://schemas.microsoft.com/office/powerpoint/2010/main" val="422555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F7857-188D-B885-8F00-35C91150658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3AF4CFF-FB0A-556A-D6C7-3E026D4129A3}"/>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0DD9179-4DC0-9573-3184-CD0E8EE7971E}"/>
              </a:ext>
            </a:extLst>
          </p:cNvPr>
          <p:cNvSpPr>
            <a:spLocks noGrp="1"/>
          </p:cNvSpPr>
          <p:nvPr>
            <p:ph type="title"/>
          </p:nvPr>
        </p:nvSpPr>
        <p:spPr>
          <a:xfrm>
            <a:off x="599873" y="365126"/>
            <a:ext cx="10753927" cy="934092"/>
          </a:xfrm>
        </p:spPr>
        <p:txBody>
          <a:bodyPr>
            <a:noAutofit/>
          </a:bodyPr>
          <a:lstStyle/>
          <a:p>
            <a:r>
              <a:rPr lang="en-US" dirty="0">
                <a:solidFill>
                  <a:schemeClr val="bg1">
                    <a:lumMod val="95000"/>
                  </a:schemeClr>
                </a:solidFill>
              </a:rPr>
              <a:t>VPD Processing Reminders</a:t>
            </a:r>
          </a:p>
        </p:txBody>
      </p:sp>
      <p:sp>
        <p:nvSpPr>
          <p:cNvPr id="3" name="Content Placeholder 2">
            <a:extLst>
              <a:ext uri="{FF2B5EF4-FFF2-40B4-BE49-F238E27FC236}">
                <a16:creationId xmlns:a16="http://schemas.microsoft.com/office/drawing/2014/main" id="{C0019EBB-28A5-3D29-2883-B8BD019EFBF9}"/>
              </a:ext>
            </a:extLst>
          </p:cNvPr>
          <p:cNvSpPr>
            <a:spLocks noGrp="1"/>
          </p:cNvSpPr>
          <p:nvPr>
            <p:ph idx="1"/>
          </p:nvPr>
        </p:nvSpPr>
        <p:spPr>
          <a:xfrm>
            <a:off x="599873" y="1600200"/>
            <a:ext cx="11014953" cy="4576764"/>
          </a:xfrm>
        </p:spPr>
        <p:txBody>
          <a:bodyPr>
            <a:normAutofit fontScale="92500" lnSpcReduction="10000"/>
          </a:bodyPr>
          <a:lstStyle/>
          <a:p>
            <a:r>
              <a:rPr lang="en-US" dirty="0"/>
              <a:t>IF CEB learns voter does not meet VPD definition…</a:t>
            </a:r>
          </a:p>
          <a:p>
            <a:pPr lvl="1"/>
            <a:r>
              <a:rPr lang="en-US" dirty="0"/>
              <a:t>Process the VR portion, if voter is otherwise qualified &amp; form timely filed</a:t>
            </a:r>
          </a:p>
          <a:p>
            <a:pPr lvl="1"/>
            <a:r>
              <a:rPr lang="en-US" dirty="0"/>
              <a:t>Reject ABS application</a:t>
            </a:r>
          </a:p>
          <a:p>
            <a:pPr lvl="2"/>
            <a:r>
              <a:rPr lang="en-US" dirty="0"/>
              <a:t>Notice of disposition sent to voter &amp; voter can re-apply using ABS-Mail or other ABS methods</a:t>
            </a:r>
          </a:p>
          <a:p>
            <a:r>
              <a:rPr lang="en-US" dirty="0"/>
              <a:t>Emailed or Faxed ABS- VPD Ballots</a:t>
            </a:r>
          </a:p>
          <a:p>
            <a:pPr lvl="1"/>
            <a:r>
              <a:rPr lang="en-US" dirty="0"/>
              <a:t>County must send ABS-25 form, generated in SVRS; voter must return it with their faxed/emailed ballot by deadline to confirm consent to waive right to secrecy</a:t>
            </a:r>
          </a:p>
          <a:p>
            <a:pPr lvl="2"/>
            <a:r>
              <a:rPr lang="en-US" dirty="0"/>
              <a:t>If using Democracy Live </a:t>
            </a:r>
            <a:r>
              <a:rPr lang="en-US" dirty="0" err="1"/>
              <a:t>OmniBallot</a:t>
            </a:r>
            <a:r>
              <a:rPr lang="en-US" dirty="0"/>
              <a:t> portal, the ABS-25 is part of the online packet &amp; no need to print SVRS-produced ABS-25</a:t>
            </a:r>
          </a:p>
          <a:p>
            <a:r>
              <a:rPr lang="en-US" dirty="0"/>
              <a:t>Electronic Signatures</a:t>
            </a:r>
          </a:p>
          <a:p>
            <a:pPr lvl="1"/>
            <a:r>
              <a:rPr lang="en-US" dirty="0"/>
              <a:t>Voter must be able to affix signature or mark to ABS-25 secrecy waiver or ballot security envelope</a:t>
            </a:r>
          </a:p>
          <a:p>
            <a:pPr lvl="2"/>
            <a:r>
              <a:rPr lang="en-US" dirty="0"/>
              <a:t>Can be done using ink or pencil, but also using a computer mouse or finger on a touch sensitive device</a:t>
            </a:r>
          </a:p>
        </p:txBody>
      </p:sp>
      <p:sp>
        <p:nvSpPr>
          <p:cNvPr id="4" name="Slide Number Placeholder 3">
            <a:extLst>
              <a:ext uri="{FF2B5EF4-FFF2-40B4-BE49-F238E27FC236}">
                <a16:creationId xmlns:a16="http://schemas.microsoft.com/office/drawing/2014/main" id="{1A58950E-848E-6298-4C6E-D44B07176689}"/>
              </a:ext>
            </a:extLst>
          </p:cNvPr>
          <p:cNvSpPr>
            <a:spLocks noGrp="1"/>
          </p:cNvSpPr>
          <p:nvPr>
            <p:ph type="sldNum" sz="quarter" idx="12"/>
          </p:nvPr>
        </p:nvSpPr>
        <p:spPr/>
        <p:txBody>
          <a:bodyPr/>
          <a:lstStyle/>
          <a:p>
            <a:fld id="{AC2186AE-5367-4C52-8998-8C8653C1A69E}" type="slidenum">
              <a:rPr lang="en-US" smtClean="0"/>
              <a:pPr/>
              <a:t>19</a:t>
            </a:fld>
            <a:endParaRPr lang="en-US" dirty="0"/>
          </a:p>
        </p:txBody>
      </p:sp>
    </p:spTree>
    <p:extLst>
      <p:ext uri="{BB962C8B-B14F-4D97-AF65-F5344CB8AC3E}">
        <p14:creationId xmlns:p14="http://schemas.microsoft.com/office/powerpoint/2010/main" val="226688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1BE856-8D93-B502-8178-5B1FD63B83B7}"/>
              </a:ext>
              <a:ext uri="{C183D7F6-B498-43B3-948B-1728B52AA6E4}">
                <adec:decorative xmlns:adec="http://schemas.microsoft.com/office/drawing/2017/decorative" val="1"/>
              </a:ext>
            </a:extLst>
          </p:cNvPr>
          <p:cNvPicPr>
            <a:picLocks noChangeAspect="1"/>
          </p:cNvPicPr>
          <p:nvPr/>
        </p:nvPicPr>
        <p:blipFill>
          <a:blip r:embed="rId2" cstate="email">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a:fillRect/>
          </a:stretch>
        </p:blipFill>
        <p:spPr>
          <a:xfrm>
            <a:off x="-1" y="-1"/>
            <a:ext cx="12191735" cy="6858001"/>
          </a:xfrm>
          <a:prstGeom prst="rect">
            <a:avLst/>
          </a:prstGeom>
        </p:spPr>
      </p:pic>
      <p:sp>
        <p:nvSpPr>
          <p:cNvPr id="7" name="Rectangle 6">
            <a:extLst>
              <a:ext uri="{FF2B5EF4-FFF2-40B4-BE49-F238E27FC236}">
                <a16:creationId xmlns:a16="http://schemas.microsoft.com/office/drawing/2014/main" id="{A149D61A-0984-DB36-F536-061E56179B14}"/>
              </a:ext>
              <a:ext uri="{C183D7F6-B498-43B3-948B-1728B52AA6E4}">
                <adec:decorative xmlns:adec="http://schemas.microsoft.com/office/drawing/2017/decorative" val="1"/>
              </a:ext>
            </a:extLst>
          </p:cNvPr>
          <p:cNvSpPr/>
          <p:nvPr/>
        </p:nvSpPr>
        <p:spPr>
          <a:xfrm>
            <a:off x="638175" y="676275"/>
            <a:ext cx="10953750" cy="5500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EBF15-797D-2817-27AF-A146E6474B09}"/>
              </a:ext>
            </a:extLst>
          </p:cNvPr>
          <p:cNvSpPr>
            <a:spLocks noGrp="1"/>
          </p:cNvSpPr>
          <p:nvPr>
            <p:ph type="title"/>
          </p:nvPr>
        </p:nvSpPr>
        <p:spPr>
          <a:xfrm>
            <a:off x="838200" y="676275"/>
            <a:ext cx="10515600" cy="1014413"/>
          </a:xfrm>
        </p:spPr>
        <p:txBody>
          <a:bodyPr/>
          <a:lstStyle/>
          <a:p>
            <a:pPr algn="ctr"/>
            <a:r>
              <a:rPr lang="en-US" b="1" dirty="0">
                <a:solidFill>
                  <a:schemeClr val="bg1">
                    <a:lumMod val="95000"/>
                  </a:schemeClr>
                </a:solidFill>
              </a:rPr>
              <a:t>Acronyms</a:t>
            </a:r>
          </a:p>
        </p:txBody>
      </p:sp>
      <p:sp>
        <p:nvSpPr>
          <p:cNvPr id="3" name="Content Placeholder 2">
            <a:extLst>
              <a:ext uri="{FF2B5EF4-FFF2-40B4-BE49-F238E27FC236}">
                <a16:creationId xmlns:a16="http://schemas.microsoft.com/office/drawing/2014/main" id="{B85E3A9E-F57F-8413-EFFE-0ADC0A0AD4A2}"/>
              </a:ext>
            </a:extLst>
          </p:cNvPr>
          <p:cNvSpPr>
            <a:spLocks noGrp="1"/>
          </p:cNvSpPr>
          <p:nvPr>
            <p:ph sz="half" idx="1"/>
          </p:nvPr>
        </p:nvSpPr>
        <p:spPr/>
        <p:txBody>
          <a:bodyPr>
            <a:normAutofit/>
          </a:bodyPr>
          <a:lstStyle/>
          <a:p>
            <a:r>
              <a:rPr lang="en-US" sz="2000" dirty="0">
                <a:solidFill>
                  <a:schemeClr val="bg1">
                    <a:lumMod val="95000"/>
                  </a:schemeClr>
                </a:solidFill>
              </a:rPr>
              <a:t>ABS = absentee</a:t>
            </a:r>
          </a:p>
          <a:p>
            <a:r>
              <a:rPr lang="en-US" sz="2000" dirty="0">
                <a:solidFill>
                  <a:schemeClr val="bg1">
                    <a:lumMod val="95000"/>
                  </a:schemeClr>
                </a:solidFill>
              </a:rPr>
              <a:t>AG = Attorney General</a:t>
            </a:r>
          </a:p>
          <a:p>
            <a:r>
              <a:rPr lang="en-US" sz="2000" dirty="0">
                <a:solidFill>
                  <a:schemeClr val="bg1">
                    <a:lumMod val="95000"/>
                  </a:schemeClr>
                </a:solidFill>
              </a:rPr>
              <a:t>CEB = county election board</a:t>
            </a:r>
          </a:p>
          <a:p>
            <a:r>
              <a:rPr lang="en-US" sz="2000" dirty="0">
                <a:solidFill>
                  <a:schemeClr val="bg1">
                    <a:lumMod val="95000"/>
                  </a:schemeClr>
                </a:solidFill>
              </a:rPr>
              <a:t>FPCA = Federal Post Card Application</a:t>
            </a:r>
          </a:p>
          <a:p>
            <a:r>
              <a:rPr lang="en-US" sz="2000" dirty="0">
                <a:solidFill>
                  <a:schemeClr val="bg1">
                    <a:lumMod val="95000"/>
                  </a:schemeClr>
                </a:solidFill>
              </a:rPr>
              <a:t>FVAP = Federal Voting Assistance Program (US DOD)</a:t>
            </a:r>
          </a:p>
          <a:p>
            <a:r>
              <a:rPr lang="en-US" sz="2000" dirty="0">
                <a:solidFill>
                  <a:schemeClr val="bg1">
                    <a:lumMod val="95000"/>
                  </a:schemeClr>
                </a:solidFill>
              </a:rPr>
              <a:t>FWAB = Federal Write-In Absentee Ballot</a:t>
            </a:r>
          </a:p>
          <a:p>
            <a:r>
              <a:rPr lang="en-US" sz="2000" dirty="0">
                <a:solidFill>
                  <a:schemeClr val="bg1">
                    <a:lumMod val="95000"/>
                  </a:schemeClr>
                </a:solidFill>
              </a:rPr>
              <a:t>IEC = Indiana Election Commission</a:t>
            </a:r>
          </a:p>
          <a:p>
            <a:r>
              <a:rPr lang="en-US" sz="2000" dirty="0">
                <a:solidFill>
                  <a:schemeClr val="bg1">
                    <a:lumMod val="95000"/>
                  </a:schemeClr>
                </a:solidFill>
              </a:rPr>
              <a:t>IED = Indiana Election Division</a:t>
            </a:r>
          </a:p>
          <a:p>
            <a:endParaRPr lang="en-US" sz="2000" dirty="0">
              <a:solidFill>
                <a:schemeClr val="bg1">
                  <a:lumMod val="95000"/>
                </a:schemeClr>
              </a:solidFill>
            </a:endParaRPr>
          </a:p>
        </p:txBody>
      </p:sp>
      <p:sp>
        <p:nvSpPr>
          <p:cNvPr id="4" name="Content Placeholder 3">
            <a:extLst>
              <a:ext uri="{FF2B5EF4-FFF2-40B4-BE49-F238E27FC236}">
                <a16:creationId xmlns:a16="http://schemas.microsoft.com/office/drawing/2014/main" id="{DBCB2D40-7638-385C-FC1A-89B692B434C5}"/>
              </a:ext>
            </a:extLst>
          </p:cNvPr>
          <p:cNvSpPr>
            <a:spLocks noGrp="1"/>
          </p:cNvSpPr>
          <p:nvPr>
            <p:ph sz="half" idx="2"/>
          </p:nvPr>
        </p:nvSpPr>
        <p:spPr/>
        <p:txBody>
          <a:bodyPr>
            <a:normAutofit/>
          </a:bodyPr>
          <a:lstStyle/>
          <a:p>
            <a:r>
              <a:rPr lang="en-US" sz="2000" dirty="0">
                <a:solidFill>
                  <a:schemeClr val="bg1">
                    <a:lumMod val="95000"/>
                  </a:schemeClr>
                </a:solidFill>
              </a:rPr>
              <a:t>MOVE Act = Military &amp; Overseas Voters Empowerment Act</a:t>
            </a:r>
          </a:p>
          <a:p>
            <a:r>
              <a:rPr lang="en-US" sz="2000" dirty="0">
                <a:solidFill>
                  <a:schemeClr val="bg1">
                    <a:lumMod val="95000"/>
                  </a:schemeClr>
                </a:solidFill>
              </a:rPr>
              <a:t>UOCAVA = Uniformed &amp; Overseas Citizens Absentee Voting Act of 1986</a:t>
            </a:r>
          </a:p>
          <a:p>
            <a:r>
              <a:rPr lang="en-US" sz="2000" dirty="0">
                <a:solidFill>
                  <a:schemeClr val="bg1">
                    <a:lumMod val="95000"/>
                  </a:schemeClr>
                </a:solidFill>
              </a:rPr>
              <a:t>VPD = voters with print disabilities</a:t>
            </a:r>
          </a:p>
          <a:p>
            <a:r>
              <a:rPr lang="en-US" sz="2000" dirty="0">
                <a:solidFill>
                  <a:schemeClr val="bg1">
                    <a:lumMod val="95000"/>
                  </a:schemeClr>
                </a:solidFill>
              </a:rPr>
              <a:t>VR = voter registration</a:t>
            </a:r>
          </a:p>
        </p:txBody>
      </p:sp>
      <p:cxnSp>
        <p:nvCxnSpPr>
          <p:cNvPr id="9" name="Straight Connector 8">
            <a:extLst>
              <a:ext uri="{FF2B5EF4-FFF2-40B4-BE49-F238E27FC236}">
                <a16:creationId xmlns:a16="http://schemas.microsoft.com/office/drawing/2014/main" id="{9E2FDF05-8441-783B-C56C-8F9A57A6A3FC}"/>
              </a:ext>
              <a:ext uri="{C183D7F6-B498-43B3-948B-1728B52AA6E4}">
                <adec:decorative xmlns:adec="http://schemas.microsoft.com/office/drawing/2017/decorative" val="1"/>
              </a:ext>
            </a:extLst>
          </p:cNvPr>
          <p:cNvCxnSpPr/>
          <p:nvPr/>
        </p:nvCxnSpPr>
        <p:spPr>
          <a:xfrm>
            <a:off x="6019800" y="1609725"/>
            <a:ext cx="0" cy="4124325"/>
          </a:xfrm>
          <a:prstGeom prst="line">
            <a:avLst/>
          </a:prstGeom>
          <a:ln w="57150">
            <a:solidFill>
              <a:schemeClr val="bg2"/>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3954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A2815-045F-C6D0-99EA-7FFA5F4D12C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E4D4B3F-55A8-F1BD-8E07-86945D356BE1}"/>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361C88-3FF4-DD14-41B6-1BCDFF19729E}"/>
              </a:ext>
            </a:extLst>
          </p:cNvPr>
          <p:cNvSpPr>
            <a:spLocks noGrp="1"/>
          </p:cNvSpPr>
          <p:nvPr>
            <p:ph type="title"/>
          </p:nvPr>
        </p:nvSpPr>
        <p:spPr>
          <a:xfrm>
            <a:off x="599873" y="365126"/>
            <a:ext cx="10753927" cy="934092"/>
          </a:xfrm>
        </p:spPr>
        <p:txBody>
          <a:bodyPr>
            <a:noAutofit/>
          </a:bodyPr>
          <a:lstStyle/>
          <a:p>
            <a:r>
              <a:rPr lang="en-US" dirty="0">
                <a:solidFill>
                  <a:schemeClr val="bg1">
                    <a:lumMod val="95000"/>
                  </a:schemeClr>
                </a:solidFill>
              </a:rPr>
              <a:t>VPD Processing Reminders</a:t>
            </a:r>
          </a:p>
        </p:txBody>
      </p:sp>
      <p:sp>
        <p:nvSpPr>
          <p:cNvPr id="3" name="Content Placeholder 2">
            <a:extLst>
              <a:ext uri="{FF2B5EF4-FFF2-40B4-BE49-F238E27FC236}">
                <a16:creationId xmlns:a16="http://schemas.microsoft.com/office/drawing/2014/main" id="{AF8D38B5-0B51-CE8F-B3FF-007FF2FA959E}"/>
              </a:ext>
            </a:extLst>
          </p:cNvPr>
          <p:cNvSpPr>
            <a:spLocks noGrp="1"/>
          </p:cNvSpPr>
          <p:nvPr>
            <p:ph idx="1"/>
          </p:nvPr>
        </p:nvSpPr>
        <p:spPr>
          <a:xfrm>
            <a:off x="599873" y="1628775"/>
            <a:ext cx="11014953" cy="4548188"/>
          </a:xfrm>
        </p:spPr>
        <p:txBody>
          <a:bodyPr>
            <a:normAutofit/>
          </a:bodyPr>
          <a:lstStyle/>
          <a:p>
            <a:r>
              <a:rPr lang="en-US" dirty="0"/>
              <a:t>Faxed/Emailed Ballot Return</a:t>
            </a:r>
          </a:p>
          <a:p>
            <a:pPr lvl="1"/>
            <a:r>
              <a:rPr lang="en-US" dirty="0"/>
              <a:t>Like UOCAVA voters using FPCA, store returned emailed/faxed ballot in ABS-10B envelope (or, if using up old stock, ABS-10)</a:t>
            </a:r>
          </a:p>
          <a:p>
            <a:pPr lvl="1"/>
            <a:r>
              <a:rPr lang="en-US" dirty="0"/>
              <a:t>Mark the ABS-10B to indicate voter returned ballot by fax/email</a:t>
            </a:r>
          </a:p>
          <a:p>
            <a:pPr lvl="1"/>
            <a:r>
              <a:rPr lang="en-US" dirty="0"/>
              <a:t>Attach voter’s application &amp; ABS-25 secrecy waiver to envelope</a:t>
            </a:r>
          </a:p>
          <a:p>
            <a:r>
              <a:rPr lang="en-US" dirty="0"/>
              <a:t>Follow General Remake Procedures on Faxed/Emailed Ballots</a:t>
            </a:r>
          </a:p>
          <a:p>
            <a:pPr lvl="1"/>
            <a:r>
              <a:rPr lang="en-US" dirty="0"/>
              <a:t>MUST be remade on paper ballot or ballot card; NOT DRE</a:t>
            </a:r>
          </a:p>
          <a:p>
            <a:pPr lvl="1"/>
            <a:r>
              <a:rPr lang="en-US" dirty="0"/>
              <a:t>Serialize original ballot &amp; new ballot card with same number</a:t>
            </a:r>
          </a:p>
        </p:txBody>
      </p:sp>
      <p:sp>
        <p:nvSpPr>
          <p:cNvPr id="5" name="TextBox 4">
            <a:extLst>
              <a:ext uri="{FF2B5EF4-FFF2-40B4-BE49-F238E27FC236}">
                <a16:creationId xmlns:a16="http://schemas.microsoft.com/office/drawing/2014/main" id="{29513E4B-608D-A3F2-13A0-ACE3E2E9F85F}"/>
              </a:ext>
            </a:extLst>
          </p:cNvPr>
          <p:cNvSpPr txBox="1"/>
          <p:nvPr/>
        </p:nvSpPr>
        <p:spPr>
          <a:xfrm>
            <a:off x="599873" y="6255871"/>
            <a:ext cx="3047999" cy="261610"/>
          </a:xfrm>
          <a:prstGeom prst="rect">
            <a:avLst/>
          </a:prstGeom>
          <a:noFill/>
        </p:spPr>
        <p:txBody>
          <a:bodyPr wrap="square" rtlCol="0">
            <a:spAutoFit/>
          </a:bodyPr>
          <a:lstStyle/>
          <a:p>
            <a:r>
              <a:rPr lang="en-US" sz="1100" dirty="0"/>
              <a:t>IC 3-12-1, generally | IC 3-12-3-5 </a:t>
            </a:r>
          </a:p>
        </p:txBody>
      </p:sp>
      <p:sp>
        <p:nvSpPr>
          <p:cNvPr id="4" name="Slide Number Placeholder 3">
            <a:extLst>
              <a:ext uri="{FF2B5EF4-FFF2-40B4-BE49-F238E27FC236}">
                <a16:creationId xmlns:a16="http://schemas.microsoft.com/office/drawing/2014/main" id="{6B406219-3239-B103-FA70-8C2AD08B5E45}"/>
              </a:ext>
            </a:extLst>
          </p:cNvPr>
          <p:cNvSpPr>
            <a:spLocks noGrp="1"/>
          </p:cNvSpPr>
          <p:nvPr>
            <p:ph type="sldNum" sz="quarter" idx="12"/>
          </p:nvPr>
        </p:nvSpPr>
        <p:spPr/>
        <p:txBody>
          <a:bodyPr/>
          <a:lstStyle/>
          <a:p>
            <a:fld id="{AC2186AE-5367-4C52-8998-8C8653C1A69E}" type="slidenum">
              <a:rPr lang="en-US" smtClean="0"/>
              <a:pPr/>
              <a:t>20</a:t>
            </a:fld>
            <a:endParaRPr lang="en-US" dirty="0"/>
          </a:p>
        </p:txBody>
      </p:sp>
    </p:spTree>
    <p:extLst>
      <p:ext uri="{BB962C8B-B14F-4D97-AF65-F5344CB8AC3E}">
        <p14:creationId xmlns:p14="http://schemas.microsoft.com/office/powerpoint/2010/main" val="112413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DDA29-E380-7264-A96A-A2574BF6559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E22307F-6E7F-D98D-FD4E-4E2309AB2DEF}"/>
              </a:ext>
              <a:ext uri="{C183D7F6-B498-43B3-948B-1728B52AA6E4}">
                <adec:decorative xmlns:adec="http://schemas.microsoft.com/office/drawing/2017/decorative" val="1"/>
              </a:ext>
            </a:extLst>
          </p:cNvPr>
          <p:cNvSpPr/>
          <p:nvPr/>
        </p:nvSpPr>
        <p:spPr>
          <a:xfrm>
            <a:off x="0" y="263221"/>
            <a:ext cx="12192000" cy="10359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3096F-2E56-AB3A-AA46-18AB1494F9FF}"/>
              </a:ext>
            </a:extLst>
          </p:cNvPr>
          <p:cNvSpPr>
            <a:spLocks noGrp="1"/>
          </p:cNvSpPr>
          <p:nvPr>
            <p:ph type="title"/>
          </p:nvPr>
        </p:nvSpPr>
        <p:spPr>
          <a:xfrm>
            <a:off x="599873" y="365126"/>
            <a:ext cx="10753927" cy="934092"/>
          </a:xfrm>
        </p:spPr>
        <p:txBody>
          <a:bodyPr>
            <a:noAutofit/>
          </a:bodyPr>
          <a:lstStyle/>
          <a:p>
            <a:r>
              <a:rPr lang="en-US" dirty="0">
                <a:solidFill>
                  <a:schemeClr val="bg1">
                    <a:lumMod val="95000"/>
                  </a:schemeClr>
                </a:solidFill>
              </a:rPr>
              <a:t>Traveling Board</a:t>
            </a:r>
          </a:p>
        </p:txBody>
      </p:sp>
      <p:sp>
        <p:nvSpPr>
          <p:cNvPr id="3" name="Content Placeholder 2">
            <a:extLst>
              <a:ext uri="{FF2B5EF4-FFF2-40B4-BE49-F238E27FC236}">
                <a16:creationId xmlns:a16="http://schemas.microsoft.com/office/drawing/2014/main" id="{0D87B6A4-BC3C-57E7-D25F-2D0827A7A113}"/>
              </a:ext>
            </a:extLst>
          </p:cNvPr>
          <p:cNvSpPr>
            <a:spLocks noGrp="1"/>
          </p:cNvSpPr>
          <p:nvPr>
            <p:ph idx="1"/>
          </p:nvPr>
        </p:nvSpPr>
        <p:spPr>
          <a:xfrm>
            <a:off x="599873" y="1628775"/>
            <a:ext cx="11014953" cy="4548188"/>
          </a:xfrm>
        </p:spPr>
        <p:txBody>
          <a:bodyPr>
            <a:normAutofit lnSpcReduction="10000"/>
          </a:bodyPr>
          <a:lstStyle/>
          <a:p>
            <a:r>
              <a:rPr lang="en-US" dirty="0"/>
              <a:t>Used by voters who:</a:t>
            </a:r>
          </a:p>
          <a:p>
            <a:pPr lvl="1"/>
            <a:r>
              <a:rPr lang="en-US" dirty="0"/>
              <a:t>Believe their polling place is inaccessible </a:t>
            </a:r>
            <a:br>
              <a:rPr lang="en-US" dirty="0"/>
            </a:br>
            <a:r>
              <a:rPr lang="en-US" dirty="0"/>
              <a:t>due to voter’s disability</a:t>
            </a:r>
          </a:p>
          <a:p>
            <a:pPr lvl="1"/>
            <a:r>
              <a:rPr lang="en-US" dirty="0"/>
              <a:t>Are confined to their residence</a:t>
            </a:r>
          </a:p>
          <a:p>
            <a:pPr lvl="1"/>
            <a:r>
              <a:rPr lang="en-US" dirty="0"/>
              <a:t>Cannot personally mark their own ABS </a:t>
            </a:r>
            <a:br>
              <a:rPr lang="en-US" dirty="0"/>
            </a:br>
            <a:r>
              <a:rPr lang="en-US" dirty="0"/>
              <a:t>ballot</a:t>
            </a:r>
          </a:p>
          <a:p>
            <a:pPr lvl="1"/>
            <a:r>
              <a:rPr lang="en-US" dirty="0"/>
              <a:t>Are the caregiver of someone who is </a:t>
            </a:r>
            <a:br>
              <a:rPr lang="en-US" dirty="0"/>
            </a:br>
            <a:r>
              <a:rPr lang="en-US" dirty="0"/>
              <a:t>confined to their home</a:t>
            </a:r>
          </a:p>
          <a:p>
            <a:pPr lvl="1"/>
            <a:endParaRPr lang="en-US" sz="1200" dirty="0"/>
          </a:p>
          <a:p>
            <a:r>
              <a:rPr lang="en-US" dirty="0"/>
              <a:t>ABS-Traveling Board Application Period:</a:t>
            </a:r>
          </a:p>
          <a:p>
            <a:pPr lvl="1"/>
            <a:r>
              <a:rPr lang="en-US" dirty="0"/>
              <a:t>Filed as early as 12/1/25 for May 2026 </a:t>
            </a:r>
            <a:br>
              <a:rPr lang="en-US" dirty="0"/>
            </a:br>
            <a:r>
              <a:rPr lang="en-US" dirty="0"/>
              <a:t>primary &amp; as late as noon, day before </a:t>
            </a:r>
            <a:br>
              <a:rPr lang="en-US" dirty="0"/>
            </a:br>
            <a:r>
              <a:rPr lang="en-US" dirty="0"/>
              <a:t>election day (5/4/26)</a:t>
            </a:r>
          </a:p>
        </p:txBody>
      </p:sp>
      <p:pic>
        <p:nvPicPr>
          <p:cNvPr id="7" name="Picture 6" descr="Picture of two people with disabilities and a third person having a conversation">
            <a:extLst>
              <a:ext uri="{FF2B5EF4-FFF2-40B4-BE49-F238E27FC236}">
                <a16:creationId xmlns:a16="http://schemas.microsoft.com/office/drawing/2014/main" id="{E131CE5F-3D48-6683-6A3C-CE542E4D8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0601" y="1772106"/>
            <a:ext cx="4261526" cy="4261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1922FBB9-4B57-34D9-2759-478E4B685CC7}"/>
              </a:ext>
            </a:extLst>
          </p:cNvPr>
          <p:cNvSpPr txBox="1"/>
          <p:nvPr/>
        </p:nvSpPr>
        <p:spPr>
          <a:xfrm>
            <a:off x="599873" y="6255871"/>
            <a:ext cx="3047999" cy="261610"/>
          </a:xfrm>
          <a:prstGeom prst="rect">
            <a:avLst/>
          </a:prstGeom>
          <a:noFill/>
        </p:spPr>
        <p:txBody>
          <a:bodyPr wrap="square" rtlCol="0">
            <a:spAutoFit/>
          </a:bodyPr>
          <a:lstStyle/>
          <a:p>
            <a:r>
              <a:rPr lang="en-US" sz="1100" dirty="0"/>
              <a:t>IC 3-11-10-25</a:t>
            </a:r>
          </a:p>
        </p:txBody>
      </p:sp>
      <p:sp>
        <p:nvSpPr>
          <p:cNvPr id="4" name="Slide Number Placeholder 3">
            <a:extLst>
              <a:ext uri="{FF2B5EF4-FFF2-40B4-BE49-F238E27FC236}">
                <a16:creationId xmlns:a16="http://schemas.microsoft.com/office/drawing/2014/main" id="{89AA4501-D995-BC87-0C0A-1F842E29B20F}"/>
              </a:ext>
            </a:extLst>
          </p:cNvPr>
          <p:cNvSpPr>
            <a:spLocks noGrp="1"/>
          </p:cNvSpPr>
          <p:nvPr>
            <p:ph type="sldNum" sz="quarter" idx="12"/>
          </p:nvPr>
        </p:nvSpPr>
        <p:spPr/>
        <p:txBody>
          <a:bodyPr/>
          <a:lstStyle/>
          <a:p>
            <a:fld id="{AC2186AE-5367-4C52-8998-8C8653C1A69E}" type="slidenum">
              <a:rPr lang="en-US" smtClean="0"/>
              <a:pPr/>
              <a:t>21</a:t>
            </a:fld>
            <a:endParaRPr lang="en-US" dirty="0"/>
          </a:p>
        </p:txBody>
      </p:sp>
    </p:spTree>
    <p:extLst>
      <p:ext uri="{BB962C8B-B14F-4D97-AF65-F5344CB8AC3E}">
        <p14:creationId xmlns:p14="http://schemas.microsoft.com/office/powerpoint/2010/main" val="339425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81F0-1F62-01D3-BAD0-D8E43A16C81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53C3A2D-2050-7C8B-C9E0-2E592677322C}"/>
              </a:ext>
              <a:ext uri="{C183D7F6-B498-43B3-948B-1728B52AA6E4}">
                <adec:decorative xmlns:adec="http://schemas.microsoft.com/office/drawing/2017/decorative" val="1"/>
              </a:ext>
            </a:extLst>
          </p:cNvPr>
          <p:cNvSpPr/>
          <p:nvPr/>
        </p:nvSpPr>
        <p:spPr>
          <a:xfrm>
            <a:off x="0" y="263221"/>
            <a:ext cx="12192000" cy="10359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0758778-719E-3529-96CB-F5D1C33D606B}"/>
              </a:ext>
            </a:extLst>
          </p:cNvPr>
          <p:cNvSpPr>
            <a:spLocks noGrp="1"/>
          </p:cNvSpPr>
          <p:nvPr>
            <p:ph type="title"/>
          </p:nvPr>
        </p:nvSpPr>
        <p:spPr>
          <a:xfrm>
            <a:off x="599873" y="365126"/>
            <a:ext cx="10753927" cy="934092"/>
          </a:xfrm>
        </p:spPr>
        <p:txBody>
          <a:bodyPr>
            <a:noAutofit/>
          </a:bodyPr>
          <a:lstStyle/>
          <a:p>
            <a:r>
              <a:rPr lang="en-US" dirty="0">
                <a:solidFill>
                  <a:schemeClr val="bg1">
                    <a:lumMod val="95000"/>
                  </a:schemeClr>
                </a:solidFill>
              </a:rPr>
              <a:t>Traveling Board</a:t>
            </a:r>
          </a:p>
        </p:txBody>
      </p:sp>
      <p:sp>
        <p:nvSpPr>
          <p:cNvPr id="3" name="Content Placeholder 2">
            <a:extLst>
              <a:ext uri="{FF2B5EF4-FFF2-40B4-BE49-F238E27FC236}">
                <a16:creationId xmlns:a16="http://schemas.microsoft.com/office/drawing/2014/main" id="{156A4A05-65F3-7CEE-A9D3-685ABF339610}"/>
              </a:ext>
            </a:extLst>
          </p:cNvPr>
          <p:cNvSpPr>
            <a:spLocks noGrp="1"/>
          </p:cNvSpPr>
          <p:nvPr>
            <p:ph idx="1"/>
          </p:nvPr>
        </p:nvSpPr>
        <p:spPr>
          <a:xfrm>
            <a:off x="599873" y="1581150"/>
            <a:ext cx="11014953" cy="4595813"/>
          </a:xfrm>
        </p:spPr>
        <p:txBody>
          <a:bodyPr>
            <a:normAutofit lnSpcReduction="10000"/>
          </a:bodyPr>
          <a:lstStyle/>
          <a:p>
            <a:r>
              <a:rPr lang="en-US" dirty="0"/>
              <a:t>ABS-Traveling Board Appointments:</a:t>
            </a:r>
          </a:p>
          <a:p>
            <a:pPr lvl="1"/>
            <a:r>
              <a:rPr lang="en-US" dirty="0"/>
              <a:t>Appointments to vote start no earlier than 19 days before each election &amp; must end day before election day</a:t>
            </a:r>
          </a:p>
          <a:p>
            <a:pPr lvl="2"/>
            <a:r>
              <a:rPr lang="en-US" dirty="0"/>
              <a:t>Exception: CEB may deploy travel board, by unanimous consent, if voter is hospitalized after noon, day before election day</a:t>
            </a:r>
          </a:p>
          <a:p>
            <a:pPr lvl="1"/>
            <a:r>
              <a:rPr lang="en-US" dirty="0"/>
              <a:t>Must be set at a mutually agreeable time between voter &amp; CEB</a:t>
            </a:r>
          </a:p>
          <a:p>
            <a:pPr lvl="2"/>
            <a:r>
              <a:rPr lang="en-US" dirty="0"/>
              <a:t>Out of county travel request? CEB must unanimously agree to send travel board team outside of county</a:t>
            </a:r>
          </a:p>
          <a:p>
            <a:pPr lvl="1"/>
            <a:r>
              <a:rPr lang="en-US" dirty="0"/>
              <a:t>May bring DRE or BMD to appointment</a:t>
            </a:r>
          </a:p>
          <a:p>
            <a:pPr lvl="2"/>
            <a:r>
              <a:rPr lang="en-US" dirty="0"/>
              <a:t>Requires CEB to unanimously consent to its use; not automatic!</a:t>
            </a:r>
          </a:p>
          <a:p>
            <a:pPr lvl="1"/>
            <a:r>
              <a:rPr lang="en-US" dirty="0"/>
              <a:t>Only Bi-Partisan ABS board can assist voter to complete their ABS ballot</a:t>
            </a:r>
          </a:p>
          <a:p>
            <a:pPr lvl="2"/>
            <a:r>
              <a:rPr lang="en-US" dirty="0"/>
              <a:t>Voter may make their mark or sign the affidavit on the ballot security envelope OR</a:t>
            </a:r>
          </a:p>
          <a:p>
            <a:pPr lvl="2"/>
            <a:r>
              <a:rPr lang="en-US" dirty="0"/>
              <a:t>ABS team can mark affidavit to indicate voter has a disability and unable to sign their name on the affidavit</a:t>
            </a:r>
          </a:p>
          <a:p>
            <a:pPr lvl="2"/>
            <a:endParaRPr lang="en-US" dirty="0"/>
          </a:p>
        </p:txBody>
      </p:sp>
      <p:sp>
        <p:nvSpPr>
          <p:cNvPr id="6" name="TextBox 5">
            <a:extLst>
              <a:ext uri="{FF2B5EF4-FFF2-40B4-BE49-F238E27FC236}">
                <a16:creationId xmlns:a16="http://schemas.microsoft.com/office/drawing/2014/main" id="{85E8A137-6755-200A-01C8-52FD28745335}"/>
              </a:ext>
            </a:extLst>
          </p:cNvPr>
          <p:cNvSpPr txBox="1"/>
          <p:nvPr/>
        </p:nvSpPr>
        <p:spPr>
          <a:xfrm>
            <a:off x="599873" y="6328090"/>
            <a:ext cx="3047999" cy="261610"/>
          </a:xfrm>
          <a:prstGeom prst="rect">
            <a:avLst/>
          </a:prstGeom>
          <a:noFill/>
        </p:spPr>
        <p:txBody>
          <a:bodyPr wrap="square" rtlCol="0">
            <a:spAutoFit/>
          </a:bodyPr>
          <a:lstStyle/>
          <a:p>
            <a:r>
              <a:rPr lang="en-US" sz="1100" dirty="0"/>
              <a:t>IC 3-11-10-25 | IC 3-11-10-26.2</a:t>
            </a:r>
          </a:p>
        </p:txBody>
      </p:sp>
      <p:sp>
        <p:nvSpPr>
          <p:cNvPr id="4" name="Slide Number Placeholder 3">
            <a:extLst>
              <a:ext uri="{FF2B5EF4-FFF2-40B4-BE49-F238E27FC236}">
                <a16:creationId xmlns:a16="http://schemas.microsoft.com/office/drawing/2014/main" id="{43AAE4C5-F4FE-C536-7F94-57B96E9C7B83}"/>
              </a:ext>
            </a:extLst>
          </p:cNvPr>
          <p:cNvSpPr>
            <a:spLocks noGrp="1"/>
          </p:cNvSpPr>
          <p:nvPr>
            <p:ph type="sldNum" sz="quarter" idx="12"/>
          </p:nvPr>
        </p:nvSpPr>
        <p:spPr/>
        <p:txBody>
          <a:bodyPr/>
          <a:lstStyle/>
          <a:p>
            <a:fld id="{AC2186AE-5367-4C52-8998-8C8653C1A69E}" type="slidenum">
              <a:rPr lang="en-US" smtClean="0"/>
              <a:pPr/>
              <a:t>22</a:t>
            </a:fld>
            <a:endParaRPr lang="en-US" dirty="0"/>
          </a:p>
        </p:txBody>
      </p:sp>
    </p:spTree>
    <p:extLst>
      <p:ext uri="{BB962C8B-B14F-4D97-AF65-F5344CB8AC3E}">
        <p14:creationId xmlns:p14="http://schemas.microsoft.com/office/powerpoint/2010/main" val="3039141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5061C-1787-BE53-02F5-8CFA7888EC2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D76C211-C528-4B3A-C56B-95700022F234}"/>
              </a:ext>
              <a:ext uri="{C183D7F6-B498-43B3-948B-1728B52AA6E4}">
                <adec:decorative xmlns:adec="http://schemas.microsoft.com/office/drawing/2017/decorative" val="1"/>
              </a:ext>
            </a:extLst>
          </p:cNvPr>
          <p:cNvSpPr/>
          <p:nvPr/>
        </p:nvSpPr>
        <p:spPr>
          <a:xfrm>
            <a:off x="0" y="263221"/>
            <a:ext cx="12192000" cy="1035996"/>
          </a:xfrm>
          <a:prstGeom prst="rect">
            <a:avLst/>
          </a:prstGeom>
          <a:solidFill>
            <a:srgbClr val="F90B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89D4FB0-30A3-9FD3-DAAC-ECCC1921BB43}"/>
              </a:ext>
            </a:extLst>
          </p:cNvPr>
          <p:cNvSpPr>
            <a:spLocks noGrp="1"/>
          </p:cNvSpPr>
          <p:nvPr>
            <p:ph type="title"/>
          </p:nvPr>
        </p:nvSpPr>
        <p:spPr>
          <a:xfrm>
            <a:off x="599873" y="365126"/>
            <a:ext cx="10753927" cy="934092"/>
          </a:xfrm>
        </p:spPr>
        <p:txBody>
          <a:bodyPr>
            <a:noAutofit/>
          </a:bodyPr>
          <a:lstStyle/>
          <a:p>
            <a:r>
              <a:rPr lang="en-US" dirty="0">
                <a:solidFill>
                  <a:schemeClr val="bg1">
                    <a:lumMod val="95000"/>
                  </a:schemeClr>
                </a:solidFill>
              </a:rPr>
              <a:t>AG Address Confidentiality Program</a:t>
            </a:r>
          </a:p>
        </p:txBody>
      </p:sp>
      <p:sp>
        <p:nvSpPr>
          <p:cNvPr id="3" name="Content Placeholder 2">
            <a:extLst>
              <a:ext uri="{FF2B5EF4-FFF2-40B4-BE49-F238E27FC236}">
                <a16:creationId xmlns:a16="http://schemas.microsoft.com/office/drawing/2014/main" id="{C94E3FFB-3ED2-CCB0-7846-ECC32A320A41}"/>
              </a:ext>
            </a:extLst>
          </p:cNvPr>
          <p:cNvSpPr>
            <a:spLocks noGrp="1"/>
          </p:cNvSpPr>
          <p:nvPr>
            <p:ph idx="1"/>
          </p:nvPr>
        </p:nvSpPr>
        <p:spPr>
          <a:xfrm>
            <a:off x="599873" y="1401122"/>
            <a:ext cx="11014953" cy="4775841"/>
          </a:xfrm>
        </p:spPr>
        <p:txBody>
          <a:bodyPr>
            <a:noAutofit/>
          </a:bodyPr>
          <a:lstStyle/>
          <a:p>
            <a:pPr marL="0" indent="0" algn="ctr">
              <a:lnSpc>
                <a:spcPct val="100000"/>
              </a:lnSpc>
              <a:spcBef>
                <a:spcPts val="0"/>
              </a:spcBef>
              <a:buNone/>
            </a:pPr>
            <a:r>
              <a:rPr lang="en-US" sz="2400" dirty="0">
                <a:highlight>
                  <a:srgbClr val="FFFF00"/>
                </a:highlight>
              </a:rPr>
              <a:t>NO “Special” VR form </a:t>
            </a:r>
            <a:r>
              <a:rPr lang="en-US" sz="2400" dirty="0"/>
              <a:t>BUT there </a:t>
            </a:r>
            <a:r>
              <a:rPr lang="en-US" sz="2400" dirty="0">
                <a:highlight>
                  <a:srgbClr val="FFFF00"/>
                </a:highlight>
              </a:rPr>
              <a:t>IS a “Special” ABS form</a:t>
            </a:r>
            <a:r>
              <a:rPr lang="en-US" sz="2400" dirty="0"/>
              <a:t>. </a:t>
            </a:r>
            <a:r>
              <a:rPr lang="en-US" sz="2000" dirty="0"/>
              <a:t>Voter must:</a:t>
            </a:r>
          </a:p>
          <a:p>
            <a:pPr marL="0" indent="0" algn="ctr">
              <a:lnSpc>
                <a:spcPct val="100000"/>
              </a:lnSpc>
              <a:spcBef>
                <a:spcPts val="0"/>
              </a:spcBef>
              <a:buNone/>
            </a:pPr>
            <a:endParaRPr lang="en-US" sz="800" dirty="0"/>
          </a:p>
          <a:p>
            <a:pPr marL="457200" indent="-457200">
              <a:lnSpc>
                <a:spcPct val="100000"/>
              </a:lnSpc>
              <a:spcBef>
                <a:spcPts val="0"/>
              </a:spcBef>
              <a:buFont typeface="+mj-lt"/>
              <a:buAutoNum type="arabicParenR"/>
            </a:pPr>
            <a:r>
              <a:rPr lang="en-US" sz="2000" dirty="0"/>
              <a:t>Complete the state or federal VR form that includes their physical residence address, if voter is not already registered to vote at that address</a:t>
            </a:r>
          </a:p>
          <a:p>
            <a:pPr lvl="1">
              <a:lnSpc>
                <a:spcPct val="100000"/>
              </a:lnSpc>
              <a:spcBef>
                <a:spcPts val="0"/>
              </a:spcBef>
            </a:pPr>
            <a:r>
              <a:rPr lang="en-US" sz="1800" dirty="0"/>
              <a:t>Mailing address MUST be their PO Box noted on the letter</a:t>
            </a:r>
          </a:p>
          <a:p>
            <a:pPr lvl="1">
              <a:lnSpc>
                <a:spcPct val="100000"/>
              </a:lnSpc>
              <a:spcBef>
                <a:spcPts val="0"/>
              </a:spcBef>
            </a:pPr>
            <a:endParaRPr lang="en-US" sz="800" dirty="0"/>
          </a:p>
          <a:p>
            <a:pPr marL="457200" indent="-457200">
              <a:lnSpc>
                <a:spcPct val="100000"/>
              </a:lnSpc>
              <a:spcBef>
                <a:spcPts val="0"/>
              </a:spcBef>
              <a:buFont typeface="+mj-lt"/>
              <a:buAutoNum type="arabicParenR"/>
            </a:pPr>
            <a:r>
              <a:rPr lang="en-US" sz="2000" dirty="0"/>
              <a:t>Submit “Notice to Government Entity of Address Confidentiality Program Participant” letter from AG office</a:t>
            </a:r>
          </a:p>
          <a:p>
            <a:pPr lvl="1">
              <a:lnSpc>
                <a:spcPct val="100000"/>
              </a:lnSpc>
              <a:spcBef>
                <a:spcPts val="0"/>
              </a:spcBef>
            </a:pPr>
            <a:r>
              <a:rPr lang="en-US" sz="2000" dirty="0"/>
              <a:t>Sample letter is Appendix of </a:t>
            </a:r>
            <a:r>
              <a:rPr lang="en-US" sz="2000" i="1" dirty="0"/>
              <a:t>2026 Indiana Voter Registration Guidebook</a:t>
            </a:r>
          </a:p>
          <a:p>
            <a:pPr lvl="1">
              <a:lnSpc>
                <a:spcPct val="100000"/>
              </a:lnSpc>
              <a:spcBef>
                <a:spcPts val="0"/>
              </a:spcBef>
            </a:pPr>
            <a:endParaRPr lang="en-US" sz="800" i="1" dirty="0"/>
          </a:p>
          <a:p>
            <a:pPr marL="457200" indent="-457200">
              <a:lnSpc>
                <a:spcPct val="100000"/>
              </a:lnSpc>
              <a:spcBef>
                <a:spcPts val="0"/>
              </a:spcBef>
              <a:buFont typeface="+mj-lt"/>
              <a:buAutoNum type="arabicParenR"/>
            </a:pPr>
            <a:r>
              <a:rPr lang="en-US" sz="2000" dirty="0"/>
              <a:t>If proper paperwork filed, VR official will mark the voter’s record with a “protected voter” flag in SVRS</a:t>
            </a:r>
          </a:p>
          <a:p>
            <a:pPr lvl="1">
              <a:lnSpc>
                <a:spcPct val="100000"/>
              </a:lnSpc>
              <a:spcBef>
                <a:spcPts val="0"/>
              </a:spcBef>
            </a:pPr>
            <a:r>
              <a:rPr lang="en-US" sz="2000" dirty="0"/>
              <a:t>Flag remains on the record for a period of four full years, ending on June 30. Examples:</a:t>
            </a:r>
          </a:p>
          <a:p>
            <a:pPr lvl="2">
              <a:lnSpc>
                <a:spcPct val="100000"/>
              </a:lnSpc>
              <a:spcBef>
                <a:spcPts val="0"/>
              </a:spcBef>
            </a:pPr>
            <a:r>
              <a:rPr lang="en-US" dirty="0"/>
              <a:t>Record marked confidential on 8/9/23; Flag removed on 6/30/28</a:t>
            </a:r>
          </a:p>
          <a:p>
            <a:pPr lvl="3">
              <a:lnSpc>
                <a:spcPct val="100000"/>
              </a:lnSpc>
              <a:spcBef>
                <a:spcPts val="0"/>
              </a:spcBef>
            </a:pPr>
            <a:r>
              <a:rPr lang="en-US" sz="2000" dirty="0"/>
              <a:t>8/9/23 to 6/30/24 is not a full year, so four-year countdown starts on 7/1/24</a:t>
            </a:r>
          </a:p>
          <a:p>
            <a:pPr lvl="2">
              <a:lnSpc>
                <a:spcPct val="100000"/>
              </a:lnSpc>
              <a:spcBef>
                <a:spcPts val="0"/>
              </a:spcBef>
            </a:pPr>
            <a:r>
              <a:rPr lang="en-US" dirty="0"/>
              <a:t>Record marked confidential on 5/1/23; flag removed on 6/30/27</a:t>
            </a:r>
          </a:p>
          <a:p>
            <a:pPr lvl="3">
              <a:lnSpc>
                <a:spcPct val="100000"/>
              </a:lnSpc>
              <a:spcBef>
                <a:spcPts val="0"/>
              </a:spcBef>
            </a:pPr>
            <a:r>
              <a:rPr lang="en-US" sz="2000" dirty="0"/>
              <a:t>5/1/23 to 6/20/23 is not a full year, so four-year countdown starts on 7/1/23</a:t>
            </a:r>
          </a:p>
        </p:txBody>
      </p:sp>
      <p:sp>
        <p:nvSpPr>
          <p:cNvPr id="5" name="TextBox 4">
            <a:extLst>
              <a:ext uri="{FF2B5EF4-FFF2-40B4-BE49-F238E27FC236}">
                <a16:creationId xmlns:a16="http://schemas.microsoft.com/office/drawing/2014/main" id="{3029C09E-2347-4174-3D6B-8AD9E0006953}"/>
              </a:ext>
            </a:extLst>
          </p:cNvPr>
          <p:cNvSpPr txBox="1"/>
          <p:nvPr/>
        </p:nvSpPr>
        <p:spPr>
          <a:xfrm>
            <a:off x="599873" y="6255871"/>
            <a:ext cx="3047999" cy="261610"/>
          </a:xfrm>
          <a:prstGeom prst="rect">
            <a:avLst/>
          </a:prstGeom>
          <a:noFill/>
        </p:spPr>
        <p:txBody>
          <a:bodyPr wrap="square" rtlCol="0">
            <a:spAutoFit/>
          </a:bodyPr>
          <a:lstStyle/>
          <a:p>
            <a:r>
              <a:rPr lang="en-US" sz="1100" dirty="0"/>
              <a:t>IC 3-7-31-5 | IC 5-26.5-2-5 : IC 5-26.5-5-2.5</a:t>
            </a:r>
          </a:p>
        </p:txBody>
      </p:sp>
      <p:sp>
        <p:nvSpPr>
          <p:cNvPr id="4" name="Slide Number Placeholder 3">
            <a:extLst>
              <a:ext uri="{FF2B5EF4-FFF2-40B4-BE49-F238E27FC236}">
                <a16:creationId xmlns:a16="http://schemas.microsoft.com/office/drawing/2014/main" id="{42B38D87-A8CF-4398-4F51-630183E493ED}"/>
              </a:ext>
            </a:extLst>
          </p:cNvPr>
          <p:cNvSpPr>
            <a:spLocks noGrp="1"/>
          </p:cNvSpPr>
          <p:nvPr>
            <p:ph type="sldNum" sz="quarter" idx="12"/>
          </p:nvPr>
        </p:nvSpPr>
        <p:spPr/>
        <p:txBody>
          <a:bodyPr/>
          <a:lstStyle/>
          <a:p>
            <a:fld id="{AC2186AE-5367-4C52-8998-8C8653C1A69E}" type="slidenum">
              <a:rPr lang="en-US" smtClean="0"/>
              <a:pPr/>
              <a:t>23</a:t>
            </a:fld>
            <a:endParaRPr lang="en-US" dirty="0"/>
          </a:p>
        </p:txBody>
      </p:sp>
    </p:spTree>
    <p:extLst>
      <p:ext uri="{BB962C8B-B14F-4D97-AF65-F5344CB8AC3E}">
        <p14:creationId xmlns:p14="http://schemas.microsoft.com/office/powerpoint/2010/main" val="3299383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7763-75E6-FD18-DA1F-1219A185CE2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1D984D3-B99C-B3FF-A1EA-3B31D7E1B4B5}"/>
              </a:ext>
              <a:ext uri="{C183D7F6-B498-43B3-948B-1728B52AA6E4}">
                <adec:decorative xmlns:adec="http://schemas.microsoft.com/office/drawing/2017/decorative" val="1"/>
              </a:ext>
            </a:extLst>
          </p:cNvPr>
          <p:cNvSpPr/>
          <p:nvPr/>
        </p:nvSpPr>
        <p:spPr>
          <a:xfrm>
            <a:off x="0" y="263221"/>
            <a:ext cx="12192000" cy="1035996"/>
          </a:xfrm>
          <a:prstGeom prst="rect">
            <a:avLst/>
          </a:prstGeom>
          <a:solidFill>
            <a:srgbClr val="F90B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47AE707-997C-A741-A659-A8C0D3E8F929}"/>
              </a:ext>
            </a:extLst>
          </p:cNvPr>
          <p:cNvSpPr>
            <a:spLocks noGrp="1"/>
          </p:cNvSpPr>
          <p:nvPr>
            <p:ph type="title"/>
          </p:nvPr>
        </p:nvSpPr>
        <p:spPr>
          <a:xfrm>
            <a:off x="599873" y="365126"/>
            <a:ext cx="10753927" cy="934092"/>
          </a:xfrm>
        </p:spPr>
        <p:txBody>
          <a:bodyPr>
            <a:noAutofit/>
          </a:bodyPr>
          <a:lstStyle/>
          <a:p>
            <a:r>
              <a:rPr lang="en-US" dirty="0">
                <a:solidFill>
                  <a:schemeClr val="bg1">
                    <a:lumMod val="95000"/>
                  </a:schemeClr>
                </a:solidFill>
              </a:rPr>
              <a:t>AG Address Confidentiality Program</a:t>
            </a:r>
          </a:p>
        </p:txBody>
      </p:sp>
      <p:pic>
        <p:nvPicPr>
          <p:cNvPr id="13" name="Picture 12" descr="Image of a man standing before a computer screen">
            <a:extLst>
              <a:ext uri="{FF2B5EF4-FFF2-40B4-BE49-F238E27FC236}">
                <a16:creationId xmlns:a16="http://schemas.microsoft.com/office/drawing/2014/main" id="{BC56B4E3-660C-9574-E6E1-1BD01911B1B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297" b="89976" l="9984" r="91350">
                        <a14:foregroundMark x1="41795" y1="75707" x2="41795" y2="75707"/>
                        <a14:foregroundMark x1="44988" y1="67623" x2="25546" y2="70655"/>
                        <a14:foregroundMark x1="25546" y1="70655" x2="29022" y2="79345"/>
                        <a14:foregroundMark x1="29022" y1="79345" x2="47171" y2="83872"/>
                        <a14:foregroundMark x1="47171" y1="83872" x2="63622" y2="83266"/>
                        <a14:foregroundMark x1="63622" y1="83266" x2="72150" y2="73727"/>
                        <a14:foregroundMark x1="72150" y1="73727" x2="69604" y2="64309"/>
                        <a14:foregroundMark x1="69604" y1="64309" x2="48060" y2="63783"/>
                        <a14:foregroundMark x1="48060" y1="63783" x2="40542" y2="66249"/>
                        <a14:foregroundMark x1="67502" y1="69321" x2="48464" y2="65602"/>
                        <a14:foregroundMark x1="48464" y1="65602" x2="41431" y2="72595"/>
                        <a14:foregroundMark x1="41431" y1="72595" x2="55780" y2="80315"/>
                        <a14:foregroundMark x1="55780" y1="80315" x2="71584" y2="76152"/>
                        <a14:foregroundMark x1="71584" y1="76152" x2="70938" y2="68310"/>
                        <a14:foregroundMark x1="70938" y1="68310" x2="64147" y2="64147"/>
                        <a14:foregroundMark x1="18593" y1="39289" x2="28213" y2="28254"/>
                        <a14:foregroundMark x1="28213" y1="28254" x2="20695" y2="20534"/>
                        <a14:foregroundMark x1="20695" y1="20534" x2="12247" y2="24212"/>
                        <a14:foregroundMark x1="12247" y1="24212" x2="10792" y2="31609"/>
                        <a14:foregroundMark x1="10792" y1="31609" x2="12652" y2="38601"/>
                        <a14:foregroundMark x1="12652" y1="38601" x2="20816" y2="41269"/>
                        <a14:foregroundMark x1="20816" y1="41269" x2="22635" y2="38036"/>
                        <a14:foregroundMark x1="36823" y1="20695" x2="28254" y2="14066"/>
                        <a14:foregroundMark x1="28254" y1="14066" x2="53759" y2="9863"/>
                        <a14:foregroundMark x1="53759" y1="9863" x2="62409" y2="9863"/>
                        <a14:foregroundMark x1="62409" y1="9863" x2="71908" y2="9701"/>
                        <a14:foregroundMark x1="71908" y1="9701" x2="79426" y2="15845"/>
                        <a14:foregroundMark x1="79426" y1="15845" x2="63905" y2="22514"/>
                        <a14:foregroundMark x1="63905" y1="22514" x2="44786" y2="23120"/>
                        <a14:foregroundMark x1="44786" y1="23120" x2="34155" y2="19159"/>
                        <a14:foregroundMark x1="29709" y1="14309" x2="23040" y2="9337"/>
                        <a14:foregroundMark x1="23040" y1="9337" x2="33306" y2="14875"/>
                        <a14:foregroundMark x1="33306" y1="14875" x2="33347" y2="13056"/>
                        <a14:foregroundMark x1="77930" y1="22918" x2="89854" y2="23403"/>
                        <a14:foregroundMark x1="89854" y1="23403" x2="85489" y2="28860"/>
                        <a14:foregroundMark x1="85489" y1="28860" x2="78294" y2="23969"/>
                        <a14:foregroundMark x1="78294" y1="23969" x2="77769" y2="23323"/>
                        <a14:foregroundMark x1="80437" y1="57639" x2="89935" y2="61520"/>
                        <a14:foregroundMark x1="89935" y1="61520" x2="91350" y2="70736"/>
                        <a14:foregroundMark x1="91350" y1="70736" x2="86863" y2="78052"/>
                        <a14:foregroundMark x1="86863" y1="78052" x2="74818" y2="70331"/>
                        <a14:foregroundMark x1="74818" y1="70331" x2="75263" y2="61237"/>
                        <a14:foregroundMark x1="75263" y1="61237" x2="80800" y2="56023"/>
                        <a14:foregroundMark x1="80800" y1="56023" x2="81528" y2="55821"/>
                      </a14:backgroundRemoval>
                    </a14:imgEffect>
                  </a14:imgLayer>
                </a14:imgProps>
              </a:ext>
              <a:ext uri="{28A0092B-C50C-407E-A947-70E740481C1C}">
                <a14:useLocalDpi xmlns:a14="http://schemas.microsoft.com/office/drawing/2010/main"/>
              </a:ext>
            </a:extLst>
          </a:blip>
          <a:stretch>
            <a:fillRect/>
          </a:stretch>
        </p:blipFill>
        <p:spPr>
          <a:xfrm>
            <a:off x="7762875" y="2386894"/>
            <a:ext cx="5372098" cy="5372098"/>
          </a:xfrm>
          <a:prstGeom prst="rect">
            <a:avLst/>
          </a:prstGeom>
        </p:spPr>
      </p:pic>
      <p:sp>
        <p:nvSpPr>
          <p:cNvPr id="3" name="Content Placeholder 2">
            <a:extLst>
              <a:ext uri="{FF2B5EF4-FFF2-40B4-BE49-F238E27FC236}">
                <a16:creationId xmlns:a16="http://schemas.microsoft.com/office/drawing/2014/main" id="{972D1EB5-B2FA-9AFF-D36E-51FCFD3EB83A}"/>
              </a:ext>
            </a:extLst>
          </p:cNvPr>
          <p:cNvSpPr>
            <a:spLocks noGrp="1"/>
          </p:cNvSpPr>
          <p:nvPr>
            <p:ph idx="1"/>
          </p:nvPr>
        </p:nvSpPr>
        <p:spPr>
          <a:xfrm>
            <a:off x="599873" y="1478604"/>
            <a:ext cx="11014953" cy="4698359"/>
          </a:xfrm>
        </p:spPr>
        <p:txBody>
          <a:bodyPr>
            <a:normAutofit/>
          </a:bodyPr>
          <a:lstStyle/>
          <a:p>
            <a:r>
              <a:rPr lang="en-US" dirty="0"/>
              <a:t>ABS Application: ABS-Attorney General</a:t>
            </a:r>
          </a:p>
          <a:p>
            <a:pPr lvl="1"/>
            <a:r>
              <a:rPr lang="en-US" dirty="0"/>
              <a:t>Good for one calendar year (Jan. 1 to Dec. 31)</a:t>
            </a:r>
          </a:p>
          <a:p>
            <a:pPr lvl="2"/>
            <a:r>
              <a:rPr lang="en-US" dirty="0"/>
              <a:t>ABS application would need to be filed at least 12-days before each election to be considered “timely” for CEB to review &amp; send ABS ballot</a:t>
            </a:r>
          </a:p>
          <a:p>
            <a:pPr lvl="1"/>
            <a:r>
              <a:rPr lang="en-US" dirty="0"/>
              <a:t>Must indicate a party preference to receive partisan primary ballot</a:t>
            </a:r>
          </a:p>
          <a:p>
            <a:pPr lvl="1"/>
            <a:r>
              <a:rPr lang="en-US" dirty="0"/>
              <a:t>Must comply with voter ID law when submitting ABS app</a:t>
            </a:r>
          </a:p>
          <a:p>
            <a:pPr lvl="1"/>
            <a:r>
              <a:rPr lang="en-US" b="1" u="sng" dirty="0"/>
              <a:t>Mail ballot to voter’s PO Box </a:t>
            </a:r>
            <a:r>
              <a:rPr lang="en-US" dirty="0"/>
              <a:t>as indicated on the app</a:t>
            </a:r>
          </a:p>
          <a:p>
            <a:endParaRPr lang="en-US" sz="1800" dirty="0"/>
          </a:p>
          <a:p>
            <a:pPr marL="0" indent="0">
              <a:buNone/>
            </a:pPr>
            <a:r>
              <a:rPr lang="en-US" b="1" dirty="0">
                <a:highlight>
                  <a:srgbClr val="FFFF00"/>
                </a:highlight>
              </a:rPr>
              <a:t>VR record &amp; ABS-Attorney General application are CONFIDENTIAL</a:t>
            </a:r>
          </a:p>
          <a:p>
            <a:pPr marL="0" indent="0">
              <a:buNone/>
            </a:pPr>
            <a:r>
              <a:rPr lang="en-US" sz="2000" dirty="0"/>
              <a:t>May NOT share in any public records request to ensure privacy </a:t>
            </a:r>
            <a:br>
              <a:rPr lang="en-US" sz="2000" dirty="0"/>
            </a:br>
            <a:r>
              <a:rPr lang="en-US" sz="2000" dirty="0"/>
              <a:t>&amp; safety of its participants, this includes any voter ID documentation </a:t>
            </a:r>
            <a:br>
              <a:rPr lang="en-US" sz="2000" dirty="0"/>
            </a:br>
            <a:r>
              <a:rPr lang="en-US" sz="2000" dirty="0"/>
              <a:t>supplied with the voter’s ABS-AG application</a:t>
            </a:r>
          </a:p>
        </p:txBody>
      </p:sp>
      <p:sp>
        <p:nvSpPr>
          <p:cNvPr id="5" name="TextBox 4">
            <a:extLst>
              <a:ext uri="{FF2B5EF4-FFF2-40B4-BE49-F238E27FC236}">
                <a16:creationId xmlns:a16="http://schemas.microsoft.com/office/drawing/2014/main" id="{5DB1968A-D1DF-E38C-527F-C62261C1C262}"/>
              </a:ext>
            </a:extLst>
          </p:cNvPr>
          <p:cNvSpPr txBox="1"/>
          <p:nvPr/>
        </p:nvSpPr>
        <p:spPr>
          <a:xfrm>
            <a:off x="599873" y="6255871"/>
            <a:ext cx="3047999" cy="261610"/>
          </a:xfrm>
          <a:prstGeom prst="rect">
            <a:avLst/>
          </a:prstGeom>
          <a:noFill/>
        </p:spPr>
        <p:txBody>
          <a:bodyPr wrap="square" rtlCol="0">
            <a:spAutoFit/>
          </a:bodyPr>
          <a:lstStyle/>
          <a:p>
            <a:r>
              <a:rPr lang="en-US" sz="1100" dirty="0"/>
              <a:t>IC 3-11-4-6 | IC 5-26.5 | IC 5-14-3-4(a)(1)</a:t>
            </a:r>
          </a:p>
        </p:txBody>
      </p:sp>
      <p:sp>
        <p:nvSpPr>
          <p:cNvPr id="4" name="Slide Number Placeholder 3">
            <a:extLst>
              <a:ext uri="{FF2B5EF4-FFF2-40B4-BE49-F238E27FC236}">
                <a16:creationId xmlns:a16="http://schemas.microsoft.com/office/drawing/2014/main" id="{2E6354FC-E115-A30A-2F38-55C8B5FDD613}"/>
              </a:ext>
            </a:extLst>
          </p:cNvPr>
          <p:cNvSpPr>
            <a:spLocks noGrp="1"/>
          </p:cNvSpPr>
          <p:nvPr>
            <p:ph type="sldNum" sz="quarter" idx="12"/>
          </p:nvPr>
        </p:nvSpPr>
        <p:spPr/>
        <p:txBody>
          <a:bodyPr/>
          <a:lstStyle/>
          <a:p>
            <a:fld id="{AC2186AE-5367-4C52-8998-8C8653C1A69E}" type="slidenum">
              <a:rPr lang="en-US" smtClean="0"/>
              <a:pPr/>
              <a:t>24</a:t>
            </a:fld>
            <a:endParaRPr lang="en-US" dirty="0"/>
          </a:p>
        </p:txBody>
      </p:sp>
    </p:spTree>
    <p:extLst>
      <p:ext uri="{BB962C8B-B14F-4D97-AF65-F5344CB8AC3E}">
        <p14:creationId xmlns:p14="http://schemas.microsoft.com/office/powerpoint/2010/main" val="375022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4EF3C-C1CA-BA9B-BA1C-D3DAB8EBC8BC}"/>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20C46CF-7D81-7DBC-C0DC-993816F3AB11}"/>
              </a:ext>
            </a:extLst>
          </p:cNvPr>
          <p:cNvSpPr>
            <a:spLocks noGrp="1"/>
          </p:cNvSpPr>
          <p:nvPr>
            <p:ph type="title"/>
          </p:nvPr>
        </p:nvSpPr>
        <p:spPr>
          <a:xfrm>
            <a:off x="599873" y="365126"/>
            <a:ext cx="10753927" cy="934092"/>
          </a:xfrm>
          <a:solidFill>
            <a:schemeClr val="accent6">
              <a:lumMod val="75000"/>
            </a:schemeClr>
          </a:solidFill>
        </p:spPr>
        <p:txBody>
          <a:bodyPr>
            <a:noAutofit/>
          </a:bodyPr>
          <a:lstStyle/>
          <a:p>
            <a:r>
              <a:rPr lang="en-US" dirty="0">
                <a:solidFill>
                  <a:schemeClr val="bg1">
                    <a:lumMod val="95000"/>
                  </a:schemeClr>
                </a:solidFill>
              </a:rPr>
              <a:t>Federal Post Card Application (FPCA)</a:t>
            </a:r>
          </a:p>
        </p:txBody>
      </p:sp>
      <p:sp>
        <p:nvSpPr>
          <p:cNvPr id="3" name="Content Placeholder 2">
            <a:extLst>
              <a:ext uri="{FF2B5EF4-FFF2-40B4-BE49-F238E27FC236}">
                <a16:creationId xmlns:a16="http://schemas.microsoft.com/office/drawing/2014/main" id="{237EB9ED-BFCF-4C39-B398-12F83F782B8A}"/>
              </a:ext>
            </a:extLst>
          </p:cNvPr>
          <p:cNvSpPr>
            <a:spLocks noGrp="1"/>
          </p:cNvSpPr>
          <p:nvPr>
            <p:ph idx="1"/>
          </p:nvPr>
        </p:nvSpPr>
        <p:spPr>
          <a:xfrm>
            <a:off x="609600" y="1299217"/>
            <a:ext cx="10991850" cy="4877746"/>
          </a:xfrm>
        </p:spPr>
        <p:txBody>
          <a:bodyPr>
            <a:noAutofit/>
          </a:bodyPr>
          <a:lstStyle/>
          <a:p>
            <a:pPr marL="0" indent="0">
              <a:buNone/>
            </a:pPr>
            <a:r>
              <a:rPr lang="en-US" sz="2400" i="1" dirty="0"/>
              <a:t>FPCA: Dual Purpose Form for Military &amp; Overseas Voters</a:t>
            </a:r>
          </a:p>
          <a:p>
            <a:r>
              <a:rPr lang="en-US" sz="2400" dirty="0">
                <a:highlight>
                  <a:srgbClr val="FFFF00"/>
                </a:highlight>
              </a:rPr>
              <a:t>Voter Registration Application</a:t>
            </a:r>
          </a:p>
          <a:p>
            <a:pPr lvl="1"/>
            <a:r>
              <a:rPr lang="en-US" sz="2000" dirty="0"/>
              <a:t>Confirm person is registered at the address indicated</a:t>
            </a:r>
          </a:p>
          <a:p>
            <a:pPr lvl="2"/>
            <a:r>
              <a:rPr lang="en-US" sz="1800" dirty="0"/>
              <a:t>Special residency exceptions for overseas voters</a:t>
            </a:r>
          </a:p>
          <a:p>
            <a:pPr lvl="1"/>
            <a:r>
              <a:rPr lang="en-US" sz="2000" dirty="0"/>
              <a:t>Special VR deadlines for military &amp; overseas voters</a:t>
            </a:r>
          </a:p>
          <a:p>
            <a:pPr lvl="2"/>
            <a:r>
              <a:rPr lang="en-US" sz="1800" dirty="0"/>
              <a:t>Monday, April 27, 2026, Primary Election VR Deadline</a:t>
            </a:r>
          </a:p>
          <a:p>
            <a:pPr lvl="2"/>
            <a:r>
              <a:rPr lang="en-US" sz="1800" dirty="0"/>
              <a:t>Monday, October 26, 2026, General Election VR Deadline</a:t>
            </a:r>
          </a:p>
          <a:p>
            <a:pPr lvl="3"/>
            <a:r>
              <a:rPr lang="en-US" sz="1600" dirty="0"/>
              <a:t>In limited cases, special rules for late VR registration after these stated deadlines</a:t>
            </a:r>
          </a:p>
          <a:p>
            <a:r>
              <a:rPr lang="en-US" sz="2400" dirty="0">
                <a:highlight>
                  <a:srgbClr val="FFFF00"/>
                </a:highlight>
              </a:rPr>
              <a:t>Absentee Application</a:t>
            </a:r>
          </a:p>
          <a:p>
            <a:pPr lvl="1"/>
            <a:r>
              <a:rPr lang="en-US" sz="2000" dirty="0"/>
              <a:t>Covers elections held in 1 calendar year – Jan. 1 to Dec. 31</a:t>
            </a:r>
          </a:p>
          <a:p>
            <a:pPr lvl="2"/>
            <a:r>
              <a:rPr lang="en-US" sz="1800" dirty="0"/>
              <a:t>Must include a party choice on the FPCA to receive an absentee for the primary</a:t>
            </a:r>
          </a:p>
          <a:p>
            <a:pPr lvl="1"/>
            <a:r>
              <a:rPr lang="en-US" sz="2000" dirty="0"/>
              <a:t>Allows absentee ballot to be sent by mail, fax, or email</a:t>
            </a:r>
          </a:p>
          <a:p>
            <a:pPr lvl="2"/>
            <a:r>
              <a:rPr lang="en-US" sz="1800" dirty="0"/>
              <a:t>Request for </a:t>
            </a:r>
            <a:r>
              <a:rPr lang="en-US" sz="1800" u="sng" dirty="0"/>
              <a:t>MAILED</a:t>
            </a:r>
            <a:r>
              <a:rPr lang="en-US" sz="1800" dirty="0"/>
              <a:t> ABS: Same as civilian ABS application deadline (12-days before election day)</a:t>
            </a:r>
          </a:p>
          <a:p>
            <a:pPr lvl="2"/>
            <a:r>
              <a:rPr lang="en-US" sz="1800" dirty="0"/>
              <a:t>Request for </a:t>
            </a:r>
            <a:r>
              <a:rPr lang="en-US" sz="1800" u="sng" dirty="0"/>
              <a:t>FAXED or EMAILED</a:t>
            </a:r>
            <a:r>
              <a:rPr lang="en-US" sz="1800" dirty="0"/>
              <a:t> ABS: Noon, day before election day</a:t>
            </a:r>
          </a:p>
          <a:p>
            <a:pPr lvl="2"/>
            <a:endParaRPr lang="en-US" dirty="0"/>
          </a:p>
        </p:txBody>
      </p:sp>
      <p:sp>
        <p:nvSpPr>
          <p:cNvPr id="4" name="TextBox 3">
            <a:extLst>
              <a:ext uri="{FF2B5EF4-FFF2-40B4-BE49-F238E27FC236}">
                <a16:creationId xmlns:a16="http://schemas.microsoft.com/office/drawing/2014/main" id="{6E9761EC-8043-4E33-9945-111106FC1CDA}"/>
              </a:ext>
            </a:extLst>
          </p:cNvPr>
          <p:cNvSpPr txBox="1"/>
          <p:nvPr/>
        </p:nvSpPr>
        <p:spPr>
          <a:xfrm>
            <a:off x="609600" y="6356350"/>
            <a:ext cx="4303552" cy="246221"/>
          </a:xfrm>
          <a:prstGeom prst="rect">
            <a:avLst/>
          </a:prstGeom>
          <a:noFill/>
        </p:spPr>
        <p:txBody>
          <a:bodyPr wrap="square" rtlCol="0">
            <a:spAutoFit/>
          </a:bodyPr>
          <a:lstStyle/>
          <a:p>
            <a:r>
              <a:rPr lang="en-US" sz="1000" dirty="0"/>
              <a:t>IC 3-5-5 | IC 3-7-36-14 | IC 3-11-4-3 </a:t>
            </a:r>
          </a:p>
        </p:txBody>
      </p:sp>
      <p:sp>
        <p:nvSpPr>
          <p:cNvPr id="5" name="Slide Number Placeholder 4">
            <a:extLst>
              <a:ext uri="{FF2B5EF4-FFF2-40B4-BE49-F238E27FC236}">
                <a16:creationId xmlns:a16="http://schemas.microsoft.com/office/drawing/2014/main" id="{BBCA4862-48C7-4DE8-B348-1D3906406FEC}"/>
              </a:ext>
            </a:extLst>
          </p:cNvPr>
          <p:cNvSpPr>
            <a:spLocks noGrp="1"/>
          </p:cNvSpPr>
          <p:nvPr>
            <p:ph type="sldNum" sz="quarter" idx="12"/>
          </p:nvPr>
        </p:nvSpPr>
        <p:spPr/>
        <p:txBody>
          <a:bodyPr/>
          <a:lstStyle/>
          <a:p>
            <a:fld id="{AC2186AE-5367-4C52-8998-8C8653C1A69E}" type="slidenum">
              <a:rPr lang="en-US" smtClean="0"/>
              <a:pPr/>
              <a:t>3</a:t>
            </a:fld>
            <a:endParaRPr lang="en-US" dirty="0"/>
          </a:p>
        </p:txBody>
      </p:sp>
    </p:spTree>
    <p:extLst>
      <p:ext uri="{BB962C8B-B14F-4D97-AF65-F5344CB8AC3E}">
        <p14:creationId xmlns:p14="http://schemas.microsoft.com/office/powerpoint/2010/main" val="296213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F6339-B42D-ED69-8B2E-E97925AB679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FPCA Images</a:t>
            </a:r>
          </a:p>
        </p:txBody>
      </p:sp>
      <p:pic>
        <p:nvPicPr>
          <p:cNvPr id="4" name="Picture 3" descr="Snapshot of the Federal Post Card Application">
            <a:extLst>
              <a:ext uri="{FF2B5EF4-FFF2-40B4-BE49-F238E27FC236}">
                <a16:creationId xmlns:a16="http://schemas.microsoft.com/office/drawing/2014/main" id="{2946FA97-CFC3-2DFA-11A1-BC1DC717B3C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338741"/>
            <a:ext cx="4895850" cy="6333440"/>
          </a:xfrm>
          <a:prstGeom prst="rect">
            <a:avLst/>
          </a:prstGeom>
        </p:spPr>
      </p:pic>
      <p:pic>
        <p:nvPicPr>
          <p:cNvPr id="6" name="Picture 5" descr="Snapshot of the Federal Post Card Application">
            <a:extLst>
              <a:ext uri="{FF2B5EF4-FFF2-40B4-BE49-F238E27FC236}">
                <a16:creationId xmlns:a16="http://schemas.microsoft.com/office/drawing/2014/main" id="{8EB4269A-7B05-3C7C-8FF4-46F7218700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9300" y="254035"/>
            <a:ext cx="4895850" cy="6313334"/>
          </a:xfrm>
          <a:prstGeom prst="rect">
            <a:avLst/>
          </a:prstGeom>
        </p:spPr>
      </p:pic>
      <p:sp>
        <p:nvSpPr>
          <p:cNvPr id="2" name="Slide Number Placeholder 1">
            <a:extLst>
              <a:ext uri="{FF2B5EF4-FFF2-40B4-BE49-F238E27FC236}">
                <a16:creationId xmlns:a16="http://schemas.microsoft.com/office/drawing/2014/main" id="{E978F017-CE82-0511-5A17-7BA05FECC60D}"/>
              </a:ext>
            </a:extLst>
          </p:cNvPr>
          <p:cNvSpPr>
            <a:spLocks noGrp="1"/>
          </p:cNvSpPr>
          <p:nvPr>
            <p:ph type="sldNum" sz="quarter" idx="12"/>
          </p:nvPr>
        </p:nvSpPr>
        <p:spPr/>
        <p:txBody>
          <a:bodyPr/>
          <a:lstStyle/>
          <a:p>
            <a:fld id="{AC2186AE-5367-4C52-8998-8C8653C1A69E}" type="slidenum">
              <a:rPr lang="en-US" smtClean="0"/>
              <a:t>4</a:t>
            </a:fld>
            <a:endParaRPr lang="en-US"/>
          </a:p>
        </p:txBody>
      </p:sp>
    </p:spTree>
    <p:extLst>
      <p:ext uri="{BB962C8B-B14F-4D97-AF65-F5344CB8AC3E}">
        <p14:creationId xmlns:p14="http://schemas.microsoft.com/office/powerpoint/2010/main" val="114865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88755-22A1-C373-8953-C0316B9D9C8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6C8709B-0CCB-EDC4-5E48-DA4AE6C676F7}"/>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3225FB-5764-390E-ECEC-21CDB77C071C}"/>
              </a:ext>
            </a:extLst>
          </p:cNvPr>
          <p:cNvSpPr>
            <a:spLocks noGrp="1"/>
          </p:cNvSpPr>
          <p:nvPr>
            <p:ph type="title"/>
          </p:nvPr>
        </p:nvSpPr>
        <p:spPr>
          <a:xfrm>
            <a:off x="599873" y="365126"/>
            <a:ext cx="10753927" cy="934092"/>
          </a:xfrm>
          <a:solidFill>
            <a:schemeClr val="accent6">
              <a:lumMod val="75000"/>
            </a:schemeClr>
          </a:solidFill>
        </p:spPr>
        <p:txBody>
          <a:bodyPr>
            <a:noAutofit/>
          </a:bodyPr>
          <a:lstStyle/>
          <a:p>
            <a:r>
              <a:rPr lang="en-US" dirty="0">
                <a:solidFill>
                  <a:schemeClr val="bg1">
                    <a:lumMod val="95000"/>
                  </a:schemeClr>
                </a:solidFill>
              </a:rPr>
              <a:t>Military Voters</a:t>
            </a:r>
          </a:p>
        </p:txBody>
      </p:sp>
      <p:sp>
        <p:nvSpPr>
          <p:cNvPr id="3" name="Content Placeholder 2">
            <a:extLst>
              <a:ext uri="{FF2B5EF4-FFF2-40B4-BE49-F238E27FC236}">
                <a16:creationId xmlns:a16="http://schemas.microsoft.com/office/drawing/2014/main" id="{2D0009FE-7C22-FF63-D5EF-97F415BC0810}"/>
              </a:ext>
            </a:extLst>
          </p:cNvPr>
          <p:cNvSpPr>
            <a:spLocks noGrp="1"/>
          </p:cNvSpPr>
          <p:nvPr>
            <p:ph idx="1"/>
          </p:nvPr>
        </p:nvSpPr>
        <p:spPr>
          <a:xfrm>
            <a:off x="599873" y="1590324"/>
            <a:ext cx="6696277" cy="4586639"/>
          </a:xfrm>
        </p:spPr>
        <p:txBody>
          <a:bodyPr>
            <a:normAutofit/>
          </a:bodyPr>
          <a:lstStyle/>
          <a:p>
            <a:r>
              <a:rPr lang="en-US" sz="2400" dirty="0"/>
              <a:t>Active-duty member of the Uniformed Services, Merchant Marine, or National Guard</a:t>
            </a:r>
          </a:p>
          <a:p>
            <a:pPr lvl="1"/>
            <a:r>
              <a:rPr lang="en-US" sz="2000" dirty="0"/>
              <a:t>“Uniformed Services” means:</a:t>
            </a:r>
          </a:p>
          <a:p>
            <a:pPr marL="1200150" lvl="2" indent="-285750"/>
            <a:r>
              <a:rPr lang="en-US" sz="1800" dirty="0"/>
              <a:t>The armed forces (Army, Navy, Air Force, Marine Corps, Space Force &amp; Coast Guard);</a:t>
            </a:r>
          </a:p>
          <a:p>
            <a:pPr marL="1200150" lvl="2" indent="-285750"/>
            <a:r>
              <a:rPr lang="en-US" sz="1800" dirty="0"/>
              <a:t>Commissioned corps of the NOAA; and</a:t>
            </a:r>
          </a:p>
          <a:p>
            <a:pPr marL="1200150" lvl="2" indent="-285750"/>
            <a:r>
              <a:rPr lang="en-US" sz="1800" dirty="0"/>
              <a:t>Commissioned corps of the Public Health Service.</a:t>
            </a:r>
          </a:p>
          <a:p>
            <a:pPr marL="1200150" lvl="2" indent="-285750"/>
            <a:endParaRPr lang="en-US" sz="1800" dirty="0"/>
          </a:p>
          <a:p>
            <a:pPr marL="285750" indent="-285750"/>
            <a:r>
              <a:rPr lang="en-US" sz="2400" dirty="0"/>
              <a:t>Spouse or dependent of an active-duty member of the Uniformed Services, Merchant Marine, or National Guard</a:t>
            </a:r>
          </a:p>
          <a:p>
            <a:pPr marL="742950" lvl="1" indent="-285750"/>
            <a:r>
              <a:rPr lang="en-US" sz="2000" dirty="0"/>
              <a:t>NOTE: IN National Guard members must be deployed outside of Indiana to use the FPCA</a:t>
            </a:r>
          </a:p>
          <a:p>
            <a:endParaRPr lang="en-US" dirty="0"/>
          </a:p>
        </p:txBody>
      </p:sp>
      <p:sp>
        <p:nvSpPr>
          <p:cNvPr id="4" name="TextBox 3">
            <a:extLst>
              <a:ext uri="{FF2B5EF4-FFF2-40B4-BE49-F238E27FC236}">
                <a16:creationId xmlns:a16="http://schemas.microsoft.com/office/drawing/2014/main" id="{E66186B6-93A6-B5E3-EE70-47C5BF3C00E8}"/>
              </a:ext>
            </a:extLst>
          </p:cNvPr>
          <p:cNvSpPr txBox="1"/>
          <p:nvPr/>
        </p:nvSpPr>
        <p:spPr>
          <a:xfrm>
            <a:off x="599873" y="6363645"/>
            <a:ext cx="4303552" cy="246221"/>
          </a:xfrm>
          <a:prstGeom prst="rect">
            <a:avLst/>
          </a:prstGeom>
          <a:noFill/>
        </p:spPr>
        <p:txBody>
          <a:bodyPr wrap="square" rtlCol="0">
            <a:spAutoFit/>
          </a:bodyPr>
          <a:lstStyle/>
          <a:p>
            <a:r>
              <a:rPr lang="en-US" sz="1000" dirty="0"/>
              <a:t>IC 3-5-2.1-64 | IC 3-5-2.1-75 | IC 3-5-2.1-100</a:t>
            </a:r>
          </a:p>
        </p:txBody>
      </p:sp>
      <p:pic>
        <p:nvPicPr>
          <p:cNvPr id="10" name="Picture 9" descr="Cartoon image of a soldier">
            <a:extLst>
              <a:ext uri="{FF2B5EF4-FFF2-40B4-BE49-F238E27FC236}">
                <a16:creationId xmlns:a16="http://schemas.microsoft.com/office/drawing/2014/main" id="{AE4C2804-4D12-00F1-5FF5-12BD0099D1D4}"/>
              </a:ext>
            </a:extLst>
          </p:cNvPr>
          <p:cNvPicPr>
            <a:picLocks noChangeAspect="1"/>
          </p:cNvPicPr>
          <p:nvPr/>
        </p:nvPicPr>
        <p:blipFill>
          <a:blip r:embed="rId2" cstate="email">
            <a:extLst>
              <a:ext uri="{28A0092B-C50C-407E-A947-70E740481C1C}">
                <a14:useLocalDpi xmlns:a14="http://schemas.microsoft.com/office/drawing/2010/main"/>
              </a:ext>
            </a:extLst>
          </a:blip>
          <a:srcRect r="-4"/>
          <a:stretch>
            <a:fillRect/>
          </a:stretch>
        </p:blipFill>
        <p:spPr>
          <a:xfrm>
            <a:off x="7296151" y="1593054"/>
            <a:ext cx="4895850" cy="4586639"/>
          </a:xfrm>
          <a:prstGeom prst="rect">
            <a:avLst/>
          </a:prstGeom>
        </p:spPr>
      </p:pic>
    </p:spTree>
    <p:extLst>
      <p:ext uri="{BB962C8B-B14F-4D97-AF65-F5344CB8AC3E}">
        <p14:creationId xmlns:p14="http://schemas.microsoft.com/office/powerpoint/2010/main" val="287955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4D9F9-F5F6-78B0-6813-BF316AD73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868D6-DCD3-3D87-0243-5B381043427F}"/>
              </a:ext>
            </a:extLst>
          </p:cNvPr>
          <p:cNvSpPr>
            <a:spLocks noGrp="1"/>
          </p:cNvSpPr>
          <p:nvPr>
            <p:ph type="title" idx="4294967295"/>
          </p:nvPr>
        </p:nvSpPr>
        <p:spPr>
          <a:xfrm>
            <a:off x="0" y="2911002"/>
            <a:ext cx="12192000" cy="517998"/>
          </a:xfrm>
          <a:prstGeom prst="rect">
            <a:avLst/>
          </a:prstGeom>
          <a:solidFill>
            <a:schemeClr val="accent6">
              <a:lumMod val="7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lt1"/>
                </a:solidFill>
                <a:effectLst/>
                <a:uLnTx/>
                <a:uFillTx/>
                <a:latin typeface="+mn-lt"/>
                <a:ea typeface="+mn-ea"/>
                <a:cs typeface="+mn-cs"/>
              </a:rPr>
              <a:t>Member of Military and Eligible Spouse or Dependent</a:t>
            </a:r>
          </a:p>
        </p:txBody>
      </p:sp>
      <p:pic>
        <p:nvPicPr>
          <p:cNvPr id="5" name="Picture 4" descr="Snapshot of the Federal Post Card Application">
            <a:extLst>
              <a:ext uri="{FF2B5EF4-FFF2-40B4-BE49-F238E27FC236}">
                <a16:creationId xmlns:a16="http://schemas.microsoft.com/office/drawing/2014/main" id="{C8FE31B3-3F63-94CE-4B32-90E99F10C80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20456" y="565009"/>
            <a:ext cx="10527085" cy="2026297"/>
          </a:xfrm>
          <a:prstGeom prst="rect">
            <a:avLst/>
          </a:prstGeom>
        </p:spPr>
      </p:pic>
      <p:sp>
        <p:nvSpPr>
          <p:cNvPr id="8" name="TextBox 7">
            <a:extLst>
              <a:ext uri="{FF2B5EF4-FFF2-40B4-BE49-F238E27FC236}">
                <a16:creationId xmlns:a16="http://schemas.microsoft.com/office/drawing/2014/main" id="{6EA11038-D4FD-3092-6F93-2C4B7BC557E9}"/>
              </a:ext>
            </a:extLst>
          </p:cNvPr>
          <p:cNvSpPr txBox="1"/>
          <p:nvPr/>
        </p:nvSpPr>
        <p:spPr>
          <a:xfrm>
            <a:off x="703234" y="3599607"/>
            <a:ext cx="10961527" cy="2431435"/>
          </a:xfrm>
          <a:prstGeom prst="rect">
            <a:avLst/>
          </a:prstGeom>
          <a:noFill/>
        </p:spPr>
        <p:txBody>
          <a:bodyPr wrap="square" rtlCol="0">
            <a:spAutoFit/>
          </a:bodyPr>
          <a:lstStyle/>
          <a:p>
            <a:pPr marL="285750" indent="-285750">
              <a:buFont typeface="Arial" panose="020B0604020202020204" pitchFamily="34" charset="0"/>
              <a:buChar char="•"/>
            </a:pPr>
            <a:r>
              <a:rPr lang="en-US" sz="2000" dirty="0"/>
              <a:t>Must be registered to vote at last Indiana residence address before deployment</a:t>
            </a:r>
          </a:p>
          <a:p>
            <a:pPr marL="742950" lvl="1" indent="-285750">
              <a:buFont typeface="Arial" panose="020B0604020202020204" pitchFamily="34" charset="0"/>
              <a:buChar char="•"/>
            </a:pPr>
            <a:r>
              <a:rPr lang="en-US" sz="1600" dirty="0"/>
              <a:t>Person may not be returning to this address, but it’s the location where they last lived in the US and, in Indiana, must have lived at the address for at least 30-days before departing</a:t>
            </a:r>
          </a:p>
          <a:p>
            <a:pPr marL="742950" lvl="1" indent="-285750">
              <a:buFont typeface="Arial" panose="020B0604020202020204" pitchFamily="34" charset="0"/>
              <a:buChar char="•"/>
            </a:pPr>
            <a:r>
              <a:rPr lang="en-US" sz="1600" dirty="0">
                <a:highlight>
                  <a:srgbClr val="FFFF00"/>
                </a:highlight>
              </a:rPr>
              <a:t>NEW! </a:t>
            </a:r>
            <a:r>
              <a:rPr lang="en-US" sz="1600" dirty="0"/>
              <a:t>Spouse of a member of the military may use the member’s last US address before departing overseas as their last residence address to register to vote, even if the spouse never resided there</a:t>
            </a:r>
          </a:p>
          <a:p>
            <a:pPr lvl="1"/>
            <a:endParaRPr lang="en-US" sz="1000" dirty="0"/>
          </a:p>
          <a:p>
            <a:pPr marL="285750" indent="-285750">
              <a:buFont typeface="Arial" panose="020B0604020202020204" pitchFamily="34" charset="0"/>
              <a:buChar char="•"/>
            </a:pPr>
            <a:r>
              <a:rPr lang="en-US" sz="2000" dirty="0"/>
              <a:t>Receives regular “FULL” ballot, if otherwise eligible</a:t>
            </a:r>
          </a:p>
          <a:p>
            <a:pPr marL="742950" lvl="1" indent="-285750">
              <a:buFont typeface="Arial" panose="020B0604020202020204" pitchFamily="34" charset="0"/>
              <a:buChar char="•"/>
            </a:pPr>
            <a:r>
              <a:rPr lang="en-US" sz="1600" dirty="0"/>
              <a:t>Don’t forget the extended VR period for voters using the FPCA, so it may be possible to update a registration before sending out the absentee depending on the timing in the election calendar</a:t>
            </a:r>
          </a:p>
        </p:txBody>
      </p:sp>
      <p:sp>
        <p:nvSpPr>
          <p:cNvPr id="9" name="TextBox 8">
            <a:extLst>
              <a:ext uri="{FF2B5EF4-FFF2-40B4-BE49-F238E27FC236}">
                <a16:creationId xmlns:a16="http://schemas.microsoft.com/office/drawing/2014/main" id="{8782D9F1-6A75-1145-725F-CC2AAB6A9EB8}"/>
              </a:ext>
            </a:extLst>
          </p:cNvPr>
          <p:cNvSpPr txBox="1"/>
          <p:nvPr/>
        </p:nvSpPr>
        <p:spPr>
          <a:xfrm>
            <a:off x="649448" y="6415801"/>
            <a:ext cx="4303552" cy="246221"/>
          </a:xfrm>
          <a:prstGeom prst="rect">
            <a:avLst/>
          </a:prstGeom>
          <a:noFill/>
        </p:spPr>
        <p:txBody>
          <a:bodyPr wrap="square" rtlCol="0">
            <a:spAutoFit/>
          </a:bodyPr>
          <a:lstStyle/>
          <a:p>
            <a:r>
              <a:rPr lang="en-US" sz="1000" dirty="0"/>
              <a:t>IC 3-11-4-3 | IC 3-11-4-6 | IC 3-7-36-15</a:t>
            </a:r>
          </a:p>
        </p:txBody>
      </p:sp>
      <p:sp>
        <p:nvSpPr>
          <p:cNvPr id="3" name="Slide Number Placeholder 2">
            <a:extLst>
              <a:ext uri="{FF2B5EF4-FFF2-40B4-BE49-F238E27FC236}">
                <a16:creationId xmlns:a16="http://schemas.microsoft.com/office/drawing/2014/main" id="{5EDDD6C9-AB98-DFE0-43FB-F864D2F0CDD6}"/>
              </a:ext>
            </a:extLst>
          </p:cNvPr>
          <p:cNvSpPr>
            <a:spLocks noGrp="1"/>
          </p:cNvSpPr>
          <p:nvPr>
            <p:ph type="sldNum" sz="quarter" idx="12"/>
          </p:nvPr>
        </p:nvSpPr>
        <p:spPr/>
        <p:txBody>
          <a:bodyPr/>
          <a:lstStyle/>
          <a:p>
            <a:fld id="{AC2186AE-5367-4C52-8998-8C8653C1A69E}" type="slidenum">
              <a:rPr lang="en-US" smtClean="0"/>
              <a:pPr/>
              <a:t>6</a:t>
            </a:fld>
            <a:endParaRPr lang="en-US" dirty="0"/>
          </a:p>
        </p:txBody>
      </p:sp>
      <p:sp>
        <p:nvSpPr>
          <p:cNvPr id="11" name="Rectangle 10">
            <a:extLst>
              <a:ext uri="{FF2B5EF4-FFF2-40B4-BE49-F238E27FC236}">
                <a16:creationId xmlns:a16="http://schemas.microsoft.com/office/drawing/2014/main" id="{659B6CB7-0EB0-8F22-0A94-63B3F360E6E3}"/>
              </a:ext>
              <a:ext uri="{C183D7F6-B498-43B3-948B-1728B52AA6E4}">
                <adec:decorative xmlns:adec="http://schemas.microsoft.com/office/drawing/2017/decorative" val="1"/>
              </a:ext>
            </a:extLst>
          </p:cNvPr>
          <p:cNvSpPr/>
          <p:nvPr/>
        </p:nvSpPr>
        <p:spPr>
          <a:xfrm>
            <a:off x="2801223" y="1395686"/>
            <a:ext cx="8646317" cy="364942"/>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12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CEAC31-D96A-FD2E-32C8-597ECAEB1883}"/>
              </a:ext>
              <a:ext uri="{C183D7F6-B498-43B3-948B-1728B52AA6E4}">
                <adec:decorative xmlns:adec="http://schemas.microsoft.com/office/drawing/2017/decorative" val="1"/>
              </a:ext>
            </a:extLst>
          </p:cNvPr>
          <p:cNvSpPr/>
          <p:nvPr/>
        </p:nvSpPr>
        <p:spPr>
          <a:xfrm>
            <a:off x="0" y="263221"/>
            <a:ext cx="12192000" cy="103599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41D382B-FA64-99FF-E4BD-211CA4DE7CAD}"/>
              </a:ext>
            </a:extLst>
          </p:cNvPr>
          <p:cNvSpPr>
            <a:spLocks noGrp="1"/>
          </p:cNvSpPr>
          <p:nvPr>
            <p:ph type="title"/>
          </p:nvPr>
        </p:nvSpPr>
        <p:spPr>
          <a:xfrm>
            <a:off x="599873" y="365126"/>
            <a:ext cx="10753927" cy="934092"/>
          </a:xfrm>
          <a:solidFill>
            <a:schemeClr val="accent6">
              <a:lumMod val="75000"/>
            </a:schemeClr>
          </a:solidFill>
        </p:spPr>
        <p:txBody>
          <a:bodyPr>
            <a:noAutofit/>
          </a:bodyPr>
          <a:lstStyle/>
          <a:p>
            <a:r>
              <a:rPr lang="en-US" dirty="0">
                <a:solidFill>
                  <a:schemeClr val="bg1">
                    <a:lumMod val="95000"/>
                  </a:schemeClr>
                </a:solidFill>
              </a:rPr>
              <a:t>Overseas Voters</a:t>
            </a:r>
          </a:p>
        </p:txBody>
      </p:sp>
      <p:sp>
        <p:nvSpPr>
          <p:cNvPr id="3" name="Content Placeholder 2">
            <a:extLst>
              <a:ext uri="{FF2B5EF4-FFF2-40B4-BE49-F238E27FC236}">
                <a16:creationId xmlns:a16="http://schemas.microsoft.com/office/drawing/2014/main" id="{C2E2F667-DB41-944F-DEA9-0A01741B1804}"/>
              </a:ext>
            </a:extLst>
          </p:cNvPr>
          <p:cNvSpPr>
            <a:spLocks noGrp="1"/>
          </p:cNvSpPr>
          <p:nvPr>
            <p:ph idx="1"/>
          </p:nvPr>
        </p:nvSpPr>
        <p:spPr>
          <a:xfrm>
            <a:off x="599873" y="1485900"/>
            <a:ext cx="10953952" cy="4691063"/>
          </a:xfrm>
        </p:spPr>
        <p:txBody>
          <a:bodyPr/>
          <a:lstStyle/>
          <a:p>
            <a:r>
              <a:rPr lang="en-US" dirty="0"/>
              <a:t>Reside in any locale in the world that is not the U.S. or its territories</a:t>
            </a:r>
          </a:p>
          <a:p>
            <a:pPr lvl="1"/>
            <a:r>
              <a:rPr lang="en-US" dirty="0"/>
              <a:t>Canada and Mexico, for example, are “overseas” as is Australia</a:t>
            </a:r>
          </a:p>
          <a:p>
            <a:pPr marL="285750" indent="-285750"/>
            <a:r>
              <a:rPr lang="en-US" dirty="0"/>
              <a:t>Defined in state law:</a:t>
            </a:r>
          </a:p>
          <a:p>
            <a:pPr marL="742950" lvl="1" indent="-285750"/>
            <a:r>
              <a:rPr lang="en-US" dirty="0"/>
              <a:t>A person who resides outside the US and is qualified to vote in the </a:t>
            </a:r>
            <a:r>
              <a:rPr lang="en-US" u="sng" dirty="0"/>
              <a:t>last place </a:t>
            </a:r>
            <a:r>
              <a:rPr lang="en-US" dirty="0"/>
              <a:t>in which the person was domiciled before leaving the US</a:t>
            </a:r>
          </a:p>
          <a:p>
            <a:pPr marL="742950" lvl="1" indent="-285750"/>
            <a:r>
              <a:rPr lang="en-US" dirty="0"/>
              <a:t>A person who resides outside of the US and, but for such </a:t>
            </a:r>
            <a:br>
              <a:rPr lang="en-US" dirty="0"/>
            </a:br>
            <a:r>
              <a:rPr lang="en-US" dirty="0"/>
              <a:t>residence, would be qualified to vote in the </a:t>
            </a:r>
            <a:r>
              <a:rPr lang="en-US" u="sng" dirty="0"/>
              <a:t>last place </a:t>
            </a:r>
            <a:br>
              <a:rPr lang="en-US" u="sng" dirty="0"/>
            </a:br>
            <a:r>
              <a:rPr lang="en-US" dirty="0"/>
              <a:t>in which the person was domiciled before leaving the US</a:t>
            </a:r>
          </a:p>
          <a:p>
            <a:pPr marL="1200150" lvl="2" indent="-285750"/>
            <a:r>
              <a:rPr lang="en-US" dirty="0"/>
              <a:t>NOTE: In Indiana, the state Constitution requires an individual </a:t>
            </a:r>
            <a:br>
              <a:rPr lang="en-US" dirty="0"/>
            </a:br>
            <a:r>
              <a:rPr lang="en-US" dirty="0"/>
              <a:t>to be a resident of their precinct at least 30 days; therefore, </a:t>
            </a:r>
            <a:br>
              <a:rPr lang="en-US" dirty="0"/>
            </a:br>
            <a:r>
              <a:rPr lang="en-US" dirty="0"/>
              <a:t>an overseas voter must have lived in Indiana for at least </a:t>
            </a:r>
            <a:br>
              <a:rPr lang="en-US" dirty="0"/>
            </a:br>
            <a:r>
              <a:rPr lang="en-US" dirty="0"/>
              <a:t>30 days before departing overseas.</a:t>
            </a:r>
          </a:p>
          <a:p>
            <a:endParaRPr lang="en-US" dirty="0"/>
          </a:p>
        </p:txBody>
      </p:sp>
      <p:sp>
        <p:nvSpPr>
          <p:cNvPr id="4" name="TextBox 3">
            <a:extLst>
              <a:ext uri="{FF2B5EF4-FFF2-40B4-BE49-F238E27FC236}">
                <a16:creationId xmlns:a16="http://schemas.microsoft.com/office/drawing/2014/main" id="{D3C8D42B-A7F4-955E-4D64-686D710A15EF}"/>
              </a:ext>
            </a:extLst>
          </p:cNvPr>
          <p:cNvSpPr txBox="1"/>
          <p:nvPr/>
        </p:nvSpPr>
        <p:spPr>
          <a:xfrm>
            <a:off x="599873" y="6369763"/>
            <a:ext cx="4303552" cy="246221"/>
          </a:xfrm>
          <a:prstGeom prst="rect">
            <a:avLst/>
          </a:prstGeom>
          <a:noFill/>
        </p:spPr>
        <p:txBody>
          <a:bodyPr wrap="square" rtlCol="0">
            <a:spAutoFit/>
          </a:bodyPr>
          <a:lstStyle/>
          <a:p>
            <a:r>
              <a:rPr lang="en-US" sz="1000" dirty="0"/>
              <a:t>IC 3-5-2.1-75</a:t>
            </a:r>
          </a:p>
        </p:txBody>
      </p:sp>
      <p:sp>
        <p:nvSpPr>
          <p:cNvPr id="10" name="TextBox 9">
            <a:extLst>
              <a:ext uri="{FF2B5EF4-FFF2-40B4-BE49-F238E27FC236}">
                <a16:creationId xmlns:a16="http://schemas.microsoft.com/office/drawing/2014/main" id="{9B8B3077-9D34-7653-9A6C-CFB2B0203980}"/>
              </a:ext>
            </a:extLst>
          </p:cNvPr>
          <p:cNvSpPr txBox="1"/>
          <p:nvPr/>
        </p:nvSpPr>
        <p:spPr>
          <a:xfrm>
            <a:off x="9716665" y="6535737"/>
            <a:ext cx="2173448" cy="215444"/>
          </a:xfrm>
          <a:prstGeom prst="rect">
            <a:avLst/>
          </a:prstGeom>
          <a:noFill/>
        </p:spPr>
        <p:txBody>
          <a:bodyPr wrap="square">
            <a:spAutoFit/>
          </a:bodyPr>
          <a:lstStyle/>
          <a:p>
            <a:r>
              <a:rPr lang="en-US" sz="800" dirty="0"/>
              <a:t>Image by </a:t>
            </a:r>
            <a:r>
              <a:rPr lang="en-US" sz="800" dirty="0" err="1"/>
              <a:t>pch.vector</a:t>
            </a:r>
            <a:r>
              <a:rPr lang="en-US" sz="800" dirty="0"/>
              <a:t> on </a:t>
            </a:r>
            <a:r>
              <a:rPr lang="en-US" sz="800" dirty="0" err="1"/>
              <a:t>Freepik</a:t>
            </a:r>
            <a:endParaRPr lang="en-US" sz="800" dirty="0"/>
          </a:p>
        </p:txBody>
      </p:sp>
      <p:pic>
        <p:nvPicPr>
          <p:cNvPr id="12" name="Picture 11" descr="A person and person holding a flag">
            <a:extLst>
              <a:ext uri="{FF2B5EF4-FFF2-40B4-BE49-F238E27FC236}">
                <a16:creationId xmlns:a16="http://schemas.microsoft.com/office/drawing/2014/main" id="{483F2158-84B4-E51B-C833-2A32E491DC5E}"/>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181850" y="2690811"/>
            <a:ext cx="6567490" cy="4691064"/>
          </a:xfrm>
          <a:prstGeom prst="rect">
            <a:avLst/>
          </a:prstGeom>
        </p:spPr>
      </p:pic>
    </p:spTree>
    <p:extLst>
      <p:ext uri="{BB962C8B-B14F-4D97-AF65-F5344CB8AC3E}">
        <p14:creationId xmlns:p14="http://schemas.microsoft.com/office/powerpoint/2010/main" val="298837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31F7-CE9D-2695-58A4-F2C8AF8AA30E}"/>
              </a:ext>
            </a:extLst>
          </p:cNvPr>
          <p:cNvSpPr>
            <a:spLocks noGrp="1"/>
          </p:cNvSpPr>
          <p:nvPr>
            <p:ph type="title" idx="4294967295"/>
          </p:nvPr>
        </p:nvSpPr>
        <p:spPr>
          <a:xfrm>
            <a:off x="0" y="2911002"/>
            <a:ext cx="12192000" cy="517998"/>
          </a:xfrm>
          <a:prstGeom prst="rect">
            <a:avLst/>
          </a:prstGeom>
          <a:solidFill>
            <a:schemeClr val="accent6">
              <a:lumMod val="7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lt1"/>
                </a:solidFill>
                <a:effectLst/>
                <a:uLnTx/>
                <a:uFillTx/>
                <a:latin typeface="+mn-lt"/>
                <a:ea typeface="+mn-ea"/>
                <a:cs typeface="+mn-cs"/>
              </a:rPr>
              <a:t>Overseas U.S. Citizen </a:t>
            </a:r>
            <a:r>
              <a:rPr kumimoji="0" lang="en-US" sz="2400" b="1" i="0" u="sng" strike="noStrike" kern="1200" cap="none" spc="0" normalizeH="0" baseline="0" noProof="0" dirty="0">
                <a:ln>
                  <a:noFill/>
                </a:ln>
                <a:solidFill>
                  <a:schemeClr val="lt1"/>
                </a:solidFill>
                <a:effectLst/>
                <a:uLnTx/>
                <a:uFillTx/>
                <a:latin typeface="+mn-lt"/>
                <a:ea typeface="+mn-ea"/>
                <a:cs typeface="+mn-cs"/>
              </a:rPr>
              <a:t>WHO INTENDS TO RETURN TO U.S.</a:t>
            </a:r>
          </a:p>
        </p:txBody>
      </p:sp>
      <p:pic>
        <p:nvPicPr>
          <p:cNvPr id="5" name="Picture 4" descr="Snapshot of the Federal Post Card Application">
            <a:extLst>
              <a:ext uri="{FF2B5EF4-FFF2-40B4-BE49-F238E27FC236}">
                <a16:creationId xmlns:a16="http://schemas.microsoft.com/office/drawing/2014/main" id="{A166249F-DDD8-4A5C-A7D2-EC5D3010A75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20456" y="565009"/>
            <a:ext cx="10527085" cy="2026297"/>
          </a:xfrm>
          <a:prstGeom prst="rect">
            <a:avLst/>
          </a:prstGeom>
        </p:spPr>
      </p:pic>
      <p:sp>
        <p:nvSpPr>
          <p:cNvPr id="11" name="Rectangle 10">
            <a:extLst>
              <a:ext uri="{FF2B5EF4-FFF2-40B4-BE49-F238E27FC236}">
                <a16:creationId xmlns:a16="http://schemas.microsoft.com/office/drawing/2014/main" id="{31AD2C85-4C72-0EBB-91EE-1596BC22FC90}"/>
              </a:ext>
              <a:ext uri="{C183D7F6-B498-43B3-948B-1728B52AA6E4}">
                <adec:decorative xmlns:adec="http://schemas.microsoft.com/office/drawing/2017/decorative" val="1"/>
              </a:ext>
            </a:extLst>
          </p:cNvPr>
          <p:cNvSpPr/>
          <p:nvPr/>
        </p:nvSpPr>
        <p:spPr>
          <a:xfrm>
            <a:off x="2801224" y="1578158"/>
            <a:ext cx="5599826" cy="364942"/>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5BABF8-0734-4B08-821E-A54E41E594F4}"/>
              </a:ext>
            </a:extLst>
          </p:cNvPr>
          <p:cNvSpPr txBox="1"/>
          <p:nvPr/>
        </p:nvSpPr>
        <p:spPr>
          <a:xfrm>
            <a:off x="649447" y="3601066"/>
            <a:ext cx="10961527"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a:t>Must be registered to vote at last Indiana residence address</a:t>
            </a:r>
          </a:p>
          <a:p>
            <a:pPr marL="742950" lvl="1" indent="-285750">
              <a:buFont typeface="Arial" panose="020B0604020202020204" pitchFamily="34" charset="0"/>
              <a:buChar char="•"/>
            </a:pPr>
            <a:r>
              <a:rPr lang="en-US" sz="1600" dirty="0"/>
              <a:t>Person may not be returning to this address, but it’s the location where they last lived in the US and in Indiana, must have lived at the address for at least 30-days before departing</a:t>
            </a:r>
          </a:p>
          <a:p>
            <a:pPr lvl="1"/>
            <a:endParaRPr lang="en-US" sz="900" dirty="0"/>
          </a:p>
          <a:p>
            <a:pPr marL="285750" indent="-285750">
              <a:buFont typeface="Arial" panose="020B0604020202020204" pitchFamily="34" charset="0"/>
              <a:buChar char="•"/>
            </a:pPr>
            <a:r>
              <a:rPr lang="en-US" sz="2000" dirty="0"/>
              <a:t>Receives regular “FULL” ballot, if otherwise eligible</a:t>
            </a:r>
          </a:p>
          <a:p>
            <a:pPr marL="742950" lvl="1" indent="-285750">
              <a:buFont typeface="Arial" panose="020B0604020202020204" pitchFamily="34" charset="0"/>
              <a:buChar char="•"/>
            </a:pPr>
            <a:r>
              <a:rPr lang="en-US" sz="1600" dirty="0"/>
              <a:t>Don’t forget the extended VR period for voters using the FPCA, so it may be possible to update a registration before sending out the absentee depending on the timing in the election calendar</a:t>
            </a:r>
          </a:p>
          <a:p>
            <a:pPr marL="285750" indent="-285750">
              <a:buFont typeface="Arial" panose="020B0604020202020204" pitchFamily="34" charset="0"/>
              <a:buChar char="•"/>
            </a:pPr>
            <a:endParaRPr lang="en-US" sz="2000" dirty="0"/>
          </a:p>
        </p:txBody>
      </p:sp>
      <p:sp>
        <p:nvSpPr>
          <p:cNvPr id="9" name="TextBox 8">
            <a:extLst>
              <a:ext uri="{FF2B5EF4-FFF2-40B4-BE49-F238E27FC236}">
                <a16:creationId xmlns:a16="http://schemas.microsoft.com/office/drawing/2014/main" id="{6441A9A4-135F-4852-BA82-F601E9A1F944}"/>
              </a:ext>
            </a:extLst>
          </p:cNvPr>
          <p:cNvSpPr txBox="1"/>
          <p:nvPr/>
        </p:nvSpPr>
        <p:spPr>
          <a:xfrm>
            <a:off x="649448" y="6415801"/>
            <a:ext cx="4303552" cy="246221"/>
          </a:xfrm>
          <a:prstGeom prst="rect">
            <a:avLst/>
          </a:prstGeom>
          <a:noFill/>
        </p:spPr>
        <p:txBody>
          <a:bodyPr wrap="square" rtlCol="0">
            <a:spAutoFit/>
          </a:bodyPr>
          <a:lstStyle/>
          <a:p>
            <a:r>
              <a:rPr lang="en-US" sz="1000" dirty="0"/>
              <a:t>IC 3-11-4-3 | IC 3-11-4-6 | IC 3-11-4-8</a:t>
            </a:r>
          </a:p>
        </p:txBody>
      </p:sp>
      <p:sp>
        <p:nvSpPr>
          <p:cNvPr id="3" name="Slide Number Placeholder 2">
            <a:extLst>
              <a:ext uri="{FF2B5EF4-FFF2-40B4-BE49-F238E27FC236}">
                <a16:creationId xmlns:a16="http://schemas.microsoft.com/office/drawing/2014/main" id="{805ED198-0D87-4626-BE0D-684177C6EBC6}"/>
              </a:ext>
            </a:extLst>
          </p:cNvPr>
          <p:cNvSpPr>
            <a:spLocks noGrp="1"/>
          </p:cNvSpPr>
          <p:nvPr>
            <p:ph type="sldNum" sz="quarter" idx="12"/>
          </p:nvPr>
        </p:nvSpPr>
        <p:spPr/>
        <p:txBody>
          <a:bodyPr/>
          <a:lstStyle/>
          <a:p>
            <a:fld id="{AC2186AE-5367-4C52-8998-8C8653C1A69E}" type="slidenum">
              <a:rPr lang="en-US" smtClean="0"/>
              <a:pPr/>
              <a:t>8</a:t>
            </a:fld>
            <a:endParaRPr lang="en-US" dirty="0"/>
          </a:p>
        </p:txBody>
      </p:sp>
    </p:spTree>
    <p:extLst>
      <p:ext uri="{BB962C8B-B14F-4D97-AF65-F5344CB8AC3E}">
        <p14:creationId xmlns:p14="http://schemas.microsoft.com/office/powerpoint/2010/main" val="253808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AE05E-8986-F473-BF2D-B5AFC75B6AE9}"/>
              </a:ext>
            </a:extLst>
          </p:cNvPr>
          <p:cNvSpPr>
            <a:spLocks noGrp="1"/>
          </p:cNvSpPr>
          <p:nvPr>
            <p:ph type="title" idx="4294967295"/>
          </p:nvPr>
        </p:nvSpPr>
        <p:spPr>
          <a:xfrm>
            <a:off x="0" y="2911002"/>
            <a:ext cx="12192000" cy="517998"/>
          </a:xfrm>
          <a:prstGeom prst="rect">
            <a:avLst/>
          </a:prstGeom>
          <a:solidFill>
            <a:schemeClr val="accent6">
              <a:lumMod val="7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lt1"/>
                </a:solidFill>
                <a:effectLst/>
                <a:uLnTx/>
                <a:uFillTx/>
                <a:latin typeface="+mn-lt"/>
                <a:ea typeface="+mn-ea"/>
                <a:cs typeface="+mn-cs"/>
              </a:rPr>
              <a:t>Overseas U.S. Citizen </a:t>
            </a:r>
            <a:r>
              <a:rPr kumimoji="0" lang="en-US" sz="2400" b="1" i="0" u="sng" strike="noStrike" kern="1200" cap="none" spc="0" normalizeH="0" baseline="0" noProof="0" dirty="0">
                <a:ln>
                  <a:noFill/>
                </a:ln>
                <a:solidFill>
                  <a:schemeClr val="lt1"/>
                </a:solidFill>
                <a:effectLst/>
                <a:uLnTx/>
                <a:uFillTx/>
                <a:latin typeface="+mn-lt"/>
                <a:ea typeface="+mn-ea"/>
                <a:cs typeface="+mn-cs"/>
              </a:rPr>
              <a:t>WHOSE RETURN TO U.S. IS UNCERTAIN</a:t>
            </a:r>
          </a:p>
        </p:txBody>
      </p:sp>
      <p:pic>
        <p:nvPicPr>
          <p:cNvPr id="7" name="Picture 6" descr="Snapshot of the Federal Post Card Application">
            <a:extLst>
              <a:ext uri="{FF2B5EF4-FFF2-40B4-BE49-F238E27FC236}">
                <a16:creationId xmlns:a16="http://schemas.microsoft.com/office/drawing/2014/main" id="{CD8A83B6-1E7E-A28F-D1B4-304C1BABC3F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96656" y="366185"/>
            <a:ext cx="10527085" cy="2026297"/>
          </a:xfrm>
          <a:prstGeom prst="rect">
            <a:avLst/>
          </a:prstGeom>
        </p:spPr>
      </p:pic>
      <p:sp>
        <p:nvSpPr>
          <p:cNvPr id="10" name="Rectangle 9">
            <a:extLst>
              <a:ext uri="{FF2B5EF4-FFF2-40B4-BE49-F238E27FC236}">
                <a16:creationId xmlns:a16="http://schemas.microsoft.com/office/drawing/2014/main" id="{57378F06-FFA0-5ED6-73FC-352B353B482C}"/>
              </a:ext>
              <a:ext uri="{C183D7F6-B498-43B3-948B-1728B52AA6E4}">
                <adec:decorative xmlns:adec="http://schemas.microsoft.com/office/drawing/2017/decorative" val="1"/>
              </a:ext>
            </a:extLst>
          </p:cNvPr>
          <p:cNvSpPr/>
          <p:nvPr/>
        </p:nvSpPr>
        <p:spPr>
          <a:xfrm>
            <a:off x="2801223" y="1578158"/>
            <a:ext cx="6580901" cy="364942"/>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5BABF8-0734-4B08-821E-A54E41E594F4}"/>
              </a:ext>
            </a:extLst>
          </p:cNvPr>
          <p:cNvSpPr txBox="1"/>
          <p:nvPr/>
        </p:nvSpPr>
        <p:spPr>
          <a:xfrm>
            <a:off x="576263" y="3500844"/>
            <a:ext cx="11039474" cy="2739211"/>
          </a:xfrm>
          <a:prstGeom prst="rect">
            <a:avLst/>
          </a:prstGeom>
          <a:noFill/>
        </p:spPr>
        <p:txBody>
          <a:bodyPr wrap="square" rtlCol="0">
            <a:spAutoFit/>
          </a:bodyPr>
          <a:lstStyle/>
          <a:p>
            <a:pPr marL="285750" indent="-285750">
              <a:buFont typeface="Arial" panose="020B0604020202020204" pitchFamily="34" charset="0"/>
              <a:buChar char="•"/>
            </a:pPr>
            <a:r>
              <a:rPr lang="en-US" sz="2000" dirty="0"/>
              <a:t>Include address where person last resided in Indiana</a:t>
            </a:r>
          </a:p>
          <a:p>
            <a:pPr marL="742950" lvl="1" indent="-285750">
              <a:buFont typeface="Arial" panose="020B0604020202020204" pitchFamily="34" charset="0"/>
              <a:buChar char="•"/>
            </a:pPr>
            <a:r>
              <a:rPr lang="en-US" sz="1600" dirty="0"/>
              <a:t>Person may not be returning to this address, but it’s the location where they last lived in Indiana before departing overseas</a:t>
            </a:r>
          </a:p>
          <a:p>
            <a:pPr marL="285750" indent="-285750">
              <a:buFont typeface="Arial" panose="020B0604020202020204" pitchFamily="34" charset="0"/>
              <a:buChar char="•"/>
            </a:pPr>
            <a:r>
              <a:rPr lang="en-US" sz="2000" dirty="0"/>
              <a:t>In Indiana, registered to vote in the </a:t>
            </a:r>
            <a:r>
              <a:rPr lang="en-US" sz="2000" b="1" dirty="0"/>
              <a:t>PRECINCT</a:t>
            </a:r>
            <a:r>
              <a:rPr lang="en-US" sz="2000" dirty="0"/>
              <a:t> of </a:t>
            </a:r>
            <a:r>
              <a:rPr lang="en-US" sz="2000" b="1" dirty="0"/>
              <a:t>COUNTY VR OFFICE</a:t>
            </a:r>
          </a:p>
          <a:p>
            <a:pPr marL="742950" lvl="1" indent="-285750">
              <a:buFont typeface="Arial" panose="020B0604020202020204" pitchFamily="34" charset="0"/>
              <a:buChar char="•"/>
            </a:pPr>
            <a:r>
              <a:rPr lang="en-US" sz="1600" dirty="0"/>
              <a:t>Counties traditionally use the address of the voter registration office</a:t>
            </a:r>
          </a:p>
          <a:p>
            <a:pPr marL="285750" indent="-285750">
              <a:buFont typeface="Arial" panose="020B0604020202020204" pitchFamily="34" charset="0"/>
              <a:buChar char="•"/>
            </a:pPr>
            <a:r>
              <a:rPr lang="en-US" sz="2000" dirty="0"/>
              <a:t>Receives </a:t>
            </a:r>
            <a:r>
              <a:rPr lang="en-US" sz="2000" b="1" dirty="0"/>
              <a:t>FEDERAL ONLY </a:t>
            </a:r>
            <a:r>
              <a:rPr lang="en-US" sz="2000" dirty="0"/>
              <a:t>ballot, if otherwise eligible</a:t>
            </a:r>
          </a:p>
          <a:p>
            <a:pPr marL="742950" lvl="1" indent="-285750">
              <a:buFont typeface="Arial" panose="020B0604020202020204" pitchFamily="34" charset="0"/>
              <a:buChar char="•"/>
            </a:pPr>
            <a:r>
              <a:rPr lang="en-US" sz="1600" dirty="0"/>
              <a:t>Federal Only ballot contains only federal offices; no state, local, party offices or public questions</a:t>
            </a:r>
          </a:p>
          <a:p>
            <a:pPr marL="1200150" lvl="2" indent="-285750">
              <a:buFont typeface="Arial" panose="020B0604020202020204" pitchFamily="34" charset="0"/>
              <a:buChar char="•"/>
            </a:pPr>
            <a:r>
              <a:rPr lang="en-US" sz="1600" dirty="0"/>
              <a:t>In 2026, only candidates for the voter’s US House district will be on the federal only ballot </a:t>
            </a:r>
          </a:p>
          <a:p>
            <a:pPr marL="742950" lvl="1" indent="-285750">
              <a:buFont typeface="Arial" panose="020B0604020202020204" pitchFamily="34" charset="0"/>
              <a:buChar char="•"/>
            </a:pPr>
            <a:r>
              <a:rPr lang="en-US" sz="1600" dirty="0"/>
              <a:t>Don’t forget the extended VR period for voters using the FPCA, so it may be possible to update a registration before sending out the absentee depending on the timing in the election calendar</a:t>
            </a:r>
            <a:endParaRPr lang="en-US" sz="2000" dirty="0"/>
          </a:p>
        </p:txBody>
      </p:sp>
      <p:sp>
        <p:nvSpPr>
          <p:cNvPr id="9" name="TextBox 8">
            <a:extLst>
              <a:ext uri="{FF2B5EF4-FFF2-40B4-BE49-F238E27FC236}">
                <a16:creationId xmlns:a16="http://schemas.microsoft.com/office/drawing/2014/main" id="{8702EBF5-A2B6-4928-804A-B756D26913EB}"/>
              </a:ext>
            </a:extLst>
          </p:cNvPr>
          <p:cNvSpPr txBox="1"/>
          <p:nvPr/>
        </p:nvSpPr>
        <p:spPr>
          <a:xfrm>
            <a:off x="649447" y="6415801"/>
            <a:ext cx="4303552" cy="246221"/>
          </a:xfrm>
          <a:prstGeom prst="rect">
            <a:avLst/>
          </a:prstGeom>
          <a:noFill/>
        </p:spPr>
        <p:txBody>
          <a:bodyPr wrap="square" rtlCol="0">
            <a:spAutoFit/>
          </a:bodyPr>
          <a:lstStyle/>
          <a:p>
            <a:r>
              <a:rPr lang="en-US" sz="1000" dirty="0"/>
              <a:t>IC 3-11-4-3 | IC 3-11-4-6 | IC 3-11-4-8</a:t>
            </a:r>
          </a:p>
        </p:txBody>
      </p:sp>
      <p:sp>
        <p:nvSpPr>
          <p:cNvPr id="3" name="Slide Number Placeholder 2">
            <a:extLst>
              <a:ext uri="{FF2B5EF4-FFF2-40B4-BE49-F238E27FC236}">
                <a16:creationId xmlns:a16="http://schemas.microsoft.com/office/drawing/2014/main" id="{8C031642-E8D3-4E0B-816C-5FEA2C956681}"/>
              </a:ext>
            </a:extLst>
          </p:cNvPr>
          <p:cNvSpPr>
            <a:spLocks noGrp="1"/>
          </p:cNvSpPr>
          <p:nvPr>
            <p:ph type="sldNum" sz="quarter" idx="12"/>
          </p:nvPr>
        </p:nvSpPr>
        <p:spPr/>
        <p:txBody>
          <a:bodyPr/>
          <a:lstStyle/>
          <a:p>
            <a:fld id="{AC2186AE-5367-4C52-8998-8C8653C1A69E}" type="slidenum">
              <a:rPr lang="en-US" smtClean="0"/>
              <a:pPr/>
              <a:t>9</a:t>
            </a:fld>
            <a:endParaRPr lang="en-US" dirty="0"/>
          </a:p>
        </p:txBody>
      </p:sp>
    </p:spTree>
    <p:extLst>
      <p:ext uri="{BB962C8B-B14F-4D97-AF65-F5344CB8AC3E}">
        <p14:creationId xmlns:p14="http://schemas.microsoft.com/office/powerpoint/2010/main" val="2062522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3754</TotalTime>
  <Words>2819</Words>
  <Application>Microsoft Office PowerPoint</Application>
  <PresentationFormat>Widescreen</PresentationFormat>
  <Paragraphs>276</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“Specialized” ABS Voting Categories: UOCAVA VPD AG Program Travel Board</vt:lpstr>
      <vt:lpstr>Acronyms</vt:lpstr>
      <vt:lpstr>Federal Post Card Application (FPCA)</vt:lpstr>
      <vt:lpstr>FPCA Images</vt:lpstr>
      <vt:lpstr>Military Voters</vt:lpstr>
      <vt:lpstr>Member of Military and Eligible Spouse or Dependent</vt:lpstr>
      <vt:lpstr>Overseas Voters</vt:lpstr>
      <vt:lpstr>Overseas U.S. Citizen WHO INTENDS TO RETURN TO U.S.</vt:lpstr>
      <vt:lpstr>Overseas U.S. Citizen WHOSE RETURN TO U.S. IS UNCERTAIN</vt:lpstr>
      <vt:lpstr>Federal Only Ballot Style</vt:lpstr>
      <vt:lpstr>Overseas U.S. Citizen WHO NEVER LIVED IN INDIANA</vt:lpstr>
      <vt:lpstr>FPCA Processing Reminders</vt:lpstr>
      <vt:lpstr>Federal Write-In Absentee Ballot (FWAB)</vt:lpstr>
      <vt:lpstr>PRIMARY ELECTION FPCA establishes which party’s primary the voter is voting NOTE: may indicate non-partisan, if local public question is on ballot FWAB is void if… Voter does not indicate the office the candidate is running for on the FWAB Voter votes for a candidate of a differing political party than indicated on the FPCA Voter votes for a D candidate and R candidate on the same FWAB FWAB is NOT void if… Voter votes for only candidates of the same political party as indicated on the FPCA Voter is required to indicate the office and candidate’s name Voter does not need to spell candidate’s name perfectly Voter does not need to vote in every office or ballot question     </vt:lpstr>
      <vt:lpstr>GENERAL ELECTION Voter is required to indicate the office and candidate’s name Voter does not need to spell candidate’s name perfectly Voter does not need to provide a political party However, voter may indicate a political party anywhere on the FWAB  This is considered using the straight party device Voter may provide only one name for the ticket of… President &amp; Vice President Governor &amp; Lt. Governor Voter does not need to vote in every office or ballot question </vt:lpstr>
      <vt:lpstr>Key UOCAVA Deadlines for May 5, 2026 Primary</vt:lpstr>
      <vt:lpstr>UOCAVA Resources</vt:lpstr>
      <vt:lpstr>Voters with Print Disabilities (VPD)</vt:lpstr>
      <vt:lpstr>VPD Processing Reminders</vt:lpstr>
      <vt:lpstr>VPD Processing Reminders</vt:lpstr>
      <vt:lpstr>Traveling Board</vt:lpstr>
      <vt:lpstr>Traveling Board</vt:lpstr>
      <vt:lpstr>AG Address Confidentiality Program</vt:lpstr>
      <vt:lpstr>AG Address Confidentiality Program</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Nussmeyer, Angela M</dc:creator>
  <cp:lastModifiedBy>Nussmeyer, Angela M</cp:lastModifiedBy>
  <cp:revision>5</cp:revision>
  <dcterms:created xsi:type="dcterms:W3CDTF">2025-11-19T16:01:03Z</dcterms:created>
  <dcterms:modified xsi:type="dcterms:W3CDTF">2025-12-11T19:19:49Z</dcterms:modified>
</cp:coreProperties>
</file>