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2" r:id="rId4"/>
    <p:sldId id="267" r:id="rId5"/>
    <p:sldId id="258" r:id="rId6"/>
    <p:sldId id="261" r:id="rId7"/>
    <p:sldId id="269" r:id="rId8"/>
    <p:sldId id="264" r:id="rId9"/>
    <p:sldId id="268" r:id="rId10"/>
    <p:sldId id="265" r:id="rId11"/>
    <p:sldId id="263" r:id="rId12"/>
    <p:sldId id="266" r:id="rId13"/>
    <p:sldId id="260" r:id="rId14"/>
    <p:sldId id="270" r:id="rId15"/>
    <p:sldId id="271" r:id="rId16"/>
    <p:sldId id="273"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3364"/>
    <a:srgbClr val="AEC7E5"/>
    <a:srgbClr val="93B6DC"/>
    <a:srgbClr val="42BA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4C0AA1-61BA-4BD8-B306-C5A68BDC4147}" v="1" dt="2025-12-03T19:32:25.2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showGuides="1">
      <p:cViewPr varScale="1">
        <p:scale>
          <a:sx n="101" d="100"/>
          <a:sy n="101" d="100"/>
        </p:scale>
        <p:origin x="168"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41363-5B1B-5830-5BE6-2C18B8054B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39534E5-E60F-E81A-D020-4D95AF21DA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B7AE92-ADD8-D7D0-EAD0-3C66C0E0E524}"/>
              </a:ext>
            </a:extLst>
          </p:cNvPr>
          <p:cNvSpPr>
            <a:spLocks noGrp="1"/>
          </p:cNvSpPr>
          <p:nvPr>
            <p:ph type="dt" sz="half" idx="10"/>
          </p:nvPr>
        </p:nvSpPr>
        <p:spPr>
          <a:xfrm>
            <a:off x="838200" y="6356350"/>
            <a:ext cx="2743200" cy="365125"/>
          </a:xfrm>
          <a:prstGeom prst="rect">
            <a:avLst/>
          </a:prstGeom>
        </p:spPr>
        <p:txBody>
          <a:bodyPr/>
          <a:lstStyle/>
          <a:p>
            <a:fld id="{DB1BD9FC-D416-4225-ADC3-A1CA9B6F5029}" type="datetimeFigureOut">
              <a:rPr lang="en-US" smtClean="0"/>
              <a:t>12/12/2025</a:t>
            </a:fld>
            <a:endParaRPr lang="en-US"/>
          </a:p>
        </p:txBody>
      </p:sp>
      <p:sp>
        <p:nvSpPr>
          <p:cNvPr id="5" name="Footer Placeholder 4">
            <a:extLst>
              <a:ext uri="{FF2B5EF4-FFF2-40B4-BE49-F238E27FC236}">
                <a16:creationId xmlns:a16="http://schemas.microsoft.com/office/drawing/2014/main" id="{D349153A-37DD-E7D0-EA39-F2486C51E4B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2EA55B-9FB0-02EE-571E-484589A3169A}"/>
              </a:ext>
            </a:extLst>
          </p:cNvPr>
          <p:cNvSpPr>
            <a:spLocks noGrp="1"/>
          </p:cNvSpPr>
          <p:nvPr>
            <p:ph type="sldNum" sz="quarter" idx="12"/>
          </p:nvPr>
        </p:nvSpPr>
        <p:spPr/>
        <p:txBody>
          <a:bodyPr/>
          <a:lstStyle/>
          <a:p>
            <a:fld id="{C22E75AC-BCE6-4343-90EA-441CE62D5C24}" type="slidenum">
              <a:rPr lang="en-US" smtClean="0"/>
              <a:t>‹#›</a:t>
            </a:fld>
            <a:endParaRPr lang="en-US"/>
          </a:p>
        </p:txBody>
      </p:sp>
    </p:spTree>
    <p:extLst>
      <p:ext uri="{BB962C8B-B14F-4D97-AF65-F5344CB8AC3E}">
        <p14:creationId xmlns:p14="http://schemas.microsoft.com/office/powerpoint/2010/main" val="18341705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3E740-9F25-4475-0440-BD56F4D2C5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B182C3-A29D-3F7A-7125-AE69746E83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FAF16F-9802-31B4-7EF5-D56E9B904D5B}"/>
              </a:ext>
            </a:extLst>
          </p:cNvPr>
          <p:cNvSpPr>
            <a:spLocks noGrp="1"/>
          </p:cNvSpPr>
          <p:nvPr>
            <p:ph type="dt" sz="half" idx="10"/>
          </p:nvPr>
        </p:nvSpPr>
        <p:spPr>
          <a:xfrm>
            <a:off x="838200" y="6356350"/>
            <a:ext cx="2743200" cy="365125"/>
          </a:xfrm>
          <a:prstGeom prst="rect">
            <a:avLst/>
          </a:prstGeom>
        </p:spPr>
        <p:txBody>
          <a:bodyPr/>
          <a:lstStyle/>
          <a:p>
            <a:fld id="{DB1BD9FC-D416-4225-ADC3-A1CA9B6F5029}" type="datetimeFigureOut">
              <a:rPr lang="en-US" smtClean="0"/>
              <a:t>12/12/2025</a:t>
            </a:fld>
            <a:endParaRPr lang="en-US"/>
          </a:p>
        </p:txBody>
      </p:sp>
      <p:sp>
        <p:nvSpPr>
          <p:cNvPr id="5" name="Footer Placeholder 4">
            <a:extLst>
              <a:ext uri="{FF2B5EF4-FFF2-40B4-BE49-F238E27FC236}">
                <a16:creationId xmlns:a16="http://schemas.microsoft.com/office/drawing/2014/main" id="{654D5C30-B267-7250-C9AC-BA3B05371B1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EFE1A-875D-CE16-621B-F3487820CC54}"/>
              </a:ext>
            </a:extLst>
          </p:cNvPr>
          <p:cNvSpPr>
            <a:spLocks noGrp="1"/>
          </p:cNvSpPr>
          <p:nvPr>
            <p:ph type="sldNum" sz="quarter" idx="12"/>
          </p:nvPr>
        </p:nvSpPr>
        <p:spPr/>
        <p:txBody>
          <a:bodyPr/>
          <a:lstStyle/>
          <a:p>
            <a:fld id="{C22E75AC-BCE6-4343-90EA-441CE62D5C24}" type="slidenum">
              <a:rPr lang="en-US" smtClean="0"/>
              <a:t>‹#›</a:t>
            </a:fld>
            <a:endParaRPr lang="en-US"/>
          </a:p>
        </p:txBody>
      </p:sp>
    </p:spTree>
    <p:extLst>
      <p:ext uri="{BB962C8B-B14F-4D97-AF65-F5344CB8AC3E}">
        <p14:creationId xmlns:p14="http://schemas.microsoft.com/office/powerpoint/2010/main" val="900794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F14E44-29D9-3CBD-F06D-AC9BE75B9A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A14262-C981-BFAC-D784-2F4FC7B191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C795AB-BB11-32E7-1998-5CD470CF88EF}"/>
              </a:ext>
            </a:extLst>
          </p:cNvPr>
          <p:cNvSpPr>
            <a:spLocks noGrp="1"/>
          </p:cNvSpPr>
          <p:nvPr>
            <p:ph type="dt" sz="half" idx="10"/>
          </p:nvPr>
        </p:nvSpPr>
        <p:spPr>
          <a:xfrm>
            <a:off x="838200" y="6356350"/>
            <a:ext cx="2743200" cy="365125"/>
          </a:xfrm>
          <a:prstGeom prst="rect">
            <a:avLst/>
          </a:prstGeom>
        </p:spPr>
        <p:txBody>
          <a:bodyPr/>
          <a:lstStyle/>
          <a:p>
            <a:fld id="{DB1BD9FC-D416-4225-ADC3-A1CA9B6F5029}" type="datetimeFigureOut">
              <a:rPr lang="en-US" smtClean="0"/>
              <a:t>12/12/2025</a:t>
            </a:fld>
            <a:endParaRPr lang="en-US"/>
          </a:p>
        </p:txBody>
      </p:sp>
      <p:sp>
        <p:nvSpPr>
          <p:cNvPr id="5" name="Footer Placeholder 4">
            <a:extLst>
              <a:ext uri="{FF2B5EF4-FFF2-40B4-BE49-F238E27FC236}">
                <a16:creationId xmlns:a16="http://schemas.microsoft.com/office/drawing/2014/main" id="{7F587E08-BB86-57B3-F37B-B44F65D4A7B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44891C9-A11A-B473-049A-382D110857B9}"/>
              </a:ext>
            </a:extLst>
          </p:cNvPr>
          <p:cNvSpPr>
            <a:spLocks noGrp="1"/>
          </p:cNvSpPr>
          <p:nvPr>
            <p:ph type="sldNum" sz="quarter" idx="12"/>
          </p:nvPr>
        </p:nvSpPr>
        <p:spPr/>
        <p:txBody>
          <a:bodyPr/>
          <a:lstStyle/>
          <a:p>
            <a:fld id="{C22E75AC-BCE6-4343-90EA-441CE62D5C24}" type="slidenum">
              <a:rPr lang="en-US" smtClean="0"/>
              <a:t>‹#›</a:t>
            </a:fld>
            <a:endParaRPr lang="en-US"/>
          </a:p>
        </p:txBody>
      </p:sp>
    </p:spTree>
    <p:extLst>
      <p:ext uri="{BB962C8B-B14F-4D97-AF65-F5344CB8AC3E}">
        <p14:creationId xmlns:p14="http://schemas.microsoft.com/office/powerpoint/2010/main" val="2644332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E76BA-6570-1E44-96D2-3E8CB2FFC7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7E935B-2E28-36F1-DE2B-81C146AF15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A069F4-A9AB-316D-6C47-9C0F33DC6C87}"/>
              </a:ext>
            </a:extLst>
          </p:cNvPr>
          <p:cNvSpPr>
            <a:spLocks noGrp="1"/>
          </p:cNvSpPr>
          <p:nvPr>
            <p:ph type="dt" sz="half" idx="10"/>
          </p:nvPr>
        </p:nvSpPr>
        <p:spPr>
          <a:xfrm>
            <a:off x="838200" y="6356350"/>
            <a:ext cx="2743200" cy="365125"/>
          </a:xfrm>
          <a:prstGeom prst="rect">
            <a:avLst/>
          </a:prstGeom>
        </p:spPr>
        <p:txBody>
          <a:bodyPr/>
          <a:lstStyle/>
          <a:p>
            <a:fld id="{DB1BD9FC-D416-4225-ADC3-A1CA9B6F5029}" type="datetimeFigureOut">
              <a:rPr lang="en-US" smtClean="0"/>
              <a:t>12/12/2025</a:t>
            </a:fld>
            <a:endParaRPr lang="en-US"/>
          </a:p>
        </p:txBody>
      </p:sp>
      <p:sp>
        <p:nvSpPr>
          <p:cNvPr id="5" name="Footer Placeholder 4">
            <a:extLst>
              <a:ext uri="{FF2B5EF4-FFF2-40B4-BE49-F238E27FC236}">
                <a16:creationId xmlns:a16="http://schemas.microsoft.com/office/drawing/2014/main" id="{C3ED5802-29AC-D8B2-6D0A-B50FA993B19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86CFAD3-A413-40AA-910F-8ACFBCA71523}"/>
              </a:ext>
            </a:extLst>
          </p:cNvPr>
          <p:cNvSpPr>
            <a:spLocks noGrp="1"/>
          </p:cNvSpPr>
          <p:nvPr>
            <p:ph type="sldNum" sz="quarter" idx="12"/>
          </p:nvPr>
        </p:nvSpPr>
        <p:spPr/>
        <p:txBody>
          <a:bodyPr/>
          <a:lstStyle/>
          <a:p>
            <a:fld id="{C22E75AC-BCE6-4343-90EA-441CE62D5C24}" type="slidenum">
              <a:rPr lang="en-US" smtClean="0"/>
              <a:t>‹#›</a:t>
            </a:fld>
            <a:endParaRPr lang="en-US"/>
          </a:p>
        </p:txBody>
      </p:sp>
    </p:spTree>
    <p:extLst>
      <p:ext uri="{BB962C8B-B14F-4D97-AF65-F5344CB8AC3E}">
        <p14:creationId xmlns:p14="http://schemas.microsoft.com/office/powerpoint/2010/main" val="2051012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ABFD3-FDA9-EDA2-E743-3D1CA22009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9A718DC-A18E-4934-9560-F9DE1752775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7B8CDE-8E5F-FB11-A00D-F67364F5A0EF}"/>
              </a:ext>
            </a:extLst>
          </p:cNvPr>
          <p:cNvSpPr>
            <a:spLocks noGrp="1"/>
          </p:cNvSpPr>
          <p:nvPr>
            <p:ph type="dt" sz="half" idx="10"/>
          </p:nvPr>
        </p:nvSpPr>
        <p:spPr>
          <a:xfrm>
            <a:off x="838200" y="6356350"/>
            <a:ext cx="2743200" cy="365125"/>
          </a:xfrm>
          <a:prstGeom prst="rect">
            <a:avLst/>
          </a:prstGeom>
        </p:spPr>
        <p:txBody>
          <a:bodyPr/>
          <a:lstStyle/>
          <a:p>
            <a:fld id="{DB1BD9FC-D416-4225-ADC3-A1CA9B6F5029}" type="datetimeFigureOut">
              <a:rPr lang="en-US" smtClean="0"/>
              <a:t>12/12/2025</a:t>
            </a:fld>
            <a:endParaRPr lang="en-US"/>
          </a:p>
        </p:txBody>
      </p:sp>
      <p:sp>
        <p:nvSpPr>
          <p:cNvPr id="5" name="Footer Placeholder 4">
            <a:extLst>
              <a:ext uri="{FF2B5EF4-FFF2-40B4-BE49-F238E27FC236}">
                <a16:creationId xmlns:a16="http://schemas.microsoft.com/office/drawing/2014/main" id="{25BC5573-4F0F-4803-163E-3CE06B03E6B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960BDDA-CEF6-3369-C093-6A45319FA678}"/>
              </a:ext>
            </a:extLst>
          </p:cNvPr>
          <p:cNvSpPr>
            <a:spLocks noGrp="1"/>
          </p:cNvSpPr>
          <p:nvPr>
            <p:ph type="sldNum" sz="quarter" idx="12"/>
          </p:nvPr>
        </p:nvSpPr>
        <p:spPr/>
        <p:txBody>
          <a:bodyPr/>
          <a:lstStyle/>
          <a:p>
            <a:fld id="{C22E75AC-BCE6-4343-90EA-441CE62D5C24}" type="slidenum">
              <a:rPr lang="en-US" smtClean="0"/>
              <a:t>‹#›</a:t>
            </a:fld>
            <a:endParaRPr lang="en-US"/>
          </a:p>
        </p:txBody>
      </p:sp>
    </p:spTree>
    <p:extLst>
      <p:ext uri="{BB962C8B-B14F-4D97-AF65-F5344CB8AC3E}">
        <p14:creationId xmlns:p14="http://schemas.microsoft.com/office/powerpoint/2010/main" val="2997515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3F9AB-D6DB-79AD-E8AA-1A8BB7A6CC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ACBD83-5F1E-A645-16A4-5042C89D33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ED08E0-17C7-2512-78FE-BE728B4C63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9BC678-0306-00E4-3416-6F5B5155004E}"/>
              </a:ext>
            </a:extLst>
          </p:cNvPr>
          <p:cNvSpPr>
            <a:spLocks noGrp="1"/>
          </p:cNvSpPr>
          <p:nvPr>
            <p:ph type="dt" sz="half" idx="10"/>
          </p:nvPr>
        </p:nvSpPr>
        <p:spPr>
          <a:xfrm>
            <a:off x="838200" y="6356350"/>
            <a:ext cx="2743200" cy="365125"/>
          </a:xfrm>
          <a:prstGeom prst="rect">
            <a:avLst/>
          </a:prstGeom>
        </p:spPr>
        <p:txBody>
          <a:bodyPr/>
          <a:lstStyle/>
          <a:p>
            <a:fld id="{DB1BD9FC-D416-4225-ADC3-A1CA9B6F5029}" type="datetimeFigureOut">
              <a:rPr lang="en-US" smtClean="0"/>
              <a:t>12/12/2025</a:t>
            </a:fld>
            <a:endParaRPr lang="en-US"/>
          </a:p>
        </p:txBody>
      </p:sp>
      <p:sp>
        <p:nvSpPr>
          <p:cNvPr id="6" name="Footer Placeholder 5">
            <a:extLst>
              <a:ext uri="{FF2B5EF4-FFF2-40B4-BE49-F238E27FC236}">
                <a16:creationId xmlns:a16="http://schemas.microsoft.com/office/drawing/2014/main" id="{7B95D57E-7AC6-EBC1-9BFC-4126D2FC20D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AD32DA1-0F25-AD67-4EF3-5DB0944DC507}"/>
              </a:ext>
            </a:extLst>
          </p:cNvPr>
          <p:cNvSpPr>
            <a:spLocks noGrp="1"/>
          </p:cNvSpPr>
          <p:nvPr>
            <p:ph type="sldNum" sz="quarter" idx="12"/>
          </p:nvPr>
        </p:nvSpPr>
        <p:spPr/>
        <p:txBody>
          <a:bodyPr/>
          <a:lstStyle/>
          <a:p>
            <a:fld id="{C22E75AC-BCE6-4343-90EA-441CE62D5C24}" type="slidenum">
              <a:rPr lang="en-US" smtClean="0"/>
              <a:t>‹#›</a:t>
            </a:fld>
            <a:endParaRPr lang="en-US"/>
          </a:p>
        </p:txBody>
      </p:sp>
    </p:spTree>
    <p:extLst>
      <p:ext uri="{BB962C8B-B14F-4D97-AF65-F5344CB8AC3E}">
        <p14:creationId xmlns:p14="http://schemas.microsoft.com/office/powerpoint/2010/main" val="3515856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13CA1-1B87-0511-E226-4008D18DEA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522754-0B2C-424C-1721-94052F3313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0EE553-4931-E454-F0FB-DC8B8D7CE8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2E9BD0-0B69-7A0E-C65D-65FBF00ECB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7A4D48-2908-FBB1-BCCE-75BAE8E1DA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955F9D-2F4D-26B5-97D8-2F6F3F3B3F7F}"/>
              </a:ext>
            </a:extLst>
          </p:cNvPr>
          <p:cNvSpPr>
            <a:spLocks noGrp="1"/>
          </p:cNvSpPr>
          <p:nvPr>
            <p:ph type="dt" sz="half" idx="10"/>
          </p:nvPr>
        </p:nvSpPr>
        <p:spPr>
          <a:xfrm>
            <a:off x="838200" y="6356350"/>
            <a:ext cx="2743200" cy="365125"/>
          </a:xfrm>
          <a:prstGeom prst="rect">
            <a:avLst/>
          </a:prstGeom>
        </p:spPr>
        <p:txBody>
          <a:bodyPr/>
          <a:lstStyle/>
          <a:p>
            <a:fld id="{DB1BD9FC-D416-4225-ADC3-A1CA9B6F5029}" type="datetimeFigureOut">
              <a:rPr lang="en-US" smtClean="0"/>
              <a:t>12/12/2025</a:t>
            </a:fld>
            <a:endParaRPr lang="en-US"/>
          </a:p>
        </p:txBody>
      </p:sp>
      <p:sp>
        <p:nvSpPr>
          <p:cNvPr id="8" name="Footer Placeholder 7">
            <a:extLst>
              <a:ext uri="{FF2B5EF4-FFF2-40B4-BE49-F238E27FC236}">
                <a16:creationId xmlns:a16="http://schemas.microsoft.com/office/drawing/2014/main" id="{8A2B1DA4-04A1-4CDF-796D-79C89BB5EA0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9CD573F-46FF-3241-620C-3F44D5C1C636}"/>
              </a:ext>
            </a:extLst>
          </p:cNvPr>
          <p:cNvSpPr>
            <a:spLocks noGrp="1"/>
          </p:cNvSpPr>
          <p:nvPr>
            <p:ph type="sldNum" sz="quarter" idx="12"/>
          </p:nvPr>
        </p:nvSpPr>
        <p:spPr/>
        <p:txBody>
          <a:bodyPr/>
          <a:lstStyle/>
          <a:p>
            <a:fld id="{C22E75AC-BCE6-4343-90EA-441CE62D5C24}" type="slidenum">
              <a:rPr lang="en-US" smtClean="0"/>
              <a:t>‹#›</a:t>
            </a:fld>
            <a:endParaRPr lang="en-US"/>
          </a:p>
        </p:txBody>
      </p:sp>
    </p:spTree>
    <p:extLst>
      <p:ext uri="{BB962C8B-B14F-4D97-AF65-F5344CB8AC3E}">
        <p14:creationId xmlns:p14="http://schemas.microsoft.com/office/powerpoint/2010/main" val="4152832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18F09-21B5-52FA-DE75-2A2855D1F3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8344B5-4E61-0FF5-0E4A-3053EFC42BFE}"/>
              </a:ext>
            </a:extLst>
          </p:cNvPr>
          <p:cNvSpPr>
            <a:spLocks noGrp="1"/>
          </p:cNvSpPr>
          <p:nvPr>
            <p:ph type="dt" sz="half" idx="10"/>
          </p:nvPr>
        </p:nvSpPr>
        <p:spPr>
          <a:xfrm>
            <a:off x="838200" y="6356350"/>
            <a:ext cx="2743200" cy="365125"/>
          </a:xfrm>
          <a:prstGeom prst="rect">
            <a:avLst/>
          </a:prstGeom>
        </p:spPr>
        <p:txBody>
          <a:bodyPr/>
          <a:lstStyle/>
          <a:p>
            <a:fld id="{DB1BD9FC-D416-4225-ADC3-A1CA9B6F5029}" type="datetimeFigureOut">
              <a:rPr lang="en-US" smtClean="0"/>
              <a:t>12/12/2025</a:t>
            </a:fld>
            <a:endParaRPr lang="en-US"/>
          </a:p>
        </p:txBody>
      </p:sp>
      <p:sp>
        <p:nvSpPr>
          <p:cNvPr id="4" name="Footer Placeholder 3">
            <a:extLst>
              <a:ext uri="{FF2B5EF4-FFF2-40B4-BE49-F238E27FC236}">
                <a16:creationId xmlns:a16="http://schemas.microsoft.com/office/drawing/2014/main" id="{1386C69A-DFC1-A801-5266-15757C92713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11B40A0-286E-14BC-9F19-E426C3B191FA}"/>
              </a:ext>
            </a:extLst>
          </p:cNvPr>
          <p:cNvSpPr>
            <a:spLocks noGrp="1"/>
          </p:cNvSpPr>
          <p:nvPr>
            <p:ph type="sldNum" sz="quarter" idx="12"/>
          </p:nvPr>
        </p:nvSpPr>
        <p:spPr/>
        <p:txBody>
          <a:bodyPr/>
          <a:lstStyle/>
          <a:p>
            <a:fld id="{C22E75AC-BCE6-4343-90EA-441CE62D5C24}" type="slidenum">
              <a:rPr lang="en-US" smtClean="0"/>
              <a:t>‹#›</a:t>
            </a:fld>
            <a:endParaRPr lang="en-US"/>
          </a:p>
        </p:txBody>
      </p:sp>
    </p:spTree>
    <p:extLst>
      <p:ext uri="{BB962C8B-B14F-4D97-AF65-F5344CB8AC3E}">
        <p14:creationId xmlns:p14="http://schemas.microsoft.com/office/powerpoint/2010/main" val="252072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C6B6C8-2616-B006-DF8A-00597B32EF3F}"/>
              </a:ext>
            </a:extLst>
          </p:cNvPr>
          <p:cNvSpPr>
            <a:spLocks noGrp="1"/>
          </p:cNvSpPr>
          <p:nvPr>
            <p:ph type="dt" sz="half" idx="10"/>
          </p:nvPr>
        </p:nvSpPr>
        <p:spPr>
          <a:xfrm>
            <a:off x="838200" y="6356350"/>
            <a:ext cx="2743200" cy="365125"/>
          </a:xfrm>
          <a:prstGeom prst="rect">
            <a:avLst/>
          </a:prstGeom>
        </p:spPr>
        <p:txBody>
          <a:bodyPr/>
          <a:lstStyle/>
          <a:p>
            <a:fld id="{DB1BD9FC-D416-4225-ADC3-A1CA9B6F5029}" type="datetimeFigureOut">
              <a:rPr lang="en-US" smtClean="0"/>
              <a:t>12/12/2025</a:t>
            </a:fld>
            <a:endParaRPr lang="en-US"/>
          </a:p>
        </p:txBody>
      </p:sp>
      <p:sp>
        <p:nvSpPr>
          <p:cNvPr id="3" name="Footer Placeholder 2">
            <a:extLst>
              <a:ext uri="{FF2B5EF4-FFF2-40B4-BE49-F238E27FC236}">
                <a16:creationId xmlns:a16="http://schemas.microsoft.com/office/drawing/2014/main" id="{B9D8C11A-E633-8AF4-D03B-D4AE8604749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9A4AEB4-2CCD-9CAA-37D7-F0D67FB9B11F}"/>
              </a:ext>
            </a:extLst>
          </p:cNvPr>
          <p:cNvSpPr>
            <a:spLocks noGrp="1"/>
          </p:cNvSpPr>
          <p:nvPr>
            <p:ph type="sldNum" sz="quarter" idx="12"/>
          </p:nvPr>
        </p:nvSpPr>
        <p:spPr/>
        <p:txBody>
          <a:bodyPr/>
          <a:lstStyle/>
          <a:p>
            <a:fld id="{C22E75AC-BCE6-4343-90EA-441CE62D5C24}" type="slidenum">
              <a:rPr lang="en-US" smtClean="0"/>
              <a:t>‹#›</a:t>
            </a:fld>
            <a:endParaRPr lang="en-US"/>
          </a:p>
        </p:txBody>
      </p:sp>
    </p:spTree>
    <p:extLst>
      <p:ext uri="{BB962C8B-B14F-4D97-AF65-F5344CB8AC3E}">
        <p14:creationId xmlns:p14="http://schemas.microsoft.com/office/powerpoint/2010/main" val="2389660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8AB4E-8A0B-D250-29DA-74D9CD139E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36B7EB9-F325-B1DF-5F69-3566241B2F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9C2DBD-EAEF-34E6-3A26-C6B6A90488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005586-A52D-EABF-F6DA-98BC5EE891C5}"/>
              </a:ext>
            </a:extLst>
          </p:cNvPr>
          <p:cNvSpPr>
            <a:spLocks noGrp="1"/>
          </p:cNvSpPr>
          <p:nvPr>
            <p:ph type="dt" sz="half" idx="10"/>
          </p:nvPr>
        </p:nvSpPr>
        <p:spPr>
          <a:xfrm>
            <a:off x="838200" y="6356350"/>
            <a:ext cx="2743200" cy="365125"/>
          </a:xfrm>
          <a:prstGeom prst="rect">
            <a:avLst/>
          </a:prstGeom>
        </p:spPr>
        <p:txBody>
          <a:bodyPr/>
          <a:lstStyle/>
          <a:p>
            <a:fld id="{DB1BD9FC-D416-4225-ADC3-A1CA9B6F5029}" type="datetimeFigureOut">
              <a:rPr lang="en-US" smtClean="0"/>
              <a:t>12/12/2025</a:t>
            </a:fld>
            <a:endParaRPr lang="en-US"/>
          </a:p>
        </p:txBody>
      </p:sp>
      <p:sp>
        <p:nvSpPr>
          <p:cNvPr id="6" name="Footer Placeholder 5">
            <a:extLst>
              <a:ext uri="{FF2B5EF4-FFF2-40B4-BE49-F238E27FC236}">
                <a16:creationId xmlns:a16="http://schemas.microsoft.com/office/drawing/2014/main" id="{2C1370F2-7E08-1FDF-C5F9-0DA0CD2152D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ED77D6C-B8CE-00F8-5D21-E201A8914ED1}"/>
              </a:ext>
            </a:extLst>
          </p:cNvPr>
          <p:cNvSpPr>
            <a:spLocks noGrp="1"/>
          </p:cNvSpPr>
          <p:nvPr>
            <p:ph type="sldNum" sz="quarter" idx="12"/>
          </p:nvPr>
        </p:nvSpPr>
        <p:spPr/>
        <p:txBody>
          <a:bodyPr/>
          <a:lstStyle/>
          <a:p>
            <a:fld id="{C22E75AC-BCE6-4343-90EA-441CE62D5C24}" type="slidenum">
              <a:rPr lang="en-US" smtClean="0"/>
              <a:t>‹#›</a:t>
            </a:fld>
            <a:endParaRPr lang="en-US"/>
          </a:p>
        </p:txBody>
      </p:sp>
    </p:spTree>
    <p:extLst>
      <p:ext uri="{BB962C8B-B14F-4D97-AF65-F5344CB8AC3E}">
        <p14:creationId xmlns:p14="http://schemas.microsoft.com/office/powerpoint/2010/main" val="3007077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FBA7B-3025-2376-8C53-BE101ACE74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15041A-DB3A-8E30-0368-CD8CBD6EDD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0EE3EB-5986-771B-B729-67AF9B5986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E4FCF1-B62C-CB82-CC22-4543DD20BE71}"/>
              </a:ext>
            </a:extLst>
          </p:cNvPr>
          <p:cNvSpPr>
            <a:spLocks noGrp="1"/>
          </p:cNvSpPr>
          <p:nvPr>
            <p:ph type="dt" sz="half" idx="10"/>
          </p:nvPr>
        </p:nvSpPr>
        <p:spPr>
          <a:xfrm>
            <a:off x="838200" y="6356350"/>
            <a:ext cx="2743200" cy="365125"/>
          </a:xfrm>
          <a:prstGeom prst="rect">
            <a:avLst/>
          </a:prstGeom>
        </p:spPr>
        <p:txBody>
          <a:bodyPr/>
          <a:lstStyle/>
          <a:p>
            <a:fld id="{DB1BD9FC-D416-4225-ADC3-A1CA9B6F5029}" type="datetimeFigureOut">
              <a:rPr lang="en-US" smtClean="0"/>
              <a:t>12/12/2025</a:t>
            </a:fld>
            <a:endParaRPr lang="en-US"/>
          </a:p>
        </p:txBody>
      </p:sp>
      <p:sp>
        <p:nvSpPr>
          <p:cNvPr id="6" name="Footer Placeholder 5">
            <a:extLst>
              <a:ext uri="{FF2B5EF4-FFF2-40B4-BE49-F238E27FC236}">
                <a16:creationId xmlns:a16="http://schemas.microsoft.com/office/drawing/2014/main" id="{BC894871-99C3-B73D-6144-49308A41E9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3802CEB-BAD3-834E-C636-349DD3B52732}"/>
              </a:ext>
            </a:extLst>
          </p:cNvPr>
          <p:cNvSpPr>
            <a:spLocks noGrp="1"/>
          </p:cNvSpPr>
          <p:nvPr>
            <p:ph type="sldNum" sz="quarter" idx="12"/>
          </p:nvPr>
        </p:nvSpPr>
        <p:spPr/>
        <p:txBody>
          <a:bodyPr/>
          <a:lstStyle/>
          <a:p>
            <a:fld id="{C22E75AC-BCE6-4343-90EA-441CE62D5C24}" type="slidenum">
              <a:rPr lang="en-US" smtClean="0"/>
              <a:t>‹#›</a:t>
            </a:fld>
            <a:endParaRPr lang="en-US"/>
          </a:p>
        </p:txBody>
      </p:sp>
    </p:spTree>
    <p:extLst>
      <p:ext uri="{BB962C8B-B14F-4D97-AF65-F5344CB8AC3E}">
        <p14:creationId xmlns:p14="http://schemas.microsoft.com/office/powerpoint/2010/main" val="4025207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DA00BD-7091-C0BC-CA34-31F9846AE094}"/>
              </a:ext>
            </a:extLst>
          </p:cNvPr>
          <p:cNvSpPr>
            <a:spLocks noGrp="1"/>
          </p:cNvSpPr>
          <p:nvPr>
            <p:ph type="title"/>
          </p:nvPr>
        </p:nvSpPr>
        <p:spPr>
          <a:xfrm>
            <a:off x="612741" y="365126"/>
            <a:ext cx="10953947" cy="104889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7F9E1FA-78E3-022B-F0E6-30B482118B69}"/>
              </a:ext>
            </a:extLst>
          </p:cNvPr>
          <p:cNvSpPr>
            <a:spLocks noGrp="1"/>
          </p:cNvSpPr>
          <p:nvPr>
            <p:ph type="body" idx="1"/>
          </p:nvPr>
        </p:nvSpPr>
        <p:spPr>
          <a:xfrm>
            <a:off x="612742" y="1593130"/>
            <a:ext cx="10953946" cy="45838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7F6D86F-0AF1-E232-BB42-A59F2E258940}"/>
              </a:ext>
            </a:extLst>
          </p:cNvPr>
          <p:cNvSpPr>
            <a:spLocks noGrp="1"/>
          </p:cNvSpPr>
          <p:nvPr>
            <p:ph type="sldNum" sz="quarter" idx="4"/>
          </p:nvPr>
        </p:nvSpPr>
        <p:spPr>
          <a:xfrm>
            <a:off x="10699422" y="6356350"/>
            <a:ext cx="654377"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22E75AC-BCE6-4343-90EA-441CE62D5C24}" type="slidenum">
              <a:rPr lang="en-US" smtClean="0"/>
              <a:t>‹#›</a:t>
            </a:fld>
            <a:endParaRPr lang="en-US"/>
          </a:p>
        </p:txBody>
      </p:sp>
    </p:spTree>
    <p:extLst>
      <p:ext uri="{BB962C8B-B14F-4D97-AF65-F5344CB8AC3E}">
        <p14:creationId xmlns:p14="http://schemas.microsoft.com/office/powerpoint/2010/main" val="2814915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47D6575-0B06-40B2-9D0F-298202F6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c 11">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4492B5D-8A4E-A60C-D4FF-1CB78D6250DF}"/>
              </a:ext>
            </a:extLst>
          </p:cNvPr>
          <p:cNvSpPr>
            <a:spLocks noGrp="1"/>
          </p:cNvSpPr>
          <p:nvPr>
            <p:ph type="ctrTitle"/>
          </p:nvPr>
        </p:nvSpPr>
        <p:spPr>
          <a:xfrm>
            <a:off x="1222849" y="1190851"/>
            <a:ext cx="5085580" cy="2387600"/>
          </a:xfrm>
        </p:spPr>
        <p:txBody>
          <a:bodyPr>
            <a:normAutofit fontScale="90000"/>
          </a:bodyPr>
          <a:lstStyle/>
          <a:p>
            <a:pPr algn="l"/>
            <a:r>
              <a:rPr lang="en-US" dirty="0">
                <a:solidFill>
                  <a:schemeClr val="bg1"/>
                </a:solidFill>
              </a:rPr>
              <a:t>Absentee Processing &amp; Counting Procedures</a:t>
            </a:r>
          </a:p>
        </p:txBody>
      </p:sp>
      <p:sp>
        <p:nvSpPr>
          <p:cNvPr id="3" name="Subtitle 2">
            <a:extLst>
              <a:ext uri="{FF2B5EF4-FFF2-40B4-BE49-F238E27FC236}">
                <a16:creationId xmlns:a16="http://schemas.microsoft.com/office/drawing/2014/main" id="{08F8189D-E35A-1F30-63D4-5B4D16D2CFF3}"/>
              </a:ext>
            </a:extLst>
          </p:cNvPr>
          <p:cNvSpPr>
            <a:spLocks noGrp="1"/>
          </p:cNvSpPr>
          <p:nvPr>
            <p:ph type="subTitle" idx="1"/>
          </p:nvPr>
        </p:nvSpPr>
        <p:spPr>
          <a:xfrm>
            <a:off x="1222849" y="3914732"/>
            <a:ext cx="5568476" cy="2332579"/>
          </a:xfrm>
        </p:spPr>
        <p:txBody>
          <a:bodyPr>
            <a:normAutofit/>
          </a:bodyPr>
          <a:lstStyle/>
          <a:p>
            <a:pPr algn="l"/>
            <a:r>
              <a:rPr lang="en-US" sz="2800" dirty="0">
                <a:solidFill>
                  <a:schemeClr val="bg1"/>
                </a:solidFill>
              </a:rPr>
              <a:t>ABS Review &amp; Ballot Processing:</a:t>
            </a:r>
          </a:p>
          <a:p>
            <a:pPr marL="342900" indent="-342900" algn="l">
              <a:buFont typeface="Arial" panose="020B0604020202020204" pitchFamily="34" charset="0"/>
              <a:buChar char="•"/>
            </a:pPr>
            <a:r>
              <a:rPr lang="en-US" dirty="0">
                <a:solidFill>
                  <a:schemeClr val="bg1"/>
                </a:solidFill>
              </a:rPr>
              <a:t>Angie Nussmeyer, IED Co-Director</a:t>
            </a:r>
          </a:p>
          <a:p>
            <a:pPr marL="342900" indent="-342900" algn="l">
              <a:buFont typeface="Arial" panose="020B0604020202020204" pitchFamily="34" charset="0"/>
              <a:buChar char="•"/>
            </a:pPr>
            <a:r>
              <a:rPr lang="en-US" dirty="0">
                <a:solidFill>
                  <a:schemeClr val="bg1"/>
                </a:solidFill>
              </a:rPr>
              <a:t>Brad King, IED Co-Director</a:t>
            </a:r>
          </a:p>
          <a:p>
            <a:pPr algn="l"/>
            <a:endParaRPr lang="en-US" dirty="0">
              <a:solidFill>
                <a:schemeClr val="bg1"/>
              </a:solidFill>
            </a:endParaRPr>
          </a:p>
        </p:txBody>
      </p:sp>
      <p:sp>
        <p:nvSpPr>
          <p:cNvPr id="14" name="Oval 13">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9802" y="832686"/>
            <a:ext cx="1104943" cy="10749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Image of people working in front of a large calendar on deadline">
            <a:extLst>
              <a:ext uri="{FF2B5EF4-FFF2-40B4-BE49-F238E27FC236}">
                <a16:creationId xmlns:a16="http://schemas.microsoft.com/office/drawing/2014/main" id="{A6D10946-6F5C-685E-F80E-4112C1B540BF}"/>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a:xfrm>
            <a:off x="6520859" y="795510"/>
            <a:ext cx="5137520" cy="5137520"/>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16" name="Rectangle 15">
            <a:extLst>
              <a:ext uri="{FF2B5EF4-FFF2-40B4-BE49-F238E27FC236}">
                <a16:creationId xmlns:a16="http://schemas.microsoft.com/office/drawing/2014/main" id="{0DA5DB8B-7E5C-4ABC-8069-A9A8806F3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2154" y="4925384"/>
            <a:ext cx="876704" cy="876704"/>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223EAFE2-B738-8B90-B00A-3B5BC665E08D}"/>
              </a:ext>
              <a:ext uri="{C183D7F6-B498-43B3-948B-1728B52AA6E4}">
                <adec:decorative xmlns:adec="http://schemas.microsoft.com/office/drawing/2017/decorative" val="1"/>
              </a:ext>
            </a:extLst>
          </p:cNvPr>
          <p:cNvSpPr/>
          <p:nvPr/>
        </p:nvSpPr>
        <p:spPr>
          <a:xfrm flipV="1">
            <a:off x="2188515" y="3578451"/>
            <a:ext cx="3705225" cy="136672"/>
          </a:xfrm>
          <a:prstGeom prst="roundRect">
            <a:avLst/>
          </a:prstGeom>
          <a:solidFill>
            <a:srgbClr val="42BA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1AB5EE2-FA2E-BDC3-B0FB-D2B1E3D985DF}"/>
              </a:ext>
            </a:extLst>
          </p:cNvPr>
          <p:cNvSpPr txBox="1"/>
          <p:nvPr/>
        </p:nvSpPr>
        <p:spPr>
          <a:xfrm>
            <a:off x="9754455" y="5256014"/>
            <a:ext cx="993128" cy="215444"/>
          </a:xfrm>
          <a:prstGeom prst="rect">
            <a:avLst/>
          </a:prstGeom>
          <a:noFill/>
        </p:spPr>
        <p:txBody>
          <a:bodyPr wrap="square">
            <a:spAutoFit/>
          </a:bodyPr>
          <a:lstStyle/>
          <a:p>
            <a:r>
              <a:rPr lang="en-US" sz="800" dirty="0"/>
              <a:t>Image by </a:t>
            </a:r>
            <a:r>
              <a:rPr lang="en-US" sz="800" dirty="0" err="1"/>
              <a:t>freepik</a:t>
            </a:r>
            <a:endParaRPr lang="en-US" sz="800" dirty="0"/>
          </a:p>
        </p:txBody>
      </p:sp>
    </p:spTree>
    <p:extLst>
      <p:ext uri="{BB962C8B-B14F-4D97-AF65-F5344CB8AC3E}">
        <p14:creationId xmlns:p14="http://schemas.microsoft.com/office/powerpoint/2010/main" val="4123344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4232239-216A-A328-7AE2-94514DC70E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3696BA-A71A-410F-5C2C-B34DE079BDE4}"/>
              </a:ext>
            </a:extLst>
          </p:cNvPr>
          <p:cNvSpPr>
            <a:spLocks noGrp="1"/>
          </p:cNvSpPr>
          <p:nvPr>
            <p:ph type="title"/>
          </p:nvPr>
        </p:nvSpPr>
        <p:spPr/>
        <p:txBody>
          <a:bodyPr/>
          <a:lstStyle/>
          <a:p>
            <a:r>
              <a:rPr lang="en-US" dirty="0"/>
              <a:t>Central Count Ballot Review Procedures</a:t>
            </a:r>
          </a:p>
        </p:txBody>
      </p:sp>
      <p:sp>
        <p:nvSpPr>
          <p:cNvPr id="9" name="Rectangle: Rounded Corners 8">
            <a:extLst>
              <a:ext uri="{FF2B5EF4-FFF2-40B4-BE49-F238E27FC236}">
                <a16:creationId xmlns:a16="http://schemas.microsoft.com/office/drawing/2014/main" id="{32E3AF51-99BA-83AD-4BE7-1FACC926F65B}"/>
              </a:ext>
              <a:ext uri="{C183D7F6-B498-43B3-948B-1728B52AA6E4}">
                <adec:decorative xmlns:adec="http://schemas.microsoft.com/office/drawing/2017/decorative" val="1"/>
              </a:ext>
            </a:extLst>
          </p:cNvPr>
          <p:cNvSpPr/>
          <p:nvPr/>
        </p:nvSpPr>
        <p:spPr>
          <a:xfrm flipV="1">
            <a:off x="0" y="1210688"/>
            <a:ext cx="12192000" cy="168789"/>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3ADC9EB-DA3E-B35D-5DA5-E046648870D4}"/>
              </a:ext>
            </a:extLst>
          </p:cNvPr>
          <p:cNvSpPr txBox="1"/>
          <p:nvPr/>
        </p:nvSpPr>
        <p:spPr>
          <a:xfrm>
            <a:off x="559035" y="1610993"/>
            <a:ext cx="11184371" cy="461665"/>
          </a:xfrm>
          <a:prstGeom prst="rect">
            <a:avLst/>
          </a:prstGeom>
          <a:noFill/>
        </p:spPr>
        <p:txBody>
          <a:bodyPr wrap="square">
            <a:spAutoFit/>
          </a:bodyPr>
          <a:lstStyle/>
          <a:p>
            <a:pPr marL="0" indent="0">
              <a:buNone/>
            </a:pPr>
            <a:r>
              <a:rPr lang="en-US" sz="2400" b="1" dirty="0"/>
              <a:t>COMPLETE THESE STEPS BEFORE TABULATING ABS BALLOTS:</a:t>
            </a:r>
          </a:p>
        </p:txBody>
      </p:sp>
      <p:pic>
        <p:nvPicPr>
          <p:cNvPr id="10" name="Picture 9" descr="Cartoon of a woman holding a large pencil in front of a clipboard">
            <a:extLst>
              <a:ext uri="{FF2B5EF4-FFF2-40B4-BE49-F238E27FC236}">
                <a16:creationId xmlns:a16="http://schemas.microsoft.com/office/drawing/2014/main" id="{6BA63B76-9B68-8BEB-57C5-FD19C6FCCCB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1100">
                        <a14:foregroundMark x1="38450" y1="79600" x2="38450" y2="79600"/>
                        <a14:foregroundMark x1="63750" y1="51550" x2="63750" y2="51550"/>
                        <a14:foregroundMark x1="77500" y1="33750" x2="52350" y2="35850"/>
                        <a14:foregroundMark x1="52350" y1="35850" x2="47300" y2="40850"/>
                        <a14:foregroundMark x1="47300" y1="40850" x2="49800" y2="56700"/>
                        <a14:foregroundMark x1="49800" y1="56700" x2="47000" y2="76950"/>
                        <a14:foregroundMark x1="47000" y1="76950" x2="54150" y2="79700"/>
                        <a14:foregroundMark x1="54150" y1="79700" x2="70450" y2="77800"/>
                        <a14:foregroundMark x1="70450" y1="77800" x2="77550" y2="78300"/>
                        <a14:foregroundMark x1="77550" y1="78300" x2="80050" y2="40100"/>
                        <a14:foregroundMark x1="80050" y1="40100" x2="76550" y2="33350"/>
                        <a14:foregroundMark x1="58600" y1="39600" x2="58600" y2="39600"/>
                        <a14:foregroundMark x1="57500" y1="34700" x2="50950" y2="43300"/>
                        <a14:foregroundMark x1="50950" y1="43300" x2="65300" y2="45900"/>
                        <a14:foregroundMark x1="65300" y1="45900" x2="74600" y2="41900"/>
                        <a14:foregroundMark x1="74600" y1="41900" x2="78250" y2="34100"/>
                        <a14:foregroundMark x1="78250" y1="34100" x2="54850" y2="35400"/>
                        <a14:foregroundMark x1="78750" y1="44150" x2="72450" y2="34900"/>
                        <a14:foregroundMark x1="72450" y1="34900" x2="55950" y2="37400"/>
                        <a14:foregroundMark x1="55950" y1="37400" x2="68450" y2="44450"/>
                        <a14:foregroundMark x1="68450" y1="44450" x2="81250" y2="39700"/>
                        <a14:foregroundMark x1="77800" y1="41650" x2="69700" y2="52400"/>
                        <a14:foregroundMark x1="69700" y1="52400" x2="76550" y2="55600"/>
                        <a14:foregroundMark x1="76550" y1="55600" x2="78900" y2="47650"/>
                        <a14:foregroundMark x1="78900" y1="47650" x2="76950" y2="40350"/>
                        <a14:foregroundMark x1="76950" y1="40350" x2="75700" y2="39050"/>
                        <a14:foregroundMark x1="91100" y1="49300" x2="91100" y2="49300"/>
                        <a14:foregroundMark x1="46400" y1="74700" x2="33400" y2="69950"/>
                        <a14:foregroundMark x1="33400" y1="69950" x2="29600" y2="76500"/>
                        <a14:foregroundMark x1="29600" y1="76500" x2="33250" y2="83350"/>
                        <a14:foregroundMark x1="33250" y1="83350" x2="44300" y2="83000"/>
                        <a14:foregroundMark x1="44300" y1="83000" x2="47450" y2="76350"/>
                        <a14:foregroundMark x1="47450" y1="76350" x2="45550" y2="73350"/>
                        <a14:foregroundMark x1="39600" y1="79050" x2="39600" y2="79050"/>
                        <a14:foregroundMark x1="41950" y1="77200" x2="33800" y2="72550"/>
                        <a14:foregroundMark x1="33800" y1="72550" x2="34550" y2="81900"/>
                        <a14:foregroundMark x1="34550" y1="81900" x2="41600" y2="82100"/>
                        <a14:foregroundMark x1="41600" y1="82100" x2="45100" y2="74950"/>
                        <a14:foregroundMark x1="45100" y1="74950" x2="41100" y2="74600"/>
                        <a14:foregroundMark x1="32900" y1="82500" x2="23750" y2="82350"/>
                        <a14:foregroundMark x1="23750" y1="82350" x2="30350" y2="86350"/>
                        <a14:foregroundMark x1="30350" y1="86350" x2="31650" y2="82500"/>
                        <a14:foregroundMark x1="25000" y1="83200" x2="14100" y2="82300"/>
                        <a14:foregroundMark x1="14100" y1="82300" x2="23050" y2="86000"/>
                        <a14:foregroundMark x1="23050" y1="86000" x2="25000" y2="82650"/>
                        <a14:foregroundMark x1="13900" y1="78600" x2="13600" y2="76650"/>
                      </a14:backgroundRemoval>
                    </a14:imgEffect>
                  </a14:imgLayer>
                </a14:imgProps>
              </a:ext>
              <a:ext uri="{28A0092B-C50C-407E-A947-70E740481C1C}">
                <a14:useLocalDpi xmlns:a14="http://schemas.microsoft.com/office/drawing/2010/main" val="0"/>
              </a:ext>
            </a:extLst>
          </a:blip>
          <a:stretch>
            <a:fillRect/>
          </a:stretch>
        </p:blipFill>
        <p:spPr>
          <a:xfrm>
            <a:off x="-548638" y="3001296"/>
            <a:ext cx="3779758" cy="3779758"/>
          </a:xfrm>
          <a:prstGeom prst="rect">
            <a:avLst/>
          </a:prstGeom>
        </p:spPr>
      </p:pic>
      <p:sp>
        <p:nvSpPr>
          <p:cNvPr id="3" name="Content Placeholder 2">
            <a:extLst>
              <a:ext uri="{FF2B5EF4-FFF2-40B4-BE49-F238E27FC236}">
                <a16:creationId xmlns:a16="http://schemas.microsoft.com/office/drawing/2014/main" id="{D10699D7-93DE-5D21-B587-110244C4ED18}"/>
              </a:ext>
            </a:extLst>
          </p:cNvPr>
          <p:cNvSpPr>
            <a:spLocks noGrp="1"/>
          </p:cNvSpPr>
          <p:nvPr>
            <p:ph idx="1"/>
          </p:nvPr>
        </p:nvSpPr>
        <p:spPr>
          <a:xfrm>
            <a:off x="612742" y="2082242"/>
            <a:ext cx="10953946" cy="4087551"/>
          </a:xfrm>
        </p:spPr>
        <p:txBody>
          <a:bodyPr>
            <a:normAutofit/>
          </a:bodyPr>
          <a:lstStyle/>
          <a:p>
            <a:pPr marL="514350" indent="-514350">
              <a:buFont typeface="+mj-lt"/>
              <a:buAutoNum type="arabicParenR" startAt="5"/>
            </a:pPr>
            <a:r>
              <a:rPr lang="en-US" sz="2400" b="1" dirty="0"/>
              <a:t>Check with VR official if voter returned proof of residency documentation, if required</a:t>
            </a:r>
          </a:p>
          <a:p>
            <a:pPr lvl="1"/>
            <a:r>
              <a:rPr lang="en-US" sz="2000" dirty="0"/>
              <a:t>If not, ABS is to be made provisional</a:t>
            </a:r>
          </a:p>
          <a:p>
            <a:pPr lvl="1"/>
            <a:r>
              <a:rPr lang="en-US" sz="2000" dirty="0"/>
              <a:t>Documentation must be received by 6PM on Election Day for ballot to be counted at provisional hearing</a:t>
            </a:r>
          </a:p>
          <a:p>
            <a:pPr marL="2343150" lvl="4" indent="-514350">
              <a:buFont typeface="+mj-lt"/>
              <a:buAutoNum type="arabicParenR" startAt="6"/>
            </a:pPr>
            <a:r>
              <a:rPr lang="en-US" sz="2400" b="1" dirty="0"/>
              <a:t>Ensure voter has not voted in person on Election Day</a:t>
            </a:r>
          </a:p>
          <a:p>
            <a:pPr lvl="5"/>
            <a:r>
              <a:rPr lang="en-US" dirty="0"/>
              <a:t>While unlikely, “greater” risk with paper poll lists if couriers do not deliver ABS voter lists for poll workers to mark off in paper poll book; exceedingly rare with </a:t>
            </a:r>
            <a:r>
              <a:rPr lang="en-US" dirty="0" err="1"/>
              <a:t>ePBs</a:t>
            </a:r>
            <a:endParaRPr lang="en-US" dirty="0"/>
          </a:p>
          <a:p>
            <a:pPr marL="2343150" lvl="4" indent="-514350">
              <a:buFont typeface="+mj-lt"/>
              <a:buAutoNum type="arabicParenR" startAt="6"/>
            </a:pPr>
            <a:r>
              <a:rPr lang="en-US" sz="2400" b="1" dirty="0"/>
              <a:t>Be certain the ballot security envelope has not been opened or resealed</a:t>
            </a:r>
          </a:p>
          <a:p>
            <a:pPr lvl="6"/>
            <a:r>
              <a:rPr lang="en-US" dirty="0"/>
              <a:t>If evidence exists it has been, then counters must reject ABS</a:t>
            </a:r>
          </a:p>
          <a:p>
            <a:pPr lvl="6"/>
            <a:r>
              <a:rPr lang="en-US" dirty="0"/>
              <a:t>Does not apply to ABS ballots faxed or emailed (FPCA, ABS-VPD)</a:t>
            </a:r>
          </a:p>
          <a:p>
            <a:pPr marL="457200" lvl="1" indent="0">
              <a:buNone/>
            </a:pPr>
            <a:endParaRPr lang="en-US" sz="2000" dirty="0"/>
          </a:p>
        </p:txBody>
      </p:sp>
      <p:sp>
        <p:nvSpPr>
          <p:cNvPr id="8" name="Arc 7">
            <a:extLst>
              <a:ext uri="{FF2B5EF4-FFF2-40B4-BE49-F238E27FC236}">
                <a16:creationId xmlns:a16="http://schemas.microsoft.com/office/drawing/2014/main" id="{DCD1F5A0-ED95-0B10-0AAD-55C4C551CEDF}"/>
              </a:ext>
              <a:ext uri="{C183D7F6-B498-43B3-948B-1728B52AA6E4}">
                <adec:decorative xmlns:adec="http://schemas.microsoft.com/office/drawing/2017/decorative" val="1"/>
              </a:ext>
            </a:extLst>
          </p:cNvPr>
          <p:cNvSpPr/>
          <p:nvPr/>
        </p:nvSpPr>
        <p:spPr>
          <a:xfrm rot="10800000">
            <a:off x="276565" y="2683919"/>
            <a:ext cx="3496519" cy="3614138"/>
          </a:xfrm>
          <a:prstGeom prst="arc">
            <a:avLst>
              <a:gd name="adj1" fmla="val 16200000"/>
              <a:gd name="adj2" fmla="val 164697"/>
            </a:avLst>
          </a:prstGeom>
          <a:ln w="38100">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Arc 3">
            <a:extLst>
              <a:ext uri="{FF2B5EF4-FFF2-40B4-BE49-F238E27FC236}">
                <a16:creationId xmlns:a16="http://schemas.microsoft.com/office/drawing/2014/main" id="{A06DD921-D653-0C05-893F-D78CDCDA6061}"/>
              </a:ext>
              <a:ext uri="{C183D7F6-B498-43B3-948B-1728B52AA6E4}">
                <adec:decorative xmlns:adec="http://schemas.microsoft.com/office/drawing/2017/decorative" val="1"/>
              </a:ext>
            </a:extLst>
          </p:cNvPr>
          <p:cNvSpPr/>
          <p:nvPr/>
        </p:nvSpPr>
        <p:spPr>
          <a:xfrm rot="318936">
            <a:off x="7553326" y="231775"/>
            <a:ext cx="4025932" cy="3730625"/>
          </a:xfrm>
          <a:prstGeom prst="arc">
            <a:avLst>
              <a:gd name="adj1" fmla="val 16200000"/>
              <a:gd name="adj2" fmla="val 164697"/>
            </a:avLst>
          </a:prstGeom>
          <a:ln w="76200">
            <a:prstDash val="lg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4915E30C-4EF8-82E5-FA4F-F2E0CB93E2D7}"/>
              </a:ext>
            </a:extLst>
          </p:cNvPr>
          <p:cNvSpPr txBox="1"/>
          <p:nvPr/>
        </p:nvSpPr>
        <p:spPr>
          <a:xfrm>
            <a:off x="4165763" y="6369763"/>
            <a:ext cx="7400925" cy="246221"/>
          </a:xfrm>
          <a:prstGeom prst="rect">
            <a:avLst/>
          </a:prstGeom>
          <a:noFill/>
        </p:spPr>
        <p:txBody>
          <a:bodyPr wrap="square" rtlCol="0">
            <a:spAutoFit/>
          </a:bodyPr>
          <a:lstStyle/>
          <a:p>
            <a:pPr algn="r"/>
            <a:r>
              <a:rPr lang="en-US" sz="1000" dirty="0"/>
              <a:t>IC 3-11.5-4-3.5 | IC 3-11.5-4-4 | IC 3-11.5-4-5 | IC 3-11.5-4-11 | IC 3-11.5-4-12 | IC 3-11.5-4-13 | IC 3-11.5-4-13.5 | IC 3-11.5-4-13.6</a:t>
            </a:r>
          </a:p>
        </p:txBody>
      </p:sp>
      <p:sp>
        <p:nvSpPr>
          <p:cNvPr id="11" name="TextBox 10">
            <a:extLst>
              <a:ext uri="{FF2B5EF4-FFF2-40B4-BE49-F238E27FC236}">
                <a16:creationId xmlns:a16="http://schemas.microsoft.com/office/drawing/2014/main" id="{A95AC7D3-82FA-07CC-DBA2-46DD71350D98}"/>
              </a:ext>
            </a:extLst>
          </p:cNvPr>
          <p:cNvSpPr txBox="1"/>
          <p:nvPr/>
        </p:nvSpPr>
        <p:spPr>
          <a:xfrm rot="16200000">
            <a:off x="-886428" y="4927049"/>
            <a:ext cx="2129856" cy="215444"/>
          </a:xfrm>
          <a:prstGeom prst="rect">
            <a:avLst/>
          </a:prstGeom>
          <a:noFill/>
        </p:spPr>
        <p:txBody>
          <a:bodyPr wrap="square">
            <a:spAutoFit/>
          </a:bodyPr>
          <a:lstStyle/>
          <a:p>
            <a:r>
              <a:rPr lang="en-US" sz="800" dirty="0"/>
              <a:t>Image by </a:t>
            </a:r>
            <a:r>
              <a:rPr lang="en-US" sz="800" dirty="0" err="1"/>
              <a:t>freepik</a:t>
            </a:r>
            <a:endParaRPr lang="en-US" sz="800" dirty="0"/>
          </a:p>
        </p:txBody>
      </p:sp>
    </p:spTree>
    <p:extLst>
      <p:ext uri="{BB962C8B-B14F-4D97-AF65-F5344CB8AC3E}">
        <p14:creationId xmlns:p14="http://schemas.microsoft.com/office/powerpoint/2010/main" val="4196562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6FAD0D8A-C26B-F97C-9930-1C489EBD90EB}"/>
            </a:ext>
          </a:extLst>
        </p:cNvPr>
        <p:cNvGrpSpPr/>
        <p:nvPr/>
      </p:nvGrpSpPr>
      <p:grpSpPr>
        <a:xfrm>
          <a:off x="0" y="0"/>
          <a:ext cx="0" cy="0"/>
          <a:chOff x="0" y="0"/>
          <a:chExt cx="0" cy="0"/>
        </a:xfrm>
      </p:grpSpPr>
      <p:pic>
        <p:nvPicPr>
          <p:cNvPr id="11" name="Picture 10" descr="Cartoon image of a ballot box">
            <a:extLst>
              <a:ext uri="{FF2B5EF4-FFF2-40B4-BE49-F238E27FC236}">
                <a16:creationId xmlns:a16="http://schemas.microsoft.com/office/drawing/2014/main" id="{B2B5C89B-CCAA-DD14-3958-71261C93705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2205" y1="35258" x2="42205" y2="35258"/>
                        <a14:foregroundMark x1="46931" y1="25969" x2="46931" y2="25969"/>
                      </a14:backgroundRemoval>
                    </a14:imgEffect>
                  </a14:imgLayer>
                </a14:imgProps>
              </a:ext>
              <a:ext uri="{28A0092B-C50C-407E-A947-70E740481C1C}">
                <a14:useLocalDpi xmlns:a14="http://schemas.microsoft.com/office/drawing/2010/main" val="0"/>
              </a:ext>
            </a:extLst>
          </a:blip>
          <a:srcRect r="15930"/>
          <a:stretch>
            <a:fillRect/>
          </a:stretch>
        </p:blipFill>
        <p:spPr>
          <a:xfrm>
            <a:off x="7829532" y="1363616"/>
            <a:ext cx="4228046" cy="5029200"/>
          </a:xfrm>
          <a:prstGeom prst="rect">
            <a:avLst/>
          </a:prstGeom>
        </p:spPr>
      </p:pic>
      <p:sp>
        <p:nvSpPr>
          <p:cNvPr id="2" name="Title 1">
            <a:extLst>
              <a:ext uri="{FF2B5EF4-FFF2-40B4-BE49-F238E27FC236}">
                <a16:creationId xmlns:a16="http://schemas.microsoft.com/office/drawing/2014/main" id="{991F8B2B-591E-F824-1D6F-86DFBFCCA8AD}"/>
              </a:ext>
            </a:extLst>
          </p:cNvPr>
          <p:cNvSpPr>
            <a:spLocks noGrp="1"/>
          </p:cNvSpPr>
          <p:nvPr>
            <p:ph type="title"/>
          </p:nvPr>
        </p:nvSpPr>
        <p:spPr/>
        <p:txBody>
          <a:bodyPr/>
          <a:lstStyle/>
          <a:p>
            <a:r>
              <a:rPr lang="en-US" dirty="0"/>
              <a:t>Central Count Ballot Review Procedures</a:t>
            </a:r>
          </a:p>
        </p:txBody>
      </p:sp>
      <p:sp>
        <p:nvSpPr>
          <p:cNvPr id="3" name="Content Placeholder 2">
            <a:extLst>
              <a:ext uri="{FF2B5EF4-FFF2-40B4-BE49-F238E27FC236}">
                <a16:creationId xmlns:a16="http://schemas.microsoft.com/office/drawing/2014/main" id="{792C9005-08A4-5B03-ED2B-1139C773C165}"/>
              </a:ext>
            </a:extLst>
          </p:cNvPr>
          <p:cNvSpPr>
            <a:spLocks noGrp="1"/>
          </p:cNvSpPr>
          <p:nvPr>
            <p:ph idx="1"/>
          </p:nvPr>
        </p:nvSpPr>
        <p:spPr>
          <a:xfrm>
            <a:off x="612742" y="1593131"/>
            <a:ext cx="10953946" cy="3855170"/>
          </a:xfrm>
        </p:spPr>
        <p:txBody>
          <a:bodyPr>
            <a:normAutofit/>
          </a:bodyPr>
          <a:lstStyle/>
          <a:p>
            <a:pPr marL="0" indent="0">
              <a:buNone/>
            </a:pPr>
            <a:r>
              <a:rPr lang="en-US" sz="2400" b="1" dirty="0">
                <a:highlight>
                  <a:srgbClr val="FFFF00"/>
                </a:highlight>
              </a:rPr>
              <a:t>NEXT, for </a:t>
            </a:r>
            <a:r>
              <a:rPr lang="en-US" sz="2400" b="1" u="sng" dirty="0">
                <a:highlight>
                  <a:srgbClr val="FFFF00"/>
                </a:highlight>
              </a:rPr>
              <a:t>ballot card </a:t>
            </a:r>
            <a:r>
              <a:rPr lang="en-US" sz="2400" b="1" dirty="0">
                <a:highlight>
                  <a:srgbClr val="FFFF00"/>
                </a:highlight>
              </a:rPr>
              <a:t>voting systems, if counters find no early issues….</a:t>
            </a:r>
          </a:p>
          <a:p>
            <a:pPr marL="514350" indent="-514350">
              <a:buFont typeface="+mj-lt"/>
              <a:buAutoNum type="arabicParenR"/>
            </a:pPr>
            <a:r>
              <a:rPr lang="en-US" sz="2400" b="1" dirty="0"/>
              <a:t>Open ballot security envelope</a:t>
            </a:r>
          </a:p>
          <a:p>
            <a:pPr lvl="1"/>
            <a:r>
              <a:rPr lang="en-US" dirty="0"/>
              <a:t>Make sure voter has only returned ONE ABS ballot in their security envelope</a:t>
            </a:r>
          </a:p>
          <a:p>
            <a:pPr lvl="2"/>
            <a:r>
              <a:rPr lang="en-US" dirty="0"/>
              <a:t>If more than one, then ABS must be rejected by counters</a:t>
            </a:r>
          </a:p>
          <a:p>
            <a:pPr marL="514350" indent="-514350">
              <a:buFont typeface="+mj-lt"/>
              <a:buAutoNum type="arabicParenR"/>
            </a:pPr>
            <a:r>
              <a:rPr lang="en-US" sz="2400" b="1" dirty="0"/>
              <a:t>Place each ballot face down</a:t>
            </a:r>
          </a:p>
          <a:p>
            <a:pPr marL="514350" indent="-514350">
              <a:buFont typeface="+mj-lt"/>
              <a:buAutoNum type="arabicParenR"/>
            </a:pPr>
            <a:r>
              <a:rPr lang="en-US" sz="2400" b="1" dirty="0"/>
              <a:t>Set envelopes aside</a:t>
            </a:r>
          </a:p>
          <a:p>
            <a:pPr lvl="1"/>
            <a:r>
              <a:rPr lang="en-US" dirty="0"/>
              <a:t>Continue opening each envelope until work complete for the precinct</a:t>
            </a:r>
          </a:p>
          <a:p>
            <a:pPr lvl="1"/>
            <a:r>
              <a:rPr lang="en-US" dirty="0"/>
              <a:t>Creates two stacks: one made up of face-down ballot cards; one for envelopes</a:t>
            </a:r>
          </a:p>
          <a:p>
            <a:pPr marL="457200" lvl="1" indent="0">
              <a:buNone/>
            </a:pPr>
            <a:endParaRPr lang="en-US" dirty="0"/>
          </a:p>
          <a:p>
            <a:pPr marL="514350" indent="-514350">
              <a:buFont typeface="+mj-lt"/>
              <a:buAutoNum type="arabicParenR"/>
            </a:pPr>
            <a:endParaRPr lang="en-US" b="1" dirty="0"/>
          </a:p>
        </p:txBody>
      </p:sp>
      <p:sp>
        <p:nvSpPr>
          <p:cNvPr id="4" name="Arc 3">
            <a:extLst>
              <a:ext uri="{FF2B5EF4-FFF2-40B4-BE49-F238E27FC236}">
                <a16:creationId xmlns:a16="http://schemas.microsoft.com/office/drawing/2014/main" id="{CF64105E-6479-6EF0-FA9C-6FA3FF46A357}"/>
              </a:ext>
              <a:ext uri="{C183D7F6-B498-43B3-948B-1728B52AA6E4}">
                <adec:decorative xmlns:adec="http://schemas.microsoft.com/office/drawing/2017/decorative" val="1"/>
              </a:ext>
            </a:extLst>
          </p:cNvPr>
          <p:cNvSpPr/>
          <p:nvPr/>
        </p:nvSpPr>
        <p:spPr>
          <a:xfrm rot="318936">
            <a:off x="7553326" y="231775"/>
            <a:ext cx="4025932" cy="3730625"/>
          </a:xfrm>
          <a:prstGeom prst="arc">
            <a:avLst>
              <a:gd name="adj1" fmla="val 16200000"/>
              <a:gd name="adj2" fmla="val 164697"/>
            </a:avLst>
          </a:prstGeom>
          <a:ln w="76200">
            <a:prstDash val="lg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4335DBB3-5C35-A904-A74A-4FBEE501B8D0}"/>
              </a:ext>
              <a:ext uri="{C183D7F6-B498-43B3-948B-1728B52AA6E4}">
                <adec:decorative xmlns:adec="http://schemas.microsoft.com/office/drawing/2017/decorative" val="1"/>
              </a:ext>
            </a:extLst>
          </p:cNvPr>
          <p:cNvSpPr/>
          <p:nvPr/>
        </p:nvSpPr>
        <p:spPr>
          <a:xfrm flipV="1">
            <a:off x="0" y="1210688"/>
            <a:ext cx="12192000" cy="168789"/>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0C89AB89-A9F4-CFC4-BB0B-107F7F80A3E0}"/>
              </a:ext>
              <a:ext uri="{C183D7F6-B498-43B3-948B-1728B52AA6E4}">
                <adec:decorative xmlns:adec="http://schemas.microsoft.com/office/drawing/2017/decorative" val="1"/>
              </a:ext>
            </a:extLst>
          </p:cNvPr>
          <p:cNvSpPr/>
          <p:nvPr/>
        </p:nvSpPr>
        <p:spPr>
          <a:xfrm flipV="1">
            <a:off x="612741" y="5647311"/>
            <a:ext cx="9195402" cy="701590"/>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DE3B82F-884E-4B44-F880-F6325EFC70FA}"/>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03631" y="5647311"/>
            <a:ext cx="745505" cy="745505"/>
          </a:xfrm>
          <a:prstGeom prst="rect">
            <a:avLst/>
          </a:prstGeom>
        </p:spPr>
      </p:pic>
      <p:sp>
        <p:nvSpPr>
          <p:cNvPr id="7" name="TextBox 6">
            <a:extLst>
              <a:ext uri="{FF2B5EF4-FFF2-40B4-BE49-F238E27FC236}">
                <a16:creationId xmlns:a16="http://schemas.microsoft.com/office/drawing/2014/main" id="{2C995E0A-649B-263D-3E22-E702C1AA3326}"/>
              </a:ext>
            </a:extLst>
          </p:cNvPr>
          <p:cNvSpPr txBox="1"/>
          <p:nvPr/>
        </p:nvSpPr>
        <p:spPr>
          <a:xfrm>
            <a:off x="1743075" y="5666292"/>
            <a:ext cx="7612681" cy="646331"/>
          </a:xfrm>
          <a:prstGeom prst="rect">
            <a:avLst/>
          </a:prstGeom>
          <a:noFill/>
        </p:spPr>
        <p:txBody>
          <a:bodyPr wrap="square" rtlCol="0">
            <a:spAutoFit/>
          </a:bodyPr>
          <a:lstStyle/>
          <a:p>
            <a:r>
              <a:rPr lang="en-US" b="1" dirty="0">
                <a:solidFill>
                  <a:schemeClr val="bg1">
                    <a:lumMod val="95000"/>
                  </a:schemeClr>
                </a:solidFill>
              </a:rPr>
              <a:t>These steps would not apply to a DRE voting system where a voter’s choice is stored on the voting system unit itself.</a:t>
            </a:r>
            <a:endParaRPr lang="en-US" dirty="0">
              <a:solidFill>
                <a:schemeClr val="bg1">
                  <a:lumMod val="95000"/>
                </a:schemeClr>
              </a:solidFill>
            </a:endParaRPr>
          </a:p>
        </p:txBody>
      </p:sp>
      <p:sp>
        <p:nvSpPr>
          <p:cNvPr id="8" name="Arc 7">
            <a:extLst>
              <a:ext uri="{FF2B5EF4-FFF2-40B4-BE49-F238E27FC236}">
                <a16:creationId xmlns:a16="http://schemas.microsoft.com/office/drawing/2014/main" id="{16D40A23-764F-B898-37EC-165ADCA0DE63}"/>
              </a:ext>
              <a:ext uri="{C183D7F6-B498-43B3-948B-1728B52AA6E4}">
                <adec:decorative xmlns:adec="http://schemas.microsoft.com/office/drawing/2017/decorative" val="1"/>
              </a:ext>
            </a:extLst>
          </p:cNvPr>
          <p:cNvSpPr/>
          <p:nvPr/>
        </p:nvSpPr>
        <p:spPr>
          <a:xfrm rot="12562226">
            <a:off x="204375" y="2539222"/>
            <a:ext cx="3496519" cy="3614138"/>
          </a:xfrm>
          <a:prstGeom prst="arc">
            <a:avLst>
              <a:gd name="adj1" fmla="val 16200000"/>
              <a:gd name="adj2" fmla="val 164697"/>
            </a:avLst>
          </a:prstGeom>
          <a:ln w="38100">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27943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966A8055-25C6-1477-AB9C-EF69CC576D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BB0967-0D99-089B-8B9A-D50D10A06992}"/>
              </a:ext>
            </a:extLst>
          </p:cNvPr>
          <p:cNvSpPr>
            <a:spLocks noGrp="1"/>
          </p:cNvSpPr>
          <p:nvPr>
            <p:ph type="title"/>
          </p:nvPr>
        </p:nvSpPr>
        <p:spPr/>
        <p:txBody>
          <a:bodyPr/>
          <a:lstStyle/>
          <a:p>
            <a:r>
              <a:rPr lang="en-US" dirty="0"/>
              <a:t>Central Count Ballot Review Procedures</a:t>
            </a:r>
          </a:p>
        </p:txBody>
      </p:sp>
      <p:sp>
        <p:nvSpPr>
          <p:cNvPr id="3" name="Content Placeholder 2">
            <a:extLst>
              <a:ext uri="{FF2B5EF4-FFF2-40B4-BE49-F238E27FC236}">
                <a16:creationId xmlns:a16="http://schemas.microsoft.com/office/drawing/2014/main" id="{55730A73-0219-6FBA-9AB4-C48B7A9DD76A}"/>
              </a:ext>
            </a:extLst>
          </p:cNvPr>
          <p:cNvSpPr>
            <a:spLocks noGrp="1"/>
          </p:cNvSpPr>
          <p:nvPr>
            <p:ph idx="1"/>
          </p:nvPr>
        </p:nvSpPr>
        <p:spPr>
          <a:xfrm>
            <a:off x="612742" y="1593130"/>
            <a:ext cx="10953946" cy="4576663"/>
          </a:xfrm>
        </p:spPr>
        <p:txBody>
          <a:bodyPr>
            <a:normAutofit fontScale="92500" lnSpcReduction="10000"/>
          </a:bodyPr>
          <a:lstStyle/>
          <a:p>
            <a:pPr marL="0" indent="0">
              <a:buNone/>
            </a:pPr>
            <a:r>
              <a:rPr lang="en-US" b="1" dirty="0">
                <a:highlight>
                  <a:srgbClr val="FFFF00"/>
                </a:highlight>
              </a:rPr>
              <a:t>NEXT, for </a:t>
            </a:r>
            <a:r>
              <a:rPr lang="en-US" b="1" u="sng" dirty="0">
                <a:highlight>
                  <a:srgbClr val="FFFF00"/>
                </a:highlight>
              </a:rPr>
              <a:t>ballot card </a:t>
            </a:r>
            <a:r>
              <a:rPr lang="en-US" b="1" dirty="0">
                <a:highlight>
                  <a:srgbClr val="FFFF00"/>
                </a:highlight>
              </a:rPr>
              <a:t>voting systems, if counters find no early issues….</a:t>
            </a:r>
          </a:p>
          <a:p>
            <a:pPr marL="514350" indent="-514350">
              <a:buFont typeface="+mj-lt"/>
              <a:buAutoNum type="arabicParenR" startAt="4"/>
            </a:pPr>
            <a:r>
              <a:rPr lang="en-US" sz="2600" b="1" dirty="0"/>
              <a:t>Review each ballot card for:</a:t>
            </a:r>
          </a:p>
          <a:p>
            <a:pPr lvl="1"/>
            <a:r>
              <a:rPr lang="en-US" dirty="0"/>
              <a:t>Two sets of initials</a:t>
            </a:r>
          </a:p>
          <a:p>
            <a:pPr lvl="1"/>
            <a:r>
              <a:rPr lang="en-US" dirty="0"/>
              <a:t>Stray or “intrinsic” marks</a:t>
            </a:r>
          </a:p>
          <a:p>
            <a:pPr lvl="2"/>
            <a:r>
              <a:rPr lang="en-US" dirty="0"/>
              <a:t>Counters must reject if ABS ballot missing one or both sets of initials or for an example of an intrinsic vote, person marks ballot card in a way that identifies the voter</a:t>
            </a:r>
          </a:p>
          <a:p>
            <a:pPr marL="514350" indent="-514350">
              <a:buFont typeface="+mj-lt"/>
              <a:buAutoNum type="arabicParenR" startAt="5"/>
            </a:pPr>
            <a:r>
              <a:rPr lang="en-US" sz="2400" b="1" dirty="0"/>
              <a:t>Place all “valid” ballot cards in a precinct-specific envelope, readying them for tabulation</a:t>
            </a:r>
          </a:p>
          <a:p>
            <a:pPr lvl="1"/>
            <a:r>
              <a:rPr lang="en-US" dirty="0"/>
              <a:t>Ballot security envelopes &amp; ABS apps would be stored in a precinct-specific envelope for storage</a:t>
            </a:r>
          </a:p>
          <a:p>
            <a:pPr lvl="1"/>
            <a:r>
              <a:rPr lang="en-US" dirty="0"/>
              <a:t>Rejected ABS ballots must remain unfolded, be endorsed with the phrase “Rejected &lt;insert reason&gt;” &amp; stored in a precinct specific envelope labeled “Rejected ABS Ballots” with the date of the election </a:t>
            </a:r>
            <a:endParaRPr lang="en-US" b="1" dirty="0">
              <a:highlight>
                <a:srgbClr val="FFFF00"/>
              </a:highlight>
            </a:endParaRPr>
          </a:p>
        </p:txBody>
      </p:sp>
      <p:sp>
        <p:nvSpPr>
          <p:cNvPr id="8" name="Arc 7">
            <a:extLst>
              <a:ext uri="{FF2B5EF4-FFF2-40B4-BE49-F238E27FC236}">
                <a16:creationId xmlns:a16="http://schemas.microsoft.com/office/drawing/2014/main" id="{890FE22C-AC4D-5C2A-0EFB-D9EE5CC951EA}"/>
              </a:ext>
              <a:ext uri="{C183D7F6-B498-43B3-948B-1728B52AA6E4}">
                <adec:decorative xmlns:adec="http://schemas.microsoft.com/office/drawing/2017/decorative" val="1"/>
              </a:ext>
            </a:extLst>
          </p:cNvPr>
          <p:cNvSpPr/>
          <p:nvPr/>
        </p:nvSpPr>
        <p:spPr>
          <a:xfrm rot="12562226">
            <a:off x="128174" y="53197"/>
            <a:ext cx="3496519" cy="3614138"/>
          </a:xfrm>
          <a:prstGeom prst="arc">
            <a:avLst>
              <a:gd name="adj1" fmla="val 16200000"/>
              <a:gd name="adj2" fmla="val 164697"/>
            </a:avLst>
          </a:prstGeom>
          <a:ln w="38100">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Arc 3">
            <a:extLst>
              <a:ext uri="{FF2B5EF4-FFF2-40B4-BE49-F238E27FC236}">
                <a16:creationId xmlns:a16="http://schemas.microsoft.com/office/drawing/2014/main" id="{586B0ABC-7039-975F-D446-6C57F52D1069}"/>
              </a:ext>
              <a:ext uri="{C183D7F6-B498-43B3-948B-1728B52AA6E4}">
                <adec:decorative xmlns:adec="http://schemas.microsoft.com/office/drawing/2017/decorative" val="1"/>
              </a:ext>
            </a:extLst>
          </p:cNvPr>
          <p:cNvSpPr/>
          <p:nvPr/>
        </p:nvSpPr>
        <p:spPr>
          <a:xfrm rot="318936">
            <a:off x="7553326" y="231775"/>
            <a:ext cx="4025932" cy="3730625"/>
          </a:xfrm>
          <a:prstGeom prst="arc">
            <a:avLst>
              <a:gd name="adj1" fmla="val 16200000"/>
              <a:gd name="adj2" fmla="val 164697"/>
            </a:avLst>
          </a:prstGeom>
          <a:ln w="76200">
            <a:prstDash val="lg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AC21577F-4B40-DF0B-A233-A8028296C4E3}"/>
              </a:ext>
              <a:ext uri="{C183D7F6-B498-43B3-948B-1728B52AA6E4}">
                <adec:decorative xmlns:adec="http://schemas.microsoft.com/office/drawing/2017/decorative" val="1"/>
              </a:ext>
            </a:extLst>
          </p:cNvPr>
          <p:cNvSpPr/>
          <p:nvPr/>
        </p:nvSpPr>
        <p:spPr>
          <a:xfrm flipV="1">
            <a:off x="0" y="1210688"/>
            <a:ext cx="12192000" cy="168789"/>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307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9528E534-5F27-51F7-1FC3-2DC3F5D8319B}"/>
              </a:ext>
            </a:extLst>
          </p:cNvPr>
          <p:cNvSpPr txBox="1">
            <a:spLocks noGrp="1"/>
          </p:cNvSpPr>
          <p:nvPr>
            <p:ph type="title" idx="4294967295"/>
          </p:nvPr>
        </p:nvSpPr>
        <p:spPr>
          <a:xfrm>
            <a:off x="8629650" y="706882"/>
            <a:ext cx="3355748" cy="18859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j-lt"/>
                <a:ea typeface="+mj-ea"/>
                <a:cs typeface="+mj-cs"/>
              </a:rPr>
              <a:t>Central Count Processing Reminders</a:t>
            </a:r>
          </a:p>
        </p:txBody>
      </p:sp>
      <p:pic>
        <p:nvPicPr>
          <p:cNvPr id="11" name="Picture 10" descr="Cartoon of a woman standing in front of a tablet">
            <a:extLst>
              <a:ext uri="{FF2B5EF4-FFF2-40B4-BE49-F238E27FC236}">
                <a16:creationId xmlns:a16="http://schemas.microsoft.com/office/drawing/2014/main" id="{6EF3EDEA-3AE4-939A-6120-08293E29AD8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566" b="96889" l="6321" r="94224">
                        <a14:foregroundMark x1="70615" y1="8727" x2="70615" y2="8727"/>
                        <a14:foregroundMark x1="64085" y1="18909" x2="64085" y2="18909"/>
                        <a14:foregroundMark x1="90959" y1="32727" x2="90959" y2="32727"/>
                        <a14:foregroundMark x1="70615" y1="8242" x2="54332" y2="3556"/>
                        <a14:foregroundMark x1="54332" y1="3556" x2="71201" y2="7030"/>
                        <a14:foregroundMark x1="71201" y1="7030" x2="72373" y2="4606"/>
                        <a14:foregroundMark x1="26873" y1="17212" x2="20343" y2="6384"/>
                        <a14:foregroundMark x1="20343" y1="6384" x2="6111" y2="9616"/>
                        <a14:foregroundMark x1="6111" y1="9616" x2="5735" y2="69051"/>
                        <a14:foregroundMark x1="5735" y1="69051" x2="0" y2="81939"/>
                        <a14:foregroundMark x1="0" y1="81939" x2="9251" y2="94667"/>
                        <a14:foregroundMark x1="9251" y1="94667" x2="34157" y2="98909"/>
                        <a14:foregroundMark x1="34157" y1="98909" x2="49142" y2="96929"/>
                        <a14:foregroundMark x1="49142" y1="96929" x2="64881" y2="89172"/>
                        <a14:foregroundMark x1="64881" y1="89172" x2="67853" y2="61131"/>
                        <a14:foregroundMark x1="67853" y1="61131" x2="74424" y2="48000"/>
                        <a14:foregroundMark x1="74424" y1="48000" x2="68983" y2="33051"/>
                        <a14:foregroundMark x1="68983" y1="33051" x2="52323" y2="12606"/>
                        <a14:foregroundMark x1="52323" y1="12606" x2="39933" y2="8040"/>
                        <a14:foregroundMark x1="39933" y1="8040" x2="27627" y2="11152"/>
                        <a14:foregroundMark x1="21097" y1="12848" x2="7953" y2="10667"/>
                        <a14:foregroundMark x1="7953" y1="10667" x2="6446" y2="44121"/>
                        <a14:foregroundMark x1="6446" y1="44121" x2="16450" y2="64768"/>
                        <a14:foregroundMark x1="16450" y1="64768" x2="36584" y2="65939"/>
                        <a14:foregroundMark x1="36584" y1="65939" x2="48472" y2="51434"/>
                        <a14:foregroundMark x1="48472" y1="51434" x2="38803" y2="26707"/>
                        <a14:foregroundMark x1="38803" y1="26707" x2="22101" y2="8242"/>
                        <a14:foregroundMark x1="24864" y1="39515" x2="20511" y2="17939"/>
                        <a14:foregroundMark x1="20511" y1="17939" x2="6362" y2="22141"/>
                        <a14:foregroundMark x1="6362" y1="22141" x2="12181" y2="51273"/>
                        <a14:foregroundMark x1="12181" y1="51273" x2="28296" y2="55596"/>
                        <a14:foregroundMark x1="28296" y1="55596" x2="32357" y2="40242"/>
                        <a14:foregroundMark x1="32357" y1="40242" x2="27501" y2="28323"/>
                        <a14:foregroundMark x1="27501" y1="28323" x2="24613" y2="24970"/>
                        <a14:foregroundMark x1="92214" y1="28848" x2="98995" y2="43232"/>
                        <a14:foregroundMark x1="98995" y1="43232" x2="91293" y2="53414"/>
                        <a14:foregroundMark x1="91293" y1="53414" x2="87275" y2="39717"/>
                        <a14:foregroundMark x1="87275" y1="39717" x2="91963" y2="29576"/>
                        <a14:foregroundMark x1="94224" y1="43394" x2="94224" y2="43394"/>
                        <a14:foregroundMark x1="8790" y1="75636" x2="8790" y2="75636"/>
                        <a14:foregroundMark x1="28380" y1="71515" x2="28380" y2="71515"/>
                        <a14:foregroundMark x1="29134" y1="80485" x2="29134" y2="80485"/>
                        <a14:foregroundMark x1="27878" y1="83636" x2="27878" y2="83636"/>
                        <a14:foregroundMark x1="28380" y1="87758" x2="28380" y2="87758"/>
                        <a14:foregroundMark x1="25115" y1="89212" x2="25115" y2="89212"/>
                        <a14:foregroundMark x1="34659" y1="91394" x2="34659" y2="91394"/>
                        <a14:foregroundMark x1="67602" y1="17697" x2="67602" y2="17697"/>
                        <a14:foregroundMark x1="42947" y1="90909" x2="42947" y2="90909"/>
                        <a14:foregroundMark x1="17078" y1="79273" x2="17078" y2="79273"/>
                        <a14:foregroundMark x1="16576" y1="76121" x2="16576" y2="76121"/>
                        <a14:foregroundMark x1="67099" y1="6061" x2="54709" y2="9657"/>
                        <a14:foregroundMark x1="54709" y1="9657" x2="56132" y2="22626"/>
                        <a14:foregroundMark x1="56132" y1="22626" x2="52700" y2="40162"/>
                        <a14:foregroundMark x1="52700" y1="40162" x2="62495" y2="70101"/>
                        <a14:foregroundMark x1="62495" y1="70101" x2="77103" y2="44606"/>
                        <a14:foregroundMark x1="77103" y1="44606" x2="77773" y2="12606"/>
                        <a14:foregroundMark x1="77773" y1="12606" x2="66346" y2="6303"/>
                        <a14:foregroundMark x1="66346" y1="6303" x2="65843" y2="6303"/>
                        <a14:foregroundMark x1="68857" y1="15758" x2="68857" y2="15758"/>
                        <a14:foregroundMark x1="69862" y1="35152" x2="76852" y2="18505"/>
                        <a14:foregroundMark x1="76852" y1="18505" x2="68229" y2="7677"/>
                        <a14:foregroundMark x1="68229" y1="7677" x2="52449" y2="13859"/>
                        <a14:foregroundMark x1="52449" y1="13859" x2="61699" y2="31434"/>
                        <a14:foregroundMark x1="61699" y1="31434" x2="71871" y2="35394"/>
                      </a14:backgroundRemoval>
                    </a14:imgEffect>
                  </a14:imgLayer>
                </a14:imgProps>
              </a:ext>
              <a:ext uri="{28A0092B-C50C-407E-A947-70E740481C1C}">
                <a14:useLocalDpi xmlns:a14="http://schemas.microsoft.com/office/drawing/2010/main" val="0"/>
              </a:ext>
            </a:extLst>
          </a:blip>
          <a:srcRect r="6031"/>
          <a:stretch>
            <a:fillRect/>
          </a:stretch>
        </p:blipFill>
        <p:spPr>
          <a:xfrm>
            <a:off x="8629650" y="2592832"/>
            <a:ext cx="3562350" cy="3929322"/>
          </a:xfrm>
          <a:prstGeom prst="rect">
            <a:avLst/>
          </a:prstGeom>
        </p:spPr>
      </p:pic>
      <p:sp>
        <p:nvSpPr>
          <p:cNvPr id="2" name="TextBox 1">
            <a:extLst>
              <a:ext uri="{FF2B5EF4-FFF2-40B4-BE49-F238E27FC236}">
                <a16:creationId xmlns:a16="http://schemas.microsoft.com/office/drawing/2014/main" id="{D5D42B98-45AD-AC4F-3527-4329F96750E8}"/>
              </a:ext>
            </a:extLst>
          </p:cNvPr>
          <p:cNvSpPr txBox="1"/>
          <p:nvPr/>
        </p:nvSpPr>
        <p:spPr>
          <a:xfrm>
            <a:off x="609600" y="335845"/>
            <a:ext cx="7315200" cy="6093976"/>
          </a:xfrm>
          <a:prstGeom prst="rect">
            <a:avLst/>
          </a:prstGeom>
          <a:noFill/>
        </p:spPr>
        <p:txBody>
          <a:bodyPr wrap="square" rtlCol="0">
            <a:spAutoFit/>
          </a:bodyPr>
          <a:lstStyle/>
          <a:p>
            <a:pPr marL="285750" indent="-285750">
              <a:buFont typeface="Arial" panose="020B0604020202020204" pitchFamily="34" charset="0"/>
              <a:buChar char="•"/>
            </a:pPr>
            <a:r>
              <a:rPr lang="en-US" dirty="0"/>
              <a:t>ABS Counters must continue to count without interruption until all ABS ballots for the precinct are canvassed &amp; required certificates are filed with the clerk</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dirty="0"/>
              <a:t>All ABS ballot cards must be grouped by precinct before placing on tabulator for scanning</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dirty="0"/>
              <a:t>Damaged ballot card that can’t be tabulated? Remake it with a bi-partisan team. </a:t>
            </a:r>
          </a:p>
          <a:p>
            <a:pPr marL="742950" lvl="1" indent="-285750">
              <a:buFont typeface="Arial" panose="020B0604020202020204" pitchFamily="34" charset="0"/>
              <a:buChar char="•"/>
            </a:pPr>
            <a:r>
              <a:rPr lang="en-US" dirty="0"/>
              <a:t>Requires placing the same serial number on the defective ballot &amp; duplicate ballot</a:t>
            </a:r>
          </a:p>
          <a:p>
            <a:pPr marL="742950" lvl="1" indent="-285750">
              <a:buFont typeface="Arial" panose="020B0604020202020204" pitchFamily="34" charset="0"/>
              <a:buChar char="•"/>
            </a:pPr>
            <a:r>
              <a:rPr lang="en-US" dirty="0"/>
              <a:t>Duplicate ballot must be initialed by the re-make team &amp; be clearly labeled with the phrase “Duplicate”</a:t>
            </a:r>
          </a:p>
          <a:p>
            <a:pPr marL="742950" lvl="1" indent="-285750">
              <a:buFont typeface="Arial" panose="020B0604020202020204" pitchFamily="34" charset="0"/>
              <a:buChar char="•"/>
            </a:pPr>
            <a:r>
              <a:rPr lang="en-US" dirty="0"/>
              <a:t>Bi-partisan team remakes duplicate ballot, recording the voter’s intent accurately</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dirty="0"/>
              <a:t>After scanning, ballot counters must prepare a certificate stating the number of votes that each candidate &amp; public question received and file it with the clerk</a:t>
            </a:r>
          </a:p>
          <a:p>
            <a:pPr marL="742950" lvl="1" indent="-285750">
              <a:buFont typeface="Arial" panose="020B0604020202020204" pitchFamily="34" charset="0"/>
              <a:buChar char="•"/>
            </a:pPr>
            <a:r>
              <a:rPr lang="en-US" dirty="0"/>
              <a:t>Often the totals tape coming from the tabulator itself</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dirty="0"/>
              <a:t>Counters must then prepare a memorandum of votes cast &amp; give to the CEB</a:t>
            </a:r>
          </a:p>
        </p:txBody>
      </p:sp>
      <p:sp>
        <p:nvSpPr>
          <p:cNvPr id="13" name="Rectangle: Rounded Corners 12">
            <a:extLst>
              <a:ext uri="{FF2B5EF4-FFF2-40B4-BE49-F238E27FC236}">
                <a16:creationId xmlns:a16="http://schemas.microsoft.com/office/drawing/2014/main" id="{48FF4B90-2330-38D9-2005-7F62552EB0F3}"/>
              </a:ext>
              <a:ext uri="{C183D7F6-B498-43B3-948B-1728B52AA6E4}">
                <adec:decorative xmlns:adec="http://schemas.microsoft.com/office/drawing/2017/decorative" val="1"/>
              </a:ext>
            </a:extLst>
          </p:cNvPr>
          <p:cNvSpPr/>
          <p:nvPr/>
        </p:nvSpPr>
        <p:spPr>
          <a:xfrm rot="16200000" flipV="1">
            <a:off x="4918748" y="3299498"/>
            <a:ext cx="6858000" cy="259001"/>
          </a:xfrm>
          <a:prstGeom prst="roundRect">
            <a:avLst/>
          </a:prstGeom>
          <a:solidFill>
            <a:srgbClr val="3133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9FD3D97A-77A9-85ED-BF41-5D4FE6BC2D3A}"/>
              </a:ext>
              <a:ext uri="{C183D7F6-B498-43B3-948B-1728B52AA6E4}">
                <adec:decorative xmlns:adec="http://schemas.microsoft.com/office/drawing/2017/decorative" val="1"/>
              </a:ext>
            </a:extLst>
          </p:cNvPr>
          <p:cNvSpPr/>
          <p:nvPr/>
        </p:nvSpPr>
        <p:spPr>
          <a:xfrm rot="16200000" flipV="1">
            <a:off x="-3124200" y="3124199"/>
            <a:ext cx="6858000" cy="609599"/>
          </a:xfrm>
          <a:prstGeom prst="roundRect">
            <a:avLst/>
          </a:prstGeom>
          <a:solidFill>
            <a:srgbClr val="3133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7728129-800C-079E-77E4-51B8E0213D4C}"/>
              </a:ext>
            </a:extLst>
          </p:cNvPr>
          <p:cNvSpPr txBox="1"/>
          <p:nvPr/>
        </p:nvSpPr>
        <p:spPr>
          <a:xfrm>
            <a:off x="506299" y="6322099"/>
            <a:ext cx="7418501" cy="400110"/>
          </a:xfrm>
          <a:prstGeom prst="rect">
            <a:avLst/>
          </a:prstGeom>
          <a:noFill/>
        </p:spPr>
        <p:txBody>
          <a:bodyPr wrap="square" rtlCol="0">
            <a:spAutoFit/>
          </a:bodyPr>
          <a:lstStyle/>
          <a:p>
            <a:pPr algn="r"/>
            <a:r>
              <a:rPr lang="en-US" sz="1000" dirty="0"/>
              <a:t>IC 3-11.5-6-4 | IC 3-11.5-6-5 | IC 3-11.5-6-9 | IC 3-11.5-6-10 | IC 3-11.5-6-11 | IC 3-11.5-6-12 | IC 3-11.5-6-13 </a:t>
            </a:r>
            <a:br>
              <a:rPr lang="en-US" sz="1000" dirty="0"/>
            </a:br>
            <a:r>
              <a:rPr lang="en-US" sz="1000" dirty="0"/>
              <a:t>IC 3-11.5-6-18 | IC 3-11.5-6-20</a:t>
            </a:r>
          </a:p>
        </p:txBody>
      </p:sp>
      <p:sp>
        <p:nvSpPr>
          <p:cNvPr id="5" name="TextBox 4">
            <a:extLst>
              <a:ext uri="{FF2B5EF4-FFF2-40B4-BE49-F238E27FC236}">
                <a16:creationId xmlns:a16="http://schemas.microsoft.com/office/drawing/2014/main" id="{35909FBB-449B-BC1B-AA89-9CD6819C4EBD}"/>
              </a:ext>
            </a:extLst>
          </p:cNvPr>
          <p:cNvSpPr txBox="1"/>
          <p:nvPr/>
        </p:nvSpPr>
        <p:spPr>
          <a:xfrm rot="16200000">
            <a:off x="11393136" y="5929892"/>
            <a:ext cx="969079" cy="215444"/>
          </a:xfrm>
          <a:prstGeom prst="rect">
            <a:avLst/>
          </a:prstGeom>
          <a:noFill/>
        </p:spPr>
        <p:txBody>
          <a:bodyPr wrap="square">
            <a:spAutoFit/>
          </a:bodyPr>
          <a:lstStyle/>
          <a:p>
            <a:r>
              <a:rPr lang="en-US" sz="800" dirty="0"/>
              <a:t>Image on </a:t>
            </a:r>
            <a:r>
              <a:rPr lang="en-US" sz="800" dirty="0" err="1"/>
              <a:t>Freepik</a:t>
            </a:r>
            <a:endParaRPr lang="en-US" sz="800" dirty="0"/>
          </a:p>
        </p:txBody>
      </p:sp>
    </p:spTree>
    <p:extLst>
      <p:ext uri="{BB962C8B-B14F-4D97-AF65-F5344CB8AC3E}">
        <p14:creationId xmlns:p14="http://schemas.microsoft.com/office/powerpoint/2010/main" val="667478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7120367-235C-977E-737A-1C7B19BED8AC}"/>
              </a:ext>
              <a:ext uri="{C183D7F6-B498-43B3-948B-1728B52AA6E4}">
                <adec:decorative xmlns:adec="http://schemas.microsoft.com/office/drawing/2017/decorative" val="1"/>
              </a:ext>
            </a:extLst>
          </p:cNvPr>
          <p:cNvSpPr/>
          <p:nvPr/>
        </p:nvSpPr>
        <p:spPr>
          <a:xfrm>
            <a:off x="1" y="0"/>
            <a:ext cx="3336712" cy="6857999"/>
          </a:xfrm>
          <a:prstGeom prst="rect">
            <a:avLst/>
          </a:prstGeom>
          <a:solidFill>
            <a:srgbClr val="93B6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B85CFB-FA7A-E081-9C45-829E1AAEE42B}"/>
              </a:ext>
            </a:extLst>
          </p:cNvPr>
          <p:cNvSpPr txBox="1">
            <a:spLocks noGrp="1"/>
          </p:cNvSpPr>
          <p:nvPr>
            <p:ph type="title" idx="4294967295"/>
          </p:nvPr>
        </p:nvSpPr>
        <p:spPr>
          <a:xfrm>
            <a:off x="3336713" y="537903"/>
            <a:ext cx="8159962" cy="59400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mn-lt"/>
                <a:ea typeface="+mn-ea"/>
                <a:cs typeface="+mn-cs"/>
              </a:rPr>
              <a:t>After Scanning: PAPERWORK!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chemeClr val="tx1"/>
                </a:solidFill>
                <a:effectLst/>
                <a:uLnTx/>
                <a:uFillTx/>
                <a:latin typeface="+mn-lt"/>
                <a:ea typeface="+mn-ea"/>
                <a:cs typeface="+mn-cs"/>
              </a:rPr>
              <a:t>Ballot Cards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In a “strong paper envelope or bag” for the </a:t>
            </a:r>
            <a:r>
              <a:rPr kumimoji="0" lang="en-US" sz="2000" b="0" i="0" u="none" strike="noStrike" kern="1200" cap="none" spc="0" normalizeH="0" baseline="0" noProof="0" dirty="0">
                <a:ln>
                  <a:noFill/>
                </a:ln>
                <a:solidFill>
                  <a:schemeClr val="tx1"/>
                </a:solidFill>
                <a:effectLst/>
                <a:highlight>
                  <a:srgbClr val="FFFF00"/>
                </a:highlight>
                <a:uLnTx/>
                <a:uFillTx/>
                <a:latin typeface="+mn-lt"/>
                <a:ea typeface="+mn-ea"/>
                <a:cs typeface="+mn-cs"/>
              </a:rPr>
              <a:t>precinct</a:t>
            </a:r>
            <a:r>
              <a:rPr kumimoji="0" lang="en-US" sz="2000" b="0" i="0" u="none" strike="noStrike" kern="1200" cap="none" spc="0" normalizeH="0" baseline="0" noProof="0" dirty="0">
                <a:ln>
                  <a:noFill/>
                </a:ln>
                <a:solidFill>
                  <a:schemeClr val="tx1"/>
                </a:solidFill>
                <a:effectLst/>
                <a:uLnTx/>
                <a:uFillTx/>
                <a:latin typeface="+mn-lt"/>
                <a:ea typeface="+mn-ea"/>
                <a:cs typeface="+mn-cs"/>
              </a:rPr>
              <a:t>, ABS counters must place: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All voted &amp; unvoted ballots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One copy of the certificates required by IC 3-11.5-4-1 &amp; IC 3-11.5-4-8</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Tally papers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Envelope must be securely sealed &amp; initials of the bi-partisan ABS counter team placed on the envelope or bag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Plainly mark outside the envelope/bag which </a:t>
            </a:r>
            <a:r>
              <a:rPr kumimoji="0" lang="en-US" sz="2000" b="0" i="0" u="sng" strike="noStrike" kern="1200" cap="none" spc="0" normalizeH="0" baseline="0" noProof="0" dirty="0">
                <a:ln>
                  <a:noFill/>
                </a:ln>
                <a:solidFill>
                  <a:schemeClr val="tx1"/>
                </a:solidFill>
                <a:effectLst/>
                <a:highlight>
                  <a:srgbClr val="FFFF00"/>
                </a:highlight>
                <a:uLnTx/>
                <a:uFillTx/>
                <a:latin typeface="+mn-lt"/>
                <a:ea typeface="+mn-ea"/>
                <a:cs typeface="+mn-cs"/>
              </a:rPr>
              <a:t>precinct</a:t>
            </a:r>
            <a:r>
              <a:rPr kumimoji="0" lang="en-US" sz="2000" b="0" i="0" u="none" strike="noStrike" kern="1200" cap="none" spc="0" normalizeH="0" baseline="0" noProof="0" dirty="0">
                <a:ln>
                  <a:noFill/>
                </a:ln>
                <a:solidFill>
                  <a:schemeClr val="tx1"/>
                </a:solidFill>
                <a:effectLst/>
                <a:highlight>
                  <a:srgbClr val="FFFF00"/>
                </a:highligh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mn-lt"/>
                <a:ea typeface="+mn-ea"/>
                <a:cs typeface="+mn-cs"/>
              </a:rPr>
              <a:t>the ballots were cast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Deliver the envelope/bag to the clerk along with the number of ballots placed in 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chemeClr val="tx1"/>
                </a:solidFill>
                <a:effectLst/>
                <a:uLnTx/>
                <a:uFillTx/>
                <a:latin typeface="+mn-lt"/>
                <a:ea typeface="+mn-ea"/>
                <a:cs typeface="+mn-cs"/>
              </a:rPr>
              <a:t>DRE Cast Votes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CEB determines if an ABS ballot can be rejected under IC 3-11.5-4-13</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If yes, then ABS ballot must be voided using retraction ID number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Print tally tapes by precinct for all ABS ballots cast on the equipment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a:extLst>
              <a:ext uri="{FF2B5EF4-FFF2-40B4-BE49-F238E27FC236}">
                <a16:creationId xmlns:a16="http://schemas.microsoft.com/office/drawing/2014/main" id="{35909FBB-449B-BC1B-AA89-9CD6819C4EBD}"/>
              </a:ext>
            </a:extLst>
          </p:cNvPr>
          <p:cNvSpPr txBox="1"/>
          <p:nvPr/>
        </p:nvSpPr>
        <p:spPr>
          <a:xfrm>
            <a:off x="174372" y="6367907"/>
            <a:ext cx="977433" cy="215444"/>
          </a:xfrm>
          <a:prstGeom prst="rect">
            <a:avLst/>
          </a:prstGeom>
          <a:noFill/>
        </p:spPr>
        <p:txBody>
          <a:bodyPr wrap="square">
            <a:spAutoFit/>
          </a:bodyPr>
          <a:lstStyle/>
          <a:p>
            <a:r>
              <a:rPr lang="en-US" sz="800" dirty="0"/>
              <a:t>Image on </a:t>
            </a:r>
            <a:r>
              <a:rPr lang="en-US" sz="800" dirty="0" err="1"/>
              <a:t>Freepik</a:t>
            </a:r>
            <a:endParaRPr lang="en-US" sz="800" dirty="0"/>
          </a:p>
        </p:txBody>
      </p:sp>
      <p:pic>
        <p:nvPicPr>
          <p:cNvPr id="11" name="Picture 10" descr="Cartoon of image of saving electronic files">
            <a:extLst>
              <a:ext uri="{FF2B5EF4-FFF2-40B4-BE49-F238E27FC236}">
                <a16:creationId xmlns:a16="http://schemas.microsoft.com/office/drawing/2014/main" id="{F6DC500C-7134-1D21-1609-54E9B20605C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9813" t="16648" r="10394" b="6038"/>
          <a:stretch>
            <a:fillRect/>
          </a:stretch>
        </p:blipFill>
        <p:spPr>
          <a:xfrm rot="16200000">
            <a:off x="-955130" y="1792529"/>
            <a:ext cx="5361275" cy="3451009"/>
          </a:xfrm>
          <a:prstGeom prst="rect">
            <a:avLst/>
          </a:prstGeom>
        </p:spPr>
      </p:pic>
      <p:sp>
        <p:nvSpPr>
          <p:cNvPr id="3" name="TextBox 2">
            <a:extLst>
              <a:ext uri="{FF2B5EF4-FFF2-40B4-BE49-F238E27FC236}">
                <a16:creationId xmlns:a16="http://schemas.microsoft.com/office/drawing/2014/main" id="{B91CB471-9A9F-E670-5EA3-474754C181E3}"/>
              </a:ext>
            </a:extLst>
          </p:cNvPr>
          <p:cNvSpPr txBox="1"/>
          <p:nvPr/>
        </p:nvSpPr>
        <p:spPr>
          <a:xfrm>
            <a:off x="4165763" y="6369763"/>
            <a:ext cx="7400925" cy="246221"/>
          </a:xfrm>
          <a:prstGeom prst="rect">
            <a:avLst/>
          </a:prstGeom>
          <a:noFill/>
        </p:spPr>
        <p:txBody>
          <a:bodyPr wrap="square" rtlCol="0">
            <a:spAutoFit/>
          </a:bodyPr>
          <a:lstStyle/>
          <a:p>
            <a:pPr algn="r"/>
            <a:r>
              <a:rPr lang="en-US" sz="1000" dirty="0"/>
              <a:t>IC 3-11.5-6 (Counting ABS Ballot Cards) | IC 3-11.5-8 (Counting DRE Votes)</a:t>
            </a:r>
          </a:p>
        </p:txBody>
      </p:sp>
    </p:spTree>
    <p:extLst>
      <p:ext uri="{BB962C8B-B14F-4D97-AF65-F5344CB8AC3E}">
        <p14:creationId xmlns:p14="http://schemas.microsoft.com/office/powerpoint/2010/main" val="2658358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DDAAE-AB9C-CBCC-FE82-9B7270D321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5E7C83-210E-975B-713A-1CFED15E6033}"/>
              </a:ext>
            </a:extLst>
          </p:cNvPr>
          <p:cNvSpPr>
            <a:spLocks noGrp="1"/>
          </p:cNvSpPr>
          <p:nvPr>
            <p:ph type="title"/>
          </p:nvPr>
        </p:nvSpPr>
        <p:spPr/>
        <p:txBody>
          <a:bodyPr/>
          <a:lstStyle/>
          <a:p>
            <a:r>
              <a:rPr lang="en-US" dirty="0"/>
              <a:t>“Early Start” to Central Count</a:t>
            </a:r>
          </a:p>
        </p:txBody>
      </p:sp>
      <p:sp>
        <p:nvSpPr>
          <p:cNvPr id="3" name="Content Placeholder 2">
            <a:extLst>
              <a:ext uri="{FF2B5EF4-FFF2-40B4-BE49-F238E27FC236}">
                <a16:creationId xmlns:a16="http://schemas.microsoft.com/office/drawing/2014/main" id="{5E0B48B8-6DA6-E87D-27F6-241B87BFF585}"/>
              </a:ext>
            </a:extLst>
          </p:cNvPr>
          <p:cNvSpPr>
            <a:spLocks noGrp="1"/>
          </p:cNvSpPr>
          <p:nvPr>
            <p:ph idx="1"/>
          </p:nvPr>
        </p:nvSpPr>
        <p:spPr>
          <a:xfrm>
            <a:off x="612742" y="1593131"/>
            <a:ext cx="10953946" cy="3283670"/>
          </a:xfrm>
        </p:spPr>
        <p:txBody>
          <a:bodyPr>
            <a:normAutofit/>
          </a:bodyPr>
          <a:lstStyle/>
          <a:p>
            <a:pPr marL="0" indent="0">
              <a:buNone/>
            </a:pPr>
            <a:r>
              <a:rPr lang="en-US" b="1" dirty="0">
                <a:highlight>
                  <a:srgbClr val="FFFF00"/>
                </a:highlight>
              </a:rPr>
              <a:t>State law permits a CEB to begin the central count of ABS up to </a:t>
            </a:r>
            <a:r>
              <a:rPr lang="en-US" b="1" u="sng" dirty="0">
                <a:highlight>
                  <a:srgbClr val="FFFF00"/>
                </a:highlight>
              </a:rPr>
              <a:t>3 days</a:t>
            </a:r>
            <a:r>
              <a:rPr lang="en-US" b="1" dirty="0">
                <a:highlight>
                  <a:srgbClr val="FFFF00"/>
                </a:highlight>
              </a:rPr>
              <a:t> before Election Day.</a:t>
            </a:r>
          </a:p>
          <a:p>
            <a:endParaRPr lang="en-US" sz="500" dirty="0"/>
          </a:p>
          <a:p>
            <a:pPr marL="0" indent="0">
              <a:buNone/>
            </a:pPr>
            <a:r>
              <a:rPr lang="en-US" sz="2400" dirty="0"/>
              <a:t>If starting on day 3, then counties can only consider ABS that arrived on or before day 4; if starting on day 2, then can only consider ABS that arrived on or before day 3, and so on.</a:t>
            </a:r>
          </a:p>
          <a:p>
            <a:pPr lvl="1"/>
            <a:r>
              <a:rPr lang="en-US" sz="2000" dirty="0"/>
              <a:t>This means that if a county starts on day 3, then there will be a “balance” of timely received ABS to reconcile &amp; process from day 3 through to 6PM on election day.</a:t>
            </a:r>
          </a:p>
          <a:p>
            <a:pPr lvl="1"/>
            <a:r>
              <a:rPr lang="en-US" sz="2000" dirty="0"/>
              <a:t>Organization is critically important to this process, should the CEB decide to start early</a:t>
            </a:r>
          </a:p>
        </p:txBody>
      </p:sp>
      <p:sp>
        <p:nvSpPr>
          <p:cNvPr id="8" name="Arc 7">
            <a:extLst>
              <a:ext uri="{FF2B5EF4-FFF2-40B4-BE49-F238E27FC236}">
                <a16:creationId xmlns:a16="http://schemas.microsoft.com/office/drawing/2014/main" id="{A6F119BA-5E12-B8C0-5766-DFB52BFC7807}"/>
              </a:ext>
              <a:ext uri="{C183D7F6-B498-43B3-948B-1728B52AA6E4}">
                <adec:decorative xmlns:adec="http://schemas.microsoft.com/office/drawing/2017/decorative" val="1"/>
              </a:ext>
            </a:extLst>
          </p:cNvPr>
          <p:cNvSpPr/>
          <p:nvPr/>
        </p:nvSpPr>
        <p:spPr>
          <a:xfrm rot="12562226">
            <a:off x="128174" y="53197"/>
            <a:ext cx="3496519" cy="3614138"/>
          </a:xfrm>
          <a:prstGeom prst="arc">
            <a:avLst>
              <a:gd name="adj1" fmla="val 16200000"/>
              <a:gd name="adj2" fmla="val 164697"/>
            </a:avLst>
          </a:prstGeom>
          <a:ln w="38100">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Arc 3">
            <a:extLst>
              <a:ext uri="{FF2B5EF4-FFF2-40B4-BE49-F238E27FC236}">
                <a16:creationId xmlns:a16="http://schemas.microsoft.com/office/drawing/2014/main" id="{F6D348AA-1123-5127-9FDE-B99421A9281B}"/>
              </a:ext>
              <a:ext uri="{C183D7F6-B498-43B3-948B-1728B52AA6E4}">
                <adec:decorative xmlns:adec="http://schemas.microsoft.com/office/drawing/2017/decorative" val="1"/>
              </a:ext>
            </a:extLst>
          </p:cNvPr>
          <p:cNvSpPr/>
          <p:nvPr/>
        </p:nvSpPr>
        <p:spPr>
          <a:xfrm rot="318936">
            <a:off x="7553326" y="231775"/>
            <a:ext cx="4025932" cy="3730625"/>
          </a:xfrm>
          <a:prstGeom prst="arc">
            <a:avLst>
              <a:gd name="adj1" fmla="val 16200000"/>
              <a:gd name="adj2" fmla="val 164697"/>
            </a:avLst>
          </a:prstGeom>
          <a:ln w="76200">
            <a:prstDash val="lg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3A33ED4D-D3BE-867C-5ABD-49705EC94B01}"/>
              </a:ext>
              <a:ext uri="{C183D7F6-B498-43B3-948B-1728B52AA6E4}">
                <adec:decorative xmlns:adec="http://schemas.microsoft.com/office/drawing/2017/decorative" val="1"/>
              </a:ext>
            </a:extLst>
          </p:cNvPr>
          <p:cNvSpPr/>
          <p:nvPr/>
        </p:nvSpPr>
        <p:spPr>
          <a:xfrm flipV="1">
            <a:off x="0" y="1210688"/>
            <a:ext cx="12192000" cy="168789"/>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B6AC2E77-D6A6-37EE-8DC2-BB5B69B617D4}"/>
              </a:ext>
              <a:ext uri="{C183D7F6-B498-43B3-948B-1728B52AA6E4}">
                <adec:decorative xmlns:adec="http://schemas.microsoft.com/office/drawing/2017/decorative" val="1"/>
              </a:ext>
            </a:extLst>
          </p:cNvPr>
          <p:cNvSpPr/>
          <p:nvPr/>
        </p:nvSpPr>
        <p:spPr>
          <a:xfrm flipV="1">
            <a:off x="612740" y="4876801"/>
            <a:ext cx="10953945" cy="1472100"/>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F048E85-A392-68BF-85DD-0BBD80D97B1A}"/>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3185" y="5079908"/>
            <a:ext cx="1333344" cy="1119289"/>
          </a:xfrm>
          <a:prstGeom prst="rect">
            <a:avLst/>
          </a:prstGeom>
        </p:spPr>
      </p:pic>
      <p:sp>
        <p:nvSpPr>
          <p:cNvPr id="7" name="TextBox 6">
            <a:extLst>
              <a:ext uri="{FF2B5EF4-FFF2-40B4-BE49-F238E27FC236}">
                <a16:creationId xmlns:a16="http://schemas.microsoft.com/office/drawing/2014/main" id="{08C15E90-E692-9653-7546-7446C5A0ACE1}"/>
              </a:ext>
            </a:extLst>
          </p:cNvPr>
          <p:cNvSpPr txBox="1"/>
          <p:nvPr/>
        </p:nvSpPr>
        <p:spPr>
          <a:xfrm>
            <a:off x="2066529" y="4899850"/>
            <a:ext cx="9277746" cy="1384995"/>
          </a:xfrm>
          <a:prstGeom prst="rect">
            <a:avLst/>
          </a:prstGeom>
          <a:noFill/>
        </p:spPr>
        <p:txBody>
          <a:bodyPr wrap="square" rtlCol="0">
            <a:spAutoFit/>
          </a:bodyPr>
          <a:lstStyle/>
          <a:p>
            <a:r>
              <a:rPr lang="en-US" sz="2400" b="1" u="sng" dirty="0">
                <a:solidFill>
                  <a:schemeClr val="bg1">
                    <a:lumMod val="95000"/>
                  </a:schemeClr>
                </a:solidFill>
              </a:rPr>
              <a:t>IT IS NOT PERMISSIBLE FOR EARLY VOTERS TO CAST THEIR BALLOT CARDS ON A TABULATOR!</a:t>
            </a:r>
            <a:r>
              <a:rPr lang="en-US" sz="2400" b="1" dirty="0">
                <a:solidFill>
                  <a:schemeClr val="bg1">
                    <a:lumMod val="95000"/>
                  </a:schemeClr>
                </a:solidFill>
              </a:rPr>
              <a:t> </a:t>
            </a:r>
            <a:r>
              <a:rPr lang="en-US" sz="2400" dirty="0">
                <a:solidFill>
                  <a:schemeClr val="bg1">
                    <a:lumMod val="95000"/>
                  </a:schemeClr>
                </a:solidFill>
              </a:rPr>
              <a:t> </a:t>
            </a:r>
            <a:r>
              <a:rPr lang="en-US" dirty="0">
                <a:solidFill>
                  <a:schemeClr val="bg1">
                    <a:lumMod val="95000"/>
                  </a:schemeClr>
                </a:solidFill>
              </a:rPr>
              <a:t>Voter must place ballot in the ABS-7 security envelope that is attested by the bi-partisan ABS board members staffing early voting locations.</a:t>
            </a:r>
          </a:p>
        </p:txBody>
      </p:sp>
      <p:sp>
        <p:nvSpPr>
          <p:cNvPr id="10" name="TextBox 9">
            <a:extLst>
              <a:ext uri="{FF2B5EF4-FFF2-40B4-BE49-F238E27FC236}">
                <a16:creationId xmlns:a16="http://schemas.microsoft.com/office/drawing/2014/main" id="{B3618BAF-7A0F-591F-1FEC-5156C8DE8C0C}"/>
              </a:ext>
            </a:extLst>
          </p:cNvPr>
          <p:cNvSpPr txBox="1"/>
          <p:nvPr/>
        </p:nvSpPr>
        <p:spPr>
          <a:xfrm>
            <a:off x="612740" y="6464903"/>
            <a:ext cx="7400925" cy="246221"/>
          </a:xfrm>
          <a:prstGeom prst="rect">
            <a:avLst/>
          </a:prstGeom>
          <a:noFill/>
        </p:spPr>
        <p:txBody>
          <a:bodyPr wrap="square" rtlCol="0">
            <a:spAutoFit/>
          </a:bodyPr>
          <a:lstStyle/>
          <a:p>
            <a:r>
              <a:rPr lang="en-US" sz="1000" dirty="0"/>
              <a:t>IC 3-11.5-4-11.5</a:t>
            </a:r>
          </a:p>
        </p:txBody>
      </p:sp>
    </p:spTree>
    <p:extLst>
      <p:ext uri="{BB962C8B-B14F-4D97-AF65-F5344CB8AC3E}">
        <p14:creationId xmlns:p14="http://schemas.microsoft.com/office/powerpoint/2010/main" val="2415182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375D2-95FE-5B91-6D20-654E242783D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CF2FFA-3AFE-4E56-7BB6-E24981E2F419}"/>
              </a:ext>
            </a:extLst>
          </p:cNvPr>
          <p:cNvSpPr>
            <a:spLocks noGrp="1"/>
          </p:cNvSpPr>
          <p:nvPr>
            <p:ph idx="1"/>
          </p:nvPr>
        </p:nvSpPr>
        <p:spPr>
          <a:xfrm>
            <a:off x="612742" y="1593130"/>
            <a:ext cx="10953946" cy="3544941"/>
          </a:xfrm>
        </p:spPr>
        <p:txBody>
          <a:bodyPr>
            <a:normAutofit/>
          </a:bodyPr>
          <a:lstStyle/>
          <a:p>
            <a:r>
              <a:rPr lang="en-US" sz="2400" dirty="0"/>
              <a:t>Starting the central count before election day permits:</a:t>
            </a:r>
          </a:p>
          <a:p>
            <a:pPr lvl="1"/>
            <a:r>
              <a:rPr lang="en-US" sz="2000" dirty="0"/>
              <a:t>CEBs to go forward with challenging ABS ballots if voter is not a qualified voter of the precinct; and</a:t>
            </a:r>
          </a:p>
          <a:p>
            <a:pPr lvl="1"/>
            <a:r>
              <a:rPr lang="en-US" sz="2000" dirty="0"/>
              <a:t>ABS Counters to perform their ABS review tasks but must stop before opening the envelope.</a:t>
            </a:r>
          </a:p>
          <a:p>
            <a:r>
              <a:rPr lang="en-US" sz="2400" dirty="0"/>
              <a:t>If opScan system has an approved ballot retraction method, then ABS Counters can:</a:t>
            </a:r>
          </a:p>
          <a:p>
            <a:pPr lvl="1"/>
            <a:r>
              <a:rPr lang="en-US" sz="2000" dirty="0"/>
              <a:t>Open ballot envelope, remove ballot card &amp; perform additional review</a:t>
            </a:r>
          </a:p>
          <a:p>
            <a:pPr lvl="1"/>
            <a:r>
              <a:rPr lang="en-US" sz="2000" dirty="0"/>
              <a:t>Scan but not tabulate abs ballots for that precinct</a:t>
            </a:r>
          </a:p>
          <a:p>
            <a:pPr lvl="1"/>
            <a:r>
              <a:rPr lang="en-US" sz="2000" dirty="0"/>
              <a:t>Complete initial paperwork for the ABS scanned in that precinct &amp; store ABS by precinct with the date the ballots were scanned on the envelope</a:t>
            </a:r>
          </a:p>
        </p:txBody>
      </p:sp>
      <p:sp>
        <p:nvSpPr>
          <p:cNvPr id="8" name="Arc 7">
            <a:extLst>
              <a:ext uri="{FF2B5EF4-FFF2-40B4-BE49-F238E27FC236}">
                <a16:creationId xmlns:a16="http://schemas.microsoft.com/office/drawing/2014/main" id="{7717EA6F-1378-03AF-B97B-F424FC62ED22}"/>
              </a:ext>
              <a:ext uri="{C183D7F6-B498-43B3-948B-1728B52AA6E4}">
                <adec:decorative xmlns:adec="http://schemas.microsoft.com/office/drawing/2017/decorative" val="1"/>
              </a:ext>
            </a:extLst>
          </p:cNvPr>
          <p:cNvSpPr/>
          <p:nvPr/>
        </p:nvSpPr>
        <p:spPr>
          <a:xfrm rot="12562226">
            <a:off x="128174" y="53197"/>
            <a:ext cx="3496519" cy="3614138"/>
          </a:xfrm>
          <a:prstGeom prst="arc">
            <a:avLst>
              <a:gd name="adj1" fmla="val 16200000"/>
              <a:gd name="adj2" fmla="val 164697"/>
            </a:avLst>
          </a:prstGeom>
          <a:ln w="38100">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Arc 3">
            <a:extLst>
              <a:ext uri="{FF2B5EF4-FFF2-40B4-BE49-F238E27FC236}">
                <a16:creationId xmlns:a16="http://schemas.microsoft.com/office/drawing/2014/main" id="{A1D76764-DFE5-E33F-10D6-447593F8F639}"/>
              </a:ext>
              <a:ext uri="{C183D7F6-B498-43B3-948B-1728B52AA6E4}">
                <adec:decorative xmlns:adec="http://schemas.microsoft.com/office/drawing/2017/decorative" val="1"/>
              </a:ext>
            </a:extLst>
          </p:cNvPr>
          <p:cNvSpPr/>
          <p:nvPr/>
        </p:nvSpPr>
        <p:spPr>
          <a:xfrm rot="318936">
            <a:off x="7553326" y="231775"/>
            <a:ext cx="4025932" cy="3730625"/>
          </a:xfrm>
          <a:prstGeom prst="arc">
            <a:avLst>
              <a:gd name="adj1" fmla="val 16200000"/>
              <a:gd name="adj2" fmla="val 164697"/>
            </a:avLst>
          </a:prstGeom>
          <a:ln w="76200">
            <a:prstDash val="lg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 name="Title 1">
            <a:extLst>
              <a:ext uri="{FF2B5EF4-FFF2-40B4-BE49-F238E27FC236}">
                <a16:creationId xmlns:a16="http://schemas.microsoft.com/office/drawing/2014/main" id="{CE2073C1-05A3-8349-AC58-C124F18EBDEB}"/>
              </a:ext>
            </a:extLst>
          </p:cNvPr>
          <p:cNvSpPr>
            <a:spLocks noGrp="1"/>
          </p:cNvSpPr>
          <p:nvPr>
            <p:ph type="title"/>
          </p:nvPr>
        </p:nvSpPr>
        <p:spPr/>
        <p:txBody>
          <a:bodyPr/>
          <a:lstStyle/>
          <a:p>
            <a:r>
              <a:rPr lang="en-US" dirty="0"/>
              <a:t>“Early Start” to Central Count</a:t>
            </a:r>
          </a:p>
        </p:txBody>
      </p:sp>
      <p:sp>
        <p:nvSpPr>
          <p:cNvPr id="9" name="Rectangle: Rounded Corners 8">
            <a:extLst>
              <a:ext uri="{FF2B5EF4-FFF2-40B4-BE49-F238E27FC236}">
                <a16:creationId xmlns:a16="http://schemas.microsoft.com/office/drawing/2014/main" id="{89C4B14B-F483-1342-9769-85AAC82AE1B6}"/>
              </a:ext>
              <a:ext uri="{C183D7F6-B498-43B3-948B-1728B52AA6E4}">
                <adec:decorative xmlns:adec="http://schemas.microsoft.com/office/drawing/2017/decorative" val="1"/>
              </a:ext>
            </a:extLst>
          </p:cNvPr>
          <p:cNvSpPr/>
          <p:nvPr/>
        </p:nvSpPr>
        <p:spPr>
          <a:xfrm flipV="1">
            <a:off x="0" y="1210688"/>
            <a:ext cx="12192000" cy="168789"/>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95F7E9BF-6088-D2BC-E8D8-2E65C6AADF86}"/>
              </a:ext>
              <a:ext uri="{C183D7F6-B498-43B3-948B-1728B52AA6E4}">
                <adec:decorative xmlns:adec="http://schemas.microsoft.com/office/drawing/2017/decorative" val="1"/>
              </a:ext>
            </a:extLst>
          </p:cNvPr>
          <p:cNvSpPr/>
          <p:nvPr/>
        </p:nvSpPr>
        <p:spPr>
          <a:xfrm flipV="1">
            <a:off x="612741" y="5059303"/>
            <a:ext cx="10953945" cy="1384995"/>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F76C406-B25B-0CDC-E696-FD8BC0C2C055}"/>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25312" y="5078002"/>
            <a:ext cx="1630507" cy="1368745"/>
          </a:xfrm>
          <a:prstGeom prst="rect">
            <a:avLst/>
          </a:prstGeom>
        </p:spPr>
      </p:pic>
      <p:sp>
        <p:nvSpPr>
          <p:cNvPr id="12" name="TextBox 11">
            <a:extLst>
              <a:ext uri="{FF2B5EF4-FFF2-40B4-BE49-F238E27FC236}">
                <a16:creationId xmlns:a16="http://schemas.microsoft.com/office/drawing/2014/main" id="{307E78DD-B8B2-76E4-B456-EF1418EC614D}"/>
              </a:ext>
            </a:extLst>
          </p:cNvPr>
          <p:cNvSpPr txBox="1"/>
          <p:nvPr/>
        </p:nvSpPr>
        <p:spPr>
          <a:xfrm>
            <a:off x="2066529" y="5077966"/>
            <a:ext cx="9277746" cy="1384995"/>
          </a:xfrm>
          <a:prstGeom prst="rect">
            <a:avLst/>
          </a:prstGeom>
          <a:noFill/>
        </p:spPr>
        <p:txBody>
          <a:bodyPr wrap="square" rtlCol="0">
            <a:spAutoFit/>
          </a:bodyPr>
          <a:lstStyle/>
          <a:p>
            <a:r>
              <a:rPr lang="en-US" sz="2400" b="1" u="sng" dirty="0">
                <a:solidFill>
                  <a:schemeClr val="bg1">
                    <a:lumMod val="95000"/>
                  </a:schemeClr>
                </a:solidFill>
              </a:rPr>
              <a:t>As of 12/15/25, NO OPSCAN SYSTEM certified for use in Indiana includes a ballot retraction feature.</a:t>
            </a:r>
            <a:r>
              <a:rPr lang="en-US" sz="2400" b="1" dirty="0">
                <a:solidFill>
                  <a:schemeClr val="bg1">
                    <a:lumMod val="95000"/>
                  </a:schemeClr>
                </a:solidFill>
              </a:rPr>
              <a:t> </a:t>
            </a:r>
            <a:r>
              <a:rPr lang="en-US" dirty="0">
                <a:solidFill>
                  <a:schemeClr val="bg1">
                    <a:lumMod val="95000"/>
                  </a:schemeClr>
                </a:solidFill>
              </a:rPr>
              <a:t>If an opScan vendor wants to deploy an OPTIONAL ballot retraction feature, an app to seek IEC approval to modify their system must be submitted, equipment tested, and receive final approval from IEC.</a:t>
            </a:r>
          </a:p>
        </p:txBody>
      </p:sp>
      <p:sp>
        <p:nvSpPr>
          <p:cNvPr id="13" name="TextBox 12">
            <a:extLst>
              <a:ext uri="{FF2B5EF4-FFF2-40B4-BE49-F238E27FC236}">
                <a16:creationId xmlns:a16="http://schemas.microsoft.com/office/drawing/2014/main" id="{A4BCEBB5-CE2B-128C-E25A-884FFF2B76C9}"/>
              </a:ext>
            </a:extLst>
          </p:cNvPr>
          <p:cNvSpPr txBox="1"/>
          <p:nvPr/>
        </p:nvSpPr>
        <p:spPr>
          <a:xfrm>
            <a:off x="612740" y="6464903"/>
            <a:ext cx="7400925" cy="246221"/>
          </a:xfrm>
          <a:prstGeom prst="rect">
            <a:avLst/>
          </a:prstGeom>
          <a:noFill/>
        </p:spPr>
        <p:txBody>
          <a:bodyPr wrap="square" rtlCol="0">
            <a:spAutoFit/>
          </a:bodyPr>
          <a:lstStyle/>
          <a:p>
            <a:r>
              <a:rPr lang="en-US" sz="1000" dirty="0"/>
              <a:t>IC 3-5-2.1-90.3 | C 3-11.5-4-11.5 | IC 3-11-15-26</a:t>
            </a:r>
          </a:p>
        </p:txBody>
      </p:sp>
    </p:spTree>
    <p:extLst>
      <p:ext uri="{BB962C8B-B14F-4D97-AF65-F5344CB8AC3E}">
        <p14:creationId xmlns:p14="http://schemas.microsoft.com/office/powerpoint/2010/main" val="2364172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17D688B-D290-2662-2ED3-EC85DCB373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FA048F-49E6-C35B-006F-3283E6247EA4}"/>
              </a:ext>
            </a:extLst>
          </p:cNvPr>
          <p:cNvSpPr>
            <a:spLocks noGrp="1"/>
          </p:cNvSpPr>
          <p:nvPr>
            <p:ph type="title"/>
          </p:nvPr>
        </p:nvSpPr>
        <p:spPr/>
        <p:txBody>
          <a:bodyPr/>
          <a:lstStyle/>
          <a:p>
            <a:r>
              <a:rPr lang="en-US" dirty="0"/>
              <a:t>ABS Ballot Retraction</a:t>
            </a:r>
          </a:p>
        </p:txBody>
      </p:sp>
      <p:sp>
        <p:nvSpPr>
          <p:cNvPr id="3" name="Content Placeholder 2">
            <a:extLst>
              <a:ext uri="{FF2B5EF4-FFF2-40B4-BE49-F238E27FC236}">
                <a16:creationId xmlns:a16="http://schemas.microsoft.com/office/drawing/2014/main" id="{C7ED68AD-5681-1FF2-72A6-90157326DDD4}"/>
              </a:ext>
            </a:extLst>
          </p:cNvPr>
          <p:cNvSpPr>
            <a:spLocks noGrp="1"/>
          </p:cNvSpPr>
          <p:nvPr>
            <p:ph idx="1"/>
          </p:nvPr>
        </p:nvSpPr>
        <p:spPr>
          <a:xfrm>
            <a:off x="626879" y="1521331"/>
            <a:ext cx="10953947" cy="4690777"/>
          </a:xfrm>
        </p:spPr>
        <p:txBody>
          <a:bodyPr>
            <a:normAutofit lnSpcReduction="10000"/>
          </a:bodyPr>
          <a:lstStyle/>
          <a:p>
            <a:r>
              <a:rPr lang="en-US" sz="2400" dirty="0"/>
              <a:t>Ballot retraction is key to being able to scan ABS before election day</a:t>
            </a:r>
          </a:p>
          <a:p>
            <a:pPr lvl="1"/>
            <a:r>
              <a:rPr lang="en-US" sz="2000" dirty="0"/>
              <a:t>Without it, counties must with an opScan must wait until election day to complete ABS review &amp; scan their valid ballot cards</a:t>
            </a:r>
          </a:p>
          <a:p>
            <a:pPr lvl="1"/>
            <a:r>
              <a:rPr lang="en-US" sz="2000" dirty="0"/>
              <a:t>For DRE systems, ballot retraction has been a requirement in state law due to the nature of how ballots are stored on their system.</a:t>
            </a:r>
          </a:p>
          <a:p>
            <a:pPr lvl="2"/>
            <a:r>
              <a:rPr lang="en-US" sz="1800" dirty="0"/>
              <a:t>A DRE is NOT a ballot marking device that is used with an opScan system!</a:t>
            </a:r>
          </a:p>
          <a:p>
            <a:pPr lvl="1"/>
            <a:endParaRPr lang="en-US" sz="100" dirty="0"/>
          </a:p>
          <a:p>
            <a:r>
              <a:rPr lang="en-US" sz="2400" dirty="0"/>
              <a:t>If used, retraction ID must be placed on the ballot (or </a:t>
            </a:r>
            <a:br>
              <a:rPr lang="en-US" sz="2400" dirty="0"/>
            </a:br>
            <a:r>
              <a:rPr lang="en-US" sz="2400" dirty="0"/>
              <a:t>entered into the DRE system) and cannot be:</a:t>
            </a:r>
          </a:p>
          <a:p>
            <a:pPr lvl="2"/>
            <a:r>
              <a:rPr lang="en-US" sz="1800" dirty="0"/>
              <a:t>Voter’s name, residence or mailing address, or telephone number</a:t>
            </a:r>
          </a:p>
          <a:p>
            <a:pPr lvl="2"/>
            <a:r>
              <a:rPr lang="en-US" sz="1800" dirty="0"/>
              <a:t>Voter’s SSN, date of birth, IN DLN or ID card number</a:t>
            </a:r>
          </a:p>
          <a:p>
            <a:pPr lvl="2"/>
            <a:r>
              <a:rPr lang="en-US" sz="1800" dirty="0"/>
              <a:t>Date voter registered to vote</a:t>
            </a:r>
          </a:p>
          <a:p>
            <a:r>
              <a:rPr lang="en-US" sz="2600" dirty="0"/>
              <a:t>Retraction IDs are CONFIDENTIAL</a:t>
            </a:r>
          </a:p>
          <a:p>
            <a:pPr lvl="1"/>
            <a:r>
              <a:rPr lang="en-US" sz="2200" dirty="0"/>
              <a:t>CEB must implement a procedure to keep numbers secure </a:t>
            </a:r>
            <a:br>
              <a:rPr lang="en-US" sz="2200" dirty="0"/>
            </a:br>
            <a:r>
              <a:rPr lang="en-US" sz="2200" dirty="0"/>
              <a:t>from unauthorized access</a:t>
            </a:r>
          </a:p>
        </p:txBody>
      </p:sp>
      <p:sp>
        <p:nvSpPr>
          <p:cNvPr id="8" name="Arc 7">
            <a:extLst>
              <a:ext uri="{FF2B5EF4-FFF2-40B4-BE49-F238E27FC236}">
                <a16:creationId xmlns:a16="http://schemas.microsoft.com/office/drawing/2014/main" id="{8A694E15-F993-892E-1D19-E8D292E1C506}"/>
              </a:ext>
              <a:ext uri="{C183D7F6-B498-43B3-948B-1728B52AA6E4}">
                <adec:decorative xmlns:adec="http://schemas.microsoft.com/office/drawing/2017/decorative" val="1"/>
              </a:ext>
            </a:extLst>
          </p:cNvPr>
          <p:cNvSpPr/>
          <p:nvPr/>
        </p:nvSpPr>
        <p:spPr>
          <a:xfrm rot="12562226">
            <a:off x="185325" y="2482071"/>
            <a:ext cx="3496519" cy="3614138"/>
          </a:xfrm>
          <a:prstGeom prst="arc">
            <a:avLst>
              <a:gd name="adj1" fmla="val 16200000"/>
              <a:gd name="adj2" fmla="val 164697"/>
            </a:avLst>
          </a:prstGeom>
          <a:ln w="38100">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Arc 3">
            <a:extLst>
              <a:ext uri="{FF2B5EF4-FFF2-40B4-BE49-F238E27FC236}">
                <a16:creationId xmlns:a16="http://schemas.microsoft.com/office/drawing/2014/main" id="{79C0CEDA-2D21-8CBB-F047-1C93DEF05746}"/>
              </a:ext>
              <a:ext uri="{C183D7F6-B498-43B3-948B-1728B52AA6E4}">
                <adec:decorative xmlns:adec="http://schemas.microsoft.com/office/drawing/2017/decorative" val="1"/>
              </a:ext>
            </a:extLst>
          </p:cNvPr>
          <p:cNvSpPr/>
          <p:nvPr/>
        </p:nvSpPr>
        <p:spPr>
          <a:xfrm rot="318936">
            <a:off x="7553326" y="231775"/>
            <a:ext cx="4025932" cy="3730625"/>
          </a:xfrm>
          <a:prstGeom prst="arc">
            <a:avLst>
              <a:gd name="adj1" fmla="val 16200000"/>
              <a:gd name="adj2" fmla="val 164697"/>
            </a:avLst>
          </a:prstGeom>
          <a:ln w="76200">
            <a:prstDash val="lg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59DA7CB-CDC8-7092-D98B-8AA57BE840CB}"/>
              </a:ext>
              <a:ext uri="{C183D7F6-B498-43B3-948B-1728B52AA6E4}">
                <adec:decorative xmlns:adec="http://schemas.microsoft.com/office/drawing/2017/decorative" val="1"/>
              </a:ext>
            </a:extLst>
          </p:cNvPr>
          <p:cNvSpPr/>
          <p:nvPr/>
        </p:nvSpPr>
        <p:spPr>
          <a:xfrm flipV="1">
            <a:off x="0" y="1210688"/>
            <a:ext cx="12192000" cy="168789"/>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E2D4BCD-060C-64AA-DDC8-F50F003682B0}"/>
              </a:ext>
            </a:extLst>
          </p:cNvPr>
          <p:cNvSpPr txBox="1"/>
          <p:nvPr/>
        </p:nvSpPr>
        <p:spPr>
          <a:xfrm>
            <a:off x="612741" y="6246653"/>
            <a:ext cx="8998940" cy="246221"/>
          </a:xfrm>
          <a:prstGeom prst="rect">
            <a:avLst/>
          </a:prstGeom>
          <a:noFill/>
        </p:spPr>
        <p:txBody>
          <a:bodyPr wrap="square" rtlCol="0">
            <a:spAutoFit/>
          </a:bodyPr>
          <a:lstStyle/>
          <a:p>
            <a:r>
              <a:rPr lang="en-US" sz="1000" dirty="0"/>
              <a:t>IC 3-11-15-26</a:t>
            </a:r>
          </a:p>
        </p:txBody>
      </p:sp>
      <p:sp>
        <p:nvSpPr>
          <p:cNvPr id="15" name="TextBox 14">
            <a:extLst>
              <a:ext uri="{FF2B5EF4-FFF2-40B4-BE49-F238E27FC236}">
                <a16:creationId xmlns:a16="http://schemas.microsoft.com/office/drawing/2014/main" id="{420D0F47-A1ED-D4DF-25E0-C58B570BD33E}"/>
              </a:ext>
            </a:extLst>
          </p:cNvPr>
          <p:cNvSpPr txBox="1"/>
          <p:nvPr/>
        </p:nvSpPr>
        <p:spPr>
          <a:xfrm rot="16200000">
            <a:off x="10900179" y="4925803"/>
            <a:ext cx="2129856" cy="215444"/>
          </a:xfrm>
          <a:prstGeom prst="rect">
            <a:avLst/>
          </a:prstGeom>
          <a:noFill/>
        </p:spPr>
        <p:txBody>
          <a:bodyPr wrap="square">
            <a:spAutoFit/>
          </a:bodyPr>
          <a:lstStyle/>
          <a:p>
            <a:r>
              <a:rPr lang="en-US" sz="800" dirty="0"/>
              <a:t>Image by </a:t>
            </a:r>
            <a:r>
              <a:rPr lang="en-US" sz="800" dirty="0" err="1"/>
              <a:t>freepik</a:t>
            </a:r>
            <a:endParaRPr lang="en-US" sz="800" dirty="0"/>
          </a:p>
        </p:txBody>
      </p:sp>
      <p:pic>
        <p:nvPicPr>
          <p:cNvPr id="7" name="Picture 6">
            <a:extLst>
              <a:ext uri="{FF2B5EF4-FFF2-40B4-BE49-F238E27FC236}">
                <a16:creationId xmlns:a16="http://schemas.microsoft.com/office/drawing/2014/main" id="{3192E0F8-C9CB-F615-3FC4-7CFFBF8632F0}"/>
              </a:ext>
              <a:ext uri="{C183D7F6-B498-43B3-948B-1728B52AA6E4}">
                <adec:decorative xmlns:adec="http://schemas.microsoft.com/office/drawing/2017/decorative" val="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9434" y1="27648" x2="33630" y2="28901"/>
                        <a14:foregroundMark x1="33630" y1="28901" x2="41714" y2="33347"/>
                        <a14:foregroundMark x1="41714" y1="33347" x2="49030" y2="27930"/>
                        <a14:foregroundMark x1="49151" y1="49717" x2="49151" y2="49717"/>
                        <a14:foregroundMark x1="48464" y1="60954" x2="53961" y2="53153"/>
                        <a14:foregroundMark x1="53961" y1="53153" x2="48828" y2="44503"/>
                        <a14:foregroundMark x1="48828" y1="44503" x2="42199" y2="41754"/>
                        <a14:foregroundMark x1="42199" y1="41754" x2="37631" y2="48222"/>
                        <a14:foregroundMark x1="37631" y1="48222" x2="38359" y2="55699"/>
                        <a14:foregroundMark x1="38359" y1="55699" x2="43533" y2="61237"/>
                        <a14:foregroundMark x1="43533" y1="61237" x2="52951" y2="60752"/>
                        <a14:foregroundMark x1="52951" y1="60752" x2="54042" y2="57235"/>
                        <a14:foregroundMark x1="49596" y1="53314" x2="43129" y2="45028"/>
                        <a14:foregroundMark x1="43129" y1="45028" x2="40016" y2="54002"/>
                        <a14:foregroundMark x1="40016" y1="54002" x2="44018" y2="59782"/>
                        <a14:foregroundMark x1="44018" y1="59782" x2="50970" y2="57639"/>
                        <a14:foregroundMark x1="50970" y1="57639" x2="49717" y2="49434"/>
                        <a14:foregroundMark x1="44301" y1="51253" x2="44301" y2="51253"/>
                        <a14:foregroundMark x1="45554" y1="50283" x2="40865" y2="57154"/>
                        <a14:foregroundMark x1="40865" y1="57154" x2="49151" y2="58852"/>
                        <a14:foregroundMark x1="49151" y1="58852" x2="48585" y2="51374"/>
                        <a14:foregroundMark x1="48585" y1="51374" x2="45432" y2="50000"/>
                        <a14:foregroundMark x1="19442" y1="34034" x2="10105" y2="29871"/>
                        <a14:foregroundMark x1="10105" y1="29871" x2="13096" y2="20857"/>
                        <a14:foregroundMark x1="13096" y1="20857" x2="35287" y2="12045"/>
                        <a14:foregroundMark x1="35287" y1="12045" x2="37551" y2="20453"/>
                        <a14:foregroundMark x1="37551" y1="20453" x2="31932" y2="26758"/>
                        <a14:foregroundMark x1="31932" y1="26758" x2="29224" y2="34074"/>
                        <a14:foregroundMark x1="29224" y1="34074" x2="21261" y2="35651"/>
                        <a14:foregroundMark x1="21261" y1="35651" x2="16532" y2="32902"/>
                      </a14:backgroundRemoval>
                    </a14:imgEffect>
                  </a14:imgLayer>
                </a14:imgProps>
              </a:ext>
              <a:ext uri="{28A0092B-C50C-407E-A947-70E740481C1C}">
                <a14:useLocalDpi xmlns:a14="http://schemas.microsoft.com/office/drawing/2010/main" val="0"/>
              </a:ext>
            </a:extLst>
          </a:blip>
          <a:stretch>
            <a:fillRect/>
          </a:stretch>
        </p:blipFill>
        <p:spPr>
          <a:xfrm>
            <a:off x="8093894" y="2890223"/>
            <a:ext cx="4286602" cy="4286602"/>
          </a:xfrm>
          <a:prstGeom prst="rect">
            <a:avLst/>
          </a:prstGeom>
        </p:spPr>
      </p:pic>
    </p:spTree>
    <p:extLst>
      <p:ext uri="{BB962C8B-B14F-4D97-AF65-F5344CB8AC3E}">
        <p14:creationId xmlns:p14="http://schemas.microsoft.com/office/powerpoint/2010/main" val="639924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C4F62204-FB26-CC82-B267-8006D9E7AD50}"/>
              </a:ext>
              <a:ext uri="{C183D7F6-B498-43B3-948B-1728B52AA6E4}">
                <adec:decorative xmlns:adec="http://schemas.microsoft.com/office/drawing/2017/decorative" val="1"/>
              </a:ext>
            </a:extLst>
          </p:cNvPr>
          <p:cNvPicPr>
            <a:picLocks noGrp="1" noChangeAspect="1"/>
          </p:cNvPicPr>
          <p:nvPr>
            <p:ph idx="1"/>
          </p:nvPr>
        </p:nvPicPr>
        <p:blipFill>
          <a:blip r:embed="rId2" cstate="email">
            <a:alphaModFix amt="20000"/>
            <a:extLst>
              <a:ext uri="{28A0092B-C50C-407E-A947-70E740481C1C}">
                <a14:useLocalDpi xmlns:a14="http://schemas.microsoft.com/office/drawing/2010/main" val="0"/>
              </a:ext>
            </a:extLst>
          </a:blip>
          <a:srcRect/>
          <a:stretch>
            <a:fillRect/>
          </a:stretch>
        </p:blipFill>
        <p:spPr>
          <a:xfrm>
            <a:off x="20" y="1282"/>
            <a:ext cx="12191980" cy="6856718"/>
          </a:xfrm>
          <a:prstGeom prst="rect">
            <a:avLst/>
          </a:prstGeom>
        </p:spPr>
      </p:pic>
      <p:sp>
        <p:nvSpPr>
          <p:cNvPr id="7" name="Title 1">
            <a:extLst>
              <a:ext uri="{FF2B5EF4-FFF2-40B4-BE49-F238E27FC236}">
                <a16:creationId xmlns:a16="http://schemas.microsoft.com/office/drawing/2014/main" id="{96D95BAC-8B81-A4DE-B43B-2363D3194333}"/>
              </a:ext>
            </a:extLst>
          </p:cNvPr>
          <p:cNvSpPr>
            <a:spLocks noGrp="1"/>
          </p:cNvSpPr>
          <p:nvPr>
            <p:ph type="title"/>
          </p:nvPr>
        </p:nvSpPr>
        <p:spPr>
          <a:xfrm>
            <a:off x="612741" y="365126"/>
            <a:ext cx="10953947" cy="1048896"/>
          </a:xfrm>
        </p:spPr>
        <p:txBody>
          <a:bodyPr/>
          <a:lstStyle/>
          <a:p>
            <a:r>
              <a:rPr lang="en-US" dirty="0"/>
              <a:t>Acronyms &amp; Definitions</a:t>
            </a:r>
          </a:p>
        </p:txBody>
      </p:sp>
      <p:sp>
        <p:nvSpPr>
          <p:cNvPr id="8" name="Content Placeholder 2">
            <a:extLst>
              <a:ext uri="{FF2B5EF4-FFF2-40B4-BE49-F238E27FC236}">
                <a16:creationId xmlns:a16="http://schemas.microsoft.com/office/drawing/2014/main" id="{E8046E33-1E2B-4624-4876-FD7CE4B51E2B}"/>
              </a:ext>
            </a:extLst>
          </p:cNvPr>
          <p:cNvSpPr txBox="1">
            <a:spLocks/>
          </p:cNvSpPr>
          <p:nvPr/>
        </p:nvSpPr>
        <p:spPr>
          <a:xfrm>
            <a:off x="612742" y="1238250"/>
            <a:ext cx="10953946" cy="4938713"/>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ABS = absentee</a:t>
            </a:r>
          </a:p>
          <a:p>
            <a:r>
              <a:rPr lang="en-US" sz="2400" dirty="0"/>
              <a:t>ABS Board = bi-partisan team supporting ABS procedures </a:t>
            </a:r>
            <a:r>
              <a:rPr lang="en-US" sz="2400" u="sng" dirty="0"/>
              <a:t>before</a:t>
            </a:r>
            <a:r>
              <a:rPr lang="en-US" sz="2400" dirty="0"/>
              <a:t> election day; nominated by county chairs, appointed by CEB</a:t>
            </a:r>
          </a:p>
          <a:p>
            <a:r>
              <a:rPr lang="en-US" sz="2400" dirty="0"/>
              <a:t>ABS Central Count team = bi-partisan team supporting ABS procedures </a:t>
            </a:r>
            <a:r>
              <a:rPr lang="en-US" sz="2400" u="sng" dirty="0"/>
              <a:t>at the central count</a:t>
            </a:r>
            <a:r>
              <a:rPr lang="en-US" sz="2400" dirty="0"/>
              <a:t>; nominated by county chairs, appointed by CEB</a:t>
            </a:r>
          </a:p>
          <a:p>
            <a:r>
              <a:rPr lang="en-US" sz="2400" dirty="0"/>
              <a:t>BMD = ballot marking device used with opScan system</a:t>
            </a:r>
          </a:p>
          <a:p>
            <a:r>
              <a:rPr lang="en-US" sz="2400" dirty="0"/>
              <a:t>CEB = county election board</a:t>
            </a:r>
          </a:p>
          <a:p>
            <a:r>
              <a:rPr lang="en-US" sz="2400" dirty="0"/>
              <a:t>DRE = Direct Record Electronic Voting System</a:t>
            </a:r>
          </a:p>
          <a:p>
            <a:r>
              <a:rPr lang="en-US" sz="2400" dirty="0" err="1"/>
              <a:t>ePB</a:t>
            </a:r>
            <a:r>
              <a:rPr lang="en-US" sz="2400" dirty="0"/>
              <a:t> = electronic poll book</a:t>
            </a:r>
          </a:p>
          <a:p>
            <a:r>
              <a:rPr lang="en-US" sz="2400" dirty="0"/>
              <a:t>IEC = Indiana Election Commission</a:t>
            </a:r>
          </a:p>
          <a:p>
            <a:r>
              <a:rPr lang="en-US" sz="2400" dirty="0"/>
              <a:t>IED = Indiana Election Division</a:t>
            </a:r>
          </a:p>
          <a:p>
            <a:r>
              <a:rPr lang="en-US" sz="2400" dirty="0"/>
              <a:t>opScan = optical scan voting system</a:t>
            </a:r>
          </a:p>
          <a:p>
            <a:r>
              <a:rPr lang="en-US" sz="2400" dirty="0"/>
              <a:t>SSN = social security number</a:t>
            </a:r>
          </a:p>
          <a:p>
            <a:r>
              <a:rPr lang="en-US" sz="2400" dirty="0"/>
              <a:t>SVRS = statewide voter registration system</a:t>
            </a:r>
          </a:p>
          <a:p>
            <a:r>
              <a:rPr lang="en-US" sz="2400" dirty="0"/>
              <a:t>VR = voter registration</a:t>
            </a:r>
          </a:p>
          <a:p>
            <a:endParaRPr lang="en-US" dirty="0"/>
          </a:p>
        </p:txBody>
      </p:sp>
    </p:spTree>
    <p:extLst>
      <p:ext uri="{BB962C8B-B14F-4D97-AF65-F5344CB8AC3E}">
        <p14:creationId xmlns:p14="http://schemas.microsoft.com/office/powerpoint/2010/main" val="1528607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Cartoon of women holding a large key">
            <a:extLst>
              <a:ext uri="{FF2B5EF4-FFF2-40B4-BE49-F238E27FC236}">
                <a16:creationId xmlns:a16="http://schemas.microsoft.com/office/drawing/2014/main" id="{A0CAB26C-34D8-B7C4-BC1E-F4BB29399F01}"/>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rcRect/>
          <a:stretch>
            <a:fillRect/>
          </a:stretch>
        </p:blipFill>
        <p:spPr>
          <a:xfrm>
            <a:off x="0" y="3292578"/>
            <a:ext cx="4458877" cy="3565422"/>
          </a:xfrm>
        </p:spPr>
      </p:pic>
      <p:sp>
        <p:nvSpPr>
          <p:cNvPr id="2" name="Title 1">
            <a:extLst>
              <a:ext uri="{FF2B5EF4-FFF2-40B4-BE49-F238E27FC236}">
                <a16:creationId xmlns:a16="http://schemas.microsoft.com/office/drawing/2014/main" id="{9C7E817D-C7F9-6FF8-54F8-9838A74321A6}"/>
              </a:ext>
            </a:extLst>
          </p:cNvPr>
          <p:cNvSpPr>
            <a:spLocks noGrp="1"/>
          </p:cNvSpPr>
          <p:nvPr>
            <p:ph type="title"/>
          </p:nvPr>
        </p:nvSpPr>
        <p:spPr>
          <a:xfrm>
            <a:off x="483909" y="173544"/>
            <a:ext cx="4094374" cy="3462255"/>
          </a:xfrm>
        </p:spPr>
        <p:txBody>
          <a:bodyPr anchor="b">
            <a:normAutofit/>
          </a:bodyPr>
          <a:lstStyle/>
          <a:p>
            <a:r>
              <a:rPr lang="en-US" sz="4000" dirty="0"/>
              <a:t>Key to </a:t>
            </a:r>
            <a:br>
              <a:rPr lang="en-US" sz="4000" dirty="0"/>
            </a:br>
            <a:r>
              <a:rPr lang="en-US" sz="4000" dirty="0"/>
              <a:t>Central Count </a:t>
            </a:r>
            <a:br>
              <a:rPr lang="en-US" sz="4000" dirty="0"/>
            </a:br>
            <a:r>
              <a:rPr lang="en-US" sz="4000" dirty="0"/>
              <a:t>Success?</a:t>
            </a:r>
            <a:br>
              <a:rPr lang="en-US" sz="4000" dirty="0"/>
            </a:br>
            <a:br>
              <a:rPr lang="en-US" sz="1100" dirty="0"/>
            </a:br>
            <a:r>
              <a:rPr lang="en-US" b="1" dirty="0"/>
              <a:t>PLANNING &amp; ORGANIZATION</a:t>
            </a:r>
            <a:endParaRPr lang="en-US" sz="4000" dirty="0"/>
          </a:p>
        </p:txBody>
      </p:sp>
      <p:sp>
        <p:nvSpPr>
          <p:cNvPr id="7" name="TextBox 6">
            <a:extLst>
              <a:ext uri="{FF2B5EF4-FFF2-40B4-BE49-F238E27FC236}">
                <a16:creationId xmlns:a16="http://schemas.microsoft.com/office/drawing/2014/main" id="{77EE8899-6B33-469A-DFD4-B413900234DC}"/>
              </a:ext>
            </a:extLst>
          </p:cNvPr>
          <p:cNvSpPr txBox="1"/>
          <p:nvPr/>
        </p:nvSpPr>
        <p:spPr>
          <a:xfrm>
            <a:off x="148912" y="6469012"/>
            <a:ext cx="1162887" cy="215444"/>
          </a:xfrm>
          <a:prstGeom prst="rect">
            <a:avLst/>
          </a:prstGeom>
          <a:noFill/>
        </p:spPr>
        <p:txBody>
          <a:bodyPr wrap="square">
            <a:spAutoFit/>
          </a:bodyPr>
          <a:lstStyle/>
          <a:p>
            <a:r>
              <a:rPr lang="en-US" sz="800" dirty="0"/>
              <a:t>Image by </a:t>
            </a:r>
            <a:r>
              <a:rPr lang="en-US" sz="800" dirty="0" err="1"/>
              <a:t>freepik</a:t>
            </a:r>
            <a:endParaRPr lang="en-US" sz="800" dirty="0"/>
          </a:p>
        </p:txBody>
      </p:sp>
      <p:sp>
        <p:nvSpPr>
          <p:cNvPr id="8" name="Rectangle 7">
            <a:extLst>
              <a:ext uri="{FF2B5EF4-FFF2-40B4-BE49-F238E27FC236}">
                <a16:creationId xmlns:a16="http://schemas.microsoft.com/office/drawing/2014/main" id="{2835659A-B951-ADE5-1905-D4A20B356D2D}"/>
              </a:ext>
              <a:ext uri="{C183D7F6-B498-43B3-948B-1728B52AA6E4}">
                <adec:decorative xmlns:adec="http://schemas.microsoft.com/office/drawing/2017/decorative" val="1"/>
              </a:ext>
            </a:extLst>
          </p:cNvPr>
          <p:cNvSpPr/>
          <p:nvPr/>
        </p:nvSpPr>
        <p:spPr>
          <a:xfrm>
            <a:off x="4703974" y="0"/>
            <a:ext cx="7488025" cy="6857999"/>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CEB8597-0D8F-0AC6-D0EC-C997101CD9A9}"/>
              </a:ext>
            </a:extLst>
          </p:cNvPr>
          <p:cNvSpPr txBox="1"/>
          <p:nvPr/>
        </p:nvSpPr>
        <p:spPr>
          <a:xfrm>
            <a:off x="4823380" y="643622"/>
            <a:ext cx="7004117" cy="5109091"/>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bg1">
                    <a:lumMod val="95000"/>
                  </a:schemeClr>
                </a:solidFill>
              </a:rPr>
              <a:t>Review ABS workflow for general office tasks for pre-planning</a:t>
            </a:r>
          </a:p>
          <a:p>
            <a:pPr marL="800100" lvl="1" indent="-342900">
              <a:buFont typeface="Arial" panose="020B0604020202020204" pitchFamily="34" charset="0"/>
              <a:buChar char="•"/>
            </a:pPr>
            <a:r>
              <a:rPr lang="en-US" dirty="0">
                <a:solidFill>
                  <a:schemeClr val="bg1">
                    <a:lumMod val="95000"/>
                  </a:schemeClr>
                </a:solidFill>
              </a:rPr>
              <a:t>How are ABS apps &amp; ballots being stored by precinct? In folders? Envelopes? Do we have enough inventory?</a:t>
            </a:r>
          </a:p>
          <a:p>
            <a:pPr marL="1257300" lvl="2" indent="-342900">
              <a:buFont typeface="Arial" panose="020B0604020202020204" pitchFamily="34" charset="0"/>
              <a:buChar char="•"/>
            </a:pPr>
            <a:r>
              <a:rPr lang="en-US" dirty="0">
                <a:solidFill>
                  <a:schemeClr val="bg1">
                    <a:lumMod val="95000"/>
                  </a:schemeClr>
                </a:solidFill>
              </a:rPr>
              <a:t>Speaking of envelope inventory, do you have plenty of ballot security envelopes for mail, travel board, in-person voting? </a:t>
            </a:r>
          </a:p>
          <a:p>
            <a:pPr marL="800100" lvl="1" indent="-342900">
              <a:buFont typeface="Arial" panose="020B0604020202020204" pitchFamily="34" charset="0"/>
              <a:buChar char="•"/>
            </a:pPr>
            <a:r>
              <a:rPr lang="en-US" dirty="0">
                <a:solidFill>
                  <a:schemeClr val="bg1">
                    <a:lumMod val="95000"/>
                  </a:schemeClr>
                </a:solidFill>
              </a:rPr>
              <a:t>Does D/R CEB member have the key to the bi-partisan lock? Or have they designated someone to manage it?</a:t>
            </a:r>
          </a:p>
          <a:p>
            <a:pPr marL="800100" lvl="1" indent="-342900">
              <a:buFont typeface="Arial" panose="020B0604020202020204" pitchFamily="34" charset="0"/>
              <a:buChar char="•"/>
            </a:pPr>
            <a:r>
              <a:rPr lang="en-US" sz="2000" dirty="0">
                <a:solidFill>
                  <a:schemeClr val="bg1">
                    <a:lumMod val="95000"/>
                  </a:schemeClr>
                </a:solidFill>
              </a:rPr>
              <a:t>What materials do we need to organize the central count? Are we using SVRS reports for counters to confirm each voter of the precinct voting ABS has an ABS ballot in the precinct storage envelope? What about paperwork or chain of custody logs?</a:t>
            </a:r>
          </a:p>
          <a:p>
            <a:pPr marL="342900" indent="-342900">
              <a:buFont typeface="Arial" panose="020B0604020202020204" pitchFamily="34" charset="0"/>
              <a:buChar char="•"/>
            </a:pPr>
            <a:r>
              <a:rPr lang="en-US" sz="2000" dirty="0">
                <a:solidFill>
                  <a:schemeClr val="bg1">
                    <a:lumMod val="95000"/>
                  </a:schemeClr>
                </a:solidFill>
              </a:rPr>
              <a:t>Reconcile ABS returns each day, using reports available in SVRS</a:t>
            </a:r>
          </a:p>
          <a:p>
            <a:pPr marL="342900" indent="-342900">
              <a:buFont typeface="Arial" panose="020B0604020202020204" pitchFamily="34" charset="0"/>
              <a:buChar char="•"/>
            </a:pPr>
            <a:r>
              <a:rPr lang="en-US" sz="2000" dirty="0">
                <a:solidFill>
                  <a:schemeClr val="bg1">
                    <a:lumMod val="95000"/>
                  </a:schemeClr>
                </a:solidFill>
              </a:rPr>
              <a:t>Perform first signature review, sooner than later</a:t>
            </a:r>
          </a:p>
        </p:txBody>
      </p:sp>
    </p:spTree>
    <p:extLst>
      <p:ext uri="{BB962C8B-B14F-4D97-AF65-F5344CB8AC3E}">
        <p14:creationId xmlns:p14="http://schemas.microsoft.com/office/powerpoint/2010/main" val="282679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2BF19B6-292D-F752-72AD-161BE91CACE0}"/>
            </a:ext>
          </a:extLst>
        </p:cNvPr>
        <p:cNvGrpSpPr/>
        <p:nvPr/>
      </p:nvGrpSpPr>
      <p:grpSpPr>
        <a:xfrm>
          <a:off x="0" y="0"/>
          <a:ext cx="0" cy="0"/>
          <a:chOff x="0" y="0"/>
          <a:chExt cx="0" cy="0"/>
        </a:xfrm>
      </p:grpSpPr>
      <p:pic>
        <p:nvPicPr>
          <p:cNvPr id="5" name="Content Placeholder 4" descr="Cartoon of women holding a large key">
            <a:extLst>
              <a:ext uri="{FF2B5EF4-FFF2-40B4-BE49-F238E27FC236}">
                <a16:creationId xmlns:a16="http://schemas.microsoft.com/office/drawing/2014/main" id="{D1C1D433-F348-963B-B68A-FB0BE4281395}"/>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rcRect/>
          <a:stretch>
            <a:fillRect/>
          </a:stretch>
        </p:blipFill>
        <p:spPr>
          <a:xfrm>
            <a:off x="0" y="3292578"/>
            <a:ext cx="4458877" cy="3565422"/>
          </a:xfrm>
        </p:spPr>
      </p:pic>
      <p:sp>
        <p:nvSpPr>
          <p:cNvPr id="2" name="Title 1">
            <a:extLst>
              <a:ext uri="{FF2B5EF4-FFF2-40B4-BE49-F238E27FC236}">
                <a16:creationId xmlns:a16="http://schemas.microsoft.com/office/drawing/2014/main" id="{C6335137-C981-4B2D-BCFC-D458E98D5526}"/>
              </a:ext>
            </a:extLst>
          </p:cNvPr>
          <p:cNvSpPr>
            <a:spLocks noGrp="1"/>
          </p:cNvSpPr>
          <p:nvPr>
            <p:ph type="title"/>
          </p:nvPr>
        </p:nvSpPr>
        <p:spPr>
          <a:xfrm>
            <a:off x="364503" y="173544"/>
            <a:ext cx="4094374" cy="3462255"/>
          </a:xfrm>
        </p:spPr>
        <p:txBody>
          <a:bodyPr anchor="b">
            <a:normAutofit/>
          </a:bodyPr>
          <a:lstStyle/>
          <a:p>
            <a:r>
              <a:rPr lang="en-US" sz="4000" dirty="0"/>
              <a:t>Key to </a:t>
            </a:r>
            <a:br>
              <a:rPr lang="en-US" sz="4000" dirty="0"/>
            </a:br>
            <a:r>
              <a:rPr lang="en-US" sz="4000" dirty="0"/>
              <a:t>Central Count </a:t>
            </a:r>
            <a:br>
              <a:rPr lang="en-US" sz="4000" dirty="0"/>
            </a:br>
            <a:r>
              <a:rPr lang="en-US" sz="4000" dirty="0"/>
              <a:t>Success?</a:t>
            </a:r>
            <a:br>
              <a:rPr lang="en-US" sz="4000" dirty="0"/>
            </a:br>
            <a:br>
              <a:rPr lang="en-US" sz="1100" dirty="0"/>
            </a:br>
            <a:r>
              <a:rPr lang="en-US" b="1" dirty="0"/>
              <a:t>PLANNING &amp; ORGANIZATION</a:t>
            </a:r>
            <a:endParaRPr lang="en-US" sz="4000" dirty="0"/>
          </a:p>
        </p:txBody>
      </p:sp>
      <p:sp>
        <p:nvSpPr>
          <p:cNvPr id="7" name="TextBox 6">
            <a:extLst>
              <a:ext uri="{FF2B5EF4-FFF2-40B4-BE49-F238E27FC236}">
                <a16:creationId xmlns:a16="http://schemas.microsoft.com/office/drawing/2014/main" id="{046B518B-69DD-0B29-A5FD-421317A48512}"/>
              </a:ext>
            </a:extLst>
          </p:cNvPr>
          <p:cNvSpPr txBox="1"/>
          <p:nvPr/>
        </p:nvSpPr>
        <p:spPr>
          <a:xfrm>
            <a:off x="148912" y="6469012"/>
            <a:ext cx="1162887" cy="215444"/>
          </a:xfrm>
          <a:prstGeom prst="rect">
            <a:avLst/>
          </a:prstGeom>
          <a:noFill/>
        </p:spPr>
        <p:txBody>
          <a:bodyPr wrap="square">
            <a:spAutoFit/>
          </a:bodyPr>
          <a:lstStyle/>
          <a:p>
            <a:r>
              <a:rPr lang="en-US" sz="800" dirty="0"/>
              <a:t>Image by </a:t>
            </a:r>
            <a:r>
              <a:rPr lang="en-US" sz="800" dirty="0" err="1"/>
              <a:t>freepik</a:t>
            </a:r>
            <a:endParaRPr lang="en-US" sz="800" dirty="0"/>
          </a:p>
        </p:txBody>
      </p:sp>
      <p:sp>
        <p:nvSpPr>
          <p:cNvPr id="8" name="Rectangle 7">
            <a:extLst>
              <a:ext uri="{FF2B5EF4-FFF2-40B4-BE49-F238E27FC236}">
                <a16:creationId xmlns:a16="http://schemas.microsoft.com/office/drawing/2014/main" id="{F0C954DE-FB60-57C2-860D-6FB0437FC400}"/>
              </a:ext>
              <a:ext uri="{C183D7F6-B498-43B3-948B-1728B52AA6E4}">
                <adec:decorative xmlns:adec="http://schemas.microsoft.com/office/drawing/2017/decorative" val="1"/>
              </a:ext>
            </a:extLst>
          </p:cNvPr>
          <p:cNvSpPr/>
          <p:nvPr/>
        </p:nvSpPr>
        <p:spPr>
          <a:xfrm>
            <a:off x="4703974" y="0"/>
            <a:ext cx="7488025" cy="6857999"/>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0BF22F8-1ACC-3F30-1F97-EB3E078A89D8}"/>
              </a:ext>
            </a:extLst>
          </p:cNvPr>
          <p:cNvSpPr txBox="1"/>
          <p:nvPr/>
        </p:nvSpPr>
        <p:spPr>
          <a:xfrm>
            <a:off x="4823380" y="643622"/>
            <a:ext cx="7004117" cy="5632311"/>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bg1">
                    <a:lumMod val="95000"/>
                  </a:schemeClr>
                </a:solidFill>
              </a:rPr>
              <a:t>Organize ABS </a:t>
            </a:r>
            <a:r>
              <a:rPr lang="en-US" sz="2000" u="sng" dirty="0">
                <a:solidFill>
                  <a:schemeClr val="bg1">
                    <a:lumMod val="95000"/>
                  </a:schemeClr>
                </a:solidFill>
              </a:rPr>
              <a:t>by precinct!</a:t>
            </a:r>
            <a:endParaRPr lang="en-US" sz="2000" dirty="0">
              <a:solidFill>
                <a:schemeClr val="bg1">
                  <a:lumMod val="95000"/>
                </a:schemeClr>
              </a:solidFill>
            </a:endParaRPr>
          </a:p>
          <a:p>
            <a:pPr marL="800100" lvl="1" indent="-342900">
              <a:buFont typeface="Arial" panose="020B0604020202020204" pitchFamily="34" charset="0"/>
              <a:buChar char="•"/>
            </a:pPr>
            <a:r>
              <a:rPr lang="en-US" sz="1600" dirty="0">
                <a:solidFill>
                  <a:schemeClr val="bg1">
                    <a:lumMod val="95000"/>
                  </a:schemeClr>
                </a:solidFill>
              </a:rPr>
              <a:t>Not only is it required by state law, but allows central count teams to perform their second round of reviews to proceed with scanning &amp; tabulation</a:t>
            </a:r>
          </a:p>
          <a:p>
            <a:pPr marL="342900" indent="-342900">
              <a:buFont typeface="Arial" panose="020B0604020202020204" pitchFamily="34" charset="0"/>
              <a:buChar char="•"/>
            </a:pPr>
            <a:r>
              <a:rPr lang="en-US" sz="2000" dirty="0">
                <a:solidFill>
                  <a:schemeClr val="bg1">
                    <a:lumMod val="95000"/>
                  </a:schemeClr>
                </a:solidFill>
              </a:rPr>
              <a:t>Be thoughtful on staffing for ABS board and central count teams</a:t>
            </a:r>
          </a:p>
          <a:p>
            <a:pPr marL="800100" lvl="1" indent="-342900">
              <a:buFont typeface="Arial" panose="020B0604020202020204" pitchFamily="34" charset="0"/>
              <a:buChar char="•"/>
            </a:pPr>
            <a:r>
              <a:rPr lang="en-US" sz="1600" dirty="0">
                <a:solidFill>
                  <a:schemeClr val="bg1">
                    <a:lumMod val="95000"/>
                  </a:schemeClr>
                </a:solidFill>
              </a:rPr>
              <a:t>ABS boards support early voting, travel board &amp; voting by mail – OK to have multiple teams!</a:t>
            </a:r>
          </a:p>
          <a:p>
            <a:pPr marL="800100" lvl="1" indent="-342900">
              <a:buFont typeface="Arial" panose="020B0604020202020204" pitchFamily="34" charset="0"/>
              <a:buChar char="•"/>
            </a:pPr>
            <a:r>
              <a:rPr lang="en-US" sz="1600" dirty="0">
                <a:solidFill>
                  <a:schemeClr val="bg1">
                    <a:lumMod val="95000"/>
                  </a:schemeClr>
                </a:solidFill>
              </a:rPr>
              <a:t>Right-sizing ABS central count teams allows for most, if not all, ABS to be counted before the polls close on Election Day (ideal situation!)</a:t>
            </a:r>
          </a:p>
          <a:p>
            <a:pPr marL="342900" indent="-342900">
              <a:buFont typeface="Arial" panose="020B0604020202020204" pitchFamily="34" charset="0"/>
              <a:buChar char="•"/>
            </a:pPr>
            <a:r>
              <a:rPr lang="en-US" sz="2000" dirty="0">
                <a:solidFill>
                  <a:schemeClr val="bg1">
                    <a:lumMod val="95000"/>
                  </a:schemeClr>
                </a:solidFill>
              </a:rPr>
              <a:t>Consider how CEB will handle ABS that arrive on Election Day</a:t>
            </a:r>
          </a:p>
          <a:p>
            <a:pPr marL="800100" lvl="1" indent="-342900">
              <a:buFont typeface="Arial" panose="020B0604020202020204" pitchFamily="34" charset="0"/>
              <a:buChar char="•"/>
            </a:pPr>
            <a:r>
              <a:rPr lang="en-US" sz="1600" dirty="0">
                <a:solidFill>
                  <a:schemeClr val="bg1">
                    <a:lumMod val="95000"/>
                  </a:schemeClr>
                </a:solidFill>
              </a:rPr>
              <a:t>Possible for ABS ballot to be hand-delivered to CEB on election day by 6PM</a:t>
            </a:r>
          </a:p>
          <a:p>
            <a:pPr marL="800100" lvl="1" indent="-342900">
              <a:buFont typeface="Arial" panose="020B0604020202020204" pitchFamily="34" charset="0"/>
              <a:buChar char="•"/>
            </a:pPr>
            <a:r>
              <a:rPr lang="en-US" sz="1600" dirty="0">
                <a:solidFill>
                  <a:schemeClr val="bg1">
                    <a:lumMod val="95000"/>
                  </a:schemeClr>
                </a:solidFill>
              </a:rPr>
              <a:t>Clerk MUST arrange to send someone to post office before 6PM on Election Day to ensure no ballots remain at post office</a:t>
            </a:r>
          </a:p>
          <a:p>
            <a:pPr marL="800100" lvl="1" indent="-342900">
              <a:buFont typeface="Arial" panose="020B0604020202020204" pitchFamily="34" charset="0"/>
              <a:buChar char="•"/>
            </a:pPr>
            <a:r>
              <a:rPr lang="en-US" sz="1600" dirty="0">
                <a:solidFill>
                  <a:schemeClr val="bg1">
                    <a:lumMod val="95000"/>
                  </a:schemeClr>
                </a:solidFill>
              </a:rPr>
              <a:t>Still need a first signature review before being organized by precinct &amp; then given to central count team for additional review</a:t>
            </a:r>
          </a:p>
          <a:p>
            <a:pPr marL="342900" indent="-342900">
              <a:buFont typeface="Arial" panose="020B0604020202020204" pitchFamily="34" charset="0"/>
              <a:buChar char="•"/>
            </a:pPr>
            <a:r>
              <a:rPr lang="en-US" sz="2000" dirty="0">
                <a:solidFill>
                  <a:schemeClr val="bg1">
                    <a:lumMod val="95000"/>
                  </a:schemeClr>
                </a:solidFill>
              </a:rPr>
              <a:t>Be certain to notice your Election Day CEB public meeting</a:t>
            </a:r>
          </a:p>
          <a:p>
            <a:pPr marL="800100" lvl="1" indent="-342900">
              <a:buFont typeface="Arial" panose="020B0604020202020204" pitchFamily="34" charset="0"/>
              <a:buChar char="•"/>
            </a:pPr>
            <a:r>
              <a:rPr lang="en-US" sz="1600" dirty="0">
                <a:solidFill>
                  <a:schemeClr val="bg1">
                    <a:lumMod val="95000"/>
                  </a:schemeClr>
                </a:solidFill>
              </a:rPr>
              <a:t>Members (or proxies) need to be on-hand to execute challenges or settle issues raised by central count teams</a:t>
            </a:r>
          </a:p>
        </p:txBody>
      </p:sp>
    </p:spTree>
    <p:extLst>
      <p:ext uri="{BB962C8B-B14F-4D97-AF65-F5344CB8AC3E}">
        <p14:creationId xmlns:p14="http://schemas.microsoft.com/office/powerpoint/2010/main" val="1677954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D90E5-C96B-9B00-105F-6ADC6CD182CC}"/>
              </a:ext>
            </a:extLst>
          </p:cNvPr>
          <p:cNvSpPr>
            <a:spLocks noGrp="1"/>
          </p:cNvSpPr>
          <p:nvPr>
            <p:ph type="title"/>
          </p:nvPr>
        </p:nvSpPr>
        <p:spPr/>
        <p:txBody>
          <a:bodyPr/>
          <a:lstStyle/>
          <a:p>
            <a:r>
              <a:rPr lang="en-US" dirty="0"/>
              <a:t>ABS Ballot Returns: First Signature Review</a:t>
            </a:r>
          </a:p>
        </p:txBody>
      </p:sp>
      <p:sp>
        <p:nvSpPr>
          <p:cNvPr id="3" name="Content Placeholder 2">
            <a:extLst>
              <a:ext uri="{FF2B5EF4-FFF2-40B4-BE49-F238E27FC236}">
                <a16:creationId xmlns:a16="http://schemas.microsoft.com/office/drawing/2014/main" id="{0DC8A111-731F-D5C3-FACD-BC3FBBD106AC}"/>
              </a:ext>
            </a:extLst>
          </p:cNvPr>
          <p:cNvSpPr>
            <a:spLocks noGrp="1"/>
          </p:cNvSpPr>
          <p:nvPr>
            <p:ph idx="1"/>
          </p:nvPr>
        </p:nvSpPr>
        <p:spPr>
          <a:xfrm>
            <a:off x="612742" y="1593131"/>
            <a:ext cx="10953946" cy="3359870"/>
          </a:xfrm>
        </p:spPr>
        <p:txBody>
          <a:bodyPr>
            <a:normAutofit lnSpcReduction="10000"/>
          </a:bodyPr>
          <a:lstStyle/>
          <a:p>
            <a:r>
              <a:rPr lang="en-US" b="1" dirty="0"/>
              <a:t>ALL ABS Types:</a:t>
            </a:r>
          </a:p>
          <a:p>
            <a:pPr lvl="1"/>
            <a:r>
              <a:rPr lang="en-US" dirty="0">
                <a:highlight>
                  <a:srgbClr val="FFFF00"/>
                </a:highlight>
              </a:rPr>
              <a:t>ABS Board </a:t>
            </a:r>
            <a:r>
              <a:rPr lang="en-US" dirty="0"/>
              <a:t>performs </a:t>
            </a:r>
            <a:r>
              <a:rPr lang="en-US" dirty="0">
                <a:highlight>
                  <a:srgbClr val="FFFF00"/>
                </a:highlight>
              </a:rPr>
              <a:t>first</a:t>
            </a:r>
            <a:r>
              <a:rPr lang="en-US" dirty="0"/>
              <a:t> signature review</a:t>
            </a:r>
          </a:p>
          <a:p>
            <a:pPr lvl="2"/>
            <a:r>
              <a:rPr lang="en-US" dirty="0"/>
              <a:t>Compares signature on ballot security envelope against signature on paper app or </a:t>
            </a:r>
            <a:r>
              <a:rPr lang="en-US" dirty="0" err="1"/>
              <a:t>ePB</a:t>
            </a:r>
            <a:endParaRPr lang="en-US" dirty="0"/>
          </a:p>
          <a:p>
            <a:pPr lvl="2"/>
            <a:r>
              <a:rPr lang="en-US" dirty="0"/>
              <a:t>Both agree signature is fine? </a:t>
            </a:r>
          </a:p>
          <a:p>
            <a:pPr lvl="3"/>
            <a:r>
              <a:rPr lang="en-US" dirty="0"/>
              <a:t>Attach app to security envelope &amp; store by </a:t>
            </a:r>
            <a:r>
              <a:rPr lang="en-US" u="sng" dirty="0"/>
              <a:t>PRECINCT</a:t>
            </a:r>
            <a:r>
              <a:rPr lang="en-US" dirty="0"/>
              <a:t> for central count </a:t>
            </a:r>
          </a:p>
          <a:p>
            <a:pPr lvl="2"/>
            <a:r>
              <a:rPr lang="en-US" dirty="0"/>
              <a:t>Both dispute the signature is not genuine?</a:t>
            </a:r>
          </a:p>
          <a:p>
            <a:pPr lvl="3"/>
            <a:r>
              <a:rPr lang="en-US" dirty="0"/>
              <a:t>Write “The CEB has found the signature of this voter is not genuine. This ballot is subject to IC 3-11.5-4-13.5 or IC 3-11.5-4-13.6.” on ballot envelope</a:t>
            </a:r>
          </a:p>
          <a:p>
            <a:pPr lvl="2"/>
            <a:r>
              <a:rPr lang="en-US" dirty="0"/>
              <a:t>Disagreement on whether signature is genuine?</a:t>
            </a:r>
          </a:p>
          <a:p>
            <a:pPr lvl="3"/>
            <a:r>
              <a:rPr lang="en-US" dirty="0"/>
              <a:t>Forward to CEB to make determination on genuineness</a:t>
            </a:r>
          </a:p>
        </p:txBody>
      </p:sp>
      <p:sp>
        <p:nvSpPr>
          <p:cNvPr id="11" name="Rectangle: Rounded Corners 10">
            <a:extLst>
              <a:ext uri="{FF2B5EF4-FFF2-40B4-BE49-F238E27FC236}">
                <a16:creationId xmlns:a16="http://schemas.microsoft.com/office/drawing/2014/main" id="{DF0516B6-9277-075E-28BE-4588BF788BBD}"/>
              </a:ext>
              <a:ext uri="{C183D7F6-B498-43B3-948B-1728B52AA6E4}">
                <adec:decorative xmlns:adec="http://schemas.microsoft.com/office/drawing/2017/decorative" val="1"/>
              </a:ext>
            </a:extLst>
          </p:cNvPr>
          <p:cNvSpPr/>
          <p:nvPr/>
        </p:nvSpPr>
        <p:spPr>
          <a:xfrm flipV="1">
            <a:off x="612741" y="5240615"/>
            <a:ext cx="10966518" cy="1252258"/>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370697D-D197-ED69-60F0-3FFEE5FDCD41}"/>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12741" y="5132110"/>
            <a:ext cx="1466850" cy="1466850"/>
          </a:xfrm>
          <a:prstGeom prst="rect">
            <a:avLst/>
          </a:prstGeom>
        </p:spPr>
      </p:pic>
      <p:sp>
        <p:nvSpPr>
          <p:cNvPr id="10" name="TextBox 9">
            <a:extLst>
              <a:ext uri="{FF2B5EF4-FFF2-40B4-BE49-F238E27FC236}">
                <a16:creationId xmlns:a16="http://schemas.microsoft.com/office/drawing/2014/main" id="{0ACEA1B3-0D1D-01C0-2472-B8E83A18EEB1}"/>
              </a:ext>
            </a:extLst>
          </p:cNvPr>
          <p:cNvSpPr txBox="1"/>
          <p:nvPr/>
        </p:nvSpPr>
        <p:spPr>
          <a:xfrm>
            <a:off x="1965291" y="5292544"/>
            <a:ext cx="9359934" cy="1200329"/>
          </a:xfrm>
          <a:prstGeom prst="rect">
            <a:avLst/>
          </a:prstGeom>
          <a:noFill/>
        </p:spPr>
        <p:txBody>
          <a:bodyPr wrap="square" rtlCol="0">
            <a:spAutoFit/>
          </a:bodyPr>
          <a:lstStyle/>
          <a:p>
            <a:r>
              <a:rPr lang="en-US" b="1" dirty="0">
                <a:solidFill>
                  <a:schemeClr val="bg1">
                    <a:lumMod val="95000"/>
                  </a:schemeClr>
                </a:solidFill>
              </a:rPr>
              <a:t>Don’t Forget! </a:t>
            </a:r>
            <a:r>
              <a:rPr lang="en-US" dirty="0">
                <a:solidFill>
                  <a:schemeClr val="bg1">
                    <a:lumMod val="95000"/>
                  </a:schemeClr>
                </a:solidFill>
              </a:rPr>
              <a:t>State law requires ALL ABS applications to be scanned or copied when filed with CEB. This allows for the creation of a “public file” should a records request be made for ABS apps, since the original will be attached to the ballot security envelope &amp; stored under </a:t>
            </a:r>
            <a:br>
              <a:rPr lang="en-US" dirty="0">
                <a:solidFill>
                  <a:schemeClr val="bg1">
                    <a:lumMod val="95000"/>
                  </a:schemeClr>
                </a:solidFill>
              </a:rPr>
            </a:br>
            <a:r>
              <a:rPr lang="en-US" dirty="0">
                <a:solidFill>
                  <a:schemeClr val="bg1">
                    <a:lumMod val="95000"/>
                  </a:schemeClr>
                </a:solidFill>
              </a:rPr>
              <a:t>bi-partisan lock &amp; key until central count begins.</a:t>
            </a:r>
          </a:p>
        </p:txBody>
      </p:sp>
      <p:sp>
        <p:nvSpPr>
          <p:cNvPr id="5" name="TextBox 4">
            <a:extLst>
              <a:ext uri="{FF2B5EF4-FFF2-40B4-BE49-F238E27FC236}">
                <a16:creationId xmlns:a16="http://schemas.microsoft.com/office/drawing/2014/main" id="{5DE5F719-63E9-73EA-763A-80FA27622F4E}"/>
              </a:ext>
            </a:extLst>
          </p:cNvPr>
          <p:cNvSpPr txBox="1"/>
          <p:nvPr/>
        </p:nvSpPr>
        <p:spPr>
          <a:xfrm>
            <a:off x="2567748" y="6555806"/>
            <a:ext cx="8998940" cy="246221"/>
          </a:xfrm>
          <a:prstGeom prst="rect">
            <a:avLst/>
          </a:prstGeom>
          <a:noFill/>
        </p:spPr>
        <p:txBody>
          <a:bodyPr wrap="square" rtlCol="0">
            <a:spAutoFit/>
          </a:bodyPr>
          <a:lstStyle/>
          <a:p>
            <a:pPr algn="r"/>
            <a:r>
              <a:rPr lang="en-US" sz="1000" dirty="0"/>
              <a:t>IC 3-11.5-4-4 | IC 3-11.5-4-5</a:t>
            </a:r>
          </a:p>
        </p:txBody>
      </p:sp>
      <p:sp>
        <p:nvSpPr>
          <p:cNvPr id="8" name="Arc 7">
            <a:extLst>
              <a:ext uri="{FF2B5EF4-FFF2-40B4-BE49-F238E27FC236}">
                <a16:creationId xmlns:a16="http://schemas.microsoft.com/office/drawing/2014/main" id="{E2219923-6F38-05A1-64FE-430FEE035BDC}"/>
              </a:ext>
              <a:ext uri="{C183D7F6-B498-43B3-948B-1728B52AA6E4}">
                <adec:decorative xmlns:adec="http://schemas.microsoft.com/office/drawing/2017/decorative" val="1"/>
              </a:ext>
            </a:extLst>
          </p:cNvPr>
          <p:cNvSpPr/>
          <p:nvPr/>
        </p:nvSpPr>
        <p:spPr>
          <a:xfrm rot="12562226">
            <a:off x="661575" y="1653397"/>
            <a:ext cx="3496519" cy="3614138"/>
          </a:xfrm>
          <a:prstGeom prst="arc">
            <a:avLst>
              <a:gd name="adj1" fmla="val 16200000"/>
              <a:gd name="adj2" fmla="val 164697"/>
            </a:avLst>
          </a:prstGeom>
          <a:ln w="38100">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F678720D-76AB-2303-EC09-F5FB098BDDFE}"/>
              </a:ext>
              <a:ext uri="{C183D7F6-B498-43B3-948B-1728B52AA6E4}">
                <adec:decorative xmlns:adec="http://schemas.microsoft.com/office/drawing/2017/decorative" val="1"/>
              </a:ext>
            </a:extLst>
          </p:cNvPr>
          <p:cNvSpPr/>
          <p:nvPr/>
        </p:nvSpPr>
        <p:spPr>
          <a:xfrm flipV="1">
            <a:off x="0" y="1210688"/>
            <a:ext cx="12192000" cy="168789"/>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c 3">
            <a:extLst>
              <a:ext uri="{FF2B5EF4-FFF2-40B4-BE49-F238E27FC236}">
                <a16:creationId xmlns:a16="http://schemas.microsoft.com/office/drawing/2014/main" id="{BC0A69CE-A6C2-4BBE-6074-F0F5677FC583}"/>
              </a:ext>
              <a:ext uri="{C183D7F6-B498-43B3-948B-1728B52AA6E4}">
                <adec:decorative xmlns:adec="http://schemas.microsoft.com/office/drawing/2017/decorative" val="1"/>
              </a:ext>
            </a:extLst>
          </p:cNvPr>
          <p:cNvSpPr/>
          <p:nvPr/>
        </p:nvSpPr>
        <p:spPr>
          <a:xfrm rot="318936">
            <a:off x="7553326" y="231775"/>
            <a:ext cx="4025932" cy="3730625"/>
          </a:xfrm>
          <a:prstGeom prst="arc">
            <a:avLst>
              <a:gd name="adj1" fmla="val 16200000"/>
              <a:gd name="adj2" fmla="val 164697"/>
            </a:avLst>
          </a:prstGeom>
          <a:ln w="76200">
            <a:prstDash val="lg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766455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3D2C13BC-78C6-0578-A153-FAB0238B85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F9CC93-A22A-45A2-DB1E-860AE86BB4AA}"/>
              </a:ext>
            </a:extLst>
          </p:cNvPr>
          <p:cNvSpPr>
            <a:spLocks noGrp="1"/>
          </p:cNvSpPr>
          <p:nvPr>
            <p:ph type="title"/>
          </p:nvPr>
        </p:nvSpPr>
        <p:spPr/>
        <p:txBody>
          <a:bodyPr/>
          <a:lstStyle/>
          <a:p>
            <a:r>
              <a:rPr lang="en-US" dirty="0"/>
              <a:t>ABS Ballot Returns: Second Signature Review</a:t>
            </a:r>
          </a:p>
        </p:txBody>
      </p:sp>
      <p:sp>
        <p:nvSpPr>
          <p:cNvPr id="3" name="Content Placeholder 2">
            <a:extLst>
              <a:ext uri="{FF2B5EF4-FFF2-40B4-BE49-F238E27FC236}">
                <a16:creationId xmlns:a16="http://schemas.microsoft.com/office/drawing/2014/main" id="{9EEBC267-1B93-58FC-E0DA-308EB1AD587D}"/>
              </a:ext>
            </a:extLst>
          </p:cNvPr>
          <p:cNvSpPr>
            <a:spLocks noGrp="1"/>
          </p:cNvSpPr>
          <p:nvPr>
            <p:ph idx="1"/>
          </p:nvPr>
        </p:nvSpPr>
        <p:spPr>
          <a:xfrm>
            <a:off x="612741" y="1593131"/>
            <a:ext cx="11130665" cy="4779094"/>
          </a:xfrm>
        </p:spPr>
        <p:txBody>
          <a:bodyPr>
            <a:normAutofit fontScale="92500" lnSpcReduction="10000"/>
          </a:bodyPr>
          <a:lstStyle/>
          <a:p>
            <a:pPr marL="0" indent="0">
              <a:buNone/>
            </a:pPr>
            <a:r>
              <a:rPr lang="en-US" b="1" dirty="0"/>
              <a:t>ALL ABS Types: </a:t>
            </a:r>
          </a:p>
          <a:p>
            <a:pPr marL="0" indent="0">
              <a:buNone/>
            </a:pPr>
            <a:r>
              <a:rPr lang="en-US" dirty="0">
                <a:highlight>
                  <a:srgbClr val="FFFF00"/>
                </a:highlight>
              </a:rPr>
              <a:t>ABS Central Count </a:t>
            </a:r>
            <a:r>
              <a:rPr lang="en-US" dirty="0"/>
              <a:t>teams perform a </a:t>
            </a:r>
            <a:r>
              <a:rPr lang="en-US" dirty="0">
                <a:highlight>
                  <a:srgbClr val="FFFF00"/>
                </a:highlight>
              </a:rPr>
              <a:t>second</a:t>
            </a:r>
            <a:r>
              <a:rPr lang="en-US" dirty="0"/>
              <a:t> signature review</a:t>
            </a:r>
          </a:p>
          <a:p>
            <a:pPr lvl="1"/>
            <a:r>
              <a:rPr lang="en-US" dirty="0"/>
              <a:t>Compare signature on ballot security envelope (or </a:t>
            </a:r>
            <a:r>
              <a:rPr lang="en-US" dirty="0" err="1"/>
              <a:t>ePB</a:t>
            </a:r>
            <a:r>
              <a:rPr lang="en-US" dirty="0"/>
              <a:t>) against signature on paper app, </a:t>
            </a:r>
            <a:r>
              <a:rPr lang="en-US" dirty="0" err="1"/>
              <a:t>ePB</a:t>
            </a:r>
            <a:r>
              <a:rPr lang="en-US" dirty="0"/>
              <a:t> or SVRS</a:t>
            </a:r>
          </a:p>
          <a:p>
            <a:pPr lvl="2"/>
            <a:r>
              <a:rPr lang="en-US" sz="2400" b="1" dirty="0"/>
              <a:t>Both agree signature is fine? </a:t>
            </a:r>
          </a:p>
          <a:p>
            <a:pPr lvl="3"/>
            <a:r>
              <a:rPr lang="en-US" sz="2000" dirty="0"/>
              <a:t>Continue additional review procedures to process ABS</a:t>
            </a:r>
          </a:p>
          <a:p>
            <a:pPr marL="1371600" lvl="3" indent="0">
              <a:buNone/>
            </a:pPr>
            <a:endParaRPr lang="en-US" sz="800" dirty="0"/>
          </a:p>
          <a:p>
            <a:pPr lvl="2"/>
            <a:r>
              <a:rPr lang="en-US" sz="2400" b="1" dirty="0"/>
              <a:t>Both dispute the signature is not genuine (mismatched) or missing?</a:t>
            </a:r>
          </a:p>
          <a:p>
            <a:pPr lvl="3"/>
            <a:r>
              <a:rPr lang="en-US" sz="2000" dirty="0"/>
              <a:t>Write date &amp; cause of missing or mismatched signature on ballot security envelope</a:t>
            </a:r>
          </a:p>
          <a:p>
            <a:pPr lvl="3"/>
            <a:r>
              <a:rPr lang="en-US" sz="2000" dirty="0"/>
              <a:t>Treat as a provisional</a:t>
            </a:r>
          </a:p>
          <a:p>
            <a:pPr lvl="4"/>
            <a:r>
              <a:rPr lang="en-US" sz="2000" dirty="0"/>
              <a:t>Place ABS ballot envelope in PRE-4/PRO-2 envelope; complete PRE-4 affidavit; attach ABS app</a:t>
            </a:r>
          </a:p>
          <a:p>
            <a:pPr lvl="3"/>
            <a:r>
              <a:rPr lang="en-US" sz="2000" dirty="0"/>
              <a:t>Generate ABS-18A (unsigned or missing signature) or ABS-18B (mismatched signature) from SVRS and send to the voter</a:t>
            </a:r>
          </a:p>
          <a:p>
            <a:pPr lvl="3"/>
            <a:r>
              <a:rPr lang="en-US" sz="2000" dirty="0"/>
              <a:t>Return ABS-18A/B to CEB  by email, mail, or hand-delivery not later than noon, 8 days after the election</a:t>
            </a:r>
          </a:p>
        </p:txBody>
      </p:sp>
      <p:sp>
        <p:nvSpPr>
          <p:cNvPr id="8" name="Arc 7">
            <a:extLst>
              <a:ext uri="{FF2B5EF4-FFF2-40B4-BE49-F238E27FC236}">
                <a16:creationId xmlns:a16="http://schemas.microsoft.com/office/drawing/2014/main" id="{3B10E2DD-F55E-971B-DA01-A372020DCAA6}"/>
              </a:ext>
              <a:ext uri="{C183D7F6-B498-43B3-948B-1728B52AA6E4}">
                <adec:decorative xmlns:adec="http://schemas.microsoft.com/office/drawing/2017/decorative" val="1"/>
              </a:ext>
            </a:extLst>
          </p:cNvPr>
          <p:cNvSpPr/>
          <p:nvPr/>
        </p:nvSpPr>
        <p:spPr>
          <a:xfrm rot="12562226">
            <a:off x="661575" y="1653397"/>
            <a:ext cx="3496519" cy="3614138"/>
          </a:xfrm>
          <a:prstGeom prst="arc">
            <a:avLst>
              <a:gd name="adj1" fmla="val 16200000"/>
              <a:gd name="adj2" fmla="val 164697"/>
            </a:avLst>
          </a:prstGeom>
          <a:ln w="38100">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Arc 3">
            <a:extLst>
              <a:ext uri="{FF2B5EF4-FFF2-40B4-BE49-F238E27FC236}">
                <a16:creationId xmlns:a16="http://schemas.microsoft.com/office/drawing/2014/main" id="{E6B559DF-4DF6-65A1-FCC8-2A2A1C5FED13}"/>
              </a:ext>
              <a:ext uri="{C183D7F6-B498-43B3-948B-1728B52AA6E4}">
                <adec:decorative xmlns:adec="http://schemas.microsoft.com/office/drawing/2017/decorative" val="1"/>
              </a:ext>
            </a:extLst>
          </p:cNvPr>
          <p:cNvSpPr/>
          <p:nvPr/>
        </p:nvSpPr>
        <p:spPr>
          <a:xfrm rot="318936">
            <a:off x="7553326" y="231775"/>
            <a:ext cx="4025932" cy="3730625"/>
          </a:xfrm>
          <a:prstGeom prst="arc">
            <a:avLst>
              <a:gd name="adj1" fmla="val 16200000"/>
              <a:gd name="adj2" fmla="val 164697"/>
            </a:avLst>
          </a:prstGeom>
          <a:ln w="76200">
            <a:prstDash val="lg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83BAB2FB-D824-53DF-FDDC-D6471AD44F1B}"/>
              </a:ext>
              <a:ext uri="{C183D7F6-B498-43B3-948B-1728B52AA6E4}">
                <adec:decorative xmlns:adec="http://schemas.microsoft.com/office/drawing/2017/decorative" val="1"/>
              </a:ext>
            </a:extLst>
          </p:cNvPr>
          <p:cNvSpPr/>
          <p:nvPr/>
        </p:nvSpPr>
        <p:spPr>
          <a:xfrm flipV="1">
            <a:off x="0" y="1210688"/>
            <a:ext cx="12192000" cy="168789"/>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8C4091B-F9C0-844F-7F72-0DD15DF07546}"/>
              </a:ext>
            </a:extLst>
          </p:cNvPr>
          <p:cNvSpPr txBox="1"/>
          <p:nvPr/>
        </p:nvSpPr>
        <p:spPr>
          <a:xfrm>
            <a:off x="2567748" y="6428223"/>
            <a:ext cx="8998940" cy="246221"/>
          </a:xfrm>
          <a:prstGeom prst="rect">
            <a:avLst/>
          </a:prstGeom>
          <a:noFill/>
        </p:spPr>
        <p:txBody>
          <a:bodyPr wrap="square" rtlCol="0">
            <a:spAutoFit/>
          </a:bodyPr>
          <a:lstStyle/>
          <a:p>
            <a:pPr algn="r"/>
            <a:r>
              <a:rPr lang="en-US" sz="1000" dirty="0"/>
              <a:t>IC 3-11.5-4-11 | IC 3-11.5-4-12 | IC 3-11.5-4-13 | IC 3-11.5-4-13.5 | IC 3-11.5-4-13.6</a:t>
            </a:r>
          </a:p>
        </p:txBody>
      </p:sp>
    </p:spTree>
    <p:extLst>
      <p:ext uri="{BB962C8B-B14F-4D97-AF65-F5344CB8AC3E}">
        <p14:creationId xmlns:p14="http://schemas.microsoft.com/office/powerpoint/2010/main" val="927424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E72A47EA-50D6-805A-255A-57ED2571F6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5C9D56-4705-5384-DA56-E637C7B0911D}"/>
              </a:ext>
            </a:extLst>
          </p:cNvPr>
          <p:cNvSpPr>
            <a:spLocks noGrp="1"/>
          </p:cNvSpPr>
          <p:nvPr>
            <p:ph type="title"/>
          </p:nvPr>
        </p:nvSpPr>
        <p:spPr/>
        <p:txBody>
          <a:bodyPr/>
          <a:lstStyle/>
          <a:p>
            <a:r>
              <a:rPr lang="en-US" dirty="0"/>
              <a:t>ABS Ballot Returns: Second Signature Review</a:t>
            </a:r>
          </a:p>
        </p:txBody>
      </p:sp>
      <p:sp>
        <p:nvSpPr>
          <p:cNvPr id="3" name="Content Placeholder 2">
            <a:extLst>
              <a:ext uri="{FF2B5EF4-FFF2-40B4-BE49-F238E27FC236}">
                <a16:creationId xmlns:a16="http://schemas.microsoft.com/office/drawing/2014/main" id="{0EC489A3-75DB-0AA1-33EB-CB0D090260D1}"/>
              </a:ext>
            </a:extLst>
          </p:cNvPr>
          <p:cNvSpPr>
            <a:spLocks noGrp="1"/>
          </p:cNvSpPr>
          <p:nvPr>
            <p:ph idx="1"/>
          </p:nvPr>
        </p:nvSpPr>
        <p:spPr>
          <a:xfrm>
            <a:off x="612741" y="1593132"/>
            <a:ext cx="10983365" cy="2940768"/>
          </a:xfrm>
        </p:spPr>
        <p:txBody>
          <a:bodyPr>
            <a:normAutofit/>
          </a:bodyPr>
          <a:lstStyle/>
          <a:p>
            <a:pPr marL="0" indent="0">
              <a:buNone/>
            </a:pPr>
            <a:r>
              <a:rPr lang="en-US" sz="2600" b="1" dirty="0"/>
              <a:t>ALL ABS Types: </a:t>
            </a:r>
          </a:p>
          <a:p>
            <a:pPr marL="0" indent="0">
              <a:buNone/>
            </a:pPr>
            <a:r>
              <a:rPr lang="en-US" sz="2600" dirty="0">
                <a:highlight>
                  <a:srgbClr val="FFFF00"/>
                </a:highlight>
              </a:rPr>
              <a:t>ABS Central Count </a:t>
            </a:r>
            <a:r>
              <a:rPr lang="en-US" sz="2600" dirty="0"/>
              <a:t>teams perform a </a:t>
            </a:r>
            <a:r>
              <a:rPr lang="en-US" sz="2600" dirty="0">
                <a:highlight>
                  <a:srgbClr val="FFFF00"/>
                </a:highlight>
              </a:rPr>
              <a:t>second</a:t>
            </a:r>
            <a:r>
              <a:rPr lang="en-US" sz="2600" dirty="0"/>
              <a:t> signature review</a:t>
            </a:r>
          </a:p>
          <a:p>
            <a:pPr lvl="1"/>
            <a:r>
              <a:rPr lang="en-US" sz="2000" dirty="0"/>
              <a:t>Compare signature on ballot security envelope (or </a:t>
            </a:r>
            <a:r>
              <a:rPr lang="en-US" sz="2000" dirty="0" err="1"/>
              <a:t>ePB</a:t>
            </a:r>
            <a:r>
              <a:rPr lang="en-US" sz="2000" dirty="0"/>
              <a:t>) against signature on paper app, </a:t>
            </a:r>
            <a:r>
              <a:rPr lang="en-US" sz="2000" dirty="0" err="1"/>
              <a:t>ePB</a:t>
            </a:r>
            <a:r>
              <a:rPr lang="en-US" sz="2000" dirty="0"/>
              <a:t> or SVRS</a:t>
            </a:r>
          </a:p>
          <a:p>
            <a:pPr lvl="2"/>
            <a:r>
              <a:rPr lang="en-US" b="1" dirty="0"/>
              <a:t>Disagreement on whether signature is genuine or missing?</a:t>
            </a:r>
          </a:p>
          <a:p>
            <a:pPr lvl="3"/>
            <a:r>
              <a:rPr lang="en-US" dirty="0"/>
              <a:t>Forward to CEB to make determination</a:t>
            </a:r>
          </a:p>
          <a:p>
            <a:pPr lvl="3"/>
            <a:r>
              <a:rPr lang="en-US" dirty="0"/>
              <a:t>If found not to be genuine or missing, then follow ABS-18A or ABS-18B steps on previous slide</a:t>
            </a:r>
          </a:p>
        </p:txBody>
      </p:sp>
      <p:sp>
        <p:nvSpPr>
          <p:cNvPr id="11" name="Rectangle: Rounded Corners 10">
            <a:extLst>
              <a:ext uri="{FF2B5EF4-FFF2-40B4-BE49-F238E27FC236}">
                <a16:creationId xmlns:a16="http://schemas.microsoft.com/office/drawing/2014/main" id="{6A710688-29B9-163C-BFC4-D6654829DC30}"/>
              </a:ext>
              <a:ext uri="{C183D7F6-B498-43B3-948B-1728B52AA6E4}">
                <adec:decorative xmlns:adec="http://schemas.microsoft.com/office/drawing/2017/decorative" val="1"/>
              </a:ext>
            </a:extLst>
          </p:cNvPr>
          <p:cNvSpPr/>
          <p:nvPr/>
        </p:nvSpPr>
        <p:spPr>
          <a:xfrm flipV="1">
            <a:off x="622266" y="4619625"/>
            <a:ext cx="10966518" cy="1562536"/>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c 7">
            <a:extLst>
              <a:ext uri="{FF2B5EF4-FFF2-40B4-BE49-F238E27FC236}">
                <a16:creationId xmlns:a16="http://schemas.microsoft.com/office/drawing/2014/main" id="{673E1A34-874C-9B47-D3FB-FF4F7768685B}"/>
              </a:ext>
              <a:ext uri="{C183D7F6-B498-43B3-948B-1728B52AA6E4}">
                <adec:decorative xmlns:adec="http://schemas.microsoft.com/office/drawing/2017/decorative" val="1"/>
              </a:ext>
            </a:extLst>
          </p:cNvPr>
          <p:cNvSpPr/>
          <p:nvPr/>
        </p:nvSpPr>
        <p:spPr>
          <a:xfrm rot="12562226">
            <a:off x="661575" y="1653397"/>
            <a:ext cx="3496519" cy="3614138"/>
          </a:xfrm>
          <a:prstGeom prst="arc">
            <a:avLst>
              <a:gd name="adj1" fmla="val 16200000"/>
              <a:gd name="adj2" fmla="val 164697"/>
            </a:avLst>
          </a:prstGeom>
          <a:ln w="38100">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Arc 3">
            <a:extLst>
              <a:ext uri="{FF2B5EF4-FFF2-40B4-BE49-F238E27FC236}">
                <a16:creationId xmlns:a16="http://schemas.microsoft.com/office/drawing/2014/main" id="{7427E615-64A7-D274-EE31-C839AE7D8FB1}"/>
              </a:ext>
              <a:ext uri="{C183D7F6-B498-43B3-948B-1728B52AA6E4}">
                <adec:decorative xmlns:adec="http://schemas.microsoft.com/office/drawing/2017/decorative" val="1"/>
              </a:ext>
            </a:extLst>
          </p:cNvPr>
          <p:cNvSpPr/>
          <p:nvPr/>
        </p:nvSpPr>
        <p:spPr>
          <a:xfrm rot="318936">
            <a:off x="7553326" y="231775"/>
            <a:ext cx="4025932" cy="3730625"/>
          </a:xfrm>
          <a:prstGeom prst="arc">
            <a:avLst>
              <a:gd name="adj1" fmla="val 16200000"/>
              <a:gd name="adj2" fmla="val 164697"/>
            </a:avLst>
          </a:prstGeom>
          <a:ln w="76200">
            <a:prstDash val="lg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7" name="Picture 6">
            <a:extLst>
              <a:ext uri="{FF2B5EF4-FFF2-40B4-BE49-F238E27FC236}">
                <a16:creationId xmlns:a16="http://schemas.microsoft.com/office/drawing/2014/main" id="{7614EB91-F981-339B-1A84-19CB9E31D891}"/>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52475" y="4653448"/>
            <a:ext cx="1485900" cy="1485900"/>
          </a:xfrm>
          <a:prstGeom prst="rect">
            <a:avLst/>
          </a:prstGeom>
        </p:spPr>
      </p:pic>
      <p:sp>
        <p:nvSpPr>
          <p:cNvPr id="9" name="Rectangle: Rounded Corners 8">
            <a:extLst>
              <a:ext uri="{FF2B5EF4-FFF2-40B4-BE49-F238E27FC236}">
                <a16:creationId xmlns:a16="http://schemas.microsoft.com/office/drawing/2014/main" id="{DC9A6D3F-0A86-BD65-8D54-590C5F971722}"/>
              </a:ext>
              <a:ext uri="{C183D7F6-B498-43B3-948B-1728B52AA6E4}">
                <adec:decorative xmlns:adec="http://schemas.microsoft.com/office/drawing/2017/decorative" val="1"/>
              </a:ext>
            </a:extLst>
          </p:cNvPr>
          <p:cNvSpPr/>
          <p:nvPr/>
        </p:nvSpPr>
        <p:spPr>
          <a:xfrm flipV="1">
            <a:off x="0" y="1210688"/>
            <a:ext cx="12192000" cy="168789"/>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AF68693-7EF7-A2E5-B04C-E888664DCE11}"/>
              </a:ext>
            </a:extLst>
          </p:cNvPr>
          <p:cNvSpPr txBox="1"/>
          <p:nvPr/>
        </p:nvSpPr>
        <p:spPr>
          <a:xfrm>
            <a:off x="2238375" y="4739173"/>
            <a:ext cx="9086850" cy="1323439"/>
          </a:xfrm>
          <a:prstGeom prst="rect">
            <a:avLst/>
          </a:prstGeom>
          <a:noFill/>
        </p:spPr>
        <p:txBody>
          <a:bodyPr wrap="square" rtlCol="0">
            <a:spAutoFit/>
          </a:bodyPr>
          <a:lstStyle/>
          <a:p>
            <a:r>
              <a:rPr lang="en-US" sz="2000" dirty="0">
                <a:solidFill>
                  <a:schemeClr val="bg1">
                    <a:lumMod val="95000"/>
                  </a:schemeClr>
                </a:solidFill>
              </a:rPr>
              <a:t>CEB can adopt a resolution by unanimous agreement to forego the SECOND review of signatures on </a:t>
            </a:r>
            <a:r>
              <a:rPr lang="en-US" sz="2000" b="1" dirty="0">
                <a:solidFill>
                  <a:schemeClr val="bg1">
                    <a:lumMod val="95000"/>
                  </a:schemeClr>
                </a:solidFill>
              </a:rPr>
              <a:t>travel board &amp; early voting</a:t>
            </a:r>
            <a:r>
              <a:rPr lang="en-US" sz="2000" dirty="0">
                <a:solidFill>
                  <a:schemeClr val="bg1">
                    <a:lumMod val="95000"/>
                  </a:schemeClr>
                </a:solidFill>
              </a:rPr>
              <a:t> ABS balloting materials; all counties </a:t>
            </a:r>
            <a:r>
              <a:rPr lang="en-US" sz="2000" b="1" dirty="0">
                <a:solidFill>
                  <a:schemeClr val="bg1">
                    <a:lumMod val="95000"/>
                  </a:schemeClr>
                </a:solidFill>
              </a:rPr>
              <a:t>MUST </a:t>
            </a:r>
            <a:r>
              <a:rPr lang="en-US" sz="2000" dirty="0">
                <a:solidFill>
                  <a:schemeClr val="bg1">
                    <a:lumMod val="95000"/>
                  </a:schemeClr>
                </a:solidFill>
              </a:rPr>
              <a:t>perform a second signature review on all </a:t>
            </a:r>
            <a:r>
              <a:rPr lang="en-US" sz="2000" b="1" dirty="0">
                <a:solidFill>
                  <a:schemeClr val="bg1">
                    <a:lumMod val="95000"/>
                  </a:schemeClr>
                </a:solidFill>
              </a:rPr>
              <a:t>mail</a:t>
            </a:r>
            <a:r>
              <a:rPr lang="en-US" sz="2000" dirty="0">
                <a:solidFill>
                  <a:schemeClr val="bg1">
                    <a:lumMod val="95000"/>
                  </a:schemeClr>
                </a:solidFill>
              </a:rPr>
              <a:t> abs balloting materials. (IC 3-11.5-4-12(e) or (f))</a:t>
            </a:r>
            <a:endParaRPr lang="en-US" sz="2000" b="1" dirty="0">
              <a:solidFill>
                <a:schemeClr val="bg1">
                  <a:lumMod val="95000"/>
                </a:schemeClr>
              </a:solidFill>
            </a:endParaRPr>
          </a:p>
        </p:txBody>
      </p:sp>
      <p:sp>
        <p:nvSpPr>
          <p:cNvPr id="5" name="TextBox 4">
            <a:extLst>
              <a:ext uri="{FF2B5EF4-FFF2-40B4-BE49-F238E27FC236}">
                <a16:creationId xmlns:a16="http://schemas.microsoft.com/office/drawing/2014/main" id="{921C2A36-FBAF-1F76-8F0C-2ECFF623C883}"/>
              </a:ext>
            </a:extLst>
          </p:cNvPr>
          <p:cNvSpPr txBox="1"/>
          <p:nvPr/>
        </p:nvSpPr>
        <p:spPr>
          <a:xfrm>
            <a:off x="723900" y="6267450"/>
            <a:ext cx="8998940" cy="246221"/>
          </a:xfrm>
          <a:prstGeom prst="rect">
            <a:avLst/>
          </a:prstGeom>
          <a:noFill/>
        </p:spPr>
        <p:txBody>
          <a:bodyPr wrap="square" rtlCol="0">
            <a:spAutoFit/>
          </a:bodyPr>
          <a:lstStyle/>
          <a:p>
            <a:r>
              <a:rPr lang="en-US" sz="1000" dirty="0"/>
              <a:t>IC 3-11.5-4-11 | IC 3-11.5-4-12 | IC 3-11.5-4-13 | IC 3-11.5-4-13.5 | IC 3-11.5-4-13.6</a:t>
            </a:r>
          </a:p>
        </p:txBody>
      </p:sp>
    </p:spTree>
    <p:extLst>
      <p:ext uri="{BB962C8B-B14F-4D97-AF65-F5344CB8AC3E}">
        <p14:creationId xmlns:p14="http://schemas.microsoft.com/office/powerpoint/2010/main" val="341005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7BF340E-1F77-DEF9-D39E-74D954998F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43830C-D5D4-53B8-474E-453F45611ADA}"/>
              </a:ext>
            </a:extLst>
          </p:cNvPr>
          <p:cNvSpPr>
            <a:spLocks noGrp="1"/>
          </p:cNvSpPr>
          <p:nvPr>
            <p:ph type="title"/>
          </p:nvPr>
        </p:nvSpPr>
        <p:spPr/>
        <p:txBody>
          <a:bodyPr/>
          <a:lstStyle/>
          <a:p>
            <a:r>
              <a:rPr lang="en-US" dirty="0"/>
              <a:t>Central Count Ballot Review Procedures</a:t>
            </a:r>
          </a:p>
        </p:txBody>
      </p:sp>
      <p:sp>
        <p:nvSpPr>
          <p:cNvPr id="9" name="Rectangle: Rounded Corners 8">
            <a:extLst>
              <a:ext uri="{FF2B5EF4-FFF2-40B4-BE49-F238E27FC236}">
                <a16:creationId xmlns:a16="http://schemas.microsoft.com/office/drawing/2014/main" id="{29CF8A90-DC34-29C4-D710-E52CA8EA0FC5}"/>
              </a:ext>
              <a:ext uri="{C183D7F6-B498-43B3-948B-1728B52AA6E4}">
                <adec:decorative xmlns:adec="http://schemas.microsoft.com/office/drawing/2017/decorative" val="1"/>
              </a:ext>
            </a:extLst>
          </p:cNvPr>
          <p:cNvSpPr/>
          <p:nvPr/>
        </p:nvSpPr>
        <p:spPr>
          <a:xfrm flipV="1">
            <a:off x="0" y="1210688"/>
            <a:ext cx="12192000" cy="168789"/>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c 3">
            <a:extLst>
              <a:ext uri="{FF2B5EF4-FFF2-40B4-BE49-F238E27FC236}">
                <a16:creationId xmlns:a16="http://schemas.microsoft.com/office/drawing/2014/main" id="{DFED3E9C-FB0C-C132-8E7E-32E863EBB890}"/>
              </a:ext>
              <a:ext uri="{C183D7F6-B498-43B3-948B-1728B52AA6E4}">
                <adec:decorative xmlns:adec="http://schemas.microsoft.com/office/drawing/2017/decorative" val="1"/>
              </a:ext>
            </a:extLst>
          </p:cNvPr>
          <p:cNvSpPr/>
          <p:nvPr/>
        </p:nvSpPr>
        <p:spPr>
          <a:xfrm rot="318936">
            <a:off x="7553326" y="231775"/>
            <a:ext cx="4025932" cy="3730625"/>
          </a:xfrm>
          <a:prstGeom prst="arc">
            <a:avLst>
              <a:gd name="adj1" fmla="val 16200000"/>
              <a:gd name="adj2" fmla="val 164697"/>
            </a:avLst>
          </a:prstGeom>
          <a:ln w="76200">
            <a:prstDash val="lg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3E732EC2-1FB3-19A3-4264-3D60F943A5F4}"/>
              </a:ext>
            </a:extLst>
          </p:cNvPr>
          <p:cNvSpPr txBox="1"/>
          <p:nvPr/>
        </p:nvSpPr>
        <p:spPr>
          <a:xfrm>
            <a:off x="559035" y="1610993"/>
            <a:ext cx="11184371" cy="461665"/>
          </a:xfrm>
          <a:prstGeom prst="rect">
            <a:avLst/>
          </a:prstGeom>
          <a:noFill/>
        </p:spPr>
        <p:txBody>
          <a:bodyPr wrap="square">
            <a:spAutoFit/>
          </a:bodyPr>
          <a:lstStyle/>
          <a:p>
            <a:pPr marL="0" indent="0">
              <a:buNone/>
            </a:pPr>
            <a:r>
              <a:rPr lang="en-US" sz="2400" b="1" dirty="0"/>
              <a:t>COMPLETE THESE STEPS BEFORE TABULATING ABS BALLOTS:</a:t>
            </a:r>
          </a:p>
        </p:txBody>
      </p:sp>
      <p:sp>
        <p:nvSpPr>
          <p:cNvPr id="8" name="Arc 7">
            <a:extLst>
              <a:ext uri="{FF2B5EF4-FFF2-40B4-BE49-F238E27FC236}">
                <a16:creationId xmlns:a16="http://schemas.microsoft.com/office/drawing/2014/main" id="{4F84C6BA-738E-6273-45C5-79966096CC61}"/>
              </a:ext>
              <a:ext uri="{C183D7F6-B498-43B3-948B-1728B52AA6E4}">
                <adec:decorative xmlns:adec="http://schemas.microsoft.com/office/drawing/2017/decorative" val="1"/>
              </a:ext>
            </a:extLst>
          </p:cNvPr>
          <p:cNvSpPr/>
          <p:nvPr/>
        </p:nvSpPr>
        <p:spPr>
          <a:xfrm rot="12562226">
            <a:off x="185325" y="2482071"/>
            <a:ext cx="3496519" cy="3614138"/>
          </a:xfrm>
          <a:prstGeom prst="arc">
            <a:avLst>
              <a:gd name="adj1" fmla="val 16200000"/>
              <a:gd name="adj2" fmla="val 164697"/>
            </a:avLst>
          </a:prstGeom>
          <a:ln w="38100">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B78A4988-77EA-F3E7-AA38-A238BDB691C2}"/>
              </a:ext>
            </a:extLst>
          </p:cNvPr>
          <p:cNvSpPr txBox="1"/>
          <p:nvPr/>
        </p:nvSpPr>
        <p:spPr>
          <a:xfrm>
            <a:off x="612741" y="6246653"/>
            <a:ext cx="8998940" cy="400110"/>
          </a:xfrm>
          <a:prstGeom prst="rect">
            <a:avLst/>
          </a:prstGeom>
          <a:noFill/>
        </p:spPr>
        <p:txBody>
          <a:bodyPr wrap="square" rtlCol="0">
            <a:spAutoFit/>
          </a:bodyPr>
          <a:lstStyle/>
          <a:p>
            <a:r>
              <a:rPr lang="en-US" sz="1000" dirty="0"/>
              <a:t>IC 3-11.5-4-3.5 | IC 3-11.5-4-4 | IC 3-11.5-4-5 | IC 3-11.5-4-11 | IC 3-11.5-4-12 | IC 3-11.5-4-13 | IC 3-11.5-4-13.5 | IC 3-11.5-4-13.6 </a:t>
            </a:r>
            <a:br>
              <a:rPr lang="en-US" sz="1000" dirty="0"/>
            </a:br>
            <a:r>
              <a:rPr lang="en-US" sz="1000" dirty="0"/>
              <a:t>IC 3-11.5-4-15 | IC 3-11.5-4-16</a:t>
            </a:r>
          </a:p>
        </p:txBody>
      </p:sp>
      <p:sp>
        <p:nvSpPr>
          <p:cNvPr id="3" name="Content Placeholder 2">
            <a:extLst>
              <a:ext uri="{FF2B5EF4-FFF2-40B4-BE49-F238E27FC236}">
                <a16:creationId xmlns:a16="http://schemas.microsoft.com/office/drawing/2014/main" id="{7B6BBC23-641C-D8B8-7B35-2B9C65B03AC2}"/>
              </a:ext>
            </a:extLst>
          </p:cNvPr>
          <p:cNvSpPr>
            <a:spLocks noGrp="1"/>
          </p:cNvSpPr>
          <p:nvPr>
            <p:ph idx="1"/>
          </p:nvPr>
        </p:nvSpPr>
        <p:spPr>
          <a:xfrm>
            <a:off x="626879" y="2171166"/>
            <a:ext cx="8184749" cy="3821229"/>
          </a:xfrm>
        </p:spPr>
        <p:txBody>
          <a:bodyPr>
            <a:normAutofit/>
          </a:bodyPr>
          <a:lstStyle/>
          <a:p>
            <a:pPr marL="514350" indent="-514350">
              <a:buFont typeface="+mj-lt"/>
              <a:buAutoNum type="arabicParenR"/>
            </a:pPr>
            <a:r>
              <a:rPr lang="en-US" sz="2400" b="1" dirty="0"/>
              <a:t>Be prepared for CEB members to issue challenges against voters who are not legal voters of their precinct</a:t>
            </a:r>
          </a:p>
          <a:p>
            <a:pPr lvl="1"/>
            <a:endParaRPr lang="en-US" sz="100" dirty="0"/>
          </a:p>
          <a:p>
            <a:pPr lvl="1"/>
            <a:r>
              <a:rPr lang="en-US" sz="2200" dirty="0"/>
              <a:t>Before counters process ABS, must notify CEB to allow for challenge to be made</a:t>
            </a:r>
          </a:p>
          <a:p>
            <a:pPr lvl="2"/>
            <a:r>
              <a:rPr lang="en-US" sz="1800" dirty="0"/>
              <a:t>CEB member completes the PRE-4 affidavit</a:t>
            </a:r>
          </a:p>
          <a:p>
            <a:pPr lvl="2"/>
            <a:r>
              <a:rPr lang="en-US" sz="1800" dirty="0"/>
              <a:t>Voter’s ABS app is attached to the PRE-4/PRO-2 envelope</a:t>
            </a:r>
          </a:p>
          <a:p>
            <a:pPr lvl="3"/>
            <a:r>
              <a:rPr lang="en-US" dirty="0"/>
              <a:t>Used as the voter’s testimony at the provisional </a:t>
            </a:r>
            <a:br>
              <a:rPr lang="en-US" dirty="0"/>
            </a:br>
            <a:r>
              <a:rPr lang="en-US" dirty="0"/>
              <a:t>ballot hearing</a:t>
            </a:r>
          </a:p>
          <a:p>
            <a:pPr lvl="2"/>
            <a:r>
              <a:rPr lang="en-US" sz="1800" dirty="0"/>
              <a:t>ABS ballot security envelope is stored inside the </a:t>
            </a:r>
            <a:br>
              <a:rPr lang="en-US" sz="1800" dirty="0"/>
            </a:br>
            <a:r>
              <a:rPr lang="en-US" sz="1800" dirty="0"/>
              <a:t>PRE-4/PRO-2 envelope</a:t>
            </a:r>
          </a:p>
        </p:txBody>
      </p:sp>
      <p:pic>
        <p:nvPicPr>
          <p:cNvPr id="11" name="Picture 10" descr="Cartoon of a man and a woman holding a thumbs up and thumbs down icon">
            <a:extLst>
              <a:ext uri="{FF2B5EF4-FFF2-40B4-BE49-F238E27FC236}">
                <a16:creationId xmlns:a16="http://schemas.microsoft.com/office/drawing/2014/main" id="{9BB9812E-B6AA-ABA0-8A9C-9E9EF98C01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7013343" y="2581174"/>
            <a:ext cx="5178657" cy="4276826"/>
          </a:xfrm>
          <a:prstGeom prst="rect">
            <a:avLst/>
          </a:prstGeom>
        </p:spPr>
      </p:pic>
      <p:sp>
        <p:nvSpPr>
          <p:cNvPr id="15" name="TextBox 14">
            <a:extLst>
              <a:ext uri="{FF2B5EF4-FFF2-40B4-BE49-F238E27FC236}">
                <a16:creationId xmlns:a16="http://schemas.microsoft.com/office/drawing/2014/main" id="{305F5FD9-6D0E-AAD6-5487-FCAB721FE3E0}"/>
              </a:ext>
            </a:extLst>
          </p:cNvPr>
          <p:cNvSpPr txBox="1"/>
          <p:nvPr/>
        </p:nvSpPr>
        <p:spPr>
          <a:xfrm rot="16200000">
            <a:off x="10900179" y="4925803"/>
            <a:ext cx="2129856" cy="215444"/>
          </a:xfrm>
          <a:prstGeom prst="rect">
            <a:avLst/>
          </a:prstGeom>
          <a:noFill/>
        </p:spPr>
        <p:txBody>
          <a:bodyPr wrap="square">
            <a:spAutoFit/>
          </a:bodyPr>
          <a:lstStyle/>
          <a:p>
            <a:r>
              <a:rPr lang="en-US" sz="800" dirty="0"/>
              <a:t>Image by </a:t>
            </a:r>
            <a:r>
              <a:rPr lang="en-US" sz="800" dirty="0" err="1"/>
              <a:t>freepik</a:t>
            </a:r>
            <a:endParaRPr lang="en-US" sz="800" dirty="0"/>
          </a:p>
        </p:txBody>
      </p:sp>
    </p:spTree>
    <p:extLst>
      <p:ext uri="{BB962C8B-B14F-4D97-AF65-F5344CB8AC3E}">
        <p14:creationId xmlns:p14="http://schemas.microsoft.com/office/powerpoint/2010/main" val="1415105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6E6CF23-7C3F-44EF-599A-EA348D4D07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78E747-A168-A6F3-E112-2420ED1D8DE0}"/>
              </a:ext>
            </a:extLst>
          </p:cNvPr>
          <p:cNvSpPr>
            <a:spLocks noGrp="1"/>
          </p:cNvSpPr>
          <p:nvPr>
            <p:ph type="title"/>
          </p:nvPr>
        </p:nvSpPr>
        <p:spPr/>
        <p:txBody>
          <a:bodyPr/>
          <a:lstStyle/>
          <a:p>
            <a:r>
              <a:rPr lang="en-US" dirty="0"/>
              <a:t>Central Count Ballot Review Procedures</a:t>
            </a:r>
          </a:p>
        </p:txBody>
      </p:sp>
      <p:sp>
        <p:nvSpPr>
          <p:cNvPr id="9" name="Rectangle: Rounded Corners 8">
            <a:extLst>
              <a:ext uri="{FF2B5EF4-FFF2-40B4-BE49-F238E27FC236}">
                <a16:creationId xmlns:a16="http://schemas.microsoft.com/office/drawing/2014/main" id="{A31BC5CB-C79C-86CA-0536-352A2E0A3949}"/>
              </a:ext>
              <a:ext uri="{C183D7F6-B498-43B3-948B-1728B52AA6E4}">
                <adec:decorative xmlns:adec="http://schemas.microsoft.com/office/drawing/2017/decorative" val="1"/>
              </a:ext>
            </a:extLst>
          </p:cNvPr>
          <p:cNvSpPr/>
          <p:nvPr/>
        </p:nvSpPr>
        <p:spPr>
          <a:xfrm flipV="1">
            <a:off x="0" y="1210688"/>
            <a:ext cx="12192000" cy="168789"/>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2C52444-3DBF-13DE-C464-E1419BD5125F}"/>
              </a:ext>
            </a:extLst>
          </p:cNvPr>
          <p:cNvSpPr txBox="1"/>
          <p:nvPr/>
        </p:nvSpPr>
        <p:spPr>
          <a:xfrm>
            <a:off x="559035" y="1610993"/>
            <a:ext cx="11184371" cy="461665"/>
          </a:xfrm>
          <a:prstGeom prst="rect">
            <a:avLst/>
          </a:prstGeom>
          <a:noFill/>
        </p:spPr>
        <p:txBody>
          <a:bodyPr wrap="square">
            <a:spAutoFit/>
          </a:bodyPr>
          <a:lstStyle/>
          <a:p>
            <a:pPr marL="0" indent="0">
              <a:buNone/>
            </a:pPr>
            <a:r>
              <a:rPr lang="en-US" sz="2400" b="1" dirty="0"/>
              <a:t>COMPLETE THESE STEPS BEFORE TABULATING ABS BALLOTS:</a:t>
            </a:r>
          </a:p>
        </p:txBody>
      </p:sp>
      <p:sp>
        <p:nvSpPr>
          <p:cNvPr id="3" name="Content Placeholder 2">
            <a:extLst>
              <a:ext uri="{FF2B5EF4-FFF2-40B4-BE49-F238E27FC236}">
                <a16:creationId xmlns:a16="http://schemas.microsoft.com/office/drawing/2014/main" id="{8E5FA5D6-D05B-1D23-4DF1-B9C90C79AEEF}"/>
              </a:ext>
            </a:extLst>
          </p:cNvPr>
          <p:cNvSpPr>
            <a:spLocks noGrp="1"/>
          </p:cNvSpPr>
          <p:nvPr>
            <p:ph idx="1"/>
          </p:nvPr>
        </p:nvSpPr>
        <p:spPr>
          <a:xfrm>
            <a:off x="612742" y="2082244"/>
            <a:ext cx="10953946" cy="4087550"/>
          </a:xfrm>
        </p:spPr>
        <p:txBody>
          <a:bodyPr>
            <a:normAutofit/>
          </a:bodyPr>
          <a:lstStyle/>
          <a:p>
            <a:pPr marL="514350" indent="-514350">
              <a:buFont typeface="+mj-lt"/>
              <a:buAutoNum type="arabicParenR" startAt="2"/>
            </a:pPr>
            <a:r>
              <a:rPr lang="en-US" sz="2400" b="1" dirty="0"/>
              <a:t>Reject ABS ballot if ABS application is missing</a:t>
            </a:r>
          </a:p>
          <a:p>
            <a:pPr lvl="1"/>
            <a:r>
              <a:rPr lang="en-US" sz="2000" dirty="0"/>
              <a:t>Voter must be challenged before ballot can be rejected. </a:t>
            </a:r>
          </a:p>
          <a:p>
            <a:pPr marL="514350" indent="-514350">
              <a:buFont typeface="+mj-lt"/>
              <a:buAutoNum type="arabicParenR" startAt="2"/>
            </a:pPr>
            <a:r>
              <a:rPr lang="en-US" sz="2400" b="1" dirty="0"/>
              <a:t>Check for signature genuineness</a:t>
            </a:r>
          </a:p>
          <a:p>
            <a:pPr lvl="1"/>
            <a:r>
              <a:rPr lang="en-US" sz="2000" dirty="0"/>
              <a:t>If found not to be genuine, then ABS-18A/B (missing or mismatched signature) notice must be sent to voter; ABS ballot must be made provisional</a:t>
            </a:r>
          </a:p>
          <a:p>
            <a:pPr lvl="2"/>
            <a:r>
              <a:rPr lang="en-US" sz="1800" dirty="0"/>
              <a:t>Typically managed during the second review</a:t>
            </a:r>
          </a:p>
          <a:p>
            <a:pPr marL="514350" indent="-514350">
              <a:buFont typeface="+mj-lt"/>
              <a:buAutoNum type="arabicParenR" startAt="2"/>
            </a:pPr>
            <a:r>
              <a:rPr lang="en-US" sz="2400" b="1" dirty="0"/>
              <a:t>Confirm the voter’s affidavit on ballot security envelope is properly executed</a:t>
            </a:r>
          </a:p>
          <a:p>
            <a:pPr lvl="1"/>
            <a:r>
              <a:rPr lang="en-US" sz="2000" dirty="0">
                <a:highlight>
                  <a:srgbClr val="FFFF00"/>
                </a:highlight>
              </a:rPr>
              <a:t>NEW! </a:t>
            </a:r>
            <a:r>
              <a:rPr lang="en-US" sz="2000" dirty="0"/>
              <a:t>If voter did not date their signature on the affidavit found on the envelope correctly or it is missing, then the absentee ballot must be rejected</a:t>
            </a:r>
          </a:p>
        </p:txBody>
      </p:sp>
      <p:sp>
        <p:nvSpPr>
          <p:cNvPr id="7" name="TextBox 6">
            <a:extLst>
              <a:ext uri="{FF2B5EF4-FFF2-40B4-BE49-F238E27FC236}">
                <a16:creationId xmlns:a16="http://schemas.microsoft.com/office/drawing/2014/main" id="{2A4A4890-3C82-364F-028F-4ECBDB19D4DE}"/>
              </a:ext>
            </a:extLst>
          </p:cNvPr>
          <p:cNvSpPr txBox="1"/>
          <p:nvPr/>
        </p:nvSpPr>
        <p:spPr>
          <a:xfrm rot="16200000">
            <a:off x="10900179" y="4925803"/>
            <a:ext cx="2129856" cy="215444"/>
          </a:xfrm>
          <a:prstGeom prst="rect">
            <a:avLst/>
          </a:prstGeom>
          <a:noFill/>
        </p:spPr>
        <p:txBody>
          <a:bodyPr wrap="square">
            <a:spAutoFit/>
          </a:bodyPr>
          <a:lstStyle/>
          <a:p>
            <a:r>
              <a:rPr lang="en-US" sz="800" dirty="0"/>
              <a:t>Image by </a:t>
            </a:r>
            <a:r>
              <a:rPr lang="en-US" sz="800" dirty="0" err="1"/>
              <a:t>freepik</a:t>
            </a:r>
            <a:endParaRPr lang="en-US" sz="800" dirty="0"/>
          </a:p>
        </p:txBody>
      </p:sp>
      <p:sp>
        <p:nvSpPr>
          <p:cNvPr id="5" name="TextBox 4">
            <a:extLst>
              <a:ext uri="{FF2B5EF4-FFF2-40B4-BE49-F238E27FC236}">
                <a16:creationId xmlns:a16="http://schemas.microsoft.com/office/drawing/2014/main" id="{D8C7E3A2-F31B-65F8-843E-ABCEDE0F9D1B}"/>
              </a:ext>
            </a:extLst>
          </p:cNvPr>
          <p:cNvSpPr txBox="1"/>
          <p:nvPr/>
        </p:nvSpPr>
        <p:spPr>
          <a:xfrm>
            <a:off x="723900" y="6267450"/>
            <a:ext cx="7400925" cy="246221"/>
          </a:xfrm>
          <a:prstGeom prst="rect">
            <a:avLst/>
          </a:prstGeom>
          <a:noFill/>
        </p:spPr>
        <p:txBody>
          <a:bodyPr wrap="square" rtlCol="0">
            <a:spAutoFit/>
          </a:bodyPr>
          <a:lstStyle/>
          <a:p>
            <a:r>
              <a:rPr lang="en-US" sz="1000" dirty="0"/>
              <a:t>IC 3-11.5-4-3.5 | IC 3-11.5-4-4 | IC 3-11.5-4-5 | IC 3-11.5-4-11 | IC 3-11.5-4-12 | IC 3-11.5-4-13 | IC 3-11.5-4-13.5 | IC 3-11.5-4-13.6</a:t>
            </a:r>
          </a:p>
        </p:txBody>
      </p:sp>
      <p:pic>
        <p:nvPicPr>
          <p:cNvPr id="11" name="Picture 10" descr="Faded background image of a man writing on a tablet">
            <a:extLst>
              <a:ext uri="{FF2B5EF4-FFF2-40B4-BE49-F238E27FC236}">
                <a16:creationId xmlns:a16="http://schemas.microsoft.com/office/drawing/2014/main" id="{E536DE90-93B4-C15A-DDC4-BEDE6AAC7133}"/>
              </a:ext>
            </a:extLst>
          </p:cNvPr>
          <p:cNvPicPr>
            <a:picLocks noChangeAspect="1"/>
          </p:cNvPicPr>
          <p:nvPr/>
        </p:nvPicPr>
        <p:blipFill>
          <a:blip r:embed="rId2">
            <a:alphaModFix amt="20000"/>
            <a:extLst>
              <a:ext uri="{28A0092B-C50C-407E-A947-70E740481C1C}">
                <a14:useLocalDpi xmlns:a14="http://schemas.microsoft.com/office/drawing/2010/main" val="0"/>
              </a:ext>
            </a:extLst>
          </a:blip>
          <a:srcRect/>
          <a:stretch>
            <a:fillRect/>
          </a:stretch>
        </p:blipFill>
        <p:spPr>
          <a:xfrm>
            <a:off x="2138543" y="96111"/>
            <a:ext cx="7902341" cy="6761889"/>
          </a:xfrm>
          <a:prstGeom prst="rect">
            <a:avLst/>
          </a:prstGeom>
        </p:spPr>
      </p:pic>
      <p:sp>
        <p:nvSpPr>
          <p:cNvPr id="8" name="Arc 7">
            <a:extLst>
              <a:ext uri="{FF2B5EF4-FFF2-40B4-BE49-F238E27FC236}">
                <a16:creationId xmlns:a16="http://schemas.microsoft.com/office/drawing/2014/main" id="{166D364A-CB98-1195-D5AE-DE1882E45E25}"/>
              </a:ext>
              <a:ext uri="{C183D7F6-B498-43B3-948B-1728B52AA6E4}">
                <adec:decorative xmlns:adec="http://schemas.microsoft.com/office/drawing/2017/decorative" val="1"/>
              </a:ext>
            </a:extLst>
          </p:cNvPr>
          <p:cNvSpPr/>
          <p:nvPr/>
        </p:nvSpPr>
        <p:spPr>
          <a:xfrm rot="12562226">
            <a:off x="185325" y="2482071"/>
            <a:ext cx="3496519" cy="3614138"/>
          </a:xfrm>
          <a:prstGeom prst="arc">
            <a:avLst>
              <a:gd name="adj1" fmla="val 16200000"/>
              <a:gd name="adj2" fmla="val 164697"/>
            </a:avLst>
          </a:prstGeom>
          <a:ln w="38100">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Arc 3">
            <a:extLst>
              <a:ext uri="{FF2B5EF4-FFF2-40B4-BE49-F238E27FC236}">
                <a16:creationId xmlns:a16="http://schemas.microsoft.com/office/drawing/2014/main" id="{47674922-B0BF-FE44-00D1-6D2D7AFD92BF}"/>
              </a:ext>
              <a:ext uri="{C183D7F6-B498-43B3-948B-1728B52AA6E4}">
                <adec:decorative xmlns:adec="http://schemas.microsoft.com/office/drawing/2017/decorative" val="1"/>
              </a:ext>
            </a:extLst>
          </p:cNvPr>
          <p:cNvSpPr/>
          <p:nvPr/>
        </p:nvSpPr>
        <p:spPr>
          <a:xfrm>
            <a:off x="7179039" y="468538"/>
            <a:ext cx="4025932" cy="3730625"/>
          </a:xfrm>
          <a:prstGeom prst="arc">
            <a:avLst>
              <a:gd name="adj1" fmla="val 16200000"/>
              <a:gd name="adj2" fmla="val 164697"/>
            </a:avLst>
          </a:prstGeom>
          <a:ln w="76200">
            <a:prstDash val="lg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234120246"/>
      </p:ext>
    </p:extLst>
  </p:cSld>
  <p:clrMapOvr>
    <a:masterClrMapping/>
  </p:clrMapOvr>
</p:sld>
</file>

<file path=ppt/theme/theme1.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2199bfba-a409-4f13-b0c4-18b45933d88d}" enabled="0" method="" siteId="{2199bfba-a409-4f13-b0c4-18b45933d88d}" removed="1"/>
</clbl:labelList>
</file>

<file path=docProps/app.xml><?xml version="1.0" encoding="utf-8"?>
<Properties xmlns="http://schemas.openxmlformats.org/officeDocument/2006/extended-properties" xmlns:vt="http://schemas.openxmlformats.org/officeDocument/2006/docPropsVTypes">
  <TotalTime>1441</TotalTime>
  <Words>2440</Words>
  <Application>Microsoft Office PowerPoint</Application>
  <PresentationFormat>Widescreen</PresentationFormat>
  <Paragraphs>193</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Aptos</vt:lpstr>
      <vt:lpstr>Aptos Display</vt:lpstr>
      <vt:lpstr>Arial</vt:lpstr>
      <vt:lpstr>Calibri</vt:lpstr>
      <vt:lpstr>Office Theme</vt:lpstr>
      <vt:lpstr>Absentee Processing &amp; Counting Procedures</vt:lpstr>
      <vt:lpstr>Acronyms &amp; Definitions</vt:lpstr>
      <vt:lpstr>Key to  Central Count  Success?  PLANNING &amp; ORGANIZATION</vt:lpstr>
      <vt:lpstr>Key to  Central Count  Success?  PLANNING &amp; ORGANIZATION</vt:lpstr>
      <vt:lpstr>ABS Ballot Returns: First Signature Review</vt:lpstr>
      <vt:lpstr>ABS Ballot Returns: Second Signature Review</vt:lpstr>
      <vt:lpstr>ABS Ballot Returns: Second Signature Review</vt:lpstr>
      <vt:lpstr>Central Count Ballot Review Procedures</vt:lpstr>
      <vt:lpstr>Central Count Ballot Review Procedures</vt:lpstr>
      <vt:lpstr>Central Count Ballot Review Procedures</vt:lpstr>
      <vt:lpstr>Central Count Ballot Review Procedures</vt:lpstr>
      <vt:lpstr>Central Count Ballot Review Procedures</vt:lpstr>
      <vt:lpstr>Central Count Processing Reminders</vt:lpstr>
      <vt:lpstr>After Scanning: PAPERWORK! Ballot Cards In a “strong paper envelope or bag” for the precinct, ABS counters must place: All voted &amp; unvoted ballots One copy of the certificates required by IC 3-11.5-4-1 &amp; IC 3-11.5-4-8 Tally papers Envelope must be securely sealed &amp; initials of the bi-partisan ABS counter team placed on the envelope or bag Plainly mark outside the envelope/bag which precinct the ballots were cast Deliver the envelope/bag to the clerk along with the number of ballots placed in it  DRE Cast Votes CEB determines if an ABS ballot can be rejected under IC 3-11.5-4-13 If yes, then ABS ballot must be voided using retraction ID number Print tally tapes by precinct for all ABS ballots cast on the equipment </vt:lpstr>
      <vt:lpstr>“Early Start” to Central Count</vt:lpstr>
      <vt:lpstr>“Early Start” to Central Count</vt:lpstr>
      <vt:lpstr>ABS Ballot Retraction</vt:lpstr>
    </vt:vector>
  </TitlesOfParts>
  <Company>Indiana Office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Nussmeyer, Angela M</dc:creator>
  <cp:lastModifiedBy>Nussmeyer, Angela M</cp:lastModifiedBy>
  <cp:revision>8</cp:revision>
  <dcterms:created xsi:type="dcterms:W3CDTF">2025-11-26T14:45:50Z</dcterms:created>
  <dcterms:modified xsi:type="dcterms:W3CDTF">2025-12-12T14:50:55Z</dcterms:modified>
</cp:coreProperties>
</file>