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1"/>
  </p:notesMasterIdLst>
  <p:handoutMasterIdLst>
    <p:handoutMasterId r:id="rId32"/>
  </p:handoutMasterIdLst>
  <p:sldIdLst>
    <p:sldId id="494" r:id="rId2"/>
    <p:sldId id="540" r:id="rId3"/>
    <p:sldId id="534" r:id="rId4"/>
    <p:sldId id="524" r:id="rId5"/>
    <p:sldId id="523" r:id="rId6"/>
    <p:sldId id="526" r:id="rId7"/>
    <p:sldId id="531" r:id="rId8"/>
    <p:sldId id="495" r:id="rId9"/>
    <p:sldId id="521" r:id="rId10"/>
    <p:sldId id="500" r:id="rId11"/>
    <p:sldId id="535" r:id="rId12"/>
    <p:sldId id="501" r:id="rId13"/>
    <p:sldId id="505" r:id="rId14"/>
    <p:sldId id="503" r:id="rId15"/>
    <p:sldId id="504" r:id="rId16"/>
    <p:sldId id="511" r:id="rId17"/>
    <p:sldId id="525" r:id="rId18"/>
    <p:sldId id="512" r:id="rId19"/>
    <p:sldId id="549" r:id="rId20"/>
    <p:sldId id="513" r:id="rId21"/>
    <p:sldId id="508" r:id="rId22"/>
    <p:sldId id="545" r:id="rId23"/>
    <p:sldId id="546" r:id="rId24"/>
    <p:sldId id="499" r:id="rId25"/>
    <p:sldId id="527" r:id="rId26"/>
    <p:sldId id="553" r:id="rId27"/>
    <p:sldId id="532" r:id="rId28"/>
    <p:sldId id="551" r:id="rId29"/>
    <p:sldId id="550" r:id="rId3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4800" b="1" kern="1200">
        <a:solidFill>
          <a:schemeClr val="tx1"/>
        </a:solidFill>
        <a:latin typeface="AGaramond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4800" b="1" kern="1200">
        <a:solidFill>
          <a:schemeClr val="tx1"/>
        </a:solidFill>
        <a:latin typeface="AGaramond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4800" b="1" kern="1200">
        <a:solidFill>
          <a:schemeClr val="tx1"/>
        </a:solidFill>
        <a:latin typeface="AGaramond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4800" b="1" kern="1200">
        <a:solidFill>
          <a:schemeClr val="tx1"/>
        </a:solidFill>
        <a:latin typeface="AGaramond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4800" b="1" kern="1200">
        <a:solidFill>
          <a:schemeClr val="tx1"/>
        </a:solidFill>
        <a:latin typeface="AGaramond"/>
        <a:ea typeface="+mn-ea"/>
        <a:cs typeface="+mn-cs"/>
      </a:defRPr>
    </a:lvl5pPr>
    <a:lvl6pPr marL="2286000" algn="l" defTabSz="914400" rtl="0" eaLnBrk="1" latinLnBrk="0" hangingPunct="1">
      <a:defRPr kumimoji="1" sz="4800" b="1" kern="1200">
        <a:solidFill>
          <a:schemeClr val="tx1"/>
        </a:solidFill>
        <a:latin typeface="AGaramond"/>
        <a:ea typeface="+mn-ea"/>
        <a:cs typeface="+mn-cs"/>
      </a:defRPr>
    </a:lvl6pPr>
    <a:lvl7pPr marL="2743200" algn="l" defTabSz="914400" rtl="0" eaLnBrk="1" latinLnBrk="0" hangingPunct="1">
      <a:defRPr kumimoji="1" sz="4800" b="1" kern="1200">
        <a:solidFill>
          <a:schemeClr val="tx1"/>
        </a:solidFill>
        <a:latin typeface="AGaramond"/>
        <a:ea typeface="+mn-ea"/>
        <a:cs typeface="+mn-cs"/>
      </a:defRPr>
    </a:lvl7pPr>
    <a:lvl8pPr marL="3200400" algn="l" defTabSz="914400" rtl="0" eaLnBrk="1" latinLnBrk="0" hangingPunct="1">
      <a:defRPr kumimoji="1" sz="4800" b="1" kern="1200">
        <a:solidFill>
          <a:schemeClr val="tx1"/>
        </a:solidFill>
        <a:latin typeface="AGaramond"/>
        <a:ea typeface="+mn-ea"/>
        <a:cs typeface="+mn-cs"/>
      </a:defRPr>
    </a:lvl8pPr>
    <a:lvl9pPr marL="3657600" algn="l" defTabSz="914400" rtl="0" eaLnBrk="1" latinLnBrk="0" hangingPunct="1">
      <a:defRPr kumimoji="1" sz="4800" b="1" kern="1200">
        <a:solidFill>
          <a:schemeClr val="tx1"/>
        </a:solidFill>
        <a:latin typeface="AGaramond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chemeClr val="tx1"/>
    </p:penClr>
  </p:showPr>
  <p:clrMru>
    <a:srgbClr val="000099"/>
    <a:srgbClr val="0000CC"/>
    <a:srgbClr val="000066"/>
    <a:srgbClr val="003399"/>
    <a:srgbClr val="336699"/>
    <a:srgbClr val="008080"/>
    <a:srgbClr val="0099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5" autoAdjust="0"/>
    <p:restoredTop sz="94737" autoAdjust="0"/>
  </p:normalViewPr>
  <p:slideViewPr>
    <p:cSldViewPr>
      <p:cViewPr varScale="1">
        <p:scale>
          <a:sx n="75" d="100"/>
          <a:sy n="75" d="100"/>
        </p:scale>
        <p:origin x="-3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24" y="-120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F1CB2C0C-868F-4EC9-B596-41DE05755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9B6500C3-8E24-453E-92A7-22C3381B2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Garamond" pitchFamily="18" charset="0"/>
            </a:endParaRPr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482308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230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December 8, 1999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latin typeface="Arial" charset="0"/>
              </a:defRPr>
            </a:lvl1pPr>
          </a:lstStyle>
          <a:p>
            <a:pPr>
              <a:defRPr/>
            </a:pPr>
            <a:fld id="{6224301A-99D7-4C55-BA6F-B3B2BEC12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6000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Tm="6000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Tm="6000"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Tm="6000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Tm="6000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Tm="6000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Tm="6000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Tm="6000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advTm="6000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6000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Tm="6000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Tm="6000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  <p:sldLayoutId id="2147483656" r:id="rId12"/>
  </p:sldLayoutIdLst>
  <p:transition advTm="6000">
    <p:cut/>
  </p:transition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Garamond" pitchFamily="18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Garamond" pitchFamily="18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Garamond" pitchFamily="18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Garamond" pitchFamily="18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Garamond" pitchFamily="18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Garamond" pitchFamily="18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Garamond" pitchFamily="18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5943600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A Small Town Election</a:t>
            </a:r>
          </a:p>
        </p:txBody>
      </p:sp>
      <p:pic>
        <p:nvPicPr>
          <p:cNvPr id="16386" name="Content Placeholder 5" descr="Mulberry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429000" y="1447800"/>
            <a:ext cx="5715000" cy="4684713"/>
          </a:xfrm>
        </p:spPr>
      </p:pic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152400" y="3124200"/>
            <a:ext cx="3200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</a:rPr>
              <a:t>2011 Election Administrator’s Conference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352800" y="5867400"/>
            <a:ext cx="5791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Reproduced with permission of Jessica Nunemaker </a:t>
            </a:r>
            <a:r>
              <a:rPr lang="en-US" sz="1400"/>
              <a:t>littleindiana.com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5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5867400" cy="9144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256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4876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Town Convention for Democratic, Republican and Libertarian Parties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900" b="1" u="sng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900" b="1" u="sng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If a small town does not adopt an ordinance for a primary election then Democratic and Republican Parties will nominate candidates by  town convention </a:t>
            </a:r>
            <a:r>
              <a:rPr lang="en-US" sz="2400" smtClean="0">
                <a:solidFill>
                  <a:schemeClr val="tx2"/>
                </a:solidFill>
              </a:rPr>
              <a:t>(IC 3-8-5-2</a:t>
            </a:r>
            <a:r>
              <a:rPr lang="en-US" smtClean="0">
                <a:solidFill>
                  <a:schemeClr val="tx2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9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9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In a small town the Libertarian Party always nominates candidates by town convention</a:t>
            </a:r>
            <a:r>
              <a:rPr lang="en-US" smtClean="0"/>
              <a:t>         </a:t>
            </a:r>
            <a:r>
              <a:rPr lang="en-US" sz="2400" smtClean="0">
                <a:solidFill>
                  <a:schemeClr val="tx2"/>
                </a:solidFill>
              </a:rPr>
              <a:t>(IC 3-8-5-17)</a:t>
            </a:r>
          </a:p>
          <a:p>
            <a:pPr lvl="1" eaLnBrk="1" hangingPunct="1">
              <a:lnSpc>
                <a:spcPct val="90000"/>
              </a:lnSpc>
              <a:buSzPct val="80000"/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5638800" cy="762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Who Runs a Town Convention?</a:t>
            </a:r>
          </a:p>
          <a:p>
            <a:pPr eaLnBrk="1" hangingPunct="1">
              <a:lnSpc>
                <a:spcPct val="90000"/>
              </a:lnSpc>
            </a:pPr>
            <a:endParaRPr lang="en-US" sz="900" b="1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000" smtClean="0">
                <a:solidFill>
                  <a:schemeClr val="tx2"/>
                </a:solidFill>
              </a:rPr>
              <a:t>Town Chairmen are voters of the town appointed by the County Chairman of each major party</a:t>
            </a:r>
            <a:r>
              <a:rPr lang="en-US" sz="3000" b="1" smtClean="0">
                <a:solidFill>
                  <a:schemeClr val="tx2"/>
                </a:solidFill>
              </a:rPr>
              <a:t> </a:t>
            </a:r>
            <a:r>
              <a:rPr lang="en-US" sz="3000" smtClean="0">
                <a:solidFill>
                  <a:schemeClr val="tx2"/>
                </a:solidFill>
              </a:rPr>
              <a:t>(same person who serves on town election board, if established)</a:t>
            </a:r>
            <a:endParaRPr lang="en-US" sz="3000" b="1" smtClean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</a:pPr>
            <a:r>
              <a:rPr lang="en-US" sz="2800" u="sng" smtClean="0">
                <a:solidFill>
                  <a:schemeClr val="tx2"/>
                </a:solidFill>
              </a:rPr>
              <a:t>Note</a:t>
            </a:r>
            <a:r>
              <a:rPr lang="en-US" sz="2800" smtClean="0">
                <a:solidFill>
                  <a:schemeClr val="tx2"/>
                </a:solidFill>
              </a:rPr>
              <a:t>: Town Chairman may not be a town office holder  (</a:t>
            </a:r>
            <a:r>
              <a:rPr lang="en-US" smtClean="0">
                <a:solidFill>
                  <a:schemeClr val="tx2"/>
                </a:solidFill>
              </a:rPr>
              <a:t>IC 3-8-5-3)</a:t>
            </a:r>
          </a:p>
          <a:p>
            <a:pPr eaLnBrk="1" hangingPunct="1">
              <a:lnSpc>
                <a:spcPct val="90000"/>
              </a:lnSpc>
              <a:buSzTx/>
              <a:buFont typeface="Wingdings" pitchFamily="2" charset="2"/>
              <a:buChar char="Ø"/>
            </a:pPr>
            <a:endParaRPr lang="en-US" sz="900" b="1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000" smtClean="0">
                <a:solidFill>
                  <a:schemeClr val="tx2"/>
                </a:solidFill>
              </a:rPr>
              <a:t>Town Chairman appoints a voter of the town as Secretary to help run convention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000" smtClean="0">
                <a:solidFill>
                  <a:schemeClr val="tx2"/>
                </a:solidFill>
              </a:rPr>
              <a:t>Town Chairman “calls” convention, posts notices, conducts convention, and certifies convention results to the circuit court clerk</a:t>
            </a:r>
            <a:endParaRPr lang="en-US" sz="900" smtClean="0">
              <a:solidFill>
                <a:schemeClr val="tx2"/>
              </a:solidFill>
            </a:endParaRPr>
          </a:p>
        </p:txBody>
      </p:sp>
      <p:pic>
        <p:nvPicPr>
          <p:cNvPr id="26627" name="Picture 4" descr="dglxasset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228600"/>
            <a:ext cx="1398588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5943600" cy="6858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276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510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Pre-Convention Deadlines and Forms</a:t>
            </a:r>
          </a:p>
          <a:p>
            <a:pPr eaLnBrk="1" hangingPunct="1">
              <a:buFont typeface="Wingdings" pitchFamily="2" charset="2"/>
              <a:buNone/>
            </a:pPr>
            <a:endParaRPr lang="en-US" sz="900" b="1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000" smtClean="0">
                <a:solidFill>
                  <a:schemeClr val="tx2"/>
                </a:solidFill>
              </a:rPr>
              <a:t>Ds, Rs, or Ls must file Declaration (CAN-16) with the circuit court clerk in the county that contains the greatest percentage of population of the town</a:t>
            </a:r>
            <a:r>
              <a:rPr lang="en-US" b="1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SzTx/>
              <a:buFont typeface="Wingdings" pitchFamily="2" charset="2"/>
              <a:buChar char="Ø"/>
            </a:pPr>
            <a:endParaRPr lang="en-US" sz="900" b="1" smtClean="0">
              <a:solidFill>
                <a:schemeClr val="tx2"/>
              </a:solidFill>
            </a:endParaRP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Filing Begins January 3, 2011 and the filing DEADLINE is </a:t>
            </a:r>
            <a:r>
              <a:rPr lang="en-US" sz="2800" u="sng" smtClean="0">
                <a:solidFill>
                  <a:schemeClr val="tx2"/>
                </a:solidFill>
              </a:rPr>
              <a:t>Noon Monday August 1</a:t>
            </a:r>
            <a:r>
              <a:rPr lang="en-US" u="sng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SzPct val="120000"/>
              <a:buFont typeface="Wingdings" pitchFamily="2" charset="2"/>
              <a:buChar char="ü"/>
            </a:pPr>
            <a:endParaRPr lang="en-US" sz="900" smtClean="0">
              <a:solidFill>
                <a:schemeClr val="tx2"/>
              </a:solidFill>
            </a:endParaRP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Withdrawal by Noon August 1 (CAN-46)</a:t>
            </a: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endParaRPr lang="en-US" sz="800" smtClean="0">
              <a:solidFill>
                <a:schemeClr val="tx2"/>
              </a:solidFill>
            </a:endParaRP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Don’t Confuse CAN-42 with CAN-16!!!</a:t>
            </a:r>
            <a:endParaRPr lang="en-US" smtClean="0">
              <a:solidFill>
                <a:schemeClr val="tx2"/>
              </a:solidFill>
            </a:endParaRPr>
          </a:p>
        </p:txBody>
      </p:sp>
      <p:pic>
        <p:nvPicPr>
          <p:cNvPr id="27651" name="Picture 4" descr="dglxasset[3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228600"/>
            <a:ext cx="20574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5867400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286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5626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Is a Town Convention Always Required?</a:t>
            </a:r>
          </a:p>
          <a:p>
            <a:pPr eaLnBrk="1" hangingPunct="1">
              <a:spcBef>
                <a:spcPct val="0"/>
              </a:spcBef>
            </a:pPr>
            <a:endParaRPr lang="en-US" sz="1200" smtClean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sz="12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No convention for a party is necessary if there are no contests within that party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None/>
            </a:pPr>
            <a:endParaRPr lang="en-US" sz="1000" smtClean="0">
              <a:solidFill>
                <a:schemeClr val="tx2"/>
              </a:solidFill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SzTx/>
              <a:buFont typeface="Wingdings" pitchFamily="2" charset="2"/>
              <a:buChar char="ü"/>
            </a:pPr>
            <a:r>
              <a:rPr lang="en-US" smtClean="0">
                <a:solidFill>
                  <a:schemeClr val="tx2"/>
                </a:solidFill>
              </a:rPr>
              <a:t>Uncontested candidates are considered nominated for the November ballot for their party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u="sng" smtClean="0">
                <a:solidFill>
                  <a:schemeClr val="tx2"/>
                </a:solidFill>
              </a:rPr>
              <a:t>Single seats</a:t>
            </a:r>
            <a:r>
              <a:rPr lang="en-US" smtClean="0">
                <a:solidFill>
                  <a:schemeClr val="tx2"/>
                </a:solidFill>
              </a:rPr>
              <a:t>: A contest is when you have two declarations filed by different candidates in the same party for the same office where only one candidate may be elected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None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None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u="sng" smtClean="0">
                <a:solidFill>
                  <a:schemeClr val="tx2"/>
                </a:solidFill>
              </a:rPr>
              <a:t>At-large seats</a:t>
            </a:r>
            <a:r>
              <a:rPr lang="en-US" smtClean="0">
                <a:solidFill>
                  <a:schemeClr val="tx2"/>
                </a:solidFill>
              </a:rPr>
              <a:t>: 3 candidates of same party for 3 at-large seats does not create a convention contest but 4 candidates for 3 at-large seats does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5638800" cy="9144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2969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534400" cy="5715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Certification of Candidates for Convention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800" b="1" u="sng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b="1" smtClean="0">
                <a:solidFill>
                  <a:schemeClr val="tx2"/>
                </a:solidFill>
              </a:rPr>
              <a:t>After filing on August 1 the circuit court clerk shall:</a:t>
            </a:r>
          </a:p>
          <a:p>
            <a:pPr eaLnBrk="1" hangingPunct="1">
              <a:lnSpc>
                <a:spcPct val="90000"/>
              </a:lnSpc>
            </a:pPr>
            <a:endParaRPr lang="en-US" sz="800" b="1" smtClean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Complete CAN-17 certification and mark unopposed candidates considered nominated with an asterisk*</a:t>
            </a:r>
          </a:p>
          <a:p>
            <a:pPr lvl="1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</a:pPr>
            <a:endParaRPr lang="en-US" sz="800" b="1" smtClean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Post CAN-17 in a prominent place in the clerk’s office</a:t>
            </a:r>
          </a:p>
          <a:p>
            <a:pPr lvl="1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</a:pPr>
            <a:endParaRPr lang="en-US" sz="800" b="1" smtClean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If a Town Election Board has been established circuit court clerk sends CAN-17 and copies of declarations (CAN-16) to town clerk-treasurer </a:t>
            </a:r>
          </a:p>
          <a:p>
            <a:pPr lvl="1" eaLnBrk="1" hangingPunct="1">
              <a:lnSpc>
                <a:spcPct val="90000"/>
              </a:lnSpc>
              <a:buSzPct val="120000"/>
              <a:buFont typeface="Wingdings" pitchFamily="2" charset="2"/>
              <a:buNone/>
            </a:pPr>
            <a:r>
              <a:rPr lang="en-US" sz="2400" smtClean="0">
                <a:solidFill>
                  <a:schemeClr val="tx2"/>
                </a:solidFill>
              </a:rPr>
              <a:t>	(IC 3-8-5-10.5(e))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5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5943600" cy="762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307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5791200"/>
          </a:xfrm>
        </p:spPr>
        <p:txBody>
          <a:bodyPr/>
          <a:lstStyle/>
          <a:p>
            <a:pPr marL="533400" indent="-5334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b="1" u="sng" smtClean="0">
                <a:solidFill>
                  <a:schemeClr val="tx2"/>
                </a:solidFill>
              </a:rPr>
              <a:t>Calling Town Convention</a:t>
            </a:r>
          </a:p>
          <a:p>
            <a:pPr marL="533400" indent="-5334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800" b="1" smtClean="0">
                <a:solidFill>
                  <a:schemeClr val="tx2"/>
                </a:solidFill>
              </a:rPr>
              <a:t>	</a:t>
            </a: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If Town Convention is necessary because of opposition within a party, the Town Chairman must do the following: </a:t>
            </a:r>
          </a:p>
          <a:p>
            <a:pPr marL="533400" indent="-53340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800" smtClean="0">
              <a:solidFill>
                <a:schemeClr val="tx2"/>
              </a:solidFill>
            </a:endParaRPr>
          </a:p>
          <a:p>
            <a:pPr marL="952500" lvl="1" indent="-495300" eaLnBrk="1" hangingPunct="1">
              <a:spcBef>
                <a:spcPct val="0"/>
              </a:spcBef>
              <a:buSzTx/>
              <a:buFont typeface="Wingdings" pitchFamily="2" charset="2"/>
              <a:buAutoNum type="arabicParenR"/>
            </a:pPr>
            <a:r>
              <a:rPr lang="en-US" sz="2800" smtClean="0">
                <a:solidFill>
                  <a:schemeClr val="tx2"/>
                </a:solidFill>
              </a:rPr>
              <a:t>Post notice of town convention (CAN-15) at least 3 days before convention in 3 prominent places (including clerk-treasurer’s office);</a:t>
            </a:r>
          </a:p>
          <a:p>
            <a:pPr marL="952500" lvl="1" indent="-495300" eaLnBrk="1" hangingPunct="1">
              <a:spcBef>
                <a:spcPct val="0"/>
              </a:spcBef>
              <a:buSzTx/>
              <a:buFont typeface="Wingdings" pitchFamily="2" charset="2"/>
              <a:buAutoNum type="arabicParenR"/>
            </a:pPr>
            <a:endParaRPr lang="en-US" sz="700" smtClean="0">
              <a:solidFill>
                <a:schemeClr val="tx2"/>
              </a:solidFill>
            </a:endParaRPr>
          </a:p>
          <a:p>
            <a:pPr marL="952500" lvl="1" indent="-495300" eaLnBrk="1" hangingPunct="1">
              <a:spcBef>
                <a:spcPct val="0"/>
              </a:spcBef>
              <a:buSzTx/>
              <a:buFont typeface="Wingdings" pitchFamily="2" charset="2"/>
              <a:buAutoNum type="arabicParenR"/>
            </a:pPr>
            <a:r>
              <a:rPr lang="en-US" sz="2800" smtClean="0">
                <a:solidFill>
                  <a:schemeClr val="tx2"/>
                </a:solidFill>
              </a:rPr>
              <a:t>File a copy of the notice with the circuit court clerk; </a:t>
            </a:r>
          </a:p>
          <a:p>
            <a:pPr marL="1371600" lvl="2" indent="-457200" eaLnBrk="1" hangingPunct="1">
              <a:spcBef>
                <a:spcPct val="0"/>
              </a:spcBef>
              <a:buClr>
                <a:schemeClr val="tx2"/>
              </a:buClr>
              <a:buSzPct val="120000"/>
              <a:buFont typeface="Wingdings" pitchFamily="2" charset="2"/>
              <a:buChar char="ü"/>
            </a:pPr>
            <a:r>
              <a:rPr lang="en-US" sz="2800" u="sng" smtClean="0">
                <a:solidFill>
                  <a:schemeClr val="tx2"/>
                </a:solidFill>
              </a:rPr>
              <a:t>Note</a:t>
            </a:r>
            <a:r>
              <a:rPr lang="en-US" sz="2800" smtClean="0">
                <a:solidFill>
                  <a:schemeClr val="tx2"/>
                </a:solidFill>
              </a:rPr>
              <a:t>: Deadline to conduct the town convention is </a:t>
            </a:r>
            <a:r>
              <a:rPr lang="en-US" sz="2800" u="sng" smtClean="0">
                <a:solidFill>
                  <a:schemeClr val="tx2"/>
                </a:solidFill>
              </a:rPr>
              <a:t>Saturday August 20, 2011</a:t>
            </a:r>
            <a:r>
              <a:rPr lang="en-US" sz="2800" smtClean="0">
                <a:solidFill>
                  <a:schemeClr val="tx2"/>
                </a:solidFill>
              </a:rPr>
              <a:t> </a:t>
            </a:r>
          </a:p>
          <a:p>
            <a:pPr marL="1371600" lvl="2" indent="-457200" eaLnBrk="1" hangingPunct="1">
              <a:spcBef>
                <a:spcPct val="0"/>
              </a:spcBef>
              <a:buClr>
                <a:schemeClr val="tx2"/>
              </a:buClr>
              <a:buSzPct val="120000"/>
              <a:buFont typeface="Wingdings" pitchFamily="2" charset="2"/>
              <a:buNone/>
            </a:pPr>
            <a:r>
              <a:rPr lang="en-US" smtClean="0">
                <a:solidFill>
                  <a:schemeClr val="tx2"/>
                </a:solidFill>
              </a:rPr>
              <a:t>	(IC 3-8-5-10)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5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5791200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317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5334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Pollbook for Town Convention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900" b="1" u="sng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sz="900" b="1" u="sng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smtClean="0">
                <a:solidFill>
                  <a:schemeClr val="tx2"/>
                </a:solidFill>
              </a:rPr>
              <a:t>County voter registration office must f</a:t>
            </a:r>
            <a:r>
              <a:rPr lang="en-US" sz="3000" smtClean="0">
                <a:solidFill>
                  <a:schemeClr val="tx2"/>
                </a:solidFill>
              </a:rPr>
              <a:t>urnish the Town Secretary of the town convention a list of the town voters</a:t>
            </a:r>
          </a:p>
          <a:p>
            <a:pPr lvl="1" eaLnBrk="1" hangingPunct="1">
              <a:buSzTx/>
              <a:buFont typeface="Wingdings" pitchFamily="2" charset="2"/>
              <a:buNone/>
            </a:pPr>
            <a:endParaRPr lang="en-US" sz="800" smtClean="0">
              <a:solidFill>
                <a:schemeClr val="tx2"/>
              </a:solidFill>
            </a:endParaRPr>
          </a:p>
          <a:p>
            <a:pPr lvl="1" eaLnBrk="1" hangingPunct="1">
              <a:buSzTx/>
              <a:buFont typeface="Wingdings" pitchFamily="2" charset="2"/>
              <a:buNone/>
            </a:pPr>
            <a:endParaRPr lang="en-US" sz="800" smtClean="0">
              <a:solidFill>
                <a:schemeClr val="tx2"/>
              </a:solidFill>
            </a:endParaRPr>
          </a:p>
          <a:p>
            <a:pPr lvl="2" eaLnBrk="1" hangingPunct="1">
              <a:buClr>
                <a:schemeClr val="tx2"/>
              </a:buClr>
              <a:buSzPct val="120000"/>
              <a:buFont typeface="Wingdings" pitchFamily="2" charset="2"/>
              <a:buChar char="ü"/>
            </a:pPr>
            <a:r>
              <a:rPr lang="en-US" sz="2800" u="sng" smtClean="0">
                <a:solidFill>
                  <a:schemeClr val="tx2"/>
                </a:solidFill>
              </a:rPr>
              <a:t>Note</a:t>
            </a:r>
            <a:r>
              <a:rPr lang="en-US" sz="2800" smtClean="0">
                <a:solidFill>
                  <a:schemeClr val="tx2"/>
                </a:solidFill>
              </a:rPr>
              <a:t>: This voter list must show date of registration for voters who registered in 2011 since parties determine registration closing date for town conventions</a:t>
            </a:r>
          </a:p>
          <a:p>
            <a:pPr lvl="2" eaLnBrk="1" hangingPunct="1">
              <a:buClr>
                <a:schemeClr val="tx2"/>
              </a:buClr>
              <a:buSzPct val="120000"/>
              <a:buFont typeface="Wingdings" pitchFamily="2" charset="2"/>
              <a:buNone/>
            </a:pPr>
            <a:r>
              <a:rPr lang="en-US" sz="2800" smtClean="0">
                <a:solidFill>
                  <a:schemeClr val="tx2"/>
                </a:solidFill>
              </a:rPr>
              <a:t>	</a:t>
            </a:r>
            <a:r>
              <a:rPr lang="en-US" smtClean="0">
                <a:solidFill>
                  <a:schemeClr val="tx2"/>
                </a:solidFill>
              </a:rPr>
              <a:t>(IC 3-8-5-11(b))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6096000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077200" cy="5257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Conducting the Convention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200" b="1" u="sng" smtClean="0"/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b="1" smtClean="0">
                <a:solidFill>
                  <a:schemeClr val="tx2"/>
                </a:solidFill>
              </a:rPr>
              <a:t>Town Chairman for party makes initial determination regarding a voter’s party qualification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None/>
            </a:pPr>
            <a:r>
              <a:rPr lang="en-US" sz="800" b="1" smtClean="0">
                <a:solidFill>
                  <a:schemeClr val="tx2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Voter can appeal Town Chairman’s decision to the undisputed voters at convention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120000"/>
              <a:buFont typeface="Wingdings" pitchFamily="2" charset="2"/>
              <a:buNone/>
            </a:pPr>
            <a:endParaRPr lang="en-US" sz="12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b="1" smtClean="0">
                <a:solidFill>
                  <a:schemeClr val="tx2"/>
                </a:solidFill>
              </a:rPr>
              <a:t>Proxy voting, absentee voting, and voting in more than one convention are not allowed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None/>
            </a:pPr>
            <a:endParaRPr lang="en-US" sz="1200" b="1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120000"/>
              <a:buFont typeface="Wingdings" pitchFamily="2" charset="2"/>
              <a:buChar char="Ø"/>
            </a:pPr>
            <a:r>
              <a:rPr lang="en-US" sz="3000" smtClean="0">
                <a:solidFill>
                  <a:schemeClr val="tx2"/>
                </a:solidFill>
              </a:rPr>
              <a:t>Voting at town convention of more than one party is a crime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mtClean="0"/>
          </a:p>
        </p:txBody>
      </p:sp>
      <p:pic>
        <p:nvPicPr>
          <p:cNvPr id="32771" name="Picture 5" descr="dglxasset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58038" y="0"/>
            <a:ext cx="18065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304800"/>
            <a:ext cx="6019800" cy="6858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337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5257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Town Convention Rules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800" smtClean="0"/>
              <a:t>	</a:t>
            </a: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smtClean="0">
                <a:solidFill>
                  <a:schemeClr val="tx2"/>
                </a:solidFill>
              </a:rPr>
              <a:t>In addition to statutory requirements, parties have Model Rules that cover:</a:t>
            </a:r>
            <a:r>
              <a:rPr lang="en-US" b="1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US" sz="900" b="1" smtClean="0">
              <a:solidFill>
                <a:schemeClr val="tx2"/>
              </a:solidFill>
            </a:endParaRP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Registration Deadline</a:t>
            </a: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endParaRPr lang="en-US" sz="800" smtClean="0">
              <a:solidFill>
                <a:schemeClr val="tx2"/>
              </a:solidFill>
            </a:endParaRP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Voting Procedures</a:t>
            </a: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endParaRPr lang="en-US" sz="800" smtClean="0">
              <a:solidFill>
                <a:schemeClr val="tx2"/>
              </a:solidFill>
            </a:endParaRP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Resolving Tie Votes</a:t>
            </a:r>
          </a:p>
          <a:p>
            <a:pPr lvl="1" eaLnBrk="1" hangingPunct="1">
              <a:buSzPct val="120000"/>
              <a:buFont typeface="Wingdings" pitchFamily="2" charset="2"/>
              <a:buNone/>
            </a:pPr>
            <a:endParaRPr lang="en-US" sz="800" smtClean="0">
              <a:solidFill>
                <a:schemeClr val="tx2"/>
              </a:solidFill>
            </a:endParaRPr>
          </a:p>
          <a:p>
            <a:pPr lvl="2" eaLnBrk="1" hangingPunct="1">
              <a:buClr>
                <a:schemeClr val="tx2"/>
              </a:buClr>
              <a:buSzPct val="120000"/>
            </a:pPr>
            <a:r>
              <a:rPr lang="en-US" sz="2600" u="sng" smtClean="0">
                <a:solidFill>
                  <a:schemeClr val="tx2"/>
                </a:solidFill>
              </a:rPr>
              <a:t>Note</a:t>
            </a:r>
            <a:r>
              <a:rPr lang="en-US" sz="2600" smtClean="0">
                <a:solidFill>
                  <a:schemeClr val="tx2"/>
                </a:solidFill>
              </a:rPr>
              <a:t>: Model Rules are in Town Election Guidebook and available from Election Division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228600"/>
            <a:ext cx="5943600" cy="9144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34818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76400"/>
            <a:ext cx="84582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	</a:t>
            </a:r>
            <a:endParaRPr lang="en-US" sz="3000" b="1" smtClean="0">
              <a:solidFill>
                <a:schemeClr val="tx2"/>
              </a:solidFill>
            </a:endParaRPr>
          </a:p>
        </p:txBody>
      </p:sp>
      <p:pic>
        <p:nvPicPr>
          <p:cNvPr id="34819" name="Picture 4" descr="Howard Spragu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905000"/>
            <a:ext cx="5410200" cy="457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990600" y="1295400"/>
            <a:ext cx="2667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34821" name="Picture 7" descr="dglxasset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990600"/>
            <a:ext cx="4191000" cy="335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Text Box 8"/>
          <p:cNvSpPr txBox="1">
            <a:spLocks noChangeArrowheads="1"/>
          </p:cNvSpPr>
          <p:nvPr/>
        </p:nvSpPr>
        <p:spPr bwMode="auto">
          <a:xfrm>
            <a:off x="5638800" y="1524000"/>
            <a:ext cx="3276600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800" b="0">
                <a:solidFill>
                  <a:schemeClr val="bg1"/>
                </a:solidFill>
              </a:rPr>
              <a:t>Convention Adjourned!!!</a:t>
            </a:r>
          </a:p>
          <a:p>
            <a:pPr>
              <a:lnSpc>
                <a:spcPct val="70000"/>
              </a:lnSpc>
            </a:pPr>
            <a:r>
              <a:rPr lang="en-US" sz="1200" b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70000"/>
              </a:lnSpc>
            </a:pPr>
            <a:r>
              <a:rPr lang="en-US" sz="2800" b="0">
                <a:solidFill>
                  <a:schemeClr val="bg1"/>
                </a:solidFill>
              </a:rPr>
              <a:t>Anyone up for a Haircut at  Floyd’s?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85800"/>
            <a:ext cx="7467600" cy="914400"/>
          </a:xfrm>
        </p:spPr>
        <p:txBody>
          <a:bodyPr/>
          <a:lstStyle/>
          <a:p>
            <a:pPr algn="ctr" eaLnBrk="1" hangingPunct="1"/>
            <a:r>
              <a:rPr lang="en-US" sz="4100" smtClean="0"/>
              <a:t>A Small Town Election </a:t>
            </a:r>
            <a:br>
              <a:rPr lang="en-US" sz="4100" smtClean="0"/>
            </a:br>
            <a:endParaRPr lang="en-US" sz="4100" smtClean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5562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b="1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3200" b="1" smtClean="0">
                <a:solidFill>
                  <a:schemeClr val="tx2"/>
                </a:solidFill>
              </a:rPr>
              <a:t>What do we mean by “Small Town?”</a:t>
            </a:r>
          </a:p>
          <a:p>
            <a:pPr eaLnBrk="1" hangingPunct="1"/>
            <a:endParaRPr lang="en-US" sz="1000" b="1" smtClean="0">
              <a:solidFill>
                <a:schemeClr val="tx2"/>
              </a:solidFill>
            </a:endParaRPr>
          </a:p>
          <a:p>
            <a:pPr lvl="2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smtClean="0">
                <a:solidFill>
                  <a:schemeClr val="tx2"/>
                </a:solidFill>
              </a:rPr>
              <a:t>Small Towns are towns with a population of less than 3,500</a:t>
            </a:r>
          </a:p>
          <a:p>
            <a:pPr lvl="2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000" smtClean="0">
              <a:solidFill>
                <a:schemeClr val="tx2"/>
              </a:solidFill>
            </a:endParaRPr>
          </a:p>
          <a:p>
            <a:pPr lvl="2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000" smtClean="0">
              <a:solidFill>
                <a:schemeClr val="tx2"/>
              </a:solidFill>
            </a:endParaRPr>
          </a:p>
          <a:p>
            <a:pPr lvl="2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smtClean="0">
                <a:solidFill>
                  <a:schemeClr val="tx2"/>
                </a:solidFill>
              </a:rPr>
              <a:t>Large Towns are towns with a population of 3,500 or more whose elections are governed by the same laws applicable to Cities </a:t>
            </a:r>
            <a:endParaRPr lang="en-US" smtClean="0">
              <a:solidFill>
                <a:schemeClr val="tx2"/>
              </a:solidFill>
            </a:endParaRPr>
          </a:p>
          <a:p>
            <a:pPr eaLnBrk="1" hangingPunct="1"/>
            <a:endParaRPr lang="en-US" sz="9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6019800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Town Convention</a:t>
            </a:r>
          </a:p>
        </p:txBody>
      </p:sp>
      <p:sp>
        <p:nvSpPr>
          <p:cNvPr id="3584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Certification of Convention Results</a:t>
            </a:r>
          </a:p>
          <a:p>
            <a:pPr eaLnBrk="1" hangingPunct="1"/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Town Chairman and Secretary certify candidates selected at convention (CAN-18) and file it with the circuit court clerk no later than </a:t>
            </a:r>
            <a:r>
              <a:rPr lang="en-US" u="sng" smtClean="0">
                <a:solidFill>
                  <a:schemeClr val="tx2"/>
                </a:solidFill>
              </a:rPr>
              <a:t>Noon Monday August 29, 2011</a:t>
            </a:r>
            <a:r>
              <a:rPr lang="en-US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400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Circuit Court Clerk must file a copy of the CAN-18 with town clerk-treasurer along with the CAN-16 of nominated candidates no later than </a:t>
            </a:r>
            <a:r>
              <a:rPr lang="en-US" u="sng" smtClean="0">
                <a:solidFill>
                  <a:schemeClr val="tx2"/>
                </a:solidFill>
              </a:rPr>
              <a:t>Noon Tuesday September 6, 2011</a:t>
            </a:r>
            <a:endParaRPr lang="en-US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5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6096000" cy="1143000"/>
          </a:xfrm>
        </p:spPr>
        <p:txBody>
          <a:bodyPr/>
          <a:lstStyle/>
          <a:p>
            <a:pPr algn="ctr" eaLnBrk="1" hangingPunct="1"/>
            <a:r>
              <a:rPr lang="en-US" sz="4000" smtClean="0">
                <a:latin typeface="Arial" charset="0"/>
              </a:rPr>
              <a:t>A Small Town Election</a:t>
            </a:r>
            <a:endParaRPr lang="en-US" sz="4000" smtClean="0"/>
          </a:p>
        </p:txBody>
      </p:sp>
      <p:sp>
        <p:nvSpPr>
          <p:cNvPr id="3686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153400" cy="5486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Who Determines Candidate Challenges in a Small Town?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000" smtClean="0"/>
              <a:t>	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Challenges to small town convention candidates are determined by the town election board if one has been established, if not, then they are determined by the county election board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2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Even if there is a town election board, any voter of the town may appeal a decision of the town election board to the county election board </a:t>
            </a:r>
            <a:r>
              <a:rPr lang="en-US" sz="2400" smtClean="0">
                <a:solidFill>
                  <a:schemeClr val="tx2"/>
                </a:solidFill>
              </a:rPr>
              <a:t>(IC 3-10-7-34)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6629400" cy="990600"/>
          </a:xfrm>
        </p:spPr>
        <p:txBody>
          <a:bodyPr/>
          <a:lstStyle/>
          <a:p>
            <a:pPr algn="ctr" eaLnBrk="1" hangingPunct="1"/>
            <a:r>
              <a:rPr lang="en-US" sz="4000" smtClean="0">
                <a:latin typeface="Arial" charset="0"/>
              </a:rPr>
              <a:t>A Small Town Election</a:t>
            </a:r>
            <a:endParaRPr lang="en-US" sz="4000" smtClean="0"/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486400"/>
          </a:xfrm>
        </p:spPr>
        <p:txBody>
          <a:bodyPr/>
          <a:lstStyle/>
          <a:p>
            <a:pPr marL="533400" indent="-533400"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Challenge Issues</a:t>
            </a:r>
          </a:p>
          <a:p>
            <a:pPr marL="533400" indent="-533400" eaLnBrk="1" hangingPunct="1">
              <a:buFontTx/>
              <a:buChar char="•"/>
            </a:pPr>
            <a:endParaRPr lang="en-US" sz="1200" smtClean="0">
              <a:solidFill>
                <a:schemeClr val="tx2"/>
              </a:solidFill>
            </a:endParaRPr>
          </a:p>
          <a:p>
            <a:pPr marL="533400" indent="-533400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smtClean="0">
                <a:solidFill>
                  <a:schemeClr val="tx2"/>
                </a:solidFill>
              </a:rPr>
              <a:t>Failure to Properly Certify Ballot Vacancy</a:t>
            </a:r>
          </a:p>
          <a:p>
            <a:pPr marL="952500" lvl="1" indent="-495300" eaLnBrk="1" hangingPunct="1">
              <a:buSzTx/>
              <a:buFont typeface="Wingdings" pitchFamily="2" charset="2"/>
              <a:buChar char="Ø"/>
            </a:pPr>
            <a:endParaRPr lang="en-US" sz="1400" smtClean="0">
              <a:solidFill>
                <a:schemeClr val="tx2"/>
              </a:solidFill>
            </a:endParaRPr>
          </a:p>
          <a:p>
            <a:pPr marL="533400" indent="-533400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smtClean="0">
                <a:solidFill>
                  <a:schemeClr val="tx2"/>
                </a:solidFill>
              </a:rPr>
              <a:t>Candidate Qualification Issues (Residence, prior felony conviction, sore loser)</a:t>
            </a:r>
          </a:p>
          <a:p>
            <a:pPr marL="952500" lvl="1" indent="-495300" eaLnBrk="1" hangingPunct="1">
              <a:buSzPct val="120000"/>
              <a:buFontTx/>
              <a:buChar char="♦"/>
            </a:pPr>
            <a:endParaRPr lang="en-US" sz="1400" smtClean="0">
              <a:solidFill>
                <a:schemeClr val="tx2"/>
              </a:solidFill>
            </a:endParaRPr>
          </a:p>
          <a:p>
            <a:pPr marL="952500" lvl="1" indent="-495300" eaLnBrk="1" hangingPunct="1">
              <a:buSzPct val="120000"/>
              <a:buFont typeface="Wingdings" pitchFamily="2" charset="2"/>
              <a:buChar char="ü"/>
            </a:pPr>
            <a:r>
              <a:rPr lang="en-US" sz="2800" u="sng" smtClean="0">
                <a:solidFill>
                  <a:schemeClr val="tx2"/>
                </a:solidFill>
              </a:rPr>
              <a:t>Note</a:t>
            </a:r>
            <a:r>
              <a:rPr lang="en-US" sz="2800" smtClean="0">
                <a:solidFill>
                  <a:schemeClr val="tx2"/>
                </a:solidFill>
              </a:rPr>
              <a:t>: A petition candidate can appeal clerk’s denial of certification of petition for failure to obtained sufficient signatures</a:t>
            </a:r>
            <a:endParaRPr lang="en-US" sz="2800" smtClean="0">
              <a:latin typeface="Arial Narrow" pitchFamily="34" charset="0"/>
            </a:endParaRPr>
          </a:p>
        </p:txBody>
      </p:sp>
    </p:spTree>
  </p:cSld>
  <p:clrMapOvr>
    <a:masterClrMapping/>
  </p:clrMapOvr>
  <p:transition advTm="6000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52400"/>
            <a:ext cx="6553200" cy="990600"/>
          </a:xfrm>
        </p:spPr>
        <p:txBody>
          <a:bodyPr/>
          <a:lstStyle/>
          <a:p>
            <a:pPr algn="ctr" eaLnBrk="1" hangingPunct="1"/>
            <a:r>
              <a:rPr lang="en-US" sz="4000" smtClean="0">
                <a:latin typeface="Arial" charset="0"/>
              </a:rPr>
              <a:t>A Small Town Election</a:t>
            </a:r>
            <a:endParaRPr lang="en-US" sz="4000" smtClean="0"/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915400" cy="5715000"/>
          </a:xfrm>
        </p:spPr>
        <p:txBody>
          <a:bodyPr/>
          <a:lstStyle/>
          <a:p>
            <a:pPr marL="533400" indent="-5334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Challenge Deadlines</a:t>
            </a:r>
          </a:p>
          <a:p>
            <a:pPr marL="533400" indent="-533400"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900" b="1" u="sng" smtClean="0">
              <a:solidFill>
                <a:schemeClr val="tx2"/>
              </a:solidFill>
            </a:endParaRPr>
          </a:p>
          <a:p>
            <a:pPr marL="533400" indent="-533400"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900" b="1" u="sng" smtClean="0">
              <a:solidFill>
                <a:schemeClr val="tx2"/>
              </a:solidFill>
            </a:endParaRP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u="sng" smtClean="0">
                <a:solidFill>
                  <a:schemeClr val="tx2"/>
                </a:solidFill>
              </a:rPr>
              <a:t>Small Towns</a:t>
            </a:r>
            <a:r>
              <a:rPr lang="en-US" smtClean="0">
                <a:solidFill>
                  <a:schemeClr val="tx2"/>
                </a:solidFill>
              </a:rPr>
              <a:t>: Challenge Filing deadline is </a:t>
            </a:r>
            <a:r>
              <a:rPr lang="en-US" u="sng" smtClean="0">
                <a:solidFill>
                  <a:schemeClr val="tx2"/>
                </a:solidFill>
              </a:rPr>
              <a:t>Noon Tuesday September 6, 2011</a:t>
            </a:r>
            <a:r>
              <a:rPr lang="en-US" smtClean="0">
                <a:solidFill>
                  <a:schemeClr val="tx2"/>
                </a:solidFill>
              </a:rPr>
              <a:t> for town convention and petition candidates</a:t>
            </a: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800" smtClean="0">
              <a:solidFill>
                <a:schemeClr val="tx2"/>
              </a:solidFill>
            </a:endParaRPr>
          </a:p>
          <a:p>
            <a:pPr marL="952500" lvl="1" indent="-495300" eaLnBrk="1" hangingPunct="1">
              <a:spcBef>
                <a:spcPct val="0"/>
              </a:spcBef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CEB (or town election board) must rule by </a:t>
            </a:r>
            <a:r>
              <a:rPr lang="en-US" sz="2800" u="sng" smtClean="0">
                <a:solidFill>
                  <a:schemeClr val="tx2"/>
                </a:solidFill>
              </a:rPr>
              <a:t>Noon Tuesday September 13</a:t>
            </a:r>
            <a:r>
              <a:rPr lang="en-US" sz="2300" smtClean="0">
                <a:solidFill>
                  <a:schemeClr val="tx2"/>
                </a:solidFill>
              </a:rPr>
              <a:t> </a:t>
            </a:r>
            <a:r>
              <a:rPr lang="en-US" sz="2400" smtClean="0">
                <a:solidFill>
                  <a:schemeClr val="tx2"/>
                </a:solidFill>
              </a:rPr>
              <a:t>(IC 3-8-5-14.7)</a:t>
            </a: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300" smtClean="0">
              <a:solidFill>
                <a:schemeClr val="tx2"/>
              </a:solidFill>
            </a:endParaRP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300" smtClean="0">
              <a:solidFill>
                <a:schemeClr val="tx2"/>
              </a:solidFill>
            </a:endParaRP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u="sng" smtClean="0">
                <a:solidFill>
                  <a:schemeClr val="tx2"/>
                </a:solidFill>
              </a:rPr>
              <a:t>Write-In Candidates</a:t>
            </a:r>
            <a:r>
              <a:rPr lang="en-US" smtClean="0">
                <a:solidFill>
                  <a:schemeClr val="tx2"/>
                </a:solidFill>
              </a:rPr>
              <a:t>: Filing deadline is </a:t>
            </a:r>
            <a:r>
              <a:rPr lang="en-US" u="sng" smtClean="0">
                <a:solidFill>
                  <a:schemeClr val="tx2"/>
                </a:solidFill>
              </a:rPr>
              <a:t>Noon Friday August 26</a:t>
            </a: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None/>
            </a:pPr>
            <a:r>
              <a:rPr lang="en-US" sz="800" smtClean="0">
                <a:solidFill>
                  <a:schemeClr val="tx2"/>
                </a:solidFill>
              </a:rPr>
              <a:t> </a:t>
            </a:r>
          </a:p>
          <a:p>
            <a:pPr marL="952500" lvl="1" indent="-495300" eaLnBrk="1" hangingPunct="1">
              <a:spcBef>
                <a:spcPct val="0"/>
              </a:spcBef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CEB must rule by </a:t>
            </a:r>
            <a:r>
              <a:rPr lang="en-US" sz="2800" u="sng" smtClean="0">
                <a:solidFill>
                  <a:schemeClr val="tx2"/>
                </a:solidFill>
              </a:rPr>
              <a:t>Friday Noon September 2</a:t>
            </a:r>
            <a:r>
              <a:rPr lang="en-US" sz="2800" smtClean="0">
                <a:solidFill>
                  <a:schemeClr val="tx2"/>
                </a:solidFill>
              </a:rPr>
              <a:t> </a:t>
            </a:r>
          </a:p>
          <a:p>
            <a:pPr marL="952500" lvl="1" indent="-495300" eaLnBrk="1" hangingPunct="1">
              <a:spcBef>
                <a:spcPct val="0"/>
              </a:spcBef>
              <a:buSzPct val="120000"/>
              <a:buFont typeface="Wingdings" pitchFamily="2" charset="2"/>
              <a:buNone/>
            </a:pPr>
            <a:r>
              <a:rPr lang="en-US" sz="2300" smtClean="0">
                <a:solidFill>
                  <a:schemeClr val="tx2"/>
                </a:solidFill>
              </a:rPr>
              <a:t>	</a:t>
            </a:r>
            <a:r>
              <a:rPr lang="en-US" sz="2400" smtClean="0">
                <a:solidFill>
                  <a:schemeClr val="tx2"/>
                </a:solidFill>
              </a:rPr>
              <a:t>(IC 3-8-2-14(c); 3-8-5-14.7)</a:t>
            </a:r>
            <a:endParaRPr lang="en-US" sz="2400" smtClean="0"/>
          </a:p>
        </p:txBody>
      </p:sp>
    </p:spTree>
  </p:cSld>
  <p:clrMapOvr>
    <a:masterClrMapping/>
  </p:clrMapOvr>
  <p:transition advTm="6000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5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315200" cy="838200"/>
          </a:xfrm>
        </p:spPr>
        <p:txBody>
          <a:bodyPr/>
          <a:lstStyle/>
          <a:p>
            <a:pPr algn="ctr" eaLnBrk="1" hangingPunct="1"/>
            <a:r>
              <a:rPr lang="en-US" sz="4000" smtClean="0">
                <a:latin typeface="Arial" charset="0"/>
              </a:rPr>
              <a:t>A Small Town Election</a:t>
            </a:r>
            <a:endParaRPr lang="en-US" sz="4000" smtClean="0"/>
          </a:p>
        </p:txBody>
      </p:sp>
      <p:sp>
        <p:nvSpPr>
          <p:cNvPr id="399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153400" cy="5105400"/>
          </a:xfrm>
        </p:spPr>
        <p:txBody>
          <a:bodyPr/>
          <a:lstStyle/>
          <a:p>
            <a:pPr algn="ctr" eaLnBrk="1" hangingPunct="1">
              <a:buClr>
                <a:schemeClr val="tx2"/>
              </a:buClr>
              <a:buSzTx/>
              <a:buFont typeface="Wingdings" pitchFamily="2" charset="2"/>
              <a:buNone/>
            </a:pPr>
            <a:r>
              <a:rPr lang="en-US" b="1" u="sng" smtClean="0">
                <a:solidFill>
                  <a:schemeClr val="tx2"/>
                </a:solidFill>
              </a:rPr>
              <a:t>Necessity of Holding a Town Election</a:t>
            </a:r>
          </a:p>
          <a:p>
            <a:pPr algn="ctr" eaLnBrk="1" hangingPunct="1">
              <a:buClr>
                <a:schemeClr val="tx2"/>
              </a:buClr>
              <a:buSzTx/>
              <a:buFont typeface="Wingdings" pitchFamily="2" charset="2"/>
              <a:buNone/>
            </a:pPr>
            <a:endParaRPr lang="en-US" sz="800" b="1" u="sng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If all candidates for town office are unopposed (including write-in candidates) then  a town election may not be held </a:t>
            </a:r>
            <a:r>
              <a:rPr lang="en-US" sz="2400" smtClean="0">
                <a:solidFill>
                  <a:schemeClr val="tx2"/>
                </a:solidFill>
              </a:rPr>
              <a:t>(IC 3-8-5-14.3)</a:t>
            </a: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900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Unopposed candidates are certified as elected          </a:t>
            </a:r>
            <a:r>
              <a:rPr lang="en-US" sz="2400" smtClean="0">
                <a:solidFill>
                  <a:schemeClr val="tx2"/>
                </a:solidFill>
              </a:rPr>
              <a:t>(IC 3-12-5-3)</a:t>
            </a: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None/>
            </a:pPr>
            <a:endParaRPr lang="en-US" sz="900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If no candidate even filed for a particular town office then the person currently holding that office will “holdover” in office for another term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6858000" cy="685800"/>
          </a:xfrm>
        </p:spPr>
        <p:txBody>
          <a:bodyPr/>
          <a:lstStyle/>
          <a:p>
            <a:pPr algn="ctr" eaLnBrk="1" hangingPunct="1"/>
            <a:r>
              <a:rPr lang="en-US" sz="4000" smtClean="0">
                <a:latin typeface="Arial" charset="0"/>
              </a:rPr>
              <a:t>A Small Town Election</a:t>
            </a:r>
            <a:endParaRPr lang="en-US" sz="4000" smtClean="0"/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943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Partial Election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None/>
            </a:pPr>
            <a:endParaRPr lang="en-US" sz="800" b="1" u="sng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b="1" u="sng" smtClean="0">
                <a:solidFill>
                  <a:schemeClr val="tx2"/>
                </a:solidFill>
              </a:rPr>
              <a:t>General Rule</a:t>
            </a:r>
            <a:r>
              <a:rPr lang="en-US" sz="3200" smtClean="0">
                <a:solidFill>
                  <a:schemeClr val="tx2"/>
                </a:solidFill>
              </a:rPr>
              <a:t>: If at least one contest for one office then all nominees for each office must be on the ballot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1000" smtClean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SzPct val="120000"/>
              <a:buFont typeface="Wingdings" pitchFamily="2" charset="2"/>
              <a:buChar char="ü"/>
            </a:pPr>
            <a:r>
              <a:rPr lang="en-US" sz="2800" u="sng" smtClean="0">
                <a:solidFill>
                  <a:schemeClr val="tx2"/>
                </a:solidFill>
              </a:rPr>
              <a:t>The Exception If</a:t>
            </a:r>
            <a:r>
              <a:rPr lang="en-US" sz="2200" smtClean="0">
                <a:solidFill>
                  <a:schemeClr val="tx2"/>
                </a:solidFill>
              </a:rPr>
              <a:t>: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SzPct val="120000"/>
              <a:buFont typeface="Wingdings" pitchFamily="2" charset="2"/>
              <a:buNone/>
            </a:pPr>
            <a:endParaRPr lang="en-US" sz="800" smtClean="0">
              <a:solidFill>
                <a:schemeClr val="tx2"/>
              </a:solidFill>
            </a:endParaRP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SzPct val="120000"/>
              <a:buFont typeface="Wingdings" pitchFamily="2" charset="2"/>
              <a:buNone/>
            </a:pPr>
            <a:r>
              <a:rPr lang="en-US" smtClean="0">
                <a:solidFill>
                  <a:schemeClr val="tx2"/>
                </a:solidFill>
              </a:rPr>
              <a:t>1) There is a contest in a single-member district less than the whole town and only voters in the district vote; and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SzPct val="120000"/>
              <a:buFont typeface="Wingdings" pitchFamily="2" charset="2"/>
              <a:buNone/>
            </a:pPr>
            <a:r>
              <a:rPr lang="en-US" smtClean="0">
                <a:solidFill>
                  <a:schemeClr val="tx2"/>
                </a:solidFill>
              </a:rPr>
              <a:t>2) There is no contest where all voters in the town vote (town-clerk treasurer, for example); and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SzPct val="120000"/>
              <a:buFont typeface="Wingdings" pitchFamily="2" charset="2"/>
              <a:buNone/>
            </a:pPr>
            <a:r>
              <a:rPr lang="en-US" smtClean="0">
                <a:solidFill>
                  <a:schemeClr val="tx2"/>
                </a:solidFill>
              </a:rPr>
              <a:t>3) The election board, by unanimous vote, adopts a resolution to have an election only in the contested district</a:t>
            </a:r>
            <a:r>
              <a:rPr lang="en-US" sz="2000" smtClean="0">
                <a:solidFill>
                  <a:schemeClr val="tx2"/>
                </a:solidFill>
              </a:rPr>
              <a:t> 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SzPct val="120000"/>
              <a:buFont typeface="Wingdings" pitchFamily="2" charset="2"/>
              <a:buNone/>
            </a:pPr>
            <a:endParaRPr lang="en-US" sz="8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SzPct val="120000"/>
              <a:buFont typeface="Wingdings" pitchFamily="2" charset="2"/>
              <a:buNone/>
            </a:pPr>
            <a:r>
              <a:rPr lang="en-US" sz="2400" smtClean="0">
                <a:solidFill>
                  <a:schemeClr val="tx2"/>
                </a:solidFill>
              </a:rPr>
              <a:t>	</a:t>
            </a:r>
            <a:r>
              <a:rPr lang="en-US" smtClean="0">
                <a:solidFill>
                  <a:schemeClr val="tx2"/>
                </a:solidFill>
              </a:rPr>
              <a:t>Then Town may have an election only in the district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SzPct val="120000"/>
              <a:buFont typeface="Wingdings" pitchFamily="2" charset="2"/>
              <a:buNone/>
            </a:pPr>
            <a:r>
              <a:rPr lang="en-US" sz="2400" smtClean="0">
                <a:solidFill>
                  <a:schemeClr val="tx2"/>
                </a:solidFill>
              </a:rPr>
              <a:t>(IC 3-10-7-6)</a:t>
            </a:r>
            <a:endParaRPr lang="en-US" sz="2400" b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6019800" cy="990600"/>
          </a:xfrm>
        </p:spPr>
        <p:txBody>
          <a:bodyPr/>
          <a:lstStyle/>
          <a:p>
            <a:pPr algn="ctr"/>
            <a:r>
              <a:rPr lang="en-US" sz="4000" smtClean="0">
                <a:latin typeface="Arial" charset="0"/>
              </a:rPr>
              <a:t>A Small Town Election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b="1" u="sng" smtClean="0">
                <a:solidFill>
                  <a:schemeClr val="tx2"/>
                </a:solidFill>
                <a:latin typeface="Arial" charset="0"/>
              </a:rPr>
              <a:t>POST-ELECTION CERTIFICATION</a:t>
            </a:r>
          </a:p>
          <a:p>
            <a:pPr algn="ctr">
              <a:buFont typeface="Wingdings" pitchFamily="2" charset="2"/>
              <a:buNone/>
            </a:pPr>
            <a:endParaRPr lang="en-US" sz="800" b="1" u="sng" smtClean="0">
              <a:solidFill>
                <a:schemeClr val="tx2"/>
              </a:solidFill>
              <a:latin typeface="Arial" charset="0"/>
            </a:endParaRPr>
          </a:p>
          <a:p>
            <a:pPr>
              <a:buClr>
                <a:schemeClr val="tx2"/>
              </a:buClr>
              <a:buSzPct val="120000"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  <a:latin typeface="Arial" charset="0"/>
              </a:rPr>
              <a:t>Initial canvass of votes election evening then provisional ballots if any processed by noon Friday November 18, 2010 (noon 10 days following election)</a:t>
            </a:r>
          </a:p>
          <a:p>
            <a:pPr>
              <a:buClr>
                <a:schemeClr val="tx2"/>
              </a:buClr>
              <a:buSzPct val="120000"/>
              <a:buFont typeface="Wingdings" pitchFamily="2" charset="2"/>
              <a:buChar char="Ø"/>
            </a:pPr>
            <a:endParaRPr lang="en-US" sz="800" smtClean="0">
              <a:solidFill>
                <a:schemeClr val="tx2"/>
              </a:solidFill>
              <a:latin typeface="Arial" charset="0"/>
            </a:endParaRPr>
          </a:p>
          <a:p>
            <a:pPr>
              <a:buClr>
                <a:schemeClr val="tx2"/>
              </a:buClr>
              <a:buSzPct val="120000"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  <a:latin typeface="Arial" charset="0"/>
              </a:rPr>
              <a:t>Officially certify election by Monday November 21</a:t>
            </a:r>
          </a:p>
          <a:p>
            <a:pPr>
              <a:buClr>
                <a:schemeClr val="tx2"/>
              </a:buClr>
              <a:buSzPct val="120000"/>
              <a:buFont typeface="Wingdings" pitchFamily="2" charset="2"/>
              <a:buChar char="Ø"/>
            </a:pPr>
            <a:endParaRPr lang="en-US" sz="1000" smtClean="0">
              <a:solidFill>
                <a:schemeClr val="tx2"/>
              </a:solidFill>
              <a:latin typeface="Arial" charset="0"/>
            </a:endParaRPr>
          </a:p>
          <a:p>
            <a:pPr>
              <a:buClr>
                <a:schemeClr val="tx2"/>
              </a:buClr>
              <a:buSzPct val="120000"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  <a:latin typeface="Arial" charset="0"/>
              </a:rPr>
              <a:t>File Post-election report (CEB-9) with the Indiana election division by Tuesday November 22</a:t>
            </a:r>
          </a:p>
          <a:p>
            <a:pPr>
              <a:buClr>
                <a:schemeClr val="tx2"/>
              </a:buClr>
              <a:buSzPct val="120000"/>
              <a:buFont typeface="Wingdings" pitchFamily="2" charset="2"/>
              <a:buChar char="Ø"/>
            </a:pPr>
            <a:endParaRPr lang="en-US" sz="800" smtClean="0">
              <a:solidFill>
                <a:schemeClr val="tx2"/>
              </a:solidFill>
              <a:latin typeface="Arial" charset="0"/>
            </a:endParaRPr>
          </a:p>
          <a:p>
            <a:pPr>
              <a:buClr>
                <a:schemeClr val="tx2"/>
              </a:buClr>
              <a:buSzPct val="120000"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  <a:latin typeface="Arial" charset="0"/>
              </a:rPr>
              <a:t>Certificates of election beginning noon Nov. 28- town clerk treasurer (CEB-32), town council (CEB-33), town judge receives a commission from the governor </a:t>
            </a:r>
          </a:p>
        </p:txBody>
      </p:sp>
    </p:spTree>
  </p:cSld>
  <p:clrMapOvr>
    <a:masterClrMapping/>
  </p:clrMapOvr>
  <p:transition advTm="6000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5900738" cy="838200"/>
          </a:xfrm>
        </p:spPr>
        <p:txBody>
          <a:bodyPr/>
          <a:lstStyle/>
          <a:p>
            <a:pPr algn="ctr" eaLnBrk="1" hangingPunct="1"/>
            <a:r>
              <a:rPr lang="en-US" sz="4000" smtClean="0">
                <a:latin typeface="Arial" charset="0"/>
              </a:rPr>
              <a:t>A Small Town Election</a:t>
            </a:r>
            <a:endParaRPr lang="en-US" sz="4000" smtClean="0"/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5562600"/>
          </a:xfrm>
        </p:spPr>
        <p:txBody>
          <a:bodyPr/>
          <a:lstStyle/>
          <a:p>
            <a:pPr lvl="1" algn="ctr" eaLnBrk="1" hangingPunct="1">
              <a:buFont typeface="Wingdings" pitchFamily="2" charset="2"/>
              <a:buNone/>
            </a:pPr>
            <a:r>
              <a:rPr lang="en-US" sz="800" smtClean="0"/>
              <a:t>	</a:t>
            </a:r>
            <a:r>
              <a:rPr lang="en-US" sz="3200" b="1" u="sng" smtClean="0">
                <a:solidFill>
                  <a:schemeClr val="tx2"/>
                </a:solidFill>
              </a:rPr>
              <a:t>Keeping Election Records</a:t>
            </a:r>
          </a:p>
          <a:p>
            <a:pPr lvl="1" algn="ctr" eaLnBrk="1" hangingPunct="1">
              <a:buFont typeface="Wingdings" pitchFamily="2" charset="2"/>
              <a:buNone/>
            </a:pPr>
            <a:endParaRPr lang="en-US" sz="1200" b="1" u="sng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smtClean="0">
                <a:solidFill>
                  <a:schemeClr val="tx2"/>
                </a:solidFill>
              </a:rPr>
              <a:t>If a Town Election Board conducts the town election then the board must </a:t>
            </a:r>
            <a:r>
              <a:rPr lang="en-US" sz="3200" u="sng" smtClean="0">
                <a:solidFill>
                  <a:schemeClr val="tx2"/>
                </a:solidFill>
              </a:rPr>
              <a:t>immediately file election records and forms with the circuit court clerk</a:t>
            </a:r>
            <a:r>
              <a:rPr lang="en-US" sz="3200" smtClean="0">
                <a:solidFill>
                  <a:schemeClr val="tx2"/>
                </a:solidFill>
              </a:rPr>
              <a:t> after the town election completes counting all the votes</a:t>
            </a: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None/>
            </a:pPr>
            <a:r>
              <a:rPr lang="en-US" sz="180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smtClean="0">
                <a:solidFill>
                  <a:schemeClr val="tx2"/>
                </a:solidFill>
              </a:rPr>
              <a:t>All election records must be preserved for at least 22 months</a:t>
            </a:r>
          </a:p>
          <a:p>
            <a:pPr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None/>
            </a:pPr>
            <a:r>
              <a:rPr lang="en-US" sz="3000" smtClean="0">
                <a:solidFill>
                  <a:schemeClr val="tx2"/>
                </a:solidFill>
              </a:rPr>
              <a:t>	</a:t>
            </a:r>
            <a:r>
              <a:rPr lang="en-US" sz="2400" smtClean="0">
                <a:solidFill>
                  <a:schemeClr val="tx2"/>
                </a:solidFill>
              </a:rPr>
              <a:t>(IC 3-10-7-33(b))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5900738" cy="838200"/>
          </a:xfrm>
        </p:spPr>
        <p:txBody>
          <a:bodyPr/>
          <a:lstStyle/>
          <a:p>
            <a:pPr algn="ctr" eaLnBrk="1" hangingPunct="1"/>
            <a:r>
              <a:rPr lang="en-US" sz="4000" smtClean="0">
                <a:latin typeface="Arial" charset="0"/>
              </a:rPr>
              <a:t>A Small Town Election</a:t>
            </a:r>
            <a:endParaRPr lang="en-US" sz="4000" smtClean="0"/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458200" cy="5638800"/>
          </a:xfrm>
        </p:spPr>
        <p:txBody>
          <a:bodyPr/>
          <a:lstStyle/>
          <a:p>
            <a:pPr lvl="1" algn="ctr" eaLnBrk="1" hangingPunct="1">
              <a:buFont typeface="Wingdings" pitchFamily="2" charset="2"/>
              <a:buNone/>
            </a:pPr>
            <a:r>
              <a:rPr lang="en-US" sz="800" smtClean="0"/>
              <a:t>	</a:t>
            </a:r>
            <a:r>
              <a:rPr lang="en-US" sz="3200" b="1" u="sng" smtClean="0">
                <a:solidFill>
                  <a:schemeClr val="tx2"/>
                </a:solidFill>
              </a:rPr>
              <a:t>Who Pays?</a:t>
            </a:r>
          </a:p>
          <a:p>
            <a:pPr lvl="1" algn="ctr" eaLnBrk="1" hangingPunct="1">
              <a:buFont typeface="Wingdings" pitchFamily="2" charset="2"/>
              <a:buNone/>
            </a:pPr>
            <a:endParaRPr lang="en-US" sz="800" b="1" u="sng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Small Town pays if election is run by Town Election Board (but town may contract with county for supplies)</a:t>
            </a: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None/>
            </a:pPr>
            <a:r>
              <a:rPr lang="en-US" sz="100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If County Election Board conducts election then County pays up front but town pays either</a:t>
            </a:r>
            <a:r>
              <a:rPr lang="en-US" sz="3200" smtClean="0">
                <a:solidFill>
                  <a:schemeClr val="tx2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800" smtClean="0">
              <a:solidFill>
                <a:schemeClr val="tx2"/>
              </a:solidFill>
            </a:endParaRPr>
          </a:p>
          <a:p>
            <a:pPr lvl="1" eaLnBrk="1" hangingPunct="1">
              <a:spcBef>
                <a:spcPct val="0"/>
              </a:spcBef>
              <a:buSzPct val="120000"/>
              <a:buFont typeface="Wingdings" pitchFamily="2" charset="2"/>
              <a:buChar char="ü"/>
            </a:pPr>
            <a:r>
              <a:rPr lang="en-US" sz="2400" smtClean="0">
                <a:solidFill>
                  <a:schemeClr val="tx2"/>
                </a:solidFill>
              </a:rPr>
              <a:t>An amount specified in contract between county and town entered into no later than September 21, 2011 (IC 3-10-7-4); OR</a:t>
            </a:r>
          </a:p>
          <a:p>
            <a:pPr lvl="1" eaLnBrk="1" hangingPunct="1">
              <a:spcBef>
                <a:spcPct val="0"/>
              </a:spcBef>
              <a:buSzPct val="120000"/>
              <a:buFont typeface="Wingdings" pitchFamily="2" charset="2"/>
              <a:buChar char="ü"/>
            </a:pPr>
            <a:endParaRPr lang="en-US" sz="800" smtClean="0">
              <a:solidFill>
                <a:schemeClr val="tx2"/>
              </a:solidFill>
            </a:endParaRPr>
          </a:p>
          <a:p>
            <a:pPr lvl="1" eaLnBrk="1" hangingPunct="1">
              <a:spcBef>
                <a:spcPct val="0"/>
              </a:spcBef>
              <a:buSzPct val="120000"/>
              <a:buFont typeface="Wingdings" pitchFamily="2" charset="2"/>
              <a:buChar char="ü"/>
            </a:pPr>
            <a:r>
              <a:rPr lang="en-US" sz="2400" smtClean="0">
                <a:solidFill>
                  <a:schemeClr val="tx2"/>
                </a:solidFill>
              </a:rPr>
              <a:t>A combination of direct costs for town expenses and a percentage of county’s general expenses (IC 3-5-3)</a:t>
            </a:r>
          </a:p>
          <a:p>
            <a:pPr lvl="1" eaLnBrk="1" hangingPunct="1">
              <a:spcBef>
                <a:spcPct val="0"/>
              </a:spcBef>
              <a:buSzPct val="120000"/>
              <a:buFont typeface="Wingdings" pitchFamily="2" charset="2"/>
              <a:buNone/>
            </a:pPr>
            <a:r>
              <a:rPr lang="en-US" sz="2400" smtClean="0">
                <a:solidFill>
                  <a:schemeClr val="tx2"/>
                </a:solidFill>
              </a:rPr>
              <a:t>	(See County Election Board Worksheet)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304800"/>
            <a:ext cx="5900738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A Small Town Election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524000"/>
            <a:ext cx="8534400" cy="5334000"/>
          </a:xfrm>
        </p:spPr>
        <p:txBody>
          <a:bodyPr/>
          <a:lstStyle/>
          <a:p>
            <a:pPr lvl="1" algn="ctr" eaLnBrk="1" hangingPunct="1">
              <a:buFont typeface="Wingdings" pitchFamily="2" charset="2"/>
              <a:buNone/>
            </a:pPr>
            <a:r>
              <a:rPr lang="en-US" sz="800" smtClean="0"/>
              <a:t>	</a:t>
            </a:r>
            <a:endParaRPr lang="en-US" sz="2200" smtClean="0">
              <a:solidFill>
                <a:schemeClr val="tx2"/>
              </a:solidFill>
            </a:endParaRPr>
          </a:p>
        </p:txBody>
      </p:sp>
      <p:pic>
        <p:nvPicPr>
          <p:cNvPr id="45059" name="Picture 5" descr="mayberrychristm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066800"/>
            <a:ext cx="452437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Text Box 6"/>
          <p:cNvSpPr txBox="1">
            <a:spLocks noChangeArrowheads="1"/>
          </p:cNvSpPr>
          <p:nvPr/>
        </p:nvSpPr>
        <p:spPr bwMode="auto">
          <a:xfrm>
            <a:off x="2286000" y="5791200"/>
            <a:ext cx="449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Merry Christmas from Mayberry!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04800"/>
            <a:ext cx="6553200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A Small Town Election</a:t>
            </a:r>
            <a:r>
              <a:rPr lang="en-US" sz="4100" smtClean="0"/>
              <a:t> 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229600" cy="5562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b="1" u="sng" smtClean="0">
                <a:solidFill>
                  <a:schemeClr val="tx2"/>
                </a:solidFill>
              </a:rPr>
              <a:t>YOU SHOULD KNOW THE ANSWERS TO THESE QUESTIONS</a:t>
            </a:r>
            <a:r>
              <a:rPr lang="en-US" smtClean="0"/>
              <a:t>:</a:t>
            </a:r>
          </a:p>
          <a:p>
            <a:pPr algn="ctr" eaLnBrk="1" hangingPunct="1">
              <a:buClr>
                <a:schemeClr val="tx2"/>
              </a:buClr>
              <a:buSzPct val="120000"/>
              <a:buFont typeface="Wingdings" pitchFamily="2" charset="2"/>
              <a:buNone/>
            </a:pPr>
            <a:endParaRPr lang="en-US" sz="1000" smtClean="0"/>
          </a:p>
          <a:p>
            <a:pPr eaLnBrk="1" hangingPunct="1">
              <a:buClr>
                <a:schemeClr val="tx2"/>
              </a:buClr>
              <a:buSzPct val="120000"/>
              <a:buFont typeface="Wingdings" pitchFamily="2" charset="2"/>
              <a:buChar char="ü"/>
            </a:pPr>
            <a:r>
              <a:rPr lang="en-US" smtClean="0">
                <a:solidFill>
                  <a:schemeClr val="tx2"/>
                </a:solidFill>
              </a:rPr>
              <a:t>Who is responsible for conducting the election in a small town? </a:t>
            </a:r>
          </a:p>
          <a:p>
            <a:pPr eaLnBrk="1" hangingPunct="1">
              <a:buClr>
                <a:schemeClr val="tx2"/>
              </a:buClr>
              <a:buSzPct val="120000"/>
              <a:buFont typeface="Wingdings" pitchFamily="2" charset="2"/>
              <a:buChar char="ü"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Pct val="120000"/>
              <a:buFont typeface="Wingdings" pitchFamily="2" charset="2"/>
              <a:buChar char="ü"/>
            </a:pPr>
            <a:r>
              <a:rPr lang="en-US" smtClean="0">
                <a:solidFill>
                  <a:schemeClr val="tx2"/>
                </a:solidFill>
              </a:rPr>
              <a:t>How are candidates nominated?</a:t>
            </a:r>
          </a:p>
          <a:p>
            <a:pPr eaLnBrk="1" hangingPunct="1">
              <a:buClr>
                <a:schemeClr val="tx2"/>
              </a:buClr>
              <a:buSzPct val="120000"/>
              <a:buFont typeface="Wingdings" pitchFamily="2" charset="2"/>
              <a:buNone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Pct val="120000"/>
              <a:buFont typeface="Wingdings" pitchFamily="2" charset="2"/>
              <a:buChar char="ü"/>
            </a:pPr>
            <a:r>
              <a:rPr lang="en-US" smtClean="0">
                <a:solidFill>
                  <a:schemeClr val="tx2"/>
                </a:solidFill>
              </a:rPr>
              <a:t>What are the election procedures and forms used in small town elections?</a:t>
            </a:r>
          </a:p>
          <a:p>
            <a:pPr eaLnBrk="1" hangingPunct="1">
              <a:buClr>
                <a:schemeClr val="tx2"/>
              </a:buClr>
              <a:buSzPct val="120000"/>
              <a:buFont typeface="Wingdings" pitchFamily="2" charset="2"/>
              <a:buChar char="ü"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Pct val="120000"/>
              <a:buFont typeface="Wingdings" pitchFamily="2" charset="2"/>
              <a:buChar char="ü"/>
            </a:pPr>
            <a:r>
              <a:rPr lang="en-US" smtClean="0">
                <a:solidFill>
                  <a:schemeClr val="tx2"/>
                </a:solidFill>
              </a:rPr>
              <a:t>Who Pays and How much?</a:t>
            </a:r>
          </a:p>
          <a:p>
            <a:pPr eaLnBrk="1" hangingPunct="1"/>
            <a:endParaRPr lang="en-US" sz="900" smtClean="0">
              <a:solidFill>
                <a:schemeClr val="tx2"/>
              </a:solidFill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z="9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81000"/>
            <a:ext cx="6096000" cy="1143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A Small Town Election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839200" cy="510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smtClean="0">
                <a:solidFill>
                  <a:schemeClr val="tx2"/>
                </a:solidFill>
              </a:rPr>
              <a:t>Does the county election board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3200" smtClean="0">
                <a:solidFill>
                  <a:schemeClr val="tx2"/>
                </a:solidFill>
              </a:rPr>
              <a:t>or does a town election board conduct the election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3200" smtClean="0">
                <a:solidFill>
                  <a:schemeClr val="tx2"/>
                </a:solidFill>
              </a:rPr>
              <a:t>in a small town?</a:t>
            </a:r>
            <a:r>
              <a:rPr lang="en-US" sz="2400" smtClean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9459" name="Picture 26" descr="MCj0134549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705600" y="3581400"/>
            <a:ext cx="1643063" cy="3276600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94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81000"/>
            <a:ext cx="6096000" cy="1143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A Small Town Election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915400" cy="5486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Who Conducts Election in a Small Town?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1000" b="1" u="sng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b="1" u="sng" smtClean="0">
                <a:solidFill>
                  <a:schemeClr val="tx2"/>
                </a:solidFill>
              </a:rPr>
              <a:t>County Election Board</a:t>
            </a:r>
            <a:r>
              <a:rPr lang="en-US" smtClean="0">
                <a:solidFill>
                  <a:schemeClr val="tx2"/>
                </a:solidFill>
              </a:rPr>
              <a:t> will conduct the election in a small town unless the town council adopts a </a:t>
            </a:r>
            <a:r>
              <a:rPr lang="en-US" u="sng" smtClean="0">
                <a:solidFill>
                  <a:schemeClr val="tx2"/>
                </a:solidFill>
              </a:rPr>
              <a:t>resolution</a:t>
            </a:r>
            <a:r>
              <a:rPr lang="en-US" smtClean="0">
                <a:solidFill>
                  <a:schemeClr val="tx2"/>
                </a:solidFill>
              </a:rPr>
              <a:t> establishing a </a:t>
            </a:r>
            <a:r>
              <a:rPr lang="en-US" b="1" u="sng" smtClean="0">
                <a:solidFill>
                  <a:schemeClr val="tx2"/>
                </a:solidFill>
              </a:rPr>
              <a:t>Town Election Board</a:t>
            </a:r>
            <a:r>
              <a:rPr lang="en-US" smtClean="0">
                <a:solidFill>
                  <a:schemeClr val="tx2"/>
                </a:solidFill>
              </a:rPr>
              <a:t> on or before </a:t>
            </a:r>
            <a:r>
              <a:rPr lang="en-US" u="sng" smtClean="0">
                <a:solidFill>
                  <a:schemeClr val="tx2"/>
                </a:solidFill>
              </a:rPr>
              <a:t>Monday August 8, 2011</a:t>
            </a: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endParaRPr lang="en-US" sz="1000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</a:rPr>
              <a:t>The Town Clerk-Treasurer must </a:t>
            </a:r>
            <a:r>
              <a:rPr lang="en-US" u="sng" smtClean="0">
                <a:solidFill>
                  <a:schemeClr val="tx2"/>
                </a:solidFill>
              </a:rPr>
              <a:t>file</a:t>
            </a:r>
            <a:r>
              <a:rPr lang="en-US" smtClean="0">
                <a:solidFill>
                  <a:schemeClr val="tx2"/>
                </a:solidFill>
              </a:rPr>
              <a:t> the resolution </a:t>
            </a:r>
            <a:r>
              <a:rPr lang="en-US" u="sng" smtClean="0">
                <a:solidFill>
                  <a:schemeClr val="tx2"/>
                </a:solidFill>
              </a:rPr>
              <a:t>with the circuit court clerk</a:t>
            </a:r>
            <a:r>
              <a:rPr lang="en-US" smtClean="0">
                <a:solidFill>
                  <a:schemeClr val="tx2"/>
                </a:solidFill>
              </a:rPr>
              <a:t> by </a:t>
            </a:r>
            <a:r>
              <a:rPr lang="en-US" u="sng" smtClean="0">
                <a:solidFill>
                  <a:schemeClr val="tx2"/>
                </a:solidFill>
              </a:rPr>
              <a:t>noon Monday August 22, 2011</a:t>
            </a:r>
            <a:r>
              <a:rPr lang="en-US" smtClean="0">
                <a:solidFill>
                  <a:schemeClr val="tx2"/>
                </a:solidFill>
              </a:rPr>
              <a:t> and the resolution, if adopted, expires December 31, 2011</a:t>
            </a:r>
          </a:p>
          <a:p>
            <a:pPr eaLnBrk="1" hangingPunct="1">
              <a:buClr>
                <a:schemeClr val="tx2"/>
              </a:buClr>
              <a:buSzPct val="120000"/>
              <a:buFont typeface="Wingdings" pitchFamily="2" charset="2"/>
              <a:buNone/>
            </a:pPr>
            <a:r>
              <a:rPr lang="en-US" b="1" smtClean="0">
                <a:solidFill>
                  <a:schemeClr val="tx2"/>
                </a:solidFill>
              </a:rPr>
              <a:t>	</a:t>
            </a:r>
            <a:r>
              <a:rPr lang="en-US" sz="2400" smtClean="0">
                <a:solidFill>
                  <a:schemeClr val="tx2"/>
                </a:solidFill>
              </a:rPr>
              <a:t>(IC 3-10-7-5.5)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04800"/>
            <a:ext cx="6096000" cy="1143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A Small Town Election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610600" cy="541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Who is on the Town Election Board?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1000" b="1" u="sng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sz="3200" smtClean="0">
                <a:solidFill>
                  <a:schemeClr val="tx2"/>
                </a:solidFill>
              </a:rPr>
              <a:t>If a town council adopts a resolution establishing a town board, the town board is made up of:</a:t>
            </a:r>
          </a:p>
          <a:p>
            <a:pPr eaLnBrk="1" hangingPunct="1">
              <a:buFont typeface="Wingdings" pitchFamily="2" charset="2"/>
              <a:buNone/>
            </a:pPr>
            <a:endParaRPr lang="en-US" sz="1000" smtClean="0">
              <a:solidFill>
                <a:schemeClr val="tx2"/>
              </a:solidFill>
            </a:endParaRP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The </a:t>
            </a:r>
            <a:r>
              <a:rPr lang="en-US" sz="2800" u="sng" smtClean="0">
                <a:solidFill>
                  <a:schemeClr val="tx2"/>
                </a:solidFill>
              </a:rPr>
              <a:t>Democratic and Republican Party Town Chairmen</a:t>
            </a:r>
            <a:r>
              <a:rPr lang="en-US" sz="2800" smtClean="0">
                <a:solidFill>
                  <a:schemeClr val="tx2"/>
                </a:solidFill>
              </a:rPr>
              <a:t> (voters of the town who does not hold town office appointed by County Chairmen)</a:t>
            </a:r>
          </a:p>
          <a:p>
            <a:pPr eaLnBrk="1" hangingPunct="1">
              <a:buClr>
                <a:schemeClr val="tx2"/>
              </a:buClr>
              <a:buSzPct val="120000"/>
              <a:buFont typeface="Wingdings" pitchFamily="2" charset="2"/>
              <a:buChar char="ü"/>
            </a:pPr>
            <a:endParaRPr lang="en-US" sz="900" smtClean="0">
              <a:solidFill>
                <a:schemeClr val="tx2"/>
              </a:solidFill>
            </a:endParaRP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The </a:t>
            </a:r>
            <a:r>
              <a:rPr lang="en-US" sz="2800" u="sng" smtClean="0">
                <a:solidFill>
                  <a:schemeClr val="tx2"/>
                </a:solidFill>
              </a:rPr>
              <a:t>Town-Clerk Treasurer</a:t>
            </a:r>
            <a:r>
              <a:rPr lang="en-US" sz="2800" smtClean="0">
                <a:solidFill>
                  <a:schemeClr val="tx2"/>
                </a:solidFill>
              </a:rPr>
              <a:t> who serves as secretary of the board</a:t>
            </a:r>
          </a:p>
          <a:p>
            <a:pPr lvl="1" eaLnBrk="1" hangingPunct="1">
              <a:buSzPct val="120000"/>
              <a:buFont typeface="Wingdings" pitchFamily="2" charset="2"/>
              <a:buNone/>
            </a:pPr>
            <a:r>
              <a:rPr lang="en-US" sz="2400" smtClean="0">
                <a:solidFill>
                  <a:schemeClr val="tx2"/>
                </a:solidFill>
              </a:rPr>
              <a:t>	(IC 3-10-7-7)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81000"/>
            <a:ext cx="6096000" cy="1143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A Small Town Election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541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Powers of Town Election Board</a:t>
            </a:r>
            <a:r>
              <a:rPr lang="en-US" b="1" u="sng" smtClean="0">
                <a:solidFill>
                  <a:schemeClr val="tx2"/>
                </a:solidFill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1000" b="1" u="sng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1000" smtClean="0">
                <a:solidFill>
                  <a:schemeClr val="tx2"/>
                </a:solidFill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tx2"/>
                </a:solidFill>
              </a:rPr>
              <a:t>	</a:t>
            </a:r>
            <a:r>
              <a:rPr lang="en-US" sz="3200" smtClean="0">
                <a:solidFill>
                  <a:schemeClr val="tx2"/>
                </a:solidFill>
              </a:rPr>
              <a:t>If a town election board is established then the town election board, the town executive (president of town board), and the town clerk-treasurer have the </a:t>
            </a:r>
            <a:r>
              <a:rPr lang="en-US" sz="3200" u="sng" smtClean="0">
                <a:solidFill>
                  <a:schemeClr val="tx2"/>
                </a:solidFill>
              </a:rPr>
              <a:t>same rights, powers, and duties as a county election board, county executive, and circuit court clerk</a:t>
            </a:r>
            <a:r>
              <a:rPr lang="en-US" sz="320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200" smtClean="0">
                <a:solidFill>
                  <a:schemeClr val="tx2"/>
                </a:solidFill>
              </a:rPr>
              <a:t>	</a:t>
            </a:r>
            <a:r>
              <a:rPr lang="en-US" sz="2400" smtClean="0">
                <a:solidFill>
                  <a:schemeClr val="tx2"/>
                </a:solidFill>
              </a:rPr>
              <a:t>(IC 3-10-7-21)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5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6934200" cy="762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  A Small Town Election</a:t>
            </a:r>
          </a:p>
        </p:txBody>
      </p:sp>
      <p:sp>
        <p:nvSpPr>
          <p:cNvPr id="398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5638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Nomination of Major Party Candidates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1000" u="sng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en-US" b="1" u="sng" smtClean="0">
                <a:solidFill>
                  <a:schemeClr val="tx2"/>
                </a:solidFill>
              </a:rPr>
              <a:t>The Rule</a:t>
            </a:r>
            <a:r>
              <a:rPr lang="en-US" b="1" smtClean="0">
                <a:solidFill>
                  <a:schemeClr val="tx2"/>
                </a:solidFill>
              </a:rPr>
              <a:t>: </a:t>
            </a:r>
            <a:r>
              <a:rPr lang="en-US" smtClean="0">
                <a:solidFill>
                  <a:schemeClr val="tx2"/>
                </a:solidFill>
              </a:rPr>
              <a:t>Democrats and Republicans (major political parties) nominate candidates in town conventions held by </a:t>
            </a:r>
            <a:r>
              <a:rPr lang="en-US" u="sng" smtClean="0">
                <a:solidFill>
                  <a:schemeClr val="tx2"/>
                </a:solidFill>
              </a:rPr>
              <a:t>each</a:t>
            </a:r>
            <a:r>
              <a:rPr lang="en-US" smtClean="0">
                <a:solidFill>
                  <a:schemeClr val="tx2"/>
                </a:solidFill>
              </a:rPr>
              <a:t> </a:t>
            </a:r>
            <a:r>
              <a:rPr lang="en-US" u="sng" smtClean="0">
                <a:solidFill>
                  <a:schemeClr val="tx2"/>
                </a:solidFill>
              </a:rPr>
              <a:t>party</a:t>
            </a:r>
            <a:endParaRPr lang="en-US" smtClean="0">
              <a:solidFill>
                <a:schemeClr val="tx2"/>
              </a:solidFill>
            </a:endParaRPr>
          </a:p>
          <a:p>
            <a:pPr eaLnBrk="1" hangingPunct="1">
              <a:buClr>
                <a:schemeClr val="tx2"/>
              </a:buClr>
              <a:buSzPct val="150000"/>
              <a:buFont typeface="Wingdings" pitchFamily="2" charset="2"/>
              <a:buChar char="§"/>
            </a:pPr>
            <a:endParaRPr lang="en-US" sz="1000" smtClean="0">
              <a:solidFill>
                <a:schemeClr val="tx2"/>
              </a:solidFill>
            </a:endParaRPr>
          </a:p>
          <a:p>
            <a:pPr lvl="1" eaLnBrk="1" hangingPunct="1">
              <a:buSzPct val="120000"/>
              <a:buFont typeface="Wingdings" pitchFamily="2" charset="2"/>
              <a:buChar char="ü"/>
            </a:pPr>
            <a:r>
              <a:rPr lang="en-US" u="sng" smtClean="0">
                <a:solidFill>
                  <a:schemeClr val="tx2"/>
                </a:solidFill>
              </a:rPr>
              <a:t>The Exception</a:t>
            </a:r>
            <a:r>
              <a:rPr lang="en-US" smtClean="0">
                <a:solidFill>
                  <a:schemeClr val="tx2"/>
                </a:solidFill>
              </a:rPr>
              <a:t>: Small towns may adopt an ordinance providing for a primary for Ds and Rs held May 3, 2011 with all other city and large town candidates nominated at the primary with same forms  (CAN-42) and deadlines (Jan. 19–noon Feb 18, 2011) as other primary candidates                    </a:t>
            </a:r>
            <a:r>
              <a:rPr lang="en-US" sz="2400" smtClean="0">
                <a:solidFill>
                  <a:schemeClr val="tx2"/>
                </a:solidFill>
              </a:rPr>
              <a:t>(IC 3-8-5-2) </a:t>
            </a:r>
          </a:p>
          <a:p>
            <a:pPr lvl="1" eaLnBrk="1" hangingPunct="1">
              <a:buSzPct val="120000"/>
              <a:buFont typeface="Wingdings" pitchFamily="2" charset="2"/>
              <a:buNone/>
            </a:pPr>
            <a:r>
              <a:rPr lang="en-US" sz="2400" smtClean="0">
                <a:solidFill>
                  <a:schemeClr val="tx2"/>
                </a:solidFill>
              </a:rPr>
              <a:t>     </a:t>
            </a:r>
            <a:endParaRPr lang="en-US" sz="2800" smtClean="0">
              <a:solidFill>
                <a:schemeClr val="tx2"/>
              </a:solidFill>
            </a:endParaRPr>
          </a:p>
        </p:txBody>
      </p:sp>
      <p:pic>
        <p:nvPicPr>
          <p:cNvPr id="23555" name="Picture 5" descr="dglxasset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5000"/>
            <a:ext cx="11414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6" descr="dglxasset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6388" y="5638800"/>
            <a:ext cx="12176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42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5795963" cy="8382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A Small Town Election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5334000"/>
          </a:xfrm>
        </p:spPr>
        <p:txBody>
          <a:bodyPr/>
          <a:lstStyle/>
          <a:p>
            <a:pPr marL="533400" indent="-533400" algn="ctr" eaLnBrk="1" hangingPunct="1">
              <a:buFont typeface="Wingdings" pitchFamily="2" charset="2"/>
              <a:buNone/>
            </a:pPr>
            <a:r>
              <a:rPr lang="en-US" sz="3200" b="1" u="sng" smtClean="0">
                <a:solidFill>
                  <a:schemeClr val="tx2"/>
                </a:solidFill>
              </a:rPr>
              <a:t>BALLOT ACCESS: OTHER CANDIDATES</a:t>
            </a:r>
          </a:p>
          <a:p>
            <a:pPr marL="533400" indent="-533400" algn="ctr" eaLnBrk="1" hangingPunct="1">
              <a:buFont typeface="Wingdings" pitchFamily="2" charset="2"/>
              <a:buNone/>
            </a:pPr>
            <a:endParaRPr lang="en-US" sz="900" b="1" u="sng" smtClean="0">
              <a:solidFill>
                <a:schemeClr val="tx2"/>
              </a:solidFill>
            </a:endParaRPr>
          </a:p>
          <a:p>
            <a:pPr marL="533400" indent="-53340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3200" smtClean="0">
                <a:solidFill>
                  <a:schemeClr val="tx2"/>
                </a:solidFill>
              </a:rPr>
              <a:t>Small town candidates may also run as:</a:t>
            </a:r>
          </a:p>
          <a:p>
            <a:pPr marL="533400" indent="-53340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1200" smtClean="0">
              <a:solidFill>
                <a:schemeClr val="tx2"/>
              </a:solidFill>
            </a:endParaRP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AutoNum type="arabicParenR"/>
            </a:pPr>
            <a:r>
              <a:rPr lang="en-US" smtClean="0">
                <a:solidFill>
                  <a:schemeClr val="tx2"/>
                </a:solidFill>
              </a:rPr>
              <a:t>Minor Party and Independents are nominated by petition </a:t>
            </a:r>
            <a:r>
              <a:rPr lang="en-US" sz="2400" smtClean="0">
                <a:solidFill>
                  <a:schemeClr val="tx2"/>
                </a:solidFill>
              </a:rPr>
              <a:t>(CAN-44 and CAN-45; Petitions may be filed for certification from Jan. 3-noon June 30, 2011)</a:t>
            </a:r>
            <a:r>
              <a:rPr lang="en-US" smtClean="0">
                <a:solidFill>
                  <a:schemeClr val="tx2"/>
                </a:solidFill>
              </a:rPr>
              <a:t>; or</a:t>
            </a: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AutoNum type="arabicParenR"/>
            </a:pPr>
            <a:endParaRPr lang="en-US" sz="2400" smtClean="0">
              <a:solidFill>
                <a:schemeClr val="tx2"/>
              </a:solidFill>
            </a:endParaRPr>
          </a:p>
          <a:p>
            <a:pPr marL="533400" indent="-533400" eaLnBrk="1" hangingPunct="1">
              <a:spcBef>
                <a:spcPct val="0"/>
              </a:spcBef>
              <a:buClr>
                <a:schemeClr val="tx2"/>
              </a:buClr>
              <a:buSzTx/>
              <a:buFont typeface="Wingdings" pitchFamily="2" charset="2"/>
              <a:buAutoNum type="arabicParenR"/>
            </a:pPr>
            <a:r>
              <a:rPr lang="en-US" smtClean="0">
                <a:solidFill>
                  <a:schemeClr val="tx2"/>
                </a:solidFill>
              </a:rPr>
              <a:t>Write-in candidates</a:t>
            </a:r>
          </a:p>
          <a:p>
            <a:pPr marL="533400" indent="-533400" eaLnBrk="1" hangingPunct="1">
              <a:spcBef>
                <a:spcPct val="0"/>
              </a:spcBef>
            </a:pPr>
            <a:endParaRPr lang="en-US" sz="1200" smtClean="0">
              <a:solidFill>
                <a:schemeClr val="tx2"/>
              </a:solidFill>
            </a:endParaRPr>
          </a:p>
          <a:p>
            <a:pPr marL="952500" lvl="1" indent="-495300" eaLnBrk="1" hangingPunct="1">
              <a:spcBef>
                <a:spcPct val="0"/>
              </a:spcBef>
              <a:buSzPct val="120000"/>
              <a:buFont typeface="Wingdings" pitchFamily="2" charset="2"/>
              <a:buChar char="ü"/>
            </a:pPr>
            <a:r>
              <a:rPr lang="en-US" sz="2800" smtClean="0">
                <a:solidFill>
                  <a:schemeClr val="tx2"/>
                </a:solidFill>
              </a:rPr>
              <a:t>Candidate forms and filing deadlines for petition and write-in candidates are the same for all cities, large towns, and small towns </a:t>
            </a:r>
            <a:r>
              <a:rPr lang="en-US" sz="2400" smtClean="0">
                <a:solidFill>
                  <a:schemeClr val="tx2"/>
                </a:solidFill>
              </a:rPr>
              <a:t>(CAN 51 may be filed from Jan. 3–noon July 5, 2011)</a:t>
            </a:r>
            <a:endParaRPr lang="en-US" sz="2400" smtClean="0"/>
          </a:p>
        </p:txBody>
      </p:sp>
      <p:pic>
        <p:nvPicPr>
          <p:cNvPr id="24579" name="Picture 6" descr="dglxasset[2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3429000"/>
            <a:ext cx="10191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7CEBChallenges">
  <a:themeElements>
    <a:clrScheme name="">
      <a:dk1>
        <a:srgbClr val="800000"/>
      </a:dk1>
      <a:lt1>
        <a:srgbClr val="FFFF00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00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2007CEBChallenges">
      <a:majorFont>
        <a:latin typeface="AGaramond"/>
        <a:ea typeface=""/>
        <a:cs typeface=""/>
      </a:majorFont>
      <a:minorFont>
        <a:latin typeface="A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</a:defRPr>
        </a:defPPr>
      </a:lstStyle>
    </a:lnDef>
  </a:objectDefaults>
  <a:extraClrSchemeLst>
    <a:extraClrScheme>
      <a:clrScheme name="2007CEBChallenges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CEBChallenges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CEBChallenges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2007CEBChallenges</Template>
  <TotalTime>6422</TotalTime>
  <Words>1615</Words>
  <Application>Microsoft Office PowerPoint</Application>
  <PresentationFormat>On-screen Show (4:3)</PresentationFormat>
  <Paragraphs>249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AGaramond</vt:lpstr>
      <vt:lpstr>Arial</vt:lpstr>
      <vt:lpstr>Wingdings</vt:lpstr>
      <vt:lpstr>Times New Roman</vt:lpstr>
      <vt:lpstr>Arial Narrow</vt:lpstr>
      <vt:lpstr>2007CEBChallenges</vt:lpstr>
      <vt:lpstr>2007CEBChallenges</vt:lpstr>
      <vt:lpstr>A Small Town Election</vt:lpstr>
      <vt:lpstr>A Small Town Election  </vt:lpstr>
      <vt:lpstr>A Small Town Election </vt:lpstr>
      <vt:lpstr>A Small Town Election</vt:lpstr>
      <vt:lpstr>A Small Town Election</vt:lpstr>
      <vt:lpstr>A Small Town Election</vt:lpstr>
      <vt:lpstr>A Small Town Election</vt:lpstr>
      <vt:lpstr>  A Small Town Election</vt:lpstr>
      <vt:lpstr>A Small Town Election</vt:lpstr>
      <vt:lpstr>Town Convention</vt:lpstr>
      <vt:lpstr>Town Convention</vt:lpstr>
      <vt:lpstr>Town Convention</vt:lpstr>
      <vt:lpstr>Town Convention</vt:lpstr>
      <vt:lpstr>Town Convention</vt:lpstr>
      <vt:lpstr>Town Convention</vt:lpstr>
      <vt:lpstr>Town Convention</vt:lpstr>
      <vt:lpstr>Town Convention</vt:lpstr>
      <vt:lpstr>Town Convention</vt:lpstr>
      <vt:lpstr>Town Convention</vt:lpstr>
      <vt:lpstr>Town Convention</vt:lpstr>
      <vt:lpstr>A Small Town Election</vt:lpstr>
      <vt:lpstr>A Small Town Election</vt:lpstr>
      <vt:lpstr>A Small Town Election</vt:lpstr>
      <vt:lpstr>A Small Town Election</vt:lpstr>
      <vt:lpstr>A Small Town Election</vt:lpstr>
      <vt:lpstr>A Small Town Election</vt:lpstr>
      <vt:lpstr>A Small Town Election</vt:lpstr>
      <vt:lpstr>A Small Town Election</vt:lpstr>
      <vt:lpstr>A Small Town Election</vt:lpstr>
    </vt:vector>
  </TitlesOfParts>
  <Manager>Bruce K. Northern</Manager>
  <Company>Indiana Election Division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Campaign Finance 2000</dc:title>
  <dc:subject>CFA Info for Election2000</dc:subject>
  <dc:creator>Michelle Thompson and Pamela Potesta</dc:creator>
  <cp:lastModifiedBy>IOT</cp:lastModifiedBy>
  <cp:revision>296</cp:revision>
  <cp:lastPrinted>1601-01-01T00:00:00Z</cp:lastPrinted>
  <dcterms:created xsi:type="dcterms:W3CDTF">1601-01-01T00:00:00Z</dcterms:created>
  <dcterms:modified xsi:type="dcterms:W3CDTF">2010-12-20T20:28:55Z</dcterms:modified>
</cp:coreProperties>
</file>