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handoutMasterIdLst>
    <p:handoutMasterId r:id="rId24"/>
  </p:handoutMasterIdLst>
  <p:sldIdLst>
    <p:sldId id="256" r:id="rId5"/>
    <p:sldId id="1510" r:id="rId6"/>
    <p:sldId id="1509" r:id="rId7"/>
    <p:sldId id="1511" r:id="rId8"/>
    <p:sldId id="1516" r:id="rId9"/>
    <p:sldId id="260" r:id="rId10"/>
    <p:sldId id="1518" r:id="rId11"/>
    <p:sldId id="263" r:id="rId12"/>
    <p:sldId id="268" r:id="rId13"/>
    <p:sldId id="1520" r:id="rId14"/>
    <p:sldId id="1521" r:id="rId15"/>
    <p:sldId id="1522" r:id="rId16"/>
    <p:sldId id="1524" r:id="rId17"/>
    <p:sldId id="1523" r:id="rId18"/>
    <p:sldId id="1526" r:id="rId19"/>
    <p:sldId id="1517" r:id="rId20"/>
    <p:sldId id="1527" r:id="rId21"/>
    <p:sldId id="26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13EDCC-C86A-44B6-9292-136941A9D9FA}" v="2" dt="2025-12-08T16:49:37.5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58"/>
  </p:normalViewPr>
  <p:slideViewPr>
    <p:cSldViewPr snapToGrid="0">
      <p:cViewPr varScale="1">
        <p:scale>
          <a:sx n="100" d="100"/>
          <a:sy n="100" d="100"/>
        </p:scale>
        <p:origin x="96" y="108"/>
      </p:cViewPr>
      <p:guideLst/>
    </p:cSldViewPr>
  </p:slideViewPr>
  <p:notesTextViewPr>
    <p:cViewPr>
      <p:scale>
        <a:sx n="1" d="1"/>
        <a:sy n="1" d="1"/>
      </p:scale>
      <p:origin x="0" y="0"/>
    </p:cViewPr>
  </p:notesTextViewPr>
  <p:sorterViewPr>
    <p:cViewPr>
      <p:scale>
        <a:sx n="100" d="100"/>
        <a:sy n="100" d="100"/>
      </p:scale>
      <p:origin x="0" y="-1972"/>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12/11/2025</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12/11/2025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D6F49-EBB7-4CCF-97A8-E526BB28BB69}" type="slidenum">
              <a:rPr lang="en-US" smtClean="0"/>
              <a:t>4</a:t>
            </a:fld>
            <a:endParaRPr lang="en-US" dirty="0"/>
          </a:p>
        </p:txBody>
      </p:sp>
    </p:spTree>
    <p:extLst>
      <p:ext uri="{BB962C8B-B14F-4D97-AF65-F5344CB8AC3E}">
        <p14:creationId xmlns:p14="http://schemas.microsoft.com/office/powerpoint/2010/main" val="377326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anchor="t">
            <a:normAutofit/>
          </a:bodyPr>
          <a:lstStyle>
            <a:lvl1pPr algn="l">
              <a:defRPr sz="7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21208" y="4473553"/>
            <a:ext cx="6655522" cy="1545336"/>
          </a:xfrm>
        </p:spPr>
        <p:txBody>
          <a:bodyPr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8027B902-09B5-4324-8310-59625360F035}" type="datetime1">
              <a:rPr lang="en-US" smtClean="0"/>
              <a:t>12/11/2025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1129645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0" y="1161288"/>
            <a:ext cx="4663440" cy="1554480"/>
          </a:xfrm>
        </p:spPr>
        <p:txBody>
          <a:bodyPr anchor="b">
            <a:normAutofit/>
          </a:bodyPr>
          <a:lstStyle>
            <a:lvl1pPr>
              <a:defRPr sz="40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9AC20259-235D-F9C3-3788-C1457976F5AC}"/>
              </a:ext>
            </a:extLst>
          </p:cNvPr>
          <p:cNvSpPr>
            <a:spLocks noGrp="1"/>
          </p:cNvSpPr>
          <p:nvPr>
            <p:ph type="pic" sz="quarter" idx="14"/>
          </p:nvPr>
        </p:nvSpPr>
        <p:spPr>
          <a:xfrm>
            <a:off x="0" y="0"/>
            <a:ext cx="6099048"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858000" y="2825496"/>
            <a:ext cx="4663440" cy="3337560"/>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6857999" y="6453002"/>
            <a:ext cx="1996689" cy="365125"/>
          </a:xfrm>
        </p:spPr>
        <p:txBody>
          <a:bodyPr/>
          <a:lstStyle/>
          <a:p>
            <a:fld id="{8A60B404-9532-4DA8-8A40-EC339A5BE635}" type="datetime1">
              <a:rPr lang="en-US" smtClean="0"/>
              <a:t>12/11/2025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27526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EE6A364-A39C-470E-B89A-9BD899585684}" type="datetime1">
              <a:rPr lang="en-US" smtClean="0"/>
              <a:t>12/11/2025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05126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67091"/>
            <a:ext cx="11924209" cy="6123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11C69CE-4771-4BFA-AD70-0E51ABA58D6D}" type="datetime1">
              <a:rPr lang="en-US" smtClean="0"/>
              <a:t>12/11/2025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88651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90E4242-8CA0-457D-B3B1-7D78B4164321}" type="datetime1">
              <a:rPr lang="en-US" smtClean="0"/>
              <a:t>12/11/2025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31203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53D6F41-6645-4089-A6BB-7B692A44A4CC}" type="datetime1">
              <a:rPr lang="en-US" smtClean="0"/>
              <a:t>12/11/2025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08741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58B73AF-3955-4569-8B4F-B329360A9CBD}" type="datetime1">
              <a:rPr lang="en-US" smtClean="0"/>
              <a:t>12/11/2025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07564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695276D-BBED-48BC-B459-1E9A16CF46CD}" type="datetime1">
              <a:rPr lang="en-US" smtClean="0"/>
              <a:t>12/11/2025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54586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D138C57-8E3B-4697-92F8-0ED9B71F7E17}" type="datetime1">
              <a:rPr lang="en-US" smtClean="0"/>
              <a:t>12/11/2025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34711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0ADC593-EA98-4C39-A75F-3F3A9C691019}" type="datetime1">
              <a:rPr lang="en-US" smtClean="0"/>
              <a:t>12/11/2025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46612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38937" y="548640"/>
            <a:ext cx="6093225" cy="1143000"/>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793885"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38937" y="1828800"/>
            <a:ext cx="6071616"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538937" y="6453002"/>
            <a:ext cx="3337584" cy="365125"/>
          </a:xfrm>
        </p:spPr>
        <p:txBody>
          <a:bodyPr/>
          <a:lstStyle/>
          <a:p>
            <a:fld id="{8FACD271-2BB0-4C13-9E3A-50B90F57CA5B}" type="datetime1">
              <a:rPr lang="en-US" smtClean="0"/>
              <a:t>12/11/2025</a:t>
            </a:fld>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p:txBody>
          <a:bodyPr/>
          <a:lstStyle/>
          <a:p>
            <a:r>
              <a:rPr lang="en-US" dirty="0"/>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174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anchor="b">
            <a:normAutofit/>
          </a:bodyPr>
          <a:lstStyle>
            <a:lvl1pPr algn="l">
              <a:defRPr sz="7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58368" y="4617138"/>
            <a:ext cx="7375466" cy="1014984"/>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9CB91A11-88E2-4BD0-90A5-503C684B9CC0}" type="datetime1">
              <a:rPr lang="en-US" smtClean="0"/>
              <a:t>12/11/2025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7795432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4" y="1828800"/>
            <a:ext cx="6135624"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400544" y="0"/>
            <a:ext cx="4791456"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p:txBody>
          <a:bodyPr/>
          <a:lstStyle/>
          <a:p>
            <a:fld id="{9C4109C0-CC82-467C-B6E8-62D4D3634E2A}" type="datetime1">
              <a:rPr lang="en-US" smtClean="0"/>
              <a:t>12/11/2025</a:t>
            </a:fld>
            <a:endParaRPr lang="en-US" dirty="0"/>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453002"/>
            <a:ext cx="2805405" cy="365125"/>
          </a:xfrm>
        </p:spPr>
        <p:txBody>
          <a:bodyPr/>
          <a:lstStyle/>
          <a:p>
            <a:r>
              <a:rPr lang="en-US" dirty="0"/>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453002"/>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21404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45736" y="320040"/>
            <a:ext cx="6858000" cy="932688"/>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02336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45736"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453002"/>
            <a:ext cx="3494314" cy="365125"/>
          </a:xfrm>
        </p:spPr>
        <p:txBody>
          <a:bodyPr/>
          <a:lstStyle/>
          <a:p>
            <a:fld id="{1A5F77D0-C28E-4573-88F0-0A30FF98888E}" type="datetime1">
              <a:rPr lang="en-US" smtClean="0"/>
              <a:t>12/11/2025</a:t>
            </a:fld>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63217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091732" y="0"/>
            <a:ext cx="4100267"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p:txBody>
          <a:bodyPr/>
          <a:lstStyle/>
          <a:p>
            <a:fld id="{D1F1191D-5EC4-40DF-9DB6-A6385AB88B55}" type="datetime1">
              <a:rPr lang="en-US" smtClean="0"/>
              <a:t>12/11/2025</a:t>
            </a:fld>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453002"/>
            <a:ext cx="2805405" cy="365125"/>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453002"/>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8719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53808" y="584339"/>
            <a:ext cx="4361688" cy="1527048"/>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6611509"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53745" y="2212975"/>
            <a:ext cx="4362450"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453002"/>
            <a:ext cx="1622776" cy="365125"/>
          </a:xfrm>
        </p:spPr>
        <p:txBody>
          <a:bodyPr/>
          <a:lstStyle>
            <a:lvl1pPr>
              <a:defRPr>
                <a:solidFill>
                  <a:schemeClr val="tx1"/>
                </a:solidFill>
                <a:effectLst/>
              </a:defRPr>
            </a:lvl1pPr>
          </a:lstStyle>
          <a:p>
            <a:fld id="{EE468DAA-49F6-4492-82E6-75555EB31418}" type="datetime1">
              <a:rPr lang="en-US" smtClean="0"/>
              <a:t>12/11/2025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67344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4361688"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4360863"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41D22668-A3AE-429F-A351-A1583BA90793}" type="datetime1">
              <a:rPr lang="en-US" smtClean="0"/>
              <a:t>12/11/2025</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745480" y="0"/>
            <a:ext cx="644652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9180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932688"/>
          </a:xfrm>
        </p:spPr>
        <p:txBody>
          <a:bodyPr anchor="b"/>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49224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8" y="1380744"/>
            <a:ext cx="4512601"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453002"/>
            <a:ext cx="1772029" cy="365125"/>
          </a:xfrm>
        </p:spPr>
        <p:txBody>
          <a:bodyPr/>
          <a:lstStyle>
            <a:lvl1pPr>
              <a:defRPr>
                <a:solidFill>
                  <a:schemeClr val="tx1"/>
                </a:solidFill>
                <a:effectLst/>
              </a:defRPr>
            </a:lvl1pPr>
          </a:lstStyle>
          <a:p>
            <a:fld id="{CB3A2E2B-8F4D-437C-9F55-5E913AFC716A}" type="datetime1">
              <a:rPr lang="en-US" smtClean="0"/>
              <a:t>12/11/2025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71215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320040"/>
            <a:ext cx="4572000" cy="932688"/>
          </a:xfrm>
        </p:spPr>
        <p:txBody>
          <a:bodyPr anchor="b"/>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4" y="1380744"/>
            <a:ext cx="4572000" cy="4983480"/>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46C70014-48FC-4647-9615-BBD39F98887D}" type="datetime1">
              <a:rPr lang="en-US" smtClean="0"/>
              <a:t>12/11/2025</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0" y="0"/>
            <a:ext cx="6274279"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10182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anchor="b">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584144"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212663" y="6453002"/>
            <a:ext cx="922372" cy="365125"/>
          </a:xfrm>
        </p:spPr>
        <p:txBody>
          <a:bodyPr/>
          <a:lstStyle/>
          <a:p>
            <a:fld id="{C089F4EF-3CDF-46D7-ADF4-3A52C84FD8BE}" type="datetime1">
              <a:rPr lang="en-US" smtClean="0"/>
              <a:t>12/11/2025</a:t>
            </a:fld>
            <a:endParaRPr lang="en-US" dirty="0"/>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453002"/>
            <a:ext cx="2546891" cy="365125"/>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70782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3401568" cy="1527048"/>
          </a:xfrm>
        </p:spPr>
        <p:txBody>
          <a:bodyPr anchor="b">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3401568"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1067625" cy="365125"/>
          </a:xfrm>
        </p:spPr>
        <p:txBody>
          <a:bodyPr/>
          <a:lstStyle/>
          <a:p>
            <a:fld id="{E635C43F-DBB1-4D83-B442-E1529AA900C2}" type="datetime1">
              <a:rPr lang="en-US" smtClean="0"/>
              <a:t>12/11/2025</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0" y="0"/>
            <a:ext cx="7430219"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453002"/>
            <a:ext cx="2805405" cy="365125"/>
          </a:xfr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071533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781365"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440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453002"/>
            <a:ext cx="1003659" cy="365125"/>
          </a:xfrm>
        </p:spPr>
        <p:txBody>
          <a:bodyPr/>
          <a:lstStyle>
            <a:lvl1pPr>
              <a:defRPr>
                <a:solidFill>
                  <a:schemeClr val="tx1"/>
                </a:solidFill>
                <a:effectLst/>
              </a:defRPr>
            </a:lvl1pPr>
          </a:lstStyle>
          <a:p>
            <a:fld id="{2D13F81E-C5BD-4314-B9B9-AAE2702F29D2}" type="datetime1">
              <a:rPr lang="en-US" smtClean="0"/>
              <a:t>12/11/2025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453002"/>
            <a:ext cx="2335165" cy="365125"/>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46734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anchor="b">
            <a:normAutofit/>
          </a:bodyPr>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6B19A73-9EF0-435E-951F-A4ACE59FBD85}" type="datetime1">
              <a:rPr lang="en-US" smtClean="0"/>
              <a:t>12/11/2025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7049592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DC8C146-0A20-4029-98D5-9A42EEDF8B24}" type="datetime1">
              <a:rPr lang="en-US" smtClean="0"/>
              <a:t>12/11/2025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02888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C12A2F-57DF-45DA-A7E9-678FD33267B9}" type="datetime1">
              <a:rPr lang="en-US" smtClean="0"/>
              <a:t>12/11/2025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25919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p:spPr>
        <p:txBody>
          <a:bodyPr/>
          <a:lstStyle/>
          <a:p>
            <a:fld id="{9128053F-E531-4885-B604-CF1A6DEEE405}" type="datetime1">
              <a:rPr lang="en-US" smtClean="0"/>
              <a:t>12/11/2025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67681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5" y="1828800"/>
            <a:ext cx="6172200" cy="4425696"/>
          </a:xfrm>
          <a:blipFill dpi="0" rotWithShape="1">
            <a:blip r:embed="rId2" cstate="print">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27395" y="1828800"/>
            <a:ext cx="425196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766791B-F730-470C-BD5E-FFF8D449589F}" type="datetime1">
              <a:rPr lang="en-US" smtClean="0"/>
              <a:t>12/11/2025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79767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8" y="2290890"/>
            <a:ext cx="4672584" cy="4041648"/>
          </a:xfrm>
          <a:blipFill dpi="0" rotWithShape="1">
            <a:blip r:embed="rId2" cstate="print">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E73FE0C-303A-49D2-B22C-9FE8AE7D9EF1}" type="datetime1">
              <a:rPr lang="en-US" smtClean="0"/>
              <a:t>12/11/2025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1460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31521" y="2295144"/>
            <a:ext cx="3490176" cy="4041648"/>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3859A7-84EB-4384-87AF-59CC16704CF8}" type="datetime1">
              <a:rPr lang="en-US" smtClean="0"/>
              <a:t>12/11/2025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73807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Big Numb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539496" y="566928"/>
            <a:ext cx="10826496" cy="4334256"/>
          </a:xfrm>
        </p:spPr>
        <p:txBody>
          <a:bodyPr anchor="b">
            <a:normAutofit/>
          </a:bodyPr>
          <a:lstStyle>
            <a:lvl1pPr algn="l">
              <a:defRPr sz="23200">
                <a:solidFill>
                  <a:schemeClr val="accent1">
                    <a:lumMod val="75000"/>
                  </a:schemeClr>
                </a:solidFill>
              </a:defRPr>
            </a:lvl1pPr>
          </a:lstStyle>
          <a:p>
            <a:r>
              <a:rPr lang="en-US" dirty="0"/>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94944" y="4718304"/>
            <a:ext cx="5897880" cy="1353312"/>
          </a:xfrm>
        </p:spPr>
        <p:txBody>
          <a:bodyPr anchor="t">
            <a:normAutofit/>
          </a:bodyPr>
          <a:lstStyle>
            <a:lvl1pPr marL="0" indent="0" algn="l">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5AD3D17-73C9-402C-91E7-BA73E6829C50}" type="datetime1">
              <a:rPr lang="en-US" smtClean="0"/>
              <a:t>12/11/2025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5446852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Big Numb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2960" y="603504"/>
            <a:ext cx="10543032" cy="4206240"/>
          </a:xfrm>
        </p:spPr>
        <p:txBody>
          <a:bodyPr anchor="b">
            <a:normAutofit/>
          </a:bodyPr>
          <a:lstStyle>
            <a:lvl1pPr algn="ctr">
              <a:defRPr sz="23200">
                <a:solidFill>
                  <a:schemeClr val="accent1">
                    <a:lumMod val="75000"/>
                  </a:schemeClr>
                </a:solidFill>
              </a:defRPr>
            </a:lvl1pPr>
          </a:lstStyle>
          <a:p>
            <a:r>
              <a:rPr lang="en-US" dirty="0"/>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77440" y="4809744"/>
            <a:ext cx="7525512" cy="1545336"/>
          </a:xfrm>
        </p:spPr>
        <p:txBody>
          <a:bodyPr anchor="t">
            <a:normAutofit/>
          </a:bodyPr>
          <a:lstStyle>
            <a:lvl1pPr marL="0" indent="0" algn="ctr">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77A7CDD-9512-40CC-9351-FC0DE186CFBD}" type="datetime1">
              <a:rPr lang="en-US" smtClean="0"/>
              <a:t>12/11/2025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1176016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Big Number 3">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3814EA-F598-EBFD-83D1-6782D7CBB598}"/>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2960" y="603504"/>
            <a:ext cx="10543032" cy="4206240"/>
          </a:xfrm>
        </p:spPr>
        <p:txBody>
          <a:bodyPr anchor="b">
            <a:normAutofit/>
          </a:bodyPr>
          <a:lstStyle>
            <a:lvl1pPr algn="ctr">
              <a:defRPr sz="23200">
                <a:solidFill>
                  <a:schemeClr val="tx1"/>
                </a:solidFill>
              </a:defRPr>
            </a:lvl1pPr>
          </a:lstStyle>
          <a:p>
            <a:r>
              <a:rPr lang="en-US" dirty="0"/>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77440" y="4809744"/>
            <a:ext cx="7525512" cy="1545336"/>
          </a:xfrm>
        </p:spPr>
        <p:txBody>
          <a:bodyPr anchor="t">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483EFCC7-B7E8-4ABE-BBCB-C75FD27800CD}" type="datetime1">
              <a:rPr lang="en-US" smtClean="0"/>
              <a:t>12/11/2025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3520964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507735E4-737B-43D4-B991-92C3D63DE68F}" type="datetime1">
              <a:rPr lang="en-US" smtClean="0"/>
              <a:t>12/11/2025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313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C72BE8CE-6011-4887-8688-8D57691F11AD}" type="datetime1">
              <a:rPr lang="en-US" smtClean="0"/>
              <a:t>12/11/2025</a:t>
            </a:fld>
            <a:endParaRPr lang="en-US" dirty="0"/>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176852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Quo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188720"/>
            <a:ext cx="9198864" cy="3657600"/>
          </a:xfrm>
        </p:spPr>
        <p:txBody>
          <a:bodyPr anchor="ctr">
            <a:normAutofit/>
          </a:bodyPr>
          <a:lstStyle>
            <a:lvl1pPr marL="137160" indent="-137160" algn="l">
              <a:lnSpc>
                <a:spcPct val="100000"/>
              </a:lnSpc>
              <a:defRPr sz="4000" b="0"/>
            </a:lvl1pPr>
          </a:lstStyle>
          <a:p>
            <a:r>
              <a:rPr lang="en-US" dirty="0"/>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654972" y="5428752"/>
            <a:ext cx="9043508" cy="466344"/>
          </a:xfrm>
        </p:spPr>
        <p:txBody>
          <a:bodyPr anchor="ctr">
            <a:norm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4D63035D-22A0-4334-A9AE-2457016C8B47}" type="datetime1">
              <a:rPr lang="en-US" smtClean="0"/>
              <a:t>12/11/2025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795651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Quote 2">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E66BBE-3119-84C9-214F-FCCB3DF5A6F1}"/>
              </a:ext>
            </a:extLst>
          </p:cNvPr>
          <p:cNvSpPr/>
          <p:nvPr userDrawn="1"/>
        </p:nvSpPr>
        <p:spPr>
          <a:xfrm>
            <a:off x="0" y="1"/>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344168"/>
            <a:ext cx="9198864" cy="3291840"/>
          </a:xfrm>
        </p:spPr>
        <p:txBody>
          <a:bodyPr anchor="ctr">
            <a:normAutofit/>
          </a:bodyPr>
          <a:lstStyle>
            <a:lvl1pPr marL="137160" indent="-137160" algn="l">
              <a:lnSpc>
                <a:spcPct val="100000"/>
              </a:lnSpc>
              <a:defRPr sz="4000" b="0"/>
            </a:lvl1pPr>
          </a:lstStyle>
          <a:p>
            <a:r>
              <a:rPr lang="en-US" dirty="0"/>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655064" y="5349240"/>
            <a:ext cx="9043416" cy="466344"/>
          </a:xfrm>
        </p:spPr>
        <p:txBody>
          <a:bodyPr anchor="ctr">
            <a:normAutofit/>
          </a:bodyPr>
          <a:lstStyle>
            <a:lvl1pPr marL="0" indent="0" algn="l">
              <a:buNone/>
              <a:defRPr sz="2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29247CA6-BC1D-429A-A289-4E939E49554A}" type="datetime1">
              <a:rPr lang="en-US" smtClean="0"/>
              <a:t>12/11/2025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693244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12648" y="1234440"/>
            <a:ext cx="8961120" cy="3169920"/>
          </a:xfrm>
        </p:spPr>
        <p:txBody>
          <a:bodyPr anchor="ctr">
            <a:normAutofit/>
          </a:bodyPr>
          <a:lstStyle>
            <a:lvl1pPr marL="137160" indent="-137160" algn="l">
              <a:lnSpc>
                <a:spcPct val="100000"/>
              </a:lnSpc>
              <a:defRPr sz="4400" b="0"/>
            </a:lvl1pPr>
          </a:lstStyle>
          <a:p>
            <a:r>
              <a:rPr lang="en-US" dirty="0"/>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766651" y="5669280"/>
            <a:ext cx="8807117" cy="466344"/>
          </a:xfrm>
        </p:spPr>
        <p:txBody>
          <a:bodyPr anchor="ctr">
            <a:norm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DF8418BD-2BA9-41CB-AB89-625779A7563D}" type="datetime1">
              <a:rPr lang="en-US" smtClean="0"/>
              <a:t>12/11/2025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7860291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6127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E765B10-D26A-480A-9509-A9831C5E60D8}" type="datetime1">
              <a:rPr lang="en-US" smtClean="0"/>
              <a:t>12/11/2025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77083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609600" y="2387600"/>
            <a:ext cx="5157788" cy="376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172200" y="2387600"/>
            <a:ext cx="5183188" cy="376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5BCCB42A-67CE-499B-A4FA-7D4E4469B142}" type="datetime1">
              <a:rPr lang="en-US" smtClean="0"/>
              <a:t>12/11/2025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38258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EF9E5040-F7E0-40EC-B8E9-CED28200FAA3}" type="datetime1">
              <a:rPr lang="en-US" smtClean="0"/>
              <a:t>12/11/2025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64969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87CFF128-BAC7-4E0D-8F77-28A571D93B6F}" type="datetime1">
              <a:rPr lang="en-US" smtClean="0"/>
              <a:t>12/11/2025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29174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12DB3EA1-DD0C-4B8D-8364-52024B4530F1}" type="datetime1">
              <a:rPr lang="en-US" smtClean="0"/>
              <a:t>12/11/2025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96599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8" y="557784"/>
            <a:ext cx="3595634" cy="2212313"/>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557784"/>
            <a:ext cx="6519080" cy="5779007"/>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3D157344-9CC7-412D-8C20-072BE86D5A11}" type="datetime1">
              <a:rPr lang="en-US" smtClean="0"/>
              <a:t>12/11/2025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69021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6" y="1847088"/>
            <a:ext cx="7342307" cy="1133856"/>
          </a:xfrm>
        </p:spPr>
        <p:txBody>
          <a:bodyPr anchor="b">
            <a:noAutofit/>
          </a:bodyPr>
          <a:lstStyle>
            <a:lvl1pPr>
              <a:defRPr sz="60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594099"/>
            <a:ext cx="10890374"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57987AA-E4E6-4FC1-BAD8-09A952212C58}" type="datetime1">
              <a:rPr lang="en-US" smtClean="0"/>
              <a:t>12/11/2025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566284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453002"/>
            <a:ext cx="1707625" cy="365125"/>
          </a:xfrm>
        </p:spPr>
        <p:txBody>
          <a:bodyPr/>
          <a:lstStyle>
            <a:lvl1pPr>
              <a:defRPr>
                <a:solidFill>
                  <a:schemeClr val="tx1"/>
                </a:solidFill>
                <a:effectLst/>
              </a:defRPr>
            </a:lvl1pPr>
          </a:lstStyle>
          <a:p>
            <a:fld id="{886426EA-0386-4881-8D6D-3F08C95C4A7F}" type="datetime1">
              <a:rPr lang="en-US" smtClean="0"/>
              <a:t>12/11/2025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8875110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627318"/>
            <a:ext cx="8430767" cy="1842020"/>
          </a:xfrm>
        </p:spPr>
        <p:txBody>
          <a:bodyPr anchor="b">
            <a:no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4"/>
            <a:ext cx="8430639" cy="1279615"/>
          </a:xfrm>
        </p:spPr>
        <p:txBody>
          <a:bodyPr>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43CF65F-0E21-48DE-8D75-4BF66A547E8E}" type="datetime1">
              <a:rPr lang="en-US" smtClean="0"/>
              <a:t>12/11/2025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685318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411480"/>
            <a:ext cx="4654296" cy="3739896"/>
          </a:xfrm>
        </p:spPr>
        <p:txBody>
          <a:bodyPr anchor="t">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4873752"/>
            <a:ext cx="4206240" cy="1380744"/>
          </a:xfrm>
        </p:spPr>
        <p:txBody>
          <a:bodyPr anchor="b">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5596128" y="0"/>
            <a:ext cx="6595872"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137160" y="6453002"/>
            <a:ext cx="1951777" cy="365125"/>
          </a:xfrm>
        </p:spPr>
        <p:txBody>
          <a:bodyPr/>
          <a:lstStyle/>
          <a:p>
            <a:fld id="{1FE1A989-42EF-40B2-87AB-6941C231CD4A}" type="datetime1">
              <a:rPr lang="en-US" smtClean="0"/>
              <a:t>12/11/2025</a:t>
            </a:fld>
            <a:endParaRPr lang="en-US" dirty="0"/>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2088937" y="6453002"/>
            <a:ext cx="2805405" cy="365125"/>
          </a:xfrm>
        </p:spPr>
        <p:txBody>
          <a:bodyPr/>
          <a:lstStyle/>
          <a:p>
            <a:r>
              <a:rPr lang="en-US" dirty="0"/>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844578" y="6453002"/>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1206727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anchor="b">
            <a:normAutofit/>
          </a:bodyPr>
          <a:lstStyle>
            <a:lvl1pPr algn="l">
              <a:defRPr sz="74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EE2A7A0-B9EE-41A8-8016-28E5803F20B2}" type="datetime1">
              <a:rPr lang="en-US" smtClean="0"/>
              <a:t>12/11/2025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288095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anchor="b">
            <a:normAutofit/>
          </a:bodyPr>
          <a:lstStyle>
            <a:lvl1pPr algn="l">
              <a:defRPr sz="74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65176" y="484632"/>
            <a:ext cx="7772400" cy="594360"/>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EE2A7A0-B9EE-41A8-8016-28E5803F20B2}" type="datetime1">
              <a:rPr lang="en-US" smtClean="0"/>
              <a:t>12/11/2025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522793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467558" cy="1554480"/>
          </a:xfrm>
        </p:spPr>
        <p:txBody>
          <a:bodyPr anchor="b">
            <a:normAutofit/>
          </a:bodyPr>
          <a:lstStyle>
            <a:lvl1pPr>
              <a:defRPr sz="44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467558" cy="3689909"/>
          </a:xfrm>
        </p:spPr>
        <p:txBody>
          <a:bodyPr>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8A60B404-9532-4DA8-8A40-EC339A5BE635}" type="datetime1">
              <a:rPr lang="en-US" smtClean="0"/>
              <a:t>12/11/2025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672081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D291CE83-67BA-4B15-B48A-7DC5C0636664}" type="datetime1">
              <a:rPr lang="en-US" smtClean="0"/>
              <a:t>12/11/2025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2740288441"/>
      </p:ext>
    </p:extLst>
  </p:cSld>
  <p:clrMap bg1="lt1" tx1="dk1" bg2="lt2" tx2="dk2" accent1="accent1" accent2="accent2" accent3="accent3" accent4="accent4" accent5="accent5" accent6="accent6" hlink="hlink" folHlink="folHlink"/>
  <p:sldLayoutIdLst>
    <p:sldLayoutId id="2147483677" r:id="rId1"/>
    <p:sldLayoutId id="2147483675" r:id="rId2"/>
    <p:sldLayoutId id="2147483661" r:id="rId3"/>
    <p:sldLayoutId id="2147483712" r:id="rId4"/>
    <p:sldLayoutId id="2147483698" r:id="rId5"/>
    <p:sldLayoutId id="2147483728" r:id="rId6"/>
    <p:sldLayoutId id="2147483735" r:id="rId7"/>
    <p:sldLayoutId id="2147483758" r:id="rId8"/>
    <p:sldLayoutId id="2147483710" r:id="rId9"/>
    <p:sldLayoutId id="2147483755" r:id="rId10"/>
    <p:sldLayoutId id="2147483713" r:id="rId11"/>
    <p:sldLayoutId id="2147483729" r:id="rId12"/>
    <p:sldLayoutId id="2147483662" r:id="rId13"/>
    <p:sldLayoutId id="2147483679" r:id="rId14"/>
    <p:sldLayoutId id="2147483680" r:id="rId15"/>
    <p:sldLayoutId id="2147483681" r:id="rId16"/>
    <p:sldLayoutId id="2147483682" r:id="rId17"/>
    <p:sldLayoutId id="2147483706" r:id="rId18"/>
    <p:sldLayoutId id="2147483689" r:id="rId19"/>
    <p:sldLayoutId id="2147483690" r:id="rId20"/>
    <p:sldLayoutId id="2147483707" r:id="rId21"/>
    <p:sldLayoutId id="2147483708" r:id="rId22"/>
    <p:sldLayoutId id="2147483692" r:id="rId23"/>
    <p:sldLayoutId id="2147483691" r:id="rId24"/>
    <p:sldLayoutId id="2147483732" r:id="rId25"/>
    <p:sldLayoutId id="2147483733" r:id="rId26"/>
    <p:sldLayoutId id="2147483731" r:id="rId27"/>
    <p:sldLayoutId id="2147483730" r:id="rId28"/>
    <p:sldLayoutId id="2147483694" r:id="rId29"/>
    <p:sldLayoutId id="2147483726" r:id="rId30"/>
    <p:sldLayoutId id="2147483693" r:id="rId31"/>
    <p:sldLayoutId id="2147483711" r:id="rId32"/>
    <p:sldLayoutId id="2147483672" r:id="rId33"/>
    <p:sldLayoutId id="2147483673" r:id="rId34"/>
    <p:sldLayoutId id="2147483696" r:id="rId35"/>
    <p:sldLayoutId id="2147483752" r:id="rId36"/>
    <p:sldLayoutId id="2147483754" r:id="rId37"/>
    <p:sldLayoutId id="2147483753" r:id="rId38"/>
    <p:sldLayoutId id="2147483750" r:id="rId39"/>
    <p:sldLayoutId id="2147483742" r:id="rId40"/>
    <p:sldLayoutId id="2147483743" r:id="rId41"/>
    <p:sldLayoutId id="2147483740" r:id="rId42"/>
    <p:sldLayoutId id="2147483664" r:id="rId43"/>
    <p:sldLayoutId id="2147483665" r:id="rId44"/>
    <p:sldLayoutId id="2147483666" r:id="rId45"/>
    <p:sldLayoutId id="2147483667" r:id="rId46"/>
    <p:sldLayoutId id="2147483668" r:id="rId47"/>
    <p:sldLayoutId id="2147483669" r:id="rId48"/>
    <p:sldLayoutId id="2147483685" r:id="rId49"/>
    <p:sldLayoutId id="2147483687" r:id="rId50"/>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D321A2-65AC-4C18-CA75-0FB5084CA306}"/>
              </a:ext>
            </a:extLst>
          </p:cNvPr>
          <p:cNvSpPr>
            <a:spLocks noGrp="1"/>
          </p:cNvSpPr>
          <p:nvPr>
            <p:ph type="ctrTitle"/>
          </p:nvPr>
        </p:nvSpPr>
        <p:spPr>
          <a:xfrm>
            <a:off x="365760" y="1716405"/>
            <a:ext cx="4654296" cy="3739896"/>
          </a:xfrm>
        </p:spPr>
        <p:txBody>
          <a:bodyPr/>
          <a:lstStyle/>
          <a:p>
            <a:r>
              <a:rPr lang="en-US" dirty="0"/>
              <a:t>What is “Legal Residence”</a:t>
            </a:r>
          </a:p>
        </p:txBody>
      </p:sp>
      <p:sp>
        <p:nvSpPr>
          <p:cNvPr id="5" name="Subtitle 4">
            <a:extLst>
              <a:ext uri="{FF2B5EF4-FFF2-40B4-BE49-F238E27FC236}">
                <a16:creationId xmlns:a16="http://schemas.microsoft.com/office/drawing/2014/main" id="{02FA3257-663D-61CE-A5D5-22B53DB71488}"/>
              </a:ext>
            </a:extLst>
          </p:cNvPr>
          <p:cNvSpPr>
            <a:spLocks noGrp="1"/>
          </p:cNvSpPr>
          <p:nvPr>
            <p:ph type="subTitle" idx="1"/>
          </p:nvPr>
        </p:nvSpPr>
        <p:spPr>
          <a:xfrm>
            <a:off x="365760" y="4873752"/>
            <a:ext cx="4206240" cy="1380744"/>
          </a:xfrm>
        </p:spPr>
        <p:txBody>
          <a:bodyPr/>
          <a:lstStyle/>
          <a:p>
            <a:pPr>
              <a:lnSpc>
                <a:spcPct val="150000"/>
              </a:lnSpc>
            </a:pPr>
            <a:r>
              <a:rPr lang="en-US" dirty="0"/>
              <a:t>Presented by: Brad King, Co-Director</a:t>
            </a:r>
          </a:p>
          <a:p>
            <a:pPr>
              <a:lnSpc>
                <a:spcPct val="0"/>
              </a:lnSpc>
            </a:pPr>
            <a:r>
              <a:rPr lang="en-US" dirty="0"/>
              <a:t>                        Indiana Election Division</a:t>
            </a:r>
          </a:p>
        </p:txBody>
      </p:sp>
      <p:pic>
        <p:nvPicPr>
          <p:cNvPr id="7" name="Picture Placeholder 6" descr="A group of houses with red roofs">
            <a:extLst>
              <a:ext uri="{FF2B5EF4-FFF2-40B4-BE49-F238E27FC236}">
                <a16:creationId xmlns:a16="http://schemas.microsoft.com/office/drawing/2014/main" id="{AA6BCCFE-82B9-38D9-8EAD-75148B80BD8F}"/>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p:blipFill>
        <p:spPr>
          <a:xfrm>
            <a:off x="5596128" y="0"/>
            <a:ext cx="6595872" cy="6858000"/>
          </a:xfrm>
        </p:spPr>
      </p:pic>
    </p:spTree>
    <p:extLst>
      <p:ext uri="{BB962C8B-B14F-4D97-AF65-F5344CB8AC3E}">
        <p14:creationId xmlns:p14="http://schemas.microsoft.com/office/powerpoint/2010/main" val="3069965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3D16B-F369-D22A-2485-6F65430FAA2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DA63C5-64A6-8E8E-FEC2-1CFE0E552C80}"/>
              </a:ext>
            </a:extLst>
          </p:cNvPr>
          <p:cNvSpPr>
            <a:spLocks noGrp="1"/>
          </p:cNvSpPr>
          <p:nvPr>
            <p:ph type="title" idx="4294967295"/>
          </p:nvPr>
        </p:nvSpPr>
        <p:spPr>
          <a:xfrm>
            <a:off x="650875" y="2473325"/>
            <a:ext cx="10890250" cy="218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Likewise, the law establishes PRESUMPTIONS that can be the starting point for our analysis, but can be REBUTED by the individual if his or her case is not TYPICAL.</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90760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AEB44-A3C8-8BCE-8E5A-4A1BE471D79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05C7314-0B6D-D6D7-BE6E-7A0311B5D37B}"/>
              </a:ext>
            </a:extLst>
          </p:cNvPr>
          <p:cNvSpPr>
            <a:spLocks noGrp="1"/>
          </p:cNvSpPr>
          <p:nvPr>
            <p:ph type="title" idx="4294967295"/>
          </p:nvPr>
        </p:nvSpPr>
        <p:spPr>
          <a:xfrm>
            <a:off x="650875" y="1243013"/>
            <a:ext cx="10890250" cy="43957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chemeClr val="tx1"/>
                </a:solidFill>
                <a:effectLst/>
                <a:uLnTx/>
                <a:uFillTx/>
                <a:latin typeface="+mn-lt"/>
                <a:ea typeface="+mn-ea"/>
                <a:cs typeface="+mn-cs"/>
              </a:rPr>
              <a:t>PRESUMPTIONS; Out-of-State: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3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chemeClr val="tx1"/>
                </a:solidFill>
                <a:effectLst/>
                <a:uLnTx/>
                <a:uFillTx/>
                <a:latin typeface="+mn-lt"/>
                <a:ea typeface="+mn-ea"/>
                <a:cs typeface="+mn-cs"/>
              </a:rPr>
              <a:t>A person who is physically present in another state outside of Indiana WITH INTENT to make the other state legal residence, even if the individual INTENDS to move back to Indiana at a later date, the person LOSES residence in Indiana. </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3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chemeClr val="tx1"/>
                </a:solidFill>
                <a:effectLst/>
                <a:uLnTx/>
                <a:uFillTx/>
                <a:latin typeface="+mn-lt"/>
                <a:ea typeface="+mn-ea"/>
                <a:cs typeface="+mn-cs"/>
              </a:rPr>
              <a:t>IC 3-5-5-8 and 3-5-5-9</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45664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DF325-5878-1DD3-E386-CE507AAF048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C5A7261-85DA-8491-05D7-3BF6F26E458E}"/>
              </a:ext>
            </a:extLst>
          </p:cNvPr>
          <p:cNvSpPr>
            <a:spLocks noGrp="1"/>
          </p:cNvSpPr>
          <p:nvPr>
            <p:ph type="title" idx="4294967295"/>
          </p:nvPr>
        </p:nvSpPr>
        <p:spPr>
          <a:xfrm>
            <a:off x="650875" y="1406525"/>
            <a:ext cx="10890250" cy="40449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PRESUMPTIONS; Out-of-Precinct:</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Same rule: If person physically outside of precinct WITH INTENT to make the other precinct the person’s residence, then the person LOSES residence in former precinct.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IC 3-5-5-10</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269459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DDFF5-9063-DED9-9099-5C3076BF62B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463D115-EDC6-0571-D4C0-743367DD6996}"/>
              </a:ext>
            </a:extLst>
          </p:cNvPr>
          <p:cNvSpPr>
            <a:spLocks noGrp="1"/>
          </p:cNvSpPr>
          <p:nvPr>
            <p:ph type="title" idx="4294967295"/>
          </p:nvPr>
        </p:nvSpPr>
        <p:spPr>
          <a:xfrm>
            <a:off x="650875" y="1617663"/>
            <a:ext cx="10890250" cy="3622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PRESUMPTIONS; Transitional Situations: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 </a:t>
            </a:r>
          </a:p>
          <a:p>
            <a:pPr marL="22860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 Temporary employment</a:t>
            </a:r>
          </a:p>
          <a:p>
            <a:pPr marL="22860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 Preparing to purchase or occupy a residence</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IC 3-5-5-7</a:t>
            </a:r>
          </a:p>
        </p:txBody>
      </p:sp>
    </p:spTree>
    <p:extLst>
      <p:ext uri="{BB962C8B-B14F-4D97-AF65-F5344CB8AC3E}">
        <p14:creationId xmlns:p14="http://schemas.microsoft.com/office/powerpoint/2010/main" val="2782911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C1A30-3E7D-4C3E-0B8A-01FFD3F8FC7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C5C00AC-9BF1-B948-CEB9-C88A7E9B4285}"/>
              </a:ext>
            </a:extLst>
          </p:cNvPr>
          <p:cNvSpPr>
            <a:spLocks noGrp="1"/>
          </p:cNvSpPr>
          <p:nvPr>
            <p:ph type="title" idx="4294967295"/>
          </p:nvPr>
        </p:nvSpPr>
        <p:spPr>
          <a:xfrm>
            <a:off x="650875" y="352425"/>
            <a:ext cx="10890250" cy="6294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PRESUMPTIONS; “IMMEDIATE FAMILY”:</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"Immediate family": An individual's "immediate family" includes the spouse, children, stepchildren, parents, or grandparents of the individual (IC 3-5-5-0.5).</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571500" marR="0" lvl="1" indent="-342900" algn="l" defTabSz="914400" rtl="0" eaLnBrk="1" fontAlgn="auto" latinLnBrk="0" hangingPunct="1">
              <a:lnSpc>
                <a:spcPct val="120000"/>
              </a:lnSpc>
              <a:spcBef>
                <a:spcPts val="500"/>
              </a:spcBef>
              <a:spcAft>
                <a:spcPts val="0"/>
              </a:spcAft>
              <a:buClrTx/>
              <a:buSzTx/>
              <a:buFont typeface="Arial" panose="020B0604020202020204" pitchFamily="34" charset="0"/>
              <a:buAutoNum type="alphaLcParen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Residence of person’s “immediate family” is residence of person, UNLESS residence is transient for person or person’s family.  </a:t>
            </a:r>
          </a:p>
          <a:p>
            <a:pPr marL="571500" marR="0" lvl="1" indent="-342900" algn="l" defTabSz="914400" rtl="0" eaLnBrk="1" fontAlgn="auto" latinLnBrk="0" hangingPunct="1">
              <a:lnSpc>
                <a:spcPct val="120000"/>
              </a:lnSpc>
              <a:spcBef>
                <a:spcPts val="500"/>
              </a:spcBef>
              <a:spcAft>
                <a:spcPts val="0"/>
              </a:spcAft>
              <a:buClrTx/>
              <a:buSzTx/>
              <a:buFont typeface="Arial" panose="020B0604020202020204" pitchFamily="34" charset="0"/>
              <a:buAutoNum type="alphaLcParen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Person doing business in another place away from immediate family, person’s residence is presumed to be with immediate family UNLESS the person INTENDS to not return to family residence.</a:t>
            </a:r>
          </a:p>
          <a:p>
            <a:pPr marL="571500" marR="0" lvl="1" indent="-342900" algn="l" defTabSz="914400" rtl="0" eaLnBrk="1" fontAlgn="auto" latinLnBrk="0" hangingPunct="1">
              <a:lnSpc>
                <a:spcPct val="120000"/>
              </a:lnSpc>
              <a:spcBef>
                <a:spcPts val="500"/>
              </a:spcBef>
              <a:spcAft>
                <a:spcPts val="0"/>
              </a:spcAft>
              <a:buClrTx/>
              <a:buSzTx/>
              <a:buFont typeface="Arial" panose="020B0604020202020204" pitchFamily="34" charset="0"/>
              <a:buAutoNum type="alphaLcParen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If married person does not live in same residence as spouse and INTENDS for different residence to be that person’s legal residence, then married person does not have same legal residence as spouse.</a:t>
            </a:r>
          </a:p>
          <a:p>
            <a:pPr marL="571500" marR="0" lvl="1" indent="-342900" algn="l" defTabSz="914400" rtl="0" eaLnBrk="1" fontAlgn="auto" latinLnBrk="0" hangingPunct="1">
              <a:lnSpc>
                <a:spcPct val="120000"/>
              </a:lnSpc>
              <a:spcBef>
                <a:spcPts val="500"/>
              </a:spcBef>
              <a:spcAft>
                <a:spcPts val="0"/>
              </a:spcAft>
              <a:buClrTx/>
              <a:buSzTx/>
              <a:buFont typeface="Arial" panose="020B0604020202020204" pitchFamily="34" charset="0"/>
              <a:buAutoNum type="alphaLcParen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Unmarried person who does NOT have immediate family presumed to reside “where the person usually sleeps” UNLESS intent is different.</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IC 3-5-5-11, 12, 13, 14, and 15 </a:t>
            </a:r>
          </a:p>
        </p:txBody>
      </p:sp>
    </p:spTree>
    <p:extLst>
      <p:ext uri="{BB962C8B-B14F-4D97-AF65-F5344CB8AC3E}">
        <p14:creationId xmlns:p14="http://schemas.microsoft.com/office/powerpoint/2010/main" val="3257002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7755A-8858-AEDA-2F37-CB01FA15B68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87319C2-8819-A488-4CDC-DA62A88070F2}"/>
              </a:ext>
            </a:extLst>
          </p:cNvPr>
          <p:cNvSpPr>
            <a:spLocks noGrp="1"/>
          </p:cNvSpPr>
          <p:nvPr>
            <p:ph type="title" idx="4294967295"/>
          </p:nvPr>
        </p:nvSpPr>
        <p:spPr>
          <a:xfrm>
            <a:off x="650875" y="609600"/>
            <a:ext cx="10890250" cy="55800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PRESUMPTIONS; Students: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22860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 Physical presence in Indiana for educational purposes is presumed NOT enough, by itself, to establish residence.</a:t>
            </a:r>
          </a:p>
          <a:p>
            <a:pPr marL="22860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 HOWEVER, if student chooses can state the EITHER address where person attends higher educational institution OR address where student lives when not attending school is legal residence. </a:t>
            </a:r>
          </a:p>
          <a:p>
            <a:pPr marL="228600" marR="0" lvl="1" indent="0" algn="l"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228600" marR="0" lvl="1" indent="0" algn="r" defTabSz="914400" rtl="0" eaLnBrk="1" fontAlgn="auto" latinLnBrk="0" hangingPunct="1">
              <a:lnSpc>
                <a:spcPct val="12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IC 3-5-5-7</a:t>
            </a:r>
          </a:p>
        </p:txBody>
      </p:sp>
    </p:spTree>
    <p:extLst>
      <p:ext uri="{BB962C8B-B14F-4D97-AF65-F5344CB8AC3E}">
        <p14:creationId xmlns:p14="http://schemas.microsoft.com/office/powerpoint/2010/main" val="2903985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370D6-F493-DBCF-9EBD-96BAE526C9A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7431A1-81BA-2FDA-0BEF-6525B01A0FF1}"/>
              </a:ext>
            </a:extLst>
          </p:cNvPr>
          <p:cNvSpPr>
            <a:spLocks noGrp="1"/>
          </p:cNvSpPr>
          <p:nvPr>
            <p:ph type="title"/>
          </p:nvPr>
        </p:nvSpPr>
        <p:spPr>
          <a:xfrm>
            <a:off x="612775" y="520701"/>
            <a:ext cx="7342307" cy="792284"/>
          </a:xfrm>
        </p:spPr>
        <p:txBody>
          <a:bodyPr/>
          <a:lstStyle/>
          <a:p>
            <a:r>
              <a:rPr lang="en-US" sz="4800" dirty="0"/>
              <a:t>Special Cases:</a:t>
            </a:r>
          </a:p>
        </p:txBody>
      </p:sp>
      <p:sp>
        <p:nvSpPr>
          <p:cNvPr id="5" name="Content Placeholder 4">
            <a:extLst>
              <a:ext uri="{FF2B5EF4-FFF2-40B4-BE49-F238E27FC236}">
                <a16:creationId xmlns:a16="http://schemas.microsoft.com/office/drawing/2014/main" id="{90D54102-9876-D9BF-E3CE-81207AC87854}"/>
              </a:ext>
            </a:extLst>
          </p:cNvPr>
          <p:cNvSpPr>
            <a:spLocks noGrp="1"/>
          </p:cNvSpPr>
          <p:nvPr>
            <p:ph sz="quarter" idx="13"/>
          </p:nvPr>
        </p:nvSpPr>
        <p:spPr>
          <a:xfrm>
            <a:off x="612775" y="1570892"/>
            <a:ext cx="10890374" cy="4496776"/>
          </a:xfrm>
        </p:spPr>
        <p:txBody>
          <a:bodyPr/>
          <a:lstStyle/>
          <a:p>
            <a:pPr marL="342900" indent="-342900">
              <a:buFont typeface="Arial" panose="020B0604020202020204" pitchFamily="34" charset="0"/>
              <a:buChar char="•"/>
            </a:pPr>
            <a:r>
              <a:rPr lang="en-US" sz="2800" dirty="0"/>
              <a:t>Veterans home: Resident of veterans home presumed to reside at that home. IC 3-5-5-16</a:t>
            </a:r>
          </a:p>
          <a:p>
            <a:pPr marL="342900" indent="-342900">
              <a:buFont typeface="Arial" panose="020B0604020202020204" pitchFamily="34" charset="0"/>
              <a:buChar char="•"/>
            </a:pPr>
            <a:r>
              <a:rPr lang="en-US" sz="2800" dirty="0"/>
              <a:t>Mentally ill confined persons: Can choose residence at institution where confined OR at address where person lives when not committed to institution. IC 3-5-5-17</a:t>
            </a:r>
          </a:p>
          <a:p>
            <a:pPr marL="342900" indent="-342900">
              <a:buFont typeface="Arial" panose="020B0604020202020204" pitchFamily="34" charset="0"/>
              <a:buChar char="•"/>
            </a:pPr>
            <a:r>
              <a:rPr lang="en-US" sz="2800" dirty="0"/>
              <a:t>Nursing home: Not special statute, but person’s INTENT is what matters, whether or not family, doctors, or nursing home staff think return to that address is likely or possible. </a:t>
            </a:r>
          </a:p>
          <a:p>
            <a:endParaRPr lang="en-US" dirty="0"/>
          </a:p>
        </p:txBody>
      </p:sp>
    </p:spTree>
    <p:extLst>
      <p:ext uri="{BB962C8B-B14F-4D97-AF65-F5344CB8AC3E}">
        <p14:creationId xmlns:p14="http://schemas.microsoft.com/office/powerpoint/2010/main" val="4168948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B5F01-5A92-90CC-978F-901EC9FA687F}"/>
              </a:ext>
            </a:extLst>
          </p:cNvPr>
          <p:cNvSpPr>
            <a:spLocks noGrp="1"/>
          </p:cNvSpPr>
          <p:nvPr>
            <p:ph type="title" idx="4294967295"/>
          </p:nvPr>
        </p:nvSpPr>
        <p:spPr>
          <a:xfrm>
            <a:off x="612775" y="457200"/>
            <a:ext cx="10890250" cy="58801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Homeless/mobile persons: “Persons with a non-traditional address”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Individual with a nontraditional residence means a person who:</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(1) does not reside in a private residential dwelling or an institutional structure; and</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(2) maintains a mobile residence or usually sleeps in a shelter, public area, or public right-of-way.</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Individual with “nontraditional residence” can have legal residence in a precinct. </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IC 3-5-5-18 and IC 3-5-2.1-54</a:t>
            </a:r>
          </a:p>
        </p:txBody>
      </p:sp>
    </p:spTree>
    <p:extLst>
      <p:ext uri="{BB962C8B-B14F-4D97-AF65-F5344CB8AC3E}">
        <p14:creationId xmlns:p14="http://schemas.microsoft.com/office/powerpoint/2010/main" val="1387889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09B1-CECE-7466-7044-9D73619E56A1}"/>
              </a:ext>
            </a:extLst>
          </p:cNvPr>
          <p:cNvSpPr>
            <a:spLocks noGrp="1"/>
          </p:cNvSpPr>
          <p:nvPr>
            <p:ph type="ctrTitle"/>
          </p:nvPr>
        </p:nvSpPr>
        <p:spPr>
          <a:xfrm>
            <a:off x="365760" y="5218032"/>
            <a:ext cx="11460480" cy="786384"/>
          </a:xfrm>
        </p:spPr>
        <p:txBody>
          <a:bodyPr/>
          <a:lstStyle/>
          <a:p>
            <a:r>
              <a:rPr lang="en-US" dirty="0"/>
              <a:t>Questions?</a:t>
            </a:r>
          </a:p>
        </p:txBody>
      </p:sp>
      <p:pic>
        <p:nvPicPr>
          <p:cNvPr id="8" name="Picture Placeholder 7" descr="Aerial view of neighborhood">
            <a:extLst>
              <a:ext uri="{FF2B5EF4-FFF2-40B4-BE49-F238E27FC236}">
                <a16:creationId xmlns:a16="http://schemas.microsoft.com/office/drawing/2014/main" id="{E4B1C376-70C5-9EB2-CF6E-D53765DFA6C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9304" b="19304"/>
          <a:stretch>
            <a:fillRect/>
          </a:stretch>
        </p:blipFill>
        <p:spPr/>
      </p:pic>
    </p:spTree>
    <p:extLst>
      <p:ext uri="{BB962C8B-B14F-4D97-AF65-F5344CB8AC3E}">
        <p14:creationId xmlns:p14="http://schemas.microsoft.com/office/powerpoint/2010/main" val="2999686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33A0-1764-3DC0-A9D7-7733B04AFC75}"/>
              </a:ext>
            </a:extLst>
          </p:cNvPr>
          <p:cNvSpPr>
            <a:spLocks noGrp="1"/>
          </p:cNvSpPr>
          <p:nvPr>
            <p:ph type="ctrTitle"/>
          </p:nvPr>
        </p:nvSpPr>
        <p:spPr>
          <a:xfrm>
            <a:off x="1496568" y="1918598"/>
            <a:ext cx="9198864" cy="3291840"/>
          </a:xfrm>
        </p:spPr>
        <p:txBody>
          <a:bodyPr/>
          <a:lstStyle/>
          <a:p>
            <a:r>
              <a:rPr lang="en-US" dirty="0"/>
              <a:t>“Residence”- always fact-sensitive and can be complicated in some cases.</a:t>
            </a:r>
            <a:br>
              <a:rPr lang="en-US" dirty="0"/>
            </a:br>
            <a:endParaRPr lang="en-US" dirty="0"/>
          </a:p>
        </p:txBody>
      </p:sp>
    </p:spTree>
    <p:extLst>
      <p:ext uri="{BB962C8B-B14F-4D97-AF65-F5344CB8AC3E}">
        <p14:creationId xmlns:p14="http://schemas.microsoft.com/office/powerpoint/2010/main" val="1471035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44A5-0283-F980-85F3-EE51746FC4CD}"/>
              </a:ext>
            </a:extLst>
          </p:cNvPr>
          <p:cNvSpPr>
            <a:spLocks noGrp="1"/>
          </p:cNvSpPr>
          <p:nvPr>
            <p:ph type="title"/>
          </p:nvPr>
        </p:nvSpPr>
        <p:spPr>
          <a:xfrm>
            <a:off x="612648" y="553616"/>
            <a:ext cx="3595634" cy="1757505"/>
          </a:xfrm>
        </p:spPr>
        <p:txBody>
          <a:bodyPr anchor="t">
            <a:normAutofit/>
          </a:bodyPr>
          <a:lstStyle/>
          <a:p>
            <a:pPr lvl="0"/>
            <a:r>
              <a:rPr lang="en-US" dirty="0"/>
              <a:t>State law defines term: IC 3-5-2.1-90:</a:t>
            </a:r>
          </a:p>
        </p:txBody>
      </p:sp>
      <p:sp>
        <p:nvSpPr>
          <p:cNvPr id="3" name="Content Placeholder 2">
            <a:extLst>
              <a:ext uri="{FF2B5EF4-FFF2-40B4-BE49-F238E27FC236}">
                <a16:creationId xmlns:a16="http://schemas.microsoft.com/office/drawing/2014/main" id="{1A385359-5FD3-D5C8-1467-F7082543AA4C}"/>
              </a:ext>
            </a:extLst>
          </p:cNvPr>
          <p:cNvSpPr>
            <a:spLocks noGrp="1"/>
          </p:cNvSpPr>
          <p:nvPr>
            <p:ph type="body" sz="half" idx="2"/>
          </p:nvPr>
        </p:nvSpPr>
        <p:spPr>
          <a:xfrm>
            <a:off x="612648" y="2311121"/>
            <a:ext cx="3595634" cy="2671187"/>
          </a:xfrm>
        </p:spPr>
        <p:txBody>
          <a:bodyPr anchor="t">
            <a:normAutofit/>
          </a:bodyPr>
          <a:lstStyle/>
          <a:p>
            <a:r>
              <a:rPr lang="en-US" dirty="0"/>
              <a:t>"Residence" means the place:</a:t>
            </a:r>
          </a:p>
          <a:p>
            <a:r>
              <a:rPr lang="en-US" dirty="0"/>
              <a:t>(1) where a person has the person's true, fixed, and permanent home and principal establishment; and</a:t>
            </a:r>
          </a:p>
          <a:p>
            <a:r>
              <a:rPr lang="en-US" dirty="0"/>
              <a:t>(2) to which the person has, whenever absent, the intention of returning.</a:t>
            </a:r>
          </a:p>
        </p:txBody>
      </p:sp>
      <p:pic>
        <p:nvPicPr>
          <p:cNvPr id="8" name="Picture Placeholder 7" descr="A picture containing text, several">
            <a:extLst>
              <a:ext uri="{FF2B5EF4-FFF2-40B4-BE49-F238E27FC236}">
                <a16:creationId xmlns:a16="http://schemas.microsoft.com/office/drawing/2014/main" id="{549E12DD-D573-81FF-E443-8323158F258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609" r="4610" b="1"/>
          <a:stretch>
            <a:fillRect/>
          </a:stretch>
        </p:blipFill>
        <p:spPr>
          <a:xfrm>
            <a:off x="5134708" y="553615"/>
            <a:ext cx="6440258" cy="5755109"/>
          </a:xfrm>
          <a:noFill/>
        </p:spPr>
      </p:pic>
    </p:spTree>
    <p:extLst>
      <p:ext uri="{BB962C8B-B14F-4D97-AF65-F5344CB8AC3E}">
        <p14:creationId xmlns:p14="http://schemas.microsoft.com/office/powerpoint/2010/main" val="3313450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0E1-014E-2F32-5FE0-025C27322ADF}"/>
              </a:ext>
            </a:extLst>
          </p:cNvPr>
          <p:cNvSpPr>
            <a:spLocks noGrp="1"/>
          </p:cNvSpPr>
          <p:nvPr>
            <p:ph type="title"/>
          </p:nvPr>
        </p:nvSpPr>
        <p:spPr>
          <a:xfrm>
            <a:off x="614677" y="877457"/>
            <a:ext cx="4142232" cy="2551544"/>
          </a:xfrm>
        </p:spPr>
        <p:txBody>
          <a:bodyPr>
            <a:normAutofit/>
          </a:bodyPr>
          <a:lstStyle/>
          <a:p>
            <a:r>
              <a:rPr lang="en-US" sz="2800" dirty="0"/>
              <a:t>State law (IC 3-5-5-1) applies definition of “Residence” to:</a:t>
            </a:r>
          </a:p>
        </p:txBody>
      </p:sp>
      <p:sp>
        <p:nvSpPr>
          <p:cNvPr id="3" name="Content Placeholder 2">
            <a:extLst>
              <a:ext uri="{FF2B5EF4-FFF2-40B4-BE49-F238E27FC236}">
                <a16:creationId xmlns:a16="http://schemas.microsoft.com/office/drawing/2014/main" id="{A36B70B6-B9DD-8293-E045-C9E0BE21FEB2}"/>
              </a:ext>
            </a:extLst>
          </p:cNvPr>
          <p:cNvSpPr>
            <a:spLocks noGrp="1"/>
          </p:cNvSpPr>
          <p:nvPr>
            <p:ph sz="quarter" idx="13"/>
          </p:nvPr>
        </p:nvSpPr>
        <p:spPr>
          <a:xfrm>
            <a:off x="5522913" y="877456"/>
            <a:ext cx="6159500" cy="2006421"/>
          </a:xfrm>
        </p:spPr>
        <p:txBody>
          <a:bodyPr>
            <a:normAutofit/>
          </a:bodyPr>
          <a:lstStyle/>
          <a:p>
            <a:pPr marL="0" indent="0">
              <a:lnSpc>
                <a:spcPct val="110000"/>
              </a:lnSpc>
              <a:spcBef>
                <a:spcPts val="2500"/>
              </a:spcBef>
              <a:buNone/>
            </a:pPr>
            <a:r>
              <a:rPr lang="en-US" sz="1800" b="1" dirty="0"/>
              <a:t>(1) A voter or a person applying to be a voter,</a:t>
            </a:r>
          </a:p>
          <a:p>
            <a:pPr marL="0" indent="0">
              <a:lnSpc>
                <a:spcPct val="110000"/>
              </a:lnSpc>
              <a:spcBef>
                <a:spcPts val="2500"/>
              </a:spcBef>
              <a:buNone/>
            </a:pPr>
            <a:r>
              <a:rPr lang="en-US" sz="1800" b="1" dirty="0"/>
              <a:t>(2) A candidate, and</a:t>
            </a:r>
          </a:p>
          <a:p>
            <a:pPr marL="0" indent="0">
              <a:lnSpc>
                <a:spcPct val="110000"/>
              </a:lnSpc>
              <a:spcBef>
                <a:spcPts val="2500"/>
              </a:spcBef>
              <a:buNone/>
            </a:pPr>
            <a:r>
              <a:rPr lang="en-US" sz="1800" b="1" dirty="0"/>
              <a:t>(3) A person holding elective office.</a:t>
            </a:r>
          </a:p>
          <a:p>
            <a:pPr marL="0" lvl="1" indent="0">
              <a:lnSpc>
                <a:spcPct val="110000"/>
              </a:lnSpc>
              <a:buNone/>
            </a:pPr>
            <a:endParaRPr lang="en-US" dirty="0"/>
          </a:p>
        </p:txBody>
      </p:sp>
      <p:pic>
        <p:nvPicPr>
          <p:cNvPr id="11" name="Picture 10" descr="line drawing of a person voting">
            <a:extLst>
              <a:ext uri="{FF2B5EF4-FFF2-40B4-BE49-F238E27FC236}">
                <a16:creationId xmlns:a16="http://schemas.microsoft.com/office/drawing/2014/main" id="{382517F9-10A7-7108-80AF-359CCB032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626" y="3419175"/>
            <a:ext cx="2886076" cy="2329610"/>
          </a:xfrm>
          <a:prstGeom prst="rect">
            <a:avLst/>
          </a:prstGeom>
        </p:spPr>
      </p:pic>
      <p:pic>
        <p:nvPicPr>
          <p:cNvPr id="19" name="Picture 18">
            <a:extLst>
              <a:ext uri="{FF2B5EF4-FFF2-40B4-BE49-F238E27FC236}">
                <a16:creationId xmlns:a16="http://schemas.microsoft.com/office/drawing/2014/main" id="{11EB8D1B-E390-919A-CD5E-0D8AEF183868}"/>
              </a:ext>
              <a:ext uri="{C183D7F6-B498-43B3-948B-1728B52AA6E4}">
                <adec:decorative xmlns:adec="http://schemas.microsoft.com/office/drawing/2017/decorative" val="1"/>
              </a:ext>
            </a:extLst>
          </p:cNvPr>
          <p:cNvPicPr>
            <a:picLocks noChangeAspect="1"/>
          </p:cNvPicPr>
          <p:nvPr/>
        </p:nvPicPr>
        <p:blipFill>
          <a:blip r:embed="rId4">
            <a:alphaModFix amt="12000"/>
            <a:extLst>
              <a:ext uri="{28A0092B-C50C-407E-A947-70E740481C1C}">
                <a14:useLocalDpi xmlns:a14="http://schemas.microsoft.com/office/drawing/2010/main" val="0"/>
              </a:ext>
            </a:extLst>
          </a:blip>
          <a:stretch>
            <a:fillRect/>
          </a:stretch>
        </p:blipFill>
        <p:spPr>
          <a:xfrm>
            <a:off x="0" y="0"/>
            <a:ext cx="12192000" cy="6848856"/>
          </a:xfrm>
          <a:prstGeom prst="rect">
            <a:avLst/>
          </a:prstGeom>
        </p:spPr>
      </p:pic>
      <p:pic>
        <p:nvPicPr>
          <p:cNvPr id="17" name="Picture 16">
            <a:extLst>
              <a:ext uri="{FF2B5EF4-FFF2-40B4-BE49-F238E27FC236}">
                <a16:creationId xmlns:a16="http://schemas.microsoft.com/office/drawing/2014/main" id="{6F36AF21-D33F-65A8-5E74-6315E0E981A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7493" y="3419175"/>
            <a:ext cx="2679256" cy="2335418"/>
          </a:xfrm>
          <a:prstGeom prst="rect">
            <a:avLst/>
          </a:prstGeom>
        </p:spPr>
      </p:pic>
      <p:pic>
        <p:nvPicPr>
          <p:cNvPr id="13" name="Picture 12">
            <a:extLst>
              <a:ext uri="{FF2B5EF4-FFF2-40B4-BE49-F238E27FC236}">
                <a16:creationId xmlns:a16="http://schemas.microsoft.com/office/drawing/2014/main" id="{73F503E4-0A43-B131-83C1-5984BA2ECD7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7919" y="3424428"/>
            <a:ext cx="2324357" cy="2324357"/>
          </a:xfrm>
          <a:prstGeom prst="rect">
            <a:avLst/>
          </a:prstGeom>
        </p:spPr>
      </p:pic>
    </p:spTree>
    <p:extLst>
      <p:ext uri="{BB962C8B-B14F-4D97-AF65-F5344CB8AC3E}">
        <p14:creationId xmlns:p14="http://schemas.microsoft.com/office/powerpoint/2010/main" val="187927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B6A3E-CA81-1DD8-3524-88754527C3D4}"/>
            </a:ext>
          </a:extLst>
        </p:cNvPr>
        <p:cNvGrpSpPr/>
        <p:nvPr/>
      </p:nvGrpSpPr>
      <p:grpSpPr>
        <a:xfrm>
          <a:off x="0" y="0"/>
          <a:ext cx="0" cy="0"/>
          <a:chOff x="0" y="0"/>
          <a:chExt cx="0" cy="0"/>
        </a:xfrm>
      </p:grpSpPr>
      <p:pic>
        <p:nvPicPr>
          <p:cNvPr id="10" name="Picture 9" descr="Close-up of wheat growing in a field">
            <a:extLst>
              <a:ext uri="{FF2B5EF4-FFF2-40B4-BE49-F238E27FC236}">
                <a16:creationId xmlns:a16="http://schemas.microsoft.com/office/drawing/2014/main" id="{086B54EA-3D3D-3327-CA10-31C9EE052EFF}"/>
              </a:ext>
            </a:extLst>
          </p:cNvPr>
          <p:cNvPicPr>
            <a:picLocks noChangeAspect="1"/>
          </p:cNvPicPr>
          <p:nvPr/>
        </p:nvPicPr>
        <p:blipFill>
          <a:blip r:embed="rId2">
            <a:alphaModFix amt="38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BD1571-8523-50D9-D99E-993E8F19D8A0}"/>
              </a:ext>
            </a:extLst>
          </p:cNvPr>
          <p:cNvSpPr>
            <a:spLocks noGrp="1"/>
          </p:cNvSpPr>
          <p:nvPr>
            <p:ph type="title"/>
          </p:nvPr>
        </p:nvSpPr>
        <p:spPr>
          <a:xfrm>
            <a:off x="706433" y="1935623"/>
            <a:ext cx="3595634" cy="2986753"/>
          </a:xfrm>
        </p:spPr>
        <p:txBody>
          <a:bodyPr anchor="t">
            <a:normAutofit fontScale="90000"/>
          </a:bodyPr>
          <a:lstStyle/>
          <a:p>
            <a:pPr lvl="0"/>
            <a:r>
              <a:rPr lang="en-US" sz="2000" dirty="0"/>
              <a:t>Basic starting point to determine residence:</a:t>
            </a:r>
            <a:br>
              <a:rPr lang="en-US" sz="2000" dirty="0"/>
            </a:br>
            <a:r>
              <a:rPr lang="en-US" sz="2000" dirty="0"/>
              <a:t>IC 3-5-5-2; A person's residence may be established by:</a:t>
            </a:r>
            <a:br>
              <a:rPr lang="en-US" sz="2000" dirty="0"/>
            </a:br>
            <a:br>
              <a:rPr lang="en-US" sz="2000" dirty="0"/>
            </a:br>
            <a:r>
              <a:rPr lang="en-US" sz="2000" dirty="0"/>
              <a:t>(1) origin or birth;</a:t>
            </a:r>
            <a:br>
              <a:rPr lang="en-US" sz="2000" dirty="0"/>
            </a:br>
            <a:br>
              <a:rPr lang="en-US" sz="2000" dirty="0"/>
            </a:br>
            <a:r>
              <a:rPr lang="en-US" sz="2000" dirty="0"/>
              <a:t>(2) intent and conduct taken to implement the intent; or</a:t>
            </a:r>
            <a:br>
              <a:rPr lang="en-US" sz="2000" dirty="0"/>
            </a:br>
            <a:br>
              <a:rPr lang="en-US" sz="2000" dirty="0"/>
            </a:br>
            <a:r>
              <a:rPr lang="en-US" sz="2000" dirty="0"/>
              <a:t>(3) operation of law.</a:t>
            </a:r>
          </a:p>
        </p:txBody>
      </p:sp>
      <p:sp>
        <p:nvSpPr>
          <p:cNvPr id="5" name="Content Placeholder 4">
            <a:extLst>
              <a:ext uri="{FF2B5EF4-FFF2-40B4-BE49-F238E27FC236}">
                <a16:creationId xmlns:a16="http://schemas.microsoft.com/office/drawing/2014/main" id="{1717E635-EA6B-F350-8F93-8F9C0BF8ED3B}"/>
              </a:ext>
            </a:extLst>
          </p:cNvPr>
          <p:cNvSpPr>
            <a:spLocks noGrp="1"/>
          </p:cNvSpPr>
          <p:nvPr>
            <p:ph idx="1"/>
          </p:nvPr>
        </p:nvSpPr>
        <p:spPr>
          <a:xfrm>
            <a:off x="5134708" y="961292"/>
            <a:ext cx="6440258" cy="5347432"/>
          </a:xfrm>
        </p:spPr>
        <p:txBody>
          <a:bodyPr>
            <a:normAutofit fontScale="77500" lnSpcReduction="20000"/>
          </a:bodyPr>
          <a:lstStyle/>
          <a:p>
            <a:r>
              <a:rPr lang="en-US" dirty="0"/>
              <a:t>An individual BORN in Star City, Indiana, has established residence there (even if infant cannot yet have intent or engage in conduct to do so.)</a:t>
            </a:r>
          </a:p>
          <a:p>
            <a:r>
              <a:rPr lang="en-US" dirty="0"/>
              <a:t>An individual moves to Mars Hill, Indiana from Kentucky. Can establish legal residence in Mars Hill if: (1) intent to do so; and (2) engages in conduct to implement this intent.</a:t>
            </a:r>
          </a:p>
          <a:p>
            <a:r>
              <a:rPr lang="en-US" dirty="0"/>
              <a:t>An individual from Pluto Water, Indiana is elected to Congress, and spends almost all her time in Washington, DC for the next 10 years. But by “operation of law”, retains her Pluto Water residence while in DC “on the business of the United States”.  </a:t>
            </a:r>
          </a:p>
          <a:p>
            <a:endParaRPr lang="en-US" dirty="0"/>
          </a:p>
        </p:txBody>
      </p:sp>
    </p:spTree>
    <p:extLst>
      <p:ext uri="{BB962C8B-B14F-4D97-AF65-F5344CB8AC3E}">
        <p14:creationId xmlns:p14="http://schemas.microsoft.com/office/powerpoint/2010/main" val="4231986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2F81C-2BD8-A4FA-1C47-752CDA28131D}"/>
              </a:ext>
            </a:extLst>
          </p:cNvPr>
          <p:cNvSpPr>
            <a:spLocks noGrp="1"/>
          </p:cNvSpPr>
          <p:nvPr>
            <p:ph type="ctrTitle"/>
          </p:nvPr>
        </p:nvSpPr>
        <p:spPr>
          <a:xfrm>
            <a:off x="1031768" y="1801368"/>
            <a:ext cx="10128464" cy="4572000"/>
          </a:xfrm>
        </p:spPr>
        <p:txBody>
          <a:bodyPr>
            <a:normAutofit fontScale="90000"/>
          </a:bodyPr>
          <a:lstStyle/>
          <a:p>
            <a:r>
              <a:rPr lang="en-US" sz="3100" dirty="0"/>
              <a:t>IC 3-5-5-4  Abandonment of residence</a:t>
            </a:r>
            <a:br>
              <a:rPr lang="en-US" sz="3100" dirty="0"/>
            </a:br>
            <a:br>
              <a:rPr lang="en-US" sz="3100" dirty="0"/>
            </a:br>
            <a:r>
              <a:rPr lang="en-US" sz="2800" dirty="0"/>
              <a:t>A person who has a residence in a precinct retains residency in that precinct until the person abandons the residence by:</a:t>
            </a:r>
            <a:br>
              <a:rPr lang="en-US" sz="2800" dirty="0"/>
            </a:br>
            <a:br>
              <a:rPr lang="en-US" sz="2800" dirty="0"/>
            </a:br>
            <a:r>
              <a:rPr lang="en-US" sz="2800" dirty="0"/>
              <a:t>(1) Having the intent to abandon the residence;</a:t>
            </a:r>
            <a:br>
              <a:rPr lang="en-US" sz="2800" dirty="0"/>
            </a:br>
            <a:br>
              <a:rPr lang="en-US" sz="2800" dirty="0"/>
            </a:br>
            <a:r>
              <a:rPr lang="en-US" sz="2800" dirty="0"/>
              <a:t>(2) Having the intent to establish a new residence; and</a:t>
            </a:r>
            <a:br>
              <a:rPr lang="en-US" sz="2800" dirty="0"/>
            </a:br>
            <a:br>
              <a:rPr lang="en-US" sz="2800" dirty="0"/>
            </a:br>
            <a:r>
              <a:rPr lang="en-US" sz="2800" dirty="0"/>
              <a:t>(3) Acting to establish residence in new precinct.</a:t>
            </a:r>
            <a:br>
              <a:rPr lang="en-US" dirty="0"/>
            </a:br>
            <a:endParaRPr lang="en-US" sz="2800" dirty="0"/>
          </a:p>
        </p:txBody>
      </p:sp>
      <p:sp>
        <p:nvSpPr>
          <p:cNvPr id="3" name="Subtitle 2">
            <a:extLst>
              <a:ext uri="{FF2B5EF4-FFF2-40B4-BE49-F238E27FC236}">
                <a16:creationId xmlns:a16="http://schemas.microsoft.com/office/drawing/2014/main" id="{52D53411-4585-040B-5834-42C4EFE7629C}"/>
              </a:ext>
            </a:extLst>
          </p:cNvPr>
          <p:cNvSpPr>
            <a:spLocks noGrp="1"/>
          </p:cNvSpPr>
          <p:nvPr>
            <p:ph type="subTitle" idx="1"/>
          </p:nvPr>
        </p:nvSpPr>
        <p:spPr>
          <a:xfrm>
            <a:off x="1203326" y="484632"/>
            <a:ext cx="10636372" cy="845404"/>
          </a:xfrm>
        </p:spPr>
        <p:txBody>
          <a:bodyPr>
            <a:noAutofit/>
          </a:bodyPr>
          <a:lstStyle/>
          <a:p>
            <a:pPr lvl="0"/>
            <a:r>
              <a:rPr lang="en-US" sz="3600" dirty="0"/>
              <a:t>Basic starting point to determine residence:</a:t>
            </a:r>
          </a:p>
        </p:txBody>
      </p:sp>
    </p:spTree>
    <p:extLst>
      <p:ext uri="{BB962C8B-B14F-4D97-AF65-F5344CB8AC3E}">
        <p14:creationId xmlns:p14="http://schemas.microsoft.com/office/powerpoint/2010/main" val="4198690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A2511-4F65-FFFB-FC52-066FF15F0D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77D9CD8-26D2-101E-F006-9E8A45C52ED0}"/>
              </a:ext>
            </a:extLst>
          </p:cNvPr>
          <p:cNvSpPr>
            <a:spLocks noGrp="1"/>
          </p:cNvSpPr>
          <p:nvPr>
            <p:ph type="title"/>
          </p:nvPr>
        </p:nvSpPr>
        <p:spPr>
          <a:xfrm>
            <a:off x="612775" y="885796"/>
            <a:ext cx="10888473" cy="1133856"/>
          </a:xfrm>
        </p:spPr>
        <p:txBody>
          <a:bodyPr/>
          <a:lstStyle/>
          <a:p>
            <a:r>
              <a:rPr lang="en-US" sz="3200" dirty="0"/>
              <a:t>An individual cannot be a resident of more than one location AT THE SAME TIME:</a:t>
            </a:r>
          </a:p>
        </p:txBody>
      </p:sp>
      <p:sp>
        <p:nvSpPr>
          <p:cNvPr id="5" name="Content Placeholder 4">
            <a:extLst>
              <a:ext uri="{FF2B5EF4-FFF2-40B4-BE49-F238E27FC236}">
                <a16:creationId xmlns:a16="http://schemas.microsoft.com/office/drawing/2014/main" id="{661BEED2-9F8B-6766-EA2F-1BEA67493122}"/>
              </a:ext>
            </a:extLst>
          </p:cNvPr>
          <p:cNvSpPr>
            <a:spLocks noGrp="1"/>
          </p:cNvSpPr>
          <p:nvPr>
            <p:ph sz="quarter" idx="13"/>
          </p:nvPr>
        </p:nvSpPr>
        <p:spPr>
          <a:xfrm>
            <a:off x="612775" y="3054837"/>
            <a:ext cx="10890374" cy="2743200"/>
          </a:xfrm>
        </p:spPr>
        <p:txBody>
          <a:bodyPr>
            <a:normAutofit/>
          </a:bodyPr>
          <a:lstStyle/>
          <a:p>
            <a:r>
              <a:rPr lang="en-US" sz="2800" dirty="0"/>
              <a:t>- Cannot be a resident of more than one precinct in Indiana at same time.</a:t>
            </a:r>
            <a:br>
              <a:rPr lang="en-US" sz="2800" dirty="0"/>
            </a:br>
            <a:r>
              <a:rPr lang="en-US" sz="2800" dirty="0"/>
              <a:t>- Cannot be a resident of both Indiana and another state, such as Ohio, at same time. IC 3-5-5-3.</a:t>
            </a:r>
          </a:p>
        </p:txBody>
      </p:sp>
    </p:spTree>
    <p:extLst>
      <p:ext uri="{BB962C8B-B14F-4D97-AF65-F5344CB8AC3E}">
        <p14:creationId xmlns:p14="http://schemas.microsoft.com/office/powerpoint/2010/main" val="926312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79F20-7FE0-9464-CC8C-AAB74EE175D5}"/>
              </a:ext>
            </a:extLst>
          </p:cNvPr>
          <p:cNvSpPr>
            <a:spLocks noGrp="1"/>
          </p:cNvSpPr>
          <p:nvPr>
            <p:ph type="title"/>
          </p:nvPr>
        </p:nvSpPr>
        <p:spPr>
          <a:xfrm>
            <a:off x="4739642" y="978408"/>
            <a:ext cx="6858000" cy="932688"/>
          </a:xfrm>
        </p:spPr>
        <p:txBody>
          <a:bodyPr>
            <a:normAutofit fontScale="90000"/>
          </a:bodyPr>
          <a:lstStyle/>
          <a:p>
            <a:pPr lvl="0"/>
            <a:r>
              <a:rPr lang="en-US" dirty="0"/>
              <a:t>Basic starting point to determine residence:</a:t>
            </a:r>
          </a:p>
        </p:txBody>
      </p:sp>
      <p:pic>
        <p:nvPicPr>
          <p:cNvPr id="8" name="Picture Placeholder 7" descr="Stacked cardboard boxes and houseplant">
            <a:extLst>
              <a:ext uri="{FF2B5EF4-FFF2-40B4-BE49-F238E27FC236}">
                <a16:creationId xmlns:a16="http://schemas.microsoft.com/office/drawing/2014/main" id="{3F07BCC2-2942-69A1-62D5-E970B132860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0455" r="30455"/>
          <a:stretch>
            <a:fillRect/>
          </a:stretch>
        </p:blipFill>
        <p:spPr/>
      </p:pic>
      <p:sp>
        <p:nvSpPr>
          <p:cNvPr id="4" name="Content Placeholder 3">
            <a:extLst>
              <a:ext uri="{FF2B5EF4-FFF2-40B4-BE49-F238E27FC236}">
                <a16:creationId xmlns:a16="http://schemas.microsoft.com/office/drawing/2014/main" id="{A8072345-EDED-4266-CFF8-650FF0BB1E47}"/>
              </a:ext>
            </a:extLst>
          </p:cNvPr>
          <p:cNvSpPr>
            <a:spLocks noGrp="1"/>
          </p:cNvSpPr>
          <p:nvPr>
            <p:ph sz="quarter" idx="14"/>
          </p:nvPr>
        </p:nvSpPr>
        <p:spPr>
          <a:xfrm>
            <a:off x="4739642" y="2725381"/>
            <a:ext cx="6858000" cy="3446586"/>
          </a:xfrm>
        </p:spPr>
        <p:txBody>
          <a:bodyPr>
            <a:noAutofit/>
          </a:bodyPr>
          <a:lstStyle/>
          <a:p>
            <a:pPr marL="0" indent="0">
              <a:buNone/>
            </a:pPr>
            <a:r>
              <a:rPr lang="en-US" b="1" dirty="0"/>
              <a:t>IC 3-5-5-4  Abandonment of residence</a:t>
            </a:r>
            <a:endParaRPr lang="en-US" dirty="0"/>
          </a:p>
          <a:p>
            <a:pPr marL="0" indent="0">
              <a:buNone/>
            </a:pPr>
            <a:r>
              <a:rPr lang="en-US" dirty="0"/>
              <a:t>A person who has a residence in a precinct retains residency in that precinct until the person abandons the residence by:</a:t>
            </a:r>
          </a:p>
          <a:p>
            <a:pPr marL="0" indent="0">
              <a:buNone/>
            </a:pPr>
            <a:r>
              <a:rPr lang="en-US" dirty="0"/>
              <a:t>(1) having the intent to abandon the residence;</a:t>
            </a:r>
          </a:p>
          <a:p>
            <a:pPr marL="0" indent="0">
              <a:buNone/>
            </a:pPr>
            <a:r>
              <a:rPr lang="en-US" dirty="0"/>
              <a:t>(2) having the intent to establish a new residence; and</a:t>
            </a:r>
          </a:p>
          <a:p>
            <a:pPr marL="0" indent="0">
              <a:buNone/>
            </a:pPr>
            <a:r>
              <a:rPr lang="en-US" dirty="0"/>
              <a:t>(3) acting to establish residence in new precinct.</a:t>
            </a:r>
          </a:p>
        </p:txBody>
      </p:sp>
    </p:spTree>
    <p:extLst>
      <p:ext uri="{BB962C8B-B14F-4D97-AF65-F5344CB8AC3E}">
        <p14:creationId xmlns:p14="http://schemas.microsoft.com/office/powerpoint/2010/main" val="1941379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EA6679F-0290-515C-BB0F-947C10AC81E4}"/>
              </a:ext>
            </a:extLst>
          </p:cNvPr>
          <p:cNvSpPr>
            <a:spLocks noGrp="1"/>
          </p:cNvSpPr>
          <p:nvPr>
            <p:ph type="title" idx="4294967295"/>
          </p:nvPr>
        </p:nvSpPr>
        <p:spPr>
          <a:xfrm>
            <a:off x="650875" y="733425"/>
            <a:ext cx="10890250" cy="53911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Although we cannot easily determine an individual’s INTENT to establish or abandon a residence, we can rely on ACTIONS taken by that individual.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Individual statement made under the penalties for perjury (such as signing a poll list, homestead credit, tax returns, etc.) is presumed to reside at that address as of DATE that statement made.  RISK of CONTRADICTION.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IC 3-5-5-6(b)</a:t>
            </a:r>
          </a:p>
        </p:txBody>
      </p:sp>
    </p:spTree>
    <p:extLst>
      <p:ext uri="{BB962C8B-B14F-4D97-AF65-F5344CB8AC3E}">
        <p14:creationId xmlns:p14="http://schemas.microsoft.com/office/powerpoint/2010/main" val="2651058474"/>
      </p:ext>
    </p:extLst>
  </p:cSld>
  <p:clrMapOvr>
    <a:masterClrMapping/>
  </p:clrMapOvr>
</p:sld>
</file>

<file path=ppt/theme/theme1.xml><?xml version="1.0" encoding="utf-8"?>
<a:theme xmlns:a="http://schemas.openxmlformats.org/drawingml/2006/main" name="Helena">
  <a:themeElements>
    <a:clrScheme name="Helen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ena_win32_DN_V3" id="{9F427321-9060-43C1-8B15-4D38A9FA231C}" vid="{F91C65FD-DCCD-4832-9662-5F5E106155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7CFCFE-9E11-486F-94A1-AD5EF62DEC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A2E174-8201-44C8-8E86-D532E6482AA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7815C017-F059-461C-B5CA-F74FA8291930}">
  <ds:schemaRefs>
    <ds:schemaRef ds:uri="http://schemas.microsoft.com/sharepoint/v3/contenttype/forms"/>
  </ds:schemaRefs>
</ds:datastoreItem>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emplate>Modern helena presentation</Template>
  <TotalTime>388</TotalTime>
  <Words>1091</Words>
  <Application>Microsoft Office PowerPoint</Application>
  <PresentationFormat>Widescreen</PresentationFormat>
  <Paragraphs>76</Paragraphs>
  <Slides>18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Aptos</vt:lpstr>
      <vt:lpstr>Arial</vt:lpstr>
      <vt:lpstr>Neue Haas Grotesk Text Pro</vt:lpstr>
      <vt:lpstr>Helena</vt:lpstr>
      <vt:lpstr>What is “Legal Residence”</vt:lpstr>
      <vt:lpstr>“Residence”- always fact-sensitive and can be complicated in some cases. </vt:lpstr>
      <vt:lpstr>State law defines term: IC 3-5-2.1-90:</vt:lpstr>
      <vt:lpstr>State law (IC 3-5-5-1) applies definition of “Residence” to:</vt:lpstr>
      <vt:lpstr>Basic starting point to determine residence: IC 3-5-5-2; A person's residence may be established by:  (1) origin or birth;  (2) intent and conduct taken to implement the intent; or  (3) operation of law.</vt:lpstr>
      <vt:lpstr>IC 3-5-5-4  Abandonment of residence  A person who has a residence in a precinct retains residency in that precinct until the person abandons the residence by:  (1) Having the intent to abandon the residence;  (2) Having the intent to establish a new residence; and  (3) Acting to establish residence in new precinct. </vt:lpstr>
      <vt:lpstr>An individual cannot be a resident of more than one location AT THE SAME TIME:</vt:lpstr>
      <vt:lpstr>Basic starting point to determine residence:</vt:lpstr>
      <vt:lpstr>Although we cannot easily determine an individual’s INTENT to establish or abandon a residence, we can rely on ACTIONS taken by that individual.   Individual statement made under the penalties for perjury (such as signing a poll list, homestead credit, tax returns, etc.) is presumed to reside at that address as of DATE that statement made.  RISK of CONTRADICTION.   IC 3-5-5-6(b)</vt:lpstr>
      <vt:lpstr>Likewise, the law establishes PRESUMPTIONS that can be the starting point for our analysis, but can be REBUTED by the individual if his or her case is not TYPICAL. </vt:lpstr>
      <vt:lpstr>PRESUMPTIONS; Out-of-State:   A person who is physically present in another state outside of Indiana WITH INTENT to make the other state legal residence, even if the individual INTENDS to move back to Indiana at a later date, the person LOSES residence in Indiana.   IC 3-5-5-8 and 3-5-5-9 </vt:lpstr>
      <vt:lpstr>PRESUMPTIONS; Out-of-Precinct:   Same rule: If person physically outside of precinct WITH INTENT to make the other precinct the person’s residence, then the person LOSES residence in former precinct.   IC 3-5-5-10 </vt:lpstr>
      <vt:lpstr>PRESUMPTIONS; Transitional Situations:   - Temporary employment - Preparing to purchase or occupy a residence  IC 3-5-5-7</vt:lpstr>
      <vt:lpstr>PRESUMPTIONS; “IMMEDIATE FAMILY”: "Immediate family": An individual's "immediate family" includes the spouse, children, stepchildren, parents, or grandparents of the individual (IC 3-5-5-0.5).  Residence of person’s “immediate family” is residence of person, UNLESS residence is transient for person or person’s family.   Person doing business in another place away from immediate family, person’s residence is presumed to be with immediate family UNLESS the person INTENDS to not return to family residence. If married person does not live in same residence as spouse and INTENDS for different residence to be that person’s legal residence, then married person does not have same legal residence as spouse. Unmarried person who does NOT have immediate family presumed to reside “where the person usually sleeps” UNLESS intent is different. IC 3-5-5-11, 12, 13, 14, and 15 </vt:lpstr>
      <vt:lpstr>PRESUMPTIONS; Students:  - Physical presence in Indiana for educational purposes is presumed NOT enough, by itself, to establish residence. - HOWEVER, if student chooses can state the EITHER address where person attends higher educational institution OR address where student lives when not attending school is legal residence.   IC 3-5-5-7</vt:lpstr>
      <vt:lpstr>Special Cases:</vt:lpstr>
      <vt:lpstr>Homeless/mobile persons: “Persons with a non-traditional address”   Individual with a nontraditional residence means a person who: (1) does not reside in a private residential dwelling or an institutional structure; and (2) maintains a mobile residence or usually sleeps in a shelter, public area, or public right-of-way.   Individual with “nontraditional residence” can have legal residence in a precinct.   IC 3-5-5-18 and IC 3-5-2.1-54</vt:lpstr>
      <vt:lpstr>Questions?</vt:lpstr>
    </vt:vector>
  </TitlesOfParts>
  <Company>Indiana Office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Mclain, Joseph E</dc:creator>
  <cp:lastModifiedBy>Nussmeyer, Angela M</cp:lastModifiedBy>
  <cp:revision>6</cp:revision>
  <dcterms:created xsi:type="dcterms:W3CDTF">2025-12-08T12:55:52Z</dcterms:created>
  <dcterms:modified xsi:type="dcterms:W3CDTF">2025-12-11T21:33:36Z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