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62" r:id="rId3"/>
    <p:sldId id="263" r:id="rId4"/>
    <p:sldId id="266" r:id="rId5"/>
    <p:sldId id="261" r:id="rId6"/>
    <p:sldId id="269" r:id="rId7"/>
    <p:sldId id="270" r:id="rId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2B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30" d="100"/>
          <a:sy n="130" d="100"/>
        </p:scale>
        <p:origin x="1056"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2"/>
            <a:ext cx="3037840" cy="466434"/>
          </a:xfrm>
          <a:prstGeom prst="rect">
            <a:avLst/>
          </a:prstGeom>
        </p:spPr>
        <p:txBody>
          <a:bodyPr vert="horz" lIns="91440" tIns="45720" rIns="91440" bIns="45720" rtlCol="0"/>
          <a:lstStyle>
            <a:lvl1pPr algn="r">
              <a:defRPr sz="1200"/>
            </a:lvl1pPr>
          </a:lstStyle>
          <a:p>
            <a:fld id="{36C37557-9C38-4648-8915-3BD1DEE73FF4}" type="datetimeFigureOut">
              <a:rPr lang="en-US" smtClean="0"/>
              <a:t>12/5/2022</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1"/>
            <a:ext cx="303784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71"/>
            <a:ext cx="3037840" cy="466433"/>
          </a:xfrm>
          <a:prstGeom prst="rect">
            <a:avLst/>
          </a:prstGeom>
        </p:spPr>
        <p:txBody>
          <a:bodyPr vert="horz" lIns="91440" tIns="45720" rIns="91440" bIns="45720" rtlCol="0" anchor="b"/>
          <a:lstStyle>
            <a:lvl1pPr algn="r">
              <a:defRPr sz="1200"/>
            </a:lvl1pPr>
          </a:lstStyle>
          <a:p>
            <a:fld id="{B03A15DC-8731-4D1B-95F7-40841124FEC8}" type="slidenum">
              <a:rPr lang="en-US" smtClean="0"/>
              <a:t>‹#›</a:t>
            </a:fld>
            <a:endParaRPr lang="en-US"/>
          </a:p>
        </p:txBody>
      </p:sp>
    </p:spTree>
    <p:extLst>
      <p:ext uri="{BB962C8B-B14F-4D97-AF65-F5344CB8AC3E}">
        <p14:creationId xmlns:p14="http://schemas.microsoft.com/office/powerpoint/2010/main" val="3516347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3A15DC-8731-4D1B-95F7-40841124FEC8}" type="slidenum">
              <a:rPr lang="en-US" smtClean="0"/>
              <a:t>1</a:t>
            </a:fld>
            <a:endParaRPr lang="en-US"/>
          </a:p>
        </p:txBody>
      </p:sp>
    </p:spTree>
    <p:extLst>
      <p:ext uri="{BB962C8B-B14F-4D97-AF65-F5344CB8AC3E}">
        <p14:creationId xmlns:p14="http://schemas.microsoft.com/office/powerpoint/2010/main" val="2929436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3A15DC-8731-4D1B-95F7-40841124FEC8}" type="slidenum">
              <a:rPr lang="en-US" smtClean="0"/>
              <a:t>2</a:t>
            </a:fld>
            <a:endParaRPr lang="en-US"/>
          </a:p>
        </p:txBody>
      </p:sp>
    </p:spTree>
    <p:extLst>
      <p:ext uri="{BB962C8B-B14F-4D97-AF65-F5344CB8AC3E}">
        <p14:creationId xmlns:p14="http://schemas.microsoft.com/office/powerpoint/2010/main" val="196773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3A15DC-8731-4D1B-95F7-40841124FEC8}" type="slidenum">
              <a:rPr lang="en-US" smtClean="0"/>
              <a:t>3</a:t>
            </a:fld>
            <a:endParaRPr lang="en-US"/>
          </a:p>
        </p:txBody>
      </p:sp>
    </p:spTree>
    <p:extLst>
      <p:ext uri="{BB962C8B-B14F-4D97-AF65-F5344CB8AC3E}">
        <p14:creationId xmlns:p14="http://schemas.microsoft.com/office/powerpoint/2010/main" val="535314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3A15DC-8731-4D1B-95F7-40841124FEC8}" type="slidenum">
              <a:rPr lang="en-US" smtClean="0"/>
              <a:t>4</a:t>
            </a:fld>
            <a:endParaRPr lang="en-US"/>
          </a:p>
        </p:txBody>
      </p:sp>
    </p:spTree>
    <p:extLst>
      <p:ext uri="{BB962C8B-B14F-4D97-AF65-F5344CB8AC3E}">
        <p14:creationId xmlns:p14="http://schemas.microsoft.com/office/powerpoint/2010/main" val="2045617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3A15DC-8731-4D1B-95F7-40841124FEC8}" type="slidenum">
              <a:rPr lang="en-US" smtClean="0"/>
              <a:t>5</a:t>
            </a:fld>
            <a:endParaRPr lang="en-US"/>
          </a:p>
        </p:txBody>
      </p:sp>
    </p:spTree>
    <p:extLst>
      <p:ext uri="{BB962C8B-B14F-4D97-AF65-F5344CB8AC3E}">
        <p14:creationId xmlns:p14="http://schemas.microsoft.com/office/powerpoint/2010/main" val="1402503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3A15DC-8731-4D1B-95F7-40841124FEC8}" type="slidenum">
              <a:rPr lang="en-US" smtClean="0"/>
              <a:t>6</a:t>
            </a:fld>
            <a:endParaRPr lang="en-US"/>
          </a:p>
        </p:txBody>
      </p:sp>
    </p:spTree>
    <p:extLst>
      <p:ext uri="{BB962C8B-B14F-4D97-AF65-F5344CB8AC3E}">
        <p14:creationId xmlns:p14="http://schemas.microsoft.com/office/powerpoint/2010/main" val="622143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3A15DC-8731-4D1B-95F7-40841124FEC8}" type="slidenum">
              <a:rPr lang="en-US" smtClean="0"/>
              <a:t>7</a:t>
            </a:fld>
            <a:endParaRPr lang="en-US"/>
          </a:p>
        </p:txBody>
      </p:sp>
    </p:spTree>
    <p:extLst>
      <p:ext uri="{BB962C8B-B14F-4D97-AF65-F5344CB8AC3E}">
        <p14:creationId xmlns:p14="http://schemas.microsoft.com/office/powerpoint/2010/main" val="15386078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04C8D5-50FF-4640-BC87-B87E74FF4BE7}"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D454E-3C89-4A81-B480-0D7A5E7807DC}" type="slidenum">
              <a:rPr lang="en-US" smtClean="0"/>
              <a:t>‹#›</a:t>
            </a:fld>
            <a:endParaRPr lang="en-US"/>
          </a:p>
        </p:txBody>
      </p:sp>
      <p:pic>
        <p:nvPicPr>
          <p:cNvPr id="7" name="Picture 6">
            <a:extLst>
              <a:ext uri="{FF2B5EF4-FFF2-40B4-BE49-F238E27FC236}">
                <a16:creationId xmlns:a16="http://schemas.microsoft.com/office/drawing/2014/main" id="{D18CB05C-3FB4-47BE-93E3-81E6F28F8DFD}"/>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1" y="0"/>
            <a:ext cx="2686051" cy="6858001"/>
          </a:xfrm>
          <a:prstGeom prst="rect">
            <a:avLst/>
          </a:prstGeom>
        </p:spPr>
      </p:pic>
      <p:sp>
        <p:nvSpPr>
          <p:cNvPr id="8" name="Rectangle 7">
            <a:extLst>
              <a:ext uri="{FF2B5EF4-FFF2-40B4-BE49-F238E27FC236}">
                <a16:creationId xmlns:a16="http://schemas.microsoft.com/office/drawing/2014/main" id="{F3BF0CDA-7CAC-4760-974D-68E98EDC20DA}"/>
              </a:ext>
            </a:extLst>
          </p:cNvPr>
          <p:cNvSpPr/>
          <p:nvPr userDrawn="1"/>
        </p:nvSpPr>
        <p:spPr>
          <a:xfrm>
            <a:off x="4171950" y="5960811"/>
            <a:ext cx="4572000" cy="207749"/>
          </a:xfrm>
          <a:prstGeom prst="rect">
            <a:avLst/>
          </a:prstGeom>
        </p:spPr>
        <p:txBody>
          <a:bodyPr>
            <a:spAutoFit/>
          </a:bodyPr>
          <a:lstStyle/>
          <a:p>
            <a:pPr algn="r"/>
            <a:r>
              <a:rPr lang="en-US" sz="750" i="1" dirty="0">
                <a:solidFill>
                  <a:srgbClr val="1E2B64"/>
                </a:solidFill>
              </a:rPr>
              <a:t>Background vector created by </a:t>
            </a:r>
            <a:r>
              <a:rPr lang="en-US" sz="750" i="1" dirty="0" err="1">
                <a:solidFill>
                  <a:srgbClr val="1E2B64"/>
                </a:solidFill>
              </a:rPr>
              <a:t>freepik</a:t>
            </a:r>
            <a:r>
              <a:rPr lang="en-US" sz="750" i="1" dirty="0">
                <a:solidFill>
                  <a:srgbClr val="1E2B64"/>
                </a:solidFill>
              </a:rPr>
              <a:t> - www.freepik.com</a:t>
            </a:r>
          </a:p>
        </p:txBody>
      </p:sp>
    </p:spTree>
    <p:extLst>
      <p:ext uri="{BB962C8B-B14F-4D97-AF65-F5344CB8AC3E}">
        <p14:creationId xmlns:p14="http://schemas.microsoft.com/office/powerpoint/2010/main" val="637323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4C8D5-50FF-4640-BC87-B87E74FF4BE7}"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D454E-3C89-4A81-B480-0D7A5E7807DC}" type="slidenum">
              <a:rPr lang="en-US" smtClean="0"/>
              <a:t>‹#›</a:t>
            </a:fld>
            <a:endParaRPr lang="en-US"/>
          </a:p>
        </p:txBody>
      </p:sp>
    </p:spTree>
    <p:extLst>
      <p:ext uri="{BB962C8B-B14F-4D97-AF65-F5344CB8AC3E}">
        <p14:creationId xmlns:p14="http://schemas.microsoft.com/office/powerpoint/2010/main" val="2219129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4C8D5-50FF-4640-BC87-B87E74FF4BE7}"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D454E-3C89-4A81-B480-0D7A5E7807DC}" type="slidenum">
              <a:rPr lang="en-US" smtClean="0"/>
              <a:t>‹#›</a:t>
            </a:fld>
            <a:endParaRPr lang="en-US"/>
          </a:p>
        </p:txBody>
      </p:sp>
    </p:spTree>
    <p:extLst>
      <p:ext uri="{BB962C8B-B14F-4D97-AF65-F5344CB8AC3E}">
        <p14:creationId xmlns:p14="http://schemas.microsoft.com/office/powerpoint/2010/main" val="602716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AEC9D37-F327-4935-95E0-392D97EED71F}"/>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r="-240"/>
          <a:stretch/>
        </p:blipFill>
        <p:spPr>
          <a:xfrm flipH="1">
            <a:off x="-114301" y="-82515"/>
            <a:ext cx="9612403" cy="1840671"/>
          </a:xfrm>
          <a:prstGeom prst="rect">
            <a:avLst/>
          </a:prstGeom>
        </p:spPr>
      </p:pic>
      <p:sp>
        <p:nvSpPr>
          <p:cNvPr id="2" name="Title 1"/>
          <p:cNvSpPr>
            <a:spLocks noGrp="1"/>
          </p:cNvSpPr>
          <p:nvPr>
            <p:ph type="title"/>
          </p:nvPr>
        </p:nvSpPr>
        <p:spPr>
          <a:xfrm>
            <a:off x="628650" y="175038"/>
            <a:ext cx="7886700" cy="1325563"/>
          </a:xfrm>
          <a:solidFill>
            <a:schemeClr val="bg1"/>
          </a:solidFill>
        </p:spPr>
        <p:txBody>
          <a:bodyPr/>
          <a:lstStyle>
            <a:lvl1pPr algn="ctr">
              <a:defRPr>
                <a:solidFill>
                  <a:srgbClr val="1E2B64"/>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12/5/2022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D454E-3C89-4A81-B480-0D7A5E7807DC}" type="slidenum">
              <a:rPr lang="en-US" smtClean="0"/>
              <a:pPr/>
              <a:t>‹#›</a:t>
            </a:fld>
            <a:endParaRPr lang="en-US" dirty="0"/>
          </a:p>
        </p:txBody>
      </p:sp>
      <p:sp>
        <p:nvSpPr>
          <p:cNvPr id="8" name="Rectangle 7">
            <a:extLst>
              <a:ext uri="{FF2B5EF4-FFF2-40B4-BE49-F238E27FC236}">
                <a16:creationId xmlns:a16="http://schemas.microsoft.com/office/drawing/2014/main" id="{6C19CD16-0B8D-4230-A8EE-786832FB3621}"/>
              </a:ext>
            </a:extLst>
          </p:cNvPr>
          <p:cNvSpPr/>
          <p:nvPr userDrawn="1"/>
        </p:nvSpPr>
        <p:spPr>
          <a:xfrm rot="16200000">
            <a:off x="-2790826" y="3216017"/>
            <a:ext cx="6096000" cy="184666"/>
          </a:xfrm>
          <a:prstGeom prst="rect">
            <a:avLst/>
          </a:prstGeom>
        </p:spPr>
        <p:txBody>
          <a:bodyPr>
            <a:spAutoFit/>
          </a:bodyPr>
          <a:lstStyle/>
          <a:p>
            <a:r>
              <a:rPr lang="en-US" sz="600" i="1" dirty="0">
                <a:solidFill>
                  <a:schemeClr val="bg1">
                    <a:lumMod val="50000"/>
                  </a:schemeClr>
                </a:solidFill>
              </a:rPr>
              <a:t>Background vector created by </a:t>
            </a:r>
            <a:r>
              <a:rPr lang="en-US" sz="600" i="1" dirty="0" err="1">
                <a:solidFill>
                  <a:schemeClr val="bg1">
                    <a:lumMod val="50000"/>
                  </a:schemeClr>
                </a:solidFill>
              </a:rPr>
              <a:t>freepik</a:t>
            </a:r>
            <a:r>
              <a:rPr lang="en-US" sz="600" i="1" dirty="0">
                <a:solidFill>
                  <a:schemeClr val="bg1">
                    <a:lumMod val="50000"/>
                  </a:schemeClr>
                </a:solidFill>
              </a:rPr>
              <a:t> - www.freepik.com</a:t>
            </a:r>
          </a:p>
        </p:txBody>
      </p:sp>
    </p:spTree>
    <p:extLst>
      <p:ext uri="{BB962C8B-B14F-4D97-AF65-F5344CB8AC3E}">
        <p14:creationId xmlns:p14="http://schemas.microsoft.com/office/powerpoint/2010/main" val="3525568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04C8D5-50FF-4640-BC87-B87E74FF4BE7}"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D454E-3C89-4A81-B480-0D7A5E7807DC}" type="slidenum">
              <a:rPr lang="en-US" smtClean="0"/>
              <a:t>‹#›</a:t>
            </a:fld>
            <a:endParaRPr lang="en-US"/>
          </a:p>
        </p:txBody>
      </p:sp>
    </p:spTree>
    <p:extLst>
      <p:ext uri="{BB962C8B-B14F-4D97-AF65-F5344CB8AC3E}">
        <p14:creationId xmlns:p14="http://schemas.microsoft.com/office/powerpoint/2010/main" val="4192835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04C8D5-50FF-4640-BC87-B87E74FF4BE7}"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8D454E-3C89-4A81-B480-0D7A5E7807DC}" type="slidenum">
              <a:rPr lang="en-US" smtClean="0"/>
              <a:t>‹#›</a:t>
            </a:fld>
            <a:endParaRPr lang="en-US"/>
          </a:p>
        </p:txBody>
      </p:sp>
    </p:spTree>
    <p:extLst>
      <p:ext uri="{BB962C8B-B14F-4D97-AF65-F5344CB8AC3E}">
        <p14:creationId xmlns:p14="http://schemas.microsoft.com/office/powerpoint/2010/main" val="23940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04C8D5-50FF-4640-BC87-B87E74FF4BE7}" type="datetimeFigureOut">
              <a:rPr lang="en-US" smtClean="0"/>
              <a:t>12/5/2022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8D454E-3C89-4A81-B480-0D7A5E7807DC}" type="slidenum">
              <a:rPr lang="en-US" smtClean="0"/>
              <a:t>‹#›</a:t>
            </a:fld>
            <a:endParaRPr lang="en-US"/>
          </a:p>
        </p:txBody>
      </p:sp>
    </p:spTree>
    <p:extLst>
      <p:ext uri="{BB962C8B-B14F-4D97-AF65-F5344CB8AC3E}">
        <p14:creationId xmlns:p14="http://schemas.microsoft.com/office/powerpoint/2010/main" val="3552620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04C8D5-50FF-4640-BC87-B87E74FF4BE7}" type="datetimeFigureOut">
              <a:rPr lang="en-US" smtClean="0"/>
              <a:t>12/5/2022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8D454E-3C89-4A81-B480-0D7A5E7807DC}" type="slidenum">
              <a:rPr lang="en-US" smtClean="0"/>
              <a:t>‹#›</a:t>
            </a:fld>
            <a:endParaRPr lang="en-US"/>
          </a:p>
        </p:txBody>
      </p:sp>
    </p:spTree>
    <p:extLst>
      <p:ext uri="{BB962C8B-B14F-4D97-AF65-F5344CB8AC3E}">
        <p14:creationId xmlns:p14="http://schemas.microsoft.com/office/powerpoint/2010/main" val="2919400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4C8D5-50FF-4640-BC87-B87E74FF4BE7}" type="datetimeFigureOut">
              <a:rPr lang="en-US" smtClean="0"/>
              <a:t>12/5/2022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8D454E-3C89-4A81-B480-0D7A5E7807DC}" type="slidenum">
              <a:rPr lang="en-US" smtClean="0"/>
              <a:t>‹#›</a:t>
            </a:fld>
            <a:endParaRPr lang="en-US"/>
          </a:p>
        </p:txBody>
      </p:sp>
    </p:spTree>
    <p:extLst>
      <p:ext uri="{BB962C8B-B14F-4D97-AF65-F5344CB8AC3E}">
        <p14:creationId xmlns:p14="http://schemas.microsoft.com/office/powerpoint/2010/main" val="2193200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04C8D5-50FF-4640-BC87-B87E74FF4BE7}"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8D454E-3C89-4A81-B480-0D7A5E7807DC}" type="slidenum">
              <a:rPr lang="en-US" smtClean="0"/>
              <a:t>‹#›</a:t>
            </a:fld>
            <a:endParaRPr lang="en-US"/>
          </a:p>
        </p:txBody>
      </p:sp>
    </p:spTree>
    <p:extLst>
      <p:ext uri="{BB962C8B-B14F-4D97-AF65-F5344CB8AC3E}">
        <p14:creationId xmlns:p14="http://schemas.microsoft.com/office/powerpoint/2010/main" val="4180853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04C8D5-50FF-4640-BC87-B87E74FF4BE7}"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8D454E-3C89-4A81-B480-0D7A5E7807DC}" type="slidenum">
              <a:rPr lang="en-US" smtClean="0"/>
              <a:t>‹#›</a:t>
            </a:fld>
            <a:endParaRPr lang="en-US"/>
          </a:p>
        </p:txBody>
      </p:sp>
    </p:spTree>
    <p:extLst>
      <p:ext uri="{BB962C8B-B14F-4D97-AF65-F5344CB8AC3E}">
        <p14:creationId xmlns:p14="http://schemas.microsoft.com/office/powerpoint/2010/main" val="3788890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04C8D5-50FF-4640-BC87-B87E74FF4BE7}" type="datetimeFigureOut">
              <a:rPr lang="en-US" smtClean="0"/>
              <a:t>12/5/2022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D454E-3C89-4A81-B480-0D7A5E7807DC}" type="slidenum">
              <a:rPr lang="en-US" smtClean="0"/>
              <a:t>‹#›</a:t>
            </a:fld>
            <a:endParaRPr lang="en-US"/>
          </a:p>
        </p:txBody>
      </p:sp>
    </p:spTree>
    <p:extLst>
      <p:ext uri="{BB962C8B-B14F-4D97-AF65-F5344CB8AC3E}">
        <p14:creationId xmlns:p14="http://schemas.microsoft.com/office/powerpoint/2010/main" val="2808432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C0832-8B61-4752-83DE-A501BDE7A3ED}"/>
              </a:ext>
            </a:extLst>
          </p:cNvPr>
          <p:cNvSpPr>
            <a:spLocks noGrp="1"/>
          </p:cNvSpPr>
          <p:nvPr>
            <p:ph type="ctrTitle"/>
          </p:nvPr>
        </p:nvSpPr>
        <p:spPr>
          <a:xfrm>
            <a:off x="2484318" y="1669525"/>
            <a:ext cx="6631912" cy="1281290"/>
          </a:xfrm>
        </p:spPr>
        <p:txBody>
          <a:bodyPr>
            <a:normAutofit fontScale="90000"/>
          </a:bodyPr>
          <a:lstStyle/>
          <a:p>
            <a:r>
              <a:rPr lang="en-US" sz="4800" b="1" dirty="0">
                <a:solidFill>
                  <a:srgbClr val="1E2B64"/>
                </a:solidFill>
              </a:rPr>
              <a:t>Physical and Cyber Security</a:t>
            </a:r>
          </a:p>
        </p:txBody>
      </p:sp>
      <p:sp>
        <p:nvSpPr>
          <p:cNvPr id="3" name="Subtitle 2">
            <a:extLst>
              <a:ext uri="{FF2B5EF4-FFF2-40B4-BE49-F238E27FC236}">
                <a16:creationId xmlns:a16="http://schemas.microsoft.com/office/drawing/2014/main" id="{4420F7A0-5019-4005-A3EE-5F3A9EEB9227}"/>
              </a:ext>
            </a:extLst>
          </p:cNvPr>
          <p:cNvSpPr>
            <a:spLocks noGrp="1"/>
          </p:cNvSpPr>
          <p:nvPr>
            <p:ph type="subTitle" idx="1"/>
          </p:nvPr>
        </p:nvSpPr>
        <p:spPr>
          <a:xfrm>
            <a:off x="3268495" y="3040781"/>
            <a:ext cx="5471809" cy="2062593"/>
          </a:xfrm>
        </p:spPr>
        <p:txBody>
          <a:bodyPr>
            <a:normAutofit fontScale="70000" lnSpcReduction="20000"/>
          </a:bodyPr>
          <a:lstStyle/>
          <a:p>
            <a:r>
              <a:rPr lang="en-US" dirty="0">
                <a:solidFill>
                  <a:srgbClr val="1E2B64"/>
                </a:solidFill>
              </a:rPr>
              <a:t>Valerie Warycha</a:t>
            </a:r>
          </a:p>
          <a:p>
            <a:r>
              <a:rPr lang="en-US" dirty="0">
                <a:solidFill>
                  <a:srgbClr val="1E2B64"/>
                </a:solidFill>
              </a:rPr>
              <a:t>Co-Counsel</a:t>
            </a:r>
          </a:p>
          <a:p>
            <a:r>
              <a:rPr lang="en-US" dirty="0">
                <a:solidFill>
                  <a:srgbClr val="1E2B64"/>
                </a:solidFill>
              </a:rPr>
              <a:t>Indiana Election Division</a:t>
            </a:r>
          </a:p>
          <a:p>
            <a:endParaRPr lang="en-US" dirty="0">
              <a:solidFill>
                <a:srgbClr val="1E2B64"/>
              </a:solidFill>
            </a:endParaRPr>
          </a:p>
          <a:p>
            <a:endParaRPr lang="en-US" dirty="0">
              <a:solidFill>
                <a:srgbClr val="1E2B64"/>
              </a:solidFill>
            </a:endParaRPr>
          </a:p>
          <a:p>
            <a:r>
              <a:rPr lang="en-US" dirty="0">
                <a:solidFill>
                  <a:srgbClr val="1E2B64"/>
                </a:solidFill>
              </a:rPr>
              <a:t>2023 Election Administrator’s Conference </a:t>
            </a:r>
            <a:br>
              <a:rPr lang="en-US" dirty="0">
                <a:solidFill>
                  <a:srgbClr val="1E2B64"/>
                </a:solidFill>
              </a:rPr>
            </a:br>
            <a:r>
              <a:rPr lang="en-US" dirty="0">
                <a:solidFill>
                  <a:srgbClr val="1E2B64"/>
                </a:solidFill>
              </a:rPr>
              <a:t>December 12-14, 2022</a:t>
            </a:r>
          </a:p>
        </p:txBody>
      </p:sp>
    </p:spTree>
    <p:extLst>
      <p:ext uri="{BB962C8B-B14F-4D97-AF65-F5344CB8AC3E}">
        <p14:creationId xmlns:p14="http://schemas.microsoft.com/office/powerpoint/2010/main" val="1367689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1B847-FEC9-4956-8767-755B839900DE}"/>
              </a:ext>
            </a:extLst>
          </p:cNvPr>
          <p:cNvSpPr>
            <a:spLocks noGrp="1"/>
          </p:cNvSpPr>
          <p:nvPr>
            <p:ph type="title"/>
          </p:nvPr>
        </p:nvSpPr>
        <p:spPr/>
        <p:txBody>
          <a:bodyPr/>
          <a:lstStyle/>
          <a:p>
            <a:pPr algn="ctr"/>
            <a:r>
              <a:rPr lang="en-US" dirty="0"/>
              <a:t>Security Policy for Voting Systems and ePBs</a:t>
            </a:r>
          </a:p>
        </p:txBody>
      </p:sp>
      <p:sp>
        <p:nvSpPr>
          <p:cNvPr id="3" name="Content Placeholder 2">
            <a:extLst>
              <a:ext uri="{FF2B5EF4-FFF2-40B4-BE49-F238E27FC236}">
                <a16:creationId xmlns:a16="http://schemas.microsoft.com/office/drawing/2014/main" id="{25E0F2CA-FFE5-4F0F-97EB-08DADCC76162}"/>
              </a:ext>
            </a:extLst>
          </p:cNvPr>
          <p:cNvSpPr>
            <a:spLocks noGrp="1"/>
          </p:cNvSpPr>
          <p:nvPr>
            <p:ph idx="1"/>
          </p:nvPr>
        </p:nvSpPr>
        <p:spPr/>
        <p:txBody>
          <a:bodyPr/>
          <a:lstStyle/>
          <a:p>
            <a:r>
              <a:rPr lang="en-US" dirty="0"/>
              <a:t>Each county election board may have a security protocol to secure its voting systems and ePBs which must contain an audit trail to detect unauthorized access to the systems or ePBs</a:t>
            </a:r>
          </a:p>
          <a:p>
            <a:r>
              <a:rPr lang="en-US" dirty="0"/>
              <a:t>The security protocol must be adopted by unanimous vote of the entire board (and must be filed with IED when approved)</a:t>
            </a:r>
          </a:p>
          <a:p>
            <a:r>
              <a:rPr lang="en-US" dirty="0"/>
              <a:t>If CEB has not adopted a security protocol then board must use the methods set forth in state law</a:t>
            </a:r>
          </a:p>
        </p:txBody>
      </p:sp>
      <p:sp>
        <p:nvSpPr>
          <p:cNvPr id="4" name="TextBox 3">
            <a:extLst>
              <a:ext uri="{FF2B5EF4-FFF2-40B4-BE49-F238E27FC236}">
                <a16:creationId xmlns:a16="http://schemas.microsoft.com/office/drawing/2014/main" id="{9190CE8E-FC7D-4A13-92E9-A76A73EB5997}"/>
              </a:ext>
            </a:extLst>
          </p:cNvPr>
          <p:cNvSpPr txBox="1"/>
          <p:nvPr/>
        </p:nvSpPr>
        <p:spPr>
          <a:xfrm>
            <a:off x="4666900" y="5670435"/>
            <a:ext cx="3848450" cy="230832"/>
          </a:xfrm>
          <a:prstGeom prst="rect">
            <a:avLst/>
          </a:prstGeom>
          <a:noFill/>
        </p:spPr>
        <p:txBody>
          <a:bodyPr wrap="square" rtlCol="0">
            <a:spAutoFit/>
          </a:bodyPr>
          <a:lstStyle/>
          <a:p>
            <a:pPr algn="r"/>
            <a:r>
              <a:rPr lang="en-US" sz="900" dirty="0"/>
              <a:t>IC 3-11-15-46</a:t>
            </a:r>
          </a:p>
        </p:txBody>
      </p:sp>
    </p:spTree>
    <p:extLst>
      <p:ext uri="{BB962C8B-B14F-4D97-AF65-F5344CB8AC3E}">
        <p14:creationId xmlns:p14="http://schemas.microsoft.com/office/powerpoint/2010/main" val="913621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1B847-FEC9-4956-8767-755B839900DE}"/>
              </a:ext>
            </a:extLst>
          </p:cNvPr>
          <p:cNvSpPr>
            <a:spLocks noGrp="1"/>
          </p:cNvSpPr>
          <p:nvPr>
            <p:ph type="title"/>
          </p:nvPr>
        </p:nvSpPr>
        <p:spPr/>
        <p:txBody>
          <a:bodyPr/>
          <a:lstStyle/>
          <a:p>
            <a:pPr algn="ctr"/>
            <a:r>
              <a:rPr lang="en-US" dirty="0"/>
              <a:t>Statutory Security Method for </a:t>
            </a:r>
            <a:br>
              <a:rPr lang="en-US" dirty="0"/>
            </a:br>
            <a:r>
              <a:rPr lang="en-US" dirty="0"/>
              <a:t>Voting System &amp; ePBs</a:t>
            </a:r>
          </a:p>
        </p:txBody>
      </p:sp>
      <p:sp>
        <p:nvSpPr>
          <p:cNvPr id="3" name="Content Placeholder 2">
            <a:extLst>
              <a:ext uri="{FF2B5EF4-FFF2-40B4-BE49-F238E27FC236}">
                <a16:creationId xmlns:a16="http://schemas.microsoft.com/office/drawing/2014/main" id="{25E0F2CA-FFE5-4F0F-97EB-08DADCC76162}"/>
              </a:ext>
            </a:extLst>
          </p:cNvPr>
          <p:cNvSpPr>
            <a:spLocks noGrp="1"/>
          </p:cNvSpPr>
          <p:nvPr>
            <p:ph idx="1"/>
          </p:nvPr>
        </p:nvSpPr>
        <p:spPr/>
        <p:txBody>
          <a:bodyPr>
            <a:normAutofit fontScale="85000" lnSpcReduction="20000"/>
          </a:bodyPr>
          <a:lstStyle/>
          <a:p>
            <a:r>
              <a:rPr lang="en-US" dirty="0"/>
              <a:t>CEB must place a uniquely numbered seal on each voting system and </a:t>
            </a:r>
            <a:r>
              <a:rPr lang="en-US" dirty="0" err="1"/>
              <a:t>ePB</a:t>
            </a:r>
            <a:r>
              <a:rPr lang="en-US" dirty="0"/>
              <a:t> to secure the equipment and allow for post-election auditing</a:t>
            </a:r>
          </a:p>
          <a:p>
            <a:pPr lvl="1"/>
            <a:r>
              <a:rPr lang="en-US" dirty="0"/>
              <a:t>The seal has been prescribed by IED via VSTOP memo</a:t>
            </a:r>
          </a:p>
          <a:p>
            <a:r>
              <a:rPr lang="en-US" dirty="0"/>
              <a:t>The seal must be placed on each voting system and ePB once the canvassing of the vote on election day is complete and must remain in place except when the CEB orders its unsealing for one of these reasons:</a:t>
            </a:r>
          </a:p>
          <a:p>
            <a:pPr lvl="1"/>
            <a:r>
              <a:rPr lang="en-US" dirty="0"/>
              <a:t>To conduct maintenance on the system or ePB or prepare the system for the next election in the county</a:t>
            </a:r>
          </a:p>
          <a:p>
            <a:pPr lvl="1"/>
            <a:r>
              <a:rPr lang="en-US" dirty="0"/>
              <a:t>To install certified updates to the hardware, software, or firmware of the system or update the ePB</a:t>
            </a:r>
          </a:p>
          <a:p>
            <a:pPr lvl="1"/>
            <a:r>
              <a:rPr lang="en-US" dirty="0"/>
              <a:t>Conduct a public test or audit that is required by law</a:t>
            </a:r>
          </a:p>
          <a:p>
            <a:pPr lvl="1"/>
            <a:r>
              <a:rPr lang="en-US" dirty="0"/>
              <a:t>For the CEB to correct an error under IC 3-12-5-14 or when ordered unsealed during a recount or contest action</a:t>
            </a:r>
          </a:p>
        </p:txBody>
      </p:sp>
      <p:sp>
        <p:nvSpPr>
          <p:cNvPr id="4" name="TextBox 3">
            <a:extLst>
              <a:ext uri="{FF2B5EF4-FFF2-40B4-BE49-F238E27FC236}">
                <a16:creationId xmlns:a16="http://schemas.microsoft.com/office/drawing/2014/main" id="{9190CE8E-FC7D-4A13-92E9-A76A73EB5997}"/>
              </a:ext>
            </a:extLst>
          </p:cNvPr>
          <p:cNvSpPr txBox="1"/>
          <p:nvPr/>
        </p:nvSpPr>
        <p:spPr>
          <a:xfrm>
            <a:off x="4666900" y="5670435"/>
            <a:ext cx="3848450" cy="230832"/>
          </a:xfrm>
          <a:prstGeom prst="rect">
            <a:avLst/>
          </a:prstGeom>
          <a:noFill/>
        </p:spPr>
        <p:txBody>
          <a:bodyPr wrap="square" rtlCol="0">
            <a:spAutoFit/>
          </a:bodyPr>
          <a:lstStyle/>
          <a:p>
            <a:pPr algn="r"/>
            <a:r>
              <a:rPr lang="en-US" sz="900" dirty="0"/>
              <a:t>IC 3-11-15-46</a:t>
            </a:r>
          </a:p>
        </p:txBody>
      </p:sp>
    </p:spTree>
    <p:extLst>
      <p:ext uri="{BB962C8B-B14F-4D97-AF65-F5344CB8AC3E}">
        <p14:creationId xmlns:p14="http://schemas.microsoft.com/office/powerpoint/2010/main" val="2299086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1B847-FEC9-4956-8767-755B839900DE}"/>
              </a:ext>
            </a:extLst>
          </p:cNvPr>
          <p:cNvSpPr>
            <a:spLocks noGrp="1"/>
          </p:cNvSpPr>
          <p:nvPr>
            <p:ph type="title"/>
          </p:nvPr>
        </p:nvSpPr>
        <p:spPr/>
        <p:txBody>
          <a:bodyPr/>
          <a:lstStyle/>
          <a:p>
            <a:pPr algn="ctr"/>
            <a:r>
              <a:rPr lang="en-US" dirty="0"/>
              <a:t>Statutory Security Method for </a:t>
            </a:r>
            <a:br>
              <a:rPr lang="en-US" dirty="0"/>
            </a:br>
            <a:r>
              <a:rPr lang="en-US" dirty="0"/>
              <a:t>Voting System &amp; ePBs</a:t>
            </a:r>
          </a:p>
        </p:txBody>
      </p:sp>
      <p:sp>
        <p:nvSpPr>
          <p:cNvPr id="3" name="Content Placeholder 2">
            <a:extLst>
              <a:ext uri="{FF2B5EF4-FFF2-40B4-BE49-F238E27FC236}">
                <a16:creationId xmlns:a16="http://schemas.microsoft.com/office/drawing/2014/main" id="{25E0F2CA-FFE5-4F0F-97EB-08DADCC76162}"/>
              </a:ext>
            </a:extLst>
          </p:cNvPr>
          <p:cNvSpPr>
            <a:spLocks noGrp="1"/>
          </p:cNvSpPr>
          <p:nvPr>
            <p:ph idx="1"/>
          </p:nvPr>
        </p:nvSpPr>
        <p:spPr/>
        <p:txBody>
          <a:bodyPr>
            <a:normAutofit lnSpcReduction="10000"/>
          </a:bodyPr>
          <a:lstStyle/>
          <a:p>
            <a:r>
              <a:rPr lang="en-US" dirty="0"/>
              <a:t>CEB must reseal the equipment immediately after completing the reason the equipment was first unsealed</a:t>
            </a:r>
          </a:p>
          <a:p>
            <a:pPr lvl="1"/>
            <a:r>
              <a:rPr lang="en-US" dirty="0"/>
              <a:t>The equipment may remain unsealed when the device is prepared for election day until the canvass for that election is completed</a:t>
            </a:r>
          </a:p>
          <a:p>
            <a:r>
              <a:rPr lang="en-US" dirty="0"/>
              <a:t>CEB must document each time the equipment is sealed and unsealed including </a:t>
            </a:r>
          </a:p>
          <a:p>
            <a:pPr lvl="1"/>
            <a:r>
              <a:rPr lang="en-US" dirty="0"/>
              <a:t>Identifying the </a:t>
            </a:r>
            <a:r>
              <a:rPr lang="en-US"/>
              <a:t>serial number </a:t>
            </a:r>
            <a:r>
              <a:rPr lang="en-US" dirty="0"/>
              <a:t>of each voting system or ePB that is sealed and unsealed</a:t>
            </a:r>
          </a:p>
          <a:p>
            <a:pPr lvl="1"/>
            <a:r>
              <a:rPr lang="en-US" dirty="0"/>
              <a:t>The date of the sealing or unsealing took place</a:t>
            </a:r>
          </a:p>
          <a:p>
            <a:pPr lvl="1"/>
            <a:r>
              <a:rPr lang="en-US" dirty="0"/>
              <a:t>The individual who sealed or unsealed the device</a:t>
            </a:r>
          </a:p>
        </p:txBody>
      </p:sp>
      <p:sp>
        <p:nvSpPr>
          <p:cNvPr id="4" name="TextBox 3">
            <a:extLst>
              <a:ext uri="{FF2B5EF4-FFF2-40B4-BE49-F238E27FC236}">
                <a16:creationId xmlns:a16="http://schemas.microsoft.com/office/drawing/2014/main" id="{9190CE8E-FC7D-4A13-92E9-A76A73EB5997}"/>
              </a:ext>
            </a:extLst>
          </p:cNvPr>
          <p:cNvSpPr txBox="1"/>
          <p:nvPr/>
        </p:nvSpPr>
        <p:spPr>
          <a:xfrm>
            <a:off x="4666900" y="5670435"/>
            <a:ext cx="3848450" cy="230832"/>
          </a:xfrm>
          <a:prstGeom prst="rect">
            <a:avLst/>
          </a:prstGeom>
          <a:noFill/>
        </p:spPr>
        <p:txBody>
          <a:bodyPr wrap="square" rtlCol="0">
            <a:spAutoFit/>
          </a:bodyPr>
          <a:lstStyle/>
          <a:p>
            <a:pPr algn="r"/>
            <a:r>
              <a:rPr lang="en-US" sz="900" dirty="0"/>
              <a:t>IC 3-11-15-46</a:t>
            </a:r>
          </a:p>
        </p:txBody>
      </p:sp>
    </p:spTree>
    <p:extLst>
      <p:ext uri="{BB962C8B-B14F-4D97-AF65-F5344CB8AC3E}">
        <p14:creationId xmlns:p14="http://schemas.microsoft.com/office/powerpoint/2010/main" val="3829848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5C040-0E8A-4BA7-9B64-ACD6B80679A4}"/>
              </a:ext>
            </a:extLst>
          </p:cNvPr>
          <p:cNvSpPr>
            <a:spLocks noGrp="1"/>
          </p:cNvSpPr>
          <p:nvPr>
            <p:ph type="title"/>
          </p:nvPr>
        </p:nvSpPr>
        <p:spPr/>
        <p:txBody>
          <a:bodyPr/>
          <a:lstStyle/>
          <a:p>
            <a:pPr algn="ctr"/>
            <a:r>
              <a:rPr lang="en-US" dirty="0"/>
              <a:t>Voting System Delivery to Polls</a:t>
            </a:r>
          </a:p>
        </p:txBody>
      </p:sp>
      <p:sp>
        <p:nvSpPr>
          <p:cNvPr id="3" name="Content Placeholder 2">
            <a:extLst>
              <a:ext uri="{FF2B5EF4-FFF2-40B4-BE49-F238E27FC236}">
                <a16:creationId xmlns:a16="http://schemas.microsoft.com/office/drawing/2014/main" id="{623AA24F-03B9-4142-9777-C5A981FFD348}"/>
              </a:ext>
            </a:extLst>
          </p:cNvPr>
          <p:cNvSpPr>
            <a:spLocks noGrp="1"/>
          </p:cNvSpPr>
          <p:nvPr>
            <p:ph idx="1"/>
          </p:nvPr>
        </p:nvSpPr>
        <p:spPr/>
        <p:txBody>
          <a:bodyPr>
            <a:normAutofit fontScale="85000" lnSpcReduction="20000"/>
          </a:bodyPr>
          <a:lstStyle/>
          <a:p>
            <a:r>
              <a:rPr lang="en-US" dirty="0"/>
              <a:t>Only the following can deliver a voting system to the polls:</a:t>
            </a:r>
          </a:p>
          <a:p>
            <a:pPr lvl="1"/>
            <a:r>
              <a:rPr lang="en-US" dirty="0"/>
              <a:t>County Election Board</a:t>
            </a:r>
          </a:p>
          <a:p>
            <a:pPr lvl="1"/>
            <a:r>
              <a:rPr lang="en-US" dirty="0"/>
              <a:t>Two-person team designated by CEB with each member affiliated with a different party of the two appointed CEB members (One D &amp; One R)</a:t>
            </a:r>
          </a:p>
          <a:p>
            <a:pPr lvl="1"/>
            <a:r>
              <a:rPr lang="en-US" dirty="0"/>
              <a:t>Commercial delivery entity under contract with CEB</a:t>
            </a:r>
          </a:p>
          <a:p>
            <a:r>
              <a:rPr lang="en-US" dirty="0"/>
              <a:t>Team members or commercial delivery company employees cannot be imprisoned, subject to lawful or home detention, on probation, parole, or placed in a community corrections program</a:t>
            </a:r>
          </a:p>
          <a:p>
            <a:r>
              <a:rPr lang="en-US" dirty="0"/>
              <a:t>Team members and commercial delivery employees must execute CEB-1A form after delivery of voting system to polling location or vote center and file with CEB</a:t>
            </a:r>
          </a:p>
          <a:p>
            <a:pPr lvl="1"/>
            <a:r>
              <a:rPr lang="en-US" dirty="0"/>
              <a:t>Person receiving the unit must also affix their signature</a:t>
            </a:r>
          </a:p>
        </p:txBody>
      </p:sp>
      <p:sp>
        <p:nvSpPr>
          <p:cNvPr id="4" name="TextBox 3">
            <a:extLst>
              <a:ext uri="{FF2B5EF4-FFF2-40B4-BE49-F238E27FC236}">
                <a16:creationId xmlns:a16="http://schemas.microsoft.com/office/drawing/2014/main" id="{F10656BB-F88D-47D0-B1C9-361B430B31ED}"/>
              </a:ext>
            </a:extLst>
          </p:cNvPr>
          <p:cNvSpPr txBox="1"/>
          <p:nvPr/>
        </p:nvSpPr>
        <p:spPr>
          <a:xfrm>
            <a:off x="4666900" y="5670435"/>
            <a:ext cx="3848450" cy="230832"/>
          </a:xfrm>
          <a:prstGeom prst="rect">
            <a:avLst/>
          </a:prstGeom>
          <a:noFill/>
        </p:spPr>
        <p:txBody>
          <a:bodyPr wrap="square" rtlCol="0">
            <a:spAutoFit/>
          </a:bodyPr>
          <a:lstStyle/>
          <a:p>
            <a:pPr algn="r"/>
            <a:r>
              <a:rPr lang="en-US" sz="900" dirty="0"/>
              <a:t>IC 3-11-3-10</a:t>
            </a:r>
          </a:p>
        </p:txBody>
      </p:sp>
    </p:spTree>
    <p:extLst>
      <p:ext uri="{BB962C8B-B14F-4D97-AF65-F5344CB8AC3E}">
        <p14:creationId xmlns:p14="http://schemas.microsoft.com/office/powerpoint/2010/main" val="1988815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5C040-0E8A-4BA7-9B64-ACD6B80679A4}"/>
              </a:ext>
            </a:extLst>
          </p:cNvPr>
          <p:cNvSpPr>
            <a:spLocks noGrp="1"/>
          </p:cNvSpPr>
          <p:nvPr>
            <p:ph type="title"/>
          </p:nvPr>
        </p:nvSpPr>
        <p:spPr/>
        <p:txBody>
          <a:bodyPr/>
          <a:lstStyle/>
          <a:p>
            <a:pPr algn="ctr"/>
            <a:r>
              <a:rPr lang="en-US" dirty="0"/>
              <a:t>Voting System Return from Polls</a:t>
            </a:r>
          </a:p>
        </p:txBody>
      </p:sp>
      <p:sp>
        <p:nvSpPr>
          <p:cNvPr id="3" name="Content Placeholder 2">
            <a:extLst>
              <a:ext uri="{FF2B5EF4-FFF2-40B4-BE49-F238E27FC236}">
                <a16:creationId xmlns:a16="http://schemas.microsoft.com/office/drawing/2014/main" id="{623AA24F-03B9-4142-9777-C5A981FFD348}"/>
              </a:ext>
            </a:extLst>
          </p:cNvPr>
          <p:cNvSpPr>
            <a:spLocks noGrp="1"/>
          </p:cNvSpPr>
          <p:nvPr>
            <p:ph idx="1"/>
          </p:nvPr>
        </p:nvSpPr>
        <p:spPr/>
        <p:txBody>
          <a:bodyPr>
            <a:normAutofit fontScale="77500" lnSpcReduction="20000"/>
          </a:bodyPr>
          <a:lstStyle/>
          <a:p>
            <a:r>
              <a:rPr lang="en-US" dirty="0"/>
              <a:t>Only the following can return a voting system from the polls:</a:t>
            </a:r>
          </a:p>
          <a:p>
            <a:pPr lvl="1"/>
            <a:r>
              <a:rPr lang="en-US" dirty="0"/>
              <a:t>County Election Board</a:t>
            </a:r>
          </a:p>
          <a:p>
            <a:pPr lvl="1"/>
            <a:r>
              <a:rPr lang="en-US" dirty="0"/>
              <a:t>Two-person team designated by CEB with each member affiliated with a different party of the two appointed CEB members (One D &amp; One R)</a:t>
            </a:r>
          </a:p>
          <a:p>
            <a:pPr lvl="1"/>
            <a:r>
              <a:rPr lang="en-US" dirty="0"/>
              <a:t>Commercial delivery entity under contract with CEB</a:t>
            </a:r>
          </a:p>
          <a:p>
            <a:r>
              <a:rPr lang="en-US" dirty="0"/>
              <a:t>Can return from polls at any time after Election Day to secure storage facility designated by county.</a:t>
            </a:r>
          </a:p>
          <a:p>
            <a:r>
              <a:rPr lang="en-US" dirty="0"/>
              <a:t>Team members or commercial delivery company employees cannot be imprisoned, subject to lawful or home detention, on probation, parole, or placed in a community corrections program</a:t>
            </a:r>
          </a:p>
          <a:p>
            <a:r>
              <a:rPr lang="en-US" dirty="0"/>
              <a:t>Team members and commercial delivery employees must execute CEB-1C form after delivery of voting system from polling location or vote center and file with CEB</a:t>
            </a:r>
          </a:p>
          <a:p>
            <a:pPr lvl="1"/>
            <a:r>
              <a:rPr lang="en-US" dirty="0"/>
              <a:t>Person receiving the unit must also affix their signature</a:t>
            </a:r>
          </a:p>
          <a:p>
            <a:endParaRPr lang="en-US" dirty="0"/>
          </a:p>
        </p:txBody>
      </p:sp>
      <p:sp>
        <p:nvSpPr>
          <p:cNvPr id="4" name="TextBox 3">
            <a:extLst>
              <a:ext uri="{FF2B5EF4-FFF2-40B4-BE49-F238E27FC236}">
                <a16:creationId xmlns:a16="http://schemas.microsoft.com/office/drawing/2014/main" id="{F10656BB-F88D-47D0-B1C9-361B430B31ED}"/>
              </a:ext>
            </a:extLst>
          </p:cNvPr>
          <p:cNvSpPr txBox="1"/>
          <p:nvPr/>
        </p:nvSpPr>
        <p:spPr>
          <a:xfrm>
            <a:off x="4666900" y="6176963"/>
            <a:ext cx="3848450" cy="230832"/>
          </a:xfrm>
          <a:prstGeom prst="rect">
            <a:avLst/>
          </a:prstGeom>
          <a:noFill/>
        </p:spPr>
        <p:txBody>
          <a:bodyPr wrap="square" rtlCol="0">
            <a:spAutoFit/>
          </a:bodyPr>
          <a:lstStyle/>
          <a:p>
            <a:pPr algn="r"/>
            <a:r>
              <a:rPr lang="en-US" sz="900"/>
              <a:t>IC 3-12-3-2.2 | IC 3-12-3.5-4.5</a:t>
            </a:r>
            <a:endParaRPr lang="en-US" sz="900" dirty="0"/>
          </a:p>
        </p:txBody>
      </p:sp>
    </p:spTree>
    <p:extLst>
      <p:ext uri="{BB962C8B-B14F-4D97-AF65-F5344CB8AC3E}">
        <p14:creationId xmlns:p14="http://schemas.microsoft.com/office/powerpoint/2010/main" val="3498757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5C040-0E8A-4BA7-9B64-ACD6B80679A4}"/>
              </a:ext>
            </a:extLst>
          </p:cNvPr>
          <p:cNvSpPr>
            <a:spLocks noGrp="1"/>
          </p:cNvSpPr>
          <p:nvPr>
            <p:ph type="title"/>
          </p:nvPr>
        </p:nvSpPr>
        <p:spPr/>
        <p:txBody>
          <a:bodyPr/>
          <a:lstStyle/>
          <a:p>
            <a:pPr algn="ctr"/>
            <a:r>
              <a:rPr lang="en-US" dirty="0"/>
              <a:t>Voting System Return from Polls</a:t>
            </a:r>
          </a:p>
        </p:txBody>
      </p:sp>
      <p:sp>
        <p:nvSpPr>
          <p:cNvPr id="3" name="Content Placeholder 2">
            <a:extLst>
              <a:ext uri="{FF2B5EF4-FFF2-40B4-BE49-F238E27FC236}">
                <a16:creationId xmlns:a16="http://schemas.microsoft.com/office/drawing/2014/main" id="{623AA24F-03B9-4142-9777-C5A981FFD348}"/>
              </a:ext>
            </a:extLst>
          </p:cNvPr>
          <p:cNvSpPr>
            <a:spLocks noGrp="1"/>
          </p:cNvSpPr>
          <p:nvPr>
            <p:ph idx="1"/>
          </p:nvPr>
        </p:nvSpPr>
        <p:spPr/>
        <p:txBody>
          <a:bodyPr>
            <a:normAutofit fontScale="92500" lnSpcReduction="10000"/>
          </a:bodyPr>
          <a:lstStyle/>
          <a:p>
            <a:r>
              <a:rPr lang="en-US" dirty="0"/>
              <a:t>Form CEB-1C must certify that:</a:t>
            </a:r>
          </a:p>
          <a:p>
            <a:pPr lvl="1"/>
            <a:r>
              <a:rPr lang="en-US" dirty="0"/>
              <a:t>Voting systems remained in custody of each of the two individuals during entire time systems were being returned.</a:t>
            </a:r>
          </a:p>
          <a:p>
            <a:pPr lvl="1"/>
            <a:r>
              <a:rPr lang="en-US" dirty="0"/>
              <a:t>No unauthorized person has access to any voting system during return.</a:t>
            </a:r>
          </a:p>
          <a:p>
            <a:pPr lvl="1"/>
            <a:r>
              <a:rPr lang="en-US" dirty="0"/>
              <a:t>The name and signature of person who received voting system and date that system was delivered to custody of that individual. </a:t>
            </a:r>
          </a:p>
          <a:p>
            <a:pPr lvl="1"/>
            <a:r>
              <a:rPr lang="en-US" dirty="0"/>
              <a:t>Completed Form CEB-1C must be filed with county election board immediately upon return of voting system</a:t>
            </a:r>
          </a:p>
          <a:p>
            <a:pPr marL="342900" lvl="1" indent="0">
              <a:buNone/>
            </a:pPr>
            <a:r>
              <a:rPr lang="en-US" dirty="0"/>
              <a:t>NOTE: All electronic pollbooks at precinct or vote center must be immediately delivered by inspector and judge of opposite party with other election material on </a:t>
            </a:r>
            <a:r>
              <a:rPr lang="en-US"/>
              <a:t>election night from </a:t>
            </a:r>
            <a:r>
              <a:rPr lang="en-US" dirty="0"/>
              <a:t>that location and secured by county election board.</a:t>
            </a:r>
          </a:p>
        </p:txBody>
      </p:sp>
      <p:sp>
        <p:nvSpPr>
          <p:cNvPr id="4" name="TextBox 3">
            <a:extLst>
              <a:ext uri="{FF2B5EF4-FFF2-40B4-BE49-F238E27FC236}">
                <a16:creationId xmlns:a16="http://schemas.microsoft.com/office/drawing/2014/main" id="{F10656BB-F88D-47D0-B1C9-361B430B31ED}"/>
              </a:ext>
            </a:extLst>
          </p:cNvPr>
          <p:cNvSpPr txBox="1"/>
          <p:nvPr/>
        </p:nvSpPr>
        <p:spPr>
          <a:xfrm>
            <a:off x="4666900" y="6176963"/>
            <a:ext cx="3848450" cy="230832"/>
          </a:xfrm>
          <a:prstGeom prst="rect">
            <a:avLst/>
          </a:prstGeom>
          <a:noFill/>
        </p:spPr>
        <p:txBody>
          <a:bodyPr wrap="square" rtlCol="0">
            <a:spAutoFit/>
          </a:bodyPr>
          <a:lstStyle/>
          <a:p>
            <a:pPr algn="r"/>
            <a:r>
              <a:rPr lang="en-US" sz="900" dirty="0"/>
              <a:t>IC 3-11-3-10 | IC 3-11-3-11 | IC 3-12-3-2.2 | IC 3-12-3.5-4.5</a:t>
            </a:r>
          </a:p>
        </p:txBody>
      </p:sp>
    </p:spTree>
    <p:extLst>
      <p:ext uri="{BB962C8B-B14F-4D97-AF65-F5344CB8AC3E}">
        <p14:creationId xmlns:p14="http://schemas.microsoft.com/office/powerpoint/2010/main" val="18664003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613</TotalTime>
  <Words>739</Words>
  <Application>Microsoft Office PowerPoint</Application>
  <PresentationFormat>On-screen Show (4:3)</PresentationFormat>
  <Paragraphs>63</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Physical and Cyber Security</vt:lpstr>
      <vt:lpstr>Security Policy for Voting Systems and ePBs</vt:lpstr>
      <vt:lpstr>Statutory Security Method for  Voting System &amp; ePBs</vt:lpstr>
      <vt:lpstr>Statutory Security Method for  Voting System &amp; ePBs</vt:lpstr>
      <vt:lpstr>Voting System Delivery to Polls</vt:lpstr>
      <vt:lpstr>Voting System Return from Polls</vt:lpstr>
      <vt:lpstr>Voting System Return from Polls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Security of Voting Systems</dc:title>
  <dc:creator>Kochevar, Matthew R</dc:creator>
  <cp:lastModifiedBy>Warycha, Valerie S</cp:lastModifiedBy>
  <cp:revision>25</cp:revision>
  <cp:lastPrinted>2019-12-12T16:13:09Z</cp:lastPrinted>
  <dcterms:created xsi:type="dcterms:W3CDTF">2019-12-04T22:18:09Z</dcterms:created>
  <dcterms:modified xsi:type="dcterms:W3CDTF">2022-12-05T21:10:56Z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267553582</vt:i4>
  </property>
  <property fmtid="{D5CDD505-2E9C-101B-9397-08002B2CF9AE}" pid="4" name="_EmailSubject">
    <vt:lpwstr>Security PP </vt:lpwstr>
  </property>
  <property fmtid="{D5CDD505-2E9C-101B-9397-08002B2CF9AE}" pid="5" name="_AuthorEmail">
    <vt:lpwstr>VaWarycha@iec.IN.gov</vt:lpwstr>
  </property>
  <property fmtid="{D5CDD505-2E9C-101B-9397-08002B2CF9AE}" pid="6" name="_AuthorEmailDisplayName">
    <vt:lpwstr>Warycha, Valerie S</vt:lpwstr>
  </property>
</Properties>
</file>