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496" r:id="rId3"/>
    <p:sldId id="521" r:id="rId4"/>
    <p:sldId id="505" r:id="rId5"/>
    <p:sldId id="517" r:id="rId6"/>
    <p:sldId id="504" r:id="rId7"/>
    <p:sldId id="516" r:id="rId8"/>
    <p:sldId id="518" r:id="rId9"/>
    <p:sldId id="520" r:id="rId10"/>
    <p:sldId id="51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chevar, Matthew R" userId="c18eeff3-5a3a-4c07-bed3-975016869984" providerId="ADAL" clId="{63CA9015-BBE1-430C-A415-DF476A752B54}"/>
    <pc:docChg chg="custSel modSld">
      <pc:chgData name="Kochevar, Matthew R" userId="c18eeff3-5a3a-4c07-bed3-975016869984" providerId="ADAL" clId="{63CA9015-BBE1-430C-A415-DF476A752B54}" dt="2025-12-11T19:59:31.323" v="11" actId="207"/>
      <pc:docMkLst>
        <pc:docMk/>
      </pc:docMkLst>
      <pc:sldChg chg="modSp mod">
        <pc:chgData name="Kochevar, Matthew R" userId="c18eeff3-5a3a-4c07-bed3-975016869984" providerId="ADAL" clId="{63CA9015-BBE1-430C-A415-DF476A752B54}" dt="2025-12-11T19:58:07.672" v="1" actId="207"/>
        <pc:sldMkLst>
          <pc:docMk/>
          <pc:sldMk cId="277711194" sldId="256"/>
        </pc:sldMkLst>
        <pc:spChg chg="mod">
          <ac:chgData name="Kochevar, Matthew R" userId="c18eeff3-5a3a-4c07-bed3-975016869984" providerId="ADAL" clId="{63CA9015-BBE1-430C-A415-DF476A752B54}" dt="2025-12-11T19:58:07.672" v="1" actId="207"/>
          <ac:spMkLst>
            <pc:docMk/>
            <pc:sldMk cId="277711194" sldId="256"/>
            <ac:spMk id="3" creationId="{78BA2E1C-912B-6C3A-3F44-FAB9D637BC11}"/>
          </ac:spMkLst>
        </pc:spChg>
      </pc:sldChg>
      <pc:sldChg chg="modSp mod">
        <pc:chgData name="Kochevar, Matthew R" userId="c18eeff3-5a3a-4c07-bed3-975016869984" providerId="ADAL" clId="{63CA9015-BBE1-430C-A415-DF476A752B54}" dt="2025-12-11T19:58:16.798" v="3" actId="207"/>
        <pc:sldMkLst>
          <pc:docMk/>
          <pc:sldMk cId="0" sldId="496"/>
        </pc:sldMkLst>
        <pc:spChg chg="mod">
          <ac:chgData name="Kochevar, Matthew R" userId="c18eeff3-5a3a-4c07-bed3-975016869984" providerId="ADAL" clId="{63CA9015-BBE1-430C-A415-DF476A752B54}" dt="2025-12-11T19:58:16.798" v="3" actId="207"/>
          <ac:spMkLst>
            <pc:docMk/>
            <pc:sldMk cId="0" sldId="496"/>
            <ac:spMk id="6" creationId="{00000000-0000-0000-0000-000000000000}"/>
          </ac:spMkLst>
        </pc:spChg>
      </pc:sldChg>
      <pc:sldChg chg="modSp mod">
        <pc:chgData name="Kochevar, Matthew R" userId="c18eeff3-5a3a-4c07-bed3-975016869984" providerId="ADAL" clId="{63CA9015-BBE1-430C-A415-DF476A752B54}" dt="2025-12-11T19:59:06.046" v="7" actId="207"/>
        <pc:sldMkLst>
          <pc:docMk/>
          <pc:sldMk cId="655706236" sldId="505"/>
        </pc:sldMkLst>
        <pc:graphicFrameChg chg="modGraphic">
          <ac:chgData name="Kochevar, Matthew R" userId="c18eeff3-5a3a-4c07-bed3-975016869984" providerId="ADAL" clId="{63CA9015-BBE1-430C-A415-DF476A752B54}" dt="2025-12-11T19:59:06.046" v="7" actId="207"/>
          <ac:graphicFrameMkLst>
            <pc:docMk/>
            <pc:sldMk cId="655706236" sldId="505"/>
            <ac:graphicFrameMk id="6" creationId="{527B4403-CAB6-EDB0-1643-53B04CC95ECB}"/>
          </ac:graphicFrameMkLst>
        </pc:graphicFrameChg>
      </pc:sldChg>
      <pc:sldChg chg="modSp mod">
        <pc:chgData name="Kochevar, Matthew R" userId="c18eeff3-5a3a-4c07-bed3-975016869984" providerId="ADAL" clId="{63CA9015-BBE1-430C-A415-DF476A752B54}" dt="2025-12-11T19:59:17.381" v="9" actId="207"/>
        <pc:sldMkLst>
          <pc:docMk/>
          <pc:sldMk cId="4190976309" sldId="517"/>
        </pc:sldMkLst>
        <pc:spChg chg="mod">
          <ac:chgData name="Kochevar, Matthew R" userId="c18eeff3-5a3a-4c07-bed3-975016869984" providerId="ADAL" clId="{63CA9015-BBE1-430C-A415-DF476A752B54}" dt="2025-12-11T19:59:17.381" v="9" actId="207"/>
          <ac:spMkLst>
            <pc:docMk/>
            <pc:sldMk cId="4190976309" sldId="517"/>
            <ac:spMk id="12" creationId="{C1569001-9D28-AE67-F1C4-F8782DB25217}"/>
          </ac:spMkLst>
        </pc:spChg>
      </pc:sldChg>
      <pc:sldChg chg="modSp mod">
        <pc:chgData name="Kochevar, Matthew R" userId="c18eeff3-5a3a-4c07-bed3-975016869984" providerId="ADAL" clId="{63CA9015-BBE1-430C-A415-DF476A752B54}" dt="2025-12-11T19:59:31.323" v="11" actId="207"/>
        <pc:sldMkLst>
          <pc:docMk/>
          <pc:sldMk cId="1060877714" sldId="518"/>
        </pc:sldMkLst>
        <pc:spChg chg="mod">
          <ac:chgData name="Kochevar, Matthew R" userId="c18eeff3-5a3a-4c07-bed3-975016869984" providerId="ADAL" clId="{63CA9015-BBE1-430C-A415-DF476A752B54}" dt="2025-12-11T19:59:31.323" v="11" actId="207"/>
          <ac:spMkLst>
            <pc:docMk/>
            <pc:sldMk cId="1060877714" sldId="518"/>
            <ac:spMk id="12" creationId="{DE4FFF5A-CE4A-45FF-C9D6-4685CCA03272}"/>
          </ac:spMkLst>
        </pc:spChg>
      </pc:sldChg>
      <pc:sldChg chg="modSp mod">
        <pc:chgData name="Kochevar, Matthew R" userId="c18eeff3-5a3a-4c07-bed3-975016869984" providerId="ADAL" clId="{63CA9015-BBE1-430C-A415-DF476A752B54}" dt="2025-12-11T19:58:55.992" v="6" actId="207"/>
        <pc:sldMkLst>
          <pc:docMk/>
          <pc:sldMk cId="4257433608" sldId="521"/>
        </pc:sldMkLst>
        <pc:graphicFrameChg chg="modGraphic">
          <ac:chgData name="Kochevar, Matthew R" userId="c18eeff3-5a3a-4c07-bed3-975016869984" providerId="ADAL" clId="{63CA9015-BBE1-430C-A415-DF476A752B54}" dt="2025-12-11T19:58:55.992" v="6" actId="207"/>
          <ac:graphicFrameMkLst>
            <pc:docMk/>
            <pc:sldMk cId="4257433608" sldId="521"/>
            <ac:graphicFrameMk id="16" creationId="{5E8E180B-B700-3203-F1CE-AFCFCAA4B114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4F4066-13B8-4889-B631-2FC17F0E5AB6}" type="doc">
      <dgm:prSet loTypeId="urn:microsoft.com/office/officeart/2016/7/layout/VerticalSolidAction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47A26B-4297-477E-A9CE-68CE45B477EA}">
      <dgm:prSet custT="1"/>
      <dgm:spPr/>
      <dgm:t>
        <a:bodyPr/>
        <a:lstStyle/>
        <a:p>
          <a:r>
            <a:rPr lang="en-US" sz="1800" b="1" dirty="0"/>
            <a:t>ABS Voter Board Members</a:t>
          </a:r>
          <a:endParaRPr lang="en-US" sz="1800" dirty="0"/>
        </a:p>
      </dgm:t>
    </dgm:pt>
    <dgm:pt modelId="{B1B9EC06-08C0-4064-9D9F-F6F4D26CFF45}" type="parTrans" cxnId="{49B47CF4-E3C5-4A8E-A16A-1BDA2AAE8AAB}">
      <dgm:prSet/>
      <dgm:spPr/>
      <dgm:t>
        <a:bodyPr/>
        <a:lstStyle/>
        <a:p>
          <a:endParaRPr lang="en-US"/>
        </a:p>
      </dgm:t>
    </dgm:pt>
    <dgm:pt modelId="{093EAB49-55B7-47D0-8DBC-9CFD80F103C9}" type="sibTrans" cxnId="{49B47CF4-E3C5-4A8E-A16A-1BDA2AAE8AAB}">
      <dgm:prSet/>
      <dgm:spPr/>
      <dgm:t>
        <a:bodyPr/>
        <a:lstStyle/>
        <a:p>
          <a:endParaRPr lang="en-US"/>
        </a:p>
      </dgm:t>
    </dgm:pt>
    <dgm:pt modelId="{F6CABB86-FFB0-443B-977B-D20358486CE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Review &amp; Approve ABS applications</a:t>
          </a:r>
        </a:p>
        <a:p>
          <a:pPr>
            <a:buFont typeface="Arial" panose="020B0604020202020204" pitchFamily="34" charset="0"/>
            <a:buChar char="•"/>
          </a:pPr>
          <a:r>
            <a:rPr lang="en-US" dirty="0"/>
            <a:t>Issue and Mail ABS Mail ballots and materials</a:t>
          </a:r>
        </a:p>
        <a:p>
          <a:pPr>
            <a:buFont typeface="Arial" panose="020B0604020202020204" pitchFamily="34" charset="0"/>
            <a:buChar char="•"/>
          </a:pPr>
          <a:r>
            <a:rPr lang="en-US" dirty="0"/>
            <a:t>Initial back of absentee ballot that is issued to voter (OpScan only)</a:t>
          </a:r>
        </a:p>
        <a:p>
          <a:pPr>
            <a:buFont typeface="Arial" panose="020B0604020202020204" pitchFamily="34" charset="0"/>
            <a:buChar char="•"/>
          </a:pPr>
          <a:r>
            <a:rPr lang="en-US" dirty="0"/>
            <a:t>Conduct early voting by checking in voters, checking voter ID, and issue ABS ballot</a:t>
          </a:r>
        </a:p>
        <a:p>
          <a:pPr>
            <a:buFont typeface="Arial" panose="020B0604020202020204" pitchFamily="34" charset="0"/>
            <a:buChar char="•"/>
          </a:pPr>
          <a:r>
            <a:rPr lang="en-US" dirty="0"/>
            <a:t>Review signature on ABS ballot envelope when ABS ballot is returned (first signature review)</a:t>
          </a:r>
        </a:p>
      </dgm:t>
    </dgm:pt>
    <dgm:pt modelId="{7CB6911F-37AE-444E-B6AC-7DC59D69F1AD}" type="parTrans" cxnId="{4B03D901-DC19-47D2-9430-378FA6E2E98A}">
      <dgm:prSet/>
      <dgm:spPr/>
      <dgm:t>
        <a:bodyPr/>
        <a:lstStyle/>
        <a:p>
          <a:endParaRPr lang="en-US"/>
        </a:p>
      </dgm:t>
    </dgm:pt>
    <dgm:pt modelId="{F4E276D6-3567-48A6-9025-5890DB83A23D}" type="sibTrans" cxnId="{4B03D901-DC19-47D2-9430-378FA6E2E98A}">
      <dgm:prSet/>
      <dgm:spPr/>
      <dgm:t>
        <a:bodyPr/>
        <a:lstStyle/>
        <a:p>
          <a:endParaRPr lang="en-US"/>
        </a:p>
      </dgm:t>
    </dgm:pt>
    <dgm:pt modelId="{00AF9A0C-2E99-4BC7-A170-853F93F8A2A9}">
      <dgm:prSet custT="1"/>
      <dgm:spPr/>
      <dgm:t>
        <a:bodyPr/>
        <a:lstStyle/>
        <a:p>
          <a:r>
            <a:rPr lang="en-US" sz="1800" b="1" dirty="0"/>
            <a:t>Election Day </a:t>
          </a:r>
          <a:br>
            <a:rPr lang="en-US" sz="1800" b="1" dirty="0"/>
          </a:br>
          <a:r>
            <a:rPr lang="en-US" sz="1800" b="1" dirty="0"/>
            <a:t>Poll Workers</a:t>
          </a:r>
          <a:endParaRPr lang="en-US" sz="1800" dirty="0"/>
        </a:p>
      </dgm:t>
    </dgm:pt>
    <dgm:pt modelId="{3D34A74B-C309-491E-8B13-000C56388982}" type="parTrans" cxnId="{34A43632-562C-47E4-BF2B-1A3FF5E0F360}">
      <dgm:prSet/>
      <dgm:spPr/>
      <dgm:t>
        <a:bodyPr/>
        <a:lstStyle/>
        <a:p>
          <a:endParaRPr lang="en-US"/>
        </a:p>
      </dgm:t>
    </dgm:pt>
    <dgm:pt modelId="{47473A09-5450-4421-A6B2-14E655703DC7}" type="sibTrans" cxnId="{34A43632-562C-47E4-BF2B-1A3FF5E0F360}">
      <dgm:prSet/>
      <dgm:spPr/>
      <dgm:t>
        <a:bodyPr/>
        <a:lstStyle/>
        <a:p>
          <a:endParaRPr lang="en-US"/>
        </a:p>
      </dgm:t>
    </dgm:pt>
    <dgm:pt modelId="{A0FA0293-E123-4AC6-84B4-4D8A7E9D8F30}">
      <dgm:prSet/>
      <dgm:spPr/>
      <dgm:t>
        <a:bodyPr/>
        <a:lstStyle/>
        <a:p>
          <a:r>
            <a:rPr lang="en-US" dirty="0"/>
            <a:t>Administer election and election law at polling locations and vote centers</a:t>
          </a:r>
        </a:p>
        <a:p>
          <a:r>
            <a:rPr lang="en-US" dirty="0"/>
            <a:t>Check in voters  on ePollbook or poll list and check voter ID</a:t>
          </a:r>
        </a:p>
        <a:p>
          <a:r>
            <a:rPr lang="en-US" dirty="0"/>
            <a:t>Initial back of ballots that are issued to voters (OpScan only)</a:t>
          </a:r>
        </a:p>
        <a:p>
          <a:r>
            <a:rPr lang="en-US" dirty="0"/>
            <a:t>Provide ballot and </a:t>
          </a:r>
          <a:r>
            <a:rPr lang="en-US" dirty="0">
              <a:solidFill>
                <a:schemeClr val="tx1"/>
              </a:solidFill>
            </a:rPr>
            <a:t>instructions to vote before entering voting booth</a:t>
          </a:r>
        </a:p>
        <a:p>
          <a:r>
            <a:rPr lang="en-US" dirty="0">
              <a:solidFill>
                <a:schemeClr val="tx1"/>
              </a:solidFill>
            </a:rPr>
            <a:t>Issue provisional ballot to voter who is challenged or does not qualify for one of the election law fail-safes</a:t>
          </a:r>
        </a:p>
        <a:p>
          <a:r>
            <a:rPr lang="en-US" dirty="0">
              <a:solidFill>
                <a:schemeClr val="tx1"/>
              </a:solidFill>
            </a:rPr>
            <a:t>Tabulate voted ballots and return election results to CEB once polls close at 6:00 pm local time</a:t>
          </a:r>
        </a:p>
      </dgm:t>
    </dgm:pt>
    <dgm:pt modelId="{EF1557E4-40DB-4680-99DA-D6C7DE4F86D9}" type="parTrans" cxnId="{100316CF-6CEB-474A-9BFC-C46588535045}">
      <dgm:prSet/>
      <dgm:spPr/>
      <dgm:t>
        <a:bodyPr/>
        <a:lstStyle/>
        <a:p>
          <a:endParaRPr lang="en-US"/>
        </a:p>
      </dgm:t>
    </dgm:pt>
    <dgm:pt modelId="{557E979B-E12A-4691-9358-AB76BEE7AA67}" type="sibTrans" cxnId="{100316CF-6CEB-474A-9BFC-C46588535045}">
      <dgm:prSet/>
      <dgm:spPr/>
      <dgm:t>
        <a:bodyPr/>
        <a:lstStyle/>
        <a:p>
          <a:endParaRPr lang="en-US"/>
        </a:p>
      </dgm:t>
    </dgm:pt>
    <dgm:pt modelId="{DF8FD5FF-4059-43E3-B437-8F0B65945DBE}">
      <dgm:prSet custT="1"/>
      <dgm:spPr/>
      <dgm:t>
        <a:bodyPr/>
        <a:lstStyle/>
        <a:p>
          <a:r>
            <a:rPr lang="en-US" sz="1800" b="1" dirty="0"/>
            <a:t>ABS Central Count Members</a:t>
          </a:r>
          <a:endParaRPr lang="en-US" sz="1800" dirty="0"/>
        </a:p>
      </dgm:t>
    </dgm:pt>
    <dgm:pt modelId="{614BB698-4DF9-4006-9342-BC1E2C8F901A}" type="parTrans" cxnId="{14C2910D-F773-46AC-B784-2478B75E6AA2}">
      <dgm:prSet/>
      <dgm:spPr/>
      <dgm:t>
        <a:bodyPr/>
        <a:lstStyle/>
        <a:p>
          <a:endParaRPr lang="en-US"/>
        </a:p>
      </dgm:t>
    </dgm:pt>
    <dgm:pt modelId="{810A3B61-4224-46D0-BD6F-5133E7EC871A}" type="sibTrans" cxnId="{14C2910D-F773-46AC-B784-2478B75E6AA2}">
      <dgm:prSet/>
      <dgm:spPr/>
      <dgm:t>
        <a:bodyPr/>
        <a:lstStyle/>
        <a:p>
          <a:endParaRPr lang="en-US"/>
        </a:p>
      </dgm:t>
    </dgm:pt>
    <dgm:pt modelId="{99AB746D-D03E-423F-B295-5D61A9FC595C}">
      <dgm:prSet/>
      <dgm:spPr/>
      <dgm:t>
        <a:bodyPr/>
        <a:lstStyle/>
        <a:p>
          <a:r>
            <a:rPr lang="en-US" dirty="0"/>
            <a:t>Review absentee ballot envelope to determine if envelope can be opened and ballot removed</a:t>
          </a:r>
        </a:p>
        <a:p>
          <a:r>
            <a:rPr lang="en-US" dirty="0"/>
            <a:t>Review voter’s signature on absentee ballot envelope (second signature review)</a:t>
          </a:r>
        </a:p>
        <a:p>
          <a:r>
            <a:rPr lang="en-US" dirty="0"/>
            <a:t>Determine if ABS voter board (or CEB appointed members) initials are on back of ballot</a:t>
          </a:r>
        </a:p>
        <a:p>
          <a:r>
            <a:rPr lang="en-US" dirty="0"/>
            <a:t>Tabulate absentee ballots and provide results to CEB to add to precinct and office returns</a:t>
          </a:r>
        </a:p>
      </dgm:t>
    </dgm:pt>
    <dgm:pt modelId="{B9AA03FE-BBCB-4020-A915-24551A74549E}" type="parTrans" cxnId="{E0868B84-C031-4F3A-A408-690363513C9C}">
      <dgm:prSet/>
      <dgm:spPr/>
      <dgm:t>
        <a:bodyPr/>
        <a:lstStyle/>
        <a:p>
          <a:endParaRPr lang="en-US"/>
        </a:p>
      </dgm:t>
    </dgm:pt>
    <dgm:pt modelId="{0E4FBFE1-E325-4987-A6D6-4D4FF02F35BA}" type="sibTrans" cxnId="{E0868B84-C031-4F3A-A408-690363513C9C}">
      <dgm:prSet/>
      <dgm:spPr/>
      <dgm:t>
        <a:bodyPr/>
        <a:lstStyle/>
        <a:p>
          <a:endParaRPr lang="en-US"/>
        </a:p>
      </dgm:t>
    </dgm:pt>
    <dgm:pt modelId="{7272F549-655D-4C71-B692-5495D58FE445}">
      <dgm:prSet custT="1"/>
      <dgm:spPr/>
      <dgm:t>
        <a:bodyPr/>
        <a:lstStyle/>
        <a:p>
          <a:r>
            <a:rPr lang="en-US" sz="1800" b="1" dirty="0"/>
            <a:t>Provisional Ballot Counters</a:t>
          </a:r>
          <a:endParaRPr lang="en-US" sz="1800" dirty="0"/>
        </a:p>
      </dgm:t>
    </dgm:pt>
    <dgm:pt modelId="{A99490AB-5BBF-4E7A-89ED-5AD7EB9972AA}" type="parTrans" cxnId="{5F846FD4-BD7C-4E40-8A89-9B0F299BDCF4}">
      <dgm:prSet/>
      <dgm:spPr/>
      <dgm:t>
        <a:bodyPr/>
        <a:lstStyle/>
        <a:p>
          <a:endParaRPr lang="en-US"/>
        </a:p>
      </dgm:t>
    </dgm:pt>
    <dgm:pt modelId="{70D70632-9B4A-4FF6-914A-BA011F4C3BA5}" type="sibTrans" cxnId="{5F846FD4-BD7C-4E40-8A89-9B0F299BDCF4}">
      <dgm:prSet/>
      <dgm:spPr/>
      <dgm:t>
        <a:bodyPr/>
        <a:lstStyle/>
        <a:p>
          <a:endParaRPr lang="en-US"/>
        </a:p>
      </dgm:t>
    </dgm:pt>
    <dgm:pt modelId="{38F6C260-9DBF-48FF-9481-CA9A8589DF97}">
      <dgm:prSet/>
      <dgm:spPr/>
      <dgm:t>
        <a:bodyPr/>
        <a:lstStyle/>
        <a:p>
          <a:r>
            <a:rPr lang="en-US" dirty="0"/>
            <a:t>Remove provisional ballots that CEB determines can be counted from PRE-4/PRO-2 envelope</a:t>
          </a:r>
        </a:p>
        <a:p>
          <a:r>
            <a:rPr lang="en-US" dirty="0"/>
            <a:t>Determine if provisional ballot has been properly initialed</a:t>
          </a:r>
        </a:p>
        <a:p>
          <a:r>
            <a:rPr lang="en-US" dirty="0"/>
            <a:t>Tabulate </a:t>
          </a:r>
          <a:r>
            <a:rPr lang="en-US" dirty="0">
              <a:solidFill>
                <a:schemeClr val="tx1"/>
              </a:solidFill>
            </a:rPr>
            <a:t>undisputed</a:t>
          </a:r>
          <a:r>
            <a:rPr lang="en-US" dirty="0"/>
            <a:t> provisional ballots and provide results to CEB to add to precinct and office level returns</a:t>
          </a:r>
        </a:p>
      </dgm:t>
    </dgm:pt>
    <dgm:pt modelId="{129A851C-B433-4017-A4C8-9B0404E1C6DA}" type="parTrans" cxnId="{61E049F5-961E-4B7E-B4F0-EF87384E5D14}">
      <dgm:prSet/>
      <dgm:spPr/>
      <dgm:t>
        <a:bodyPr/>
        <a:lstStyle/>
        <a:p>
          <a:endParaRPr lang="en-US"/>
        </a:p>
      </dgm:t>
    </dgm:pt>
    <dgm:pt modelId="{308C5117-5947-488D-A5E9-8EE26369E42C}" type="sibTrans" cxnId="{61E049F5-961E-4B7E-B4F0-EF87384E5D14}">
      <dgm:prSet/>
      <dgm:spPr/>
      <dgm:t>
        <a:bodyPr/>
        <a:lstStyle/>
        <a:p>
          <a:endParaRPr lang="en-US"/>
        </a:p>
      </dgm:t>
    </dgm:pt>
    <dgm:pt modelId="{4842C23C-5BB8-406E-9BA3-06C09DF29D03}" type="pres">
      <dgm:prSet presAssocID="{0D4F4066-13B8-4889-B631-2FC17F0E5AB6}" presName="Name0" presStyleCnt="0">
        <dgm:presLayoutVars>
          <dgm:dir/>
          <dgm:animLvl val="lvl"/>
          <dgm:resizeHandles val="exact"/>
        </dgm:presLayoutVars>
      </dgm:prSet>
      <dgm:spPr/>
    </dgm:pt>
    <dgm:pt modelId="{43B9A6FF-59C5-4968-A511-889A4B8103C6}" type="pres">
      <dgm:prSet presAssocID="{3847A26B-4297-477E-A9CE-68CE45B477EA}" presName="linNode" presStyleCnt="0"/>
      <dgm:spPr/>
    </dgm:pt>
    <dgm:pt modelId="{CEB8F7C0-5956-40C6-B424-E7475F6975FF}" type="pres">
      <dgm:prSet presAssocID="{3847A26B-4297-477E-A9CE-68CE45B477EA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9B77DFBD-2F88-4144-A49E-269A90159DD2}" type="pres">
      <dgm:prSet presAssocID="{3847A26B-4297-477E-A9CE-68CE45B477EA}" presName="descendantText" presStyleLbl="alignAccFollowNode1" presStyleIdx="0" presStyleCnt="4">
        <dgm:presLayoutVars>
          <dgm:bulletEnabled/>
        </dgm:presLayoutVars>
      </dgm:prSet>
      <dgm:spPr/>
    </dgm:pt>
    <dgm:pt modelId="{9994549B-F578-4E53-A4CC-BB12E018B32D}" type="pres">
      <dgm:prSet presAssocID="{093EAB49-55B7-47D0-8DBC-9CFD80F103C9}" presName="sp" presStyleCnt="0"/>
      <dgm:spPr/>
    </dgm:pt>
    <dgm:pt modelId="{E6BE1263-BB0E-4F67-9FDD-113A179776A8}" type="pres">
      <dgm:prSet presAssocID="{00AF9A0C-2E99-4BC7-A170-853F93F8A2A9}" presName="linNode" presStyleCnt="0"/>
      <dgm:spPr/>
    </dgm:pt>
    <dgm:pt modelId="{BC5335D2-7D1E-450F-ABFF-C56554A2E133}" type="pres">
      <dgm:prSet presAssocID="{00AF9A0C-2E99-4BC7-A170-853F93F8A2A9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2BF23B6E-2766-4629-8B74-583A2AA80CC5}" type="pres">
      <dgm:prSet presAssocID="{00AF9A0C-2E99-4BC7-A170-853F93F8A2A9}" presName="descendantText" presStyleLbl="alignAccFollowNode1" presStyleIdx="1" presStyleCnt="4">
        <dgm:presLayoutVars>
          <dgm:bulletEnabled/>
        </dgm:presLayoutVars>
      </dgm:prSet>
      <dgm:spPr/>
    </dgm:pt>
    <dgm:pt modelId="{2ACC21AA-E3A6-473B-B8E3-16813F9EA078}" type="pres">
      <dgm:prSet presAssocID="{47473A09-5450-4421-A6B2-14E655703DC7}" presName="sp" presStyleCnt="0"/>
      <dgm:spPr/>
    </dgm:pt>
    <dgm:pt modelId="{A9EEEC53-D181-4B9A-8408-B53709D88703}" type="pres">
      <dgm:prSet presAssocID="{DF8FD5FF-4059-43E3-B437-8F0B65945DBE}" presName="linNode" presStyleCnt="0"/>
      <dgm:spPr/>
    </dgm:pt>
    <dgm:pt modelId="{0AFC1273-B337-4016-A999-88159616123F}" type="pres">
      <dgm:prSet presAssocID="{DF8FD5FF-4059-43E3-B437-8F0B65945DBE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A9FAC77C-F9C1-45DE-BFE3-C29F7ECDCB9C}" type="pres">
      <dgm:prSet presAssocID="{DF8FD5FF-4059-43E3-B437-8F0B65945DBE}" presName="descendantText" presStyleLbl="alignAccFollowNode1" presStyleIdx="2" presStyleCnt="4" custLinFactNeighborX="6864">
        <dgm:presLayoutVars>
          <dgm:bulletEnabled/>
        </dgm:presLayoutVars>
      </dgm:prSet>
      <dgm:spPr/>
    </dgm:pt>
    <dgm:pt modelId="{D2B5F81F-B5CC-4AD7-B1AD-D3FB19922E53}" type="pres">
      <dgm:prSet presAssocID="{810A3B61-4224-46D0-BD6F-5133E7EC871A}" presName="sp" presStyleCnt="0"/>
      <dgm:spPr/>
    </dgm:pt>
    <dgm:pt modelId="{81814D40-6E12-468C-B15E-CB62268F618D}" type="pres">
      <dgm:prSet presAssocID="{7272F549-655D-4C71-B692-5495D58FE445}" presName="linNode" presStyleCnt="0"/>
      <dgm:spPr/>
    </dgm:pt>
    <dgm:pt modelId="{A6DE749B-7E9E-4B1C-B5EE-B07F2BCEF4C5}" type="pres">
      <dgm:prSet presAssocID="{7272F549-655D-4C71-B692-5495D58FE445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AD814675-BB1C-45FA-8CF6-08D079C8B112}" type="pres">
      <dgm:prSet presAssocID="{7272F549-655D-4C71-B692-5495D58FE445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4B03D901-DC19-47D2-9430-378FA6E2E98A}" srcId="{3847A26B-4297-477E-A9CE-68CE45B477EA}" destId="{F6CABB86-FFB0-443B-977B-D20358486CE0}" srcOrd="0" destOrd="0" parTransId="{7CB6911F-37AE-444E-B6AC-7DC59D69F1AD}" sibTransId="{F4E276D6-3567-48A6-9025-5890DB83A23D}"/>
    <dgm:cxn modelId="{A237BA05-B0CB-41E8-92B9-FA108D8DB3C9}" type="presOf" srcId="{3847A26B-4297-477E-A9CE-68CE45B477EA}" destId="{CEB8F7C0-5956-40C6-B424-E7475F6975FF}" srcOrd="0" destOrd="0" presId="urn:microsoft.com/office/officeart/2016/7/layout/VerticalSolidActionList"/>
    <dgm:cxn modelId="{14C2910D-F773-46AC-B784-2478B75E6AA2}" srcId="{0D4F4066-13B8-4889-B631-2FC17F0E5AB6}" destId="{DF8FD5FF-4059-43E3-B437-8F0B65945DBE}" srcOrd="2" destOrd="0" parTransId="{614BB698-4DF9-4006-9342-BC1E2C8F901A}" sibTransId="{810A3B61-4224-46D0-BD6F-5133E7EC871A}"/>
    <dgm:cxn modelId="{34A43632-562C-47E4-BF2B-1A3FF5E0F360}" srcId="{0D4F4066-13B8-4889-B631-2FC17F0E5AB6}" destId="{00AF9A0C-2E99-4BC7-A170-853F93F8A2A9}" srcOrd="1" destOrd="0" parTransId="{3D34A74B-C309-491E-8B13-000C56388982}" sibTransId="{47473A09-5450-4421-A6B2-14E655703DC7}"/>
    <dgm:cxn modelId="{FE1B144B-1C40-4258-A223-D89BAB06F545}" type="presOf" srcId="{F6CABB86-FFB0-443B-977B-D20358486CE0}" destId="{9B77DFBD-2F88-4144-A49E-269A90159DD2}" srcOrd="0" destOrd="0" presId="urn:microsoft.com/office/officeart/2016/7/layout/VerticalSolidActionList"/>
    <dgm:cxn modelId="{244E0C4D-F2F4-4D0F-8F94-FDD71BBB4970}" type="presOf" srcId="{38F6C260-9DBF-48FF-9481-CA9A8589DF97}" destId="{AD814675-BB1C-45FA-8CF6-08D079C8B112}" srcOrd="0" destOrd="0" presId="urn:microsoft.com/office/officeart/2016/7/layout/VerticalSolidActionList"/>
    <dgm:cxn modelId="{D0906A56-D1D6-4621-9F52-FCC2CA439F71}" type="presOf" srcId="{00AF9A0C-2E99-4BC7-A170-853F93F8A2A9}" destId="{BC5335D2-7D1E-450F-ABFF-C56554A2E133}" srcOrd="0" destOrd="0" presId="urn:microsoft.com/office/officeart/2016/7/layout/VerticalSolidActionList"/>
    <dgm:cxn modelId="{A83EC47D-C25B-4E6E-AEC0-0CCE0C0C4D85}" type="presOf" srcId="{A0FA0293-E123-4AC6-84B4-4D8A7E9D8F30}" destId="{2BF23B6E-2766-4629-8B74-583A2AA80CC5}" srcOrd="0" destOrd="0" presId="urn:microsoft.com/office/officeart/2016/7/layout/VerticalSolidActionList"/>
    <dgm:cxn modelId="{E0868B84-C031-4F3A-A408-690363513C9C}" srcId="{DF8FD5FF-4059-43E3-B437-8F0B65945DBE}" destId="{99AB746D-D03E-423F-B295-5D61A9FC595C}" srcOrd="0" destOrd="0" parTransId="{B9AA03FE-BBCB-4020-A915-24551A74549E}" sibTransId="{0E4FBFE1-E325-4987-A6D6-4D4FF02F35BA}"/>
    <dgm:cxn modelId="{23762F91-4219-4C03-AC63-1EB13D887DE8}" type="presOf" srcId="{DF8FD5FF-4059-43E3-B437-8F0B65945DBE}" destId="{0AFC1273-B337-4016-A999-88159616123F}" srcOrd="0" destOrd="0" presId="urn:microsoft.com/office/officeart/2016/7/layout/VerticalSolidActionList"/>
    <dgm:cxn modelId="{8B7FC5BA-9DB1-4C98-94DC-71DB429A7C5C}" type="presOf" srcId="{7272F549-655D-4C71-B692-5495D58FE445}" destId="{A6DE749B-7E9E-4B1C-B5EE-B07F2BCEF4C5}" srcOrd="0" destOrd="0" presId="urn:microsoft.com/office/officeart/2016/7/layout/VerticalSolidActionList"/>
    <dgm:cxn modelId="{E4B282C7-0E56-4C93-AE1C-B99F92CCE6A1}" type="presOf" srcId="{99AB746D-D03E-423F-B295-5D61A9FC595C}" destId="{A9FAC77C-F9C1-45DE-BFE3-C29F7ECDCB9C}" srcOrd="0" destOrd="0" presId="urn:microsoft.com/office/officeart/2016/7/layout/VerticalSolidActionList"/>
    <dgm:cxn modelId="{100316CF-6CEB-474A-9BFC-C46588535045}" srcId="{00AF9A0C-2E99-4BC7-A170-853F93F8A2A9}" destId="{A0FA0293-E123-4AC6-84B4-4D8A7E9D8F30}" srcOrd="0" destOrd="0" parTransId="{EF1557E4-40DB-4680-99DA-D6C7DE4F86D9}" sibTransId="{557E979B-E12A-4691-9358-AB76BEE7AA67}"/>
    <dgm:cxn modelId="{5F846FD4-BD7C-4E40-8A89-9B0F299BDCF4}" srcId="{0D4F4066-13B8-4889-B631-2FC17F0E5AB6}" destId="{7272F549-655D-4C71-B692-5495D58FE445}" srcOrd="3" destOrd="0" parTransId="{A99490AB-5BBF-4E7A-89ED-5AD7EB9972AA}" sibTransId="{70D70632-9B4A-4FF6-914A-BA011F4C3BA5}"/>
    <dgm:cxn modelId="{044CEDED-9AD8-4ABF-8E69-DFD1E678646D}" type="presOf" srcId="{0D4F4066-13B8-4889-B631-2FC17F0E5AB6}" destId="{4842C23C-5BB8-406E-9BA3-06C09DF29D03}" srcOrd="0" destOrd="0" presId="urn:microsoft.com/office/officeart/2016/7/layout/VerticalSolidActionList"/>
    <dgm:cxn modelId="{49B47CF4-E3C5-4A8E-A16A-1BDA2AAE8AAB}" srcId="{0D4F4066-13B8-4889-B631-2FC17F0E5AB6}" destId="{3847A26B-4297-477E-A9CE-68CE45B477EA}" srcOrd="0" destOrd="0" parTransId="{B1B9EC06-08C0-4064-9D9F-F6F4D26CFF45}" sibTransId="{093EAB49-55B7-47D0-8DBC-9CFD80F103C9}"/>
    <dgm:cxn modelId="{61E049F5-961E-4B7E-B4F0-EF87384E5D14}" srcId="{7272F549-655D-4C71-B692-5495D58FE445}" destId="{38F6C260-9DBF-48FF-9481-CA9A8589DF97}" srcOrd="0" destOrd="0" parTransId="{129A851C-B433-4017-A4C8-9B0404E1C6DA}" sibTransId="{308C5117-5947-488D-A5E9-8EE26369E42C}"/>
    <dgm:cxn modelId="{B7EEA0C4-46A7-4F7D-A32E-CA6E3D02117E}" type="presParOf" srcId="{4842C23C-5BB8-406E-9BA3-06C09DF29D03}" destId="{43B9A6FF-59C5-4968-A511-889A4B8103C6}" srcOrd="0" destOrd="0" presId="urn:microsoft.com/office/officeart/2016/7/layout/VerticalSolidActionList"/>
    <dgm:cxn modelId="{4724CC26-2704-4AD4-BB20-5A394C020C76}" type="presParOf" srcId="{43B9A6FF-59C5-4968-A511-889A4B8103C6}" destId="{CEB8F7C0-5956-40C6-B424-E7475F6975FF}" srcOrd="0" destOrd="0" presId="urn:microsoft.com/office/officeart/2016/7/layout/VerticalSolidActionList"/>
    <dgm:cxn modelId="{46E8782E-2537-40F0-8D3F-CDD8C86EDB3E}" type="presParOf" srcId="{43B9A6FF-59C5-4968-A511-889A4B8103C6}" destId="{9B77DFBD-2F88-4144-A49E-269A90159DD2}" srcOrd="1" destOrd="0" presId="urn:microsoft.com/office/officeart/2016/7/layout/VerticalSolidActionList"/>
    <dgm:cxn modelId="{EB49C932-D43B-41BB-AF3E-FEC05127D966}" type="presParOf" srcId="{4842C23C-5BB8-406E-9BA3-06C09DF29D03}" destId="{9994549B-F578-4E53-A4CC-BB12E018B32D}" srcOrd="1" destOrd="0" presId="urn:microsoft.com/office/officeart/2016/7/layout/VerticalSolidActionList"/>
    <dgm:cxn modelId="{AACF8701-FE92-4FF9-99D9-83BC19544297}" type="presParOf" srcId="{4842C23C-5BB8-406E-9BA3-06C09DF29D03}" destId="{E6BE1263-BB0E-4F67-9FDD-113A179776A8}" srcOrd="2" destOrd="0" presId="urn:microsoft.com/office/officeart/2016/7/layout/VerticalSolidActionList"/>
    <dgm:cxn modelId="{23930853-E8B5-48AC-9A7D-34435CA137F3}" type="presParOf" srcId="{E6BE1263-BB0E-4F67-9FDD-113A179776A8}" destId="{BC5335D2-7D1E-450F-ABFF-C56554A2E133}" srcOrd="0" destOrd="0" presId="urn:microsoft.com/office/officeart/2016/7/layout/VerticalSolidActionList"/>
    <dgm:cxn modelId="{84CA38EE-59FB-41A2-9180-1E156EB418C3}" type="presParOf" srcId="{E6BE1263-BB0E-4F67-9FDD-113A179776A8}" destId="{2BF23B6E-2766-4629-8B74-583A2AA80CC5}" srcOrd="1" destOrd="0" presId="urn:microsoft.com/office/officeart/2016/7/layout/VerticalSolidActionList"/>
    <dgm:cxn modelId="{CD1226C8-0FF4-4D56-B9D7-7FCC89E88F9E}" type="presParOf" srcId="{4842C23C-5BB8-406E-9BA3-06C09DF29D03}" destId="{2ACC21AA-E3A6-473B-B8E3-16813F9EA078}" srcOrd="3" destOrd="0" presId="urn:microsoft.com/office/officeart/2016/7/layout/VerticalSolidActionList"/>
    <dgm:cxn modelId="{4363F4C9-3040-4F1D-81F7-A835FA787C51}" type="presParOf" srcId="{4842C23C-5BB8-406E-9BA3-06C09DF29D03}" destId="{A9EEEC53-D181-4B9A-8408-B53709D88703}" srcOrd="4" destOrd="0" presId="urn:microsoft.com/office/officeart/2016/7/layout/VerticalSolidActionList"/>
    <dgm:cxn modelId="{40440C9C-6017-4BF1-B3DC-C3CBE76D7899}" type="presParOf" srcId="{A9EEEC53-D181-4B9A-8408-B53709D88703}" destId="{0AFC1273-B337-4016-A999-88159616123F}" srcOrd="0" destOrd="0" presId="urn:microsoft.com/office/officeart/2016/7/layout/VerticalSolidActionList"/>
    <dgm:cxn modelId="{2F9FDEB9-9132-400C-9FF6-0BAAEF5072E2}" type="presParOf" srcId="{A9EEEC53-D181-4B9A-8408-B53709D88703}" destId="{A9FAC77C-F9C1-45DE-BFE3-C29F7ECDCB9C}" srcOrd="1" destOrd="0" presId="urn:microsoft.com/office/officeart/2016/7/layout/VerticalSolidActionList"/>
    <dgm:cxn modelId="{EC379D95-E3B6-469C-851A-87D62F946BBB}" type="presParOf" srcId="{4842C23C-5BB8-406E-9BA3-06C09DF29D03}" destId="{D2B5F81F-B5CC-4AD7-B1AD-D3FB19922E53}" srcOrd="5" destOrd="0" presId="urn:microsoft.com/office/officeart/2016/7/layout/VerticalSolidActionList"/>
    <dgm:cxn modelId="{A54CE111-83CD-48D0-AB3E-9D128821D53C}" type="presParOf" srcId="{4842C23C-5BB8-406E-9BA3-06C09DF29D03}" destId="{81814D40-6E12-468C-B15E-CB62268F618D}" srcOrd="6" destOrd="0" presId="urn:microsoft.com/office/officeart/2016/7/layout/VerticalSolidActionList"/>
    <dgm:cxn modelId="{FDB5FF4C-5267-466B-B5FC-F0C7BAEEE75C}" type="presParOf" srcId="{81814D40-6E12-468C-B15E-CB62268F618D}" destId="{A6DE749B-7E9E-4B1C-B5EE-B07F2BCEF4C5}" srcOrd="0" destOrd="0" presId="urn:microsoft.com/office/officeart/2016/7/layout/VerticalSolidActionList"/>
    <dgm:cxn modelId="{E4B0F71E-65D2-4CCF-9EE4-601F919B1CF7}" type="presParOf" srcId="{81814D40-6E12-468C-B15E-CB62268F618D}" destId="{AD814675-BB1C-45FA-8CF6-08D079C8B112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7DFBD-2F88-4144-A49E-269A90159DD2}">
      <dsp:nvSpPr>
        <dsp:cNvPr id="0" name=""/>
        <dsp:cNvSpPr/>
      </dsp:nvSpPr>
      <dsp:spPr>
        <a:xfrm>
          <a:off x="1961535" y="2428"/>
          <a:ext cx="7846141" cy="12578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237" tIns="319505" rIns="152237" bIns="31950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100" kern="1200" dirty="0"/>
            <a:t>Review &amp; Approve ABS applications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100" kern="1200" dirty="0"/>
            <a:t>Issue and Mail ABS Mail ballots and materials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100" kern="1200" dirty="0"/>
            <a:t>Initial back of absentee ballot that is issued to voter (OpScan only)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100" kern="1200" dirty="0"/>
            <a:t>Conduct early voting by checking in voters, checking voter ID, and issue ABS ballot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100" kern="1200" dirty="0"/>
            <a:t>Review signature on ABS ballot envelope when ABS ballot is returned (first signature review)</a:t>
          </a:r>
        </a:p>
      </dsp:txBody>
      <dsp:txXfrm>
        <a:off x="1961535" y="2428"/>
        <a:ext cx="7846141" cy="1257893"/>
      </dsp:txXfrm>
    </dsp:sp>
    <dsp:sp modelId="{CEB8F7C0-5956-40C6-B424-E7475F6975FF}">
      <dsp:nvSpPr>
        <dsp:cNvPr id="0" name=""/>
        <dsp:cNvSpPr/>
      </dsp:nvSpPr>
      <dsp:spPr>
        <a:xfrm>
          <a:off x="0" y="2428"/>
          <a:ext cx="1961535" cy="12578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798" tIns="124252" rIns="103798" bIns="1242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ABS Voter Board Members</a:t>
          </a:r>
          <a:endParaRPr lang="en-US" sz="1800" kern="1200" dirty="0"/>
        </a:p>
      </dsp:txBody>
      <dsp:txXfrm>
        <a:off x="0" y="2428"/>
        <a:ext cx="1961535" cy="1257893"/>
      </dsp:txXfrm>
    </dsp:sp>
    <dsp:sp modelId="{2BF23B6E-2766-4629-8B74-583A2AA80CC5}">
      <dsp:nvSpPr>
        <dsp:cNvPr id="0" name=""/>
        <dsp:cNvSpPr/>
      </dsp:nvSpPr>
      <dsp:spPr>
        <a:xfrm>
          <a:off x="1961535" y="1335795"/>
          <a:ext cx="7846141" cy="12578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237" tIns="319505" rIns="152237" bIns="31950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Administer election and election law at polling locations and vote centers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Check in voters  on ePollbook or poll list and check voter ID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Initial back of ballots that are issued to voters (OpScan only)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Provide ballot and </a:t>
          </a:r>
          <a:r>
            <a:rPr lang="en-US" sz="1100" kern="1200" dirty="0">
              <a:solidFill>
                <a:schemeClr val="tx1"/>
              </a:solidFill>
            </a:rPr>
            <a:t>instructions to vote before entering voting booth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Issue provisional ballot to voter who is challenged or does not qualify for one of the election law fail-safes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Tabulate voted ballots and return election results to CEB once polls close at 6:00 pm local time</a:t>
          </a:r>
        </a:p>
      </dsp:txBody>
      <dsp:txXfrm>
        <a:off x="1961535" y="1335795"/>
        <a:ext cx="7846141" cy="1257893"/>
      </dsp:txXfrm>
    </dsp:sp>
    <dsp:sp modelId="{BC5335D2-7D1E-450F-ABFF-C56554A2E133}">
      <dsp:nvSpPr>
        <dsp:cNvPr id="0" name=""/>
        <dsp:cNvSpPr/>
      </dsp:nvSpPr>
      <dsp:spPr>
        <a:xfrm>
          <a:off x="0" y="1335795"/>
          <a:ext cx="1961535" cy="12578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798" tIns="124252" rIns="103798" bIns="1242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Election Day </a:t>
          </a:r>
          <a:br>
            <a:rPr lang="en-US" sz="1800" b="1" kern="1200" dirty="0"/>
          </a:br>
          <a:r>
            <a:rPr lang="en-US" sz="1800" b="1" kern="1200" dirty="0"/>
            <a:t>Poll Workers</a:t>
          </a:r>
          <a:endParaRPr lang="en-US" sz="1800" kern="1200" dirty="0"/>
        </a:p>
      </dsp:txBody>
      <dsp:txXfrm>
        <a:off x="0" y="1335795"/>
        <a:ext cx="1961535" cy="1257893"/>
      </dsp:txXfrm>
    </dsp:sp>
    <dsp:sp modelId="{A9FAC77C-F9C1-45DE-BFE3-C29F7ECDCB9C}">
      <dsp:nvSpPr>
        <dsp:cNvPr id="0" name=""/>
        <dsp:cNvSpPr/>
      </dsp:nvSpPr>
      <dsp:spPr>
        <a:xfrm>
          <a:off x="1961535" y="2669161"/>
          <a:ext cx="7846141" cy="12578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237" tIns="319505" rIns="152237" bIns="31950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Review absentee ballot envelope to determine if envelope can be opened and ballot removed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Review voter’s signature on absentee ballot envelope (second signature review)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Determine if ABS voter board (or CEB appointed members) initials are on back of ballot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Tabulate absentee ballots and provide results to CEB to add to precinct and office returns</a:t>
          </a:r>
        </a:p>
      </dsp:txBody>
      <dsp:txXfrm>
        <a:off x="1961535" y="2669161"/>
        <a:ext cx="7846141" cy="1257893"/>
      </dsp:txXfrm>
    </dsp:sp>
    <dsp:sp modelId="{0AFC1273-B337-4016-A999-88159616123F}">
      <dsp:nvSpPr>
        <dsp:cNvPr id="0" name=""/>
        <dsp:cNvSpPr/>
      </dsp:nvSpPr>
      <dsp:spPr>
        <a:xfrm>
          <a:off x="0" y="2669161"/>
          <a:ext cx="1961535" cy="12578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798" tIns="124252" rIns="103798" bIns="1242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ABS Central Count Members</a:t>
          </a:r>
          <a:endParaRPr lang="en-US" sz="1800" kern="1200" dirty="0"/>
        </a:p>
      </dsp:txBody>
      <dsp:txXfrm>
        <a:off x="0" y="2669161"/>
        <a:ext cx="1961535" cy="1257893"/>
      </dsp:txXfrm>
    </dsp:sp>
    <dsp:sp modelId="{AD814675-BB1C-45FA-8CF6-08D079C8B112}">
      <dsp:nvSpPr>
        <dsp:cNvPr id="0" name=""/>
        <dsp:cNvSpPr/>
      </dsp:nvSpPr>
      <dsp:spPr>
        <a:xfrm>
          <a:off x="1961535" y="4002528"/>
          <a:ext cx="7846141" cy="12578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237" tIns="319505" rIns="152237" bIns="31950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Remove provisional ballots that CEB determines can be counted from PRE-4/PRO-2 envelope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Determine if provisional ballot has been properly initialed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Tabulate </a:t>
          </a:r>
          <a:r>
            <a:rPr lang="en-US" sz="1100" kern="1200" dirty="0">
              <a:solidFill>
                <a:schemeClr val="tx1"/>
              </a:solidFill>
            </a:rPr>
            <a:t>undisputed</a:t>
          </a:r>
          <a:r>
            <a:rPr lang="en-US" sz="1100" kern="1200" dirty="0"/>
            <a:t> provisional ballots and provide results to CEB to add to precinct and office level returns</a:t>
          </a:r>
        </a:p>
      </dsp:txBody>
      <dsp:txXfrm>
        <a:off x="1961535" y="4002528"/>
        <a:ext cx="7846141" cy="1257893"/>
      </dsp:txXfrm>
    </dsp:sp>
    <dsp:sp modelId="{A6DE749B-7E9E-4B1C-B5EE-B07F2BCEF4C5}">
      <dsp:nvSpPr>
        <dsp:cNvPr id="0" name=""/>
        <dsp:cNvSpPr/>
      </dsp:nvSpPr>
      <dsp:spPr>
        <a:xfrm>
          <a:off x="0" y="4002528"/>
          <a:ext cx="1961535" cy="12578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798" tIns="124252" rIns="103798" bIns="1242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Provisional Ballot Counters</a:t>
          </a:r>
          <a:endParaRPr lang="en-US" sz="1800" kern="1200" dirty="0"/>
        </a:p>
      </dsp:txBody>
      <dsp:txXfrm>
        <a:off x="0" y="4002528"/>
        <a:ext cx="1961535" cy="1257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1493D-B938-412C-ACDD-4525E6FCF3B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DDE99-8CFD-4D80-B559-306ABB8DD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33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DDE99-8CFD-4D80-B559-306ABB8DDF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56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32301-273B-DE48-42F3-1624837A2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EF14EE-B3DC-B770-6219-777377CD5C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B68DFB-19DB-C8D5-3A87-7737670446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38EA78-BA3B-E69B-DD76-AFED8748DD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DDE99-8CFD-4D80-B559-306ABB8DDF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8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1783B-9F1F-5457-BF00-60BA59B564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64DD2D-FAA4-E202-0ABE-9B92FD44A5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B6C74-C29E-6CE5-CCE8-54EFA36FB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9103E-2E9A-1783-1FF8-09D0AEBD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3AD6E-6ACA-725B-5B29-B92EE592D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15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DF2CF-A013-CB91-DDC6-ED0BA9032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D000F-477B-6C62-090A-32DDBBD6D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561B5-5396-BD0C-C5AF-3069D5CA6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0EE82-DA06-E4A9-7643-CE7E4E50B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889DD-F5BB-0AF8-6206-EBA5BA664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6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85B673-5665-BE8D-8B51-E6CCAC5F1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60FC31-E28E-BCF5-E1FA-52FBDE50C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F4F92-E27D-845E-EA42-6BDB39543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40F15-F45F-3775-3B5B-F7893FAE0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AB2EE-0D21-6B02-5450-BACBF529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27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3F669-08DA-B896-F94E-4D89E48AF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63DA-EEEA-5B75-ABD1-BA6102A4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EC47D-1E11-E5EE-FABA-D1C3BE0EB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E203D-A572-3FCC-90DC-6E7798DA4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A313E-A7DA-ED34-7534-DC477570C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5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743C6-EC37-A2CD-DFCF-580627BBE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38F46-7B62-9DDD-324D-E3595AD83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02CE3-1495-363A-4D01-907627D8B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5C4D6-AA6C-13F7-BE8A-463CA2B22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554D1-9507-DDC1-0E0E-9405F8D18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23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B6082-DC08-2DEB-9053-B8EE503F7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F17CF-DDEB-5410-A6AB-0FEEB149FA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936986-C178-FFC2-BE00-D497E3E81F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8653C-B197-606F-E9CF-8479C0E6A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357AA-491B-0D69-8200-12CED135A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99C480-52B6-E35C-97FD-1BF4B87F3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5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D795B-A2D9-580D-A1B9-49FD49EE6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C7EF7-ADB6-CFC3-162A-B20AB247E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F82535-A637-89E3-16C8-A127B9580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6D80F4-8F45-187D-FA98-A496087D1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639BC9-5CE9-E9DD-6F5D-CC8F3F361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644C76-C98B-448C-D6B7-BDCDF676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F710D3-EB61-10E6-ABE3-A798AA33E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BE707F-7B17-B4AC-39E4-22E2155B7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779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9E2EB-4C4C-006A-948E-1A98E8D74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DD7710-2A75-5BA7-F25F-73C36D098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7225F5-6D7D-F316-C451-A87767244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10EE06-EACD-BCB2-A0C4-FC152699F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48D89C-FE1B-BF7D-A534-DA6E7F0B4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5BEDD-6DE4-D5EE-FD91-E2EA40B72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BB9C0-9071-218D-B9EB-546EA6F0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1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84CE5-674D-7DD2-E2A6-246A20F1B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2EC5A-6052-0CAB-8EC8-3DA6CFC23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2A680-BD6D-E60A-3938-08A1326BF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23386-3948-1D79-51B3-A24EAF050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5CDA8-8D86-B4D4-3C59-E6B47F67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8F5DFF-F72C-BF54-B344-9052CD10F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53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B53C8-9300-949E-C5DC-EEDC971B7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E3ADD2-7969-7038-5BFB-1FDD5C5191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178E73-8189-6FCA-507F-5506BC893B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F86294-81E4-B4A2-6FBA-7986568BC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F2A3A-120B-8BE4-691F-4CDAF1468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1C881-EAB2-37BC-CFF4-A6E07620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4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9044A0-03AC-9CBB-6789-1D5A7FE04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39F5D5-93B0-EECB-DB4C-11FE1C65A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F3FFD-C106-6F24-9FD5-12BB307640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06B3C-151C-430A-B29A-C577CB7562D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C0D2D-993B-971F-7316-07CC57EB5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94D09-BB96-7E70-7F36-385765236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738412-AE74-4CC1-AB1C-18D6A217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0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.gov/sboa/files/Election-Payroll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Mwy7ufivaek&amp;t=10s" TargetMode="External"/><Relationship Id="rId5" Type="http://schemas.openxmlformats.org/officeDocument/2006/relationships/hyperlink" Target="https://www.in.gov/sboa/files/Election-Payroll-Flowchart_v2.pdf" TargetMode="External"/><Relationship Id="rId4" Type="http://schemas.openxmlformats.org/officeDocument/2006/relationships/hyperlink" Target="https://youtu.be/o7liASIiR8E?si=P6sfyQG4HFFPtL-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1595A09-E336-4D1B-9B3A-06A2287A5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5B7E38-9F8F-19B2-027F-C8A23EDC9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4777739"/>
            <a:ext cx="3418990" cy="14121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700"/>
              <a:t>Party Nominated </a:t>
            </a:r>
            <a:br>
              <a:rPr lang="en-US" sz="3700"/>
            </a:br>
            <a:r>
              <a:rPr lang="en-US" sz="3700"/>
              <a:t>Election Workers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BA2E1C-912B-6C3A-3F44-FAB9D637B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4294" y="4777739"/>
            <a:ext cx="6897626" cy="139922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500" dirty="0"/>
              <a:t>Brad King, Co-Director, Indiana Election Division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500" dirty="0"/>
              <a:t>Matthew Kochevar, Co-General Counsel, Indiana Election Division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500" dirty="0"/>
              <a:t>2026 Election Administrators’ Conference</a:t>
            </a:r>
            <a:endParaRPr lang="en-US" sz="1500" strike="sngStrike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500" dirty="0"/>
              <a:t>December 16, 2025</a:t>
            </a:r>
          </a:p>
        </p:txBody>
      </p:sp>
      <p:pic>
        <p:nvPicPr>
          <p:cNvPr id="7" name="Graphic 6" descr="Cartoon image of construction workers">
            <a:extLst>
              <a:ext uri="{FF2B5EF4-FFF2-40B4-BE49-F238E27FC236}">
                <a16:creationId xmlns:a16="http://schemas.microsoft.com/office/drawing/2014/main" id="{89A1E6B3-C7CA-55FD-B5AB-F011B5055F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32" r="-5" b="23642"/>
          <a:stretch>
            <a:fillRect/>
          </a:stretch>
        </p:blipFill>
        <p:spPr>
          <a:xfrm>
            <a:off x="20" y="0"/>
            <a:ext cx="12191980" cy="4558420"/>
          </a:xfrm>
          <a:custGeom>
            <a:avLst/>
            <a:gdLst/>
            <a:ahLst/>
            <a:cxnLst/>
            <a:rect l="l" t="t" r="r" b="b"/>
            <a:pathLst>
              <a:path w="12188952" h="4558430">
                <a:moveTo>
                  <a:pt x="6789701" y="4490221"/>
                </a:moveTo>
                <a:lnTo>
                  <a:pt x="6788702" y="4490299"/>
                </a:lnTo>
                <a:lnTo>
                  <a:pt x="6788476" y="4490833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3596895"/>
                </a:lnTo>
                <a:lnTo>
                  <a:pt x="12061096" y="3635026"/>
                </a:lnTo>
                <a:cubicBezTo>
                  <a:pt x="11933500" y="3671240"/>
                  <a:pt x="11805390" y="3705769"/>
                  <a:pt x="11676800" y="3738601"/>
                </a:cubicBezTo>
                <a:cubicBezTo>
                  <a:pt x="11262789" y="3846108"/>
                  <a:pt x="10845343" y="3939710"/>
                  <a:pt x="10425355" y="4022140"/>
                </a:cubicBezTo>
                <a:cubicBezTo>
                  <a:pt x="10092810" y="4087351"/>
                  <a:pt x="9759033" y="4145748"/>
                  <a:pt x="9424022" y="4197302"/>
                </a:cubicBezTo>
                <a:cubicBezTo>
                  <a:pt x="9102997" y="4246959"/>
                  <a:pt x="8781133" y="4291526"/>
                  <a:pt x="8458419" y="4331003"/>
                </a:cubicBezTo>
                <a:cubicBezTo>
                  <a:pt x="8211360" y="4361169"/>
                  <a:pt x="7963792" y="4386742"/>
                  <a:pt x="7715970" y="4410950"/>
                </a:cubicBezTo>
                <a:lnTo>
                  <a:pt x="6951716" y="4476730"/>
                </a:lnTo>
                <a:lnTo>
                  <a:pt x="6936303" y="4478801"/>
                </a:lnTo>
                <a:lnTo>
                  <a:pt x="6790448" y="4490162"/>
                </a:lnTo>
                <a:lnTo>
                  <a:pt x="6799941" y="4491982"/>
                </a:lnTo>
                <a:cubicBezTo>
                  <a:pt x="6811623" y="4492448"/>
                  <a:pt x="6823734" y="4490275"/>
                  <a:pt x="6835432" y="4490275"/>
                </a:cubicBezTo>
                <a:cubicBezTo>
                  <a:pt x="6851580" y="4490275"/>
                  <a:pt x="6867729" y="4487668"/>
                  <a:pt x="6884003" y="4487297"/>
                </a:cubicBezTo>
                <a:cubicBezTo>
                  <a:pt x="7115805" y="4481835"/>
                  <a:pt x="7347351" y="4469668"/>
                  <a:pt x="7578771" y="4454770"/>
                </a:cubicBezTo>
                <a:cubicBezTo>
                  <a:pt x="7927552" y="4432302"/>
                  <a:pt x="8276080" y="4404123"/>
                  <a:pt x="8623845" y="4367873"/>
                </a:cubicBezTo>
                <a:cubicBezTo>
                  <a:pt x="8909939" y="4338575"/>
                  <a:pt x="9195310" y="4303940"/>
                  <a:pt x="9479970" y="4263967"/>
                </a:cubicBezTo>
                <a:cubicBezTo>
                  <a:pt x="9864901" y="4209593"/>
                  <a:pt x="10248014" y="4144879"/>
                  <a:pt x="10629308" y="4069810"/>
                </a:cubicBezTo>
                <a:cubicBezTo>
                  <a:pt x="11090114" y="3978690"/>
                  <a:pt x="11546975" y="3871184"/>
                  <a:pt x="11998498" y="3743816"/>
                </a:cubicBezTo>
                <a:lnTo>
                  <a:pt x="12188952" y="3687715"/>
                </a:lnTo>
                <a:lnTo>
                  <a:pt x="12188952" y="3742439"/>
                </a:lnTo>
                <a:lnTo>
                  <a:pt x="11829257" y="3846853"/>
                </a:lnTo>
                <a:cubicBezTo>
                  <a:pt x="11534769" y="3926550"/>
                  <a:pt x="11238120" y="3997436"/>
                  <a:pt x="10939183" y="4061368"/>
                </a:cubicBezTo>
                <a:cubicBezTo>
                  <a:pt x="10622824" y="4129150"/>
                  <a:pt x="10304941" y="4189147"/>
                  <a:pt x="9985530" y="4241373"/>
                </a:cubicBezTo>
                <a:cubicBezTo>
                  <a:pt x="9720036" y="4284822"/>
                  <a:pt x="9453814" y="4323467"/>
                  <a:pt x="9186882" y="4357320"/>
                </a:cubicBezTo>
                <a:cubicBezTo>
                  <a:pt x="8984197" y="4382894"/>
                  <a:pt x="8781514" y="4406977"/>
                  <a:pt x="8578198" y="4426839"/>
                </a:cubicBezTo>
                <a:cubicBezTo>
                  <a:pt x="8340547" y="4449559"/>
                  <a:pt x="8102644" y="4471034"/>
                  <a:pt x="7864358" y="4488290"/>
                </a:cubicBezTo>
                <a:cubicBezTo>
                  <a:pt x="7554994" y="4510634"/>
                  <a:pt x="7245502" y="4528512"/>
                  <a:pt x="6935502" y="4539684"/>
                </a:cubicBezTo>
                <a:cubicBezTo>
                  <a:pt x="6782917" y="4545147"/>
                  <a:pt x="6630334" y="4548995"/>
                  <a:pt x="6477750" y="4553587"/>
                </a:cubicBezTo>
                <a:cubicBezTo>
                  <a:pt x="6439195" y="4551503"/>
                  <a:pt x="6400529" y="4553128"/>
                  <a:pt x="6362294" y="4558430"/>
                </a:cubicBezTo>
                <a:lnTo>
                  <a:pt x="6057129" y="4558430"/>
                </a:lnTo>
                <a:lnTo>
                  <a:pt x="5977784" y="4553836"/>
                </a:lnTo>
                <a:cubicBezTo>
                  <a:pt x="5740261" y="4541423"/>
                  <a:pt x="5502739" y="4527644"/>
                  <a:pt x="5265087" y="4517587"/>
                </a:cubicBezTo>
                <a:cubicBezTo>
                  <a:pt x="4958267" y="4505171"/>
                  <a:pt x="4651826" y="4484691"/>
                  <a:pt x="4346277" y="4455517"/>
                </a:cubicBezTo>
                <a:cubicBezTo>
                  <a:pt x="4021654" y="4424605"/>
                  <a:pt x="3697795" y="4389970"/>
                  <a:pt x="3373045" y="4356948"/>
                </a:cubicBezTo>
                <a:cubicBezTo>
                  <a:pt x="3035412" y="4322686"/>
                  <a:pt x="2698456" y="4283047"/>
                  <a:pt x="2362173" y="4238021"/>
                </a:cubicBezTo>
                <a:cubicBezTo>
                  <a:pt x="1984692" y="4187868"/>
                  <a:pt x="1608364" y="4130142"/>
                  <a:pt x="1233177" y="4064845"/>
                </a:cubicBezTo>
                <a:cubicBezTo>
                  <a:pt x="842181" y="3996132"/>
                  <a:pt x="453758" y="3917644"/>
                  <a:pt x="68500" y="3825138"/>
                </a:cubicBezTo>
                <a:lnTo>
                  <a:pt x="0" y="3807783"/>
                </a:lnTo>
                <a:lnTo>
                  <a:pt x="0" y="3751294"/>
                </a:lnTo>
                <a:lnTo>
                  <a:pt x="72441" y="3770071"/>
                </a:lnTo>
                <a:cubicBezTo>
                  <a:pt x="247961" y="3812249"/>
                  <a:pt x="424164" y="3851509"/>
                  <a:pt x="600716" y="3888441"/>
                </a:cubicBezTo>
                <a:cubicBezTo>
                  <a:pt x="988279" y="3969255"/>
                  <a:pt x="1378133" y="4038153"/>
                  <a:pt x="1769512" y="4098609"/>
                </a:cubicBezTo>
                <a:cubicBezTo>
                  <a:pt x="2052426" y="4142185"/>
                  <a:pt x="2335725" y="4182282"/>
                  <a:pt x="2613554" y="4215551"/>
                </a:cubicBezTo>
                <a:cubicBezTo>
                  <a:pt x="2605544" y="4218158"/>
                  <a:pt x="2594611" y="4208102"/>
                  <a:pt x="2581134" y="4205620"/>
                </a:cubicBezTo>
                <a:cubicBezTo>
                  <a:pt x="2087178" y="4113668"/>
                  <a:pt x="1597684" y="4002775"/>
                  <a:pt x="1112635" y="3872923"/>
                </a:cubicBezTo>
                <a:cubicBezTo>
                  <a:pt x="880453" y="3810852"/>
                  <a:pt x="649713" y="3744374"/>
                  <a:pt x="420412" y="3673490"/>
                </a:cubicBezTo>
                <a:lnTo>
                  <a:pt x="0" y="3534573"/>
                </a:lnTo>
                <a:close/>
              </a:path>
            </a:pathLst>
          </a:custGeom>
        </p:spPr>
      </p:pic>
      <p:sp>
        <p:nvSpPr>
          <p:cNvPr id="35" name="sketch line">
            <a:extLst>
              <a:ext uri="{FF2B5EF4-FFF2-40B4-BE49-F238E27FC236}">
                <a16:creationId xmlns:a16="http://schemas.microsoft.com/office/drawing/2014/main" id="{3540989C-C7B8-473B-BF87-6F2DA6A90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661305" y="5468206"/>
            <a:ext cx="1371600" cy="18288"/>
          </a:xfrm>
          <a:custGeom>
            <a:avLst/>
            <a:gdLst>
              <a:gd name="csX0" fmla="*/ 0 w 1371600"/>
              <a:gd name="csY0" fmla="*/ 0 h 18288"/>
              <a:gd name="csX1" fmla="*/ 685800 w 1371600"/>
              <a:gd name="csY1" fmla="*/ 0 h 18288"/>
              <a:gd name="csX2" fmla="*/ 1371600 w 1371600"/>
              <a:gd name="csY2" fmla="*/ 0 h 18288"/>
              <a:gd name="csX3" fmla="*/ 1371600 w 1371600"/>
              <a:gd name="csY3" fmla="*/ 18288 h 18288"/>
              <a:gd name="csX4" fmla="*/ 713232 w 1371600"/>
              <a:gd name="csY4" fmla="*/ 18288 h 18288"/>
              <a:gd name="csX5" fmla="*/ 0 w 1371600"/>
              <a:gd name="csY5" fmla="*/ 18288 h 18288"/>
              <a:gd name="csX6" fmla="*/ 0 w 1371600"/>
              <a:gd name="csY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371600" h="18288" fill="none" extrusionOk="0">
                <a:moveTo>
                  <a:pt x="0" y="0"/>
                </a:moveTo>
                <a:cubicBezTo>
                  <a:pt x="247303" y="31625"/>
                  <a:pt x="422310" y="-25629"/>
                  <a:pt x="685800" y="0"/>
                </a:cubicBezTo>
                <a:cubicBezTo>
                  <a:pt x="949290" y="25629"/>
                  <a:pt x="1192357" y="6696"/>
                  <a:pt x="1371600" y="0"/>
                </a:cubicBezTo>
                <a:cubicBezTo>
                  <a:pt x="1371355" y="6649"/>
                  <a:pt x="1371915" y="11310"/>
                  <a:pt x="1371600" y="18288"/>
                </a:cubicBezTo>
                <a:cubicBezTo>
                  <a:pt x="1107995" y="26464"/>
                  <a:pt x="1033361" y="32942"/>
                  <a:pt x="713232" y="18288"/>
                </a:cubicBezTo>
                <a:cubicBezTo>
                  <a:pt x="393103" y="3634"/>
                  <a:pt x="289343" y="43221"/>
                  <a:pt x="0" y="18288"/>
                </a:cubicBezTo>
                <a:cubicBezTo>
                  <a:pt x="-459" y="11562"/>
                  <a:pt x="-31" y="5093"/>
                  <a:pt x="0" y="0"/>
                </a:cubicBezTo>
                <a:close/>
              </a:path>
              <a:path w="1371600" h="18288" stroke="0" extrusionOk="0">
                <a:moveTo>
                  <a:pt x="0" y="0"/>
                </a:moveTo>
                <a:cubicBezTo>
                  <a:pt x="170249" y="-24099"/>
                  <a:pt x="504634" y="14338"/>
                  <a:pt x="644652" y="0"/>
                </a:cubicBezTo>
                <a:cubicBezTo>
                  <a:pt x="784670" y="-14338"/>
                  <a:pt x="1087773" y="8679"/>
                  <a:pt x="1371600" y="0"/>
                </a:cubicBezTo>
                <a:cubicBezTo>
                  <a:pt x="1372456" y="3662"/>
                  <a:pt x="1371030" y="13946"/>
                  <a:pt x="1371600" y="18288"/>
                </a:cubicBezTo>
                <a:cubicBezTo>
                  <a:pt x="1176823" y="-1409"/>
                  <a:pt x="900830" y="9989"/>
                  <a:pt x="713232" y="18288"/>
                </a:cubicBezTo>
                <a:cubicBezTo>
                  <a:pt x="525634" y="26587"/>
                  <a:pt x="282837" y="5724"/>
                  <a:pt x="0" y="18288"/>
                </a:cubicBezTo>
                <a:cubicBezTo>
                  <a:pt x="367" y="13143"/>
                  <a:pt x="-823" y="58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61569767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1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14B0A7-F374-8132-0B71-8D423F61B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9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51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>
            <a:spLocks noGrp="1"/>
          </p:cNvSpPr>
          <p:nvPr>
            <p:ph type="title" idx="4294967295"/>
          </p:nvPr>
        </p:nvSpPr>
        <p:spPr>
          <a:xfrm>
            <a:off x="711200" y="867459"/>
            <a:ext cx="9165785" cy="90223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757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6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ELECTION WORKERS</a:t>
            </a:r>
          </a:p>
        </p:txBody>
      </p:sp>
      <p:sp>
        <p:nvSpPr>
          <p:cNvPr id="9" name="Auto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93476" y="1318691"/>
            <a:ext cx="5326801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>
              <a:defRPr/>
            </a:pPr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10" name="Group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135411" y="1202079"/>
            <a:ext cx="245924" cy="245924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38A8"/>
            </a:solidFill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6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2098544" y="0"/>
            <a:ext cx="2410226" cy="7401038"/>
            <a:chOff x="0" y="0"/>
            <a:chExt cx="952188" cy="2923867"/>
          </a:xfrm>
          <a:solidFill>
            <a:schemeClr val="accent1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952188" cy="2923867"/>
            </a:xfrm>
            <a:custGeom>
              <a:avLst/>
              <a:gdLst/>
              <a:ahLst/>
              <a:cxnLst/>
              <a:rect l="l" t="t" r="r" b="b"/>
              <a:pathLst>
                <a:path w="952188" h="2923867">
                  <a:moveTo>
                    <a:pt x="0" y="0"/>
                  </a:moveTo>
                  <a:lnTo>
                    <a:pt x="952188" y="0"/>
                  </a:lnTo>
                  <a:lnTo>
                    <a:pt x="952188" y="2923867"/>
                  </a:lnTo>
                  <a:lnTo>
                    <a:pt x="0" y="292386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>
                <a:defRPr/>
              </a:pPr>
              <a:endParaRPr lang="en-US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952188" cy="2961967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6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4655128" y="1999605"/>
            <a:ext cx="7632833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2493"/>
              </a:lnSpc>
              <a:defRPr/>
            </a:pPr>
            <a:r>
              <a:rPr lang="en-US" sz="2400" b="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State law </a:t>
            </a:r>
            <a:r>
              <a:rPr lang="en-US" sz="2400" b="1" dirty="0">
                <a:latin typeface="Open Sauce Bold"/>
                <a:ea typeface="Open Sauce Bold"/>
                <a:cs typeface="Open Sauce Bold"/>
                <a:sym typeface="Open Sauce Bold"/>
              </a:rPr>
              <a:t>permits</a:t>
            </a:r>
            <a:r>
              <a:rPr lang="en-US" sz="2400" b="1" dirty="0">
                <a:solidFill>
                  <a:srgbClr val="FF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D &amp; R county chairs to nominate: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927600" y="2651751"/>
            <a:ext cx="6235068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04815" indent="-304815" defTabSz="60963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ABS Voter Board Members</a:t>
            </a:r>
          </a:p>
          <a:p>
            <a:pPr marL="609630" lvl="1" indent="-304815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Support all absentee activity before election day – early voting, voting by mail, and travel board.</a:t>
            </a:r>
          </a:p>
          <a:p>
            <a:pPr marL="304815" indent="-304815" defTabSz="60963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304815" indent="-304815" defTabSz="60963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Election Day Poll Workers</a:t>
            </a:r>
          </a:p>
          <a:p>
            <a:pPr marL="609630" lvl="1" indent="-304815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Handle election duties at polling places</a:t>
            </a:r>
          </a:p>
          <a:p>
            <a:pPr marL="304815" indent="-304815" defTabSz="60963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304815" indent="-304815" defTabSz="60963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ABS Central Count Members</a:t>
            </a:r>
          </a:p>
          <a:p>
            <a:pPr marL="609630" lvl="1" indent="-304815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Review &amp; process absentee ballots on Election Day</a:t>
            </a:r>
          </a:p>
          <a:p>
            <a:pPr marL="304815" indent="-304815" defTabSz="60963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304815" indent="-304815" defTabSz="60963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Provisional Ballot Counters</a:t>
            </a:r>
          </a:p>
          <a:p>
            <a:pPr marL="762015" lvl="1" indent="-304815" defTabSz="60963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Count provisional ballots approved for counting by CEB</a:t>
            </a:r>
          </a:p>
          <a:p>
            <a:pPr defTabSz="609630">
              <a:lnSpc>
                <a:spcPts val="2200"/>
              </a:lnSpc>
              <a:defRPr/>
            </a:pPr>
            <a:endParaRPr lang="en-US" sz="2000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pic>
        <p:nvPicPr>
          <p:cNvPr id="14" name="Picture 13" descr="Cartoon image of construction workers">
            <a:extLst>
              <a:ext uri="{FF2B5EF4-FFF2-40B4-BE49-F238E27FC236}">
                <a16:creationId xmlns:a16="http://schemas.microsoft.com/office/drawing/2014/main" id="{57F1D6D3-6A6B-D085-0785-AD37A1B28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320206"/>
            <a:ext cx="4342163" cy="41344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4311F-C8BF-0491-E756-83E541747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48F763CB-E195-F480-B855-66B6105E78B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64082" y="65111"/>
            <a:ext cx="10645877" cy="92961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757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6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ELECTION WORKER DUTIES</a:t>
            </a:r>
          </a:p>
        </p:txBody>
      </p:sp>
      <p:grpSp>
        <p:nvGrpSpPr>
          <p:cNvPr id="10" name="Group 10">
            <a:extLst>
              <a:ext uri="{FF2B5EF4-FFF2-40B4-BE49-F238E27FC236}">
                <a16:creationId xmlns:a16="http://schemas.microsoft.com/office/drawing/2014/main" id="{4F490233-73F0-A02E-9C53-A560BD851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546891" y="406956"/>
            <a:ext cx="245924" cy="245924"/>
            <a:chOff x="0" y="0"/>
            <a:chExt cx="812800" cy="8128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6B65CBE3-03C2-6739-ADB0-C5ABB9F888A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38A8"/>
            </a:solidFill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TextBox 12">
              <a:extLst>
                <a:ext uri="{FF2B5EF4-FFF2-40B4-BE49-F238E27FC236}">
                  <a16:creationId xmlns:a16="http://schemas.microsoft.com/office/drawing/2014/main" id="{CEF396B4-9799-350B-28BA-13C72E89955C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6"/>
                </a:lnSpc>
                <a:defRPr/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aphicFrame>
        <p:nvGraphicFramePr>
          <p:cNvPr id="16" name="TextBox 7">
            <a:extLst>
              <a:ext uri="{FF2B5EF4-FFF2-40B4-BE49-F238E27FC236}">
                <a16:creationId xmlns:a16="http://schemas.microsoft.com/office/drawing/2014/main" id="{5E8E180B-B700-3203-F1CE-AFCFCAA4B1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5632563"/>
              </p:ext>
            </p:extLst>
          </p:nvPr>
        </p:nvGraphicFramePr>
        <p:xfrm>
          <a:off x="464082" y="994724"/>
          <a:ext cx="9807677" cy="5262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10">
            <a:extLst>
              <a:ext uri="{FF2B5EF4-FFF2-40B4-BE49-F238E27FC236}">
                <a16:creationId xmlns:a16="http://schemas.microsoft.com/office/drawing/2014/main" id="{8E5BB7FC-0D56-F885-4E85-EA92E84E0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927890" y="418484"/>
            <a:ext cx="245924" cy="245924"/>
            <a:chOff x="0" y="0"/>
            <a:chExt cx="812800" cy="812800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846EC00B-AD93-74BB-C617-F43639283FB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38A8"/>
            </a:solidFill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TextBox 12">
              <a:extLst>
                <a:ext uri="{FF2B5EF4-FFF2-40B4-BE49-F238E27FC236}">
                  <a16:creationId xmlns:a16="http://schemas.microsoft.com/office/drawing/2014/main" id="{9FC1612E-CE2F-F996-279D-830CD4894C7B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6"/>
                </a:lnSpc>
                <a:defRPr/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3" name="Group 10">
            <a:extLst>
              <a:ext uri="{FF2B5EF4-FFF2-40B4-BE49-F238E27FC236}">
                <a16:creationId xmlns:a16="http://schemas.microsoft.com/office/drawing/2014/main" id="{C293E5D5-E04C-BC9A-548D-4C7E07D3F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185893" y="418484"/>
            <a:ext cx="245924" cy="245924"/>
            <a:chOff x="0" y="0"/>
            <a:chExt cx="812800" cy="812800"/>
          </a:xfrm>
        </p:grpSpPr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8930E480-F750-7B94-D2C6-EBAEE36197B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38A8"/>
            </a:solidFill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TextBox 12">
              <a:extLst>
                <a:ext uri="{FF2B5EF4-FFF2-40B4-BE49-F238E27FC236}">
                  <a16:creationId xmlns:a16="http://schemas.microsoft.com/office/drawing/2014/main" id="{56DD42A7-F78F-8D9E-0421-916AB479C338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6"/>
                </a:lnSpc>
                <a:defRPr/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44E61DD2-E7C4-2F10-81D5-41598EE1BD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669887" y="133649"/>
            <a:ext cx="1559096" cy="6724351"/>
            <a:chOff x="0" y="0"/>
            <a:chExt cx="1799641" cy="2950955"/>
          </a:xfrm>
          <a:solidFill>
            <a:schemeClr val="accent1"/>
          </a:solidFill>
        </p:grpSpPr>
        <p:sp>
          <p:nvSpPr>
            <p:cNvPr id="18" name="Freeform 3">
              <a:extLst>
                <a:ext uri="{FF2B5EF4-FFF2-40B4-BE49-F238E27FC236}">
                  <a16:creationId xmlns:a16="http://schemas.microsoft.com/office/drawing/2014/main" id="{0DEB6E8D-BF42-6700-BD47-24A84896DE23}"/>
                </a:ext>
              </a:extLst>
            </p:cNvPr>
            <p:cNvSpPr/>
            <p:nvPr/>
          </p:nvSpPr>
          <p:spPr>
            <a:xfrm>
              <a:off x="0" y="0"/>
              <a:ext cx="1799641" cy="2950955"/>
            </a:xfrm>
            <a:custGeom>
              <a:avLst/>
              <a:gdLst/>
              <a:ahLst/>
              <a:cxnLst/>
              <a:rect l="l" t="t" r="r" b="b"/>
              <a:pathLst>
                <a:path w="1799641" h="2950955">
                  <a:moveTo>
                    <a:pt x="0" y="0"/>
                  </a:moveTo>
                  <a:lnTo>
                    <a:pt x="1799641" y="0"/>
                  </a:lnTo>
                  <a:lnTo>
                    <a:pt x="1799641" y="2950955"/>
                  </a:lnTo>
                  <a:lnTo>
                    <a:pt x="0" y="295095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" name="TextBox 4">
              <a:extLst>
                <a:ext uri="{FF2B5EF4-FFF2-40B4-BE49-F238E27FC236}">
                  <a16:creationId xmlns:a16="http://schemas.microsoft.com/office/drawing/2014/main" id="{A07F4D4A-421F-21D1-6BA5-F228D54B5C8F}"/>
                </a:ext>
              </a:extLst>
            </p:cNvPr>
            <p:cNvSpPr txBox="1"/>
            <p:nvPr/>
          </p:nvSpPr>
          <p:spPr>
            <a:xfrm>
              <a:off x="0" y="-47625"/>
              <a:ext cx="1799641" cy="299858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333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7433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797E4-33D4-311E-8123-D63FCC57E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5CB0CF9-7DE0-860C-024F-69095755A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127000"/>
            <a:ext cx="4276725" cy="6985000"/>
            <a:chOff x="0" y="0"/>
            <a:chExt cx="1799641" cy="2950955"/>
          </a:xfrm>
          <a:solidFill>
            <a:schemeClr val="accent1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9C29BDC-D8C4-DC0A-67EC-77EAA7C8536C}"/>
                </a:ext>
              </a:extLst>
            </p:cNvPr>
            <p:cNvSpPr/>
            <p:nvPr/>
          </p:nvSpPr>
          <p:spPr>
            <a:xfrm>
              <a:off x="0" y="0"/>
              <a:ext cx="1799641" cy="2950955"/>
            </a:xfrm>
            <a:custGeom>
              <a:avLst/>
              <a:gdLst/>
              <a:ahLst/>
              <a:cxnLst/>
              <a:rect l="l" t="t" r="r" b="b"/>
              <a:pathLst>
                <a:path w="1799641" h="2950955">
                  <a:moveTo>
                    <a:pt x="0" y="0"/>
                  </a:moveTo>
                  <a:lnTo>
                    <a:pt x="1799641" y="0"/>
                  </a:lnTo>
                  <a:lnTo>
                    <a:pt x="1799641" y="2950955"/>
                  </a:lnTo>
                  <a:lnTo>
                    <a:pt x="0" y="295095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11B58EA-234B-13A1-948B-45430ACA9722}"/>
                </a:ext>
              </a:extLst>
            </p:cNvPr>
            <p:cNvSpPr txBox="1"/>
            <p:nvPr/>
          </p:nvSpPr>
          <p:spPr>
            <a:xfrm>
              <a:off x="0" y="-47625"/>
              <a:ext cx="1799641" cy="299858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333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A4085AC7-28EB-7FB7-9A8D-A01CC53B3D1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52868" y="717550"/>
            <a:ext cx="3209113" cy="215443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41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7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ELECTION DAY</a:t>
            </a:r>
          </a:p>
          <a:p>
            <a:pPr marL="0" marR="0" lvl="0" indent="0" algn="l" defTabSz="609630" rtl="0" eaLnBrk="1" fontAlgn="auto" latinLnBrk="0" hangingPunct="1">
              <a:lnSpc>
                <a:spcPts val="41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7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WORKER OVERVIEW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AF13234C-E8A3-9F2D-9B96-EC8C7D42DC86}"/>
              </a:ext>
            </a:extLst>
          </p:cNvPr>
          <p:cNvSpPr txBox="1"/>
          <p:nvPr/>
        </p:nvSpPr>
        <p:spPr>
          <a:xfrm>
            <a:off x="652868" y="2984716"/>
            <a:ext cx="2794416" cy="2341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2296"/>
              </a:lnSpc>
              <a:defRPr/>
            </a:pP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More information available in the </a:t>
            </a:r>
            <a:r>
              <a:rPr lang="en-US" sz="1640" i="1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2026 Election Day Handbook </a:t>
            </a: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or in the </a:t>
            </a:r>
            <a:r>
              <a:rPr lang="en-US" sz="1640" i="1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2026 Election Administrators’ Manual</a:t>
            </a:r>
          </a:p>
          <a:p>
            <a:pPr defTabSz="609630">
              <a:lnSpc>
                <a:spcPts val="2296"/>
              </a:lnSpc>
              <a:defRPr/>
            </a:pPr>
            <a:endParaRPr lang="en-US" sz="1640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defTabSz="609630">
              <a:lnSpc>
                <a:spcPts val="2296"/>
              </a:lnSpc>
              <a:defRPr/>
            </a:pP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Go to in.gov/sos/elections and look under the “election administrator’s portal”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27B4403-CAB6-EDB0-1643-53B04CC95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646288"/>
              </p:ext>
            </p:extLst>
          </p:nvPr>
        </p:nvGraphicFramePr>
        <p:xfrm>
          <a:off x="4524773" y="330582"/>
          <a:ext cx="7014359" cy="5957106"/>
        </p:xfrm>
        <a:graphic>
          <a:graphicData uri="http://schemas.openxmlformats.org/drawingml/2006/table">
            <a:tbl>
              <a:tblPr firstRow="1"/>
              <a:tblGrid>
                <a:gridCol w="2090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3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869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CEB REQUEST</a:t>
                      </a:r>
                      <a:endParaRPr lang="en-US" sz="700" b="1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No requirement to inform chairs</a:t>
                      </a:r>
                      <a:endParaRPr lang="en-US" sz="700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753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CHAIR NOMINATION</a:t>
                      </a:r>
                      <a:endParaRPr lang="en-US" sz="700" b="1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Must file nominations, in writing, not later than NOON, 21-days before election day (04/14/26; 10/13/26); CEB backfills open positions after this deadline</a:t>
                      </a:r>
                      <a:endParaRPr lang="en-US" sz="700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087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QUALIFICATIONS*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Open Sauce"/>
                        <a:cs typeface="Open Sauce"/>
                        <a:sym typeface="Open Sauce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  <a:defRPr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*</a:t>
                      </a:r>
                      <a:r>
                        <a:rPr lang="en-US" sz="1200" b="0" i="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16- &amp; 17-year old students can serve as poll workers (and in limited cases, ABS board members) if the CEB unanimously </a:t>
                      </a:r>
                      <a:r>
                        <a:rPr lang="en-US" sz="1200" b="0" i="0" strike="sngStrike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agrees on </a:t>
                      </a:r>
                      <a:r>
                        <a:rPr lang="en-US" sz="1200" b="0" i="0" strike="sngStrike" dirty="0">
                          <a:solidFill>
                            <a:srgbClr val="FF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</a:t>
                      </a:r>
                      <a:r>
                        <a:rPr lang="en-US" sz="1200" b="0" i="0" strike="noStrike" dirty="0">
                          <a:solidFill>
                            <a:schemeClr val="tx1"/>
                          </a:solidFill>
                          <a:latin typeface="Open Sauce"/>
                          <a:cs typeface="Open Sauce"/>
                          <a:sym typeface="Open Sauce"/>
                        </a:rPr>
                        <a:t>adopts</a:t>
                      </a:r>
                      <a:r>
                        <a:rPr lang="en-US" sz="1200" b="0" i="0" strike="noStrike" dirty="0">
                          <a:solidFill>
                            <a:srgbClr val="FF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</a:t>
                      </a:r>
                      <a:r>
                        <a:rPr lang="en-US" sz="1200" b="0" i="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a resolution. Students must have a 3.0 on a 4.0 GPA, permission from their parent or guardian &amp; school.</a:t>
                      </a:r>
                      <a:endParaRPr lang="en-US" sz="700" b="0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Registered voter of county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Read, write &amp; speak English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No property or bet wagered on the outcome of an     </a:t>
                      </a:r>
                      <a:b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 election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May not be a candidate, unless unopposed for </a:t>
                      </a:r>
                      <a:b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 PC/delegate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May not be related to an opposed candidate on the ballot in the precinct where serving</a:t>
                      </a:r>
                    </a:p>
                    <a:p>
                      <a:pPr marL="628650" lvl="2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If CEB unanimously agrees, OPPOSED candidates for PC/delegate and their family members may serve as a poll worker.</a:t>
                      </a:r>
                    </a:p>
                    <a:p>
                      <a:pPr marL="628650" lvl="2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Resolution expires on 12/31 each year.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Attend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Open Sauce"/>
                          <a:cs typeface="Open Sauce"/>
                          <a:sym typeface="Open Sauce"/>
                        </a:rPr>
                        <a:t>CEB-provided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training if required</a:t>
                      </a:r>
                    </a:p>
                    <a:p>
                      <a:pPr marL="628650" lvl="2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All inspectors must attend training; CEB may require clerks &amp; judges to attend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Inspectors CANNOT be a chair or treasurer of a candidate’s </a:t>
                      </a:r>
                      <a:b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4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 committee</a:t>
                      </a:r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24160F9-93FC-5519-66A7-85A628D8B968}"/>
              </a:ext>
            </a:extLst>
          </p:cNvPr>
          <p:cNvSpPr txBox="1"/>
          <p:nvPr/>
        </p:nvSpPr>
        <p:spPr>
          <a:xfrm>
            <a:off x="7957601" y="6311974"/>
            <a:ext cx="35815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/>
              <a:t>IC 3-6-6-1 | IC 3-6-6-2 | IC 3-6-6-3 | IC 3-6-6-5 | IC 3-6-6-7 | IC 3-6-6-40</a:t>
            </a:r>
          </a:p>
        </p:txBody>
      </p:sp>
    </p:spTree>
    <p:extLst>
      <p:ext uri="{BB962C8B-B14F-4D97-AF65-F5344CB8AC3E}">
        <p14:creationId xmlns:p14="http://schemas.microsoft.com/office/powerpoint/2010/main" val="65570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C46E6-7F79-02AB-A5C1-EF594CAF5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D4328F4-AE4B-A017-3550-AD7BAF95E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66675"/>
            <a:ext cx="4555341" cy="6924675"/>
            <a:chOff x="0" y="0"/>
            <a:chExt cx="1799641" cy="2950955"/>
          </a:xfrm>
          <a:solidFill>
            <a:schemeClr val="accent1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71E5C4F-40BB-9F66-3305-365255B498C2}"/>
                </a:ext>
              </a:extLst>
            </p:cNvPr>
            <p:cNvSpPr/>
            <p:nvPr/>
          </p:nvSpPr>
          <p:spPr>
            <a:xfrm>
              <a:off x="0" y="0"/>
              <a:ext cx="1799641" cy="2950955"/>
            </a:xfrm>
            <a:custGeom>
              <a:avLst/>
              <a:gdLst/>
              <a:ahLst/>
              <a:cxnLst/>
              <a:rect l="l" t="t" r="r" b="b"/>
              <a:pathLst>
                <a:path w="1799641" h="2950955">
                  <a:moveTo>
                    <a:pt x="0" y="0"/>
                  </a:moveTo>
                  <a:lnTo>
                    <a:pt x="1799641" y="0"/>
                  </a:lnTo>
                  <a:lnTo>
                    <a:pt x="1799641" y="2950955"/>
                  </a:lnTo>
                  <a:lnTo>
                    <a:pt x="0" y="295095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2EAC565-8A28-52B3-FBAB-59755A25E400}"/>
                </a:ext>
              </a:extLst>
            </p:cNvPr>
            <p:cNvSpPr txBox="1"/>
            <p:nvPr/>
          </p:nvSpPr>
          <p:spPr>
            <a:xfrm>
              <a:off x="0" y="-47625"/>
              <a:ext cx="1799641" cy="299858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333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36E79EF1-07C3-F3EC-184B-3993A6D2FF1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73114" y="1109621"/>
            <a:ext cx="3209113" cy="16189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41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7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ELECTION DAY</a:t>
            </a:r>
          </a:p>
          <a:p>
            <a:pPr marL="0" marR="0" lvl="0" indent="0" algn="l" defTabSz="609630" rtl="0" eaLnBrk="1" fontAlgn="auto" latinLnBrk="0" hangingPunct="1">
              <a:lnSpc>
                <a:spcPts val="41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7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POLL WORKER HALF DAYS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0D56BD0E-C216-F412-4111-C4F83C393FB0}"/>
              </a:ext>
            </a:extLst>
          </p:cNvPr>
          <p:cNvSpPr txBox="1"/>
          <p:nvPr/>
        </p:nvSpPr>
        <p:spPr>
          <a:xfrm>
            <a:off x="673114" y="2837204"/>
            <a:ext cx="2794416" cy="2341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2296"/>
              </a:lnSpc>
              <a:defRPr/>
            </a:pP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More information available in the </a:t>
            </a:r>
            <a:r>
              <a:rPr lang="en-US" sz="1640" i="1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2026 Election Day Handbook </a:t>
            </a: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or in the </a:t>
            </a:r>
            <a:r>
              <a:rPr lang="en-US" sz="1640" i="1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2026 Election Administrators’ Manual</a:t>
            </a:r>
          </a:p>
          <a:p>
            <a:pPr defTabSz="609630">
              <a:lnSpc>
                <a:spcPts val="2296"/>
              </a:lnSpc>
              <a:defRPr/>
            </a:pPr>
            <a:endParaRPr lang="en-US" sz="1640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defTabSz="609630">
              <a:lnSpc>
                <a:spcPts val="2296"/>
              </a:lnSpc>
              <a:defRPr/>
            </a:pP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Go to in.gov/sos/elections and look under the “election administrator’s portal”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23647F-EC78-188F-6244-3E8127A731EF}"/>
              </a:ext>
            </a:extLst>
          </p:cNvPr>
          <p:cNvSpPr txBox="1"/>
          <p:nvPr/>
        </p:nvSpPr>
        <p:spPr>
          <a:xfrm>
            <a:off x="8025126" y="6356806"/>
            <a:ext cx="35815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/>
              <a:t>IC 3-6-6-11 | IC 3-6-6-37(b)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569001-9D28-AE67-F1C4-F8782DB25217}"/>
              </a:ext>
            </a:extLst>
          </p:cNvPr>
          <p:cNvSpPr txBox="1"/>
          <p:nvPr/>
        </p:nvSpPr>
        <p:spPr>
          <a:xfrm>
            <a:off x="5186676" y="686990"/>
            <a:ext cx="64960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the D or R county chair makes written nominations of county voters to serve as Election Day poll workers, the chair may provide that the nominated voter is only working a half day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This only applies to judges and clerks working at an Election Day polling location or vote center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Chair must provide in their written nomination that nominated voter is  only serving as judge or clerk from: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morning of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election day to noon; 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noon until the CEB completes canvassing the election results on election day and poll worker appointments end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Neither the CEB or county clerk can deny a properly nominated and qualified voter from serving as a judge or clerk because the county chair nominated to only serve a half day</a:t>
            </a:r>
          </a:p>
        </p:txBody>
      </p:sp>
    </p:spTree>
    <p:extLst>
      <p:ext uri="{BB962C8B-B14F-4D97-AF65-F5344CB8AC3E}">
        <p14:creationId xmlns:p14="http://schemas.microsoft.com/office/powerpoint/2010/main" val="4190976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79956-FF5C-61A5-1012-8A7640B71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943BC24-DE08-81AA-3351-CA5714D5FE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95250"/>
            <a:ext cx="4217381" cy="6762749"/>
            <a:chOff x="0" y="0"/>
            <a:chExt cx="1799641" cy="2950955"/>
          </a:xfrm>
          <a:solidFill>
            <a:schemeClr val="accent1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EF70E0C-419F-0094-489B-868F6A7FCFFD}"/>
                </a:ext>
              </a:extLst>
            </p:cNvPr>
            <p:cNvSpPr/>
            <p:nvPr/>
          </p:nvSpPr>
          <p:spPr>
            <a:xfrm>
              <a:off x="0" y="0"/>
              <a:ext cx="1799641" cy="2950955"/>
            </a:xfrm>
            <a:custGeom>
              <a:avLst/>
              <a:gdLst/>
              <a:ahLst/>
              <a:cxnLst/>
              <a:rect l="l" t="t" r="r" b="b"/>
              <a:pathLst>
                <a:path w="1799641" h="2950955">
                  <a:moveTo>
                    <a:pt x="0" y="0"/>
                  </a:moveTo>
                  <a:lnTo>
                    <a:pt x="1799641" y="0"/>
                  </a:lnTo>
                  <a:lnTo>
                    <a:pt x="1799641" y="2950955"/>
                  </a:lnTo>
                  <a:lnTo>
                    <a:pt x="0" y="295095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93F526E-7CB2-93D4-2BE6-B906145A7860}"/>
                </a:ext>
              </a:extLst>
            </p:cNvPr>
            <p:cNvSpPr txBox="1"/>
            <p:nvPr/>
          </p:nvSpPr>
          <p:spPr>
            <a:xfrm>
              <a:off x="0" y="-47625"/>
              <a:ext cx="1799641" cy="299858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333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045E146D-8873-9F52-1AF2-5EFECE5D740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42504" y="737850"/>
            <a:ext cx="3209113" cy="269304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41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7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ABS BOARD &amp; CENTRAL COUNT WORKER OVERVIEW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6899D3B-9A6C-5DD5-FAF7-7D9ACA3224B1}"/>
              </a:ext>
            </a:extLst>
          </p:cNvPr>
          <p:cNvSpPr txBox="1"/>
          <p:nvPr/>
        </p:nvSpPr>
        <p:spPr>
          <a:xfrm>
            <a:off x="542503" y="3547527"/>
            <a:ext cx="2794416" cy="2341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2296"/>
              </a:lnSpc>
              <a:defRPr/>
            </a:pP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More information available in the </a:t>
            </a:r>
            <a:r>
              <a:rPr lang="en-US" sz="1640" i="1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2026 Election Day Handbook </a:t>
            </a: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or in the </a:t>
            </a:r>
            <a:r>
              <a:rPr lang="en-US" sz="1640" i="1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2026 Election Administrator’s Manual</a:t>
            </a:r>
          </a:p>
          <a:p>
            <a:pPr defTabSz="609630">
              <a:lnSpc>
                <a:spcPts val="2296"/>
              </a:lnSpc>
              <a:defRPr/>
            </a:pPr>
            <a:endParaRPr lang="en-US" sz="1640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defTabSz="609630">
              <a:lnSpc>
                <a:spcPts val="2296"/>
              </a:lnSpc>
              <a:defRPr/>
            </a:pP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Go to in.gov/sos/elections and look under the “election administrator’s portal”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C128239-F241-69D6-8978-D3B335525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712652"/>
              </p:ext>
            </p:extLst>
          </p:nvPr>
        </p:nvGraphicFramePr>
        <p:xfrm>
          <a:off x="4359883" y="567486"/>
          <a:ext cx="7229475" cy="5518989"/>
        </p:xfrm>
        <a:graphic>
          <a:graphicData uri="http://schemas.openxmlformats.org/drawingml/2006/table">
            <a:tbl>
              <a:tblPr firstRow="1" firstCol="1"/>
              <a:tblGrid>
                <a:gridCol w="2351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193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CEB REQUEST</a:t>
                      </a:r>
                      <a:endParaRPr lang="en-US" sz="700" b="1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Must inform county chair not later than 50 days before election day on the number of ABS boards &amp; central count teams (03/16/26; 09/14/26)</a:t>
                      </a:r>
                      <a:endParaRPr lang="en-US" sz="700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909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CHAIR NOMINATION</a:t>
                      </a:r>
                      <a:endParaRPr lang="en-US" sz="700" b="1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Must file nominations, in writing, not later than NOON, 46-days before election day (03/20/26; 09/18/26)</a:t>
                      </a:r>
                      <a:endParaRPr lang="en-US" sz="700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952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QUALIFICATIONS</a:t>
                      </a:r>
                      <a:endParaRPr lang="en-US" sz="700" b="1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Registered voter of county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Read, write &amp; speak English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No property or bet wagered on the outcome of an </a:t>
                      </a:r>
                      <a:b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election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May not be a candidate, unless unopposed for </a:t>
                      </a:r>
                      <a:b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PC/delegate or city, town, township, or school </a:t>
                      </a:r>
                      <a:b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board office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May not be related to an opposed candidate on the </a:t>
                      </a:r>
                      <a:b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ballot</a:t>
                      </a:r>
                      <a:endParaRPr lang="en-US" sz="700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FA0D2EC-9731-77C2-83B0-4FFC326D627A}"/>
              </a:ext>
            </a:extLst>
          </p:cNvPr>
          <p:cNvSpPr txBox="1"/>
          <p:nvPr/>
        </p:nvSpPr>
        <p:spPr>
          <a:xfrm>
            <a:off x="8533872" y="6610039"/>
            <a:ext cx="35815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/>
              <a:t>IC 3-11.5-4-22</a:t>
            </a:r>
          </a:p>
        </p:txBody>
      </p:sp>
    </p:spTree>
    <p:extLst>
      <p:ext uri="{BB962C8B-B14F-4D97-AF65-F5344CB8AC3E}">
        <p14:creationId xmlns:p14="http://schemas.microsoft.com/office/powerpoint/2010/main" val="118788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CDE86-8D00-D51D-C616-A1056291A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CA90057-A178-37DB-8445-ABC55AF1F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337960" y="-127000"/>
            <a:ext cx="4721424" cy="7469604"/>
            <a:chOff x="0" y="0"/>
            <a:chExt cx="1799641" cy="2950955"/>
          </a:xfrm>
          <a:solidFill>
            <a:schemeClr val="accent1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A28BCE2-22D1-168C-611F-B9D88378664D}"/>
                </a:ext>
              </a:extLst>
            </p:cNvPr>
            <p:cNvSpPr/>
            <p:nvPr/>
          </p:nvSpPr>
          <p:spPr>
            <a:xfrm>
              <a:off x="0" y="0"/>
              <a:ext cx="1799641" cy="2950955"/>
            </a:xfrm>
            <a:custGeom>
              <a:avLst/>
              <a:gdLst/>
              <a:ahLst/>
              <a:cxnLst/>
              <a:rect l="l" t="t" r="r" b="b"/>
              <a:pathLst>
                <a:path w="1799641" h="2950955">
                  <a:moveTo>
                    <a:pt x="0" y="0"/>
                  </a:moveTo>
                  <a:lnTo>
                    <a:pt x="1799641" y="0"/>
                  </a:lnTo>
                  <a:lnTo>
                    <a:pt x="1799641" y="2950955"/>
                  </a:lnTo>
                  <a:lnTo>
                    <a:pt x="0" y="295095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4960C8B-18D9-73DA-1212-9CD4468EE594}"/>
                </a:ext>
              </a:extLst>
            </p:cNvPr>
            <p:cNvSpPr txBox="1"/>
            <p:nvPr/>
          </p:nvSpPr>
          <p:spPr>
            <a:xfrm>
              <a:off x="0" y="-47625"/>
              <a:ext cx="1799641" cy="299858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333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AE0B0D99-69C9-94EC-1B5E-9D0EB00F476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4001" y="737850"/>
            <a:ext cx="3497616" cy="215443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41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PROVISIONAL </a:t>
            </a:r>
          </a:p>
          <a:p>
            <a:pPr marL="0" marR="0" lvl="0" indent="0" algn="l" defTabSz="609630" rtl="0" eaLnBrk="1" fontAlgn="auto" latinLnBrk="0" hangingPunct="1">
              <a:lnSpc>
                <a:spcPts val="41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BALLOT COUNTER OVERVIEW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1DA6E0F5-B71F-AF9F-13A5-A2580C062E39}"/>
              </a:ext>
            </a:extLst>
          </p:cNvPr>
          <p:cNvSpPr txBox="1"/>
          <p:nvPr/>
        </p:nvSpPr>
        <p:spPr>
          <a:xfrm>
            <a:off x="254001" y="3146987"/>
            <a:ext cx="2794416" cy="262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2296"/>
              </a:lnSpc>
              <a:defRPr/>
            </a:pP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More information available in the 2026 Election Day Handbook or in the 2026 Election Administrator’s Manual</a:t>
            </a:r>
          </a:p>
          <a:p>
            <a:pPr defTabSz="609630">
              <a:lnSpc>
                <a:spcPts val="2296"/>
              </a:lnSpc>
              <a:defRPr/>
            </a:pPr>
            <a:endParaRPr lang="en-US" sz="1640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defTabSz="609630">
              <a:lnSpc>
                <a:spcPts val="2296"/>
              </a:lnSpc>
              <a:defRPr/>
            </a:pPr>
            <a:r>
              <a:rPr lang="en-US" sz="1640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Go to in.gov/sos/elections and look under the “election administrator’s portal”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4CA58DD-D086-621B-6C2F-445AA732D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695332"/>
              </p:ext>
            </p:extLst>
          </p:nvPr>
        </p:nvGraphicFramePr>
        <p:xfrm>
          <a:off x="4485372" y="155421"/>
          <a:ext cx="7129111" cy="6193858"/>
        </p:xfrm>
        <a:graphic>
          <a:graphicData uri="http://schemas.openxmlformats.org/drawingml/2006/table">
            <a:tbl>
              <a:tblPr firstRow="1" firstCol="1"/>
              <a:tblGrid>
                <a:gridCol w="2318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387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CEB REQUEST</a:t>
                      </a:r>
                      <a:endParaRPr lang="en-US" sz="700" b="1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Must inform county chair not later than 10-days before election day on the number of provisional ballot counters needed (04/25/26; 10/24/26)</a:t>
                      </a:r>
                      <a:endParaRPr lang="en-US" sz="700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87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CHAIR NOMINATION</a:t>
                      </a:r>
                      <a:endParaRPr lang="en-US" sz="700" b="1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Must file nominations, in writing, not later than NOON, 3-days before election day (05/02/26; 10/31/26)</a:t>
                      </a:r>
                      <a:endParaRPr lang="en-US" sz="700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102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QUALIFICATIONS</a:t>
                      </a:r>
                      <a:endParaRPr lang="en-US" sz="700" b="1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ea typeface="Open Sauce"/>
                          <a:cs typeface="Open Sauce"/>
                          <a:sym typeface="Open Sauce"/>
                        </a:rPr>
                        <a:t>Registered voter of county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Read, write &amp; speak English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No property or bet wagered on the outcome of an        </a:t>
                      </a:r>
                      <a:b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election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May not be a candidate, unless unopposed for </a:t>
                      </a:r>
                      <a:b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PC/delegate</a:t>
                      </a:r>
                    </a:p>
                    <a:p>
                      <a:pPr marL="0" indent="-34290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May not be related to an opposed candidate on </a:t>
                      </a:r>
                      <a:b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</a:b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uce"/>
                          <a:cs typeface="Open Sauce"/>
                          <a:sym typeface="Open Sauce"/>
                        </a:rPr>
                        <a:t>        the ballot</a:t>
                      </a:r>
                      <a:endParaRPr lang="en-US" sz="700" dirty="0"/>
                    </a:p>
                  </a:txBody>
                  <a:tcPr marL="127000" marR="127000" marT="127000" marB="1270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A2DBE84-2A8A-DD3A-1458-67022B1FE765}"/>
              </a:ext>
            </a:extLst>
          </p:cNvPr>
          <p:cNvSpPr txBox="1"/>
          <p:nvPr/>
        </p:nvSpPr>
        <p:spPr>
          <a:xfrm>
            <a:off x="8278019" y="6531812"/>
            <a:ext cx="35815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/>
              <a:t>IC 3-11.7-3-2 | IC 3-11.7-3-3 | IC 3-11.7-3-4</a:t>
            </a:r>
          </a:p>
        </p:txBody>
      </p:sp>
    </p:spTree>
    <p:extLst>
      <p:ext uri="{BB962C8B-B14F-4D97-AF65-F5344CB8AC3E}">
        <p14:creationId xmlns:p14="http://schemas.microsoft.com/office/powerpoint/2010/main" val="34441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AC874-ABC7-F8A4-1C50-382A511EC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105A39A-EC7C-74E3-3812-45F9FF5C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66675"/>
            <a:ext cx="4555341" cy="6924675"/>
            <a:chOff x="0" y="0"/>
            <a:chExt cx="1799641" cy="2950955"/>
          </a:xfrm>
          <a:solidFill>
            <a:schemeClr val="accent1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67C0661-AA04-27D6-B2E8-EAA0B34CF6C0}"/>
                </a:ext>
              </a:extLst>
            </p:cNvPr>
            <p:cNvSpPr/>
            <p:nvPr/>
          </p:nvSpPr>
          <p:spPr>
            <a:xfrm>
              <a:off x="0" y="0"/>
              <a:ext cx="1799641" cy="2950955"/>
            </a:xfrm>
            <a:custGeom>
              <a:avLst/>
              <a:gdLst/>
              <a:ahLst/>
              <a:cxnLst/>
              <a:rect l="l" t="t" r="r" b="b"/>
              <a:pathLst>
                <a:path w="1799641" h="2950955">
                  <a:moveTo>
                    <a:pt x="0" y="0"/>
                  </a:moveTo>
                  <a:lnTo>
                    <a:pt x="1799641" y="0"/>
                  </a:lnTo>
                  <a:lnTo>
                    <a:pt x="1799641" y="2950955"/>
                  </a:lnTo>
                  <a:lnTo>
                    <a:pt x="0" y="295095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A100513-D337-648A-D6EE-428A2561ECA5}"/>
                </a:ext>
              </a:extLst>
            </p:cNvPr>
            <p:cNvSpPr txBox="1"/>
            <p:nvPr/>
          </p:nvSpPr>
          <p:spPr>
            <a:xfrm>
              <a:off x="0" y="-47625"/>
              <a:ext cx="1799641" cy="299858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333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78D8D16E-B550-CCD5-869F-B518AB73CE8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84841" y="2260995"/>
            <a:ext cx="3763309" cy="215757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41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7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ELECTION WORKERS AS INDEPENDENT CONTRACTORS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C96ED7-35A1-AE96-058F-1DE9871B48B1}"/>
              </a:ext>
            </a:extLst>
          </p:cNvPr>
          <p:cNvSpPr txBox="1"/>
          <p:nvPr/>
        </p:nvSpPr>
        <p:spPr>
          <a:xfrm>
            <a:off x="8025126" y="6380946"/>
            <a:ext cx="35815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/>
              <a:t>IC 3-6-6-37 | IC 3-11.5-4-23 | IC 3-11.7-3-8 | IC 36-1-20.2-3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4FFF5A-CE4A-45FF-C9D6-4685CCA03272}"/>
              </a:ext>
            </a:extLst>
          </p:cNvPr>
          <p:cNvSpPr txBox="1"/>
          <p:nvPr/>
        </p:nvSpPr>
        <p:spPr>
          <a:xfrm>
            <a:off x="4829175" y="477462"/>
            <a:ext cx="677748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Once an Election Day poll worker is appointed by the CEB and the poll workers takes the required oath, a contract is created between the CEB and the poll worker.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Election Day poll workers are an independent contractor working for the CEB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Poll workers are not employees of the CEB or county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Election Day poll worker positions are not considered a “lucrative office” which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would violate the State Constitution’s ban on holding more than lucrative office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 2024 the General Assembly clarified that an individual appointed to an: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absentee voter board;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absentee ballot counter team; or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as an absentee courier </a:t>
            </a:r>
          </a:p>
          <a:p>
            <a:pPr marL="285750" lvl="1"/>
            <a:r>
              <a:rPr lang="en-US" sz="2000" dirty="0"/>
              <a:t>is an independent contractor of the CEB (not an employee) and does not hold a “lucrative office”</a:t>
            </a:r>
          </a:p>
        </p:txBody>
      </p:sp>
    </p:spTree>
    <p:extLst>
      <p:ext uri="{BB962C8B-B14F-4D97-AF65-F5344CB8AC3E}">
        <p14:creationId xmlns:p14="http://schemas.microsoft.com/office/powerpoint/2010/main" val="1060877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E5DE6-DE9D-EB45-9B02-54A387B22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DFDD23B-012E-559E-E1ED-2180BB691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66675"/>
            <a:ext cx="4555341" cy="6924675"/>
            <a:chOff x="0" y="0"/>
            <a:chExt cx="1799641" cy="2950955"/>
          </a:xfrm>
          <a:solidFill>
            <a:schemeClr val="accent1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9BB62F9-39C0-4693-C197-F303F5300846}"/>
                </a:ext>
              </a:extLst>
            </p:cNvPr>
            <p:cNvSpPr/>
            <p:nvPr/>
          </p:nvSpPr>
          <p:spPr>
            <a:xfrm>
              <a:off x="0" y="0"/>
              <a:ext cx="1799641" cy="2950955"/>
            </a:xfrm>
            <a:custGeom>
              <a:avLst/>
              <a:gdLst/>
              <a:ahLst/>
              <a:cxnLst/>
              <a:rect l="l" t="t" r="r" b="b"/>
              <a:pathLst>
                <a:path w="1799641" h="2950955">
                  <a:moveTo>
                    <a:pt x="0" y="0"/>
                  </a:moveTo>
                  <a:lnTo>
                    <a:pt x="1799641" y="0"/>
                  </a:lnTo>
                  <a:lnTo>
                    <a:pt x="1799641" y="2950955"/>
                  </a:lnTo>
                  <a:lnTo>
                    <a:pt x="0" y="295095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AE9B3AC-5710-BC38-4569-4F526E375AC8}"/>
                </a:ext>
              </a:extLst>
            </p:cNvPr>
            <p:cNvSpPr txBox="1"/>
            <p:nvPr/>
          </p:nvSpPr>
          <p:spPr>
            <a:xfrm>
              <a:off x="0" y="-47625"/>
              <a:ext cx="1799641" cy="299858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333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761B4874-D3EC-521E-6FA0-7F5FA82C9BE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84841" y="2260995"/>
            <a:ext cx="3763309" cy="215757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41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7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uce Bold"/>
                <a:ea typeface="Open Sauce Bold"/>
                <a:cs typeface="Open Sauce Bold"/>
                <a:sym typeface="Open Sauce Bold"/>
              </a:rPr>
              <a:t>ELECTION WORKERS AS INDEPENDENT CONTRACTORS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3F30B9-7659-33FA-F589-FE58B45D354A}"/>
              </a:ext>
            </a:extLst>
          </p:cNvPr>
          <p:cNvSpPr txBox="1"/>
          <p:nvPr/>
        </p:nvSpPr>
        <p:spPr>
          <a:xfrm>
            <a:off x="8025126" y="6380946"/>
            <a:ext cx="35815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/>
              <a:t>IC 3-6-6-37 | IC 3-11.5-4-23 | IC 3-11.7-3-8 | IC 36-1-20.2-3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DA88CA-4DCF-E9DF-94AA-3105AFCD3E2F}"/>
              </a:ext>
            </a:extLst>
          </p:cNvPr>
          <p:cNvSpPr txBox="1"/>
          <p:nvPr/>
        </p:nvSpPr>
        <p:spPr>
          <a:xfrm>
            <a:off x="5040182" y="413712"/>
            <a:ext cx="6415533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Provisional ballot counter positions are also not a “lucrative office”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All of these election worker positions are not considered “employment” positions for the purposes of the state nepotism law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How are election workers paid? What do we need to give to the county auditor? </a:t>
            </a:r>
            <a:r>
              <a:rPr lang="en-US" sz="2000" dirty="0">
                <a:highlight>
                  <a:srgbClr val="FFFF00"/>
                </a:highlight>
              </a:rPr>
              <a:t>SBOA addressed these matters at a 2024 training: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Session 1: Election </a:t>
            </a:r>
            <a:r>
              <a:rPr lang="fr-FR" dirty="0" err="1"/>
              <a:t>Payroll</a:t>
            </a:r>
            <a:r>
              <a:rPr lang="fr-FR" dirty="0"/>
              <a:t> - 2024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PowerPoint: </a:t>
            </a:r>
            <a:r>
              <a:rPr lang="fr-FR" u="sng" dirty="0">
                <a:hlinkClick r:id="rId3" tooltip="https://www.in.gov/sboa/files/Election-Payroll.pdf"/>
              </a:rPr>
              <a:t>https://www.in.gov/sboa/files/Election-Payroll.pdf</a:t>
            </a: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err="1"/>
              <a:t>Recording</a:t>
            </a:r>
            <a:r>
              <a:rPr lang="fr-FR" dirty="0"/>
              <a:t>: </a:t>
            </a:r>
            <a:r>
              <a:rPr lang="fr-FR" u="sng" dirty="0">
                <a:hlinkClick r:id="rId4" tooltip="https://youtu.be/o7liASIiR8E?si=P6sfyQG4HFFPtL-z"/>
              </a:rPr>
              <a:t>https://youtu.be/o7liASIiR8E?si=P6sfyQG4HFFPtL-z</a:t>
            </a: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Session 2: Election </a:t>
            </a:r>
            <a:r>
              <a:rPr lang="fr-FR" dirty="0" err="1"/>
              <a:t>Payroll</a:t>
            </a:r>
            <a:r>
              <a:rPr lang="fr-FR" dirty="0"/>
              <a:t> </a:t>
            </a:r>
            <a:r>
              <a:rPr lang="fr-FR" dirty="0" err="1"/>
              <a:t>Flowchart</a:t>
            </a:r>
            <a:r>
              <a:rPr lang="fr-FR" dirty="0"/>
              <a:t> - 2024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err="1"/>
              <a:t>Flowchart</a:t>
            </a:r>
            <a:r>
              <a:rPr lang="fr-FR" dirty="0"/>
              <a:t>: </a:t>
            </a:r>
            <a:r>
              <a:rPr lang="fr-FR" u="sng" dirty="0">
                <a:hlinkClick r:id="rId5" tooltip="https://www.in.gov/sboa/files/Election-Payroll-Flowchart_v2.pdf"/>
              </a:rPr>
              <a:t>https://www.in.gov/sboa/files/Election-Payroll-Flowchart_v2.pdf</a:t>
            </a: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err="1"/>
              <a:t>Recording</a:t>
            </a:r>
            <a:r>
              <a:rPr lang="fr-FR" dirty="0"/>
              <a:t>: </a:t>
            </a:r>
            <a:r>
              <a:rPr lang="fr-FR" u="sng" dirty="0">
                <a:hlinkClick r:id="rId6" tooltip="https://www.youtube.com/watch?v=Mwy7ufivaek&amp;t=10s"/>
              </a:rPr>
              <a:t>https://www.youtube.com/watch?v=Mwy7ufivaek&amp;t=10s</a:t>
            </a: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2258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199bfba-a409-4f13-b0c4-18b45933d88d}" enabled="0" method="" siteId="{2199bfba-a409-4f13-b0c4-18b45933d8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1405</Words>
  <Application>Microsoft Office PowerPoint</Application>
  <PresentationFormat>Widescreen</PresentationFormat>
  <Paragraphs>139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Open Sauce</vt:lpstr>
      <vt:lpstr>Open Sauce Bold</vt:lpstr>
      <vt:lpstr>Office Theme</vt:lpstr>
      <vt:lpstr>Party Nominated  Election Workers</vt:lpstr>
      <vt:lpstr>ELECTION WORKERS</vt:lpstr>
      <vt:lpstr>ELECTION WORKER DUTIES</vt:lpstr>
      <vt:lpstr>ELECTION DAY WORKER OVERVIEW</vt:lpstr>
      <vt:lpstr>ELECTION DAY POLL WORKER HALF DAYS</vt:lpstr>
      <vt:lpstr>ABS BOARD &amp; CENTRAL COUNT WORKER OVERVIEW</vt:lpstr>
      <vt:lpstr>PROVISIONAL  BALLOT COUNTER OVERVIEW</vt:lpstr>
      <vt:lpstr>ELECTION WORKERS AS INDEPENDENT CONTRACTORS</vt:lpstr>
      <vt:lpstr>ELECTION WORKERS AS INDEPENDENT CONTRACTORS</vt:lpstr>
      <vt:lpstr>QUESTIONS?</vt:lpstr>
    </vt:vector>
  </TitlesOfParts>
  <Company>Indiana Office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Kochevar, Matthew R</dc:creator>
  <cp:lastModifiedBy>Nussmeyer, Angela M</cp:lastModifiedBy>
  <cp:revision>7</cp:revision>
  <dcterms:created xsi:type="dcterms:W3CDTF">2025-12-09T18:58:28Z</dcterms:created>
  <dcterms:modified xsi:type="dcterms:W3CDTF">2025-12-11T20:10:12Z</dcterms:modified>
</cp:coreProperties>
</file>