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70" r:id="rId5"/>
    <p:sldId id="272" r:id="rId6"/>
    <p:sldId id="260" r:id="rId7"/>
    <p:sldId id="261" r:id="rId8"/>
    <p:sldId id="262" r:id="rId9"/>
    <p:sldId id="265" r:id="rId10"/>
    <p:sldId id="263" r:id="rId11"/>
    <p:sldId id="264" r:id="rId12"/>
    <p:sldId id="267" r:id="rId13"/>
    <p:sldId id="285" r:id="rId14"/>
    <p:sldId id="286" r:id="rId15"/>
    <p:sldId id="268" r:id="rId16"/>
    <p:sldId id="266" r:id="rId17"/>
    <p:sldId id="276" r:id="rId18"/>
    <p:sldId id="275" r:id="rId19"/>
    <p:sldId id="284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A"/>
    <a:srgbClr val="FEA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F1FAC-A6C8-4C65-AB2A-85258CBE6771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1E73-5462-4CDF-B608-84AD1EFA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0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1E73-5462-4CDF-B608-84AD1EFAA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1E73-5462-4CDF-B608-84AD1EFAA0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1E73-5462-4CDF-B608-84AD1EFAA0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21E73-5462-4CDF-B608-84AD1EFAA0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93A8-A46E-1CFA-15CF-1D4BCF723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05CD7-0078-7916-B7FF-0A3919C37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9E3D8-1045-AB25-332D-D6065021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854CE-F88A-D68E-CDED-3FC2D21A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4F41-7664-4DDC-A2DE-28B4C412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3BFD-373A-0AC8-E8A8-6EF6A60B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9D161-CC2E-8A39-01CB-23D65BB8A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64B9-F193-F334-D44C-B5C4B6B1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800F-BE5E-93EA-384B-A38E87A3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CD5B-31B5-619B-3B27-09AE5C46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3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2298E-7884-AB5E-76A9-AFFC5DFF2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66D31-0BE1-7330-7E38-1337B742F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70D2F-A51E-E1A3-27A2-D3EE6082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DDDC2-B28F-3248-654E-ECE57116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8DE6-DB02-3694-4205-5AB9F4FF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AD06A-A3BB-152E-358C-64A282FF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iagram&#10;&#10;AI-generated content may be incorrect.">
            <a:extLst>
              <a:ext uri="{FF2B5EF4-FFF2-40B4-BE49-F238E27FC236}">
                <a16:creationId xmlns:a16="http://schemas.microsoft.com/office/drawing/2014/main" id="{E20A7509-085F-345F-DD41-DE493CB75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6858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7B666B-37F6-5E2F-310C-18C6EE91B0D5}"/>
              </a:ext>
            </a:extLst>
          </p:cNvPr>
          <p:cNvSpPr/>
          <p:nvPr userDrawn="1"/>
        </p:nvSpPr>
        <p:spPr>
          <a:xfrm>
            <a:off x="8265111" y="2405849"/>
            <a:ext cx="1189607" cy="1970842"/>
          </a:xfrm>
          <a:prstGeom prst="roundRect">
            <a:avLst/>
          </a:prstGeom>
          <a:solidFill>
            <a:srgbClr val="FFFD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C42F0E-A54F-8159-1932-64C790FBAA29}"/>
              </a:ext>
            </a:extLst>
          </p:cNvPr>
          <p:cNvSpPr/>
          <p:nvPr userDrawn="1"/>
        </p:nvSpPr>
        <p:spPr>
          <a:xfrm>
            <a:off x="7154944" y="2925895"/>
            <a:ext cx="1110167" cy="1174766"/>
          </a:xfrm>
          <a:prstGeom prst="roundRect">
            <a:avLst/>
          </a:prstGeom>
          <a:solidFill>
            <a:srgbClr val="FFFD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D3539D-A690-5130-C6B5-D0314CDA6A47}"/>
              </a:ext>
            </a:extLst>
          </p:cNvPr>
          <p:cNvSpPr/>
          <p:nvPr userDrawn="1"/>
        </p:nvSpPr>
        <p:spPr>
          <a:xfrm>
            <a:off x="7373187" y="3391270"/>
            <a:ext cx="1110167" cy="1174766"/>
          </a:xfrm>
          <a:prstGeom prst="roundRect">
            <a:avLst/>
          </a:prstGeom>
          <a:solidFill>
            <a:srgbClr val="FFFD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3CE50F-7F6C-12F0-ECDF-C4776785BC45}"/>
              </a:ext>
            </a:extLst>
          </p:cNvPr>
          <p:cNvSpPr/>
          <p:nvPr userDrawn="1"/>
        </p:nvSpPr>
        <p:spPr>
          <a:xfrm>
            <a:off x="9143962" y="3165957"/>
            <a:ext cx="1110167" cy="934704"/>
          </a:xfrm>
          <a:prstGeom prst="roundRect">
            <a:avLst/>
          </a:prstGeom>
          <a:solidFill>
            <a:srgbClr val="FFFD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F13F-9A76-C42A-09C0-ED29C9DBC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310326"/>
            <a:ext cx="10977979" cy="4704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10ACB-9D37-26C0-43B7-626BC9C6C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35" y="302983"/>
            <a:ext cx="10977979" cy="847347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31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C508-8976-E4F1-6565-0E313402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90105-9A5F-57A5-D13E-DD4388A9A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AB3D1-F089-8FC1-C455-65445041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C004A-3A81-FE7F-F7F7-762617DE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C3B51-48F8-D6A8-273D-B61FF572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A405-1084-F0DB-E5C3-58449ACA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5F46-0DBF-9F9E-80AC-7935B6198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96B4D-FB1A-C4BE-FA77-23035A416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890EF-45E1-6085-3137-33164989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3E10-B36A-747B-FBE7-53E0364A9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2BCCD-62C4-2228-CE58-22A0122B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5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33703-2379-1679-3E39-7101863B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8A217-6B77-8C98-01F1-050A7061D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1F869-66BD-0A45-3E7B-17B945DC1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8A8A8-BE5A-227C-89A4-AFFE8D651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139ED-6B7F-75AF-4FC9-956D2CC44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CC9D3-39FC-FA59-E956-5C74E9BE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7E384-6852-CA0B-07FD-857BF7C4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4102C-D571-A830-DFE8-2F72BEA6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0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392C-A8BF-45FC-325A-A474AA7B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0390F-1FF8-08FD-FE74-38654A87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9B87B-4A00-E715-2F07-E26ADA5A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16F4B-0F20-5505-2404-787C6651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5F905-C1A8-E18B-8268-6C269829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FDF76-6583-DFE6-6F97-6FBC6818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59840-55CD-7574-141F-A4B1A221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28D6-EFDA-7FB7-BA67-D9A6718A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283B-4A8E-83F0-625B-11730B3A4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1EB54-DD17-5597-1D64-9F0F63EF7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2E2A8-D53C-EC8F-4C00-869FA830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0DE4-EB88-216C-DD53-DA2B4CBD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ED416-F108-1164-0613-A385DBEE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0BF06-A73C-FD43-6650-BE99BACE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EA855-1C29-EA92-3426-4E605B184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8D87F-4703-568A-F42A-B25378FB1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2B310-4BEE-7310-B1EF-C6452328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C12-E2F9-47A3-8808-E0937C53726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336E6-9A5C-3AA5-F363-C4FE63C2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D5F51-80C5-E921-7720-84EC9839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3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F1613-B86A-A807-CC8D-9F992E2B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5" y="302983"/>
            <a:ext cx="10977979" cy="1019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EC9A-A627-0804-9A06-0060212E4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B012C0-DADF-4BD0-80D5-2CCF7E662A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B09F6-6EB9-F3C1-50A4-5ECFA7FA6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135" y="1491449"/>
            <a:ext cx="10977979" cy="452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7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AA95A7-9EC4-260C-C27B-BD9A6D90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29" y="1431687"/>
            <a:ext cx="5118232" cy="23876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Voter List Maintenance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F95A6-F949-DD97-48D2-F1E4EFA80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8544" y="4048125"/>
            <a:ext cx="5334931" cy="1977286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Matthew Kochevar, Co-General Counsel</a:t>
            </a:r>
          </a:p>
          <a:p>
            <a:pPr algn="r"/>
            <a:r>
              <a:rPr lang="en-US" sz="2000" dirty="0"/>
              <a:t>Valerie Warycha, Co-General Counsel</a:t>
            </a:r>
          </a:p>
          <a:p>
            <a:pPr algn="r"/>
            <a:endParaRPr lang="en-US" sz="2000" dirty="0"/>
          </a:p>
          <a:p>
            <a:pPr algn="r"/>
            <a:r>
              <a:rPr lang="en-US" sz="1600" i="1" dirty="0"/>
              <a:t>2026 </a:t>
            </a:r>
            <a:r>
              <a:rPr lang="en-US" sz="1600" i="1"/>
              <a:t>Election Administrators’ </a:t>
            </a:r>
            <a:r>
              <a:rPr lang="en-US" sz="1600" i="1" dirty="0"/>
              <a:t>Conference</a:t>
            </a:r>
          </a:p>
        </p:txBody>
      </p:sp>
      <p:pic>
        <p:nvPicPr>
          <p:cNvPr id="5" name="Picture 4" descr="Cartoon of a broom">
            <a:extLst>
              <a:ext uri="{FF2B5EF4-FFF2-40B4-BE49-F238E27FC236}">
                <a16:creationId xmlns:a16="http://schemas.microsoft.com/office/drawing/2014/main" id="{71297DFE-79B9-0DD7-9C19-68C03D9CC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F3D45-4979-586B-FBF6-B49AB54BA71D}"/>
              </a:ext>
            </a:extLst>
          </p:cNvPr>
          <p:cNvSpPr txBox="1"/>
          <p:nvPr/>
        </p:nvSpPr>
        <p:spPr>
          <a:xfrm rot="16200000">
            <a:off x="-1131414" y="4393471"/>
            <a:ext cx="2657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on </a:t>
            </a:r>
            <a:r>
              <a:rPr lang="en-US" sz="1000" dirty="0" err="1"/>
              <a:t>Freepik</a:t>
            </a:r>
            <a:r>
              <a:rPr lang="en-US" sz="1000" dirty="0"/>
              <a:t>.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7577-CDE9-5022-383D-A86F6813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VLM DATA SOURCES TO SEND SAMC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3F6E-1341-7B2A-2EE3-CD28D0B51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USPS National Change of Address Service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 jury duty notices returned because of an unknown or insufficient address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return of a mailing sent by the county voter registration office to all active voters in the county because of an unknown or insufficient address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Notice from the BMV concerning the surrender of a voter's Indiana license for the operation of a motor vehicle to another jurisdiction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return of a voter acknowledgement card, after the 7-day pending period, because of an unknown or insufficient address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The return of a mailing sent to voters of a precinct advising voters of a change of precinct boundary or the precinct polling place because of an unknown or insufficient address, if the county sends a similar mailing to the voters of each precinct when a boundary or polling place is changed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Information received from the election division from the national change of address service or return of federal jury summons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A declination to register by the voter stating that the voter resides at an address different from the address on the voter's registration record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Information received from the election division as a result of a comparison between a voter registration address and commercially available data, such as data from a credit agency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26CA1-DD15-CA3D-DCF9-AB0F5D9B9A70}"/>
              </a:ext>
            </a:extLst>
          </p:cNvPr>
          <p:cNvSpPr txBox="1"/>
          <p:nvPr/>
        </p:nvSpPr>
        <p:spPr>
          <a:xfrm>
            <a:off x="5308731" y="625331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IC 3-7-38.2-2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6553C9-58A0-F682-BE94-9DB7ED944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6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E9EDFC-A9F9-4EAF-3062-67794E5A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35" y="302983"/>
            <a:ext cx="10977979" cy="847347"/>
          </a:xfrm>
        </p:spPr>
        <p:txBody>
          <a:bodyPr/>
          <a:lstStyle/>
          <a:p>
            <a:r>
              <a:rPr lang="en-US" dirty="0"/>
              <a:t>APPROVED VLM DATA SOURCES TO SEND SAMC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D23A-E989-6536-E4FB-4F5A79C4D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New</a:t>
            </a:r>
            <a:r>
              <a:rPr lang="en-US" b="1" dirty="0"/>
              <a:t> Sources to Send SAMC (2025 Legislative Session)</a:t>
            </a:r>
          </a:p>
          <a:p>
            <a:r>
              <a:rPr lang="en-US" sz="2400" dirty="0"/>
              <a:t>Information received by any person that an individual has moved out of state</a:t>
            </a:r>
          </a:p>
          <a:p>
            <a:pPr lvl="1"/>
            <a:r>
              <a:rPr lang="en-US" sz="2000" dirty="0"/>
              <a:t>Also requires county to send VRG-14 (Cancellation Request by Voter) to their out-of-state address, if known. Otherwise, send to voter’s mailing address on IN voter record</a:t>
            </a:r>
          </a:p>
          <a:p>
            <a:r>
              <a:rPr lang="en-US" sz="2400" dirty="0"/>
              <a:t>Returned absentee ballot envelope because of an unknown or insufficient address as defined in IC 3-5-2.1-102</a:t>
            </a:r>
          </a:p>
          <a:p>
            <a:r>
              <a:rPr lang="en-US" sz="2400" dirty="0"/>
              <a:t>Voter has not voted in the last two general elections</a:t>
            </a:r>
          </a:p>
          <a:p>
            <a:pPr lvl="1"/>
            <a:r>
              <a:rPr lang="en-US" sz="2000" dirty="0"/>
              <a:t>General elections are those held in November in even-numbered years, NOT the municipal (or city/town) elections held in odd-numbered years</a:t>
            </a:r>
          </a:p>
          <a:p>
            <a:pPr lvl="1"/>
            <a:r>
              <a:rPr lang="en-US" sz="2000" dirty="0"/>
              <a:t>Must apply vote history from the election before moving forward with SAMC</a:t>
            </a:r>
          </a:p>
          <a:p>
            <a:pPr lvl="1"/>
            <a:r>
              <a:rPr lang="en-US" sz="2000" dirty="0"/>
              <a:t>Civix &amp; state working on SVRS functionality to streamline this effort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7DE93-EDCF-3888-22AE-5D666209BDAA}"/>
              </a:ext>
            </a:extLst>
          </p:cNvPr>
          <p:cNvSpPr txBox="1"/>
          <p:nvPr/>
        </p:nvSpPr>
        <p:spPr>
          <a:xfrm>
            <a:off x="7150603" y="6311900"/>
            <a:ext cx="4542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IC </a:t>
            </a:r>
            <a:r>
              <a:rPr lang="en-US" sz="1000" dirty="0"/>
              <a:t>3-7-38.2-2 | IC 3-7-38.2-2.4 [NEW]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ED1E66-4761-6EF1-F298-42D5BA5B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6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9D78-2DF8-EF16-BCDC-1DE1C655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VLM DATA: MULTI STATE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C31A9-3A3F-D9E9-BE19-BE41AA9C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SOS may enter into MOU with other states for registration comparison</a:t>
            </a:r>
          </a:p>
          <a:p>
            <a:r>
              <a:rPr lang="en-US" dirty="0"/>
              <a:t>Information received from such a program must be used to send a SAMC to the voter</a:t>
            </a:r>
          </a:p>
          <a:p>
            <a:pPr lvl="1"/>
            <a:r>
              <a:rPr lang="en-US" dirty="0"/>
              <a:t>Note: Kansas Crosscheck Program officially repealed from state law; IGA removed Indiana from the program several years ago and instituted IDEA, which remains in effect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3D4F5-1C89-EBA0-C067-E6987FADAC0E}"/>
              </a:ext>
            </a:extLst>
          </p:cNvPr>
          <p:cNvSpPr txBox="1"/>
          <p:nvPr/>
        </p:nvSpPr>
        <p:spPr>
          <a:xfrm>
            <a:off x="6951729" y="6253316"/>
            <a:ext cx="4542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IC 3-7-38.2-2 | IC </a:t>
            </a:r>
            <a:r>
              <a:rPr lang="en-US" sz="1000" dirty="0"/>
              <a:t>3-7-38.2-19 [NEW]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68C86C-6231-255B-0CCD-E537A4A6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5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6DA9-8D30-1985-D1F1-7538C05D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6CDD-3389-B220-D15E-5DEE8BD2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VLM DATA: US DISTRICT COURT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E568-6DA8-A7E8-B57C-58F159F85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310326"/>
            <a:ext cx="11233490" cy="4671372"/>
          </a:xfrm>
        </p:spPr>
        <p:txBody>
          <a:bodyPr/>
          <a:lstStyle/>
          <a:p>
            <a:r>
              <a:rPr lang="en-US" sz="2400" dirty="0"/>
              <a:t>US District Court Data</a:t>
            </a:r>
          </a:p>
          <a:p>
            <a:pPr lvl="1"/>
            <a:r>
              <a:rPr lang="en-US" sz="2000" dirty="0"/>
              <a:t>By January 31, 2026, IED will request from Indiana’s US District Court information concerning:</a:t>
            </a:r>
          </a:p>
          <a:p>
            <a:pPr lvl="2"/>
            <a:r>
              <a:rPr lang="en-US" sz="1800" dirty="0"/>
              <a:t>Jury services notices returned as undeliverable by USPS; and</a:t>
            </a:r>
          </a:p>
          <a:p>
            <a:pPr lvl="2"/>
            <a:r>
              <a:rPr lang="en-US" sz="1800" dirty="0"/>
              <a:t>Individual disqualified from jury service due to citizenship status</a:t>
            </a:r>
          </a:p>
          <a:p>
            <a:pPr lvl="1"/>
            <a:r>
              <a:rPr lang="en-US" sz="2000" dirty="0"/>
              <a:t>On or before 28 days after the 2026 primary (June 2, 2026) IED will provide to each county with information for any registered voter who:</a:t>
            </a:r>
          </a:p>
          <a:p>
            <a:pPr lvl="2"/>
            <a:r>
              <a:rPr lang="en-US" sz="1800" dirty="0"/>
              <a:t>Had a federal jury service notice returned as undeliverable by USPS</a:t>
            </a:r>
          </a:p>
          <a:p>
            <a:pPr lvl="2"/>
            <a:r>
              <a:rPr lang="en-US" sz="1800" dirty="0"/>
              <a:t>Is disqualified or potentially disqualified from jury service because voter is not a US citizen</a:t>
            </a:r>
          </a:p>
          <a:p>
            <a:pPr lvl="1"/>
            <a:r>
              <a:rPr lang="en-US" sz="2000" dirty="0"/>
              <a:t>On or before 42 days after the 2026 primary (June 16, 2026) county VR official must:</a:t>
            </a:r>
          </a:p>
          <a:p>
            <a:pPr lvl="2"/>
            <a:r>
              <a:rPr lang="en-US" sz="1800" dirty="0"/>
              <a:t>Determine if there is an approved resource to confirm a voter is deceased to move their registration to cancelled (if not, send a SAMC); </a:t>
            </a:r>
          </a:p>
          <a:p>
            <a:pPr lvl="2"/>
            <a:r>
              <a:rPr lang="en-US" sz="1800" dirty="0"/>
              <a:t>Send a SAMC to each voter, at the voter’s mailing address on their VR record, who had a jury service notice returned; or</a:t>
            </a:r>
          </a:p>
          <a:p>
            <a:pPr lvl="2"/>
            <a:r>
              <a:rPr lang="en-US" sz="1800" dirty="0"/>
              <a:t>Send a VRG-26 proof of citizenship notice to each voter identified as being disqualified from jury service because of citizenship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7C683-0F18-CA21-BD7E-32B946963393}"/>
              </a:ext>
            </a:extLst>
          </p:cNvPr>
          <p:cNvSpPr txBox="1"/>
          <p:nvPr/>
        </p:nvSpPr>
        <p:spPr>
          <a:xfrm>
            <a:off x="6903602" y="6555017"/>
            <a:ext cx="4542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IC 3-7-38.2-2 | IC </a:t>
            </a:r>
            <a:r>
              <a:rPr lang="en-US" sz="1000" dirty="0"/>
              <a:t>3-7-38.2-16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AD2A16-0B20-E66E-A2B9-A04B7F84B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6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98D70-3CC6-5714-7085-BC34E4D9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7181-1BAE-0482-5AE2-E57E606F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VLM DATA: STATEWIDE VLM MAILING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9397-6698-744F-3F5B-AB8D7FC8A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310326"/>
            <a:ext cx="10977979" cy="4998468"/>
          </a:xfrm>
        </p:spPr>
        <p:txBody>
          <a:bodyPr/>
          <a:lstStyle/>
          <a:p>
            <a:r>
              <a:rPr lang="en-US" dirty="0"/>
              <a:t>Statewide VLM Mailing</a:t>
            </a:r>
          </a:p>
          <a:p>
            <a:pPr lvl="1"/>
            <a:r>
              <a:rPr lang="en-US" dirty="0"/>
              <a:t>In 2027 IED will conduct another statewide VLM mailing program</a:t>
            </a:r>
          </a:p>
          <a:p>
            <a:pPr lvl="1"/>
            <a:r>
              <a:rPr lang="en-US" dirty="0"/>
              <a:t>Each active registered voter in the state will be sent a mailing (First Mailing)</a:t>
            </a:r>
          </a:p>
          <a:p>
            <a:pPr lvl="2"/>
            <a:r>
              <a:rPr lang="en-US" dirty="0"/>
              <a:t>If a voter’s first mailing is returned as undeliverable to IED then IED will send the voter a statewide SAMC card (second mailing)</a:t>
            </a:r>
          </a:p>
          <a:p>
            <a:pPr lvl="2"/>
            <a:r>
              <a:rPr lang="en-US" dirty="0"/>
              <a:t>Second mailing is very similar to SAMC cards you produce out of SVRS and send to voters as part of other county VLM 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35938-B85A-96F0-D675-8980AF78E34C}"/>
              </a:ext>
            </a:extLst>
          </p:cNvPr>
          <p:cNvSpPr txBox="1"/>
          <p:nvPr/>
        </p:nvSpPr>
        <p:spPr>
          <a:xfrm>
            <a:off x="6903602" y="6555017"/>
            <a:ext cx="4542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IC 3-7-38.2-2 | IC </a:t>
            </a:r>
            <a:r>
              <a:rPr lang="en-US" sz="1000" dirty="0"/>
              <a:t>3-7-38.2-16.1 | IC 3-7-38.2-17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24BE5E-E128-5C76-958B-6E1EB3E9B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60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fast food restaurant">
            <a:extLst>
              <a:ext uri="{FF2B5EF4-FFF2-40B4-BE49-F238E27FC236}">
                <a16:creationId xmlns:a16="http://schemas.microsoft.com/office/drawing/2014/main" id="{F9842712-E4C8-97E3-910F-A28A4EA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9225" y="1028700"/>
            <a:ext cx="7038975" cy="5526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2ED00A-3F1C-83C8-DA9C-A514F08A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SAMC &amp; NON-RESIDENTIAL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04B2-8F10-13CC-2D83-BB26F4600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135" y="1444625"/>
            <a:ext cx="5181600" cy="4732338"/>
          </a:xfrm>
        </p:spPr>
        <p:txBody>
          <a:bodyPr>
            <a:noAutofit/>
          </a:bodyPr>
          <a:lstStyle/>
          <a:p>
            <a:r>
              <a:rPr lang="en-US" sz="2400" dirty="0"/>
              <a:t>VR officials </a:t>
            </a:r>
            <a:r>
              <a:rPr lang="en-US" sz="2400" dirty="0">
                <a:highlight>
                  <a:srgbClr val="FFFF00"/>
                </a:highlight>
              </a:rPr>
              <a:t>MAY NOT </a:t>
            </a:r>
            <a:r>
              <a:rPr lang="en-US" sz="2400" dirty="0"/>
              <a:t>enter a nonresidential address in SVRS as a voter’s registration address</a:t>
            </a:r>
          </a:p>
          <a:p>
            <a:r>
              <a:rPr lang="en-US" sz="2400" dirty="0"/>
              <a:t>VR applicants </a:t>
            </a:r>
            <a:r>
              <a:rPr lang="en-US" sz="2400" dirty="0">
                <a:highlight>
                  <a:srgbClr val="FFFF00"/>
                </a:highlight>
              </a:rPr>
              <a:t>MAY NOT</a:t>
            </a:r>
            <a:r>
              <a:rPr lang="en-US" sz="2400" dirty="0"/>
              <a:t> list a PO box or commercial mailing address as their residence address </a:t>
            </a:r>
          </a:p>
          <a:p>
            <a:pPr lvl="1"/>
            <a:r>
              <a:rPr lang="en-US" sz="2000" dirty="0"/>
              <a:t>Application is considered incomplete under IC 3-7-34 if it does</a:t>
            </a:r>
          </a:p>
          <a:p>
            <a:r>
              <a:rPr lang="en-US" sz="2400" dirty="0"/>
              <a:t>Not later than August 1 of each year, VR officials must identify potential nonresidential addresses in SVRS</a:t>
            </a:r>
          </a:p>
          <a:p>
            <a:pPr lvl="1"/>
            <a:r>
              <a:rPr lang="en-US" sz="2000" dirty="0"/>
              <a:t>If counties identify a non-residential match, then follow IC 3-7-38.2-7.4 and send a SAMC to the voter.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686A3-2291-4650-7212-7545893CD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9412" y="1983598"/>
            <a:ext cx="4038600" cy="31313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/>
              <a:t>This change does NOT impact existing requirements for a VR official to investigate and determine whether a commercial or nonresidential address is </a:t>
            </a:r>
            <a:br>
              <a:rPr lang="en-US" sz="2000" i="1" dirty="0"/>
            </a:br>
            <a:r>
              <a:rPr lang="en-US" sz="2000" i="1" dirty="0"/>
              <a:t>being used as a non-traditional address by an application or an error in the designation </a:t>
            </a:r>
            <a:br>
              <a:rPr lang="en-US" sz="2000" i="1" dirty="0"/>
            </a:br>
            <a:r>
              <a:rPr lang="en-US" sz="2000" i="1" dirty="0"/>
              <a:t>made by SmartyStreets. </a:t>
            </a:r>
            <a:br>
              <a:rPr lang="en-US" sz="2000" i="1" dirty="0"/>
            </a:br>
            <a:endParaRPr lang="en-US" sz="800" i="1" dirty="0"/>
          </a:p>
          <a:p>
            <a:pPr marL="0" indent="0" algn="ctr">
              <a:buNone/>
            </a:pPr>
            <a:r>
              <a:rPr lang="en-US" sz="2000" i="1" dirty="0"/>
              <a:t>See IC 3-7-33-5.7 for details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49518-3201-4AAA-B825-C0755AF83F46}"/>
              </a:ext>
            </a:extLst>
          </p:cNvPr>
          <p:cNvSpPr txBox="1"/>
          <p:nvPr/>
        </p:nvSpPr>
        <p:spPr>
          <a:xfrm>
            <a:off x="625135" y="6388577"/>
            <a:ext cx="4542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IC 3-7-32-2.5[NEW] | IC 3-7-34-1.5 | IC 3-7-33-5.7 | IC 3-7-38.2-7.4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77058B-F622-4C1A-4CEF-B3B3E203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200150"/>
            <a:ext cx="11462090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780545-7E3D-594B-B6F7-E8082648A44E}"/>
              </a:ext>
            </a:extLst>
          </p:cNvPr>
          <p:cNvSpPr txBox="1"/>
          <p:nvPr/>
        </p:nvSpPr>
        <p:spPr>
          <a:xfrm rot="16200000">
            <a:off x="10485062" y="4945062"/>
            <a:ext cx="2657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on </a:t>
            </a:r>
            <a:r>
              <a:rPr lang="en-US" sz="1000" dirty="0" err="1"/>
              <a:t>Freepik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41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88D96-F1B3-AC0D-110F-189EAEB1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“OUT OF STATE”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14EB-89DA-31A8-6C69-E9107783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310326"/>
            <a:ext cx="10977979" cy="4062949"/>
          </a:xfrm>
        </p:spPr>
        <p:txBody>
          <a:bodyPr>
            <a:normAutofit fontScale="92500"/>
          </a:bodyPr>
          <a:lstStyle/>
          <a:p>
            <a:r>
              <a:rPr lang="en-US" dirty="0"/>
              <a:t>IED, or sometimes counties directly, receive information from other states that indicate an Indiana voter might have moved out-of-state</a:t>
            </a:r>
          </a:p>
          <a:p>
            <a:r>
              <a:rPr lang="en-US" dirty="0"/>
              <a:t>CANNOT use this alone to base cancellation of Indiana record; instead, assuming voter registered in new state after being registered in Indiana:  </a:t>
            </a:r>
          </a:p>
          <a:p>
            <a:pPr lvl="1"/>
            <a:r>
              <a:rPr lang="en-US" dirty="0"/>
              <a:t>Ask out-of-state jurisdiction for a copy of the voter’s registration in the NEW state to look for “authorize to cancel registration” language on the form</a:t>
            </a:r>
          </a:p>
          <a:p>
            <a:pPr lvl="2"/>
            <a:r>
              <a:rPr lang="en-US" dirty="0"/>
              <a:t>If out-of-state form has the “cancellation” language, then IN registration may be cancelled </a:t>
            </a:r>
          </a:p>
          <a:p>
            <a:pPr lvl="2"/>
            <a:r>
              <a:rPr lang="en-US" dirty="0"/>
              <a:t>If not, county is to send a SAMC to their last IN mailing address AND (New!) VRG-14 to their new state’s registration address</a:t>
            </a:r>
          </a:p>
          <a:p>
            <a:pPr lvl="1"/>
            <a:r>
              <a:rPr lang="en-US" dirty="0"/>
              <a:t>If county cannot get a copy of the out-of-state registration, then send SAMC to voter to their last Indiana mailing address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BB947-90AB-C581-B312-4D9FA21241AD}"/>
              </a:ext>
            </a:extLst>
          </p:cNvPr>
          <p:cNvSpPr txBox="1"/>
          <p:nvPr/>
        </p:nvSpPr>
        <p:spPr>
          <a:xfrm>
            <a:off x="5299587" y="614203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IC 3-7-38.2-5.5(d) – (f)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E9ABC7-8F83-459A-A4D8-2E61B700F762}"/>
              </a:ext>
            </a:extLst>
          </p:cNvPr>
          <p:cNvSpPr txBox="1">
            <a:spLocks/>
          </p:cNvSpPr>
          <p:nvPr/>
        </p:nvSpPr>
        <p:spPr>
          <a:xfrm>
            <a:off x="796413" y="5373275"/>
            <a:ext cx="10977979" cy="1014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highlight>
                  <a:srgbClr val="FFFF00"/>
                </a:highlight>
              </a:rPr>
              <a:t>Can you use information provided by other states to cancel </a:t>
            </a:r>
            <a:br>
              <a:rPr lang="en-US" i="1" dirty="0">
                <a:highlight>
                  <a:srgbClr val="FFFF00"/>
                </a:highlight>
              </a:rPr>
            </a:br>
            <a:r>
              <a:rPr lang="en-US" i="1" dirty="0">
                <a:highlight>
                  <a:srgbClr val="FFFF00"/>
                </a:highlight>
              </a:rPr>
              <a:t>an Indiana voter’s registration? It depends!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38718B-BAEE-ABAD-C2FC-7E8EFC80A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17634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1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37023B-B806-4A4F-E1D6-4FED2C18B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8433" y="266700"/>
            <a:ext cx="5743577" cy="6324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1E01A4-AF4F-9D9C-21C6-FE844840EF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1688" y="446088"/>
            <a:ext cx="4776787" cy="10461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 VR form does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appear to have “magic words” to cancel registration at another address.</a:t>
            </a:r>
          </a:p>
        </p:txBody>
      </p:sp>
      <p:pic>
        <p:nvPicPr>
          <p:cNvPr id="15" name="Content Placeholder 14" descr="Snapshot of state of Florida voter registration form">
            <a:extLst>
              <a:ext uri="{FF2B5EF4-FFF2-40B4-BE49-F238E27FC236}">
                <a16:creationId xmlns:a16="http://schemas.microsoft.com/office/drawing/2014/main" id="{7FAAF724-0EFA-E4B6-2661-343CD655E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19489" y="1492249"/>
            <a:ext cx="3736883" cy="480804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FC93B-04D9-E48B-6733-D62C29D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5870" y="445386"/>
            <a:ext cx="5183188" cy="10468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IN VR form </a:t>
            </a:r>
            <a:r>
              <a:rPr lang="en-US" dirty="0">
                <a:highlight>
                  <a:srgbClr val="FFFF00"/>
                </a:highlight>
              </a:rPr>
              <a:t>DOES</a:t>
            </a:r>
            <a:r>
              <a:rPr lang="en-US" dirty="0"/>
              <a:t> have “magic words” to cancel at another address</a:t>
            </a:r>
          </a:p>
          <a:p>
            <a:endParaRPr lang="en-US" dirty="0"/>
          </a:p>
        </p:txBody>
      </p:sp>
      <p:pic>
        <p:nvPicPr>
          <p:cNvPr id="11" name="Content Placeholder 10" descr="Image of statewide voter registration form">
            <a:extLst>
              <a:ext uri="{FF2B5EF4-FFF2-40B4-BE49-F238E27FC236}">
                <a16:creationId xmlns:a16="http://schemas.microsoft.com/office/drawing/2014/main" id="{B4BF1D90-D429-9C34-BE73-ED88E17114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61" y="1080292"/>
            <a:ext cx="2913997" cy="4697415"/>
          </a:xfrm>
          <a:prstGeom prst="rect">
            <a:avLst/>
          </a:prstGeom>
        </p:spPr>
      </p:pic>
      <p:pic>
        <p:nvPicPr>
          <p:cNvPr id="12" name="Picture 11" descr="Snapshot of a state voter registration form highlighting the authorization to cancel at a previous address.">
            <a:extLst>
              <a:ext uri="{FF2B5EF4-FFF2-40B4-BE49-F238E27FC236}">
                <a16:creationId xmlns:a16="http://schemas.microsoft.com/office/drawing/2014/main" id="{96914A39-C0F5-6C5E-C321-2B21A7668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42" y="3532631"/>
            <a:ext cx="3969356" cy="1046863"/>
          </a:xfrm>
          <a:prstGeom prst="rect">
            <a:avLst/>
          </a:prstGeom>
          <a:ln w="53975">
            <a:solidFill>
              <a:schemeClr val="accent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349810-541A-F1D3-4514-81AAE529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181975" y="3741295"/>
            <a:ext cx="952500" cy="160223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240C9F2-59D0-E6CF-C5F9-93ABAF807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0842" y="3532631"/>
            <a:ext cx="3612333" cy="208664"/>
          </a:xfrm>
          <a:prstGeom prst="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41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F2EE-ACA4-9992-A014-73E63E52D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STATE VOTER INFORMATION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5882B1-8028-DAC2-8A0A-537CE721D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17634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488AC1F-9AEF-3C3F-6328-A2A13D8ABE97}"/>
              </a:ext>
            </a:extLst>
          </p:cNvPr>
          <p:cNvSpPr txBox="1">
            <a:spLocks/>
          </p:cNvSpPr>
          <p:nvPr/>
        </p:nvSpPr>
        <p:spPr>
          <a:xfrm>
            <a:off x="625135" y="1150330"/>
            <a:ext cx="7356815" cy="667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Example 1: Sample Out of State Notice (SC)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B677B9-2DB4-CE55-8923-E3A3D8A62897}"/>
              </a:ext>
            </a:extLst>
          </p:cNvPr>
          <p:cNvSpPr txBox="1">
            <a:spLocks/>
          </p:cNvSpPr>
          <p:nvPr/>
        </p:nvSpPr>
        <p:spPr>
          <a:xfrm>
            <a:off x="625135" y="1626199"/>
            <a:ext cx="10941730" cy="42839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Analysis: </a:t>
            </a: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Does it contain the voter’s registration in South Carolina with the voter’s signature AND a statement noting the person authorizes cancellation at a previous address? </a:t>
            </a:r>
            <a:r>
              <a:rPr lang="en-US" sz="2000" dirty="0">
                <a:solidFill>
                  <a:prstClr val="black"/>
                </a:solidFill>
                <a:highlight>
                  <a:srgbClr val="FFFF00"/>
                </a:highlight>
                <a:latin typeface="Aptos" panose="02110004020202020204"/>
              </a:rPr>
              <a:t>NO!</a:t>
            </a:r>
          </a:p>
          <a:p>
            <a:pPr marL="0" indent="0"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Next Steps: </a:t>
            </a: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If </a:t>
            </a:r>
            <a:r>
              <a:rPr lang="en-US" sz="2000" u="sng" dirty="0">
                <a:solidFill>
                  <a:prstClr val="black"/>
                </a:solidFill>
                <a:latin typeface="Aptos" panose="02110004020202020204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 state registration occurred </a:t>
            </a:r>
            <a:r>
              <a:rPr lang="en-US" sz="2000" u="sng" dirty="0">
                <a:solidFill>
                  <a:prstClr val="black"/>
                </a:solidFill>
                <a:latin typeface="Aptos" panose="02110004020202020204"/>
              </a:rPr>
              <a:t>AFTER</a:t>
            </a: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 their Indiana registration date: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1) </a:t>
            </a:r>
            <a:r>
              <a:rPr lang="en-US" sz="2000" u="sng" dirty="0">
                <a:solidFill>
                  <a:prstClr val="black"/>
                </a:solidFill>
                <a:latin typeface="Aptos" panose="02110004020202020204"/>
              </a:rPr>
              <a:t>Must</a:t>
            </a: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 send a SAMC to the voter to the mailing address on their IN registration record, when outside of the freeze period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Voter can update, cancel or confirm IN </a:t>
            </a:r>
            <a:br>
              <a:rPr lang="en-US" sz="18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residence address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If no response after given 30 days’ notice </a:t>
            </a:r>
            <a:br>
              <a:rPr lang="en-US" sz="18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(or SAMC is returned as undeliverable), move </a:t>
            </a:r>
            <a:br>
              <a:rPr lang="en-US" sz="18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voter to “inactive” status, if not in a </a:t>
            </a:r>
            <a:br>
              <a:rPr lang="en-US" sz="18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freeze period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2) </a:t>
            </a:r>
            <a:r>
              <a:rPr lang="en-US" sz="2000" u="sng" dirty="0">
                <a:solidFill>
                  <a:prstClr val="black"/>
                </a:solidFill>
                <a:latin typeface="Aptos" panose="02110004020202020204"/>
              </a:rPr>
              <a:t>Must</a:t>
            </a:r>
            <a:r>
              <a:rPr lang="en-US" sz="2000" dirty="0">
                <a:solidFill>
                  <a:prstClr val="black"/>
                </a:solidFill>
                <a:latin typeface="Aptos" panose="02110004020202020204"/>
              </a:rPr>
              <a:t> send a VRG-14 for voter to cancel their IN registration to the voter’s address in their new state, which can happen any time</a:t>
            </a:r>
          </a:p>
          <a:p>
            <a:pPr lvl="1">
              <a:defRPr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NOTE: Cannot use undeliverable VRG-14 for VLM purposes to move a registration to inactive or to send a SAMC</a:t>
            </a:r>
            <a:endParaRPr lang="en-US" sz="1800" dirty="0"/>
          </a:p>
        </p:txBody>
      </p:sp>
      <p:pic>
        <p:nvPicPr>
          <p:cNvPr id="7" name="Content Placeholder 6" descr="Snapshot of a notice sent to counties of persons who may have moved out of Indiana.">
            <a:extLst>
              <a:ext uri="{FF2B5EF4-FFF2-40B4-BE49-F238E27FC236}">
                <a16:creationId xmlns:a16="http://schemas.microsoft.com/office/drawing/2014/main" id="{9835ABA1-8587-4B36-666F-2571B11D61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075" y="3176766"/>
            <a:ext cx="6050039" cy="173118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0203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E3149-2FB0-FA8D-4BD7-0333261B3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6BF3-CA79-5631-F0AA-7B62FA66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STATE VOTER INFORMATION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18E76A-0313-1B82-DBC8-0060576EA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17634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873F3CA-E2E9-4C28-B37E-45ED22377F50}"/>
              </a:ext>
            </a:extLst>
          </p:cNvPr>
          <p:cNvSpPr txBox="1">
            <a:spLocks/>
          </p:cNvSpPr>
          <p:nvPr/>
        </p:nvSpPr>
        <p:spPr>
          <a:xfrm>
            <a:off x="625135" y="1150330"/>
            <a:ext cx="8652215" cy="667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Example 2: Sample Signed SC Voter Registration Form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EEAF8C-5711-328D-9521-A72C3FCB068D}"/>
              </a:ext>
            </a:extLst>
          </p:cNvPr>
          <p:cNvSpPr txBox="1">
            <a:spLocks/>
          </p:cNvSpPr>
          <p:nvPr/>
        </p:nvSpPr>
        <p:spPr>
          <a:xfrm>
            <a:off x="4589199" y="1817817"/>
            <a:ext cx="7013915" cy="4497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Analysis: </a:t>
            </a:r>
            <a:r>
              <a:rPr lang="en-US" sz="2200" dirty="0">
                <a:solidFill>
                  <a:prstClr val="black"/>
                </a:solidFill>
              </a:rPr>
              <a:t>Assuming the SC VR form is signed by the voter, can you use it to cancel the voter’s IN registration? </a:t>
            </a:r>
            <a:r>
              <a:rPr lang="en-US" sz="2200" dirty="0">
                <a:solidFill>
                  <a:prstClr val="black"/>
                </a:solidFill>
                <a:highlight>
                  <a:srgbClr val="FFFF00"/>
                </a:highlight>
              </a:rPr>
              <a:t>Maybe. </a:t>
            </a:r>
            <a:r>
              <a:rPr lang="en-US" sz="2200" dirty="0">
                <a:solidFill>
                  <a:prstClr val="black"/>
                </a:solidFill>
              </a:rPr>
              <a:t> “Magic words” to look for on the form will authorize cancellation at a previous address</a:t>
            </a:r>
          </a:p>
          <a:p>
            <a:pPr marL="0" indent="0">
              <a:buNone/>
              <a:defRPr/>
            </a:pPr>
            <a:r>
              <a:rPr lang="en-US" sz="2200" b="1" dirty="0">
                <a:solidFill>
                  <a:prstClr val="black"/>
                </a:solidFill>
                <a:latin typeface="Aptos" panose="02110004020202020204"/>
              </a:rPr>
              <a:t>Next Steps: </a:t>
            </a:r>
            <a:r>
              <a:rPr lang="en-US" sz="2200" dirty="0">
                <a:solidFill>
                  <a:prstClr val="black"/>
                </a:solidFill>
                <a:latin typeface="Aptos" panose="02110004020202020204"/>
              </a:rPr>
              <a:t>If </a:t>
            </a:r>
            <a:r>
              <a:rPr lang="en-US" sz="2200" u="sng" dirty="0">
                <a:solidFill>
                  <a:prstClr val="black"/>
                </a:solidFill>
                <a:latin typeface="Aptos" panose="02110004020202020204"/>
              </a:rPr>
              <a:t>NEW</a:t>
            </a:r>
            <a:r>
              <a:rPr lang="en-US" sz="2200" dirty="0">
                <a:solidFill>
                  <a:prstClr val="black"/>
                </a:solidFill>
                <a:latin typeface="Aptos" panose="02110004020202020204"/>
              </a:rPr>
              <a:t> state registration occurred </a:t>
            </a:r>
            <a:r>
              <a:rPr lang="en-US" sz="2200" u="sng" dirty="0">
                <a:solidFill>
                  <a:prstClr val="black"/>
                </a:solidFill>
                <a:latin typeface="Aptos" panose="02110004020202020204"/>
              </a:rPr>
              <a:t>AFTER</a:t>
            </a:r>
            <a:r>
              <a:rPr lang="en-US" sz="2200" dirty="0">
                <a:solidFill>
                  <a:prstClr val="black"/>
                </a:solidFill>
                <a:latin typeface="Aptos" panose="02110004020202020204"/>
              </a:rPr>
              <a:t> their Indiana registration date: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County VR official must decide if language on SC form authorizes cancellation at a previous out-of-state address</a:t>
            </a:r>
          </a:p>
          <a:p>
            <a:pPr marL="0" indent="0"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If decision is </a:t>
            </a:r>
            <a:r>
              <a:rPr lang="en-US" sz="1800" dirty="0">
                <a:solidFill>
                  <a:prstClr val="black"/>
                </a:solidFill>
                <a:highlight>
                  <a:srgbClr val="FFFF00"/>
                </a:highlight>
              </a:rPr>
              <a:t>“yes,” </a:t>
            </a:r>
            <a:r>
              <a:rPr lang="en-US" sz="1800" dirty="0">
                <a:solidFill>
                  <a:prstClr val="black"/>
                </a:solidFill>
              </a:rPr>
              <a:t>then voter’s status can be moved to cancelled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</a:rPr>
              <a:t>If decision is </a:t>
            </a:r>
            <a:r>
              <a:rPr lang="en-US" sz="1800" dirty="0">
                <a:solidFill>
                  <a:prstClr val="black"/>
                </a:solidFill>
                <a:highlight>
                  <a:srgbClr val="FFFF00"/>
                </a:highlight>
              </a:rPr>
              <a:t>“no” or “not sure,” </a:t>
            </a:r>
            <a:r>
              <a:rPr lang="en-US" sz="1800" dirty="0">
                <a:solidFill>
                  <a:prstClr val="black"/>
                </a:solidFill>
              </a:rPr>
              <a:t>then county can use this information to send a SAMC </a:t>
            </a:r>
            <a:r>
              <a:rPr lang="en-US" sz="1800" u="sng" dirty="0">
                <a:solidFill>
                  <a:prstClr val="black"/>
                </a:solidFill>
              </a:rPr>
              <a:t>AND</a:t>
            </a:r>
            <a:r>
              <a:rPr lang="en-US" sz="1800" dirty="0">
                <a:solidFill>
                  <a:prstClr val="black"/>
                </a:solidFill>
              </a:rPr>
              <a:t> VRG-14 to the voter</a:t>
            </a:r>
          </a:p>
        </p:txBody>
      </p:sp>
      <p:pic>
        <p:nvPicPr>
          <p:cNvPr id="3" name="Content Placeholder 6" descr="Snapshot of South Carolina voter registration form.">
            <a:extLst>
              <a:ext uri="{FF2B5EF4-FFF2-40B4-BE49-F238E27FC236}">
                <a16:creationId xmlns:a16="http://schemas.microsoft.com/office/drawing/2014/main" id="{69102B22-42B0-C50B-A240-DF5262CD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5" y="1681392"/>
            <a:ext cx="3772695" cy="4873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74231-37D9-EE95-EB49-3A9477970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7095" y="4604595"/>
            <a:ext cx="5797308" cy="6674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CBF5E-A9A1-5A4B-9F8F-2C0128FEF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7000" y="4066442"/>
            <a:ext cx="3447124" cy="97374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6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FA3B-DC64-8293-0483-81B795D0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/>
              <a:t>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EA54-8578-9F92-CC36-77932EAEE1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5552" y="1191672"/>
            <a:ext cx="6378363" cy="4843463"/>
          </a:xfrm>
        </p:spPr>
        <p:txBody>
          <a:bodyPr anchor="t" anchorCtr="0">
            <a:normAutofit lnSpcReduction="10000"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ABS: absentee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BMV: Indiana Bureau of Motor Vehicles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DL: driver’s license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IDOH: Indiana Department of Health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IED: Indiana Election Division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MOU: memorandum of understanding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SAMC: statewide address mailing confirmation notice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SOS: secretary of state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SSA: Social Security Administration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SSN: Social Security Number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SVRS: statewide voter registration system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VLM: voter list maintenance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VR: voter registration</a:t>
            </a:r>
          </a:p>
        </p:txBody>
      </p:sp>
      <p:pic>
        <p:nvPicPr>
          <p:cNvPr id="5" name="Picture 4" descr="Cartoon of a business woman holding a big stack of papers">
            <a:extLst>
              <a:ext uri="{FF2B5EF4-FFF2-40B4-BE49-F238E27FC236}">
                <a16:creationId xmlns:a16="http://schemas.microsoft.com/office/drawing/2014/main" id="{A72709F9-0D0A-8026-8B5B-A78CBF516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915" y="0"/>
            <a:ext cx="5188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6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3AD7F-9ABF-53E3-75FD-84BF9FDC3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8789-3615-DF6B-A6C2-5A1DCD45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SAMC &amp; VRG-6 DECLINATIONS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25E0D7-B1FD-1390-0931-EA62171D5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rgbClr val="FEA8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B721-20DC-7753-8221-58E286A6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650" y="1310326"/>
            <a:ext cx="6972300" cy="4704905"/>
          </a:xfrm>
        </p:spPr>
        <p:txBody>
          <a:bodyPr>
            <a:noAutofit/>
          </a:bodyPr>
          <a:lstStyle/>
          <a:p>
            <a:r>
              <a:rPr lang="en-US" sz="2400" dirty="0"/>
              <a:t>For ALL full-service agencies EXCEPT BMV….</a:t>
            </a:r>
          </a:p>
          <a:p>
            <a:pPr lvl="1"/>
            <a:r>
              <a:rPr lang="en-US" sz="2000" dirty="0"/>
              <a:t>Agency files </a:t>
            </a:r>
            <a:r>
              <a:rPr lang="en-US" sz="2000" u="sng" dirty="0"/>
              <a:t>paper</a:t>
            </a:r>
            <a:r>
              <a:rPr lang="en-US" sz="2000" dirty="0"/>
              <a:t> VRG-6 forms &amp; declinations with county VR official not later than 5 days after receiving form from voter</a:t>
            </a:r>
          </a:p>
          <a:p>
            <a:pPr lvl="2"/>
            <a:r>
              <a:rPr lang="en-US" dirty="0"/>
              <a:t>VRG-9 cover sheet is used</a:t>
            </a:r>
          </a:p>
          <a:p>
            <a:pPr lvl="1"/>
            <a:r>
              <a:rPr lang="en-US" sz="2000" dirty="0"/>
              <a:t>VR official provides VRG-8 form to agency confirming receipt of VRG-6 forms &amp; declinations</a:t>
            </a:r>
          </a:p>
          <a:p>
            <a:r>
              <a:rPr lang="en-US" sz="2400" dirty="0"/>
              <a:t>BMV VRG-6 &amp; declinations are sent </a:t>
            </a:r>
            <a:r>
              <a:rPr lang="en-US" sz="2400" u="sng" dirty="0"/>
              <a:t>electronically</a:t>
            </a:r>
            <a:r>
              <a:rPr lang="en-US" sz="2400" dirty="0"/>
              <a:t> to SVRS</a:t>
            </a:r>
          </a:p>
          <a:p>
            <a:pPr lvl="1"/>
            <a:r>
              <a:rPr lang="en-US" sz="2000" dirty="0"/>
              <a:t>No need to use the VRG-8 &amp; VRG-9 forms</a:t>
            </a:r>
          </a:p>
          <a:p>
            <a:r>
              <a:rPr lang="en-US" sz="2400" dirty="0"/>
              <a:t>Process voter registration portion the same as any other VR form</a:t>
            </a:r>
          </a:p>
          <a:p>
            <a:pPr lvl="1"/>
            <a:r>
              <a:rPr lang="en-US" sz="2000" dirty="0"/>
              <a:t>BMV registrations come through the SVRS BMV Hopper</a:t>
            </a:r>
          </a:p>
          <a:p>
            <a:pPr lvl="1"/>
            <a:r>
              <a:rPr lang="en-US" sz="2000" dirty="0"/>
              <a:t>All other full-service agency registrations are on paper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Snapshot of the top half of the state VRG-6 form">
            <a:extLst>
              <a:ext uri="{FF2B5EF4-FFF2-40B4-BE49-F238E27FC236}">
                <a16:creationId xmlns:a16="http://schemas.microsoft.com/office/drawing/2014/main" id="{211FD527-7E49-03A2-675C-9363D657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0" y="1827532"/>
            <a:ext cx="4080794" cy="2759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9F2B71-2DC6-505C-4A6B-2A98928CF718}"/>
              </a:ext>
            </a:extLst>
          </p:cNvPr>
          <p:cNvSpPr txBox="1"/>
          <p:nvPr/>
        </p:nvSpPr>
        <p:spPr>
          <a:xfrm>
            <a:off x="625135" y="4689521"/>
            <a:ext cx="398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is the top half of VRG-6 form; lower half is similar to state VR form</a:t>
            </a:r>
          </a:p>
        </p:txBody>
      </p:sp>
    </p:spTree>
    <p:extLst>
      <p:ext uri="{BB962C8B-B14F-4D97-AF65-F5344CB8AC3E}">
        <p14:creationId xmlns:p14="http://schemas.microsoft.com/office/powerpoint/2010/main" val="257730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81284-0ACC-FDE7-C7F2-4B98A044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7C9B-CA1C-6338-7F74-F608555A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SAMC &amp; VRG-6 DECLINATIONS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4EAE-75A4-2F1C-A268-DC3268F0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10" y="1361773"/>
            <a:ext cx="10977979" cy="4791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Does </a:t>
            </a:r>
            <a:r>
              <a:rPr lang="en-US" sz="2400" b="1" u="sng" dirty="0">
                <a:highlight>
                  <a:srgbClr val="FFFF00"/>
                </a:highlight>
              </a:rPr>
              <a:t>ADDRESS ON DECLINATION </a:t>
            </a:r>
            <a:r>
              <a:rPr lang="en-US" sz="2400" dirty="0"/>
              <a:t>match the residence address on their current registration record?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If a MATCH</a:t>
            </a:r>
            <a:r>
              <a:rPr lang="en-US" sz="2000" dirty="0"/>
              <a:t>, cannot be used for list maintenance</a:t>
            </a:r>
          </a:p>
          <a:p>
            <a:pPr lvl="2"/>
            <a:r>
              <a:rPr lang="en-US" dirty="0"/>
              <a:t>Minor variations in the address are OK (missing “Drive” or “St.”, for example)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If NOT a match</a:t>
            </a:r>
            <a:r>
              <a:rPr lang="en-US" sz="2000" dirty="0"/>
              <a:t>, a statewide address mailing confirmation (SAMC) notice is sent to the voter</a:t>
            </a:r>
          </a:p>
          <a:p>
            <a:pPr lvl="2"/>
            <a:r>
              <a:rPr lang="en-US" dirty="0"/>
              <a:t>Generated in SVRS</a:t>
            </a:r>
          </a:p>
          <a:p>
            <a:pPr lvl="2"/>
            <a:r>
              <a:rPr lang="en-US" dirty="0"/>
              <a:t>Allows voter to confirm current registration address, update it within their county, or cancel it</a:t>
            </a:r>
          </a:p>
          <a:p>
            <a:pPr lvl="2"/>
            <a:r>
              <a:rPr lang="en-US" dirty="0"/>
              <a:t>If voter fails to respond after 30-days or the SAMC is returned as undeliverable, then voter’s status is changed to inactive (assuming not in a freeze period)</a:t>
            </a:r>
            <a:endParaRPr lang="en-US" sz="1800" dirty="0"/>
          </a:p>
          <a:p>
            <a:pPr marL="0" indent="0">
              <a:buNone/>
            </a:pPr>
            <a:r>
              <a:rPr lang="en-US" sz="2400" b="1" i="1" dirty="0">
                <a:highlight>
                  <a:srgbClr val="FFFF00"/>
                </a:highlight>
              </a:rPr>
              <a:t>DO NOT SEND A SAMC </a:t>
            </a:r>
            <a:r>
              <a:rPr lang="en-US" sz="2400" b="1" i="1" dirty="0">
                <a:highlight>
                  <a:srgbClr val="FFFDFA"/>
                </a:highlight>
              </a:rPr>
              <a:t>if the only difference between the records is that the </a:t>
            </a:r>
            <a:r>
              <a:rPr lang="en-US" sz="2400" b="1" i="1" dirty="0">
                <a:highlight>
                  <a:srgbClr val="FFFF00"/>
                </a:highlight>
              </a:rPr>
              <a:t>voter’s name does not match</a:t>
            </a:r>
            <a:r>
              <a:rPr lang="en-US" sz="2400" b="1" i="1" dirty="0">
                <a:highlight>
                  <a:srgbClr val="FFFDFA"/>
                </a:highlight>
              </a:rPr>
              <a:t>!</a:t>
            </a:r>
          </a:p>
          <a:p>
            <a:r>
              <a:rPr lang="en-US" sz="1800" i="1" dirty="0">
                <a:highlight>
                  <a:srgbClr val="FFFDFA"/>
                </a:highlight>
              </a:rPr>
              <a:t>C</a:t>
            </a:r>
            <a:r>
              <a:rPr lang="en-US" sz="1800" i="1" dirty="0"/>
              <a:t>ounty may wish to follow-up with the voter, though name changes can be handled in multiple ways through the voting process without major impact to voter</a:t>
            </a:r>
          </a:p>
          <a:p>
            <a:pPr lvl="3"/>
            <a:endParaRPr lang="en-US" sz="2400" dirty="0"/>
          </a:p>
          <a:p>
            <a:pPr lvl="3"/>
            <a:endParaRPr lang="en-US" sz="2400" dirty="0"/>
          </a:p>
          <a:p>
            <a:pPr lvl="2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6D8BC-F430-4E2F-679C-50855181424F}"/>
              </a:ext>
            </a:extLst>
          </p:cNvPr>
          <p:cNvSpPr txBox="1"/>
          <p:nvPr/>
        </p:nvSpPr>
        <p:spPr>
          <a:xfrm>
            <a:off x="625135" y="6308796"/>
            <a:ext cx="246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IC 3-7-38.2-2(e)(8)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963597-7207-14BD-75D3-CDF5558E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rgbClr val="FEA8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70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5A20-92F0-0EEE-E3FE-F2742F05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LIST MAINTENANCE (VLM)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7AC5-311E-14F7-1886-ABC94087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228725"/>
            <a:ext cx="10977979" cy="4786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/>
              <a:t>Ongoing maintenance of each county’s voter registration rolls, following state and federal laws</a:t>
            </a:r>
          </a:p>
          <a:p>
            <a:r>
              <a:rPr lang="en-US" sz="2400" dirty="0"/>
              <a:t>Specific “freeze” periods where counties </a:t>
            </a:r>
            <a:r>
              <a:rPr lang="en-US" sz="2400" dirty="0">
                <a:highlight>
                  <a:srgbClr val="FFFF00"/>
                </a:highlight>
              </a:rPr>
              <a:t>CANNOT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Move a registration to “inactive” status in SVRS </a:t>
            </a:r>
            <a:r>
              <a:rPr lang="en-US" sz="2000" dirty="0">
                <a:highlight>
                  <a:srgbClr val="FFFDFA"/>
                </a:highlight>
              </a:rPr>
              <a:t>OR</a:t>
            </a:r>
          </a:p>
          <a:p>
            <a:pPr lvl="1"/>
            <a:r>
              <a:rPr lang="en-US" sz="2000" dirty="0">
                <a:highlight>
                  <a:srgbClr val="FFFDFA"/>
                </a:highlight>
              </a:rPr>
              <a:t>Send a Statewide Address Mailing Confirmation (SAMC) Notice </a:t>
            </a:r>
          </a:p>
          <a:p>
            <a:r>
              <a:rPr lang="en-US" sz="2400" dirty="0"/>
              <a:t>Must complete VLM work to update voter status to “inactive” based on approved VLM data sources not later than:</a:t>
            </a:r>
          </a:p>
          <a:p>
            <a:pPr lvl="1"/>
            <a:r>
              <a:rPr lang="en-US" sz="2000" dirty="0"/>
              <a:t>90-days before a federal election (even-numbered years)</a:t>
            </a:r>
          </a:p>
          <a:p>
            <a:pPr lvl="1"/>
            <a:r>
              <a:rPr lang="en-US" sz="2000" dirty="0"/>
              <a:t>29-days before a municipal or special election (odd-numbered years)</a:t>
            </a:r>
          </a:p>
          <a:p>
            <a:r>
              <a:rPr lang="en-US" sz="2400" dirty="0"/>
              <a:t>During “freeze” period, counties </a:t>
            </a:r>
            <a:r>
              <a:rPr lang="en-US" sz="2400" dirty="0">
                <a:highlight>
                  <a:srgbClr val="FFFF00"/>
                </a:highlight>
              </a:rPr>
              <a:t>CAN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Update registrations &amp; process new registrations</a:t>
            </a:r>
          </a:p>
          <a:p>
            <a:pPr lvl="1"/>
            <a:r>
              <a:rPr lang="en-US" sz="2000" dirty="0"/>
              <a:t>Act on death record or disenfranchisement information</a:t>
            </a:r>
          </a:p>
          <a:p>
            <a:pPr lvl="1"/>
            <a:r>
              <a:rPr lang="en-US" sz="2000" dirty="0"/>
              <a:t>Move a registration to “cancelled” on the written request of the voter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1AE31-ED59-4C43-79A9-2B887BA769A3}"/>
              </a:ext>
            </a:extLst>
          </p:cNvPr>
          <p:cNvSpPr txBox="1"/>
          <p:nvPr/>
        </p:nvSpPr>
        <p:spPr>
          <a:xfrm>
            <a:off x="6951729" y="6253316"/>
            <a:ext cx="4542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IC 3-7-38.2-2 | IC 3-7-38.2-14 | IC 3-7-38.2-15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ABD8F5-094E-42FD-C6CB-7EABF0B5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5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9AC4-92F1-D585-4196-00CB3EBD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 HOUR DEADLINE TO COMPLETE VLM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3AEB-8BE2-7834-4223-5A981B7AE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county voter registration office must conduct voter list maintenance activity within forty-eight (48) hours of receiving information that a voter has:</a:t>
            </a:r>
          </a:p>
          <a:p>
            <a:pPr lvl="1"/>
            <a:r>
              <a:rPr lang="en-US" dirty="0"/>
              <a:t>died </a:t>
            </a:r>
          </a:p>
          <a:p>
            <a:pPr lvl="1"/>
            <a:r>
              <a:rPr lang="en-US" dirty="0"/>
              <a:t>moved outside the county</a:t>
            </a:r>
          </a:p>
          <a:p>
            <a:pPr lvl="1"/>
            <a:r>
              <a:rPr lang="en-US" dirty="0"/>
              <a:t>failed to respond to voter list maintenance mailings</a:t>
            </a:r>
          </a:p>
          <a:p>
            <a:pPr lvl="1"/>
            <a:r>
              <a:rPr lang="en-US" dirty="0"/>
              <a:t>was disfranchised due to imprisonment following criminal conviction; OR </a:t>
            </a:r>
          </a:p>
          <a:p>
            <a:pPr lvl="1"/>
            <a:r>
              <a:rPr lang="en-US" dirty="0"/>
              <a:t>did not reply to a proof of citizenship notice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Counties CANNOT move a voter’s status to “inactive” during freeze periods and must wait until vote history is applied from the last election to confirm voter did not vote making the record ineligible for a status change to “inactive”.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B50AE-BD65-B04D-F041-6AEC600A6231}"/>
              </a:ext>
            </a:extLst>
          </p:cNvPr>
          <p:cNvSpPr txBox="1"/>
          <p:nvPr/>
        </p:nvSpPr>
        <p:spPr>
          <a:xfrm>
            <a:off x="6951729" y="6253316"/>
            <a:ext cx="4542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IC 3-7-26.3-11 | IC 3-7-38.2-2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D452EB-C662-6171-5C7C-C79D9067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4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CAB34F-749F-30D5-D10A-89345DF97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135" y="1549872"/>
            <a:ext cx="4746965" cy="461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5BAA11-DE0A-0594-6F61-327CAEB7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64" y="188133"/>
            <a:ext cx="10977979" cy="1019792"/>
          </a:xfrm>
        </p:spPr>
        <p:txBody>
          <a:bodyPr/>
          <a:lstStyle/>
          <a:p>
            <a:r>
              <a:rPr lang="en-US" b="1" dirty="0"/>
              <a:t>Confidence Factor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5C515-8986-592E-D013-9F12CCF60514}"/>
              </a:ext>
            </a:extLst>
          </p:cNvPr>
          <p:cNvSpPr txBox="1"/>
          <p:nvPr/>
        </p:nvSpPr>
        <p:spPr>
          <a:xfrm>
            <a:off x="642649" y="1168312"/>
            <a:ext cx="1090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Matching in SVRS relies on a “confidence factor” to assist counties with decision-making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EFEE6-2572-5545-5330-F64F3BE3C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174" y="1711239"/>
            <a:ext cx="5181600" cy="42338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Full SSN: 40 points </a:t>
            </a:r>
          </a:p>
          <a:p>
            <a:pPr marL="0" indent="0">
              <a:buNone/>
            </a:pPr>
            <a:r>
              <a:rPr lang="en-US" dirty="0"/>
              <a:t>SSN4: 10 points</a:t>
            </a:r>
          </a:p>
          <a:p>
            <a:pPr marL="0" indent="0">
              <a:buNone/>
            </a:pPr>
            <a:r>
              <a:rPr lang="en-US" dirty="0"/>
              <a:t>IN DLN/ID Card Number: 50 points</a:t>
            </a:r>
          </a:p>
          <a:p>
            <a:pPr marL="0" indent="0">
              <a:buNone/>
            </a:pPr>
            <a:r>
              <a:rPr lang="en-US" dirty="0"/>
              <a:t>DOB: 25 points</a:t>
            </a:r>
          </a:p>
          <a:p>
            <a:pPr marL="0" indent="0">
              <a:buNone/>
            </a:pPr>
            <a:r>
              <a:rPr lang="en-US" dirty="0"/>
              <a:t>Last Name: 15 points</a:t>
            </a:r>
          </a:p>
          <a:p>
            <a:pPr marL="0" indent="0">
              <a:buNone/>
            </a:pPr>
            <a:r>
              <a:rPr lang="en-US" dirty="0"/>
              <a:t>First Name: 15 points</a:t>
            </a:r>
          </a:p>
          <a:p>
            <a:pPr marL="0" indent="0">
              <a:buNone/>
            </a:pPr>
            <a:r>
              <a:rPr lang="en-US" dirty="0"/>
              <a:t>Middle Name: 5 points</a:t>
            </a:r>
          </a:p>
          <a:p>
            <a:pPr marL="0" indent="0">
              <a:buNone/>
            </a:pPr>
            <a:r>
              <a:rPr lang="en-US" dirty="0"/>
              <a:t>Suffix: 5 points</a:t>
            </a:r>
          </a:p>
          <a:p>
            <a:pPr marL="0" indent="0">
              <a:buNone/>
            </a:pPr>
            <a:r>
              <a:rPr lang="en-US" dirty="0"/>
              <a:t>Street Address 1: 10 points</a:t>
            </a:r>
          </a:p>
          <a:p>
            <a:pPr marL="0" indent="0">
              <a:buNone/>
            </a:pPr>
            <a:r>
              <a:rPr lang="en-US" dirty="0"/>
              <a:t>Zip Code (first five): 5 points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/>
              <a:t>MAXIMUM POSSIBLE POINTS: 180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C64DBD-AD80-E72A-B1B7-6B5B023C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1711239"/>
            <a:ext cx="5876925" cy="4351338"/>
          </a:xfrm>
        </p:spPr>
        <p:txBody>
          <a:bodyPr/>
          <a:lstStyle/>
          <a:p>
            <a:r>
              <a:rPr lang="en-US" sz="2400" dirty="0"/>
              <a:t>Most SVRS hoppers are designed to only show potential matches where confidence factor is 75 points or more</a:t>
            </a:r>
          </a:p>
          <a:p>
            <a:r>
              <a:rPr lang="en-US" sz="2400" dirty="0">
                <a:highlight>
                  <a:srgbClr val="FFFDFA"/>
                </a:highlight>
              </a:rPr>
              <a:t>If 75 points or more, the greater likelihood of an accurate match</a:t>
            </a:r>
          </a:p>
          <a:p>
            <a:r>
              <a:rPr lang="en-US" sz="2400" b="1" dirty="0">
                <a:highlight>
                  <a:srgbClr val="FFFDFA"/>
                </a:highlight>
              </a:rPr>
              <a:t>Counties must still carefully review proposed system match </a:t>
            </a:r>
            <a:r>
              <a:rPr lang="en-US" sz="2400" dirty="0">
                <a:highlight>
                  <a:srgbClr val="FFFDFA"/>
                </a:highlight>
              </a:rPr>
              <a:t>before accepting a match to avoid downstream issues</a:t>
            </a:r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D50B7F7A-66BB-4FF0-E1ED-E8C2107E018D}"/>
              </a:ext>
            </a:extLst>
          </p:cNvPr>
          <p:cNvSpPr txBox="1">
            <a:spLocks/>
          </p:cNvSpPr>
          <p:nvPr/>
        </p:nvSpPr>
        <p:spPr>
          <a:xfrm>
            <a:off x="666174" y="6172199"/>
            <a:ext cx="535127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/>
              <a:t>IC 3-7-38.2-5.5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1FCEE5-7E0E-40EE-A657-3571B7E0C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51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03FD-00E9-FE6E-1D90-ABD0F18D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VLM DATA: DEATH RECORD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3A6CA-8EE2-C777-3838-DBD659B1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310326"/>
            <a:ext cx="10977979" cy="492854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ighlight>
                  <a:srgbClr val="FFFDFA"/>
                </a:highlight>
              </a:rPr>
              <a:t>SVRS Death Records Hopper </a:t>
            </a:r>
          </a:p>
          <a:p>
            <a:pPr lvl="1"/>
            <a:r>
              <a:rPr lang="en-US" dirty="0">
                <a:highlight>
                  <a:srgbClr val="FFFDFA"/>
                </a:highlight>
              </a:rPr>
              <a:t>Contains death record info from IDOH, SSA Death Master File &amp; State &amp; Territorial Exchange of Vital Events (STEVE)</a:t>
            </a:r>
          </a:p>
          <a:p>
            <a:pPr lvl="1"/>
            <a:r>
              <a:rPr lang="en-US" dirty="0">
                <a:highlight>
                  <a:srgbClr val="FFFDFA"/>
                </a:highlight>
              </a:rPr>
              <a:t>Outside agency data is matched to SVRS records using a confidence factor; counties review to determine if the match is accurate and move status to “cancelled”</a:t>
            </a:r>
          </a:p>
          <a:p>
            <a:r>
              <a:rPr lang="en-US" dirty="0">
                <a:highlight>
                  <a:srgbClr val="FFFDFA"/>
                </a:highlight>
              </a:rPr>
              <a:t>115-Year-Old Program</a:t>
            </a:r>
          </a:p>
          <a:p>
            <a:pPr lvl="1"/>
            <a:r>
              <a:rPr lang="en-US" dirty="0">
                <a:highlight>
                  <a:srgbClr val="FFFDFA"/>
                </a:highlight>
              </a:rPr>
              <a:t>At least once a year, counties must review SVRS report containing registered voters SVRS calculates are 115 years old or older or identifies as having a missing birth date on their VR record</a:t>
            </a:r>
          </a:p>
          <a:p>
            <a:pPr lvl="1"/>
            <a:r>
              <a:rPr lang="en-US" dirty="0">
                <a:highlight>
                  <a:srgbClr val="FFFDFA"/>
                </a:highlight>
              </a:rPr>
              <a:t>Review information to perform VLM work by finding obit of voter publish in newspaper or on license funeral home website OR find notice of estate administration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“Outside SVRS” Resources</a:t>
            </a:r>
          </a:p>
          <a:p>
            <a:pPr lvl="1"/>
            <a:r>
              <a:rPr lang="en-US" dirty="0"/>
              <a:t>Death certificates, obituaries published in the newspaper or licensed funeral home website, notice of estate administration published in paper</a:t>
            </a:r>
          </a:p>
          <a:p>
            <a:pPr lvl="1"/>
            <a:r>
              <a:rPr lang="en-US" dirty="0"/>
              <a:t>County Dept. of Health must file quarterly death notice paperwork with county auditor and county VR official of all deaths that occurred during the previous three months</a:t>
            </a:r>
          </a:p>
          <a:p>
            <a:pPr lvl="2"/>
            <a:r>
              <a:rPr lang="en-US" dirty="0"/>
              <a:t>County DOH must provide records to county VR office not later than January 31, April 30, July 31, and October 31 of each year</a:t>
            </a:r>
          </a:p>
          <a:p>
            <a:pPr lvl="3"/>
            <a:r>
              <a:rPr lang="en-US" dirty="0"/>
              <a:t>Previously only filed with the County Auditor and county VR official had to request county death record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848D4-7985-6E44-B965-014A5B8D0040}"/>
              </a:ext>
            </a:extLst>
          </p:cNvPr>
          <p:cNvSpPr txBox="1"/>
          <p:nvPr/>
        </p:nvSpPr>
        <p:spPr>
          <a:xfrm>
            <a:off x="52578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IC 3-7-45-2.1 | IC 16-37-3-9</a:t>
            </a:r>
            <a:r>
              <a:rPr lang="en-US" sz="1800" dirty="0"/>
              <a:t>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EE5E2-5199-BA4D-32F3-CF21ADA0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49E1-9B7B-6853-8A3E-D0751D05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VLM DATA: DISENFRANCHISEMENT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35589-6474-596E-77AE-5B3EF923F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219200"/>
            <a:ext cx="11071565" cy="4991099"/>
          </a:xfrm>
        </p:spPr>
        <p:txBody>
          <a:bodyPr>
            <a:noAutofit/>
          </a:bodyPr>
          <a:lstStyle/>
          <a:p>
            <a:r>
              <a:rPr lang="en-US" sz="2400" dirty="0"/>
              <a:t>In Indiana, when a person is </a:t>
            </a:r>
            <a:r>
              <a:rPr lang="en-US" sz="2400" u="sng" dirty="0">
                <a:highlight>
                  <a:srgbClr val="FFFF00"/>
                </a:highlight>
              </a:rPr>
              <a:t>currently</a:t>
            </a:r>
            <a:r>
              <a:rPr lang="en-US" sz="2400" dirty="0"/>
              <a:t> imprisoned following </a:t>
            </a:r>
            <a:r>
              <a:rPr lang="en-US" sz="2400" u="sng" dirty="0">
                <a:highlight>
                  <a:srgbClr val="FFFF00"/>
                </a:highlight>
              </a:rPr>
              <a:t>conviction</a:t>
            </a:r>
            <a:r>
              <a:rPr lang="en-US" sz="2400" dirty="0"/>
              <a:t> of a crime:</a:t>
            </a:r>
          </a:p>
          <a:p>
            <a:pPr lvl="1"/>
            <a:r>
              <a:rPr lang="en-US" dirty="0"/>
              <a:t>Registration record moved to “cancelled” status in SVRS</a:t>
            </a:r>
          </a:p>
          <a:p>
            <a:pPr lvl="2"/>
            <a:r>
              <a:rPr lang="en-US" dirty="0"/>
              <a:t>Notice of Disposition sent to voter at their last mailing address, if county determines voter’s registration should be “cancelled”</a:t>
            </a:r>
          </a:p>
          <a:p>
            <a:pPr lvl="1"/>
            <a:r>
              <a:rPr lang="en-US" dirty="0"/>
              <a:t>Cannot register to vote</a:t>
            </a:r>
          </a:p>
          <a:p>
            <a:pPr lvl="2"/>
            <a:r>
              <a:rPr lang="en-US" dirty="0"/>
              <a:t>When released, may register to vote even if on probation, parole, or enrolled in community corrections programs</a:t>
            </a:r>
          </a:p>
          <a:p>
            <a:r>
              <a:rPr lang="en-US" sz="2400" dirty="0"/>
              <a:t>SVRS DOC Hopper</a:t>
            </a:r>
          </a:p>
          <a:p>
            <a:pPr lvl="1"/>
            <a:r>
              <a:rPr lang="en-US" sz="2000" dirty="0"/>
              <a:t>Loaded with records from the IN Department of Correction</a:t>
            </a:r>
          </a:p>
          <a:p>
            <a:r>
              <a:rPr lang="en-US" sz="2400" dirty="0"/>
              <a:t>“Outside SVRS” Sources</a:t>
            </a:r>
          </a:p>
          <a:p>
            <a:pPr lvl="1"/>
            <a:r>
              <a:rPr lang="en-US" sz="2000" dirty="0"/>
              <a:t>Quarterly reports from county sheriff for manual review and entry, if applicable</a:t>
            </a:r>
          </a:p>
          <a:p>
            <a:pPr lvl="1"/>
            <a:r>
              <a:rPr lang="en-US" sz="2000" dirty="0"/>
              <a:t>US Attorney data sent to counties from IED time-to-time for manual review and entry, if applicable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27C29-E64A-C0D4-F765-D57217296217}"/>
              </a:ext>
            </a:extLst>
          </p:cNvPr>
          <p:cNvSpPr txBox="1"/>
          <p:nvPr/>
        </p:nvSpPr>
        <p:spPr>
          <a:xfrm>
            <a:off x="5507114" y="630879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IC 3-7-13-4 | IC 3-7-46-1 | IC 3-7-46-2 | IC 3-7-46-3 | IC 3-7-46-6 | IC 3-7-46-7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F8E063-77EA-FBBF-4CF8-1D80558A5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2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6FA9-F6A8-CD27-AD64-D86DD892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VLM DATA: CANCEL AT WRITTEN REQUEST OF VOTER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BB96-4372-EE62-4B68-0339A6CD5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Various forms used for voter to authorize cancellation at their last Indiana address:</a:t>
            </a:r>
          </a:p>
          <a:p>
            <a:pPr lvl="1"/>
            <a:r>
              <a:rPr lang="en-US" dirty="0"/>
              <a:t>VRG-14: authorize to cancel Indiana registration</a:t>
            </a:r>
          </a:p>
          <a:p>
            <a:pPr lvl="1"/>
            <a:r>
              <a:rPr lang="en-US" dirty="0"/>
              <a:t>Statewide Address Mailing Confirmation (SAMC) notice &amp; Voter Response Card (VRC) used in bi-annual statewide VLM project</a:t>
            </a:r>
          </a:p>
          <a:p>
            <a:pPr lvl="2"/>
            <a:r>
              <a:rPr lang="en-US" dirty="0"/>
              <a:t>One option allows voter to cancel Indiana registration, but voter needs to sign form</a:t>
            </a:r>
          </a:p>
          <a:p>
            <a:r>
              <a:rPr lang="en-US" dirty="0"/>
              <a:t>Permissible for voter to send in their own letter, though must have an original “wet” signature</a:t>
            </a:r>
          </a:p>
          <a:p>
            <a:pPr lvl="1"/>
            <a:r>
              <a:rPr lang="en-US" dirty="0"/>
              <a:t>Forms or letter must be mailed or hand-delivered</a:t>
            </a:r>
          </a:p>
          <a:p>
            <a:endParaRPr lang="en-US" sz="1100" dirty="0"/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MUST be signed &amp; authorized by the voter NOT a family member or friend or even a person with the voter’s POA!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DA986-7054-64AE-D822-937680E80CF6}"/>
              </a:ext>
            </a:extLst>
          </p:cNvPr>
          <p:cNvSpPr txBox="1"/>
          <p:nvPr/>
        </p:nvSpPr>
        <p:spPr>
          <a:xfrm>
            <a:off x="5507114" y="630879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IC 3-7-43-2 | IC 3-7-38.2-2 | IC 3-7-38.2-17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29258F-44E8-09FD-9435-0FEDDEC32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8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0928-1977-A8EB-6AB0-EF4BD962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SAMC &amp; VLM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1E7B-3432-3E37-F65A-D98AB260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5" y="1310326"/>
            <a:ext cx="10977979" cy="4909499"/>
          </a:xfrm>
        </p:spPr>
        <p:txBody>
          <a:bodyPr>
            <a:no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Statewide Address Mailing Confirmation (SAMC) </a:t>
            </a:r>
            <a:r>
              <a:rPr lang="en-US" sz="2000" dirty="0"/>
              <a:t>notice must be sent by forwardable first-class US mail to the voter’s most recent mailing address in SVRS AND contain pre-paid postage on the return portion of the notice</a:t>
            </a:r>
          </a:p>
          <a:p>
            <a:pPr lvl="1"/>
            <a:r>
              <a:rPr lang="en-US" sz="1800" dirty="0"/>
              <a:t>Cannot be sent during the “freeze” period; may resume day after election until next “freeze”</a:t>
            </a:r>
          </a:p>
          <a:p>
            <a:r>
              <a:rPr lang="en-US" sz="2000" dirty="0"/>
              <a:t>Voter must be given at least 30-days to respond to the mailing based on the date the SAMC is mailed to:</a:t>
            </a:r>
          </a:p>
          <a:p>
            <a:pPr lvl="1"/>
            <a:r>
              <a:rPr lang="en-US" sz="1800" dirty="0"/>
              <a:t>Confirm their Indiana registration address</a:t>
            </a:r>
          </a:p>
          <a:p>
            <a:pPr lvl="1"/>
            <a:r>
              <a:rPr lang="en-US" sz="1800" dirty="0"/>
              <a:t>Cancel their Indiana registration for a move out of county</a:t>
            </a:r>
          </a:p>
          <a:p>
            <a:pPr lvl="1"/>
            <a:r>
              <a:rPr lang="en-US" sz="1800" dirty="0"/>
              <a:t>Update their Indiana registration for a move within the county</a:t>
            </a:r>
          </a:p>
          <a:p>
            <a:r>
              <a:rPr lang="en-US" sz="2000" dirty="0"/>
              <a:t>Must be signed by the voter and if updating their registration, voter must answer age and citizenship questions</a:t>
            </a:r>
          </a:p>
          <a:p>
            <a:r>
              <a:rPr lang="en-US" sz="2000" dirty="0"/>
              <a:t>If voter fails to respond during the notice period OR SAMC is returned as undeliverable by USPS, then voter’s status is moved to “inactive”</a:t>
            </a:r>
          </a:p>
          <a:p>
            <a:pPr lvl="1"/>
            <a:r>
              <a:rPr lang="en-US" sz="1800" dirty="0"/>
              <a:t>ONLY reason to move registration status to “inactive” under state or federal law</a:t>
            </a:r>
          </a:p>
          <a:p>
            <a:pPr lvl="1"/>
            <a:r>
              <a:rPr lang="en-US" sz="1800" dirty="0"/>
              <a:t>Cannot change to “inactive” status during freeze period; must wait until after election day AND after applying vote history from the election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F8A8E-C99B-5A25-A2EB-1B7703C68A3B}"/>
              </a:ext>
            </a:extLst>
          </p:cNvPr>
          <p:cNvSpPr txBox="1"/>
          <p:nvPr/>
        </p:nvSpPr>
        <p:spPr>
          <a:xfrm>
            <a:off x="5299587" y="614203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IC 3-7-38.2-2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501911-E0EA-8E7F-15A9-87D9BF72B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135" y="1150330"/>
            <a:ext cx="11566865" cy="0"/>
          </a:xfrm>
          <a:prstGeom prst="line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2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2825</Words>
  <Application>Microsoft Office PowerPoint</Application>
  <PresentationFormat>Widescreen</PresentationFormat>
  <Paragraphs>223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Voter List Maintenance Programs</vt:lpstr>
      <vt:lpstr>ACRONYMS</vt:lpstr>
      <vt:lpstr>VOTER LIST MAINTENANCE (VLM)</vt:lpstr>
      <vt:lpstr>48 HOUR DEADLINE TO COMPLETE VLM TASK</vt:lpstr>
      <vt:lpstr>Confidence Factor</vt:lpstr>
      <vt:lpstr>VLM DATA: DEATH RECORD SOURCES</vt:lpstr>
      <vt:lpstr>VLM DATA: DISENFRANCHISEMENT</vt:lpstr>
      <vt:lpstr>VLM DATA: CANCEL AT WRITTEN REQUEST OF VOTER</vt:lpstr>
      <vt:lpstr>SAMC &amp; VLM DATA SOURCES</vt:lpstr>
      <vt:lpstr>APPROVED VLM DATA SOURCES TO SEND SAMC</vt:lpstr>
      <vt:lpstr>APPROVED VLM DATA SOURCES TO SEND SAMC</vt:lpstr>
      <vt:lpstr>VLM DATA: MULTI STATE INFORMATION</vt:lpstr>
      <vt:lpstr>VLM DATA: US DISTRICT COURT DATA</vt:lpstr>
      <vt:lpstr>VLM DATA: STATEWIDE VLM MAILING</vt:lpstr>
      <vt:lpstr>SAMC &amp; NON-RESIDENTIAL ADDRESSES</vt:lpstr>
      <vt:lpstr>“OUT OF STATE” INFORMATION</vt:lpstr>
      <vt:lpstr>FL VR form does NOT appear to have “magic words” to cancel registration at another address.</vt:lpstr>
      <vt:lpstr>OUT OF STATE VOTER INFORMATION</vt:lpstr>
      <vt:lpstr>OUT OF STATE VOTER INFORMATION</vt:lpstr>
      <vt:lpstr>SAMC &amp; VRG-6 DECLINATIONS</vt:lpstr>
      <vt:lpstr>SAMC &amp; VRG-6 DECLINATIONS</vt:lpstr>
    </vt:vector>
  </TitlesOfParts>
  <Company>Indiana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Kochevar, Matthew R</dc:creator>
  <cp:lastModifiedBy>Nussmeyer, Angela M</cp:lastModifiedBy>
  <cp:revision>8</cp:revision>
  <dcterms:created xsi:type="dcterms:W3CDTF">2025-12-02T16:32:28Z</dcterms:created>
  <dcterms:modified xsi:type="dcterms:W3CDTF">2025-12-11T17:14:18Z</dcterms:modified>
</cp:coreProperties>
</file>