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23"/>
  </p:notesMasterIdLst>
  <p:handoutMasterIdLst>
    <p:handoutMasterId r:id="rId24"/>
  </p:handoutMasterIdLst>
  <p:sldIdLst>
    <p:sldId id="258" r:id="rId2"/>
    <p:sldId id="337" r:id="rId3"/>
    <p:sldId id="338" r:id="rId4"/>
    <p:sldId id="354" r:id="rId5"/>
    <p:sldId id="333" r:id="rId6"/>
    <p:sldId id="335" r:id="rId7"/>
    <p:sldId id="304" r:id="rId8"/>
    <p:sldId id="318" r:id="rId9"/>
    <p:sldId id="321" r:id="rId10"/>
    <p:sldId id="323" r:id="rId11"/>
    <p:sldId id="355" r:id="rId12"/>
    <p:sldId id="327" r:id="rId13"/>
    <p:sldId id="328" r:id="rId14"/>
    <p:sldId id="329" r:id="rId15"/>
    <p:sldId id="339" r:id="rId16"/>
    <p:sldId id="346" r:id="rId17"/>
    <p:sldId id="342" r:id="rId18"/>
    <p:sldId id="324" r:id="rId19"/>
    <p:sldId id="340" r:id="rId20"/>
    <p:sldId id="341" r:id="rId21"/>
    <p:sldId id="32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622"/>
    <a:srgbClr val="297FD5"/>
    <a:srgbClr val="000000"/>
    <a:srgbClr val="FFB15C"/>
    <a:srgbClr val="FFFF99"/>
    <a:srgbClr val="234F77"/>
    <a:srgbClr val="D36A60"/>
    <a:srgbClr val="713E5D"/>
    <a:srgbClr val="723F5E"/>
    <a:srgbClr val="499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autoAdjust="0"/>
    <p:restoredTop sz="94673" autoAdjust="0"/>
  </p:normalViewPr>
  <p:slideViewPr>
    <p:cSldViewPr snapToGrid="0">
      <p:cViewPr varScale="1">
        <p:scale>
          <a:sx n="94" d="100"/>
          <a:sy n="94" d="100"/>
        </p:scale>
        <p:origin x="108" y="2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3"/>
            <a:ext cx="3038475" cy="466725"/>
          </a:xfrm>
          <a:prstGeom prst="rect">
            <a:avLst/>
          </a:prstGeom>
        </p:spPr>
        <p:txBody>
          <a:bodyPr vert="horz" lIns="91440" tIns="45720" rIns="91440" bIns="45720" rtlCol="0"/>
          <a:lstStyle>
            <a:lvl1pPr algn="r">
              <a:defRPr sz="1200"/>
            </a:lvl1pPr>
          </a:lstStyle>
          <a:p>
            <a:fld id="{B4CD72E0-1F04-426E-BEA0-4F905611F06A}" type="datetimeFigureOut">
              <a:rPr lang="en-US" smtClean="0"/>
              <a:t>12/11/2025</a:t>
            </a:fld>
            <a:endParaRPr lang="en-US"/>
          </a:p>
        </p:txBody>
      </p:sp>
      <p:sp>
        <p:nvSpPr>
          <p:cNvPr id="4" name="Footer Placeholder 3"/>
          <p:cNvSpPr>
            <a:spLocks noGrp="1"/>
          </p:cNvSpPr>
          <p:nvPr>
            <p:ph type="ftr" sz="quarter" idx="2"/>
          </p:nvPr>
        </p:nvSpPr>
        <p:spPr>
          <a:xfrm>
            <a:off x="2" y="8829678"/>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8"/>
            <a:ext cx="3038475" cy="466725"/>
          </a:xfrm>
          <a:prstGeom prst="rect">
            <a:avLst/>
          </a:prstGeom>
        </p:spPr>
        <p:txBody>
          <a:bodyPr vert="horz" lIns="91440" tIns="45720" rIns="91440" bIns="45720" rtlCol="0" anchor="b"/>
          <a:lstStyle>
            <a:lvl1pPr algn="r">
              <a:defRPr sz="1200"/>
            </a:lvl1pPr>
          </a:lstStyle>
          <a:p>
            <a:fld id="{A9DA2C56-591F-44A8-8906-8D0BBBE947C3}" type="slidenum">
              <a:rPr lang="en-US" smtClean="0"/>
              <a:t>‹#›</a:t>
            </a:fld>
            <a:endParaRPr lang="en-US"/>
          </a:p>
        </p:txBody>
      </p:sp>
    </p:spTree>
    <p:extLst>
      <p:ext uri="{BB962C8B-B14F-4D97-AF65-F5344CB8AC3E}">
        <p14:creationId xmlns:p14="http://schemas.microsoft.com/office/powerpoint/2010/main" val="8207227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3"/>
            <a:ext cx="3038475" cy="466725"/>
          </a:xfrm>
          <a:prstGeom prst="rect">
            <a:avLst/>
          </a:prstGeom>
        </p:spPr>
        <p:txBody>
          <a:bodyPr vert="horz" lIns="91440" tIns="45720" rIns="91440" bIns="45720" rtlCol="0"/>
          <a:lstStyle>
            <a:lvl1pPr algn="r">
              <a:defRPr sz="1200"/>
            </a:lvl1pPr>
          </a:lstStyle>
          <a:p>
            <a:fld id="{83BFF511-2ECB-4BDC-BCE5-91833A16458F}" type="datetimeFigureOut">
              <a:rPr lang="en-US" smtClean="0"/>
              <a:t>12/11/2025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8"/>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8"/>
            <a:ext cx="3038475" cy="466725"/>
          </a:xfrm>
          <a:prstGeom prst="rect">
            <a:avLst/>
          </a:prstGeom>
        </p:spPr>
        <p:txBody>
          <a:bodyPr vert="horz" lIns="91440" tIns="45720" rIns="91440" bIns="45720" rtlCol="0" anchor="b"/>
          <a:lstStyle>
            <a:lvl1pPr algn="r">
              <a:defRPr sz="1200"/>
            </a:lvl1pPr>
          </a:lstStyle>
          <a:p>
            <a:fld id="{462E2F61-5770-45F6-9D4C-CE431995D638}" type="slidenum">
              <a:rPr lang="en-US" smtClean="0"/>
              <a:t>‹#›</a:t>
            </a:fld>
            <a:endParaRPr lang="en-US"/>
          </a:p>
        </p:txBody>
      </p:sp>
    </p:spTree>
    <p:extLst>
      <p:ext uri="{BB962C8B-B14F-4D97-AF65-F5344CB8AC3E}">
        <p14:creationId xmlns:p14="http://schemas.microsoft.com/office/powerpoint/2010/main" val="8390797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E2F61-5770-45F6-9D4C-CE431995D638}"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2344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C6E3D-EC23-4351-9D68-31D98D15ECBE}"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4568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C6E3D-EC23-4351-9D68-31D98D15ECBE}" type="slidenum">
              <a:rPr lang="en-US" smtClean="0"/>
              <a:pPr/>
              <a:t>‹#›</a:t>
            </a:fld>
            <a:endParaRPr lang="en-US" dirty="0"/>
          </a:p>
        </p:txBody>
      </p:sp>
    </p:spTree>
    <p:extLst>
      <p:ext uri="{BB962C8B-B14F-4D97-AF65-F5344CB8AC3E}">
        <p14:creationId xmlns:p14="http://schemas.microsoft.com/office/powerpoint/2010/main" val="27793297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8C6E3D-EC23-4351-9D68-31D98D15ECBE}"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378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C6E3D-EC23-4351-9D68-31D98D15ECBE}" type="slidenum">
              <a:rPr lang="en-US" smtClean="0"/>
              <a:pPr/>
              <a:t>‹#›</a:t>
            </a:fld>
            <a:endParaRPr lang="en-US" dirty="0"/>
          </a:p>
        </p:txBody>
      </p:sp>
    </p:spTree>
    <p:extLst>
      <p:ext uri="{BB962C8B-B14F-4D97-AF65-F5344CB8AC3E}">
        <p14:creationId xmlns:p14="http://schemas.microsoft.com/office/powerpoint/2010/main" val="28531052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8C6E3D-EC23-4351-9D68-31D98D15ECBE}"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9698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2"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2"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2"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2"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2"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2"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2"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2"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2"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2"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2"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2"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2"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2"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2"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2"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2"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2"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2"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2"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2"/>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2" y="6356354"/>
            <a:ext cx="2709455"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91" y="6356354"/>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3291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E056BC-F0B3-521D-04F0-1E2AC06DD945}"/>
              </a:ext>
            </a:extLst>
          </p:cNvPr>
          <p:cNvSpPr/>
          <p:nvPr userDrawn="1"/>
        </p:nvSpPr>
        <p:spPr>
          <a:xfrm>
            <a:off x="0" y="585216"/>
            <a:ext cx="12192000" cy="1499616"/>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C149-9339-4AF9-9793-87B88BD86C41}" type="slidenum">
              <a:rPr lang="en-US" smtClean="0"/>
              <a:t>‹#›</a:t>
            </a:fld>
            <a:endParaRPr lang="en-US"/>
          </a:p>
        </p:txBody>
      </p:sp>
      <p:cxnSp>
        <p:nvCxnSpPr>
          <p:cNvPr id="8" name="Straight Connector 7">
            <a:extLst>
              <a:ext uri="{FF2B5EF4-FFF2-40B4-BE49-F238E27FC236}">
                <a16:creationId xmlns:a16="http://schemas.microsoft.com/office/drawing/2014/main" id="{AF975ED4-7FBA-D5FE-61FF-38232266B486}"/>
              </a:ext>
            </a:extLst>
          </p:cNvPr>
          <p:cNvCxnSpPr/>
          <p:nvPr userDrawn="1"/>
        </p:nvCxnSpPr>
        <p:spPr>
          <a:xfrm>
            <a:off x="775856" y="905164"/>
            <a:ext cx="0" cy="775854"/>
          </a:xfrm>
          <a:prstGeom prst="line">
            <a:avLst/>
          </a:prstGeom>
          <a:ln w="25400">
            <a:solidFill>
              <a:srgbClr val="EF9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69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E056BC-F0B3-521D-04F0-1E2AC06DD945}"/>
              </a:ext>
            </a:extLst>
          </p:cNvPr>
          <p:cNvSpPr/>
          <p:nvPr userDrawn="1"/>
        </p:nvSpPr>
        <p:spPr>
          <a:xfrm>
            <a:off x="0" y="585216"/>
            <a:ext cx="12192000" cy="14996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C149-9339-4AF9-9793-87B88BD86C41}" type="slidenum">
              <a:rPr lang="en-US" smtClean="0"/>
              <a:t>‹#›</a:t>
            </a:fld>
            <a:endParaRPr lang="en-US"/>
          </a:p>
        </p:txBody>
      </p:sp>
      <p:cxnSp>
        <p:nvCxnSpPr>
          <p:cNvPr id="8" name="Straight Connector 7">
            <a:extLst>
              <a:ext uri="{FF2B5EF4-FFF2-40B4-BE49-F238E27FC236}">
                <a16:creationId xmlns:a16="http://schemas.microsoft.com/office/drawing/2014/main" id="{AF975ED4-7FBA-D5FE-61FF-38232266B486}"/>
              </a:ext>
            </a:extLst>
          </p:cNvPr>
          <p:cNvCxnSpPr/>
          <p:nvPr userDrawn="1"/>
        </p:nvCxnSpPr>
        <p:spPr>
          <a:xfrm>
            <a:off x="775856" y="905164"/>
            <a:ext cx="0" cy="775854"/>
          </a:xfrm>
          <a:prstGeom prst="line">
            <a:avLst/>
          </a:prstGeom>
          <a:ln w="25400">
            <a:solidFill>
              <a:srgbClr val="EF9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7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E056BC-F0B3-521D-04F0-1E2AC06DD945}"/>
              </a:ext>
            </a:extLst>
          </p:cNvPr>
          <p:cNvSpPr/>
          <p:nvPr userDrawn="1"/>
        </p:nvSpPr>
        <p:spPr>
          <a:xfrm>
            <a:off x="0" y="585216"/>
            <a:ext cx="12192000" cy="14996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C149-9339-4AF9-9793-87B88BD86C41}" type="slidenum">
              <a:rPr lang="en-US" smtClean="0"/>
              <a:t>‹#›</a:t>
            </a:fld>
            <a:endParaRPr lang="en-US"/>
          </a:p>
        </p:txBody>
      </p:sp>
      <p:cxnSp>
        <p:nvCxnSpPr>
          <p:cNvPr id="8" name="Straight Connector 7">
            <a:extLst>
              <a:ext uri="{FF2B5EF4-FFF2-40B4-BE49-F238E27FC236}">
                <a16:creationId xmlns:a16="http://schemas.microsoft.com/office/drawing/2014/main" id="{AF975ED4-7FBA-D5FE-61FF-38232266B486}"/>
              </a:ext>
            </a:extLst>
          </p:cNvPr>
          <p:cNvCxnSpPr/>
          <p:nvPr userDrawn="1"/>
        </p:nvCxnSpPr>
        <p:spPr>
          <a:xfrm>
            <a:off x="775856" y="905164"/>
            <a:ext cx="0" cy="775854"/>
          </a:xfrm>
          <a:prstGeom prst="line">
            <a:avLst/>
          </a:prstGeom>
          <a:ln w="25400">
            <a:solidFill>
              <a:srgbClr val="EF9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50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6C149-9339-4AF9-9793-87B88BD86C41}" type="slidenum">
              <a:rPr lang="en-US" smtClean="0"/>
              <a:t>‹#›</a:t>
            </a:fld>
            <a:endParaRPr lang="en-US" dirty="0"/>
          </a:p>
        </p:txBody>
      </p:sp>
    </p:spTree>
    <p:extLst>
      <p:ext uri="{BB962C8B-B14F-4D97-AF65-F5344CB8AC3E}">
        <p14:creationId xmlns:p14="http://schemas.microsoft.com/office/powerpoint/2010/main" val="12263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6C149-9339-4AF9-9793-87B88BD86C41}" type="slidenum">
              <a:rPr lang="en-US" smtClean="0"/>
              <a:t>‹#›</a:t>
            </a:fld>
            <a:endParaRPr lang="en-US"/>
          </a:p>
        </p:txBody>
      </p:sp>
      <p:sp>
        <p:nvSpPr>
          <p:cNvPr id="8" name="Rectangle 7">
            <a:extLst>
              <a:ext uri="{FF2B5EF4-FFF2-40B4-BE49-F238E27FC236}">
                <a16:creationId xmlns:a16="http://schemas.microsoft.com/office/drawing/2014/main" id="{830EF623-E672-9620-2392-D55937FD8C70}"/>
              </a:ext>
            </a:extLst>
          </p:cNvPr>
          <p:cNvSpPr/>
          <p:nvPr userDrawn="1"/>
        </p:nvSpPr>
        <p:spPr>
          <a:xfrm>
            <a:off x="0" y="585216"/>
            <a:ext cx="12192000" cy="1499616"/>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2304778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6C149-9339-4AF9-9793-87B88BD86C41}" type="slidenum">
              <a:rPr lang="en-US" smtClean="0"/>
              <a:t>‹#›</a:t>
            </a:fld>
            <a:endParaRPr lang="en-US"/>
          </a:p>
        </p:txBody>
      </p:sp>
      <p:cxnSp>
        <p:nvCxnSpPr>
          <p:cNvPr id="2" name="Straight Connector 1">
            <a:extLst>
              <a:ext uri="{FF2B5EF4-FFF2-40B4-BE49-F238E27FC236}">
                <a16:creationId xmlns:a16="http://schemas.microsoft.com/office/drawing/2014/main" id="{AFB4A690-3536-FF39-7902-35D6D40593D1}"/>
              </a:ext>
            </a:extLst>
          </p:cNvPr>
          <p:cNvCxnSpPr/>
          <p:nvPr userDrawn="1"/>
        </p:nvCxnSpPr>
        <p:spPr>
          <a:xfrm>
            <a:off x="5884164" y="2309092"/>
            <a:ext cx="0" cy="3842327"/>
          </a:xfrm>
          <a:prstGeom prst="line">
            <a:avLst/>
          </a:prstGeom>
          <a:ln w="31750">
            <a:solidFill>
              <a:srgbClr val="EF9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134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8C6E3D-EC23-4351-9D68-31D98D15ECBE}" type="slidenum">
              <a:rPr lang="en-US" smtClean="0"/>
              <a:pPr/>
              <a:t>‹#›</a:t>
            </a:fld>
            <a:endParaRPr lang="en-US" dirty="0"/>
          </a:p>
        </p:txBody>
      </p:sp>
    </p:spTree>
    <p:extLst>
      <p:ext uri="{BB962C8B-B14F-4D97-AF65-F5344CB8AC3E}">
        <p14:creationId xmlns:p14="http://schemas.microsoft.com/office/powerpoint/2010/main" val="31866522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8C6E3D-EC23-4351-9D68-31D98D15ECBE}" type="slidenum">
              <a:rPr lang="en-US" smtClean="0"/>
              <a:pPr/>
              <a:t>‹#›</a:t>
            </a:fld>
            <a:endParaRPr lang="en-US" dirty="0"/>
          </a:p>
        </p:txBody>
      </p:sp>
    </p:spTree>
    <p:extLst>
      <p:ext uri="{BB962C8B-B14F-4D97-AF65-F5344CB8AC3E}">
        <p14:creationId xmlns:p14="http://schemas.microsoft.com/office/powerpoint/2010/main" val="25803515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9BB2A1-C62D-7247-9415-57A7FC7C9566}"/>
              </a:ext>
            </a:extLst>
          </p:cNvPr>
          <p:cNvSpPr/>
          <p:nvPr userDrawn="1"/>
        </p:nvSpPr>
        <p:spPr>
          <a:xfrm>
            <a:off x="0" y="585216"/>
            <a:ext cx="12192000" cy="1499616"/>
          </a:xfrm>
          <a:prstGeom prst="rect">
            <a:avLst/>
          </a:prstGeom>
          <a:solidFill>
            <a:srgbClr val="297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12/11/2025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58C6E3D-EC23-4351-9D68-31D98D15ECBE}"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72528"/>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63" r:id="rId3"/>
    <p:sldLayoutId id="2147484064"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Lst>
  <p:hf hdr="0" ftr="0" dt="0"/>
  <p:txStyles>
    <p:titleStyle>
      <a:lvl1pPr algn="l" defTabSz="914400" rtl="0" eaLnBrk="1" latinLnBrk="0" hangingPunct="1">
        <a:lnSpc>
          <a:spcPct val="80000"/>
        </a:lnSpc>
        <a:spcBef>
          <a:spcPct val="0"/>
        </a:spcBef>
        <a:buNone/>
        <a:defRPr sz="5000" kern="1200" cap="all" spc="100" baseline="0">
          <a:solidFill>
            <a:schemeClr val="bg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77" y="2697480"/>
            <a:ext cx="4045789" cy="1463040"/>
          </a:xfrm>
        </p:spPr>
        <p:txBody>
          <a:bodyPr>
            <a:normAutofit fontScale="90000"/>
          </a:bodyPr>
          <a:lstStyle/>
          <a:p>
            <a:r>
              <a:rPr lang="en-US" sz="5300" b="1" dirty="0"/>
              <a:t>Ballot access:</a:t>
            </a:r>
            <a:br>
              <a:rPr lang="en-US" sz="6000" dirty="0"/>
            </a:br>
            <a:r>
              <a:rPr lang="en-US" sz="3100" dirty="0"/>
              <a:t>Candidate Qualifications</a:t>
            </a:r>
            <a:br>
              <a:rPr lang="en-US" sz="6000" dirty="0"/>
            </a:br>
            <a:r>
              <a:rPr lang="en-US" sz="3100" dirty="0"/>
              <a:t>candidate filing</a:t>
            </a:r>
            <a:br>
              <a:rPr lang="en-US" sz="3100" dirty="0"/>
            </a:br>
            <a:r>
              <a:rPr lang="en-US" sz="3100" dirty="0"/>
              <a:t>Petition Filing</a:t>
            </a:r>
            <a:br>
              <a:rPr lang="en-US" sz="3100" dirty="0"/>
            </a:br>
            <a:endParaRPr lang="en-US" sz="3100" dirty="0"/>
          </a:p>
        </p:txBody>
      </p:sp>
      <p:sp>
        <p:nvSpPr>
          <p:cNvPr id="3" name="Text Placeholder 2"/>
          <p:cNvSpPr>
            <a:spLocks noGrp="1"/>
          </p:cNvSpPr>
          <p:nvPr>
            <p:ph type="body" idx="1"/>
          </p:nvPr>
        </p:nvSpPr>
        <p:spPr>
          <a:xfrm>
            <a:off x="466393" y="4576281"/>
            <a:ext cx="3960473" cy="1098531"/>
          </a:xfrm>
        </p:spPr>
        <p:txBody>
          <a:bodyPr>
            <a:normAutofit fontScale="92500" lnSpcReduction="20000"/>
          </a:bodyPr>
          <a:lstStyle/>
          <a:p>
            <a:pPr algn="r"/>
            <a:r>
              <a:rPr lang="en-US" dirty="0"/>
              <a:t>Presented by:</a:t>
            </a:r>
          </a:p>
          <a:p>
            <a:pPr algn="r"/>
            <a:r>
              <a:rPr lang="en-US" dirty="0"/>
              <a:t>Brad King &amp; Angie Nussmeyer, Co-Directors</a:t>
            </a:r>
          </a:p>
          <a:p>
            <a:pPr algn="r"/>
            <a:r>
              <a:rPr lang="en-US" dirty="0"/>
              <a:t>Indiana Election Division</a:t>
            </a:r>
          </a:p>
          <a:p>
            <a:pPr algn="r"/>
            <a:r>
              <a:rPr lang="en-US" i="1" dirty="0"/>
              <a:t>2026 Election Administrators’ Conference </a:t>
            </a:r>
          </a:p>
        </p:txBody>
      </p:sp>
      <p:sp>
        <p:nvSpPr>
          <p:cNvPr id="6" name="TextBox 5">
            <a:extLst>
              <a:ext uri="{FF2B5EF4-FFF2-40B4-BE49-F238E27FC236}">
                <a16:creationId xmlns:a16="http://schemas.microsoft.com/office/drawing/2014/main" id="{B3237831-BAF1-8CF5-C5F1-C277CA2371BF}"/>
              </a:ext>
            </a:extLst>
          </p:cNvPr>
          <p:cNvSpPr txBox="1"/>
          <p:nvPr/>
        </p:nvSpPr>
        <p:spPr>
          <a:xfrm>
            <a:off x="5932188" y="6517369"/>
            <a:ext cx="6094562" cy="215444"/>
          </a:xfrm>
          <a:prstGeom prst="rect">
            <a:avLst/>
          </a:prstGeom>
          <a:noFill/>
        </p:spPr>
        <p:txBody>
          <a:bodyPr wrap="square">
            <a:spAutoFit/>
          </a:bodyPr>
          <a:lstStyle/>
          <a:p>
            <a:pPr algn="r"/>
            <a:r>
              <a:rPr lang="en-US" sz="800" dirty="0"/>
              <a:t>Image by </a:t>
            </a:r>
            <a:r>
              <a:rPr lang="en-US" sz="800" dirty="0" err="1"/>
              <a:t>macrovector</a:t>
            </a:r>
            <a:r>
              <a:rPr lang="en-US" sz="800" dirty="0"/>
              <a:t> on </a:t>
            </a:r>
            <a:r>
              <a:rPr lang="en-US" sz="800" dirty="0" err="1"/>
              <a:t>Freepik</a:t>
            </a:r>
            <a:endParaRPr lang="en-US" sz="800" dirty="0"/>
          </a:p>
        </p:txBody>
      </p:sp>
      <p:pic>
        <p:nvPicPr>
          <p:cNvPr id="8" name="Picture 7" descr="Cartoon of a man and woman candidate debating and a female moderator.">
            <a:extLst>
              <a:ext uri="{FF2B5EF4-FFF2-40B4-BE49-F238E27FC236}">
                <a16:creationId xmlns:a16="http://schemas.microsoft.com/office/drawing/2014/main" id="{74428B9A-2930-C2F7-99DF-A508C40A7B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689356" y="-14601"/>
            <a:ext cx="7502644" cy="5689413"/>
          </a:xfrm>
          <a:prstGeom prst="rect">
            <a:avLst/>
          </a:prstGeom>
        </p:spPr>
      </p:pic>
      <p:sp>
        <p:nvSpPr>
          <p:cNvPr id="11" name="Rectangle 10">
            <a:extLst>
              <a:ext uri="{FF2B5EF4-FFF2-40B4-BE49-F238E27FC236}">
                <a16:creationId xmlns:a16="http://schemas.microsoft.com/office/drawing/2014/main" id="{4E5C04B8-C104-DF0C-49F7-1942F793512C}"/>
              </a:ext>
              <a:ext uri="{C183D7F6-B498-43B3-948B-1728B52AA6E4}">
                <adec:decorative xmlns:adec="http://schemas.microsoft.com/office/drawing/2017/decorative" val="1"/>
              </a:ext>
            </a:extLst>
          </p:cNvPr>
          <p:cNvSpPr/>
          <p:nvPr/>
        </p:nvSpPr>
        <p:spPr>
          <a:xfrm>
            <a:off x="0" y="5674812"/>
            <a:ext cx="12192000" cy="801437"/>
          </a:xfrm>
          <a:prstGeom prst="rect">
            <a:avLst/>
          </a:prstGeom>
          <a:solidFill>
            <a:srgbClr val="D36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4175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Primary election…</a:t>
            </a:r>
          </a:p>
        </p:txBody>
      </p:sp>
      <p:sp>
        <p:nvSpPr>
          <p:cNvPr id="3" name="Content Placeholder 2"/>
          <p:cNvSpPr>
            <a:spLocks noGrp="1"/>
          </p:cNvSpPr>
          <p:nvPr>
            <p:ph idx="1"/>
          </p:nvPr>
        </p:nvSpPr>
        <p:spPr>
          <a:xfrm>
            <a:off x="803305" y="2286000"/>
            <a:ext cx="10810429" cy="4023360"/>
          </a:xfrm>
        </p:spPr>
        <p:txBody>
          <a:bodyPr>
            <a:normAutofit lnSpcReduction="10000"/>
          </a:bodyPr>
          <a:lstStyle/>
          <a:p>
            <a:r>
              <a:rPr lang="en-US" b="1" dirty="0">
                <a:solidFill>
                  <a:srgbClr val="0070C0"/>
                </a:solidFill>
                <a:latin typeface="Arial Narrow" panose="020B0606020202030204" pitchFamily="34" charset="0"/>
              </a:rPr>
              <a:t>D &amp; R Ballot Vacancies for Local Office</a:t>
            </a:r>
          </a:p>
          <a:p>
            <a:pPr lvl="1"/>
            <a:r>
              <a:rPr lang="en-US" dirty="0">
                <a:latin typeface="Arial Narrow" panose="020B0606020202030204" pitchFamily="34" charset="0"/>
              </a:rPr>
              <a:t>If no person ran in the D or R primary for an office, then party can fill vacancy up to noon, July 3 using one of two options:</a:t>
            </a:r>
          </a:p>
          <a:p>
            <a:pPr marL="982980" lvl="4" indent="-342900">
              <a:buFont typeface="+mj-lt"/>
              <a:buAutoNum type="arabicParenR"/>
            </a:pPr>
            <a:r>
              <a:rPr lang="en-US" sz="1600" dirty="0">
                <a:latin typeface="Arial Narrow" panose="020B0606020202030204" pitchFamily="34" charset="0"/>
              </a:rPr>
              <a:t>Caucus of eligible PCs to fill ballot vacancy held on or before noon, July 3; HOWEVER, final paperwork must be filed on or before noon, July 6, 2026</a:t>
            </a:r>
          </a:p>
          <a:p>
            <a:pPr lvl="5"/>
            <a:r>
              <a:rPr lang="en-US" sz="1600" dirty="0">
                <a:latin typeface="Arial Narrow" panose="020B0606020202030204" pitchFamily="34" charset="0"/>
              </a:rPr>
              <a:t>July 3, 2026, is a state holiday so party must take ACTION to fill vacancy by this date, but paperwork filing date rolls to noon, July 6, 2026, or next time office is open</a:t>
            </a:r>
          </a:p>
          <a:p>
            <a:pPr marL="982980" lvl="4" indent="-342900">
              <a:buFont typeface="+mj-lt"/>
              <a:buAutoNum type="arabicParenR"/>
            </a:pPr>
            <a:r>
              <a:rPr lang="en-US" sz="1600" dirty="0">
                <a:latin typeface="Arial Narrow" panose="020B0606020202030204" pitchFamily="34" charset="0"/>
              </a:rPr>
              <a:t>Direct appointment by county chair, if the party organization has given him or her that authority OR there is only one or no eligible PC to vote in a caucus </a:t>
            </a:r>
          </a:p>
          <a:p>
            <a:pPr lvl="1"/>
            <a:endParaRPr lang="en-US" sz="900" dirty="0">
              <a:latin typeface="Arial Narrow" panose="020B0606020202030204" pitchFamily="34" charset="0"/>
            </a:endParaRPr>
          </a:p>
          <a:p>
            <a:pPr lvl="1"/>
            <a:r>
              <a:rPr lang="en-US" dirty="0">
                <a:latin typeface="Arial Narrow" panose="020B0606020202030204" pitchFamily="34" charset="0"/>
              </a:rPr>
              <a:t>If a person nominated in the D or R primary withdraws not later than noon, July 15, then party can fill vacancy within 30-days</a:t>
            </a:r>
          </a:p>
          <a:p>
            <a:pPr lvl="3"/>
            <a:r>
              <a:rPr lang="en-US" sz="1600" dirty="0">
                <a:latin typeface="Arial Narrow" panose="020B0606020202030204" pitchFamily="34" charset="0"/>
              </a:rPr>
              <a:t>After noon, July 15, a D or R candidate may only withdraw if they move out of election district, die, are convicted of a felony (for state &amp; local offices </a:t>
            </a:r>
            <a:r>
              <a:rPr lang="en-US" sz="1600" dirty="0">
                <a:solidFill>
                  <a:srgbClr val="000000"/>
                </a:solidFill>
                <a:latin typeface="Arial Narrow" panose="020B0606020202030204" pitchFamily="34" charset="0"/>
              </a:rPr>
              <a:t>only), becomes otherwise disqualified under IC 3-8-1-5, or </a:t>
            </a:r>
            <a:r>
              <a:rPr lang="en-US" sz="1600" dirty="0">
                <a:latin typeface="Arial Narrow" panose="020B0606020202030204" pitchFamily="34" charset="0"/>
              </a:rPr>
              <a:t>ordered off the ballot by a judge under IC 3-8-7-29</a:t>
            </a:r>
          </a:p>
          <a:p>
            <a:pPr lvl="4"/>
            <a:r>
              <a:rPr lang="en-US" sz="1600" dirty="0">
                <a:latin typeface="Arial Narrow" panose="020B0606020202030204" pitchFamily="34" charset="0"/>
              </a:rPr>
              <a:t>If this occurs, then party can fill vacancy within 30-days</a:t>
            </a:r>
          </a:p>
          <a:p>
            <a:pPr lvl="4"/>
            <a:endParaRPr lang="en-US" dirty="0">
              <a:latin typeface="Arial Narrow" panose="020B0606020202030204" pitchFamily="34" charset="0"/>
            </a:endParaRPr>
          </a:p>
          <a:p>
            <a:pPr marL="640080" lvl="4" indent="0" algn="ctr">
              <a:buNone/>
            </a:pPr>
            <a:r>
              <a:rPr lang="en-US" sz="1600" i="1" dirty="0">
                <a:highlight>
                  <a:srgbClr val="FFFF00"/>
                </a:highlight>
                <a:latin typeface="Arial Narrow" panose="020B0606020202030204" pitchFamily="34" charset="0"/>
              </a:rPr>
              <a:t>NOTE: Ballot vacancies to fill statewide or legislative vacancies use slightly different procedures</a:t>
            </a:r>
          </a:p>
          <a:p>
            <a:pPr marL="640080" lvl="4" indent="0" algn="ctr">
              <a:buNone/>
            </a:pPr>
            <a:endParaRPr lang="en-US" sz="1600" i="1" dirty="0">
              <a:highlight>
                <a:srgbClr val="FFFF00"/>
              </a:highlight>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10</a:t>
            </a:fld>
            <a:endParaRPr lang="en-US"/>
          </a:p>
        </p:txBody>
      </p:sp>
      <p:sp>
        <p:nvSpPr>
          <p:cNvPr id="5" name="TextBox 4"/>
          <p:cNvSpPr txBox="1"/>
          <p:nvPr/>
        </p:nvSpPr>
        <p:spPr>
          <a:xfrm>
            <a:off x="803305" y="6474703"/>
            <a:ext cx="3640507" cy="246221"/>
          </a:xfrm>
          <a:prstGeom prst="rect">
            <a:avLst/>
          </a:prstGeom>
          <a:noFill/>
        </p:spPr>
        <p:txBody>
          <a:bodyPr wrap="square" rtlCol="0">
            <a:spAutoFit/>
          </a:bodyPr>
          <a:lstStyle/>
          <a:p>
            <a:r>
              <a:rPr lang="en-US" sz="1000" dirty="0">
                <a:latin typeface="Arial Narrow" panose="020B0606020202030204" pitchFamily="34" charset="0"/>
              </a:rPr>
              <a:t>IC 3-8-7-28 | IC 3-13-1-2 | IC 3-13-1-6 | IC 3-13-1-7</a:t>
            </a:r>
          </a:p>
        </p:txBody>
      </p:sp>
    </p:spTree>
    <p:extLst>
      <p:ext uri="{BB962C8B-B14F-4D97-AF65-F5344CB8AC3E}">
        <p14:creationId xmlns:p14="http://schemas.microsoft.com/office/powerpoint/2010/main" val="4891940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E20D-1E35-EE7B-A508-11478AC95B4C}"/>
              </a:ext>
            </a:extLst>
          </p:cNvPr>
          <p:cNvSpPr>
            <a:spLocks noGrp="1"/>
          </p:cNvSpPr>
          <p:nvPr>
            <p:ph type="title"/>
          </p:nvPr>
        </p:nvSpPr>
        <p:spPr/>
        <p:txBody>
          <a:bodyPr/>
          <a:lstStyle/>
          <a:p>
            <a:r>
              <a:rPr lang="en-US" dirty="0"/>
              <a:t>Ballot access: D &amp; R Party Offices</a:t>
            </a:r>
          </a:p>
        </p:txBody>
      </p:sp>
      <p:pic>
        <p:nvPicPr>
          <p:cNvPr id="7" name="Content Placeholder 6" descr="Two people cheering with a sign that says &quot;go vote&quot;">
            <a:extLst>
              <a:ext uri="{FF2B5EF4-FFF2-40B4-BE49-F238E27FC236}">
                <a16:creationId xmlns:a16="http://schemas.microsoft.com/office/drawing/2014/main" id="{FB65D864-221E-DED3-5165-B9BD41552AFF}"/>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7859" b="96888" l="5365" r="95023">
                        <a14:foregroundMark x1="31337" y1="12289" x2="31337" y2="12289"/>
                        <a14:foregroundMark x1="31337" y1="7859" x2="31337" y2="7859"/>
                        <a14:foregroundMark x1="42768" y1="11392" x2="42768" y2="11392"/>
                        <a14:foregroundMark x1="5365" y1="16297" x2="5365" y2="16297"/>
                        <a14:foregroundMark x1="70529" y1="39135" x2="70529" y2="39135"/>
                        <a14:foregroundMark x1="72939" y1="40295" x2="72939" y2="40295"/>
                        <a14:foregroundMark x1="66019" y1="25000" x2="66019" y2="25000"/>
                        <a14:foregroundMark x1="88880" y1="24314" x2="88880" y2="24314"/>
                        <a14:foregroundMark x1="89891" y1="18407" x2="89891" y2="18407"/>
                        <a14:foregroundMark x1="92302" y1="20095" x2="66952" y2="20517"/>
                        <a14:foregroundMark x1="66952" y1="20517" x2="55910" y2="30538"/>
                        <a14:foregroundMark x1="55910" y1="30538" x2="49456" y2="45253"/>
                        <a14:foregroundMark x1="49456" y1="45253" x2="55754" y2="57331"/>
                        <a14:foregroundMark x1="55754" y1="57331" x2="50000" y2="88449"/>
                        <a14:foregroundMark x1="50000" y1="88449" x2="71384" y2="97732"/>
                        <a14:foregroundMark x1="71384" y1="97732" x2="93546" y2="94146"/>
                        <a14:foregroundMark x1="93546" y1="94146" x2="84992" y2="33966"/>
                        <a14:foregroundMark x1="84992" y1="33966" x2="94246" y2="22521"/>
                        <a14:foregroundMark x1="94246" y1="22521" x2="95101" y2="13977"/>
                        <a14:foregroundMark x1="42768" y1="89188" x2="10575" y2="89399"/>
                        <a14:foregroundMark x1="10575" y1="89399" x2="41913" y2="98576"/>
                        <a14:foregroundMark x1="41913" y1="98576" x2="66874" y2="98840"/>
                        <a14:foregroundMark x1="66874" y1="98840" x2="86936" y2="96888"/>
                        <a14:foregroundMark x1="86936" y1="96888" x2="76983" y2="86181"/>
                        <a14:foregroundMark x1="76983" y1="86181" x2="58787" y2="83386"/>
                        <a14:foregroundMark x1="58787" y1="83386" x2="37403" y2="84124"/>
                        <a14:foregroundMark x1="37403" y1="84124" x2="26128" y2="87289"/>
                        <a14:foregroundMark x1="32115" y1="10338" x2="32115" y2="10338"/>
                        <a14:foregroundMark x1="36781" y1="9652" x2="50311" y2="15876"/>
                        <a14:foregroundMark x1="50311" y1="15876" x2="37558" y2="11234"/>
                        <a14:foregroundMark x1="37558" y1="11234" x2="50311" y2="12605"/>
                      </a14:backgroundRemoval>
                    </a14:imgEffect>
                  </a14:imgLayer>
                </a14:imgProps>
              </a:ext>
              <a:ext uri="{28A0092B-C50C-407E-A947-70E740481C1C}">
                <a14:useLocalDpi xmlns:a14="http://schemas.microsoft.com/office/drawing/2010/main" val="0"/>
              </a:ext>
            </a:extLst>
          </a:blip>
          <a:srcRect/>
          <a:stretch>
            <a:fillRect/>
          </a:stretch>
        </p:blipFill>
        <p:spPr>
          <a:xfrm>
            <a:off x="8417859" y="1407459"/>
            <a:ext cx="3550269" cy="5232725"/>
          </a:xfrm>
          <a:prstGeom prst="rect">
            <a:avLst/>
          </a:prstGeom>
        </p:spPr>
      </p:pic>
      <p:sp>
        <p:nvSpPr>
          <p:cNvPr id="4" name="Slide Number Placeholder 3">
            <a:extLst>
              <a:ext uri="{FF2B5EF4-FFF2-40B4-BE49-F238E27FC236}">
                <a16:creationId xmlns:a16="http://schemas.microsoft.com/office/drawing/2014/main" id="{0AAD7727-0300-6297-BD5B-9302F1F50081}"/>
              </a:ext>
            </a:extLst>
          </p:cNvPr>
          <p:cNvSpPr>
            <a:spLocks noGrp="1"/>
          </p:cNvSpPr>
          <p:nvPr>
            <p:ph type="sldNum" sz="quarter" idx="12"/>
          </p:nvPr>
        </p:nvSpPr>
        <p:spPr/>
        <p:txBody>
          <a:bodyPr/>
          <a:lstStyle/>
          <a:p>
            <a:fld id="{9196C149-9339-4AF9-9793-87B88BD86C41}" type="slidenum">
              <a:rPr lang="en-US" smtClean="0"/>
              <a:t>11</a:t>
            </a:fld>
            <a:endParaRPr lang="en-US"/>
          </a:p>
        </p:txBody>
      </p:sp>
      <p:sp>
        <p:nvSpPr>
          <p:cNvPr id="6" name="TextBox 5">
            <a:extLst>
              <a:ext uri="{FF2B5EF4-FFF2-40B4-BE49-F238E27FC236}">
                <a16:creationId xmlns:a16="http://schemas.microsoft.com/office/drawing/2014/main" id="{178FB1CD-E3A5-EEFC-E64D-09CDEA9E03AC}"/>
              </a:ext>
            </a:extLst>
          </p:cNvPr>
          <p:cNvSpPr txBox="1"/>
          <p:nvPr/>
        </p:nvSpPr>
        <p:spPr>
          <a:xfrm rot="16200000">
            <a:off x="10373171" y="4875747"/>
            <a:ext cx="2974469" cy="215444"/>
          </a:xfrm>
          <a:prstGeom prst="rect">
            <a:avLst/>
          </a:prstGeom>
          <a:noFill/>
        </p:spPr>
        <p:txBody>
          <a:bodyPr wrap="square">
            <a:spAutoFit/>
          </a:bodyPr>
          <a:lstStyle/>
          <a:p>
            <a:r>
              <a:rPr lang="en-US" sz="800" dirty="0">
                <a:latin typeface="Arial Narrow" panose="020B0606020202030204" pitchFamily="34" charset="0"/>
              </a:rPr>
              <a:t>Image by </a:t>
            </a:r>
            <a:r>
              <a:rPr lang="en-US" sz="800" dirty="0" err="1">
                <a:latin typeface="Arial Narrow" panose="020B0606020202030204" pitchFamily="34" charset="0"/>
              </a:rPr>
              <a:t>pikisuperstar</a:t>
            </a:r>
            <a:r>
              <a:rPr lang="en-US" sz="800" dirty="0">
                <a:latin typeface="Arial Narrow" panose="020B0606020202030204" pitchFamily="34" charset="0"/>
              </a:rPr>
              <a:t> on </a:t>
            </a:r>
            <a:r>
              <a:rPr lang="en-US" sz="800" dirty="0" err="1">
                <a:latin typeface="Arial Narrow" panose="020B0606020202030204" pitchFamily="34" charset="0"/>
              </a:rPr>
              <a:t>Freepik</a:t>
            </a:r>
            <a:endParaRPr lang="en-US" sz="800" dirty="0">
              <a:latin typeface="Arial Narrow" panose="020B0606020202030204" pitchFamily="34" charset="0"/>
            </a:endParaRPr>
          </a:p>
        </p:txBody>
      </p:sp>
      <p:sp>
        <p:nvSpPr>
          <p:cNvPr id="9" name="TextBox 8">
            <a:extLst>
              <a:ext uri="{FF2B5EF4-FFF2-40B4-BE49-F238E27FC236}">
                <a16:creationId xmlns:a16="http://schemas.microsoft.com/office/drawing/2014/main" id="{B77BCB17-79D6-125B-8F86-F9D5D18BBC6D}"/>
              </a:ext>
            </a:extLst>
          </p:cNvPr>
          <p:cNvSpPr txBox="1"/>
          <p:nvPr/>
        </p:nvSpPr>
        <p:spPr>
          <a:xfrm>
            <a:off x="609599" y="2228671"/>
            <a:ext cx="7736542" cy="1200329"/>
          </a:xfrm>
          <a:prstGeom prst="rect">
            <a:avLst/>
          </a:prstGeom>
          <a:noFill/>
        </p:spPr>
        <p:txBody>
          <a:bodyPr wrap="square">
            <a:spAutoFit/>
          </a:bodyPr>
          <a:lstStyle/>
          <a:p>
            <a:pPr algn="l">
              <a:buNone/>
            </a:pPr>
            <a:r>
              <a:rPr lang="en-US" sz="1800" b="1" i="0" dirty="0">
                <a:solidFill>
                  <a:srgbClr val="297FD5"/>
                </a:solidFill>
                <a:effectLst/>
                <a:latin typeface="Arial Narrow" panose="020B0606020202030204" pitchFamily="34" charset="0"/>
              </a:rPr>
              <a:t>IC 3-5-2.1-34     "Elected office"</a:t>
            </a:r>
          </a:p>
          <a:p>
            <a:pPr algn="l">
              <a:spcAft>
                <a:spcPts val="75"/>
              </a:spcAft>
              <a:buNone/>
            </a:pPr>
            <a:r>
              <a:rPr lang="en-US" sz="1800" b="0" i="0" dirty="0">
                <a:solidFill>
                  <a:srgbClr val="297FD5"/>
                </a:solidFill>
                <a:effectLst/>
                <a:latin typeface="Arial Narrow" panose="020B0606020202030204" pitchFamily="34" charset="0"/>
              </a:rPr>
              <a:t>"Elected office" means a federal office, state office, legislative office, school board office, </a:t>
            </a:r>
            <a:br>
              <a:rPr lang="en-US" sz="1800" b="0" i="0" dirty="0">
                <a:solidFill>
                  <a:srgbClr val="297FD5"/>
                </a:solidFill>
                <a:effectLst/>
                <a:latin typeface="Arial Narrow" panose="020B0606020202030204" pitchFamily="34" charset="0"/>
              </a:rPr>
            </a:br>
            <a:r>
              <a:rPr lang="en-US" sz="1800" b="0" i="0" dirty="0">
                <a:solidFill>
                  <a:srgbClr val="297FD5"/>
                </a:solidFill>
                <a:effectLst/>
                <a:latin typeface="Arial Narrow" panose="020B0606020202030204" pitchFamily="34" charset="0"/>
              </a:rPr>
              <a:t>or local office. </a:t>
            </a:r>
            <a:r>
              <a:rPr lang="en-US" sz="1800" b="0" i="0" dirty="0">
                <a:solidFill>
                  <a:srgbClr val="297FD5"/>
                </a:solidFill>
                <a:effectLst/>
                <a:highlight>
                  <a:srgbClr val="FFFF00"/>
                </a:highlight>
                <a:latin typeface="Arial Narrow" panose="020B0606020202030204" pitchFamily="34" charset="0"/>
              </a:rPr>
              <a:t>Political party offices (such as precinct committeeman and state convention delegate) are not considered to be elected offices.</a:t>
            </a:r>
            <a:endParaRPr lang="en-US" b="0" i="0" dirty="0">
              <a:solidFill>
                <a:srgbClr val="297FD5"/>
              </a:solidFill>
              <a:effectLst/>
              <a:highlight>
                <a:srgbClr val="FFFF00"/>
              </a:highlight>
              <a:latin typeface="Arial Narrow" panose="020B0606020202030204" pitchFamily="34" charset="0"/>
            </a:endParaRPr>
          </a:p>
        </p:txBody>
      </p:sp>
      <p:sp>
        <p:nvSpPr>
          <p:cNvPr id="10" name="Content Placeholder 2">
            <a:extLst>
              <a:ext uri="{FF2B5EF4-FFF2-40B4-BE49-F238E27FC236}">
                <a16:creationId xmlns:a16="http://schemas.microsoft.com/office/drawing/2014/main" id="{60A330D8-B8D0-E806-BB28-0A813E0C54C6}"/>
              </a:ext>
            </a:extLst>
          </p:cNvPr>
          <p:cNvSpPr txBox="1">
            <a:spLocks/>
          </p:cNvSpPr>
          <p:nvPr/>
        </p:nvSpPr>
        <p:spPr>
          <a:xfrm>
            <a:off x="609600" y="3572838"/>
            <a:ext cx="3666565" cy="167151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8016" lvl="1" indent="0">
              <a:buNone/>
            </a:pPr>
            <a:r>
              <a:rPr lang="en-US" sz="2000" b="1" dirty="0">
                <a:solidFill>
                  <a:srgbClr val="297FD5"/>
                </a:solidFill>
                <a:latin typeface="Arial Narrow" panose="020B0606020202030204" pitchFamily="34" charset="0"/>
              </a:rPr>
              <a:t>Democratic Party (2026)</a:t>
            </a:r>
          </a:p>
          <a:p>
            <a:pPr lvl="1"/>
            <a:r>
              <a:rPr lang="en-US" dirty="0">
                <a:latin typeface="Arial Narrow" panose="020B0606020202030204" pitchFamily="34" charset="0"/>
              </a:rPr>
              <a:t>Elect Precinct Committeemen</a:t>
            </a:r>
          </a:p>
          <a:p>
            <a:pPr lvl="1"/>
            <a:r>
              <a:rPr lang="en-US" dirty="0">
                <a:latin typeface="Arial Narrow" panose="020B0606020202030204" pitchFamily="34" charset="0"/>
              </a:rPr>
              <a:t>Elect State Convention Delegates</a:t>
            </a:r>
          </a:p>
          <a:p>
            <a:pPr marL="128016" lvl="1" indent="0">
              <a:buNone/>
            </a:pPr>
            <a:r>
              <a:rPr lang="en-US" sz="2000" b="1" dirty="0">
                <a:solidFill>
                  <a:srgbClr val="297FD5"/>
                </a:solidFill>
                <a:latin typeface="Arial Narrow" panose="020B0606020202030204" pitchFamily="34" charset="0"/>
              </a:rPr>
              <a:t>Democratic Party (2028)</a:t>
            </a:r>
          </a:p>
          <a:p>
            <a:pPr lvl="1"/>
            <a:r>
              <a:rPr lang="en-US" dirty="0">
                <a:latin typeface="Arial Narrow" panose="020B0606020202030204" pitchFamily="34" charset="0"/>
              </a:rPr>
              <a:t>Elect State Convention Delegates</a:t>
            </a:r>
          </a:p>
          <a:p>
            <a:pPr lvl="1"/>
            <a:endParaRPr lang="en-US" dirty="0">
              <a:latin typeface="Arial Narrow" panose="020B0606020202030204" pitchFamily="34" charset="0"/>
            </a:endParaRPr>
          </a:p>
        </p:txBody>
      </p:sp>
      <p:sp>
        <p:nvSpPr>
          <p:cNvPr id="11" name="Content Placeholder 2">
            <a:extLst>
              <a:ext uri="{FF2B5EF4-FFF2-40B4-BE49-F238E27FC236}">
                <a16:creationId xmlns:a16="http://schemas.microsoft.com/office/drawing/2014/main" id="{8E66FB37-A035-9014-944B-8FE3BC71FEA9}"/>
              </a:ext>
            </a:extLst>
          </p:cNvPr>
          <p:cNvSpPr txBox="1">
            <a:spLocks/>
          </p:cNvSpPr>
          <p:nvPr/>
        </p:nvSpPr>
        <p:spPr>
          <a:xfrm>
            <a:off x="4513729" y="3572838"/>
            <a:ext cx="3666565" cy="167151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8016" lvl="1" indent="0">
              <a:buNone/>
            </a:pPr>
            <a:r>
              <a:rPr lang="en-US" sz="2000" b="1" dirty="0">
                <a:solidFill>
                  <a:srgbClr val="297FD5"/>
                </a:solidFill>
                <a:latin typeface="Arial Narrow" panose="020B0606020202030204" pitchFamily="34" charset="0"/>
              </a:rPr>
              <a:t>Republican Party (2026)</a:t>
            </a:r>
          </a:p>
          <a:p>
            <a:pPr lvl="1"/>
            <a:r>
              <a:rPr lang="en-US" dirty="0">
                <a:latin typeface="Arial Narrow" panose="020B0606020202030204" pitchFamily="34" charset="0"/>
              </a:rPr>
              <a:t>Elect State Convention Delegates</a:t>
            </a:r>
          </a:p>
          <a:p>
            <a:pPr marL="128016" lvl="1" indent="0">
              <a:buNone/>
            </a:pPr>
            <a:r>
              <a:rPr lang="en-US" sz="2000" b="1" dirty="0">
                <a:solidFill>
                  <a:srgbClr val="297FD5"/>
                </a:solidFill>
                <a:latin typeface="Arial Narrow" panose="020B0606020202030204" pitchFamily="34" charset="0"/>
              </a:rPr>
              <a:t>Republican Party (2026)</a:t>
            </a:r>
          </a:p>
          <a:p>
            <a:pPr lvl="1"/>
            <a:r>
              <a:rPr lang="en-US" dirty="0">
                <a:latin typeface="Arial Narrow" panose="020B0606020202030204" pitchFamily="34" charset="0"/>
              </a:rPr>
              <a:t>Elect Precinct Committeemen</a:t>
            </a:r>
          </a:p>
          <a:p>
            <a:pPr lvl="1"/>
            <a:r>
              <a:rPr lang="en-US" dirty="0">
                <a:latin typeface="Arial Narrow" panose="020B0606020202030204" pitchFamily="34" charset="0"/>
              </a:rPr>
              <a:t>Elect State Convention Delegates</a:t>
            </a:r>
          </a:p>
          <a:p>
            <a:pPr lvl="1"/>
            <a:endParaRPr lang="en-US" dirty="0">
              <a:latin typeface="Arial Narrow" panose="020B0606020202030204" pitchFamily="34" charset="0"/>
            </a:endParaRPr>
          </a:p>
        </p:txBody>
      </p:sp>
      <p:cxnSp>
        <p:nvCxnSpPr>
          <p:cNvPr id="13" name="Straight Connector 12">
            <a:extLst>
              <a:ext uri="{FF2B5EF4-FFF2-40B4-BE49-F238E27FC236}">
                <a16:creationId xmlns:a16="http://schemas.microsoft.com/office/drawing/2014/main" id="{2A4A55BF-91AD-1628-E835-6D899B1F2B8F}"/>
              </a:ext>
              <a:ext uri="{C183D7F6-B498-43B3-948B-1728B52AA6E4}">
                <adec:decorative xmlns:adec="http://schemas.microsoft.com/office/drawing/2017/decorative" val="1"/>
              </a:ext>
            </a:extLst>
          </p:cNvPr>
          <p:cNvCxnSpPr/>
          <p:nvPr/>
        </p:nvCxnSpPr>
        <p:spPr>
          <a:xfrm>
            <a:off x="4276165" y="3572838"/>
            <a:ext cx="0" cy="1671515"/>
          </a:xfrm>
          <a:prstGeom prst="line">
            <a:avLst/>
          </a:prstGeom>
          <a:ln w="76200">
            <a:solidFill>
              <a:srgbClr val="EF962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8416F14-CE09-B5D6-6B36-67CD7EA4654F}"/>
              </a:ext>
            </a:extLst>
          </p:cNvPr>
          <p:cNvSpPr txBox="1">
            <a:spLocks/>
          </p:cNvSpPr>
          <p:nvPr/>
        </p:nvSpPr>
        <p:spPr>
          <a:xfrm>
            <a:off x="609600" y="5388191"/>
            <a:ext cx="7808260" cy="120032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128016" lvl="1" indent="0">
              <a:buNone/>
            </a:pPr>
            <a:r>
              <a:rPr lang="en-US" dirty="0">
                <a:latin typeface="Arial Narrow" panose="020B0606020202030204" pitchFamily="34" charset="0"/>
              </a:rPr>
              <a:t>File CAN-37 (NO CAN-12 Needed) for </a:t>
            </a:r>
            <a:r>
              <a:rPr lang="en-US" u="sng" dirty="0">
                <a:latin typeface="Arial Narrow" panose="020B0606020202030204" pitchFamily="34" charset="0"/>
              </a:rPr>
              <a:t>each</a:t>
            </a:r>
            <a:r>
              <a:rPr lang="en-US" dirty="0">
                <a:latin typeface="Arial Narrow" panose="020B0606020202030204" pitchFamily="34" charset="0"/>
              </a:rPr>
              <a:t> party office individual wants to run</a:t>
            </a:r>
          </a:p>
          <a:p>
            <a:pPr lvl="1"/>
            <a:r>
              <a:rPr lang="en-US" sz="1400" dirty="0">
                <a:latin typeface="Arial Narrow" panose="020B0606020202030204" pitchFamily="34" charset="0"/>
              </a:rPr>
              <a:t>OK for candidates for elected office to file CAN-2/CAN-12 AND CAN-37(s) for party office (not dual lucrative)</a:t>
            </a:r>
          </a:p>
          <a:p>
            <a:r>
              <a:rPr lang="en-US" sz="1800" dirty="0">
                <a:latin typeface="Arial Narrow" panose="020B0606020202030204" pitchFamily="34" charset="0"/>
              </a:rPr>
              <a:t>Qualifications for party office determined by state party rules</a:t>
            </a:r>
          </a:p>
          <a:p>
            <a:pPr lvl="1"/>
            <a:endParaRPr lang="en-US" dirty="0">
              <a:latin typeface="Arial Narrow" panose="020B0606020202030204" pitchFamily="34" charset="0"/>
            </a:endParaRPr>
          </a:p>
        </p:txBody>
      </p:sp>
    </p:spTree>
    <p:extLst>
      <p:ext uri="{BB962C8B-B14F-4D97-AF65-F5344CB8AC3E}">
        <p14:creationId xmlns:p14="http://schemas.microsoft.com/office/powerpoint/2010/main" val="344020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talking.">
            <a:extLst>
              <a:ext uri="{FF2B5EF4-FFF2-40B4-BE49-F238E27FC236}">
                <a16:creationId xmlns:a16="http://schemas.microsoft.com/office/drawing/2014/main" id="{A052F6EF-8E6D-B8DB-314C-BC6116053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775" y="2084832"/>
            <a:ext cx="2773086" cy="4788709"/>
          </a:xfrm>
          <a:prstGeom prst="rect">
            <a:avLst/>
          </a:prstGeom>
        </p:spPr>
      </p:pic>
      <p:sp>
        <p:nvSpPr>
          <p:cNvPr id="2" name="Title 1"/>
          <p:cNvSpPr>
            <a:spLocks noGrp="1"/>
          </p:cNvSpPr>
          <p:nvPr>
            <p:ph type="title"/>
          </p:nvPr>
        </p:nvSpPr>
        <p:spPr>
          <a:xfrm>
            <a:off x="1024127" y="585216"/>
            <a:ext cx="10786873" cy="1499616"/>
          </a:xfrm>
        </p:spPr>
        <p:txBody>
          <a:bodyPr/>
          <a:lstStyle/>
          <a:p>
            <a:r>
              <a:rPr lang="en-US" dirty="0"/>
              <a:t>BALLOT ACCESS: libertarian party CANDIDATES</a:t>
            </a:r>
          </a:p>
        </p:txBody>
      </p:sp>
      <p:sp>
        <p:nvSpPr>
          <p:cNvPr id="3" name="Content Placeholder 2"/>
          <p:cNvSpPr>
            <a:spLocks noGrp="1"/>
          </p:cNvSpPr>
          <p:nvPr>
            <p:ph idx="1"/>
          </p:nvPr>
        </p:nvSpPr>
        <p:spPr>
          <a:xfrm>
            <a:off x="837489" y="2286000"/>
            <a:ext cx="8620276" cy="4023360"/>
          </a:xfrm>
        </p:spPr>
        <p:txBody>
          <a:bodyPr>
            <a:normAutofit/>
          </a:bodyPr>
          <a:lstStyle/>
          <a:p>
            <a:pPr lvl="1"/>
            <a:r>
              <a:rPr lang="en-US" sz="2000" b="1" dirty="0">
                <a:latin typeface="Arial Narrow" panose="020B0606020202030204" pitchFamily="34" charset="0"/>
              </a:rPr>
              <a:t>Nominated at a state or county convention</a:t>
            </a:r>
          </a:p>
          <a:p>
            <a:pPr lvl="3"/>
            <a:r>
              <a:rPr lang="en-US" sz="1800" dirty="0">
                <a:latin typeface="Arial Narrow" panose="020B0606020202030204" pitchFamily="34" charset="0"/>
              </a:rPr>
              <a:t>Nomination paperwork due by noon, July 15</a:t>
            </a:r>
          </a:p>
          <a:p>
            <a:pPr lvl="4"/>
            <a:r>
              <a:rPr lang="en-US" dirty="0">
                <a:latin typeface="Arial Narrow" panose="020B0606020202030204" pitchFamily="34" charset="0"/>
              </a:rPr>
              <a:t>Exception: If a “small” town (less than 3500 persons) holds their town elections in 2026, then the filing procedures for town offices are different and a Libertarian Party town convention may need to be held and final nominating paperwork filed with the county clerk by noon, Aug, 28, 2026</a:t>
            </a:r>
          </a:p>
          <a:p>
            <a:pPr lvl="5"/>
            <a:r>
              <a:rPr lang="en-US" i="1" dirty="0">
                <a:latin typeface="Arial Narrow" panose="020B0606020202030204" pitchFamily="34" charset="0"/>
              </a:rPr>
              <a:t>Note: Does NOT apply to D/R candidates in “small” towns in even-numbered year; instead, D/R candidates file for the primary election or fill a ballot vacancy, if applicable</a:t>
            </a:r>
          </a:p>
          <a:p>
            <a:pPr lvl="1"/>
            <a:r>
              <a:rPr lang="en-US" sz="2000" b="1" dirty="0">
                <a:latin typeface="Arial Narrow" panose="020B0606020202030204" pitchFamily="34" charset="0"/>
              </a:rPr>
              <a:t>May fill ballot vacancies</a:t>
            </a:r>
          </a:p>
          <a:p>
            <a:pPr lvl="3"/>
            <a:r>
              <a:rPr lang="en-US" sz="1800" dirty="0">
                <a:latin typeface="Arial Narrow" panose="020B0606020202030204" pitchFamily="34" charset="0"/>
              </a:rPr>
              <a:t>State Chair must give notice the state committee will fill ballot vacancies to state or county, depending on where candidacy paperwork is filed, not later than 10 days before the committee meets to fill the ballot vacancy</a:t>
            </a:r>
          </a:p>
          <a:p>
            <a:pPr lvl="3"/>
            <a:r>
              <a:rPr lang="en-US" sz="1800" dirty="0">
                <a:latin typeface="Arial Narrow" panose="020B0606020202030204" pitchFamily="34" charset="0"/>
              </a:rPr>
              <a:t>Final paperwork due not later than noon, July 3</a:t>
            </a:r>
          </a:p>
          <a:p>
            <a:pPr lvl="4"/>
            <a:r>
              <a:rPr lang="en-US" dirty="0">
                <a:latin typeface="Arial Narrow" panose="020B0606020202030204" pitchFamily="34" charset="0"/>
              </a:rPr>
              <a:t>Exception: Rules for withdrawing from a “small” town office as described above have a different deadline</a:t>
            </a:r>
          </a:p>
          <a:p>
            <a:pPr lvl="1"/>
            <a:r>
              <a:rPr lang="en-US" sz="2000" b="1" dirty="0">
                <a:latin typeface="Arial Narrow" panose="020B0606020202030204" pitchFamily="34" charset="0"/>
              </a:rPr>
              <a:t>Candidate filing may be done at IED or CEB, depending on the office sought</a:t>
            </a:r>
          </a:p>
        </p:txBody>
      </p:sp>
      <p:sp>
        <p:nvSpPr>
          <p:cNvPr id="4" name="Slide Number Placeholder 3"/>
          <p:cNvSpPr>
            <a:spLocks noGrp="1"/>
          </p:cNvSpPr>
          <p:nvPr>
            <p:ph type="sldNum" sz="quarter" idx="12"/>
          </p:nvPr>
        </p:nvSpPr>
        <p:spPr/>
        <p:txBody>
          <a:bodyPr/>
          <a:lstStyle/>
          <a:p>
            <a:fld id="{9196C149-9339-4AF9-9793-87B88BD86C41}" type="slidenum">
              <a:rPr lang="en-US" smtClean="0"/>
              <a:t>12</a:t>
            </a:fld>
            <a:endParaRPr lang="en-US"/>
          </a:p>
        </p:txBody>
      </p:sp>
      <p:sp>
        <p:nvSpPr>
          <p:cNvPr id="5" name="TextBox 4"/>
          <p:cNvSpPr txBox="1"/>
          <p:nvPr/>
        </p:nvSpPr>
        <p:spPr>
          <a:xfrm>
            <a:off x="837488" y="6470704"/>
            <a:ext cx="2773086" cy="246221"/>
          </a:xfrm>
          <a:prstGeom prst="rect">
            <a:avLst/>
          </a:prstGeom>
          <a:noFill/>
        </p:spPr>
        <p:txBody>
          <a:bodyPr wrap="square" rtlCol="0">
            <a:spAutoFit/>
          </a:bodyPr>
          <a:lstStyle/>
          <a:p>
            <a:r>
              <a:rPr lang="en-US" sz="1000" dirty="0">
                <a:latin typeface="Arial Narrow" panose="020B0606020202030204" pitchFamily="34" charset="0"/>
              </a:rPr>
              <a:t>IC 3-8-4-10 | IC 3-8-5-17 | IC 3-10-2-15 | IC 3-13-1-20</a:t>
            </a:r>
          </a:p>
        </p:txBody>
      </p:sp>
    </p:spTree>
    <p:extLst>
      <p:ext uri="{BB962C8B-B14F-4D97-AF65-F5344CB8AC3E}">
        <p14:creationId xmlns:p14="http://schemas.microsoft.com/office/powerpoint/2010/main" val="138770760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holding a sign to vote for a candidate">
            <a:extLst>
              <a:ext uri="{FF2B5EF4-FFF2-40B4-BE49-F238E27FC236}">
                <a16:creationId xmlns:a16="http://schemas.microsoft.com/office/drawing/2014/main" id="{1B0208E0-F8E1-D447-EC8C-642D0DFB2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1647" y="2158168"/>
            <a:ext cx="2187876" cy="4326585"/>
          </a:xfrm>
          <a:prstGeom prst="rect">
            <a:avLst/>
          </a:prstGeom>
        </p:spPr>
      </p:pic>
      <p:sp>
        <p:nvSpPr>
          <p:cNvPr id="2" name="Title 1"/>
          <p:cNvSpPr>
            <a:spLocks noGrp="1"/>
          </p:cNvSpPr>
          <p:nvPr>
            <p:ph type="title"/>
          </p:nvPr>
        </p:nvSpPr>
        <p:spPr>
          <a:xfrm>
            <a:off x="1024128" y="585216"/>
            <a:ext cx="11167872" cy="1499616"/>
          </a:xfrm>
        </p:spPr>
        <p:txBody>
          <a:bodyPr/>
          <a:lstStyle/>
          <a:p>
            <a:r>
              <a:rPr lang="en-US" dirty="0"/>
              <a:t>BALLOT ACCESS: Ind. Or minor party CANDIDATES</a:t>
            </a:r>
          </a:p>
        </p:txBody>
      </p:sp>
      <p:sp>
        <p:nvSpPr>
          <p:cNvPr id="3" name="Content Placeholder 2"/>
          <p:cNvSpPr>
            <a:spLocks noGrp="1"/>
          </p:cNvSpPr>
          <p:nvPr>
            <p:ph idx="1"/>
          </p:nvPr>
        </p:nvSpPr>
        <p:spPr>
          <a:xfrm>
            <a:off x="2993366" y="2356011"/>
            <a:ext cx="8367623" cy="4023360"/>
          </a:xfrm>
        </p:spPr>
        <p:txBody>
          <a:bodyPr>
            <a:normAutofit/>
          </a:bodyPr>
          <a:lstStyle/>
          <a:p>
            <a:pPr marL="470916" lvl="1" indent="-342900">
              <a:buFont typeface="+mj-lt"/>
              <a:buAutoNum type="arabicParenR"/>
            </a:pPr>
            <a:r>
              <a:rPr lang="en-US" b="1" dirty="0">
                <a:latin typeface="Arial Narrow" panose="020B0606020202030204" pitchFamily="34" charset="0"/>
              </a:rPr>
              <a:t>File CAN-3 to be a write-in candidate</a:t>
            </a:r>
          </a:p>
          <a:p>
            <a:pPr lvl="3"/>
            <a:r>
              <a:rPr lang="en-US" sz="1600" dirty="0">
                <a:latin typeface="Arial Narrow" panose="020B0606020202030204" pitchFamily="34" charset="0"/>
              </a:rPr>
              <a:t>Due by noon, July 3, 2026 (Filing deadline rolls to noon, July 6, 2026, due to state holiday)</a:t>
            </a:r>
          </a:p>
          <a:p>
            <a:pPr lvl="3"/>
            <a:r>
              <a:rPr lang="en-US" sz="1600" dirty="0">
                <a:latin typeface="Arial Narrow" panose="020B0606020202030204" pitchFamily="34" charset="0"/>
              </a:rPr>
              <a:t>Name is NOT printed on the ballot</a:t>
            </a:r>
          </a:p>
          <a:p>
            <a:pPr marL="470916" lvl="1" indent="-342900">
              <a:buFont typeface="+mj-lt"/>
              <a:buAutoNum type="arabicParenR"/>
            </a:pPr>
            <a:r>
              <a:rPr lang="en-US" b="1" dirty="0">
                <a:latin typeface="Arial Narrow" panose="020B0606020202030204" pitchFamily="34" charset="0"/>
              </a:rPr>
              <a:t>File petitions to have name printed on ballot</a:t>
            </a:r>
          </a:p>
          <a:p>
            <a:pPr lvl="3"/>
            <a:r>
              <a:rPr lang="en-US" sz="1600" dirty="0">
                <a:latin typeface="Arial Narrow" panose="020B0606020202030204" pitchFamily="34" charset="0"/>
              </a:rPr>
              <a:t>Use CAN-19 (federal, state, judicial) / CAN-21 (local office), depending on office sought</a:t>
            </a:r>
          </a:p>
          <a:p>
            <a:pPr lvl="3"/>
            <a:r>
              <a:rPr lang="en-US" sz="1600" dirty="0">
                <a:latin typeface="Arial Narrow" panose="020B0606020202030204" pitchFamily="34" charset="0"/>
              </a:rPr>
              <a:t>Must collect signatures of registered voters totaling at least 2% of total vote cast among all candidates for SOS in 2022 in the precincts making up the election district</a:t>
            </a:r>
          </a:p>
          <a:p>
            <a:pPr lvl="3"/>
            <a:r>
              <a:rPr lang="en-US" sz="1600" dirty="0">
                <a:latin typeface="Arial Narrow" panose="020B0606020202030204" pitchFamily="34" charset="0"/>
              </a:rPr>
              <a:t>Petitions due by noon, June 30, 2026, for certification</a:t>
            </a:r>
          </a:p>
          <a:p>
            <a:pPr lvl="3"/>
            <a:r>
              <a:rPr lang="en-US" sz="1600" dirty="0">
                <a:latin typeface="Arial Narrow" panose="020B0606020202030204" pitchFamily="34" charset="0"/>
              </a:rPr>
              <a:t>Must also file statement of economic interests &amp; candidate consent (CAN-20)</a:t>
            </a:r>
          </a:p>
          <a:p>
            <a:pPr lvl="4"/>
            <a:r>
              <a:rPr lang="en-US" sz="1600" dirty="0">
                <a:latin typeface="Arial Narrow" panose="020B0606020202030204" pitchFamily="34" charset="0"/>
              </a:rPr>
              <a:t>For local office candidates, the CAN-12 is filed with the petitions and consent is filed by noon, July 15</a:t>
            </a:r>
          </a:p>
          <a:p>
            <a:pPr lvl="5"/>
            <a:r>
              <a:rPr lang="en-US" sz="1600" dirty="0">
                <a:latin typeface="Arial Narrow" panose="020B0606020202030204" pitchFamily="34" charset="0"/>
              </a:rPr>
              <a:t>Exception: for counties with separate VR board (Allen, Marion, Madison, Vigo, Vanderburgh), the CAN-12 is filed with the CEB at the time certified petitions are filed</a:t>
            </a:r>
          </a:p>
          <a:p>
            <a:pPr lvl="4"/>
            <a:r>
              <a:rPr lang="en-US" sz="1600" dirty="0">
                <a:latin typeface="Arial Narrow" panose="020B0606020202030204" pitchFamily="34" charset="0"/>
              </a:rPr>
              <a:t>For state candidates, the petitions are filed by June 30 and the certified petitions along with statement of economic interests &amp; consent are filed with IED by noon, July 15</a:t>
            </a:r>
          </a:p>
        </p:txBody>
      </p:sp>
      <p:sp>
        <p:nvSpPr>
          <p:cNvPr id="4" name="Slide Number Placeholder 3"/>
          <p:cNvSpPr>
            <a:spLocks noGrp="1"/>
          </p:cNvSpPr>
          <p:nvPr>
            <p:ph type="sldNum" sz="quarter" idx="12"/>
          </p:nvPr>
        </p:nvSpPr>
        <p:spPr/>
        <p:txBody>
          <a:bodyPr/>
          <a:lstStyle/>
          <a:p>
            <a:fld id="{9196C149-9339-4AF9-9793-87B88BD86C41}" type="slidenum">
              <a:rPr lang="en-US" smtClean="0"/>
              <a:t>13</a:t>
            </a:fld>
            <a:endParaRPr lang="en-US"/>
          </a:p>
        </p:txBody>
      </p:sp>
      <p:sp>
        <p:nvSpPr>
          <p:cNvPr id="5" name="TextBox 4"/>
          <p:cNvSpPr txBox="1"/>
          <p:nvPr/>
        </p:nvSpPr>
        <p:spPr>
          <a:xfrm>
            <a:off x="743484" y="6484753"/>
            <a:ext cx="3091867" cy="246221"/>
          </a:xfrm>
          <a:prstGeom prst="rect">
            <a:avLst/>
          </a:prstGeom>
          <a:noFill/>
        </p:spPr>
        <p:txBody>
          <a:bodyPr wrap="square" rtlCol="0">
            <a:spAutoFit/>
          </a:bodyPr>
          <a:lstStyle/>
          <a:p>
            <a:r>
              <a:rPr lang="en-US" sz="1000" dirty="0">
                <a:latin typeface="Arial Narrow" panose="020B0606020202030204" pitchFamily="34" charset="0"/>
              </a:rPr>
              <a:t>IC 3-8-2-2.5 | IC 3-8-6-3 | IC 3-8-6-10 | IC 3-8-9</a:t>
            </a:r>
          </a:p>
        </p:txBody>
      </p:sp>
      <p:sp>
        <p:nvSpPr>
          <p:cNvPr id="7" name="TextBox 6">
            <a:extLst>
              <a:ext uri="{FF2B5EF4-FFF2-40B4-BE49-F238E27FC236}">
                <a16:creationId xmlns:a16="http://schemas.microsoft.com/office/drawing/2014/main" id="{DC12CB17-BE9E-5C43-02CA-EE4F9285661B}"/>
              </a:ext>
            </a:extLst>
          </p:cNvPr>
          <p:cNvSpPr txBox="1"/>
          <p:nvPr/>
        </p:nvSpPr>
        <p:spPr>
          <a:xfrm>
            <a:off x="1426328" y="4459857"/>
            <a:ext cx="1095555" cy="577081"/>
          </a:xfrm>
          <a:prstGeom prst="rect">
            <a:avLst/>
          </a:prstGeom>
          <a:noFill/>
        </p:spPr>
        <p:txBody>
          <a:bodyPr wrap="square" rtlCol="0">
            <a:spAutoFit/>
          </a:bodyPr>
          <a:lstStyle/>
          <a:p>
            <a:r>
              <a:rPr lang="en-US" sz="1050" dirty="0">
                <a:latin typeface="Cavolini" panose="03000502040302020204" pitchFamily="66" charset="0"/>
                <a:cs typeface="Cavolini" panose="03000502040302020204" pitchFamily="66" charset="0"/>
              </a:rPr>
              <a:t>Write in </a:t>
            </a:r>
          </a:p>
          <a:p>
            <a:r>
              <a:rPr lang="en-US" sz="1050" dirty="0">
                <a:latin typeface="Cavolini" panose="03000502040302020204" pitchFamily="66" charset="0"/>
                <a:cs typeface="Cavolini" panose="03000502040302020204" pitchFamily="66" charset="0"/>
              </a:rPr>
              <a:t>Joe Jones 4 Dogcatcher!</a:t>
            </a:r>
          </a:p>
        </p:txBody>
      </p:sp>
    </p:spTree>
    <p:extLst>
      <p:ext uri="{BB962C8B-B14F-4D97-AF65-F5344CB8AC3E}">
        <p14:creationId xmlns:p14="http://schemas.microsoft.com/office/powerpoint/2010/main" val="244399513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halkboard with writing on it&#10;&#10;">
            <a:extLst>
              <a:ext uri="{FF2B5EF4-FFF2-40B4-BE49-F238E27FC236}">
                <a16:creationId xmlns:a16="http://schemas.microsoft.com/office/drawing/2014/main" id="{1A14D261-138B-FFA2-6B86-3F4ECCB8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858" y="2290343"/>
            <a:ext cx="4910586" cy="4270075"/>
          </a:xfrm>
          <a:prstGeom prst="rect">
            <a:avLst/>
          </a:prstGeom>
        </p:spPr>
      </p:pic>
      <p:sp>
        <p:nvSpPr>
          <p:cNvPr id="2" name="Title 1"/>
          <p:cNvSpPr>
            <a:spLocks noGrp="1"/>
          </p:cNvSpPr>
          <p:nvPr>
            <p:ph type="title"/>
          </p:nvPr>
        </p:nvSpPr>
        <p:spPr/>
        <p:txBody>
          <a:bodyPr/>
          <a:lstStyle/>
          <a:p>
            <a:r>
              <a:rPr lang="en-US" dirty="0"/>
              <a:t>BALLOT ACCESS FOR School Board CANDIDATES</a:t>
            </a:r>
          </a:p>
        </p:txBody>
      </p:sp>
      <p:sp>
        <p:nvSpPr>
          <p:cNvPr id="3" name="Content Placeholder 2"/>
          <p:cNvSpPr>
            <a:spLocks noGrp="1"/>
          </p:cNvSpPr>
          <p:nvPr>
            <p:ph idx="1"/>
          </p:nvPr>
        </p:nvSpPr>
        <p:spPr>
          <a:xfrm>
            <a:off x="727128" y="2286000"/>
            <a:ext cx="10017072" cy="4023360"/>
          </a:xfrm>
        </p:spPr>
        <p:txBody>
          <a:bodyPr>
            <a:normAutofit lnSpcReduction="10000"/>
          </a:bodyPr>
          <a:lstStyle/>
          <a:p>
            <a:pPr lvl="1"/>
            <a:r>
              <a:rPr lang="en-US" sz="2200" b="1" dirty="0">
                <a:highlight>
                  <a:srgbClr val="FFFF00"/>
                </a:highlight>
                <a:latin typeface="Arial Narrow" panose="020B0606020202030204" pitchFamily="34" charset="0"/>
              </a:rPr>
              <a:t>NEW! Party Affiliation Allowed to Appear on Ballot!</a:t>
            </a:r>
          </a:p>
          <a:p>
            <a:pPr lvl="2"/>
            <a:r>
              <a:rPr lang="en-US" sz="1800" dirty="0">
                <a:latin typeface="Arial Narrow" panose="020B0606020202030204" pitchFamily="34" charset="0"/>
              </a:rPr>
              <a:t>D/R/L or other minor party</a:t>
            </a:r>
          </a:p>
          <a:p>
            <a:pPr lvl="2"/>
            <a:r>
              <a:rPr lang="en-US" sz="1800" dirty="0">
                <a:latin typeface="Arial Narrow" panose="020B0606020202030204" pitchFamily="34" charset="0"/>
              </a:rPr>
              <a:t>Independent</a:t>
            </a:r>
          </a:p>
          <a:p>
            <a:pPr lvl="2"/>
            <a:r>
              <a:rPr lang="en-US" sz="1800" dirty="0">
                <a:latin typeface="Arial Narrow" panose="020B0606020202030204" pitchFamily="34" charset="0"/>
              </a:rPr>
              <a:t>“Blank”</a:t>
            </a:r>
          </a:p>
          <a:p>
            <a:pPr lvl="1"/>
            <a:r>
              <a:rPr lang="en-US" sz="2200" b="1" dirty="0">
                <a:latin typeface="Arial Narrow" panose="020B0606020202030204" pitchFamily="34" charset="0"/>
              </a:rPr>
              <a:t>To have name printed on the ballot:</a:t>
            </a:r>
          </a:p>
          <a:p>
            <a:pPr lvl="2"/>
            <a:r>
              <a:rPr lang="en-US" sz="1800" u="sng" dirty="0">
                <a:latin typeface="Arial Narrow" panose="020B0606020202030204" pitchFamily="34" charset="0"/>
              </a:rPr>
              <a:t>File with CEB</a:t>
            </a:r>
            <a:r>
              <a:rPr lang="en-US" sz="1800" dirty="0">
                <a:latin typeface="Arial Narrow" panose="020B0606020202030204" pitchFamily="34" charset="0"/>
              </a:rPr>
              <a:t>: CAN-34 petition &amp; candidate’s consent + CAN-12 SEI</a:t>
            </a:r>
          </a:p>
          <a:p>
            <a:pPr lvl="3"/>
            <a:r>
              <a:rPr lang="en-US" sz="1800" dirty="0">
                <a:latin typeface="Arial Narrow" panose="020B0606020202030204" pitchFamily="34" charset="0"/>
              </a:rPr>
              <a:t>Filing begins on May 19 and ends at NOON, June 18, 2026</a:t>
            </a:r>
          </a:p>
          <a:p>
            <a:pPr lvl="3"/>
            <a:r>
              <a:rPr lang="en-US" sz="1800" dirty="0">
                <a:latin typeface="Arial Narrow" panose="020B0606020202030204" pitchFamily="34" charset="0"/>
              </a:rPr>
              <a:t>For MOST school districts, need signatures of 10 registered voters </a:t>
            </a:r>
            <a:br>
              <a:rPr lang="en-US" sz="1800" dirty="0">
                <a:latin typeface="Arial Narrow" panose="020B0606020202030204" pitchFamily="34" charset="0"/>
              </a:rPr>
            </a:br>
            <a:r>
              <a:rPr lang="en-US" sz="1800" dirty="0">
                <a:latin typeface="Arial Narrow" panose="020B0606020202030204" pitchFamily="34" charset="0"/>
              </a:rPr>
              <a:t>within the election district</a:t>
            </a:r>
          </a:p>
          <a:p>
            <a:pPr lvl="1"/>
            <a:r>
              <a:rPr lang="en-US" sz="2200" b="1" dirty="0">
                <a:latin typeface="Arial Narrow" panose="020B0606020202030204" pitchFamily="34" charset="0"/>
              </a:rPr>
              <a:t>To be a write-in candidate (name NOT printed on the ballot)</a:t>
            </a:r>
          </a:p>
          <a:p>
            <a:pPr lvl="2"/>
            <a:r>
              <a:rPr lang="en-US" sz="1800" u="sng" dirty="0">
                <a:latin typeface="Arial Narrow" panose="020B0606020202030204" pitchFamily="34" charset="0"/>
              </a:rPr>
              <a:t>File with CEB</a:t>
            </a:r>
            <a:r>
              <a:rPr lang="en-US" sz="1800" dirty="0">
                <a:latin typeface="Arial Narrow" panose="020B0606020202030204" pitchFamily="34" charset="0"/>
              </a:rPr>
              <a:t>: CAN-26 + CAN-12 statement of economic interests</a:t>
            </a:r>
          </a:p>
          <a:p>
            <a:pPr lvl="3"/>
            <a:r>
              <a:rPr lang="en-US" sz="1800" dirty="0">
                <a:latin typeface="Arial Narrow" panose="020B0606020202030204" pitchFamily="34" charset="0"/>
              </a:rPr>
              <a:t>No signature gathering requirement</a:t>
            </a:r>
          </a:p>
          <a:p>
            <a:pPr lvl="3"/>
            <a:r>
              <a:rPr lang="en-US" sz="1800" dirty="0">
                <a:latin typeface="Arial Narrow" panose="020B0606020202030204" pitchFamily="34" charset="0"/>
              </a:rPr>
              <a:t>Filing begins August 5 and ends at NOON, August 21, 2026</a:t>
            </a:r>
          </a:p>
          <a:p>
            <a:pPr marL="128016" lvl="1" indent="0">
              <a:buNone/>
            </a:pP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14</a:t>
            </a:fld>
            <a:endParaRPr lang="en-US"/>
          </a:p>
        </p:txBody>
      </p:sp>
      <p:sp>
        <p:nvSpPr>
          <p:cNvPr id="5" name="TextBox 4"/>
          <p:cNvSpPr txBox="1"/>
          <p:nvPr/>
        </p:nvSpPr>
        <p:spPr>
          <a:xfrm>
            <a:off x="727128" y="6465190"/>
            <a:ext cx="2411494" cy="246221"/>
          </a:xfrm>
          <a:prstGeom prst="rect">
            <a:avLst/>
          </a:prstGeom>
          <a:noFill/>
        </p:spPr>
        <p:txBody>
          <a:bodyPr wrap="square" rtlCol="0">
            <a:spAutoFit/>
          </a:bodyPr>
          <a:lstStyle/>
          <a:p>
            <a:r>
              <a:rPr lang="en-US" sz="1000" dirty="0">
                <a:latin typeface="Arial Narrow" panose="020B0606020202030204" pitchFamily="34" charset="0"/>
              </a:rPr>
              <a:t>IC 3-8-2.5-2 | IC 3-8-2.5-2.5 | IC 3-8-2.5-4</a:t>
            </a:r>
          </a:p>
        </p:txBody>
      </p:sp>
      <p:sp>
        <p:nvSpPr>
          <p:cNvPr id="7" name="TextBox 6">
            <a:extLst>
              <a:ext uri="{FF2B5EF4-FFF2-40B4-BE49-F238E27FC236}">
                <a16:creationId xmlns:a16="http://schemas.microsoft.com/office/drawing/2014/main" id="{E7F771B7-E1B1-8049-467D-F71F82040395}"/>
              </a:ext>
            </a:extLst>
          </p:cNvPr>
          <p:cNvSpPr txBox="1"/>
          <p:nvPr/>
        </p:nvSpPr>
        <p:spPr>
          <a:xfrm rot="5400000">
            <a:off x="8871441" y="5026116"/>
            <a:ext cx="6094562" cy="215444"/>
          </a:xfrm>
          <a:prstGeom prst="rect">
            <a:avLst/>
          </a:prstGeom>
          <a:noFill/>
        </p:spPr>
        <p:txBody>
          <a:bodyPr wrap="square">
            <a:spAutoFit/>
          </a:bodyPr>
          <a:lstStyle/>
          <a:p>
            <a:r>
              <a:rPr lang="en-US" sz="800" dirty="0"/>
              <a:t>Image by </a:t>
            </a:r>
            <a:r>
              <a:rPr lang="en-US" sz="800" dirty="0" err="1"/>
              <a:t>macrovector</a:t>
            </a:r>
            <a:r>
              <a:rPr lang="en-US" sz="800" dirty="0"/>
              <a:t> on </a:t>
            </a:r>
            <a:r>
              <a:rPr lang="en-US" sz="800" dirty="0" err="1"/>
              <a:t>Freepik</a:t>
            </a:r>
            <a:endParaRPr lang="en-US" sz="800" dirty="0"/>
          </a:p>
        </p:txBody>
      </p:sp>
    </p:spTree>
    <p:extLst>
      <p:ext uri="{BB962C8B-B14F-4D97-AF65-F5344CB8AC3E}">
        <p14:creationId xmlns:p14="http://schemas.microsoft.com/office/powerpoint/2010/main" val="6822376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9F737-DE3C-15EC-3377-C54C2C995946}"/>
              </a:ext>
            </a:extLst>
          </p:cNvPr>
          <p:cNvSpPr>
            <a:spLocks noGrp="1"/>
          </p:cNvSpPr>
          <p:nvPr>
            <p:ph type="sldNum" sz="quarter" idx="12"/>
          </p:nvPr>
        </p:nvSpPr>
        <p:spPr/>
        <p:txBody>
          <a:bodyPr/>
          <a:lstStyle/>
          <a:p>
            <a:fld id="{9196C149-9339-4AF9-9793-87B88BD86C41}" type="slidenum">
              <a:rPr lang="en-US" sz="1600" smtClean="0">
                <a:solidFill>
                  <a:schemeClr val="bg1"/>
                </a:solidFill>
              </a:rPr>
              <a:t>15</a:t>
            </a:fld>
            <a:endParaRPr lang="en-US" sz="1600" dirty="0">
              <a:solidFill>
                <a:schemeClr val="bg1"/>
              </a:solidFill>
            </a:endParaRPr>
          </a:p>
        </p:txBody>
      </p:sp>
      <p:sp>
        <p:nvSpPr>
          <p:cNvPr id="5" name="Title 1">
            <a:extLst>
              <a:ext uri="{FF2B5EF4-FFF2-40B4-BE49-F238E27FC236}">
                <a16:creationId xmlns:a16="http://schemas.microsoft.com/office/drawing/2014/main" id="{35DF5154-90F4-7B7D-23C0-0776F58E4BE6}"/>
              </a:ext>
            </a:extLst>
          </p:cNvPr>
          <p:cNvSpPr txBox="1">
            <a:spLocks noGrp="1"/>
          </p:cNvSpPr>
          <p:nvPr>
            <p:ph type="title" idx="4294967295"/>
          </p:nvPr>
        </p:nvSpPr>
        <p:spPr>
          <a:xfrm rot="16200000">
            <a:off x="-799964" y="1670772"/>
            <a:ext cx="383989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r" defTabSz="914400" rtl="0" eaLnBrk="1" latinLnBrk="0" hangingPunct="1">
              <a:lnSpc>
                <a:spcPct val="80000"/>
              </a:lnSpc>
              <a:spcBef>
                <a:spcPct val="0"/>
              </a:spcBef>
              <a:buNone/>
              <a:defRPr sz="5000" b="0" kern="1200" cap="all" spc="200" baseline="0">
                <a:solidFill>
                  <a:schemeClr val="bg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i="0" u="none" strike="noStrike" kern="1200" cap="all" spc="200" normalizeH="0" baseline="0" noProof="0" dirty="0">
                <a:ln>
                  <a:noFill/>
                </a:ln>
                <a:solidFill>
                  <a:schemeClr val="bg1"/>
                </a:solidFill>
                <a:effectLst/>
                <a:uLnTx/>
                <a:uFillTx/>
                <a:latin typeface="+mj-lt"/>
                <a:ea typeface="+mj-ea"/>
                <a:cs typeface="+mj-cs"/>
              </a:rPr>
              <a:t>Candidate Name Designations</a:t>
            </a:r>
          </a:p>
        </p:txBody>
      </p:sp>
      <p:sp>
        <p:nvSpPr>
          <p:cNvPr id="6" name="Text Placeholder 9">
            <a:extLst>
              <a:ext uri="{FF2B5EF4-FFF2-40B4-BE49-F238E27FC236}">
                <a16:creationId xmlns:a16="http://schemas.microsoft.com/office/drawing/2014/main" id="{81A9E17D-F1AB-FC61-2864-E890609E15DB}"/>
              </a:ext>
            </a:extLst>
          </p:cNvPr>
          <p:cNvSpPr txBox="1">
            <a:spLocks/>
          </p:cNvSpPr>
          <p:nvPr/>
        </p:nvSpPr>
        <p:spPr>
          <a:xfrm>
            <a:off x="2034025" y="116474"/>
            <a:ext cx="3313652" cy="674371"/>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000"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chemeClr val="bg1"/>
                </a:solidFill>
              </a:rPr>
              <a:t>1 First Designation</a:t>
            </a:r>
          </a:p>
        </p:txBody>
      </p:sp>
      <p:sp>
        <p:nvSpPr>
          <p:cNvPr id="7" name="Content Placeholder 2">
            <a:extLst>
              <a:ext uri="{FF2B5EF4-FFF2-40B4-BE49-F238E27FC236}">
                <a16:creationId xmlns:a16="http://schemas.microsoft.com/office/drawing/2014/main" id="{8B1EF045-8FE6-E477-0F24-2E99B3391321}"/>
              </a:ext>
            </a:extLst>
          </p:cNvPr>
          <p:cNvSpPr txBox="1">
            <a:spLocks/>
          </p:cNvSpPr>
          <p:nvPr/>
        </p:nvSpPr>
        <p:spPr>
          <a:xfrm>
            <a:off x="2037748" y="537642"/>
            <a:ext cx="6836818" cy="86861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ZA" sz="1600" dirty="0">
                <a:solidFill>
                  <a:schemeClr val="bg1"/>
                </a:solidFill>
                <a:latin typeface="+mj-lt"/>
                <a:cs typeface="Calibri" panose="020F0502020204030204" pitchFamily="34" charset="0"/>
              </a:rPr>
              <a:t>Candidate’s legal given name OR initial of candidate’s legal given name OR</a:t>
            </a:r>
          </a:p>
          <a:p>
            <a:pPr marL="285750" indent="-285750">
              <a:buFont typeface="Arial" panose="020B0604020202020204" pitchFamily="34" charset="0"/>
              <a:buChar char="•"/>
            </a:pPr>
            <a:r>
              <a:rPr lang="en-ZA" sz="1600" dirty="0">
                <a:solidFill>
                  <a:schemeClr val="bg1"/>
                </a:solidFill>
                <a:latin typeface="+mj-lt"/>
                <a:cs typeface="Calibri" panose="020F0502020204030204" pitchFamily="34" charset="0"/>
              </a:rPr>
              <a:t>Candidate’s legal middle name OR initial of candidate’s legal given name OR </a:t>
            </a:r>
          </a:p>
          <a:p>
            <a:pPr marL="285750" indent="-285750">
              <a:buFont typeface="Arial" panose="020B0604020202020204" pitchFamily="34" charset="0"/>
              <a:buChar char="•"/>
            </a:pPr>
            <a:r>
              <a:rPr lang="en-ZA" sz="1600" dirty="0">
                <a:solidFill>
                  <a:schemeClr val="bg1"/>
                </a:solidFill>
                <a:latin typeface="+mj-lt"/>
                <a:cs typeface="Calibri" panose="020F0502020204030204" pitchFamily="34" charset="0"/>
              </a:rPr>
              <a:t>Candidate’s nickname</a:t>
            </a:r>
          </a:p>
          <a:p>
            <a:endParaRPr lang="en-US" sz="1600" dirty="0">
              <a:solidFill>
                <a:schemeClr val="bg1"/>
              </a:solidFill>
              <a:latin typeface="+mj-lt"/>
              <a:cs typeface="Calibri" panose="020F0502020204030204" pitchFamily="34" charset="0"/>
            </a:endParaRPr>
          </a:p>
        </p:txBody>
      </p:sp>
      <p:sp>
        <p:nvSpPr>
          <p:cNvPr id="8" name="Text Placeholder 11">
            <a:extLst>
              <a:ext uri="{FF2B5EF4-FFF2-40B4-BE49-F238E27FC236}">
                <a16:creationId xmlns:a16="http://schemas.microsoft.com/office/drawing/2014/main" id="{35FE133C-8BF9-2B1A-7D64-5E88362CC3BF}"/>
              </a:ext>
            </a:extLst>
          </p:cNvPr>
          <p:cNvSpPr txBox="1">
            <a:spLocks/>
          </p:cNvSpPr>
          <p:nvPr/>
        </p:nvSpPr>
        <p:spPr>
          <a:xfrm>
            <a:off x="2034025" y="1224239"/>
            <a:ext cx="5173599" cy="67437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0000"/>
                    <a:lumOff val="1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chemeClr val="bg1"/>
                </a:solidFill>
              </a:rPr>
              <a:t>2 Second Designation, if not used in the first designation…</a:t>
            </a:r>
          </a:p>
        </p:txBody>
      </p:sp>
      <p:sp>
        <p:nvSpPr>
          <p:cNvPr id="9" name="Slide Number Placeholder 65">
            <a:extLst>
              <a:ext uri="{FF2B5EF4-FFF2-40B4-BE49-F238E27FC236}">
                <a16:creationId xmlns:a16="http://schemas.microsoft.com/office/drawing/2014/main" id="{AB5D6B88-187A-E824-3714-F8659B8A7865}"/>
              </a:ext>
            </a:extLst>
          </p:cNvPr>
          <p:cNvSpPr txBox="1">
            <a:spLocks/>
          </p:cNvSpPr>
          <p:nvPr/>
        </p:nvSpPr>
        <p:spPr>
          <a:xfrm>
            <a:off x="8610600" y="6356353"/>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CEABB6-07DC-46E8-9B57-56EC44A396E5}" type="slidenum">
              <a:rPr lang="en-US" sz="1600" smtClean="0">
                <a:solidFill>
                  <a:schemeClr val="bg1"/>
                </a:solidFill>
                <a:latin typeface="+mj-lt"/>
              </a:rPr>
              <a:pPr/>
              <a:t>15</a:t>
            </a:fld>
            <a:endParaRPr lang="en-US" sz="1600" dirty="0">
              <a:solidFill>
                <a:schemeClr val="bg1"/>
              </a:solidFill>
              <a:latin typeface="+mj-lt"/>
            </a:endParaRPr>
          </a:p>
        </p:txBody>
      </p:sp>
      <p:sp>
        <p:nvSpPr>
          <p:cNvPr id="10" name="Content Placeholder 2">
            <a:extLst>
              <a:ext uri="{FF2B5EF4-FFF2-40B4-BE49-F238E27FC236}">
                <a16:creationId xmlns:a16="http://schemas.microsoft.com/office/drawing/2014/main" id="{36342E58-3255-C536-3717-ADB248B5B4A6}"/>
              </a:ext>
            </a:extLst>
          </p:cNvPr>
          <p:cNvSpPr txBox="1">
            <a:spLocks/>
          </p:cNvSpPr>
          <p:nvPr/>
        </p:nvSpPr>
        <p:spPr>
          <a:xfrm>
            <a:off x="2037748" y="1643375"/>
            <a:ext cx="6836818" cy="882128"/>
          </a:xfrm>
          <a:prstGeom prst="rect">
            <a:avLst/>
          </a:prstGeom>
        </p:spPr>
        <p:txBody>
          <a:bodyPr vert="horz" lIns="91440" tIns="45720" rIns="91440" bIns="45720" rtlCol="0" anchor="t">
            <a:noAutofit/>
          </a:bodyPr>
          <a:lstStyle>
            <a:lvl1pPr marL="0" indent="0" algn="ctr" defTabSz="914377" rtl="0" eaLnBrk="1" latinLnBrk="0" hangingPunct="1">
              <a:lnSpc>
                <a:spcPct val="100000"/>
              </a:lnSpc>
              <a:spcBef>
                <a:spcPts val="1000"/>
              </a:spcBef>
              <a:buFont typeface="Arial" panose="020B0604020202020204" pitchFamily="34" charset="0"/>
              <a:buNone/>
              <a:defRPr lang="en-US" sz="1600" kern="1200" dirty="0">
                <a:solidFill>
                  <a:schemeClr val="bg1"/>
                </a:solidFill>
                <a:latin typeface="+mn-lt"/>
                <a:ea typeface="+mn-ea"/>
                <a:cs typeface="+mn-cs"/>
              </a:defRPr>
            </a:lvl1pPr>
            <a:lvl2pPr marL="685783" indent="-228594" algn="ctr"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ctr"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legal middle name OR initial of candidate’s legal given name OR </a:t>
            </a:r>
          </a:p>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nickname OR</a:t>
            </a:r>
          </a:p>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surname</a:t>
            </a:r>
          </a:p>
          <a:p>
            <a:pPr algn="l">
              <a:spcBef>
                <a:spcPts val="0"/>
              </a:spcBef>
            </a:pPr>
            <a:endParaRPr lang="en-US" dirty="0">
              <a:latin typeface="+mj-lt"/>
              <a:cs typeface="Calibri" panose="020F0502020204030204" pitchFamily="34" charset="0"/>
            </a:endParaRPr>
          </a:p>
        </p:txBody>
      </p:sp>
      <p:sp>
        <p:nvSpPr>
          <p:cNvPr id="11" name="Text Placeholder 11">
            <a:extLst>
              <a:ext uri="{FF2B5EF4-FFF2-40B4-BE49-F238E27FC236}">
                <a16:creationId xmlns:a16="http://schemas.microsoft.com/office/drawing/2014/main" id="{05EE2952-9D38-0163-3C92-DE04915F94DA}"/>
              </a:ext>
            </a:extLst>
          </p:cNvPr>
          <p:cNvSpPr txBox="1">
            <a:spLocks/>
          </p:cNvSpPr>
          <p:nvPr/>
        </p:nvSpPr>
        <p:spPr>
          <a:xfrm>
            <a:off x="2020578" y="2263985"/>
            <a:ext cx="5860097" cy="674371"/>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dirty="0">
                <a:latin typeface="+mj-lt"/>
              </a:rPr>
              <a:t>3 Third Designation, if not used in the first or second designation</a:t>
            </a:r>
          </a:p>
        </p:txBody>
      </p:sp>
      <p:sp>
        <p:nvSpPr>
          <p:cNvPr id="12" name="Content Placeholder 2">
            <a:extLst>
              <a:ext uri="{FF2B5EF4-FFF2-40B4-BE49-F238E27FC236}">
                <a16:creationId xmlns:a16="http://schemas.microsoft.com/office/drawing/2014/main" id="{D86A3D62-5689-816C-8AC9-F7C02E916EB0}"/>
              </a:ext>
            </a:extLst>
          </p:cNvPr>
          <p:cNvSpPr txBox="1">
            <a:spLocks/>
          </p:cNvSpPr>
          <p:nvPr/>
        </p:nvSpPr>
        <p:spPr>
          <a:xfrm>
            <a:off x="2020578" y="2681575"/>
            <a:ext cx="6836818" cy="868611"/>
          </a:xfrm>
          <a:prstGeom prst="rect">
            <a:avLst/>
          </a:prstGeom>
        </p:spPr>
        <p:txBody>
          <a:bodyPr vert="horz" lIns="91440" tIns="45720" rIns="91440" bIns="45720" rtlCol="0" anchor="t">
            <a:noAutofit/>
          </a:bodyPr>
          <a:lstStyle>
            <a:lvl1pPr marL="0" indent="0" algn="ctr" defTabSz="914377" rtl="0" eaLnBrk="1" latinLnBrk="0" hangingPunct="1">
              <a:lnSpc>
                <a:spcPct val="100000"/>
              </a:lnSpc>
              <a:spcBef>
                <a:spcPts val="1000"/>
              </a:spcBef>
              <a:buFont typeface="Arial" panose="020B0604020202020204" pitchFamily="34" charset="0"/>
              <a:buNone/>
              <a:defRPr lang="en-US" sz="1600" kern="1200" dirty="0">
                <a:solidFill>
                  <a:schemeClr val="bg1"/>
                </a:solidFill>
                <a:latin typeface="+mn-lt"/>
                <a:ea typeface="+mn-ea"/>
                <a:cs typeface="+mn-cs"/>
              </a:defRPr>
            </a:lvl1pPr>
            <a:lvl2pPr marL="685783" indent="-228594" algn="ctr"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ctr"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nickname OR</a:t>
            </a:r>
          </a:p>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legal surname</a:t>
            </a:r>
          </a:p>
          <a:p>
            <a:pPr algn="l">
              <a:spcBef>
                <a:spcPts val="0"/>
              </a:spcBef>
            </a:pPr>
            <a:endParaRPr lang="en-US" dirty="0">
              <a:latin typeface="+mj-lt"/>
              <a:cs typeface="Calibri" panose="020F0502020204030204" pitchFamily="34" charset="0"/>
            </a:endParaRPr>
          </a:p>
        </p:txBody>
      </p:sp>
      <p:sp>
        <p:nvSpPr>
          <p:cNvPr id="13" name="Text Placeholder 11">
            <a:extLst>
              <a:ext uri="{FF2B5EF4-FFF2-40B4-BE49-F238E27FC236}">
                <a16:creationId xmlns:a16="http://schemas.microsoft.com/office/drawing/2014/main" id="{6C25816B-40E9-0741-61C5-E6E5DED9F5B7}"/>
              </a:ext>
            </a:extLst>
          </p:cNvPr>
          <p:cNvSpPr txBox="1">
            <a:spLocks/>
          </p:cNvSpPr>
          <p:nvPr/>
        </p:nvSpPr>
        <p:spPr>
          <a:xfrm>
            <a:off x="2020578" y="3078653"/>
            <a:ext cx="8133674" cy="666892"/>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dirty="0">
                <a:latin typeface="+mj-lt"/>
              </a:rPr>
              <a:t>4 Fourth Designation, if not used in the first or second or third designation</a:t>
            </a:r>
          </a:p>
        </p:txBody>
      </p:sp>
      <p:sp>
        <p:nvSpPr>
          <p:cNvPr id="14" name="Content Placeholder 2">
            <a:extLst>
              <a:ext uri="{FF2B5EF4-FFF2-40B4-BE49-F238E27FC236}">
                <a16:creationId xmlns:a16="http://schemas.microsoft.com/office/drawing/2014/main" id="{4F71AD86-5ABF-778B-2AD0-C9FD7026F9D6}"/>
              </a:ext>
            </a:extLst>
          </p:cNvPr>
          <p:cNvSpPr txBox="1">
            <a:spLocks/>
          </p:cNvSpPr>
          <p:nvPr/>
        </p:nvSpPr>
        <p:spPr>
          <a:xfrm>
            <a:off x="2037748" y="3501148"/>
            <a:ext cx="6836818" cy="641475"/>
          </a:xfrm>
          <a:prstGeom prst="rect">
            <a:avLst/>
          </a:prstGeom>
        </p:spPr>
        <p:txBody>
          <a:bodyPr vert="horz" lIns="91440" tIns="45720" rIns="91440" bIns="45720" rtlCol="0" anchor="t">
            <a:noAutofit/>
          </a:bodyPr>
          <a:lstStyle>
            <a:lvl1pPr marL="0" indent="0" algn="ctr" defTabSz="914377" rtl="0" eaLnBrk="1" latinLnBrk="0" hangingPunct="1">
              <a:lnSpc>
                <a:spcPct val="100000"/>
              </a:lnSpc>
              <a:spcBef>
                <a:spcPts val="1000"/>
              </a:spcBef>
              <a:buFont typeface="Arial" panose="020B0604020202020204" pitchFamily="34" charset="0"/>
              <a:buNone/>
              <a:defRPr lang="en-US" sz="1600" kern="1200" dirty="0">
                <a:solidFill>
                  <a:schemeClr val="bg1"/>
                </a:solidFill>
                <a:latin typeface="+mn-lt"/>
                <a:ea typeface="+mn-ea"/>
                <a:cs typeface="+mn-cs"/>
              </a:defRPr>
            </a:lvl1pPr>
            <a:lvl2pPr marL="685783" indent="-228594" algn="ctr"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ctr"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nickname OR</a:t>
            </a:r>
          </a:p>
          <a:p>
            <a:pPr marL="285750" indent="-285750" algn="l">
              <a:spcBef>
                <a:spcPts val="0"/>
              </a:spcBef>
              <a:buFont typeface="Arial" panose="020B0604020202020204" pitchFamily="34" charset="0"/>
              <a:buChar char="•"/>
            </a:pPr>
            <a:r>
              <a:rPr lang="en-US" dirty="0">
                <a:latin typeface="+mj-lt"/>
                <a:cs typeface="Calibri" panose="020F0502020204030204" pitchFamily="34" charset="0"/>
              </a:rPr>
              <a:t>Candidate’s legal surname</a:t>
            </a:r>
          </a:p>
          <a:p>
            <a:pPr algn="l"/>
            <a:endParaRPr lang="en-US" dirty="0">
              <a:latin typeface="+mj-lt"/>
              <a:cs typeface="Calibri" panose="020F0502020204030204" pitchFamily="34" charset="0"/>
            </a:endParaRPr>
          </a:p>
        </p:txBody>
      </p:sp>
      <p:sp>
        <p:nvSpPr>
          <p:cNvPr id="15" name="Text Placeholder 11">
            <a:extLst>
              <a:ext uri="{FF2B5EF4-FFF2-40B4-BE49-F238E27FC236}">
                <a16:creationId xmlns:a16="http://schemas.microsoft.com/office/drawing/2014/main" id="{0AEAD7BC-7A73-C61F-DBA3-89F9D5F21FC3}"/>
              </a:ext>
            </a:extLst>
          </p:cNvPr>
          <p:cNvSpPr txBox="1">
            <a:spLocks/>
          </p:cNvSpPr>
          <p:nvPr/>
        </p:nvSpPr>
        <p:spPr>
          <a:xfrm>
            <a:off x="2034025" y="3888688"/>
            <a:ext cx="4618749" cy="674371"/>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dirty="0">
                <a:latin typeface="+mj-lt"/>
              </a:rPr>
              <a:t>5 Fifth Designation: Suffix Only</a:t>
            </a:r>
          </a:p>
        </p:txBody>
      </p:sp>
      <p:sp>
        <p:nvSpPr>
          <p:cNvPr id="16" name="Content Placeholder 2">
            <a:extLst>
              <a:ext uri="{FF2B5EF4-FFF2-40B4-BE49-F238E27FC236}">
                <a16:creationId xmlns:a16="http://schemas.microsoft.com/office/drawing/2014/main" id="{F6DD4A9D-D571-B4D3-5E47-D075584E3937}"/>
              </a:ext>
            </a:extLst>
          </p:cNvPr>
          <p:cNvSpPr txBox="1">
            <a:spLocks/>
          </p:cNvSpPr>
          <p:nvPr/>
        </p:nvSpPr>
        <p:spPr>
          <a:xfrm>
            <a:off x="3619321" y="6321761"/>
            <a:ext cx="6836818" cy="434306"/>
          </a:xfrm>
          <a:prstGeom prst="rect">
            <a:avLst/>
          </a:prstGeom>
        </p:spPr>
        <p:txBody>
          <a:bodyPr vert="horz" lIns="91440" tIns="45720" rIns="91440" bIns="45720" rtlCol="0" anchor="t">
            <a:normAutofit/>
          </a:bodyPr>
          <a:lstStyle>
            <a:lvl1pPr marL="0" indent="0" algn="ctr" defTabSz="914377" rtl="0" eaLnBrk="1" latinLnBrk="0" hangingPunct="1">
              <a:lnSpc>
                <a:spcPct val="100000"/>
              </a:lnSpc>
              <a:spcBef>
                <a:spcPts val="1000"/>
              </a:spcBef>
              <a:buFont typeface="Arial" panose="020B0604020202020204" pitchFamily="34" charset="0"/>
              <a:buNone/>
              <a:defRPr lang="en-US" sz="1600" kern="1200" dirty="0">
                <a:solidFill>
                  <a:schemeClr val="bg1"/>
                </a:solidFill>
                <a:latin typeface="+mn-lt"/>
                <a:ea typeface="+mn-ea"/>
                <a:cs typeface="+mn-cs"/>
              </a:defRPr>
            </a:lvl1pPr>
            <a:lvl2pPr marL="685783" indent="-228594" algn="ctr"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ctr"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ctr"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latin typeface="+mj-lt"/>
                <a:cs typeface="Calibri" panose="020F0502020204030204" pitchFamily="34" charset="0"/>
              </a:rPr>
              <a:t>Suffix</a:t>
            </a:r>
          </a:p>
          <a:p>
            <a:pPr algn="l"/>
            <a:endParaRPr lang="en-US" dirty="0">
              <a:latin typeface="+mj-lt"/>
              <a:cs typeface="Calibri" panose="020F0502020204030204" pitchFamily="34" charset="0"/>
            </a:endParaRPr>
          </a:p>
        </p:txBody>
      </p:sp>
      <p:pic>
        <p:nvPicPr>
          <p:cNvPr id="18" name="Picture 17" descr="Snapshot of an Indiana candidate filing form showing the candidate name information section.">
            <a:extLst>
              <a:ext uri="{FF2B5EF4-FFF2-40B4-BE49-F238E27FC236}">
                <a16:creationId xmlns:a16="http://schemas.microsoft.com/office/drawing/2014/main" id="{BDED3F17-881C-14C4-415F-B84F69992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65" y="4671090"/>
            <a:ext cx="7162800" cy="1961839"/>
          </a:xfrm>
          <a:prstGeom prst="rect">
            <a:avLst/>
          </a:prstGeom>
        </p:spPr>
      </p:pic>
      <p:sp>
        <p:nvSpPr>
          <p:cNvPr id="20" name="Rectangle: Rounded Corners 19">
            <a:extLst>
              <a:ext uri="{FF2B5EF4-FFF2-40B4-BE49-F238E27FC236}">
                <a16:creationId xmlns:a16="http://schemas.microsoft.com/office/drawing/2014/main" id="{97A8AC52-3F2F-EFB3-233B-935C3351A653}"/>
              </a:ext>
            </a:extLst>
          </p:cNvPr>
          <p:cNvSpPr/>
          <p:nvPr/>
        </p:nvSpPr>
        <p:spPr>
          <a:xfrm>
            <a:off x="8032627" y="413607"/>
            <a:ext cx="3778374" cy="6057097"/>
          </a:xfrm>
          <a:prstGeom prst="round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Narrow" panose="020B0606020202030204" pitchFamily="34" charset="0"/>
                <a:cs typeface="Calibri" panose="020F0502020204030204" pitchFamily="34" charset="0"/>
              </a:rPr>
              <a:t>Primary Ballot Candidate Order: </a:t>
            </a:r>
            <a:br>
              <a:rPr lang="en-US" sz="1600" b="1" dirty="0">
                <a:solidFill>
                  <a:schemeClr val="tx1"/>
                </a:solidFill>
                <a:latin typeface="Arial Narrow" panose="020B0606020202030204" pitchFamily="34" charset="0"/>
                <a:cs typeface="Calibri" panose="020F0502020204030204" pitchFamily="34" charset="0"/>
              </a:rPr>
            </a:br>
            <a:r>
              <a:rPr lang="en-US" sz="1600" b="1" dirty="0">
                <a:solidFill>
                  <a:schemeClr val="tx1"/>
                </a:solidFill>
                <a:latin typeface="Arial Narrow" panose="020B0606020202030204" pitchFamily="34" charset="0"/>
                <a:cs typeface="Calibri" panose="020F0502020204030204" pitchFamily="34" charset="0"/>
              </a:rPr>
              <a:t>Listed ALPHABETICALLY BY SURNAME</a:t>
            </a:r>
          </a:p>
          <a:p>
            <a:pPr marL="342900" indent="-34290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Form design requires candidates to list their designation to take guess work out for county officials</a:t>
            </a:r>
          </a:p>
          <a:p>
            <a:pPr marL="342900" indent="-342900">
              <a:buFont typeface="Arial" panose="020B0604020202020204" pitchFamily="34" charset="0"/>
              <a:buChar char="•"/>
            </a:pPr>
            <a:endParaRPr lang="en-US" sz="1600" dirty="0">
              <a:solidFill>
                <a:schemeClr val="tx1"/>
              </a:solidFill>
              <a:latin typeface="Arial Narrow" panose="020B0606020202030204" pitchFamily="34" charset="0"/>
              <a:cs typeface="Calibri" panose="020F0502020204030204" pitchFamily="34" charset="0"/>
            </a:endParaRPr>
          </a:p>
          <a:p>
            <a:r>
              <a:rPr lang="en-US" sz="1600" b="1" dirty="0">
                <a:solidFill>
                  <a:schemeClr val="tx1"/>
                </a:solidFill>
                <a:latin typeface="Arial Narrow" panose="020B0606020202030204" pitchFamily="34" charset="0"/>
                <a:cs typeface="Calibri" panose="020F0502020204030204" pitchFamily="34" charset="0"/>
              </a:rPr>
              <a:t>All NICKNAMES must go in (PARENTHESES) on the ballot</a:t>
            </a:r>
          </a:p>
          <a:p>
            <a:pPr marL="342900" indent="-34290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Parentheses not required when nickname is used in first designation</a:t>
            </a:r>
          </a:p>
          <a:p>
            <a:pPr marL="342900" indent="-34290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Must be a nickname candidate is commonly known</a:t>
            </a:r>
          </a:p>
          <a:p>
            <a:pPr marL="342900" indent="-34290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Limited to 20 characters</a:t>
            </a:r>
          </a:p>
          <a:p>
            <a:pPr marL="342900" indent="-34290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Cannot use Title or Degree</a:t>
            </a:r>
          </a:p>
          <a:p>
            <a:endParaRPr lang="en-US" sz="1600" dirty="0">
              <a:solidFill>
                <a:schemeClr val="tx1"/>
              </a:solidFill>
              <a:latin typeface="Arial Narrow" panose="020B0606020202030204" pitchFamily="34" charset="0"/>
              <a:cs typeface="Calibri" panose="020F0502020204030204" pitchFamily="34" charset="0"/>
            </a:endParaRPr>
          </a:p>
          <a:p>
            <a:r>
              <a:rPr lang="en-US" sz="1600" b="1" dirty="0">
                <a:solidFill>
                  <a:schemeClr val="tx1"/>
                </a:solidFill>
                <a:latin typeface="Arial Narrow" panose="020B0606020202030204" pitchFamily="34" charset="0"/>
                <a:cs typeface="Calibri" panose="020F0502020204030204" pitchFamily="34" charset="0"/>
              </a:rPr>
              <a:t>Candidate Name does NOT have to match registration</a:t>
            </a:r>
          </a:p>
          <a:p>
            <a:pPr marL="285750" indent="-285750">
              <a:buFont typeface="Arial" panose="020B0604020202020204" pitchFamily="34" charset="0"/>
              <a:buChar char="•"/>
            </a:pPr>
            <a:r>
              <a:rPr lang="en-US" sz="1600" dirty="0">
                <a:solidFill>
                  <a:schemeClr val="tx1"/>
                </a:solidFill>
                <a:latin typeface="Arial Narrow" panose="020B0606020202030204" pitchFamily="34" charset="0"/>
                <a:cs typeface="Calibri" panose="020F0502020204030204" pitchFamily="34" charset="0"/>
              </a:rPr>
              <a:t>Instead, registration updated to reflect candidate name</a:t>
            </a:r>
          </a:p>
          <a:p>
            <a:pPr algn="ctr"/>
            <a:endParaRPr lang="en-US" sz="1400" dirty="0">
              <a:solidFill>
                <a:schemeClr val="tx1"/>
              </a:solidFill>
            </a:endParaRPr>
          </a:p>
        </p:txBody>
      </p:sp>
    </p:spTree>
    <p:extLst>
      <p:ext uri="{BB962C8B-B14F-4D97-AF65-F5344CB8AC3E}">
        <p14:creationId xmlns:p14="http://schemas.microsoft.com/office/powerpoint/2010/main" val="60972588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73485-85D8-08E6-B586-F241F101E34E}"/>
              </a:ext>
            </a:extLst>
          </p:cNvPr>
          <p:cNvSpPr>
            <a:spLocks noGrp="1"/>
          </p:cNvSpPr>
          <p:nvPr>
            <p:ph type="sldNum" sz="quarter" idx="12"/>
          </p:nvPr>
        </p:nvSpPr>
        <p:spPr/>
        <p:txBody>
          <a:bodyPr/>
          <a:lstStyle/>
          <a:p>
            <a:fld id="{458C6E3D-EC23-4351-9D68-31D98D15ECBE}" type="slidenum">
              <a:rPr lang="en-US" smtClean="0"/>
              <a:pPr/>
              <a:t>16</a:t>
            </a:fld>
            <a:endParaRPr lang="en-US" dirty="0"/>
          </a:p>
        </p:txBody>
      </p:sp>
      <p:pic>
        <p:nvPicPr>
          <p:cNvPr id="4" name="Picture 3" descr="Sample image of the CAN-19 form used for certain candidates to gain ballot access.">
            <a:extLst>
              <a:ext uri="{FF2B5EF4-FFF2-40B4-BE49-F238E27FC236}">
                <a16:creationId xmlns:a16="http://schemas.microsoft.com/office/drawing/2014/main" id="{27EE6D3A-4D54-9A19-48C6-38A14D55A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348" y="294033"/>
            <a:ext cx="8435652" cy="6269934"/>
          </a:xfrm>
          <a:prstGeom prst="rect">
            <a:avLst/>
          </a:prstGeom>
        </p:spPr>
      </p:pic>
      <p:sp>
        <p:nvSpPr>
          <p:cNvPr id="5" name="Rectangle 4">
            <a:extLst>
              <a:ext uri="{FF2B5EF4-FFF2-40B4-BE49-F238E27FC236}">
                <a16:creationId xmlns:a16="http://schemas.microsoft.com/office/drawing/2014/main" id="{BDFB7258-F687-922F-FAE9-9AF72D1D2E4E}"/>
              </a:ext>
              <a:ext uri="{C183D7F6-B498-43B3-948B-1728B52AA6E4}">
                <adec:decorative xmlns:adec="http://schemas.microsoft.com/office/drawing/2017/decorative" val="1"/>
              </a:ext>
            </a:extLst>
          </p:cNvPr>
          <p:cNvSpPr/>
          <p:nvPr/>
        </p:nvSpPr>
        <p:spPr>
          <a:xfrm>
            <a:off x="0" y="0"/>
            <a:ext cx="3168502"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8D55593-340E-B0C3-7D68-869F4869BD5D}"/>
              </a:ext>
            </a:extLst>
          </p:cNvPr>
          <p:cNvSpPr txBox="1">
            <a:spLocks noGrp="1"/>
          </p:cNvSpPr>
          <p:nvPr>
            <p:ph type="title" idx="4294967295"/>
          </p:nvPr>
        </p:nvSpPr>
        <p:spPr>
          <a:xfrm rot="16200000">
            <a:off x="-1388427" y="2259236"/>
            <a:ext cx="5748656" cy="2057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914400" rtl="0" eaLnBrk="1" latinLnBrk="0" hangingPunct="1">
              <a:lnSpc>
                <a:spcPct val="80000"/>
              </a:lnSpc>
              <a:spcBef>
                <a:spcPct val="0"/>
              </a:spcBef>
              <a:buNone/>
              <a:defRPr sz="5000" b="0" kern="1200" cap="all" spc="200" baseline="0">
                <a:solidFill>
                  <a:schemeClr val="bg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800" b="0" i="0" u="sng" strike="noStrike" kern="1200" cap="all" spc="200" normalizeH="0" baseline="0" noProof="0" dirty="0">
                <a:ln>
                  <a:noFill/>
                </a:ln>
                <a:solidFill>
                  <a:schemeClr val="bg1"/>
                </a:solidFill>
                <a:effectLst/>
                <a:uLnTx/>
                <a:uFillTx/>
                <a:latin typeface="+mj-lt"/>
                <a:ea typeface="+mj-ea"/>
                <a:cs typeface="+mj-cs"/>
              </a:rPr>
              <a:t>Petition Processing</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0" i="0" u="none" strike="noStrike" kern="1200" cap="all" spc="200" normalizeH="0" baseline="0" noProof="0" dirty="0">
                <a:ln>
                  <a:noFill/>
                </a:ln>
                <a:solidFill>
                  <a:schemeClr val="bg1"/>
                </a:solidFill>
                <a:effectLst/>
                <a:uLnTx/>
                <a:uFillTx/>
                <a:latin typeface="+mj-lt"/>
                <a:ea typeface="+mj-ea"/>
                <a:cs typeface="+mj-cs"/>
              </a:rPr>
              <a:t>2026 CAN-19 Example</a:t>
            </a:r>
          </a:p>
        </p:txBody>
      </p:sp>
    </p:spTree>
    <p:extLst>
      <p:ext uri="{BB962C8B-B14F-4D97-AF65-F5344CB8AC3E}">
        <p14:creationId xmlns:p14="http://schemas.microsoft.com/office/powerpoint/2010/main" val="33820183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3126-50C7-7ABC-8931-3A4B1BF1879B}"/>
              </a:ext>
            </a:extLst>
          </p:cNvPr>
          <p:cNvSpPr>
            <a:spLocks noGrp="1"/>
          </p:cNvSpPr>
          <p:nvPr>
            <p:ph type="title"/>
          </p:nvPr>
        </p:nvSpPr>
        <p:spPr/>
        <p:txBody>
          <a:bodyPr/>
          <a:lstStyle/>
          <a:p>
            <a:r>
              <a:rPr lang="en-US" dirty="0"/>
              <a:t>Petition processing: Filing</a:t>
            </a:r>
          </a:p>
        </p:txBody>
      </p:sp>
      <p:sp>
        <p:nvSpPr>
          <p:cNvPr id="3" name="Content Placeholder 2">
            <a:extLst>
              <a:ext uri="{FF2B5EF4-FFF2-40B4-BE49-F238E27FC236}">
                <a16:creationId xmlns:a16="http://schemas.microsoft.com/office/drawing/2014/main" id="{5E6432A6-F7DA-B870-E785-8BC79DE18C42}"/>
              </a:ext>
            </a:extLst>
          </p:cNvPr>
          <p:cNvSpPr>
            <a:spLocks noGrp="1"/>
          </p:cNvSpPr>
          <p:nvPr>
            <p:ph idx="1"/>
          </p:nvPr>
        </p:nvSpPr>
        <p:spPr>
          <a:xfrm>
            <a:off x="402635" y="2335295"/>
            <a:ext cx="5615605" cy="4023360"/>
          </a:xfrm>
        </p:spPr>
        <p:txBody>
          <a:bodyPr>
            <a:noAutofit/>
          </a:bodyPr>
          <a:lstStyle/>
          <a:p>
            <a:pPr algn="ctr"/>
            <a:r>
              <a:rPr lang="en-US" sz="2000" b="1" dirty="0">
                <a:solidFill>
                  <a:srgbClr val="0070C0"/>
                </a:solidFill>
                <a:latin typeface="Arial Narrow" panose="020B0606020202030204" pitchFamily="34" charset="0"/>
              </a:rPr>
              <a:t>Independent/Minor Party Candidates (CAN-19/CAN-21)</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Collect signatures of registered voters within election district</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File with county VR official where voter is registered</a:t>
            </a:r>
          </a:p>
          <a:p>
            <a:pPr marL="462661" lvl="1" indent="-288925">
              <a:lnSpc>
                <a:spcPct val="100000"/>
              </a:lnSpc>
              <a:spcBef>
                <a:spcPts val="0"/>
              </a:spcBef>
              <a:buFont typeface="Wingdings" panose="05000000000000000000" pitchFamily="2" charset="2"/>
              <a:buChar char="§"/>
            </a:pPr>
            <a:r>
              <a:rPr lang="en-US" sz="1400" dirty="0">
                <a:latin typeface="Arial Narrow" panose="020B0606020202030204" pitchFamily="34" charset="0"/>
              </a:rPr>
              <a:t>If election district is more than one county, county VR official may ONLY certify signatures of voters in their own county!</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Petition filing period for </a:t>
            </a:r>
            <a:r>
              <a:rPr lang="en-US" sz="1800" u="sng" dirty="0">
                <a:latin typeface="Arial Narrow" panose="020B0606020202030204" pitchFamily="34" charset="0"/>
              </a:rPr>
              <a:t>county review</a:t>
            </a:r>
            <a:r>
              <a:rPr lang="en-US" sz="1800" dirty="0">
                <a:latin typeface="Arial Narrow" panose="020B0606020202030204" pitchFamily="34" charset="0"/>
              </a:rPr>
              <a:t> is Jan. 7 to noon, June 30, 2026</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Deadline to file </a:t>
            </a:r>
            <a:r>
              <a:rPr lang="en-US" sz="1800" u="sng" dirty="0">
                <a:latin typeface="Arial Narrow" panose="020B0606020202030204" pitchFamily="34" charset="0"/>
              </a:rPr>
              <a:t>certified</a:t>
            </a:r>
            <a:r>
              <a:rPr lang="en-US" sz="1800" dirty="0">
                <a:latin typeface="Arial Narrow" panose="020B0606020202030204" pitchFamily="34" charset="0"/>
              </a:rPr>
              <a:t> petitions &amp; candidate consent (CAN-20) is noon, July 15, 2026</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Statement of economic interest for local offices (CAN-12) is filed with petitions by June 30, 2026, in almost all Indiana counties (see earlier slide)</a:t>
            </a:r>
          </a:p>
          <a:p>
            <a:endParaRPr lang="en-US" sz="2000" dirty="0">
              <a:solidFill>
                <a:srgbClr val="0070C0"/>
              </a:solidFill>
              <a:latin typeface="Arial Narrow" panose="020B0606020202030204" pitchFamily="34" charset="0"/>
            </a:endParaRPr>
          </a:p>
          <a:p>
            <a:r>
              <a:rPr lang="en-US" dirty="0"/>
              <a:t>	</a:t>
            </a:r>
          </a:p>
        </p:txBody>
      </p:sp>
      <p:sp>
        <p:nvSpPr>
          <p:cNvPr id="5" name="Slide Number Placeholder 4">
            <a:extLst>
              <a:ext uri="{FF2B5EF4-FFF2-40B4-BE49-F238E27FC236}">
                <a16:creationId xmlns:a16="http://schemas.microsoft.com/office/drawing/2014/main" id="{468F7424-E7C2-57C3-9D55-9BB04E1C4E08}"/>
              </a:ext>
            </a:extLst>
          </p:cNvPr>
          <p:cNvSpPr>
            <a:spLocks noGrp="1"/>
          </p:cNvSpPr>
          <p:nvPr>
            <p:ph type="sldNum" sz="quarter" idx="12"/>
          </p:nvPr>
        </p:nvSpPr>
        <p:spPr/>
        <p:txBody>
          <a:bodyPr/>
          <a:lstStyle/>
          <a:p>
            <a:fld id="{9196C149-9339-4AF9-9793-87B88BD86C41}" type="slidenum">
              <a:rPr lang="en-US" smtClean="0"/>
              <a:t>17</a:t>
            </a:fld>
            <a:endParaRPr lang="en-US"/>
          </a:p>
        </p:txBody>
      </p:sp>
      <p:sp>
        <p:nvSpPr>
          <p:cNvPr id="8" name="Content Placeholder 2">
            <a:extLst>
              <a:ext uri="{FF2B5EF4-FFF2-40B4-BE49-F238E27FC236}">
                <a16:creationId xmlns:a16="http://schemas.microsoft.com/office/drawing/2014/main" id="{3A2EEC11-1733-F67B-6FC8-FF5CE364DD42}"/>
              </a:ext>
            </a:extLst>
          </p:cNvPr>
          <p:cNvSpPr txBox="1">
            <a:spLocks/>
          </p:cNvSpPr>
          <p:nvPr/>
        </p:nvSpPr>
        <p:spPr>
          <a:xfrm>
            <a:off x="6251520" y="2286000"/>
            <a:ext cx="5635487" cy="41847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en-US" sz="2000" b="1" dirty="0">
                <a:solidFill>
                  <a:srgbClr val="0070C0"/>
                </a:solidFill>
                <a:latin typeface="Arial Narrow" panose="020B0606020202030204" pitchFamily="34" charset="0"/>
              </a:rPr>
              <a:t>School Board Candidates (CAN-34)</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Collect signatures of registered voters within election district</a:t>
            </a:r>
          </a:p>
          <a:p>
            <a:pPr marL="462661" lvl="1" indent="-288925">
              <a:lnSpc>
                <a:spcPct val="100000"/>
              </a:lnSpc>
              <a:spcBef>
                <a:spcPts val="0"/>
              </a:spcBef>
              <a:buFont typeface="Wingdings" panose="05000000000000000000" pitchFamily="2" charset="2"/>
              <a:buChar char="§"/>
            </a:pPr>
            <a:r>
              <a:rPr lang="en-US" sz="1400" dirty="0">
                <a:latin typeface="Arial Narrow" panose="020B0606020202030204" pitchFamily="34" charset="0"/>
              </a:rPr>
              <a:t>In most cases, the entire school corporation. NOTE: exceptions for schools if only voters within an election district vote for a school board seat, for example.</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File with county VR official where the largest percentage of voters of the school corporation reside</a:t>
            </a:r>
          </a:p>
          <a:p>
            <a:pPr marL="462661" lvl="1" indent="-288925">
              <a:lnSpc>
                <a:spcPct val="100000"/>
              </a:lnSpc>
              <a:spcBef>
                <a:spcPts val="0"/>
              </a:spcBef>
              <a:buFont typeface="Wingdings" panose="05000000000000000000" pitchFamily="2" charset="2"/>
              <a:buChar char="§"/>
            </a:pPr>
            <a:r>
              <a:rPr lang="en-US" sz="1400" dirty="0">
                <a:latin typeface="Arial Narrow" panose="020B0606020202030204" pitchFamily="34" charset="0"/>
              </a:rPr>
              <a:t>“Large” county processes all petitions; different than CAN-19/CAN-21 procedures!</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CAN-34 includes candidate’s consent (on back of form)</a:t>
            </a:r>
          </a:p>
          <a:p>
            <a:pPr marL="462661" lvl="1" indent="-288925">
              <a:lnSpc>
                <a:spcPct val="100000"/>
              </a:lnSpc>
              <a:spcBef>
                <a:spcPts val="0"/>
              </a:spcBef>
              <a:buFont typeface="Wingdings" panose="05000000000000000000" pitchFamily="2" charset="2"/>
              <a:buChar char="§"/>
            </a:pPr>
            <a:r>
              <a:rPr lang="en-US" sz="1400" dirty="0">
                <a:latin typeface="Arial Narrow" panose="020B0606020202030204" pitchFamily="34" charset="0"/>
              </a:rPr>
              <a:t>Filing period: May 19 to noon, June 18, 2026</a:t>
            </a:r>
          </a:p>
          <a:p>
            <a:pPr marL="288925" indent="-288925">
              <a:lnSpc>
                <a:spcPct val="100000"/>
              </a:lnSpc>
              <a:spcBef>
                <a:spcPts val="0"/>
              </a:spcBef>
              <a:spcAft>
                <a:spcPts val="400"/>
              </a:spcAft>
              <a:buFont typeface="Wingdings" panose="05000000000000000000" pitchFamily="2" charset="2"/>
              <a:buChar char="§"/>
            </a:pPr>
            <a:r>
              <a:rPr lang="en-US" sz="1800" dirty="0">
                <a:latin typeface="Arial Narrow" panose="020B0606020202030204" pitchFamily="34" charset="0"/>
              </a:rPr>
              <a:t>Statement of economic interest (CAN-12) must be filed with petitions at time of county review in almost all Indiana counties (see earlier slide)</a:t>
            </a:r>
          </a:p>
          <a:p>
            <a:pPr marL="462661" lvl="1" indent="-288925">
              <a:lnSpc>
                <a:spcPct val="100000"/>
              </a:lnSpc>
              <a:spcBef>
                <a:spcPts val="0"/>
              </a:spcBef>
              <a:buFont typeface="Wingdings" panose="05000000000000000000" pitchFamily="2" charset="2"/>
              <a:buChar char="§"/>
            </a:pPr>
            <a:r>
              <a:rPr lang="en-US" sz="1400" dirty="0">
                <a:latin typeface="Arial Narrow" panose="020B0606020202030204" pitchFamily="34" charset="0"/>
              </a:rPr>
              <a:t>Certified petitions must be filed by noon, June 18, 2026, so candidates running in counties with a separate VR office should file petitions early!</a:t>
            </a:r>
          </a:p>
          <a:p>
            <a:endParaRPr lang="en-US" sz="2000" dirty="0">
              <a:solidFill>
                <a:srgbClr val="0070C0"/>
              </a:solidFill>
              <a:latin typeface="Arial Narrow" panose="020B0606020202030204" pitchFamily="34" charset="0"/>
            </a:endParaRPr>
          </a:p>
          <a:p>
            <a:r>
              <a:rPr lang="en-US" dirty="0"/>
              <a:t>	</a:t>
            </a:r>
          </a:p>
        </p:txBody>
      </p:sp>
      <p:cxnSp>
        <p:nvCxnSpPr>
          <p:cNvPr id="6" name="Straight Connector 5">
            <a:extLst>
              <a:ext uri="{FF2B5EF4-FFF2-40B4-BE49-F238E27FC236}">
                <a16:creationId xmlns:a16="http://schemas.microsoft.com/office/drawing/2014/main" id="{8C04A42B-D369-57F4-5835-EA4C0A4422B4}"/>
              </a:ext>
              <a:ext uri="{C183D7F6-B498-43B3-948B-1728B52AA6E4}">
                <adec:decorative xmlns:adec="http://schemas.microsoft.com/office/drawing/2017/decorative" val="1"/>
              </a:ext>
            </a:extLst>
          </p:cNvPr>
          <p:cNvCxnSpPr/>
          <p:nvPr/>
        </p:nvCxnSpPr>
        <p:spPr>
          <a:xfrm>
            <a:off x="6096000" y="2223247"/>
            <a:ext cx="0" cy="4247457"/>
          </a:xfrm>
          <a:prstGeom prst="line">
            <a:avLst/>
          </a:prstGeom>
          <a:ln w="76200">
            <a:solidFill>
              <a:srgbClr val="EF96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50342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PETITION ELEMENTS: </a:t>
            </a:r>
            <a:r>
              <a:rPr lang="en-US" dirty="0" err="1"/>
              <a:t>REview</a:t>
            </a:r>
            <a:endParaRPr lang="en-US" dirty="0"/>
          </a:p>
        </p:txBody>
      </p:sp>
      <p:sp>
        <p:nvSpPr>
          <p:cNvPr id="3" name="Content Placeholder 2"/>
          <p:cNvSpPr>
            <a:spLocks noGrp="1"/>
          </p:cNvSpPr>
          <p:nvPr>
            <p:ph idx="1"/>
          </p:nvPr>
        </p:nvSpPr>
        <p:spPr>
          <a:xfrm>
            <a:off x="727128" y="2249424"/>
            <a:ext cx="9720071" cy="4023360"/>
          </a:xfrm>
        </p:spPr>
        <p:txBody>
          <a:bodyPr>
            <a:normAutofit/>
          </a:bodyPr>
          <a:lstStyle/>
          <a:p>
            <a:pPr marL="128016" lvl="1" indent="0">
              <a:buNone/>
            </a:pPr>
            <a:r>
              <a:rPr lang="en-US" sz="2000" b="1" dirty="0">
                <a:solidFill>
                  <a:srgbClr val="0070C0"/>
                </a:solidFill>
                <a:latin typeface="Arial Narrow" panose="020B0606020202030204" pitchFamily="34" charset="0"/>
              </a:rPr>
              <a:t>Minor Party Candidates Using CAN-19/CAN-21</a:t>
            </a:r>
            <a:endParaRPr lang="en-US" sz="1600" b="1" dirty="0">
              <a:solidFill>
                <a:srgbClr val="0070C0"/>
              </a:solidFill>
              <a:latin typeface="Arial Narrow" panose="020B0606020202030204" pitchFamily="34" charset="0"/>
            </a:endParaRPr>
          </a:p>
          <a:p>
            <a:pPr lvl="2"/>
            <a:r>
              <a:rPr lang="en-US" sz="1800" dirty="0">
                <a:latin typeface="Arial Narrow" panose="020B0606020202030204" pitchFamily="34" charset="0"/>
              </a:rPr>
              <a:t>Candidate Name(s)</a:t>
            </a:r>
          </a:p>
          <a:p>
            <a:pPr lvl="3"/>
            <a:r>
              <a:rPr lang="en-US" sz="1800" dirty="0">
                <a:latin typeface="Arial Narrow" panose="020B0606020202030204" pitchFamily="34" charset="0"/>
              </a:rPr>
              <a:t>Up to three individuals from the </a:t>
            </a:r>
            <a:r>
              <a:rPr lang="en-US" sz="1800" u="sng" dirty="0">
                <a:latin typeface="Arial Narrow" panose="020B0606020202030204" pitchFamily="34" charset="0"/>
              </a:rPr>
              <a:t>same</a:t>
            </a:r>
            <a:r>
              <a:rPr lang="en-US" sz="1800" dirty="0">
                <a:latin typeface="Arial Narrow" panose="020B0606020202030204" pitchFamily="34" charset="0"/>
              </a:rPr>
              <a:t> minor political party may circulate the same petitions &amp; those tallies apply to each candidate</a:t>
            </a:r>
          </a:p>
          <a:p>
            <a:pPr lvl="4"/>
            <a:r>
              <a:rPr lang="en-US" sz="1800" dirty="0">
                <a:latin typeface="Arial Narrow" panose="020B0606020202030204" pitchFamily="34" charset="0"/>
              </a:rPr>
              <a:t>Name(s) do not have to match registration; CAN-20 consent establishes ballot name</a:t>
            </a:r>
          </a:p>
          <a:p>
            <a:pPr lvl="3"/>
            <a:r>
              <a:rPr lang="en-US" sz="1800" dirty="0">
                <a:latin typeface="Arial Narrow" panose="020B0606020202030204" pitchFamily="34" charset="0"/>
              </a:rPr>
              <a:t>D/R/L candidates are NOT eligible to use these forms!</a:t>
            </a:r>
          </a:p>
          <a:p>
            <a:pPr lvl="2"/>
            <a:r>
              <a:rPr lang="en-US" sz="1800" dirty="0">
                <a:latin typeface="Arial Narrow" panose="020B0606020202030204" pitchFamily="34" charset="0"/>
              </a:rPr>
              <a:t>Candidate(s) Address(es) &amp; Office(s) sought</a:t>
            </a:r>
          </a:p>
          <a:p>
            <a:pPr lvl="1"/>
            <a:endParaRPr lang="en-US" sz="800" dirty="0">
              <a:latin typeface="Arial Narrow" panose="020B0606020202030204" pitchFamily="34" charset="0"/>
            </a:endParaRPr>
          </a:p>
          <a:p>
            <a:pPr marL="128016" lvl="1" indent="0">
              <a:buNone/>
            </a:pPr>
            <a:r>
              <a:rPr lang="en-US" sz="2000" b="1" dirty="0">
                <a:solidFill>
                  <a:srgbClr val="0070C0"/>
                </a:solidFill>
                <a:latin typeface="Arial Narrow" panose="020B0606020202030204" pitchFamily="34" charset="0"/>
              </a:rPr>
              <a:t>Independent Candidates Using CAN-19/CAN-21</a:t>
            </a:r>
          </a:p>
          <a:p>
            <a:pPr lvl="2"/>
            <a:r>
              <a:rPr lang="en-US" sz="1800" dirty="0">
                <a:latin typeface="Arial Narrow" panose="020B0606020202030204" pitchFamily="34" charset="0"/>
              </a:rPr>
              <a:t>Candidate Name, Address &amp; Office sought</a:t>
            </a:r>
          </a:p>
          <a:p>
            <a:pPr lvl="3"/>
            <a:r>
              <a:rPr lang="en-US" sz="1800" dirty="0">
                <a:latin typeface="Arial Narrow" panose="020B0606020202030204" pitchFamily="34" charset="0"/>
              </a:rPr>
              <a:t>Only ONE independent candidate may be included on a petition as “independent” is NOT a political party, not even a “minor” one!</a:t>
            </a:r>
          </a:p>
          <a:p>
            <a:pPr lvl="2"/>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196C149-9339-4AF9-9793-87B88BD86C41}" type="slidenum">
              <a:rPr lang="en-US" smtClean="0"/>
              <a:t>18</a:t>
            </a:fld>
            <a:endParaRPr lang="en-US"/>
          </a:p>
        </p:txBody>
      </p:sp>
      <p:pic>
        <p:nvPicPr>
          <p:cNvPr id="7" name="Picture 6" descr="A person holding a tablet reviewing her work.">
            <a:extLst>
              <a:ext uri="{FF2B5EF4-FFF2-40B4-BE49-F238E27FC236}">
                <a16:creationId xmlns:a16="http://schemas.microsoft.com/office/drawing/2014/main" id="{E0D1F159-C805-AC9C-2258-D7D4D62F532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563" b="97609" l="8037" r="84486">
                        <a14:foregroundMark x1="32336" y1="92412" x2="32336" y2="92412"/>
                        <a14:foregroundMark x1="36075" y1="95634" x2="36075" y2="95634"/>
                        <a14:foregroundMark x1="31028" y1="95010" x2="31028" y2="95010"/>
                        <a14:foregroundMark x1="34019" y1="95218" x2="34019" y2="95218"/>
                        <a14:foregroundMark x1="37196" y1="96050" x2="37196" y2="96050"/>
                        <a14:foregroundMark x1="29533" y1="95426" x2="29533" y2="95426"/>
                        <a14:foregroundMark x1="36075" y1="97713" x2="36075" y2="97713"/>
                        <a14:foregroundMark x1="31028" y1="95426" x2="31028" y2="95426"/>
                        <a14:foregroundMark x1="31028" y1="92931" x2="31028" y2="92931"/>
                        <a14:foregroundMark x1="67103" y1="25052" x2="67103" y2="25052"/>
                        <a14:foregroundMark x1="70841" y1="22037" x2="70841" y2="22037"/>
                        <a14:foregroundMark x1="54019" y1="24116" x2="54019" y2="24116"/>
                        <a14:foregroundMark x1="54393" y1="34823" x2="54019" y2="21830"/>
                        <a14:foregroundMark x1="54019" y1="21830" x2="84486" y2="19231"/>
                        <a14:foregroundMark x1="84486" y1="19231" x2="72523" y2="31601"/>
                        <a14:foregroundMark x1="72523" y1="31601" x2="54953" y2="33888"/>
                        <a14:foregroundMark x1="54953" y1="33888" x2="53645" y2="32225"/>
                        <a14:foregroundMark x1="28972" y1="94906" x2="34766" y2="94075"/>
                        <a14:foregroundMark x1="26168" y1="93555" x2="47103" y2="93763"/>
                        <a14:foregroundMark x1="47103" y1="93763" x2="20561" y2="96362"/>
                        <a14:foregroundMark x1="20561" y1="96362" x2="32710" y2="92723"/>
                      </a14:backgroundRemoval>
                    </a14:imgEffect>
                  </a14:imgLayer>
                </a14:imgProps>
              </a:ext>
              <a:ext uri="{28A0092B-C50C-407E-A947-70E740481C1C}">
                <a14:useLocalDpi xmlns:a14="http://schemas.microsoft.com/office/drawing/2010/main" val="0"/>
              </a:ext>
            </a:extLst>
          </a:blip>
          <a:srcRect r="10819"/>
          <a:stretch>
            <a:fillRect/>
          </a:stretch>
        </p:blipFill>
        <p:spPr>
          <a:xfrm flipH="1">
            <a:off x="8898835" y="0"/>
            <a:ext cx="3293165" cy="6631477"/>
          </a:xfrm>
          <a:prstGeom prst="rect">
            <a:avLst/>
          </a:prstGeom>
        </p:spPr>
      </p:pic>
      <p:sp>
        <p:nvSpPr>
          <p:cNvPr id="9" name="TextBox 8">
            <a:extLst>
              <a:ext uri="{FF2B5EF4-FFF2-40B4-BE49-F238E27FC236}">
                <a16:creationId xmlns:a16="http://schemas.microsoft.com/office/drawing/2014/main" id="{2E4D4747-FF1E-8162-7644-9A572D59EA4E}"/>
              </a:ext>
            </a:extLst>
          </p:cNvPr>
          <p:cNvSpPr txBox="1"/>
          <p:nvPr/>
        </p:nvSpPr>
        <p:spPr>
          <a:xfrm>
            <a:off x="727128" y="6465190"/>
            <a:ext cx="2411494" cy="246221"/>
          </a:xfrm>
          <a:prstGeom prst="rect">
            <a:avLst/>
          </a:prstGeom>
          <a:noFill/>
        </p:spPr>
        <p:txBody>
          <a:bodyPr wrap="square" rtlCol="0">
            <a:spAutoFit/>
          </a:bodyPr>
          <a:lstStyle/>
          <a:p>
            <a:r>
              <a:rPr lang="en-US" sz="1000" dirty="0">
                <a:latin typeface="Arial Narrow" panose="020B0606020202030204" pitchFamily="34" charset="0"/>
              </a:rPr>
              <a:t>IC 3-8-1-33 | IC 3-8-9-5</a:t>
            </a:r>
          </a:p>
        </p:txBody>
      </p:sp>
    </p:spTree>
    <p:extLst>
      <p:ext uri="{BB962C8B-B14F-4D97-AF65-F5344CB8AC3E}">
        <p14:creationId xmlns:p14="http://schemas.microsoft.com/office/powerpoint/2010/main" val="575219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6137-6D18-2FB8-A28F-A49792DCA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7E30E-8CE6-1EEB-6A9C-E5960718A2BF}"/>
              </a:ext>
            </a:extLst>
          </p:cNvPr>
          <p:cNvSpPr>
            <a:spLocks noGrp="1"/>
          </p:cNvSpPr>
          <p:nvPr>
            <p:ph type="title"/>
          </p:nvPr>
        </p:nvSpPr>
        <p:spPr/>
        <p:txBody>
          <a:bodyPr/>
          <a:lstStyle/>
          <a:p>
            <a:r>
              <a:rPr lang="en-US" dirty="0"/>
              <a:t>REQUIRED PETITION ELEMENTS: Review </a:t>
            </a:r>
            <a:r>
              <a:rPr lang="en-US" sz="2000" i="1" dirty="0"/>
              <a:t>(CONTINUED)</a:t>
            </a:r>
            <a:endParaRPr lang="en-US" i="1" dirty="0"/>
          </a:p>
        </p:txBody>
      </p:sp>
      <p:sp>
        <p:nvSpPr>
          <p:cNvPr id="3" name="Content Placeholder 2">
            <a:extLst>
              <a:ext uri="{FF2B5EF4-FFF2-40B4-BE49-F238E27FC236}">
                <a16:creationId xmlns:a16="http://schemas.microsoft.com/office/drawing/2014/main" id="{C9951FD2-1D7C-F6DA-29AA-29ABFA640BB7}"/>
              </a:ext>
            </a:extLst>
          </p:cNvPr>
          <p:cNvSpPr>
            <a:spLocks noGrp="1"/>
          </p:cNvSpPr>
          <p:nvPr>
            <p:ph idx="1"/>
          </p:nvPr>
        </p:nvSpPr>
        <p:spPr>
          <a:xfrm>
            <a:off x="727128" y="2286000"/>
            <a:ext cx="10017071" cy="4023360"/>
          </a:xfrm>
        </p:spPr>
        <p:txBody>
          <a:bodyPr>
            <a:normAutofit/>
          </a:bodyPr>
          <a:lstStyle/>
          <a:p>
            <a:pPr marL="128016" lvl="1" indent="0">
              <a:buNone/>
            </a:pPr>
            <a:r>
              <a:rPr lang="en-US" sz="2400" b="1" dirty="0">
                <a:solidFill>
                  <a:srgbClr val="0070C0"/>
                </a:solidFill>
                <a:latin typeface="Arial Narrow" panose="020B0606020202030204" pitchFamily="34" charset="0"/>
              </a:rPr>
              <a:t>Voter’s Signature</a:t>
            </a:r>
            <a:endParaRPr lang="en-US" b="1" dirty="0">
              <a:solidFill>
                <a:srgbClr val="0070C0"/>
              </a:solidFill>
              <a:latin typeface="Arial Narrow" panose="020B0606020202030204" pitchFamily="34" charset="0"/>
            </a:endParaRPr>
          </a:p>
          <a:p>
            <a:pPr lvl="2"/>
            <a:r>
              <a:rPr lang="en-US" sz="2000" dirty="0">
                <a:latin typeface="Arial Narrow" panose="020B0606020202030204" pitchFamily="34" charset="0"/>
              </a:rPr>
              <a:t>Must reasonably conform to the registration record</a:t>
            </a:r>
          </a:p>
          <a:p>
            <a:pPr lvl="2"/>
            <a:r>
              <a:rPr lang="en-US" sz="2000" dirty="0">
                <a:latin typeface="Arial Narrow" panose="020B0606020202030204" pitchFamily="34" charset="0"/>
              </a:rPr>
              <a:t>Check for voter assistance affidavit on back of form to see if voter had assistance </a:t>
            </a:r>
            <a:br>
              <a:rPr lang="en-US" sz="2000" dirty="0">
                <a:latin typeface="Arial Narrow" panose="020B0606020202030204" pitchFamily="34" charset="0"/>
              </a:rPr>
            </a:br>
            <a:r>
              <a:rPr lang="en-US" sz="2000" dirty="0">
                <a:latin typeface="Arial Narrow" panose="020B0606020202030204" pitchFamily="34" charset="0"/>
              </a:rPr>
              <a:t>with signing their name</a:t>
            </a:r>
          </a:p>
          <a:p>
            <a:pPr lvl="1"/>
            <a:endParaRPr lang="en-US" sz="900" dirty="0">
              <a:latin typeface="Arial Narrow" panose="020B0606020202030204" pitchFamily="34" charset="0"/>
            </a:endParaRPr>
          </a:p>
          <a:p>
            <a:pPr marL="128016" lvl="1" indent="0">
              <a:buNone/>
            </a:pPr>
            <a:r>
              <a:rPr lang="en-US" sz="2400" b="1" dirty="0">
                <a:solidFill>
                  <a:srgbClr val="0070C0"/>
                </a:solidFill>
                <a:latin typeface="Arial Narrow" panose="020B0606020202030204" pitchFamily="34" charset="0"/>
              </a:rPr>
              <a:t>Voter’s Printed First &amp; Last Name</a:t>
            </a:r>
          </a:p>
          <a:p>
            <a:pPr lvl="2"/>
            <a:r>
              <a:rPr lang="en-US" sz="2000" dirty="0">
                <a:latin typeface="Arial Narrow" panose="020B0606020202030204" pitchFamily="34" charset="0"/>
              </a:rPr>
              <a:t>Name should reasonably conform to the registration record</a:t>
            </a:r>
          </a:p>
          <a:p>
            <a:pPr marL="128016" lvl="1" indent="0">
              <a:buNone/>
            </a:pPr>
            <a:r>
              <a:rPr lang="en-US" sz="900" dirty="0">
                <a:solidFill>
                  <a:srgbClr val="0070C0"/>
                </a:solidFill>
                <a:latin typeface="Arial Narrow" panose="020B0606020202030204" pitchFamily="34" charset="0"/>
              </a:rPr>
              <a:t>	</a:t>
            </a:r>
            <a:endParaRPr lang="en-US" sz="900" dirty="0">
              <a:solidFill>
                <a:srgbClr val="0070C0"/>
              </a:solidFill>
            </a:endParaRPr>
          </a:p>
          <a:p>
            <a:pPr marL="128016" lvl="1" indent="0">
              <a:buNone/>
            </a:pPr>
            <a:r>
              <a:rPr lang="en-US" sz="2400" b="1" dirty="0">
                <a:solidFill>
                  <a:srgbClr val="0070C0"/>
                </a:solidFill>
                <a:latin typeface="Arial Narrow" panose="020B0606020202030204" pitchFamily="34" charset="0"/>
              </a:rPr>
              <a:t>Voter’s Residence Address</a:t>
            </a:r>
          </a:p>
          <a:p>
            <a:pPr lvl="2"/>
            <a:r>
              <a:rPr lang="en-US" sz="2000" dirty="0">
                <a:latin typeface="Arial Narrow" panose="020B0606020202030204" pitchFamily="34" charset="0"/>
              </a:rPr>
              <a:t>MUST be registered to vote at the address indicated on the petition at the time the petition is </a:t>
            </a:r>
            <a:r>
              <a:rPr lang="en-US" sz="2000" u="sng" dirty="0">
                <a:latin typeface="Arial Narrow" panose="020B0606020202030204" pitchFamily="34" charset="0"/>
              </a:rPr>
              <a:t>reviewed</a:t>
            </a:r>
            <a:r>
              <a:rPr lang="en-US" sz="2000" dirty="0">
                <a:latin typeface="Arial Narrow" panose="020B0606020202030204" pitchFamily="34" charset="0"/>
              </a:rPr>
              <a:t> by county VR officials</a:t>
            </a:r>
          </a:p>
          <a:p>
            <a:pPr lvl="3"/>
            <a:r>
              <a:rPr lang="en-US" sz="2000" dirty="0">
                <a:latin typeface="Arial Narrow" panose="020B0606020202030204" pitchFamily="34" charset="0"/>
              </a:rPr>
              <a:t>Minor variations may be OK; see IC 3-5-6-4 and IC 3-5-6-5 for discussion on major/minor variations</a:t>
            </a:r>
          </a:p>
          <a:p>
            <a:pPr lvl="3"/>
            <a:endParaRPr lang="en-US" sz="1800" dirty="0">
              <a:latin typeface="Arial Narrow" panose="020B0606020202030204" pitchFamily="34" charset="0"/>
            </a:endParaRPr>
          </a:p>
          <a:p>
            <a:pPr lvl="1"/>
            <a:endParaRPr lang="en-US" dirty="0"/>
          </a:p>
          <a:p>
            <a:pPr lvl="1"/>
            <a:endParaRPr lang="en-US" dirty="0"/>
          </a:p>
        </p:txBody>
      </p:sp>
      <p:sp>
        <p:nvSpPr>
          <p:cNvPr id="4" name="Slide Number Placeholder 3">
            <a:extLst>
              <a:ext uri="{FF2B5EF4-FFF2-40B4-BE49-F238E27FC236}">
                <a16:creationId xmlns:a16="http://schemas.microsoft.com/office/drawing/2014/main" id="{35893109-D726-3750-2BE3-BBAD6EF7A9E2}"/>
              </a:ext>
            </a:extLst>
          </p:cNvPr>
          <p:cNvSpPr>
            <a:spLocks noGrp="1"/>
          </p:cNvSpPr>
          <p:nvPr>
            <p:ph type="sldNum" sz="quarter" idx="12"/>
          </p:nvPr>
        </p:nvSpPr>
        <p:spPr/>
        <p:txBody>
          <a:bodyPr/>
          <a:lstStyle/>
          <a:p>
            <a:fld id="{9196C149-9339-4AF9-9793-87B88BD86C41}" type="slidenum">
              <a:rPr lang="en-US" smtClean="0"/>
              <a:t>19</a:t>
            </a:fld>
            <a:endParaRPr lang="en-US"/>
          </a:p>
        </p:txBody>
      </p:sp>
      <p:pic>
        <p:nvPicPr>
          <p:cNvPr id="7" name="Picture 6" descr="Picture of woman holding a table reviewing her work.">
            <a:extLst>
              <a:ext uri="{FF2B5EF4-FFF2-40B4-BE49-F238E27FC236}">
                <a16:creationId xmlns:a16="http://schemas.microsoft.com/office/drawing/2014/main" id="{B803A4EC-7002-E896-A107-08A26B8E6D1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563" b="97609" l="8037" r="84486">
                        <a14:foregroundMark x1="32336" y1="92412" x2="32336" y2="92412"/>
                        <a14:foregroundMark x1="36075" y1="95634" x2="36075" y2="95634"/>
                        <a14:foregroundMark x1="31028" y1="95010" x2="31028" y2="95010"/>
                        <a14:foregroundMark x1="34019" y1="95218" x2="34019" y2="95218"/>
                        <a14:foregroundMark x1="37196" y1="96050" x2="37196" y2="96050"/>
                        <a14:foregroundMark x1="29533" y1="95426" x2="29533" y2="95426"/>
                        <a14:foregroundMark x1="36075" y1="97713" x2="36075" y2="97713"/>
                        <a14:foregroundMark x1="31028" y1="95426" x2="31028" y2="95426"/>
                        <a14:foregroundMark x1="31028" y1="92931" x2="31028" y2="92931"/>
                        <a14:foregroundMark x1="67103" y1="25052" x2="67103" y2="25052"/>
                        <a14:foregroundMark x1="70841" y1="22037" x2="70841" y2="22037"/>
                        <a14:foregroundMark x1="54019" y1="24116" x2="54019" y2="24116"/>
                        <a14:foregroundMark x1="54393" y1="34823" x2="54019" y2="21830"/>
                        <a14:foregroundMark x1="54019" y1="21830" x2="84486" y2="19231"/>
                        <a14:foregroundMark x1="84486" y1="19231" x2="72523" y2="31601"/>
                        <a14:foregroundMark x1="72523" y1="31601" x2="54953" y2="33888"/>
                        <a14:foregroundMark x1="54953" y1="33888" x2="53645" y2="32225"/>
                        <a14:foregroundMark x1="28972" y1="94906" x2="34766" y2="94075"/>
                        <a14:foregroundMark x1="26168" y1="93555" x2="47103" y2="93763"/>
                        <a14:foregroundMark x1="47103" y1="93763" x2="20561" y2="96362"/>
                        <a14:foregroundMark x1="20561" y1="96362" x2="32710" y2="92723"/>
                      </a14:backgroundRemoval>
                    </a14:imgEffect>
                  </a14:imgLayer>
                </a14:imgProps>
              </a:ext>
              <a:ext uri="{28A0092B-C50C-407E-A947-70E740481C1C}">
                <a14:useLocalDpi xmlns:a14="http://schemas.microsoft.com/office/drawing/2010/main" val="0"/>
              </a:ext>
            </a:extLst>
          </a:blip>
          <a:srcRect r="10819"/>
          <a:stretch>
            <a:fillRect/>
          </a:stretch>
        </p:blipFill>
        <p:spPr>
          <a:xfrm flipH="1">
            <a:off x="8898835" y="0"/>
            <a:ext cx="3293165" cy="6631477"/>
          </a:xfrm>
          <a:prstGeom prst="rect">
            <a:avLst/>
          </a:prstGeom>
        </p:spPr>
      </p:pic>
      <p:sp>
        <p:nvSpPr>
          <p:cNvPr id="5" name="TextBox 4">
            <a:extLst>
              <a:ext uri="{FF2B5EF4-FFF2-40B4-BE49-F238E27FC236}">
                <a16:creationId xmlns:a16="http://schemas.microsoft.com/office/drawing/2014/main" id="{76BF68C8-D9FF-430E-0D18-2C9116B54339}"/>
              </a:ext>
            </a:extLst>
          </p:cNvPr>
          <p:cNvSpPr txBox="1"/>
          <p:nvPr/>
        </p:nvSpPr>
        <p:spPr>
          <a:xfrm>
            <a:off x="727128" y="6465190"/>
            <a:ext cx="2411494" cy="246221"/>
          </a:xfrm>
          <a:prstGeom prst="rect">
            <a:avLst/>
          </a:prstGeom>
          <a:noFill/>
        </p:spPr>
        <p:txBody>
          <a:bodyPr wrap="square" rtlCol="0">
            <a:spAutoFit/>
          </a:bodyPr>
          <a:lstStyle/>
          <a:p>
            <a:r>
              <a:rPr lang="en-US" sz="1000" dirty="0">
                <a:latin typeface="Arial Narrow" panose="020B0606020202030204" pitchFamily="34" charset="0"/>
              </a:rPr>
              <a:t>IC 3-5-6-4 | IC 3-5-6-5 | IC 3-5-6-6</a:t>
            </a:r>
          </a:p>
        </p:txBody>
      </p:sp>
    </p:spTree>
    <p:extLst>
      <p:ext uri="{BB962C8B-B14F-4D97-AF65-F5344CB8AC3E}">
        <p14:creationId xmlns:p14="http://schemas.microsoft.com/office/powerpoint/2010/main" val="5542002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3BD8-4117-4C58-2442-550C108C3824}"/>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7BEC3E63-DC79-E6EC-71ED-49DC8F942BF1}"/>
              </a:ext>
            </a:extLst>
          </p:cNvPr>
          <p:cNvSpPr>
            <a:spLocks noGrp="1"/>
          </p:cNvSpPr>
          <p:nvPr>
            <p:ph idx="1"/>
          </p:nvPr>
        </p:nvSpPr>
        <p:spPr>
          <a:xfrm>
            <a:off x="627530" y="2286000"/>
            <a:ext cx="10927976" cy="4023360"/>
          </a:xfrm>
        </p:spPr>
        <p:txBody>
          <a:bodyPr/>
          <a:lstStyle/>
          <a:p>
            <a:pPr>
              <a:lnSpc>
                <a:spcPct val="100000"/>
              </a:lnSpc>
              <a:spcBef>
                <a:spcPts val="600"/>
              </a:spcBef>
            </a:pPr>
            <a:r>
              <a:rPr lang="en-US" dirty="0">
                <a:latin typeface="Arial Narrow" panose="020B0606020202030204" pitchFamily="34" charset="0"/>
              </a:rPr>
              <a:t>ABS = absentee</a:t>
            </a:r>
          </a:p>
          <a:p>
            <a:pPr>
              <a:lnSpc>
                <a:spcPct val="100000"/>
              </a:lnSpc>
              <a:spcBef>
                <a:spcPts val="600"/>
              </a:spcBef>
            </a:pPr>
            <a:r>
              <a:rPr lang="en-US" dirty="0">
                <a:latin typeface="Arial Narrow" panose="020B0606020202030204" pitchFamily="34" charset="0"/>
              </a:rPr>
              <a:t>CEB = County Election Board</a:t>
            </a:r>
          </a:p>
          <a:p>
            <a:pPr>
              <a:lnSpc>
                <a:spcPct val="100000"/>
              </a:lnSpc>
              <a:spcBef>
                <a:spcPts val="600"/>
              </a:spcBef>
            </a:pPr>
            <a:r>
              <a:rPr lang="en-US" dirty="0">
                <a:latin typeface="Arial Narrow" panose="020B0606020202030204" pitchFamily="34" charset="0"/>
              </a:rPr>
              <a:t>D/R/L = Democratic, Republican or Libertarian Parties</a:t>
            </a:r>
          </a:p>
          <a:p>
            <a:pPr>
              <a:lnSpc>
                <a:spcPct val="100000"/>
              </a:lnSpc>
              <a:spcBef>
                <a:spcPts val="600"/>
              </a:spcBef>
            </a:pPr>
            <a:r>
              <a:rPr lang="en-US" dirty="0">
                <a:latin typeface="Arial Narrow" panose="020B0606020202030204" pitchFamily="34" charset="0"/>
              </a:rPr>
              <a:t>DLN = driver’s license number</a:t>
            </a:r>
          </a:p>
          <a:p>
            <a:pPr>
              <a:lnSpc>
                <a:spcPct val="100000"/>
              </a:lnSpc>
              <a:spcBef>
                <a:spcPts val="600"/>
              </a:spcBef>
            </a:pPr>
            <a:r>
              <a:rPr lang="en-US" dirty="0">
                <a:latin typeface="Arial Narrow" panose="020B0606020202030204" pitchFamily="34" charset="0"/>
              </a:rPr>
              <a:t>IED = Indiana Election Division</a:t>
            </a:r>
          </a:p>
          <a:p>
            <a:pPr>
              <a:lnSpc>
                <a:spcPct val="100000"/>
              </a:lnSpc>
              <a:spcBef>
                <a:spcPts val="600"/>
              </a:spcBef>
            </a:pPr>
            <a:r>
              <a:rPr lang="en-US" dirty="0">
                <a:latin typeface="Arial Narrow" panose="020B0606020202030204" pitchFamily="34" charset="0"/>
              </a:rPr>
              <a:t>SEI = Statement of Economic Interests</a:t>
            </a:r>
          </a:p>
          <a:p>
            <a:pPr>
              <a:lnSpc>
                <a:spcPct val="100000"/>
              </a:lnSpc>
              <a:spcBef>
                <a:spcPts val="600"/>
              </a:spcBef>
            </a:pPr>
            <a:r>
              <a:rPr lang="en-US" dirty="0">
                <a:latin typeface="Arial Narrow" panose="020B0606020202030204" pitchFamily="34" charset="0"/>
              </a:rPr>
              <a:t>SOS = Secretary of State</a:t>
            </a:r>
          </a:p>
          <a:p>
            <a:pPr>
              <a:lnSpc>
                <a:spcPct val="100000"/>
              </a:lnSpc>
              <a:spcBef>
                <a:spcPts val="600"/>
              </a:spcBef>
            </a:pPr>
            <a:r>
              <a:rPr lang="en-US" dirty="0">
                <a:latin typeface="Arial Narrow" panose="020B0606020202030204" pitchFamily="34" charset="0"/>
              </a:rPr>
              <a:t>SSN = social security number</a:t>
            </a:r>
          </a:p>
          <a:p>
            <a:pPr>
              <a:lnSpc>
                <a:spcPct val="100000"/>
              </a:lnSpc>
              <a:spcBef>
                <a:spcPts val="600"/>
              </a:spcBef>
            </a:pPr>
            <a:r>
              <a:rPr lang="en-US" dirty="0">
                <a:latin typeface="Arial Narrow" panose="020B0606020202030204" pitchFamily="34" charset="0"/>
              </a:rPr>
              <a:t>VR = voter registration</a:t>
            </a:r>
          </a:p>
        </p:txBody>
      </p:sp>
      <p:sp>
        <p:nvSpPr>
          <p:cNvPr id="4" name="Slide Number Placeholder 3">
            <a:extLst>
              <a:ext uri="{FF2B5EF4-FFF2-40B4-BE49-F238E27FC236}">
                <a16:creationId xmlns:a16="http://schemas.microsoft.com/office/drawing/2014/main" id="{37117B23-F8D0-F3A0-94F5-EFB36BF8A105}"/>
              </a:ext>
            </a:extLst>
          </p:cNvPr>
          <p:cNvSpPr>
            <a:spLocks noGrp="1"/>
          </p:cNvSpPr>
          <p:nvPr>
            <p:ph type="sldNum" sz="quarter" idx="12"/>
          </p:nvPr>
        </p:nvSpPr>
        <p:spPr/>
        <p:txBody>
          <a:bodyPr/>
          <a:lstStyle/>
          <a:p>
            <a:fld id="{9196C149-9339-4AF9-9793-87B88BD86C41}" type="slidenum">
              <a:rPr lang="en-US" smtClean="0"/>
              <a:t>2</a:t>
            </a:fld>
            <a:endParaRPr lang="en-US"/>
          </a:p>
        </p:txBody>
      </p:sp>
      <p:pic>
        <p:nvPicPr>
          <p:cNvPr id="5" name="Picture 4" descr="Candidates holding a debate">
            <a:extLst>
              <a:ext uri="{FF2B5EF4-FFF2-40B4-BE49-F238E27FC236}">
                <a16:creationId xmlns:a16="http://schemas.microsoft.com/office/drawing/2014/main" id="{A900CD8D-BF9D-9B18-579E-C1BAB9573C90}"/>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a:xfrm>
            <a:off x="6508377" y="2445440"/>
            <a:ext cx="5047129" cy="3827344"/>
          </a:xfrm>
          <a:prstGeom prst="rect">
            <a:avLst/>
          </a:prstGeom>
        </p:spPr>
      </p:pic>
    </p:spTree>
    <p:extLst>
      <p:ext uri="{BB962C8B-B14F-4D97-AF65-F5344CB8AC3E}">
        <p14:creationId xmlns:p14="http://schemas.microsoft.com/office/powerpoint/2010/main" val="42860523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C9A0-B5A8-E278-F1CC-2E0CB774E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50543-539B-688E-3A09-67211DCDD2CB}"/>
              </a:ext>
            </a:extLst>
          </p:cNvPr>
          <p:cNvSpPr>
            <a:spLocks noGrp="1"/>
          </p:cNvSpPr>
          <p:nvPr>
            <p:ph type="title"/>
          </p:nvPr>
        </p:nvSpPr>
        <p:spPr/>
        <p:txBody>
          <a:bodyPr/>
          <a:lstStyle/>
          <a:p>
            <a:r>
              <a:rPr lang="en-US" dirty="0"/>
              <a:t>Other PETITION ELEMENTS: </a:t>
            </a:r>
            <a:r>
              <a:rPr lang="en-US" dirty="0" err="1"/>
              <a:t>REview</a:t>
            </a:r>
            <a:endParaRPr lang="en-US" dirty="0"/>
          </a:p>
        </p:txBody>
      </p:sp>
      <p:sp>
        <p:nvSpPr>
          <p:cNvPr id="3" name="Content Placeholder 2">
            <a:extLst>
              <a:ext uri="{FF2B5EF4-FFF2-40B4-BE49-F238E27FC236}">
                <a16:creationId xmlns:a16="http://schemas.microsoft.com/office/drawing/2014/main" id="{B611335C-B82E-B87A-1513-D249BF9D4C1E}"/>
              </a:ext>
            </a:extLst>
          </p:cNvPr>
          <p:cNvSpPr>
            <a:spLocks noGrp="1"/>
          </p:cNvSpPr>
          <p:nvPr>
            <p:ph idx="1"/>
          </p:nvPr>
        </p:nvSpPr>
        <p:spPr>
          <a:xfrm>
            <a:off x="727128" y="2286000"/>
            <a:ext cx="10017072" cy="4023360"/>
          </a:xfrm>
        </p:spPr>
        <p:txBody>
          <a:bodyPr>
            <a:noAutofit/>
          </a:bodyPr>
          <a:lstStyle/>
          <a:p>
            <a:pPr marL="128016" lvl="1" indent="0">
              <a:lnSpc>
                <a:spcPct val="100000"/>
              </a:lnSpc>
              <a:spcBef>
                <a:spcPts val="0"/>
              </a:spcBef>
              <a:spcAft>
                <a:spcPts val="0"/>
              </a:spcAft>
              <a:buNone/>
            </a:pPr>
            <a:r>
              <a:rPr lang="en-US" sz="2000" b="1" dirty="0">
                <a:solidFill>
                  <a:srgbClr val="0070C0"/>
                </a:solidFill>
                <a:latin typeface="Arial Narrow" panose="020B0606020202030204" pitchFamily="34" charset="0"/>
              </a:rPr>
              <a:t>Voter’s Date of Birth</a:t>
            </a:r>
          </a:p>
          <a:p>
            <a:pPr lvl="2">
              <a:lnSpc>
                <a:spcPct val="100000"/>
              </a:lnSpc>
              <a:spcBef>
                <a:spcPts val="0"/>
              </a:spcBef>
              <a:spcAft>
                <a:spcPts val="0"/>
              </a:spcAft>
            </a:pPr>
            <a:r>
              <a:rPr lang="en-US" sz="1800" dirty="0">
                <a:latin typeface="Arial Narrow" panose="020B0606020202030204" pitchFamily="34" charset="0"/>
              </a:rPr>
              <a:t>NOT required; not a reason to reject name – helpful to identify voter in SVRS</a:t>
            </a:r>
          </a:p>
          <a:p>
            <a:pPr lvl="2">
              <a:lnSpc>
                <a:spcPct val="100000"/>
              </a:lnSpc>
              <a:spcBef>
                <a:spcPts val="0"/>
              </a:spcBef>
              <a:spcAft>
                <a:spcPts val="0"/>
              </a:spcAft>
            </a:pPr>
            <a:endParaRPr lang="en-US" sz="800" dirty="0">
              <a:latin typeface="Arial Narrow" panose="020B0606020202030204" pitchFamily="34" charset="0"/>
            </a:endParaRPr>
          </a:p>
          <a:p>
            <a:pPr marL="128016" lvl="1" indent="0">
              <a:lnSpc>
                <a:spcPct val="100000"/>
              </a:lnSpc>
              <a:spcBef>
                <a:spcPts val="0"/>
              </a:spcBef>
              <a:spcAft>
                <a:spcPts val="0"/>
              </a:spcAft>
              <a:buNone/>
            </a:pPr>
            <a:r>
              <a:rPr lang="en-US" sz="2000" b="1" dirty="0">
                <a:solidFill>
                  <a:srgbClr val="0070C0"/>
                </a:solidFill>
                <a:latin typeface="Arial Narrow" panose="020B0606020202030204" pitchFamily="34" charset="0"/>
              </a:rPr>
              <a:t>Petition Carrier Affidavit</a:t>
            </a:r>
          </a:p>
          <a:p>
            <a:pPr lvl="2">
              <a:lnSpc>
                <a:spcPct val="100000"/>
              </a:lnSpc>
              <a:spcBef>
                <a:spcPts val="0"/>
              </a:spcBef>
              <a:spcAft>
                <a:spcPts val="0"/>
              </a:spcAft>
            </a:pPr>
            <a:r>
              <a:rPr lang="en-US" sz="1800" dirty="0">
                <a:latin typeface="Arial Narrow" panose="020B0606020202030204" pitchFamily="34" charset="0"/>
              </a:rPr>
              <a:t>All petition carriers (including candidates!) must complete the affidavit found on the bottom of each petition</a:t>
            </a:r>
          </a:p>
          <a:p>
            <a:pPr lvl="2">
              <a:lnSpc>
                <a:spcPct val="100000"/>
              </a:lnSpc>
              <a:spcBef>
                <a:spcPts val="0"/>
              </a:spcBef>
              <a:spcAft>
                <a:spcPts val="0"/>
              </a:spcAft>
            </a:pPr>
            <a:r>
              <a:rPr lang="en-US" sz="1800" dirty="0">
                <a:latin typeface="Arial Narrow" panose="020B0606020202030204" pitchFamily="34" charset="0"/>
              </a:rPr>
              <a:t>All elements must be present; any missing information results in form being “incomplete”</a:t>
            </a:r>
          </a:p>
          <a:p>
            <a:pPr lvl="3">
              <a:lnSpc>
                <a:spcPct val="100000"/>
              </a:lnSpc>
              <a:spcBef>
                <a:spcPts val="0"/>
              </a:spcBef>
              <a:spcAft>
                <a:spcPts val="0"/>
              </a:spcAft>
            </a:pPr>
            <a:r>
              <a:rPr lang="en-US" sz="1600" dirty="0">
                <a:latin typeface="Arial Narrow" panose="020B0606020202030204" pitchFamily="34" charset="0"/>
              </a:rPr>
              <a:t>County VR official MUST contact petition carrier to request that the affidavit be completed before deadline to file petitions for initial certification</a:t>
            </a:r>
          </a:p>
          <a:p>
            <a:pPr lvl="4">
              <a:lnSpc>
                <a:spcPct val="100000"/>
              </a:lnSpc>
              <a:spcBef>
                <a:spcPts val="0"/>
              </a:spcBef>
              <a:spcAft>
                <a:spcPts val="0"/>
              </a:spcAft>
            </a:pPr>
            <a:r>
              <a:rPr lang="en-US" sz="1600" dirty="0">
                <a:latin typeface="Arial Narrow" panose="020B0606020202030204" pitchFamily="34" charset="0"/>
              </a:rPr>
              <a:t>If carrier completes affidavit by deadline (noon, June 30, 2026, for CAN-19/CAN-21, for example), then county may review and process it</a:t>
            </a:r>
          </a:p>
          <a:p>
            <a:pPr lvl="4">
              <a:lnSpc>
                <a:spcPct val="100000"/>
              </a:lnSpc>
              <a:spcBef>
                <a:spcPts val="0"/>
              </a:spcBef>
              <a:spcAft>
                <a:spcPts val="0"/>
              </a:spcAft>
            </a:pPr>
            <a:r>
              <a:rPr lang="en-US" sz="1600" dirty="0">
                <a:latin typeface="Arial Narrow" panose="020B0606020202030204" pitchFamily="34" charset="0"/>
              </a:rPr>
              <a:t>If carries does NOT complete affidavit by deadline, then petition is rejected</a:t>
            </a:r>
          </a:p>
          <a:p>
            <a:pPr marL="128016" lvl="1" indent="0">
              <a:lnSpc>
                <a:spcPct val="100000"/>
              </a:lnSpc>
              <a:spcBef>
                <a:spcPts val="0"/>
              </a:spcBef>
              <a:spcAft>
                <a:spcPts val="0"/>
              </a:spcAft>
              <a:buNone/>
            </a:pPr>
            <a:endParaRPr lang="en-US" sz="800" dirty="0">
              <a:latin typeface="Arial Narrow" panose="020B0606020202030204" pitchFamily="34" charset="0"/>
            </a:endParaRPr>
          </a:p>
          <a:p>
            <a:pPr marL="128016" lvl="1" indent="0">
              <a:lnSpc>
                <a:spcPct val="100000"/>
              </a:lnSpc>
              <a:spcBef>
                <a:spcPts val="0"/>
              </a:spcBef>
              <a:spcAft>
                <a:spcPts val="0"/>
              </a:spcAft>
              <a:buNone/>
            </a:pPr>
            <a:r>
              <a:rPr lang="en-US" sz="2000" b="1" dirty="0">
                <a:solidFill>
                  <a:srgbClr val="0070C0"/>
                </a:solidFill>
                <a:latin typeface="Arial Narrow" panose="020B0606020202030204" pitchFamily="34" charset="0"/>
              </a:rPr>
              <a:t>“For Office Use Only” Columns</a:t>
            </a:r>
          </a:p>
          <a:p>
            <a:pPr lvl="2">
              <a:lnSpc>
                <a:spcPct val="100000"/>
              </a:lnSpc>
              <a:spcBef>
                <a:spcPts val="0"/>
              </a:spcBef>
              <a:spcAft>
                <a:spcPts val="0"/>
              </a:spcAft>
            </a:pPr>
            <a:r>
              <a:rPr lang="en-US" sz="1800" dirty="0">
                <a:latin typeface="Arial Narrow" panose="020B0606020202030204" pitchFamily="34" charset="0"/>
              </a:rPr>
              <a:t>Voter does NOT complete this information; do NOT reject if not present</a:t>
            </a:r>
          </a:p>
          <a:p>
            <a:pPr lvl="2">
              <a:lnSpc>
                <a:spcPct val="100000"/>
              </a:lnSpc>
              <a:spcBef>
                <a:spcPts val="0"/>
              </a:spcBef>
              <a:spcAft>
                <a:spcPts val="0"/>
              </a:spcAft>
            </a:pPr>
            <a:r>
              <a:rPr lang="en-US" sz="1800" dirty="0">
                <a:latin typeface="Arial Narrow" panose="020B0606020202030204" pitchFamily="34" charset="0"/>
              </a:rPr>
              <a:t>Instead, counties should use to confirm if voter was registered to vote and their precinct/ward</a:t>
            </a:r>
          </a:p>
          <a:p>
            <a:pPr lvl="3">
              <a:lnSpc>
                <a:spcPct val="100000"/>
              </a:lnSpc>
              <a:spcBef>
                <a:spcPts val="0"/>
              </a:spcBef>
              <a:spcAft>
                <a:spcPts val="0"/>
              </a:spcAft>
            </a:pPr>
            <a:r>
              <a:rPr lang="en-US" sz="1600" dirty="0">
                <a:latin typeface="Arial Narrow" panose="020B0606020202030204" pitchFamily="34" charset="0"/>
              </a:rPr>
              <a:t>Do NOT mark through petition rows – use the “yes/no” column to indicate if voter was registered!</a:t>
            </a:r>
          </a:p>
          <a:p>
            <a:pPr lvl="3">
              <a:lnSpc>
                <a:spcPct val="100000"/>
              </a:lnSpc>
              <a:spcBef>
                <a:spcPts val="0"/>
              </a:spcBef>
              <a:spcAft>
                <a:spcPts val="0"/>
              </a:spcAft>
            </a:pPr>
            <a:endParaRPr lang="en-US" sz="1800" dirty="0">
              <a:latin typeface="Arial Narrow" panose="020B0606020202030204" pitchFamily="34" charset="0"/>
            </a:endParaRPr>
          </a:p>
          <a:p>
            <a:pPr lvl="3">
              <a:lnSpc>
                <a:spcPct val="100000"/>
              </a:lnSpc>
              <a:spcBef>
                <a:spcPts val="0"/>
              </a:spcBef>
              <a:spcAft>
                <a:spcPts val="0"/>
              </a:spcAft>
            </a:pPr>
            <a:endParaRPr lang="en-US" sz="1800" dirty="0">
              <a:latin typeface="Arial Narrow" panose="020B0606020202030204" pitchFamily="34" charset="0"/>
            </a:endParaRPr>
          </a:p>
          <a:p>
            <a:pPr lvl="3">
              <a:lnSpc>
                <a:spcPct val="100000"/>
              </a:lnSpc>
              <a:spcBef>
                <a:spcPts val="0"/>
              </a:spcBef>
              <a:spcAft>
                <a:spcPts val="0"/>
              </a:spcAft>
            </a:pPr>
            <a:endParaRPr lang="en-US" sz="1800" dirty="0">
              <a:latin typeface="Arial Narrow" panose="020B0606020202030204" pitchFamily="34" charset="0"/>
            </a:endParaRPr>
          </a:p>
          <a:p>
            <a:pPr lvl="1">
              <a:lnSpc>
                <a:spcPct val="100000"/>
              </a:lnSpc>
              <a:spcBef>
                <a:spcPts val="0"/>
              </a:spcBef>
              <a:spcAft>
                <a:spcPts val="0"/>
              </a:spcAft>
            </a:pPr>
            <a:endParaRPr lang="en-US" sz="800" dirty="0">
              <a:latin typeface="Arial Narrow" panose="020B0606020202030204" pitchFamily="34" charset="0"/>
            </a:endParaRPr>
          </a:p>
          <a:p>
            <a:pPr lvl="2">
              <a:lnSpc>
                <a:spcPct val="100000"/>
              </a:lnSpc>
              <a:spcBef>
                <a:spcPts val="0"/>
              </a:spcBef>
              <a:spcAft>
                <a:spcPts val="0"/>
              </a:spcAft>
            </a:pPr>
            <a:endParaRPr lang="en-US" sz="1800" dirty="0">
              <a:latin typeface="Arial Narrow" panose="020B0606020202030204" pitchFamily="34" charset="0"/>
            </a:endParaRPr>
          </a:p>
          <a:p>
            <a:pPr marL="128016" lvl="1" indent="0">
              <a:lnSpc>
                <a:spcPct val="100000"/>
              </a:lnSpc>
              <a:spcBef>
                <a:spcPts val="0"/>
              </a:spcBef>
              <a:spcAft>
                <a:spcPts val="0"/>
              </a:spcAft>
              <a:buNone/>
            </a:pPr>
            <a:endParaRPr lang="en-US" sz="2200" dirty="0">
              <a:latin typeface="Arial Narrow" panose="020B0606020202030204" pitchFamily="34" charset="0"/>
            </a:endParaRPr>
          </a:p>
          <a:p>
            <a:pPr lvl="2">
              <a:lnSpc>
                <a:spcPct val="100000"/>
              </a:lnSpc>
              <a:spcBef>
                <a:spcPts val="0"/>
              </a:spcBef>
              <a:spcAft>
                <a:spcPts val="0"/>
              </a:spcAft>
            </a:pPr>
            <a:endParaRPr lang="en-US" dirty="0"/>
          </a:p>
          <a:p>
            <a:pPr lvl="1">
              <a:lnSpc>
                <a:spcPct val="100000"/>
              </a:lnSpc>
              <a:spcBef>
                <a:spcPts val="0"/>
              </a:spcBef>
              <a:spcAft>
                <a:spcPts val="0"/>
              </a:spcAft>
            </a:pPr>
            <a:endParaRPr lang="en-US" dirty="0"/>
          </a:p>
          <a:p>
            <a:pPr lvl="1">
              <a:lnSpc>
                <a:spcPct val="100000"/>
              </a:lnSpc>
              <a:spcBef>
                <a:spcPts val="0"/>
              </a:spcBef>
              <a:spcAft>
                <a:spcPts val="0"/>
              </a:spcAft>
            </a:pPr>
            <a:endParaRPr lang="en-US" dirty="0"/>
          </a:p>
        </p:txBody>
      </p:sp>
      <p:sp>
        <p:nvSpPr>
          <p:cNvPr id="4" name="Slide Number Placeholder 3">
            <a:extLst>
              <a:ext uri="{FF2B5EF4-FFF2-40B4-BE49-F238E27FC236}">
                <a16:creationId xmlns:a16="http://schemas.microsoft.com/office/drawing/2014/main" id="{B5D4F63A-2A45-55D3-0C4F-8D6C2524E0C7}"/>
              </a:ext>
            </a:extLst>
          </p:cNvPr>
          <p:cNvSpPr>
            <a:spLocks noGrp="1"/>
          </p:cNvSpPr>
          <p:nvPr>
            <p:ph type="sldNum" sz="quarter" idx="12"/>
          </p:nvPr>
        </p:nvSpPr>
        <p:spPr/>
        <p:txBody>
          <a:bodyPr/>
          <a:lstStyle/>
          <a:p>
            <a:fld id="{9196C149-9339-4AF9-9793-87B88BD86C41}" type="slidenum">
              <a:rPr lang="en-US" smtClean="0"/>
              <a:t>20</a:t>
            </a:fld>
            <a:endParaRPr lang="en-US"/>
          </a:p>
        </p:txBody>
      </p:sp>
      <p:pic>
        <p:nvPicPr>
          <p:cNvPr id="7" name="Picture 6" descr="A woman holding a tablet reviewing her work">
            <a:extLst>
              <a:ext uri="{FF2B5EF4-FFF2-40B4-BE49-F238E27FC236}">
                <a16:creationId xmlns:a16="http://schemas.microsoft.com/office/drawing/2014/main" id="{36D89A57-2584-914B-D991-23A9FC2036D3}"/>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563" b="97609" l="8037" r="84486">
                        <a14:foregroundMark x1="32336" y1="92412" x2="32336" y2="92412"/>
                        <a14:foregroundMark x1="36075" y1="95634" x2="36075" y2="95634"/>
                        <a14:foregroundMark x1="31028" y1="95010" x2="31028" y2="95010"/>
                        <a14:foregroundMark x1="34019" y1="95218" x2="34019" y2="95218"/>
                        <a14:foregroundMark x1="37196" y1="96050" x2="37196" y2="96050"/>
                        <a14:foregroundMark x1="29533" y1="95426" x2="29533" y2="95426"/>
                        <a14:foregroundMark x1="36075" y1="97713" x2="36075" y2="97713"/>
                        <a14:foregroundMark x1="31028" y1="95426" x2="31028" y2="95426"/>
                        <a14:foregroundMark x1="31028" y1="92931" x2="31028" y2="92931"/>
                        <a14:foregroundMark x1="67103" y1="25052" x2="67103" y2="25052"/>
                        <a14:foregroundMark x1="70841" y1="22037" x2="70841" y2="22037"/>
                        <a14:foregroundMark x1="54019" y1="24116" x2="54019" y2="24116"/>
                        <a14:foregroundMark x1="54393" y1="34823" x2="54019" y2="21830"/>
                        <a14:foregroundMark x1="54019" y1="21830" x2="84486" y2="19231"/>
                        <a14:foregroundMark x1="84486" y1="19231" x2="72523" y2="31601"/>
                        <a14:foregroundMark x1="72523" y1="31601" x2="54953" y2="33888"/>
                        <a14:foregroundMark x1="54953" y1="33888" x2="53645" y2="32225"/>
                        <a14:foregroundMark x1="28972" y1="94906" x2="34766" y2="94075"/>
                        <a14:foregroundMark x1="26168" y1="93555" x2="47103" y2="93763"/>
                        <a14:foregroundMark x1="47103" y1="93763" x2="20561" y2="96362"/>
                        <a14:foregroundMark x1="20561" y1="96362" x2="32710" y2="92723"/>
                      </a14:backgroundRemoval>
                    </a14:imgEffect>
                  </a14:imgLayer>
                </a14:imgProps>
              </a:ext>
              <a:ext uri="{28A0092B-C50C-407E-A947-70E740481C1C}">
                <a14:useLocalDpi xmlns:a14="http://schemas.microsoft.com/office/drawing/2010/main" val="0"/>
              </a:ext>
            </a:extLst>
          </a:blip>
          <a:srcRect r="10819"/>
          <a:stretch>
            <a:fillRect/>
          </a:stretch>
        </p:blipFill>
        <p:spPr>
          <a:xfrm flipH="1">
            <a:off x="8898835" y="0"/>
            <a:ext cx="3293165" cy="6631477"/>
          </a:xfrm>
          <a:prstGeom prst="rect">
            <a:avLst/>
          </a:prstGeom>
        </p:spPr>
      </p:pic>
      <p:sp>
        <p:nvSpPr>
          <p:cNvPr id="5" name="TextBox 4">
            <a:extLst>
              <a:ext uri="{FF2B5EF4-FFF2-40B4-BE49-F238E27FC236}">
                <a16:creationId xmlns:a16="http://schemas.microsoft.com/office/drawing/2014/main" id="{5BCD87CC-137A-FBF5-E155-A593E0752F19}"/>
              </a:ext>
            </a:extLst>
          </p:cNvPr>
          <p:cNvSpPr txBox="1"/>
          <p:nvPr/>
        </p:nvSpPr>
        <p:spPr>
          <a:xfrm>
            <a:off x="727127" y="6465190"/>
            <a:ext cx="3188889" cy="246221"/>
          </a:xfrm>
          <a:prstGeom prst="rect">
            <a:avLst/>
          </a:prstGeom>
          <a:noFill/>
        </p:spPr>
        <p:txBody>
          <a:bodyPr wrap="square" rtlCol="0">
            <a:spAutoFit/>
          </a:bodyPr>
          <a:lstStyle/>
          <a:p>
            <a:r>
              <a:rPr lang="en-US" sz="1000" dirty="0">
                <a:latin typeface="Arial Narrow" panose="020B0606020202030204" pitchFamily="34" charset="0"/>
              </a:rPr>
              <a:t>IC 3-5-6-6 | IC 3-6-12-7 | IC 3-6-12-8 | IC 3-6-12-9</a:t>
            </a:r>
          </a:p>
        </p:txBody>
      </p:sp>
    </p:spTree>
    <p:extLst>
      <p:ext uri="{BB962C8B-B14F-4D97-AF65-F5344CB8AC3E}">
        <p14:creationId xmlns:p14="http://schemas.microsoft.com/office/powerpoint/2010/main" val="257876284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older man standing with his hands on his hips">
            <a:extLst>
              <a:ext uri="{FF2B5EF4-FFF2-40B4-BE49-F238E27FC236}">
                <a16:creationId xmlns:a16="http://schemas.microsoft.com/office/drawing/2014/main" id="{DEE2906A-8F9A-1261-322A-CBC87B0688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2181634"/>
            <a:ext cx="2185456" cy="4563390"/>
          </a:xfrm>
          <a:prstGeom prst="rect">
            <a:avLst/>
          </a:prstGeom>
        </p:spPr>
      </p:pic>
      <p:sp>
        <p:nvSpPr>
          <p:cNvPr id="2" name="Title 1"/>
          <p:cNvSpPr>
            <a:spLocks noGrp="1"/>
          </p:cNvSpPr>
          <p:nvPr>
            <p:ph type="title"/>
          </p:nvPr>
        </p:nvSpPr>
        <p:spPr/>
        <p:txBody>
          <a:bodyPr/>
          <a:lstStyle/>
          <a:p>
            <a:r>
              <a:rPr lang="en-US" dirty="0"/>
              <a:t>Petition Certification</a:t>
            </a:r>
          </a:p>
        </p:txBody>
      </p:sp>
      <p:sp>
        <p:nvSpPr>
          <p:cNvPr id="3" name="Content Placeholder 2"/>
          <p:cNvSpPr>
            <a:spLocks noGrp="1"/>
          </p:cNvSpPr>
          <p:nvPr>
            <p:ph idx="1"/>
          </p:nvPr>
        </p:nvSpPr>
        <p:spPr>
          <a:xfrm>
            <a:off x="1781659" y="2249424"/>
            <a:ext cx="5139094" cy="4023360"/>
          </a:xfrm>
        </p:spPr>
        <p:txBody>
          <a:bodyPr>
            <a:noAutofit/>
          </a:bodyPr>
          <a:lstStyle/>
          <a:p>
            <a:r>
              <a:rPr lang="en-US" b="1" dirty="0">
                <a:solidFill>
                  <a:srgbClr val="0070C0"/>
                </a:solidFill>
                <a:latin typeface="Arial Narrow" panose="020B0606020202030204" pitchFamily="34" charset="0"/>
              </a:rPr>
              <a:t>Certify Each Petition</a:t>
            </a:r>
          </a:p>
          <a:p>
            <a:pPr lvl="1"/>
            <a:r>
              <a:rPr lang="en-US" sz="2000" dirty="0">
                <a:latin typeface="Arial Narrow" panose="020B0606020202030204" pitchFamily="34" charset="0"/>
              </a:rPr>
              <a:t>Certification boxes found on the back of each form</a:t>
            </a:r>
          </a:p>
          <a:p>
            <a:pPr lvl="2"/>
            <a:r>
              <a:rPr lang="en-US" sz="1600" dirty="0">
                <a:latin typeface="Arial Narrow" panose="020B0606020202030204" pitchFamily="34" charset="0"/>
              </a:rPr>
              <a:t>Two boxes available in case more than one county needs to certify signatures</a:t>
            </a:r>
          </a:p>
          <a:p>
            <a:pPr lvl="1"/>
            <a:r>
              <a:rPr lang="en-US" sz="2000" dirty="0">
                <a:latin typeface="Arial Narrow" panose="020B0606020202030204" pitchFamily="34" charset="0"/>
              </a:rPr>
              <a:t>MUST be completed by county VR official or employee, including number of valid signatures on petition</a:t>
            </a:r>
          </a:p>
          <a:p>
            <a:pPr lvl="2"/>
            <a:r>
              <a:rPr lang="en-US" sz="1600" dirty="0">
                <a:latin typeface="Arial Narrow" panose="020B0606020202030204" pitchFamily="34" charset="0"/>
              </a:rPr>
              <a:t>More than one signature line in each box in case a board of registration is certifying</a:t>
            </a:r>
          </a:p>
          <a:p>
            <a:pPr lvl="2"/>
            <a:r>
              <a:rPr lang="en-US" sz="1600" dirty="0">
                <a:latin typeface="Arial Narrow" panose="020B0606020202030204" pitchFamily="34" charset="0"/>
              </a:rPr>
              <a:t>Using a seal is optional</a:t>
            </a:r>
          </a:p>
          <a:p>
            <a:pPr lvl="1"/>
            <a:r>
              <a:rPr lang="en-US" sz="2000" dirty="0">
                <a:latin typeface="Arial Narrow" panose="020B0606020202030204" pitchFamily="34" charset="0"/>
              </a:rPr>
              <a:t>ONLY certification that matters – SVRS reports are helpful, but original physical document with county VR certification is “official” count!</a:t>
            </a:r>
          </a:p>
          <a:p>
            <a:pPr marL="128016" lvl="1" indent="0">
              <a:buNone/>
            </a:pPr>
            <a:endParaRPr lang="en-US" dirty="0">
              <a:latin typeface="Arial Narrow" panose="020B0606020202030204" pitchFamily="34" charset="0"/>
            </a:endParaRPr>
          </a:p>
          <a:p>
            <a:pPr lvl="1"/>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21</a:t>
            </a:fld>
            <a:endParaRPr lang="en-US"/>
          </a:p>
        </p:txBody>
      </p:sp>
      <p:sp>
        <p:nvSpPr>
          <p:cNvPr id="5" name="TextBox 4"/>
          <p:cNvSpPr txBox="1"/>
          <p:nvPr/>
        </p:nvSpPr>
        <p:spPr>
          <a:xfrm>
            <a:off x="734938" y="6484753"/>
            <a:ext cx="2411494" cy="246221"/>
          </a:xfrm>
          <a:prstGeom prst="rect">
            <a:avLst/>
          </a:prstGeom>
          <a:noFill/>
        </p:spPr>
        <p:txBody>
          <a:bodyPr wrap="square" rtlCol="0">
            <a:spAutoFit/>
          </a:bodyPr>
          <a:lstStyle/>
          <a:p>
            <a:r>
              <a:rPr lang="en-US" sz="1000" dirty="0">
                <a:latin typeface="Arial Narrow" panose="020B0606020202030204" pitchFamily="34" charset="0"/>
              </a:rPr>
              <a:t>IC 3-11-10-26</a:t>
            </a:r>
          </a:p>
        </p:txBody>
      </p:sp>
      <p:pic>
        <p:nvPicPr>
          <p:cNvPr id="8" name="Picture 7" descr="Snapshot from a State of Indiana form showing the certification block for county voter registration officials.">
            <a:extLst>
              <a:ext uri="{FF2B5EF4-FFF2-40B4-BE49-F238E27FC236}">
                <a16:creationId xmlns:a16="http://schemas.microsoft.com/office/drawing/2014/main" id="{B14F2BE8-BC6F-C5B4-C7FC-64E73DA9E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365" y="2957278"/>
            <a:ext cx="4930149" cy="2738066"/>
          </a:xfrm>
          <a:prstGeom prst="rect">
            <a:avLst/>
          </a:prstGeom>
        </p:spPr>
      </p:pic>
    </p:spTree>
    <p:extLst>
      <p:ext uri="{BB962C8B-B14F-4D97-AF65-F5344CB8AC3E}">
        <p14:creationId xmlns:p14="http://schemas.microsoft.com/office/powerpoint/2010/main" val="26406774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748C4-A0D9-3ABC-1C52-00C4260FE436}"/>
              </a:ext>
            </a:extLst>
          </p:cNvPr>
          <p:cNvSpPr>
            <a:spLocks noGrp="1"/>
          </p:cNvSpPr>
          <p:nvPr>
            <p:ph type="sldNum" sz="quarter" idx="12"/>
          </p:nvPr>
        </p:nvSpPr>
        <p:spPr/>
        <p:txBody>
          <a:bodyPr/>
          <a:lstStyle/>
          <a:p>
            <a:fld id="{9196C149-9339-4AF9-9793-87B88BD86C41}" type="slidenum">
              <a:rPr lang="en-US" smtClean="0"/>
              <a:t>3</a:t>
            </a:fld>
            <a:endParaRPr lang="en-US"/>
          </a:p>
        </p:txBody>
      </p:sp>
      <p:pic>
        <p:nvPicPr>
          <p:cNvPr id="6" name="Picture 5" descr="Male police officer holding up hand in &quot;stop&quot; position">
            <a:extLst>
              <a:ext uri="{FF2B5EF4-FFF2-40B4-BE49-F238E27FC236}">
                <a16:creationId xmlns:a16="http://schemas.microsoft.com/office/drawing/2014/main" id="{C1588C99-2E1E-7AD0-F97E-77F18F0A81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flipH="1">
            <a:off x="112186" y="723238"/>
            <a:ext cx="2374705" cy="5411524"/>
          </a:xfrm>
          <a:prstGeom prst="rect">
            <a:avLst/>
          </a:prstGeom>
        </p:spPr>
      </p:pic>
      <p:pic>
        <p:nvPicPr>
          <p:cNvPr id="7" name="Picture 6" descr="Female police officer holding up hand in &quot;stop&quot; position">
            <a:extLst>
              <a:ext uri="{FF2B5EF4-FFF2-40B4-BE49-F238E27FC236}">
                <a16:creationId xmlns:a16="http://schemas.microsoft.com/office/drawing/2014/main" id="{D2D94793-E71B-7FDB-48B8-516A9AABF3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587345" y="723238"/>
            <a:ext cx="2223655" cy="5411524"/>
          </a:xfrm>
          <a:prstGeom prst="rect">
            <a:avLst/>
          </a:prstGeom>
        </p:spPr>
      </p:pic>
      <p:sp>
        <p:nvSpPr>
          <p:cNvPr id="9" name="Content Placeholder 2">
            <a:extLst>
              <a:ext uri="{FF2B5EF4-FFF2-40B4-BE49-F238E27FC236}">
                <a16:creationId xmlns:a16="http://schemas.microsoft.com/office/drawing/2014/main" id="{3BD9E15B-03B5-9F70-EE7A-2986214F5A17}"/>
              </a:ext>
            </a:extLst>
          </p:cNvPr>
          <p:cNvSpPr txBox="1">
            <a:spLocks noGrp="1"/>
          </p:cNvSpPr>
          <p:nvPr>
            <p:ph type="title" idx="4294967295"/>
          </p:nvPr>
        </p:nvSpPr>
        <p:spPr>
          <a:xfrm>
            <a:off x="2486891" y="354872"/>
            <a:ext cx="6918182" cy="5656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en-US" sz="4400" b="1" i="0" u="none" strike="noStrike" kern="1200" cap="none" spc="0" normalizeH="0" baseline="0" noProof="0" dirty="0">
                <a:ln>
                  <a:noFill/>
                </a:ln>
                <a:solidFill>
                  <a:srgbClr val="0070C0"/>
                </a:solidFill>
                <a:effectLst/>
                <a:uLnTx/>
                <a:uFillTx/>
                <a:latin typeface="Bernard MT Condensed" panose="02050806060905020404" pitchFamily="18" charset="0"/>
                <a:ea typeface="+mn-ea"/>
                <a:cs typeface="+mn-cs"/>
              </a:rPr>
              <a:t>NOT THE CANDIDATE POLICE!</a:t>
            </a:r>
          </a:p>
          <a:p>
            <a:pPr marL="91440" marR="0" lvl="0" indent="-91440" algn="ctr" defTabSz="914400" rtl="0" eaLnBrk="1" fontAlgn="auto" latinLnBrk="0" hangingPunct="1">
              <a:lnSpc>
                <a:spcPct val="90000"/>
              </a:lnSpc>
              <a:spcBef>
                <a:spcPts val="1200"/>
              </a:spcBef>
              <a:spcAft>
                <a:spcPts val="200"/>
              </a:spcAft>
              <a:buClr>
                <a:schemeClr val="accent2"/>
              </a:buClr>
              <a:buSzPct val="100000"/>
              <a:buFont typeface="Tw Cen MT" panose="020B0602020104020603" pitchFamily="34" charset="0"/>
              <a:buChar char=" "/>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ONLY REJECT CANDIDATE FILINGS WHEN:</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Presented AFTER deadline for filing</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Missing CAN-12 (or statement of economic interests filing receipt) from declaration of candidacy form</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Filed on old version of form</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Filed in wrong office (ex: form filed with CEB that should be filed with IED)</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For ballot vacancies, call to caucus (CAN-30) or candidate declaration (CAN-31) was not timely filed before the candidate selection form (CAN-29)</a:t>
            </a: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Petition carrier on the petition of nomination is not completed before petition filing deadline</a:t>
            </a:r>
            <a:endPar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Calibri" panose="020F0502020204030204" pitchFamily="34" charset="0"/>
            </a:endParaRPr>
          </a:p>
          <a:p>
            <a:pPr marL="285750" marR="0" lvl="0" indent="-285750" algn="l" defTabSz="914400" rtl="0" eaLnBrk="1" fontAlgn="auto" latinLnBrk="0" hangingPunct="1">
              <a:lnSpc>
                <a:spcPct val="90000"/>
              </a:lnSpc>
              <a:spcBef>
                <a:spcPts val="1200"/>
              </a:spcBef>
              <a:spcAft>
                <a:spcPts val="200"/>
              </a:spcAft>
              <a:buClr>
                <a:schemeClr val="accent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Calibri" panose="020F0502020204030204" pitchFamily="34" charset="0"/>
              </a:rPr>
              <a:t>MUST deny a petition for minor party/independent candidates or school board candidates that have an insufficient number of signatures</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A73F113A-585F-C01B-93B6-42B15DA80222}"/>
              </a:ext>
            </a:extLst>
          </p:cNvPr>
          <p:cNvSpPr txBox="1"/>
          <p:nvPr/>
        </p:nvSpPr>
        <p:spPr>
          <a:xfrm>
            <a:off x="381000" y="6256907"/>
            <a:ext cx="6109208" cy="246221"/>
          </a:xfrm>
          <a:prstGeom prst="rect">
            <a:avLst/>
          </a:prstGeom>
          <a:noFill/>
        </p:spPr>
        <p:txBody>
          <a:bodyPr wrap="square" rtlCol="0">
            <a:spAutoFit/>
          </a:bodyPr>
          <a:lstStyle/>
          <a:p>
            <a:r>
              <a:rPr lang="en-US" sz="1000" dirty="0"/>
              <a:t>IC 3-5-4-1.9 | IC 3-8-9-6 | IC 3-5-4-8 | IC 3-5-4-1.2 | IC 3-13-1-21 |IC 3-6-12-8 | IC 3-8-6-12(d)</a:t>
            </a:r>
          </a:p>
        </p:txBody>
      </p:sp>
    </p:spTree>
    <p:extLst>
      <p:ext uri="{BB962C8B-B14F-4D97-AF65-F5344CB8AC3E}">
        <p14:creationId xmlns:p14="http://schemas.microsoft.com/office/powerpoint/2010/main" val="34951451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8239-7520-5157-873F-6514FE8A691F}"/>
              </a:ext>
            </a:extLst>
          </p:cNvPr>
          <p:cNvSpPr>
            <a:spLocks noGrp="1"/>
          </p:cNvSpPr>
          <p:nvPr>
            <p:ph type="title"/>
          </p:nvPr>
        </p:nvSpPr>
        <p:spPr/>
        <p:txBody>
          <a:bodyPr/>
          <a:lstStyle/>
          <a:p>
            <a:r>
              <a:rPr lang="en-US" dirty="0"/>
              <a:t>Candidate Challenges: CAN-1</a:t>
            </a:r>
          </a:p>
        </p:txBody>
      </p:sp>
      <p:sp>
        <p:nvSpPr>
          <p:cNvPr id="3" name="Content Placeholder 2">
            <a:extLst>
              <a:ext uri="{FF2B5EF4-FFF2-40B4-BE49-F238E27FC236}">
                <a16:creationId xmlns:a16="http://schemas.microsoft.com/office/drawing/2014/main" id="{89E9843D-F1F4-F0D7-D399-79FE1B51424D}"/>
              </a:ext>
            </a:extLst>
          </p:cNvPr>
          <p:cNvSpPr>
            <a:spLocks noGrp="1"/>
          </p:cNvSpPr>
          <p:nvPr>
            <p:ph idx="1"/>
          </p:nvPr>
        </p:nvSpPr>
        <p:spPr/>
        <p:txBody>
          <a:bodyPr>
            <a:normAutofit fontScale="92500"/>
          </a:bodyPr>
          <a:lstStyle/>
          <a:p>
            <a:pPr>
              <a:lnSpc>
                <a:spcPct val="100000"/>
              </a:lnSpc>
              <a:spcBef>
                <a:spcPts val="0"/>
              </a:spcBef>
              <a:spcAft>
                <a:spcPts val="0"/>
              </a:spcAft>
            </a:pPr>
            <a:r>
              <a:rPr lang="en-US" sz="2000" b="1" dirty="0">
                <a:solidFill>
                  <a:srgbClr val="297FD5"/>
                </a:solidFill>
                <a:latin typeface="Arial Narrow" panose="020B0606020202030204" pitchFamily="34" charset="0"/>
              </a:rPr>
              <a:t>Who can challenge a candidate based on not being </a:t>
            </a:r>
            <a:r>
              <a:rPr lang="en-US" sz="2000" b="1" u="sng" dirty="0">
                <a:solidFill>
                  <a:srgbClr val="297FD5"/>
                </a:solidFill>
                <a:latin typeface="Arial Narrow" panose="020B0606020202030204" pitchFamily="34" charset="0"/>
              </a:rPr>
              <a:t>qualified</a:t>
            </a:r>
            <a:r>
              <a:rPr lang="en-US" sz="2000" b="1" dirty="0">
                <a:solidFill>
                  <a:srgbClr val="297FD5"/>
                </a:solidFill>
                <a:latin typeface="Arial Narrow" panose="020B0606020202030204" pitchFamily="34" charset="0"/>
              </a:rPr>
              <a:t> to seek office?</a:t>
            </a:r>
          </a:p>
          <a:p>
            <a:pPr>
              <a:lnSpc>
                <a:spcPct val="100000"/>
              </a:lnSpc>
              <a:spcBef>
                <a:spcPts val="0"/>
              </a:spcBef>
              <a:spcAft>
                <a:spcPts val="0"/>
              </a:spcAft>
            </a:pPr>
            <a:r>
              <a:rPr lang="en-US" sz="2000" dirty="0">
                <a:latin typeface="Arial Narrow" panose="020B0606020202030204" pitchFamily="34" charset="0"/>
              </a:rPr>
              <a:t>Voter in the election district OR county chair, in a county that is part of the election district.</a:t>
            </a:r>
          </a:p>
          <a:p>
            <a:pPr>
              <a:lnSpc>
                <a:spcPct val="100000"/>
              </a:lnSpc>
              <a:spcBef>
                <a:spcPts val="0"/>
              </a:spcBef>
              <a:spcAft>
                <a:spcPts val="0"/>
              </a:spcAft>
            </a:pPr>
            <a:endParaRPr lang="en-US" sz="1600" dirty="0">
              <a:latin typeface="Arial Narrow" panose="020B0606020202030204" pitchFamily="34" charset="0"/>
            </a:endParaRPr>
          </a:p>
          <a:p>
            <a:pPr>
              <a:lnSpc>
                <a:spcPct val="100000"/>
              </a:lnSpc>
              <a:spcBef>
                <a:spcPts val="0"/>
              </a:spcBef>
              <a:spcAft>
                <a:spcPts val="0"/>
              </a:spcAft>
            </a:pPr>
            <a:r>
              <a:rPr lang="en-US" sz="2000" b="1" dirty="0">
                <a:solidFill>
                  <a:srgbClr val="297FD5"/>
                </a:solidFill>
                <a:latin typeface="Arial Narrow" panose="020B0606020202030204" pitchFamily="34" charset="0"/>
              </a:rPr>
              <a:t>When can a challenge be filed?</a:t>
            </a:r>
          </a:p>
          <a:p>
            <a:pPr>
              <a:lnSpc>
                <a:spcPct val="100000"/>
              </a:lnSpc>
              <a:spcBef>
                <a:spcPts val="0"/>
              </a:spcBef>
              <a:spcAft>
                <a:spcPts val="0"/>
              </a:spcAft>
            </a:pPr>
            <a:r>
              <a:rPr lang="en-US" sz="2000" dirty="0">
                <a:latin typeface="Arial Narrow" panose="020B0606020202030204" pitchFamily="34" charset="0"/>
              </a:rPr>
              <a:t>It depends. For a primary election, a CAN-1 must be filed by noon, one week after the filing deadline or noon, Feb. 13, 2026.</a:t>
            </a:r>
          </a:p>
          <a:p>
            <a:pPr>
              <a:lnSpc>
                <a:spcPct val="100000"/>
              </a:lnSpc>
              <a:spcBef>
                <a:spcPts val="0"/>
              </a:spcBef>
              <a:spcAft>
                <a:spcPts val="0"/>
              </a:spcAft>
            </a:pPr>
            <a:endParaRPr lang="en-US" sz="2000" dirty="0">
              <a:latin typeface="Arial Narrow" panose="020B0606020202030204" pitchFamily="34" charset="0"/>
            </a:endParaRPr>
          </a:p>
          <a:p>
            <a:pPr>
              <a:lnSpc>
                <a:spcPct val="100000"/>
              </a:lnSpc>
              <a:spcBef>
                <a:spcPts val="0"/>
              </a:spcBef>
              <a:spcAft>
                <a:spcPts val="0"/>
              </a:spcAft>
            </a:pPr>
            <a:r>
              <a:rPr lang="en-US" sz="2000" b="1" dirty="0">
                <a:solidFill>
                  <a:srgbClr val="297FD5"/>
                </a:solidFill>
                <a:latin typeface="Arial Narrow" panose="020B0606020202030204" pitchFamily="34" charset="0"/>
              </a:rPr>
              <a:t>How is a challenge managed?</a:t>
            </a:r>
            <a:br>
              <a:rPr lang="en-US" sz="2000" dirty="0">
                <a:latin typeface="Arial Narrow" panose="020B0606020202030204" pitchFamily="34" charset="0"/>
              </a:rPr>
            </a:br>
            <a:r>
              <a:rPr lang="en-US" sz="2000" dirty="0">
                <a:latin typeface="Arial Narrow" panose="020B0606020202030204" pitchFamily="34" charset="0"/>
              </a:rPr>
              <a:t>Hearing of the county election board (more on this topic later in the conference) where both parties must be given notice to present their facts and evidence to the board.</a:t>
            </a:r>
          </a:p>
          <a:p>
            <a:pPr>
              <a:lnSpc>
                <a:spcPct val="100000"/>
              </a:lnSpc>
              <a:spcBef>
                <a:spcPts val="0"/>
              </a:spcBef>
              <a:spcAft>
                <a:spcPts val="0"/>
              </a:spcAft>
            </a:pPr>
            <a:endParaRPr lang="en-US" sz="1600" dirty="0">
              <a:latin typeface="Arial Narrow" panose="020B0606020202030204" pitchFamily="34" charset="0"/>
            </a:endParaRPr>
          </a:p>
          <a:p>
            <a:pPr>
              <a:lnSpc>
                <a:spcPct val="100000"/>
              </a:lnSpc>
              <a:spcBef>
                <a:spcPts val="0"/>
              </a:spcBef>
              <a:spcAft>
                <a:spcPts val="0"/>
              </a:spcAft>
            </a:pPr>
            <a:r>
              <a:rPr lang="en-US" sz="2000" b="1" dirty="0">
                <a:solidFill>
                  <a:srgbClr val="297FD5"/>
                </a:solidFill>
                <a:latin typeface="Arial Narrow" panose="020B0606020202030204" pitchFamily="34" charset="0"/>
              </a:rPr>
              <a:t>Can a candidate using the petition process file a challenge to dispute a clerk’s decision to deny ballot access to them?</a:t>
            </a:r>
          </a:p>
          <a:p>
            <a:pPr>
              <a:lnSpc>
                <a:spcPct val="100000"/>
              </a:lnSpc>
              <a:spcBef>
                <a:spcPts val="0"/>
              </a:spcBef>
              <a:spcAft>
                <a:spcPts val="0"/>
              </a:spcAft>
            </a:pPr>
            <a:r>
              <a:rPr lang="en-US" sz="2000" dirty="0">
                <a:latin typeface="Arial Narrow" panose="020B0606020202030204" pitchFamily="34" charset="0"/>
              </a:rPr>
              <a:t>Yes. See the current version of the </a:t>
            </a:r>
            <a:r>
              <a:rPr lang="en-US" sz="2000" i="1" dirty="0">
                <a:latin typeface="Arial Narrow" panose="020B0606020202030204" pitchFamily="34" charset="0"/>
              </a:rPr>
              <a:t>Election Calendar: Election Administrator’s Edition </a:t>
            </a:r>
            <a:r>
              <a:rPr lang="en-US" sz="2000" dirty="0">
                <a:latin typeface="Arial Narrow" panose="020B0606020202030204" pitchFamily="34" charset="0"/>
              </a:rPr>
              <a:t>for the 2026 deadlines.</a:t>
            </a:r>
          </a:p>
        </p:txBody>
      </p:sp>
      <p:sp>
        <p:nvSpPr>
          <p:cNvPr id="4" name="Slide Number Placeholder 3">
            <a:extLst>
              <a:ext uri="{FF2B5EF4-FFF2-40B4-BE49-F238E27FC236}">
                <a16:creationId xmlns:a16="http://schemas.microsoft.com/office/drawing/2014/main" id="{64FC8E2B-7CAF-7A97-0E98-F03D82021D1C}"/>
              </a:ext>
            </a:extLst>
          </p:cNvPr>
          <p:cNvSpPr>
            <a:spLocks noGrp="1"/>
          </p:cNvSpPr>
          <p:nvPr>
            <p:ph type="sldNum" sz="quarter" idx="12"/>
          </p:nvPr>
        </p:nvSpPr>
        <p:spPr/>
        <p:txBody>
          <a:bodyPr/>
          <a:lstStyle/>
          <a:p>
            <a:fld id="{9196C149-9339-4AF9-9793-87B88BD86C41}" type="slidenum">
              <a:rPr lang="en-US" smtClean="0"/>
              <a:t>4</a:t>
            </a:fld>
            <a:endParaRPr lang="en-US"/>
          </a:p>
        </p:txBody>
      </p:sp>
    </p:spTree>
    <p:extLst>
      <p:ext uri="{BB962C8B-B14F-4D97-AF65-F5344CB8AC3E}">
        <p14:creationId xmlns:p14="http://schemas.microsoft.com/office/powerpoint/2010/main" val="400695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A23A-E5D2-17DE-DDC8-B1539846D369}"/>
              </a:ext>
            </a:extLst>
          </p:cNvPr>
          <p:cNvSpPr>
            <a:spLocks noGrp="1"/>
          </p:cNvSpPr>
          <p:nvPr>
            <p:ph type="title"/>
          </p:nvPr>
        </p:nvSpPr>
        <p:spPr/>
        <p:txBody>
          <a:bodyPr/>
          <a:lstStyle/>
          <a:p>
            <a:r>
              <a:rPr lang="en-US" dirty="0"/>
              <a:t>candidate QUALIFICATIONS</a:t>
            </a:r>
          </a:p>
        </p:txBody>
      </p:sp>
      <p:sp>
        <p:nvSpPr>
          <p:cNvPr id="3" name="Content Placeholder 2">
            <a:extLst>
              <a:ext uri="{FF2B5EF4-FFF2-40B4-BE49-F238E27FC236}">
                <a16:creationId xmlns:a16="http://schemas.microsoft.com/office/drawing/2014/main" id="{9C7106FD-1968-E00D-6697-F0479BA9DB7D}"/>
              </a:ext>
            </a:extLst>
          </p:cNvPr>
          <p:cNvSpPr>
            <a:spLocks noGrp="1"/>
          </p:cNvSpPr>
          <p:nvPr>
            <p:ph idx="1"/>
          </p:nvPr>
        </p:nvSpPr>
        <p:spPr>
          <a:xfrm>
            <a:off x="1586746" y="2190765"/>
            <a:ext cx="9995653" cy="4023360"/>
          </a:xfrm>
        </p:spPr>
        <p:txBody>
          <a:bodyPr>
            <a:normAutofit fontScale="92500" lnSpcReduction="20000"/>
          </a:bodyPr>
          <a:lstStyle/>
          <a:p>
            <a:r>
              <a:rPr lang="en-US" b="1" dirty="0">
                <a:solidFill>
                  <a:srgbClr val="0070C0"/>
                </a:solidFill>
                <a:latin typeface="Arial Narrow" panose="020B0606020202030204" pitchFamily="34" charset="0"/>
              </a:rPr>
              <a:t>Are there durational residency requirements?</a:t>
            </a:r>
          </a:p>
          <a:p>
            <a:pPr lvl="1"/>
            <a:r>
              <a:rPr lang="en-US" dirty="0">
                <a:latin typeface="Arial Narrow" panose="020B0606020202030204" pitchFamily="34" charset="0"/>
              </a:rPr>
              <a:t>Some offices require you to reside in the election district (and often the jurisdiction such as the county) for a specific period before the </a:t>
            </a:r>
            <a:r>
              <a:rPr lang="en-US" u="sng" dirty="0">
                <a:latin typeface="Arial Narrow" panose="020B0606020202030204" pitchFamily="34" charset="0"/>
              </a:rPr>
              <a:t>November</a:t>
            </a:r>
            <a:r>
              <a:rPr lang="en-US" dirty="0">
                <a:latin typeface="Arial Narrow" panose="020B0606020202030204" pitchFamily="34" charset="0"/>
              </a:rPr>
              <a:t> election</a:t>
            </a:r>
          </a:p>
          <a:p>
            <a:r>
              <a:rPr lang="en-US" b="1" dirty="0">
                <a:solidFill>
                  <a:srgbClr val="0070C0"/>
                </a:solidFill>
                <a:latin typeface="Arial Narrow" panose="020B0606020202030204" pitchFamily="34" charset="0"/>
              </a:rPr>
              <a:t>Am I registered to vote in the election district?</a:t>
            </a:r>
          </a:p>
          <a:p>
            <a:pPr lvl="1"/>
            <a:r>
              <a:rPr lang="en-US" dirty="0">
                <a:latin typeface="Arial Narrow" panose="020B0606020202030204" pitchFamily="34" charset="0"/>
              </a:rPr>
              <a:t>Nearly all elected offices require you to be a registered voter of the election district in order to run for the office</a:t>
            </a:r>
          </a:p>
          <a:p>
            <a:r>
              <a:rPr lang="en-US" b="1" dirty="0">
                <a:solidFill>
                  <a:srgbClr val="0070C0"/>
                </a:solidFill>
                <a:latin typeface="Arial Narrow" panose="020B0606020202030204" pitchFamily="34" charset="0"/>
              </a:rPr>
              <a:t>Do I meet the vote history requirements to run in the D or R Primary in May?</a:t>
            </a:r>
          </a:p>
          <a:p>
            <a:pPr lvl="1"/>
            <a:r>
              <a:rPr lang="en-US" dirty="0">
                <a:latin typeface="Arial Narrow" panose="020B0606020202030204" pitchFamily="34" charset="0"/>
              </a:rPr>
              <a:t>State law requires that the last TWO primary elections in Indiana in which you voted must be of the same political party you seek nomination in the May </a:t>
            </a:r>
            <a:r>
              <a:rPr lang="en-US" u="sng" dirty="0">
                <a:latin typeface="Arial Narrow" panose="020B0606020202030204" pitchFamily="34" charset="0"/>
              </a:rPr>
              <a:t>primary</a:t>
            </a:r>
          </a:p>
          <a:p>
            <a:pPr lvl="3"/>
            <a:r>
              <a:rPr lang="en-US" dirty="0">
                <a:latin typeface="Arial Narrow" panose="020B0606020202030204" pitchFamily="34" charset="0"/>
              </a:rPr>
              <a:t>If your voting history does not meet this requirement, you can seek certification from the county chair where you reside</a:t>
            </a:r>
          </a:p>
          <a:p>
            <a:pPr lvl="3"/>
            <a:r>
              <a:rPr lang="en-US" i="1" dirty="0">
                <a:latin typeface="Arial Narrow" panose="020B0606020202030204" pitchFamily="34" charset="0"/>
              </a:rPr>
              <a:t>Note: This is NOT a requirement to fill a ballot vacancy after the May primary election through a party caucus or chair appointment</a:t>
            </a:r>
          </a:p>
          <a:p>
            <a:r>
              <a:rPr lang="en-US" b="1" dirty="0">
                <a:solidFill>
                  <a:srgbClr val="0070C0"/>
                </a:solidFill>
                <a:latin typeface="Arial Narrow" panose="020B0606020202030204" pitchFamily="34" charset="0"/>
              </a:rPr>
              <a:t>Am I old enough to hold office if elected?</a:t>
            </a:r>
          </a:p>
          <a:p>
            <a:pPr lvl="1"/>
            <a:r>
              <a:rPr lang="en-US" dirty="0">
                <a:latin typeface="Arial Narrow" panose="020B0606020202030204" pitchFamily="34" charset="0"/>
              </a:rPr>
              <a:t>A few offices require a person to be of a certain age to hold office, if elected in November</a:t>
            </a:r>
          </a:p>
          <a:p>
            <a:r>
              <a:rPr lang="en-US" b="1" dirty="0">
                <a:solidFill>
                  <a:srgbClr val="0070C0"/>
                </a:solidFill>
                <a:latin typeface="Arial Narrow" panose="020B0606020202030204" pitchFamily="34" charset="0"/>
              </a:rPr>
              <a:t>Party Offices (Delegate, Precinct Committeeman)</a:t>
            </a:r>
          </a:p>
          <a:p>
            <a:pPr lvl="1"/>
            <a:r>
              <a:rPr lang="en-US" dirty="0">
                <a:latin typeface="Arial Narrow" panose="020B0606020202030204" pitchFamily="34" charset="0"/>
              </a:rPr>
              <a:t>Qualifications are set by </a:t>
            </a:r>
            <a:r>
              <a:rPr lang="en-US" u="sng" dirty="0">
                <a:latin typeface="Arial Narrow" panose="020B0606020202030204" pitchFamily="34" charset="0"/>
              </a:rPr>
              <a:t>party</a:t>
            </a:r>
            <a:r>
              <a:rPr lang="en-US" dirty="0">
                <a:latin typeface="Arial Narrow" panose="020B0606020202030204" pitchFamily="34" charset="0"/>
              </a:rPr>
              <a:t> rules, not state law!</a:t>
            </a:r>
          </a:p>
          <a:p>
            <a:pPr lvl="3"/>
            <a:endParaRPr lang="en-US" i="1" dirty="0">
              <a:latin typeface="Arial Narrow" panose="020B0606020202030204" pitchFamily="34" charset="0"/>
            </a:endParaRPr>
          </a:p>
          <a:p>
            <a:pPr marL="128016" lvl="1" indent="0">
              <a:buNone/>
            </a:pPr>
            <a:endParaRPr lang="en-US" dirty="0">
              <a:latin typeface="Arial Narrow" panose="020B0606020202030204" pitchFamily="34" charset="0"/>
            </a:endParaRPr>
          </a:p>
        </p:txBody>
      </p:sp>
      <p:sp>
        <p:nvSpPr>
          <p:cNvPr id="4" name="Slide Number Placeholder 3">
            <a:extLst>
              <a:ext uri="{FF2B5EF4-FFF2-40B4-BE49-F238E27FC236}">
                <a16:creationId xmlns:a16="http://schemas.microsoft.com/office/drawing/2014/main" id="{235888CF-8DE8-152D-4240-82926B97B3F9}"/>
              </a:ext>
            </a:extLst>
          </p:cNvPr>
          <p:cNvSpPr>
            <a:spLocks noGrp="1"/>
          </p:cNvSpPr>
          <p:nvPr>
            <p:ph type="sldNum" sz="quarter" idx="12"/>
          </p:nvPr>
        </p:nvSpPr>
        <p:spPr/>
        <p:txBody>
          <a:bodyPr/>
          <a:lstStyle/>
          <a:p>
            <a:fld id="{9196C149-9339-4AF9-9793-87B88BD86C41}" type="slidenum">
              <a:rPr lang="en-US" smtClean="0"/>
              <a:t>5</a:t>
            </a:fld>
            <a:endParaRPr lang="en-US"/>
          </a:p>
        </p:txBody>
      </p:sp>
      <p:sp>
        <p:nvSpPr>
          <p:cNvPr id="5" name="TextBox 4">
            <a:extLst>
              <a:ext uri="{FF2B5EF4-FFF2-40B4-BE49-F238E27FC236}">
                <a16:creationId xmlns:a16="http://schemas.microsoft.com/office/drawing/2014/main" id="{F522F153-CE85-1C87-1D2E-7613525E610D}"/>
              </a:ext>
            </a:extLst>
          </p:cNvPr>
          <p:cNvSpPr txBox="1"/>
          <p:nvPr/>
        </p:nvSpPr>
        <p:spPr>
          <a:xfrm>
            <a:off x="381000" y="6470703"/>
            <a:ext cx="2411494" cy="246221"/>
          </a:xfrm>
          <a:prstGeom prst="rect">
            <a:avLst/>
          </a:prstGeom>
          <a:noFill/>
        </p:spPr>
        <p:txBody>
          <a:bodyPr wrap="square" rtlCol="0">
            <a:spAutoFit/>
          </a:bodyPr>
          <a:lstStyle/>
          <a:p>
            <a:r>
              <a:rPr lang="en-US" sz="1000" dirty="0">
                <a:latin typeface="Arial Narrow" panose="020B0606020202030204" pitchFamily="34" charset="0"/>
              </a:rPr>
              <a:t>IC 3-8-1 | IC 3-8-2-7(a)(4)</a:t>
            </a:r>
          </a:p>
        </p:txBody>
      </p:sp>
      <p:pic>
        <p:nvPicPr>
          <p:cNvPr id="6" name="Picture 5" descr="A cartoon of a woman holding up her arms.">
            <a:extLst>
              <a:ext uri="{FF2B5EF4-FFF2-40B4-BE49-F238E27FC236}">
                <a16:creationId xmlns:a16="http://schemas.microsoft.com/office/drawing/2014/main" id="{47A65F3F-C14D-8A71-93B7-2FA58A8EAF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2286000"/>
            <a:ext cx="1586747" cy="3928125"/>
          </a:xfrm>
          <a:prstGeom prst="rect">
            <a:avLst/>
          </a:prstGeom>
        </p:spPr>
      </p:pic>
    </p:spTree>
    <p:extLst>
      <p:ext uri="{BB962C8B-B14F-4D97-AF65-F5344CB8AC3E}">
        <p14:creationId xmlns:p14="http://schemas.microsoft.com/office/powerpoint/2010/main" val="33810105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utdoor sign with &quot;vote for me&quot; and a picture of a candidate.">
            <a:extLst>
              <a:ext uri="{FF2B5EF4-FFF2-40B4-BE49-F238E27FC236}">
                <a16:creationId xmlns:a16="http://schemas.microsoft.com/office/drawing/2014/main" id="{BF6D0DC4-139C-3A5F-933A-D6665C1A5A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03341" y="2084832"/>
            <a:ext cx="3388659" cy="4537817"/>
          </a:xfrm>
          <a:prstGeom prst="rect">
            <a:avLst/>
          </a:prstGeom>
        </p:spPr>
      </p:pic>
      <p:sp>
        <p:nvSpPr>
          <p:cNvPr id="2" name="Title 1">
            <a:extLst>
              <a:ext uri="{FF2B5EF4-FFF2-40B4-BE49-F238E27FC236}">
                <a16:creationId xmlns:a16="http://schemas.microsoft.com/office/drawing/2014/main" id="{6CA7A23A-E5D2-17DE-DDC8-B1539846D369}"/>
              </a:ext>
            </a:extLst>
          </p:cNvPr>
          <p:cNvSpPr>
            <a:spLocks noGrp="1"/>
          </p:cNvSpPr>
          <p:nvPr>
            <p:ph type="title"/>
          </p:nvPr>
        </p:nvSpPr>
        <p:spPr/>
        <p:txBody>
          <a:bodyPr/>
          <a:lstStyle/>
          <a:p>
            <a:r>
              <a:rPr lang="en-US" dirty="0"/>
              <a:t>Other QUALIFICATIONS</a:t>
            </a:r>
          </a:p>
        </p:txBody>
      </p:sp>
      <p:sp>
        <p:nvSpPr>
          <p:cNvPr id="3" name="Content Placeholder 2">
            <a:extLst>
              <a:ext uri="{FF2B5EF4-FFF2-40B4-BE49-F238E27FC236}">
                <a16:creationId xmlns:a16="http://schemas.microsoft.com/office/drawing/2014/main" id="{9C7106FD-1968-E00D-6697-F0479BA9DB7D}"/>
              </a:ext>
            </a:extLst>
          </p:cNvPr>
          <p:cNvSpPr>
            <a:spLocks noGrp="1"/>
          </p:cNvSpPr>
          <p:nvPr>
            <p:ph idx="1"/>
          </p:nvPr>
        </p:nvSpPr>
        <p:spPr>
          <a:xfrm>
            <a:off x="769121" y="2169459"/>
            <a:ext cx="10648059" cy="4139901"/>
          </a:xfrm>
        </p:spPr>
        <p:txBody>
          <a:bodyPr>
            <a:normAutofit fontScale="92500" lnSpcReduction="10000"/>
          </a:bodyPr>
          <a:lstStyle/>
          <a:p>
            <a:r>
              <a:rPr lang="en-US" b="1" dirty="0">
                <a:solidFill>
                  <a:srgbClr val="0070C0"/>
                </a:solidFill>
                <a:latin typeface="Arial Narrow" panose="020B0606020202030204" pitchFamily="34" charset="0"/>
                <a:cs typeface="Arial" panose="020B0604020202020204" pitchFamily="34" charset="0"/>
              </a:rPr>
              <a:t>Government Employment &amp; Holding Office</a:t>
            </a:r>
          </a:p>
          <a:p>
            <a:pPr lvl="1"/>
            <a:r>
              <a:rPr lang="en-US" dirty="0">
                <a:latin typeface="Arial Narrow" panose="020B0606020202030204" pitchFamily="34" charset="0"/>
                <a:cs typeface="Arial" panose="020B0604020202020204" pitchFamily="34" charset="0"/>
              </a:rPr>
              <a:t>State law does not permit a person to hold local office AND be employed by the same unit of government</a:t>
            </a:r>
          </a:p>
          <a:p>
            <a:pPr lvl="3"/>
            <a:r>
              <a:rPr lang="en-US" dirty="0">
                <a:latin typeface="Arial Narrow" panose="020B0606020202030204" pitchFamily="34" charset="0"/>
                <a:cs typeface="Arial" panose="020B0604020202020204" pitchFamily="34" charset="0"/>
              </a:rPr>
              <a:t>Can run for office, but are considered to have resigned from after taking oath and assuming elected office</a:t>
            </a:r>
          </a:p>
          <a:p>
            <a:r>
              <a:rPr lang="en-US" b="1" dirty="0">
                <a:solidFill>
                  <a:srgbClr val="0070C0"/>
                </a:solidFill>
                <a:latin typeface="Arial Narrow" panose="020B0606020202030204" pitchFamily="34" charset="0"/>
                <a:cs typeface="Arial" panose="020B0604020202020204" pitchFamily="34" charset="0"/>
              </a:rPr>
              <a:t>Specialized Training</a:t>
            </a:r>
          </a:p>
          <a:p>
            <a:pPr lvl="1"/>
            <a:r>
              <a:rPr lang="en-US" dirty="0">
                <a:latin typeface="Arial Narrow" panose="020B0606020202030204" pitchFamily="34" charset="0"/>
                <a:cs typeface="Arial" panose="020B0604020202020204" pitchFamily="34" charset="0"/>
              </a:rPr>
              <a:t>County Assessor requires a person, ONCE ELECTED, to achieve Level 2 certification before assuming </a:t>
            </a:r>
            <a:br>
              <a:rPr lang="en-US" dirty="0">
                <a:latin typeface="Arial Narrow" panose="020B0606020202030204" pitchFamily="34" charset="0"/>
                <a:cs typeface="Arial" panose="020B0604020202020204" pitchFamily="34" charset="0"/>
              </a:rPr>
            </a:br>
            <a:r>
              <a:rPr lang="en-US" dirty="0">
                <a:latin typeface="Arial Narrow" panose="020B0606020202030204" pitchFamily="34" charset="0"/>
                <a:cs typeface="Arial" panose="020B0604020202020204" pitchFamily="34" charset="0"/>
              </a:rPr>
              <a:t>office in their first term </a:t>
            </a:r>
          </a:p>
          <a:p>
            <a:pPr lvl="3"/>
            <a:r>
              <a:rPr lang="en-US" sz="1500" dirty="0">
                <a:latin typeface="Arial Narrow" panose="020B0606020202030204" pitchFamily="34" charset="0"/>
                <a:cs typeface="Arial" panose="020B0604020202020204" pitchFamily="34" charset="0"/>
              </a:rPr>
              <a:t>Must achieve level 3 certification before assuming a second term, if elected again</a:t>
            </a:r>
          </a:p>
          <a:p>
            <a:pPr lvl="1"/>
            <a:r>
              <a:rPr lang="en-US" dirty="0">
                <a:latin typeface="Arial Narrow" panose="020B0606020202030204" pitchFamily="34" charset="0"/>
                <a:cs typeface="Arial" panose="020B0604020202020204" pitchFamily="34" charset="0"/>
              </a:rPr>
              <a:t>Prosecuting Attorneys and most Judges need to be a member of the Indiana Bar, in good standing</a:t>
            </a:r>
          </a:p>
          <a:p>
            <a:r>
              <a:rPr lang="en-US" b="1" dirty="0">
                <a:solidFill>
                  <a:srgbClr val="297FD5"/>
                </a:solidFill>
                <a:latin typeface="Arial Narrow" panose="020B0606020202030204" pitchFamily="34" charset="0"/>
                <a:cs typeface="Arial" panose="020B0604020202020204" pitchFamily="34" charset="0"/>
              </a:rPr>
              <a:t>Felony Conviction</a:t>
            </a:r>
          </a:p>
          <a:p>
            <a:pPr marL="265176" marR="0" lvl="1" indent="-137160" algn="l" defTabSz="914400" rtl="0" eaLnBrk="1" fontAlgn="auto" latinLnBrk="0" hangingPunct="1">
              <a:lnSpc>
                <a:spcPct val="90000"/>
              </a:lnSpc>
              <a:spcBef>
                <a:spcPts val="200"/>
              </a:spcBef>
              <a:spcAft>
                <a:spcPts val="400"/>
              </a:spcAft>
              <a:buClr>
                <a:srgbClr val="9CBEBD"/>
              </a:buClr>
              <a:buSzTx/>
              <a:buFont typeface="Wingdings 3" pitchFamily="18" charset="2"/>
              <a:buChar char=""/>
              <a:tabLst/>
              <a:defRPr/>
            </a:pPr>
            <a:r>
              <a:rPr kumimoji="0" lang="en-US" sz="18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t>A person who has been convicted of a felony is disqualified from being a candidate</a:t>
            </a:r>
          </a:p>
          <a:p>
            <a:pPr marL="128016" marR="0" lvl="1" indent="0" algn="l" defTabSz="914400" rtl="0" eaLnBrk="1" fontAlgn="auto" latinLnBrk="0" hangingPunct="1">
              <a:lnSpc>
                <a:spcPct val="90000"/>
              </a:lnSpc>
              <a:spcBef>
                <a:spcPts val="200"/>
              </a:spcBef>
              <a:spcAft>
                <a:spcPts val="400"/>
              </a:spcAft>
              <a:buClr>
                <a:srgbClr val="9CBEBD"/>
              </a:buClr>
              <a:buSzTx/>
              <a:buNone/>
              <a:tabLst/>
              <a:defRPr/>
            </a:pPr>
            <a:r>
              <a:rPr kumimoji="0" lang="en-US" sz="18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t>   for an elected office (except a federal office) or assuming an office</a:t>
            </a:r>
          </a:p>
          <a:p>
            <a:pPr lvl="2">
              <a:buClr>
                <a:srgbClr val="9CBEBD"/>
              </a:buClr>
              <a:defRPr/>
            </a:pPr>
            <a:r>
              <a:rPr lang="en-US" sz="1500" dirty="0">
                <a:solidFill>
                  <a:srgbClr val="2E2B21"/>
                </a:solidFill>
                <a:latin typeface="Arial Narrow" panose="020B0606020202030204" pitchFamily="34" charset="0"/>
                <a:cs typeface="Arial" panose="020B0604020202020204" pitchFamily="34" charset="0"/>
              </a:rPr>
              <a:t>Felony means a conviction of a crime where a person can be imprisoned for more than 1 year</a:t>
            </a:r>
          </a:p>
          <a:p>
            <a:pPr lvl="2">
              <a:buClr>
                <a:srgbClr val="9CBEBD"/>
              </a:buClr>
              <a:defRPr/>
            </a:pPr>
            <a:r>
              <a:rPr kumimoji="0" lang="en-US" sz="15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t>If the felony conviction is pardoned, vacated, expunged, or otherwise revers</a:t>
            </a:r>
            <a:r>
              <a:rPr kumimoji="0" lang="en-US" sz="150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ed </a:t>
            </a:r>
            <a:r>
              <a:rPr kumimoji="0" lang="en-US" sz="15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t>then the person is no longer disqualified </a:t>
            </a:r>
            <a:br>
              <a:rPr kumimoji="0" lang="en-US" sz="15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br>
            <a:r>
              <a:rPr kumimoji="0" lang="en-US" sz="1500" b="0" i="0" u="none" strike="noStrike" kern="1200" cap="none" spc="0" normalizeH="0" baseline="0" noProof="0" dirty="0">
                <a:ln>
                  <a:noFill/>
                </a:ln>
                <a:solidFill>
                  <a:srgbClr val="2E2B21"/>
                </a:solidFill>
                <a:effectLst/>
                <a:uLnTx/>
                <a:uFillTx/>
                <a:latin typeface="Arial Narrow" panose="020B0606020202030204" pitchFamily="34" charset="0"/>
                <a:ea typeface="+mn-ea"/>
                <a:cs typeface="Arial" panose="020B0604020202020204" pitchFamily="34" charset="0"/>
              </a:rPr>
              <a:t>from being a candidate for elected office (but not when felony reduced to misdemeanor as part of plea)</a:t>
            </a:r>
          </a:p>
          <a:p>
            <a:pPr lvl="1"/>
            <a:endParaRPr lang="en-US" dirty="0">
              <a:latin typeface="Arial Narrow" panose="020B0606020202030204" pitchFamily="34" charset="0"/>
              <a:cs typeface="Arial" panose="020B0604020202020204" pitchFamily="34" charset="0"/>
            </a:endParaRPr>
          </a:p>
          <a:p>
            <a:pPr lvl="3"/>
            <a:endParaRPr lang="en-US" dirty="0">
              <a:latin typeface="Arial Narrow" panose="020B0606020202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5888CF-8DE8-152D-4240-82926B97B3F9}"/>
              </a:ext>
            </a:extLst>
          </p:cNvPr>
          <p:cNvSpPr>
            <a:spLocks noGrp="1"/>
          </p:cNvSpPr>
          <p:nvPr>
            <p:ph type="sldNum" sz="quarter" idx="12"/>
          </p:nvPr>
        </p:nvSpPr>
        <p:spPr/>
        <p:txBody>
          <a:bodyPr/>
          <a:lstStyle/>
          <a:p>
            <a:fld id="{9196C149-9339-4AF9-9793-87B88BD86C41}" type="slidenum">
              <a:rPr lang="en-US" smtClean="0"/>
              <a:t>6</a:t>
            </a:fld>
            <a:endParaRPr lang="en-US"/>
          </a:p>
        </p:txBody>
      </p:sp>
      <p:sp>
        <p:nvSpPr>
          <p:cNvPr id="5" name="TextBox 4">
            <a:extLst>
              <a:ext uri="{FF2B5EF4-FFF2-40B4-BE49-F238E27FC236}">
                <a16:creationId xmlns:a16="http://schemas.microsoft.com/office/drawing/2014/main" id="{B8537046-A93D-DC73-B5D2-E3562D6AD9A3}"/>
              </a:ext>
            </a:extLst>
          </p:cNvPr>
          <p:cNvSpPr txBox="1"/>
          <p:nvPr/>
        </p:nvSpPr>
        <p:spPr>
          <a:xfrm>
            <a:off x="769121" y="6470704"/>
            <a:ext cx="2411494" cy="246221"/>
          </a:xfrm>
          <a:prstGeom prst="rect">
            <a:avLst/>
          </a:prstGeom>
          <a:noFill/>
        </p:spPr>
        <p:txBody>
          <a:bodyPr wrap="square" rtlCol="0">
            <a:spAutoFit/>
          </a:bodyPr>
          <a:lstStyle/>
          <a:p>
            <a:r>
              <a:rPr lang="en-US" sz="1000" dirty="0">
                <a:latin typeface="Arial Narrow" panose="020B0606020202030204" pitchFamily="34" charset="0"/>
              </a:rPr>
              <a:t>IC 3-5-9 | IC 3-8-1 | IC 3-8-1-5</a:t>
            </a:r>
          </a:p>
        </p:txBody>
      </p:sp>
    </p:spTree>
    <p:extLst>
      <p:ext uri="{BB962C8B-B14F-4D97-AF65-F5344CB8AC3E}">
        <p14:creationId xmlns:p14="http://schemas.microsoft.com/office/powerpoint/2010/main" val="37452889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voting booth">
            <a:extLst>
              <a:ext uri="{FF2B5EF4-FFF2-40B4-BE49-F238E27FC236}">
                <a16:creationId xmlns:a16="http://schemas.microsoft.com/office/drawing/2014/main" id="{299211E5-941F-407A-5722-4B285896EB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flipH="1">
            <a:off x="8255478" y="2084832"/>
            <a:ext cx="3936521" cy="4619441"/>
          </a:xfrm>
          <a:prstGeom prst="rect">
            <a:avLst/>
          </a:prstGeom>
        </p:spPr>
      </p:pic>
      <p:sp>
        <p:nvSpPr>
          <p:cNvPr id="2" name="Title 1"/>
          <p:cNvSpPr>
            <a:spLocks noGrp="1"/>
          </p:cNvSpPr>
          <p:nvPr>
            <p:ph type="title"/>
          </p:nvPr>
        </p:nvSpPr>
        <p:spPr/>
        <p:txBody>
          <a:bodyPr/>
          <a:lstStyle/>
          <a:p>
            <a:r>
              <a:rPr lang="en-US" dirty="0"/>
              <a:t>LOOKING AHEAD TO 2026 </a:t>
            </a:r>
            <a:r>
              <a:rPr lang="en-US" dirty="0" err="1"/>
              <a:t>ElectionS</a:t>
            </a:r>
            <a:endParaRPr lang="en-US" dirty="0"/>
          </a:p>
        </p:txBody>
      </p:sp>
      <p:sp>
        <p:nvSpPr>
          <p:cNvPr id="3" name="Content Placeholder 2"/>
          <p:cNvSpPr>
            <a:spLocks noGrp="1"/>
          </p:cNvSpPr>
          <p:nvPr>
            <p:ph idx="1"/>
          </p:nvPr>
        </p:nvSpPr>
        <p:spPr>
          <a:xfrm>
            <a:off x="820395" y="2286000"/>
            <a:ext cx="10776247" cy="4023360"/>
          </a:xfrm>
        </p:spPr>
        <p:txBody>
          <a:bodyPr>
            <a:normAutofit fontScale="92500" lnSpcReduction="10000"/>
          </a:bodyPr>
          <a:lstStyle/>
          <a:p>
            <a:r>
              <a:rPr lang="en-US" sz="2000" b="1" dirty="0">
                <a:solidFill>
                  <a:srgbClr val="0070C0"/>
                </a:solidFill>
                <a:latin typeface="Arial Narrow" panose="020B0606020202030204" pitchFamily="34" charset="0"/>
              </a:rPr>
              <a:t>Primary Election Day: May 5, 2026</a:t>
            </a:r>
          </a:p>
          <a:p>
            <a:pPr lvl="1"/>
            <a:r>
              <a:rPr lang="en-US" sz="1600" dirty="0">
                <a:latin typeface="Arial Narrow" panose="020B0606020202030204" pitchFamily="34" charset="0"/>
              </a:rPr>
              <a:t>Voters must pick a Democratic or Republican Party Ballot</a:t>
            </a:r>
          </a:p>
          <a:p>
            <a:pPr lvl="3"/>
            <a:r>
              <a:rPr lang="en-US" sz="1600" dirty="0">
                <a:latin typeface="Arial Narrow" panose="020B0606020202030204" pitchFamily="34" charset="0"/>
              </a:rPr>
              <a:t>If public question on the ballot, then counties must create a:</a:t>
            </a:r>
          </a:p>
          <a:p>
            <a:pPr lvl="4"/>
            <a:r>
              <a:rPr lang="en-US" sz="1600" dirty="0">
                <a:latin typeface="Arial Narrow" panose="020B0606020202030204" pitchFamily="34" charset="0"/>
              </a:rPr>
              <a:t>non-partisan “public question only” ballot AND a special 17-year old ballot to eliminate the</a:t>
            </a:r>
            <a:br>
              <a:rPr lang="en-US" sz="1600" dirty="0">
                <a:latin typeface="Arial Narrow" panose="020B0606020202030204" pitchFamily="34" charset="0"/>
              </a:rPr>
            </a:br>
            <a:r>
              <a:rPr lang="en-US" sz="1600" dirty="0">
                <a:latin typeface="Arial Narrow" panose="020B0606020202030204" pitchFamily="34" charset="0"/>
              </a:rPr>
              <a:t>public question from partisan D/R ballot</a:t>
            </a:r>
          </a:p>
          <a:p>
            <a:pPr lvl="5"/>
            <a:r>
              <a:rPr lang="en-US" sz="1600" i="1" dirty="0">
                <a:latin typeface="Arial Narrow" panose="020B0606020202030204" pitchFamily="34" charset="0"/>
              </a:rPr>
              <a:t>Note: Not as likely given the change in state law to move the most common public questions to the </a:t>
            </a:r>
            <a:br>
              <a:rPr lang="en-US" sz="1600" i="1" dirty="0">
                <a:latin typeface="Arial Narrow" panose="020B0606020202030204" pitchFamily="34" charset="0"/>
              </a:rPr>
            </a:br>
            <a:r>
              <a:rPr lang="en-US" sz="1600" i="1" dirty="0">
                <a:latin typeface="Arial Narrow" panose="020B0606020202030204" pitchFamily="34" charset="0"/>
              </a:rPr>
              <a:t>Nov. ballot in an even-numbered year.</a:t>
            </a:r>
          </a:p>
          <a:p>
            <a:pPr lvl="2"/>
            <a:r>
              <a:rPr lang="en-US" sz="1600" dirty="0">
                <a:latin typeface="Arial Narrow" panose="020B0606020202030204" pitchFamily="34" charset="0"/>
              </a:rPr>
              <a:t>IN Secretary of State, Comptroller (Auditor) &amp; Treasurer are NOT on the May ballot</a:t>
            </a:r>
          </a:p>
          <a:p>
            <a:pPr lvl="3"/>
            <a:r>
              <a:rPr lang="en-US" sz="1600" dirty="0">
                <a:latin typeface="Arial Narrow" panose="020B0606020202030204" pitchFamily="34" charset="0"/>
              </a:rPr>
              <a:t>Selected at state party convention</a:t>
            </a:r>
          </a:p>
          <a:p>
            <a:r>
              <a:rPr lang="en-US" sz="2000" b="1" dirty="0">
                <a:solidFill>
                  <a:srgbClr val="0070C0"/>
                </a:solidFill>
                <a:latin typeface="Arial Narrow" panose="020B0606020202030204" pitchFamily="34" charset="0"/>
              </a:rPr>
              <a:t>General Election Day: November 3, 2026</a:t>
            </a:r>
          </a:p>
          <a:p>
            <a:pPr lvl="1"/>
            <a:r>
              <a:rPr lang="en-US" sz="1600" dirty="0">
                <a:latin typeface="Arial Narrow" panose="020B0606020202030204" pitchFamily="34" charset="0"/>
              </a:rPr>
              <a:t>All candidates on the same ballot to determine who serves the term of office</a:t>
            </a:r>
          </a:p>
          <a:p>
            <a:pPr lvl="2"/>
            <a:r>
              <a:rPr lang="en-US" sz="1600" dirty="0">
                <a:latin typeface="Arial Narrow" panose="020B0606020202030204" pitchFamily="34" charset="0"/>
              </a:rPr>
              <a:t>If a school-related public question is on the ballot, then a “</a:t>
            </a:r>
            <a:r>
              <a:rPr lang="en-US" sz="1600" i="1" u="sng" dirty="0">
                <a:latin typeface="Arial Narrow" panose="020B0606020202030204" pitchFamily="34" charset="0"/>
              </a:rPr>
              <a:t>no</a:t>
            </a:r>
            <a:r>
              <a:rPr lang="en-US" sz="1600" dirty="0">
                <a:latin typeface="Arial Narrow" panose="020B0606020202030204" pitchFamily="34" charset="0"/>
              </a:rPr>
              <a:t> public question” ballot must be created </a:t>
            </a:r>
            <a:br>
              <a:rPr lang="en-US" sz="1600" dirty="0">
                <a:latin typeface="Arial Narrow" panose="020B0606020202030204" pitchFamily="34" charset="0"/>
              </a:rPr>
            </a:br>
            <a:r>
              <a:rPr lang="en-US" sz="1600" dirty="0">
                <a:latin typeface="Arial Narrow" panose="020B0606020202030204" pitchFamily="34" charset="0"/>
              </a:rPr>
              <a:t>for those voters who moved out of the school corporation boundaries 30 days or more before the </a:t>
            </a:r>
            <a:br>
              <a:rPr lang="en-US" sz="1600" dirty="0">
                <a:latin typeface="Arial Narrow" panose="020B0606020202030204" pitchFamily="34" charset="0"/>
              </a:rPr>
            </a:br>
            <a:r>
              <a:rPr lang="en-US" sz="1600" dirty="0">
                <a:latin typeface="Arial Narrow" panose="020B0606020202030204" pitchFamily="34" charset="0"/>
              </a:rPr>
              <a:t>election &amp; did not update their registration. (Similar to the 17-year-old ballot style in the primary.)</a:t>
            </a:r>
          </a:p>
          <a:p>
            <a:pPr marL="310896" lvl="2" indent="0">
              <a:buNone/>
            </a:pPr>
            <a:endParaRPr lang="en-US" sz="900" dirty="0">
              <a:latin typeface="Arial Narrow" panose="020B0606020202030204" pitchFamily="34" charset="0"/>
            </a:endParaRPr>
          </a:p>
          <a:p>
            <a:pPr marL="310896" lvl="2" indent="0">
              <a:buNone/>
            </a:pPr>
            <a:r>
              <a:rPr lang="en-US" b="1" i="1" dirty="0">
                <a:highlight>
                  <a:srgbClr val="FFFF00"/>
                </a:highlight>
                <a:latin typeface="Arial Narrow" panose="020B0606020202030204" pitchFamily="34" charset="0"/>
              </a:rPr>
              <a:t>Don’t Forget about the “Federal Only” Ballot for certain military &amp; overseas voters – more to come later!</a:t>
            </a:r>
          </a:p>
          <a:p>
            <a:pPr marL="342900" lvl="1" indent="0">
              <a:buNone/>
            </a:pPr>
            <a:endParaRPr lang="en-US" sz="1300" dirty="0">
              <a:latin typeface="Arial Narrow" panose="020B0606020202030204" pitchFamily="34" charset="0"/>
            </a:endParaRPr>
          </a:p>
          <a:p>
            <a:pPr marL="342900" lvl="1" indent="0">
              <a:buNone/>
            </a:pPr>
            <a:endParaRPr lang="en-US" sz="1300" i="1" dirty="0">
              <a:highlight>
                <a:srgbClr val="FFFF00"/>
              </a:highlight>
              <a:latin typeface="Arial Narrow" panose="020B0606020202030204" pitchFamily="34" charset="0"/>
            </a:endParaRPr>
          </a:p>
          <a:p>
            <a:pPr marL="169164" indent="0">
              <a:buNone/>
            </a:pPr>
            <a:endParaRPr lang="en-US" sz="1700" i="1" dirty="0">
              <a:highlight>
                <a:srgbClr val="FFFF00"/>
              </a:highlight>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7</a:t>
            </a:fld>
            <a:endParaRPr lang="en-US"/>
          </a:p>
        </p:txBody>
      </p:sp>
      <p:sp>
        <p:nvSpPr>
          <p:cNvPr id="5" name="TextBox 4"/>
          <p:cNvSpPr txBox="1"/>
          <p:nvPr/>
        </p:nvSpPr>
        <p:spPr>
          <a:xfrm>
            <a:off x="820395" y="6347593"/>
            <a:ext cx="2411494" cy="246221"/>
          </a:xfrm>
          <a:prstGeom prst="rect">
            <a:avLst/>
          </a:prstGeom>
          <a:noFill/>
        </p:spPr>
        <p:txBody>
          <a:bodyPr wrap="square" rtlCol="0">
            <a:spAutoFit/>
          </a:bodyPr>
          <a:lstStyle/>
          <a:p>
            <a:r>
              <a:rPr lang="en-US" sz="1000" dirty="0">
                <a:latin typeface="Arial Narrow" panose="020B0606020202030204" pitchFamily="34" charset="0"/>
              </a:rPr>
              <a:t>IC 3-5-1-2 | IC 3-7-13-3 | IC 3-8-4-2</a:t>
            </a:r>
          </a:p>
        </p:txBody>
      </p:sp>
    </p:spTree>
    <p:extLst>
      <p:ext uri="{BB962C8B-B14F-4D97-AF65-F5344CB8AC3E}">
        <p14:creationId xmlns:p14="http://schemas.microsoft.com/office/powerpoint/2010/main" val="24699570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on the Ballot IN 2026</a:t>
            </a:r>
          </a:p>
        </p:txBody>
      </p:sp>
      <p:sp>
        <p:nvSpPr>
          <p:cNvPr id="3" name="Content Placeholder 2"/>
          <p:cNvSpPr>
            <a:spLocks noGrp="1"/>
          </p:cNvSpPr>
          <p:nvPr>
            <p:ph idx="1"/>
          </p:nvPr>
        </p:nvSpPr>
        <p:spPr>
          <a:xfrm>
            <a:off x="786213" y="2286000"/>
            <a:ext cx="4965108" cy="3903718"/>
          </a:xfrm>
        </p:spPr>
        <p:txBody>
          <a:bodyPr>
            <a:normAutofit lnSpcReduction="10000"/>
          </a:bodyPr>
          <a:lstStyle/>
          <a:p>
            <a:r>
              <a:rPr lang="en-US" b="1" dirty="0">
                <a:solidFill>
                  <a:srgbClr val="0070C0"/>
                </a:solidFill>
                <a:latin typeface="Arial Narrow" panose="020B0606020202030204" pitchFamily="34" charset="0"/>
              </a:rPr>
              <a:t>Federal Offices</a:t>
            </a:r>
          </a:p>
          <a:p>
            <a:pPr lvl="1"/>
            <a:r>
              <a:rPr lang="en-US" dirty="0">
                <a:latin typeface="Arial Narrow" panose="020B0606020202030204" pitchFamily="34" charset="0"/>
              </a:rPr>
              <a:t>US House</a:t>
            </a:r>
          </a:p>
          <a:p>
            <a:pPr lvl="3"/>
            <a:r>
              <a:rPr lang="en-US" dirty="0">
                <a:latin typeface="Arial Narrow" panose="020B0606020202030204" pitchFamily="34" charset="0"/>
              </a:rPr>
              <a:t>IN does not have US Senate on the ballot, since it’s the “off-year” in the six-year cycle</a:t>
            </a:r>
          </a:p>
          <a:p>
            <a:r>
              <a:rPr lang="en-US" b="1" dirty="0">
                <a:solidFill>
                  <a:srgbClr val="0070C0"/>
                </a:solidFill>
                <a:latin typeface="Arial Narrow" panose="020B0606020202030204" pitchFamily="34" charset="0"/>
              </a:rPr>
              <a:t>State Offices</a:t>
            </a:r>
          </a:p>
          <a:p>
            <a:pPr lvl="1"/>
            <a:r>
              <a:rPr lang="en-US" dirty="0">
                <a:latin typeface="Arial Narrow" panose="020B0606020202030204" pitchFamily="34" charset="0"/>
              </a:rPr>
              <a:t>Secretary of State</a:t>
            </a:r>
          </a:p>
          <a:p>
            <a:pPr lvl="1"/>
            <a:r>
              <a:rPr lang="en-US" dirty="0">
                <a:latin typeface="Arial Narrow" panose="020B0606020202030204" pitchFamily="34" charset="0"/>
              </a:rPr>
              <a:t>State Comptroller (Auditor)</a:t>
            </a:r>
          </a:p>
          <a:p>
            <a:pPr lvl="1"/>
            <a:r>
              <a:rPr lang="en-US" dirty="0">
                <a:latin typeface="Arial Narrow" panose="020B0606020202030204" pitchFamily="34" charset="0"/>
              </a:rPr>
              <a:t>Treasurer of State</a:t>
            </a:r>
          </a:p>
          <a:p>
            <a:pPr lvl="1"/>
            <a:r>
              <a:rPr lang="en-US" dirty="0">
                <a:latin typeface="Arial Narrow" panose="020B0606020202030204" pitchFamily="34" charset="0"/>
              </a:rPr>
              <a:t>State Legislative (IN House, IN Senate)</a:t>
            </a:r>
          </a:p>
          <a:p>
            <a:pPr marL="128016" lvl="1" indent="0">
              <a:buNone/>
            </a:pPr>
            <a:endParaRPr lang="en-US" sz="800" b="1" dirty="0">
              <a:solidFill>
                <a:srgbClr val="0070C0"/>
              </a:solidFill>
              <a:latin typeface="Arial Narrow" panose="020B0606020202030204" pitchFamily="34" charset="0"/>
            </a:endParaRPr>
          </a:p>
          <a:p>
            <a:pPr marL="128016" lvl="1" indent="0">
              <a:buNone/>
            </a:pPr>
            <a:r>
              <a:rPr lang="en-US" sz="2200" b="1" dirty="0">
                <a:solidFill>
                  <a:srgbClr val="0070C0"/>
                </a:solidFill>
                <a:latin typeface="Arial Narrow" panose="020B0606020202030204" pitchFamily="34" charset="0"/>
              </a:rPr>
              <a:t>Party Offices</a:t>
            </a:r>
          </a:p>
          <a:p>
            <a:pPr lvl="1"/>
            <a:r>
              <a:rPr lang="en-US" dirty="0">
                <a:latin typeface="Arial Narrow" panose="020B0606020202030204" pitchFamily="34" charset="0"/>
              </a:rPr>
              <a:t>Dem Party: PC, Delegate</a:t>
            </a:r>
          </a:p>
          <a:p>
            <a:pPr lvl="1"/>
            <a:r>
              <a:rPr lang="en-US" dirty="0">
                <a:latin typeface="Arial Narrow" panose="020B0606020202030204" pitchFamily="34" charset="0"/>
              </a:rPr>
              <a:t>Rep Party: Delegate</a:t>
            </a:r>
          </a:p>
          <a:p>
            <a:pPr lvl="1"/>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8</a:t>
            </a:fld>
            <a:endParaRPr lang="en-US"/>
          </a:p>
        </p:txBody>
      </p:sp>
      <p:sp>
        <p:nvSpPr>
          <p:cNvPr id="5" name="TextBox 4"/>
          <p:cNvSpPr txBox="1"/>
          <p:nvPr/>
        </p:nvSpPr>
        <p:spPr>
          <a:xfrm>
            <a:off x="786213" y="6484753"/>
            <a:ext cx="2411494" cy="246221"/>
          </a:xfrm>
          <a:prstGeom prst="rect">
            <a:avLst/>
          </a:prstGeom>
          <a:noFill/>
        </p:spPr>
        <p:txBody>
          <a:bodyPr wrap="square" rtlCol="0">
            <a:spAutoFit/>
          </a:bodyPr>
          <a:lstStyle/>
          <a:p>
            <a:r>
              <a:rPr lang="en-US" sz="1000" dirty="0">
                <a:latin typeface="Arial Narrow" panose="020B0606020202030204" pitchFamily="34" charset="0"/>
              </a:rPr>
              <a:t>IC 3-8-1 | IC 3-10-2</a:t>
            </a:r>
          </a:p>
        </p:txBody>
      </p:sp>
      <p:sp>
        <p:nvSpPr>
          <p:cNvPr id="6" name="Content Placeholder 2"/>
          <p:cNvSpPr txBox="1">
            <a:spLocks/>
          </p:cNvSpPr>
          <p:nvPr/>
        </p:nvSpPr>
        <p:spPr>
          <a:xfrm>
            <a:off x="6096000" y="2285999"/>
            <a:ext cx="4965108" cy="390371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b="1" dirty="0">
                <a:solidFill>
                  <a:srgbClr val="0070C0"/>
                </a:solidFill>
                <a:latin typeface="Arial Narrow" panose="020B0606020202030204" pitchFamily="34" charset="0"/>
              </a:rPr>
              <a:t>Local Offices</a:t>
            </a:r>
          </a:p>
          <a:p>
            <a:pPr lvl="1"/>
            <a:r>
              <a:rPr lang="en-US" dirty="0">
                <a:latin typeface="Arial Narrow" panose="020B0606020202030204" pitchFamily="34" charset="0"/>
              </a:rPr>
              <a:t>Circuit &amp; Superior Court Judges</a:t>
            </a:r>
          </a:p>
          <a:p>
            <a:pPr lvl="1"/>
            <a:r>
              <a:rPr lang="en-US" dirty="0">
                <a:latin typeface="Arial Narrow" panose="020B0606020202030204" pitchFamily="34" charset="0"/>
              </a:rPr>
              <a:t>County Prosecuting Attorney</a:t>
            </a:r>
          </a:p>
          <a:p>
            <a:pPr lvl="1"/>
            <a:r>
              <a:rPr lang="en-US" dirty="0">
                <a:latin typeface="Arial Narrow" panose="020B0606020202030204" pitchFamily="34" charset="0"/>
              </a:rPr>
              <a:t>County Assessor &amp; Sheriff (in all counties)</a:t>
            </a:r>
          </a:p>
          <a:p>
            <a:pPr lvl="1"/>
            <a:r>
              <a:rPr lang="en-US" dirty="0">
                <a:latin typeface="Arial Narrow" panose="020B0606020202030204" pitchFamily="34" charset="0"/>
              </a:rPr>
              <a:t>County Auditor, Clerk, Coroner, Recorder, Surveyor &amp; Treasurer (in some counties)</a:t>
            </a:r>
          </a:p>
          <a:p>
            <a:pPr lvl="1"/>
            <a:r>
              <a:rPr lang="en-US" dirty="0">
                <a:latin typeface="Arial Narrow" panose="020B0606020202030204" pitchFamily="34" charset="0"/>
              </a:rPr>
              <a:t>County Commissioner &amp; County Council</a:t>
            </a:r>
          </a:p>
          <a:p>
            <a:pPr lvl="1"/>
            <a:r>
              <a:rPr lang="en-US" dirty="0">
                <a:latin typeface="Arial Narrow" panose="020B0606020202030204" pitchFamily="34" charset="0"/>
              </a:rPr>
              <a:t>Township Trustee &amp; Board </a:t>
            </a:r>
          </a:p>
          <a:p>
            <a:pPr lvl="1"/>
            <a:r>
              <a:rPr lang="en-US" dirty="0">
                <a:latin typeface="Arial Narrow" panose="020B0606020202030204" pitchFamily="34" charset="0"/>
              </a:rPr>
              <a:t>Town Judge (in some municipalities only)</a:t>
            </a:r>
          </a:p>
          <a:p>
            <a:pPr lvl="1"/>
            <a:r>
              <a:rPr lang="en-US" dirty="0">
                <a:latin typeface="Arial Narrow" panose="020B0606020202030204" pitchFamily="34" charset="0"/>
              </a:rPr>
              <a:t>Town Council (in some municipalities)</a:t>
            </a:r>
          </a:p>
          <a:p>
            <a:pPr lvl="1"/>
            <a:r>
              <a:rPr lang="en-US" dirty="0">
                <a:latin typeface="Arial Narrow" panose="020B0606020202030204" pitchFamily="34" charset="0"/>
              </a:rPr>
              <a:t>Town Clerk-Treasurer (in some municipalities)</a:t>
            </a:r>
          </a:p>
          <a:p>
            <a:pPr lvl="1"/>
            <a:r>
              <a:rPr lang="en-US" dirty="0">
                <a:latin typeface="Arial Narrow" panose="020B0606020202030204" pitchFamily="34" charset="0"/>
              </a:rPr>
              <a:t>School Board (NEW! can affiliate with a party)</a:t>
            </a:r>
          </a:p>
          <a:p>
            <a:pPr lvl="1"/>
            <a:endParaRPr lang="en-US" dirty="0">
              <a:latin typeface="Arial Narrow" panose="020B0606020202030204" pitchFamily="34" charset="0"/>
            </a:endParaRPr>
          </a:p>
        </p:txBody>
      </p:sp>
    </p:spTree>
    <p:extLst>
      <p:ext uri="{BB962C8B-B14F-4D97-AF65-F5344CB8AC3E}">
        <p14:creationId xmlns:p14="http://schemas.microsoft.com/office/powerpoint/2010/main" val="31751420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oon of people placing their ballots in a box.">
            <a:extLst>
              <a:ext uri="{FF2B5EF4-FFF2-40B4-BE49-F238E27FC236}">
                <a16:creationId xmlns:a16="http://schemas.microsoft.com/office/drawing/2014/main" id="{0ED17EF0-3801-0A46-83EF-018F9F51AA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3138805" cy="6858000"/>
          </a:xfrm>
          <a:prstGeom prst="rect">
            <a:avLst/>
          </a:prstGeom>
        </p:spPr>
      </p:pic>
      <p:sp>
        <p:nvSpPr>
          <p:cNvPr id="2" name="Title 1"/>
          <p:cNvSpPr>
            <a:spLocks noGrp="1"/>
          </p:cNvSpPr>
          <p:nvPr>
            <p:ph type="title"/>
          </p:nvPr>
        </p:nvSpPr>
        <p:spPr>
          <a:xfrm>
            <a:off x="3320108" y="602469"/>
            <a:ext cx="8454641" cy="1499616"/>
          </a:xfrm>
        </p:spPr>
        <p:txBody>
          <a:bodyPr/>
          <a:lstStyle/>
          <a:p>
            <a:r>
              <a:rPr lang="en-US" dirty="0"/>
              <a:t>Ballot access: D &amp; r candidates</a:t>
            </a:r>
          </a:p>
        </p:txBody>
      </p:sp>
      <p:sp>
        <p:nvSpPr>
          <p:cNvPr id="3" name="Content Placeholder 2"/>
          <p:cNvSpPr>
            <a:spLocks noGrp="1"/>
          </p:cNvSpPr>
          <p:nvPr>
            <p:ph idx="1"/>
          </p:nvPr>
        </p:nvSpPr>
        <p:spPr>
          <a:xfrm>
            <a:off x="3320108" y="2225614"/>
            <a:ext cx="8732808" cy="4505359"/>
          </a:xfrm>
        </p:spPr>
        <p:txBody>
          <a:bodyPr>
            <a:normAutofit fontScale="92500" lnSpcReduction="20000"/>
          </a:bodyPr>
          <a:lstStyle/>
          <a:p>
            <a:r>
              <a:rPr lang="en-US" b="1" dirty="0">
                <a:solidFill>
                  <a:srgbClr val="0070C0"/>
                </a:solidFill>
                <a:latin typeface="Arial Narrow" panose="020B0606020202030204" pitchFamily="34" charset="0"/>
              </a:rPr>
              <a:t>Primary Election: </a:t>
            </a:r>
            <a:r>
              <a:rPr lang="en-US" dirty="0">
                <a:solidFill>
                  <a:srgbClr val="0070C0"/>
                </a:solidFill>
                <a:latin typeface="Arial Narrow" panose="020B0606020202030204" pitchFamily="34" charset="0"/>
              </a:rPr>
              <a:t>Filing starts Jan. 7 and ends at NOON, Feb. 6, 2026</a:t>
            </a:r>
          </a:p>
          <a:p>
            <a:pPr lvl="1"/>
            <a:endParaRPr lang="en-US" sz="900" dirty="0">
              <a:latin typeface="Arial Narrow" panose="020B0606020202030204" pitchFamily="34" charset="0"/>
            </a:endParaRPr>
          </a:p>
          <a:p>
            <a:pPr lvl="1"/>
            <a:r>
              <a:rPr lang="en-US" dirty="0">
                <a:latin typeface="Arial Narrow" panose="020B0606020202030204" pitchFamily="34" charset="0"/>
              </a:rPr>
              <a:t>State Legislative Offices</a:t>
            </a:r>
          </a:p>
          <a:p>
            <a:pPr lvl="2"/>
            <a:r>
              <a:rPr lang="en-US" sz="1600" u="sng" dirty="0">
                <a:latin typeface="Arial Narrow" panose="020B0606020202030204" pitchFamily="34" charset="0"/>
              </a:rPr>
              <a:t>File with IED</a:t>
            </a:r>
            <a:r>
              <a:rPr lang="en-US" sz="1600" dirty="0">
                <a:latin typeface="Arial Narrow" panose="020B0606020202030204" pitchFamily="34" charset="0"/>
              </a:rPr>
              <a:t>: CAN-2 declaration of candidacy + Receipt showing SEI filed</a:t>
            </a:r>
          </a:p>
          <a:p>
            <a:pPr lvl="4"/>
            <a:r>
              <a:rPr lang="en-US" dirty="0">
                <a:latin typeface="Arial Narrow" panose="020B0606020202030204" pitchFamily="34" charset="0"/>
              </a:rPr>
              <a:t>Senate: File SEI with secretary of the Senate (NOT the CAN-12; form available at iga.in.gov)</a:t>
            </a:r>
          </a:p>
          <a:p>
            <a:pPr lvl="4"/>
            <a:r>
              <a:rPr lang="en-US" dirty="0">
                <a:latin typeface="Arial Narrow" panose="020B0606020202030204" pitchFamily="34" charset="0"/>
              </a:rPr>
              <a:t>House: File SEI with clerk of the House (NOT the CAN-12; form available at iga.in.gov)</a:t>
            </a:r>
          </a:p>
          <a:p>
            <a:pPr lvl="4"/>
            <a:endParaRPr lang="en-US" sz="900" dirty="0">
              <a:latin typeface="Arial Narrow" panose="020B0606020202030204" pitchFamily="34" charset="0"/>
            </a:endParaRPr>
          </a:p>
          <a:p>
            <a:pPr lvl="1"/>
            <a:r>
              <a:rPr lang="en-US" dirty="0">
                <a:latin typeface="Arial Narrow" panose="020B0606020202030204" pitchFamily="34" charset="0"/>
              </a:rPr>
              <a:t>Judicial Offices &amp; Prosecuting Attorneys</a:t>
            </a:r>
          </a:p>
          <a:p>
            <a:pPr lvl="2"/>
            <a:r>
              <a:rPr lang="en-US" sz="1600" u="sng" dirty="0">
                <a:latin typeface="Arial Narrow" panose="020B0606020202030204" pitchFamily="34" charset="0"/>
              </a:rPr>
              <a:t>File with IED</a:t>
            </a:r>
            <a:r>
              <a:rPr lang="en-US" sz="1600" dirty="0">
                <a:latin typeface="Arial Narrow" panose="020B0606020202030204" pitchFamily="34" charset="0"/>
              </a:rPr>
              <a:t>: CAN-2 declaration of candidacy + Receipt showing SEI filed with Office of Judicial &amp; Attorney Regulation</a:t>
            </a:r>
          </a:p>
          <a:p>
            <a:pPr lvl="3"/>
            <a:r>
              <a:rPr lang="en-US" dirty="0">
                <a:latin typeface="Arial Narrow" panose="020B0606020202030204" pitchFamily="34" charset="0"/>
              </a:rPr>
              <a:t>SEI is NOT the CAN-12; form available at in.gov/courts/ojar/judicial-resources/forms/</a:t>
            </a:r>
          </a:p>
          <a:p>
            <a:pPr lvl="2"/>
            <a:r>
              <a:rPr lang="en-US" sz="900" dirty="0">
                <a:latin typeface="Arial Narrow" panose="020B0606020202030204" pitchFamily="34" charset="0"/>
              </a:rPr>
              <a:t> </a:t>
            </a:r>
          </a:p>
          <a:p>
            <a:pPr lvl="1"/>
            <a:r>
              <a:rPr lang="en-US" dirty="0">
                <a:latin typeface="Arial Narrow" panose="020B0606020202030204" pitchFamily="34" charset="0"/>
              </a:rPr>
              <a:t>Local Offices</a:t>
            </a:r>
          </a:p>
          <a:p>
            <a:pPr lvl="2"/>
            <a:r>
              <a:rPr lang="en-US" sz="1600" u="sng" dirty="0">
                <a:latin typeface="Arial Narrow" panose="020B0606020202030204" pitchFamily="34" charset="0"/>
              </a:rPr>
              <a:t>File with CEB</a:t>
            </a:r>
            <a:r>
              <a:rPr lang="en-US" sz="1600" dirty="0">
                <a:latin typeface="Arial Narrow" panose="020B0606020202030204" pitchFamily="34" charset="0"/>
              </a:rPr>
              <a:t>: CAN-2 declaration of candidacy &amp; CAN-12 Statement of Economic Interests</a:t>
            </a:r>
          </a:p>
          <a:p>
            <a:pPr lvl="1"/>
            <a:endParaRPr lang="en-US" sz="900" dirty="0">
              <a:latin typeface="Arial Narrow" panose="020B0606020202030204" pitchFamily="34" charset="0"/>
            </a:endParaRPr>
          </a:p>
          <a:p>
            <a:pPr lvl="1"/>
            <a:r>
              <a:rPr lang="en-US" dirty="0">
                <a:latin typeface="Arial Narrow" panose="020B0606020202030204" pitchFamily="34" charset="0"/>
              </a:rPr>
              <a:t>Party Offices </a:t>
            </a:r>
          </a:p>
          <a:p>
            <a:pPr lvl="2"/>
            <a:r>
              <a:rPr lang="en-US" sz="1600" u="sng" dirty="0">
                <a:latin typeface="Arial Narrow" panose="020B0606020202030204" pitchFamily="34" charset="0"/>
              </a:rPr>
              <a:t>File with CEB: </a:t>
            </a:r>
            <a:r>
              <a:rPr lang="en-US" sz="1600" dirty="0">
                <a:latin typeface="Arial Narrow" panose="020B0606020202030204" pitchFamily="34" charset="0"/>
              </a:rPr>
              <a:t>CAN-37 filed with County Election Board (no CAN-12 – statement of economic interests – required)</a:t>
            </a:r>
          </a:p>
          <a:p>
            <a:pPr marL="310896" lvl="2" indent="0" algn="ctr">
              <a:lnSpc>
                <a:spcPct val="120000"/>
              </a:lnSpc>
              <a:spcBef>
                <a:spcPts val="600"/>
              </a:spcBef>
              <a:buNone/>
            </a:pPr>
            <a:r>
              <a:rPr lang="en-US" sz="1800" i="1" dirty="0">
                <a:highlight>
                  <a:srgbClr val="FFFF00"/>
                </a:highlight>
                <a:latin typeface="Arial Narrow" panose="020B0606020202030204" pitchFamily="34" charset="0"/>
              </a:rPr>
              <a:t>If D/R lacks primary voting history, the chair’s certification would also be included with their filing. </a:t>
            </a:r>
            <a:br>
              <a:rPr lang="en-US" sz="1800" i="1" dirty="0">
                <a:highlight>
                  <a:srgbClr val="FFFF00"/>
                </a:highlight>
                <a:latin typeface="Arial Narrow" panose="020B0606020202030204" pitchFamily="34" charset="0"/>
              </a:rPr>
            </a:br>
            <a:r>
              <a:rPr lang="en-US" sz="1800" i="1" dirty="0">
                <a:highlight>
                  <a:srgbClr val="FFFF00"/>
                </a:highlight>
                <a:latin typeface="Arial Narrow" panose="020B0606020202030204" pitchFamily="34" charset="0"/>
              </a:rPr>
              <a:t>This is NOT a state form, but a sample form is available to counties.</a:t>
            </a:r>
            <a:endParaRPr lang="en-US" i="1"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196C149-9339-4AF9-9793-87B88BD86C41}" type="slidenum">
              <a:rPr lang="en-US" smtClean="0"/>
              <a:t>9</a:t>
            </a:fld>
            <a:endParaRPr lang="en-US"/>
          </a:p>
        </p:txBody>
      </p:sp>
      <p:sp>
        <p:nvSpPr>
          <p:cNvPr id="5" name="TextBox 4"/>
          <p:cNvSpPr txBox="1"/>
          <p:nvPr/>
        </p:nvSpPr>
        <p:spPr>
          <a:xfrm>
            <a:off x="268628" y="6484753"/>
            <a:ext cx="3392679" cy="246221"/>
          </a:xfrm>
          <a:prstGeom prst="rect">
            <a:avLst/>
          </a:prstGeom>
          <a:noFill/>
        </p:spPr>
        <p:txBody>
          <a:bodyPr wrap="square" rtlCol="0">
            <a:spAutoFit/>
          </a:bodyPr>
          <a:lstStyle/>
          <a:p>
            <a:r>
              <a:rPr lang="en-US" sz="1000" dirty="0">
                <a:latin typeface="Arial Narrow" panose="020B0606020202030204" pitchFamily="34" charset="0"/>
              </a:rPr>
              <a:t>IC 3-8-2-5 | IC 3-8-2-6 | IC 3-8-2-11 | IC 3-8-9</a:t>
            </a:r>
          </a:p>
        </p:txBody>
      </p:sp>
    </p:spTree>
    <p:extLst>
      <p:ext uri="{BB962C8B-B14F-4D97-AF65-F5344CB8AC3E}">
        <p14:creationId xmlns:p14="http://schemas.microsoft.com/office/powerpoint/2010/main" val="1679270304"/>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Integral</Template>
  <TotalTime>8954</TotalTime>
  <Words>3408</Words>
  <Application>Microsoft Office PowerPoint</Application>
  <PresentationFormat>Widescreen</PresentationFormat>
  <Paragraphs>326</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Bernard MT Condensed</vt:lpstr>
      <vt:lpstr>Calibri</vt:lpstr>
      <vt:lpstr>Cavolini</vt:lpstr>
      <vt:lpstr>Tw Cen MT</vt:lpstr>
      <vt:lpstr>Tw Cen MT Condensed</vt:lpstr>
      <vt:lpstr>Wingdings</vt:lpstr>
      <vt:lpstr>Wingdings 3</vt:lpstr>
      <vt:lpstr>Integral</vt:lpstr>
      <vt:lpstr>Ballot access: Candidate Qualifications candidate filing Petition Filing </vt:lpstr>
      <vt:lpstr>Acronyms</vt:lpstr>
      <vt:lpstr>NOT THE CANDIDATE POLICE! ONLY REJECT CANDIDATE FILINGS WHEN: Presented AFTER deadline for filing Missing CAN-12 (or statement of economic interests filing receipt) from declaration of candidacy form Filed on old version of form Filed in wrong office (ex: form filed with CEB that should be filed with IED) For ballot vacancies, call to caucus (CAN-30) or candidate declaration (CAN-31) was not timely filed before the candidate selection form (CAN-29) Petition carrier on the petition of nomination is not completed before petition filing deadline MUST deny a petition for minor party/independent candidates or school board candidates that have an insufficient number of signatures</vt:lpstr>
      <vt:lpstr>Candidate Challenges: CAN-1</vt:lpstr>
      <vt:lpstr>candidate QUALIFICATIONS</vt:lpstr>
      <vt:lpstr>Other QUALIFICATIONS</vt:lpstr>
      <vt:lpstr>LOOKING AHEAD TO 2026 ElectionS</vt:lpstr>
      <vt:lpstr>What’s on the Ballot IN 2026</vt:lpstr>
      <vt:lpstr>Ballot access: D &amp; r candidates</vt:lpstr>
      <vt:lpstr>After the Primary election…</vt:lpstr>
      <vt:lpstr>Ballot access: D &amp; R Party Offices</vt:lpstr>
      <vt:lpstr>BALLOT ACCESS: libertarian party CANDIDATES</vt:lpstr>
      <vt:lpstr>BALLOT ACCESS: Ind. Or minor party CANDIDATES</vt:lpstr>
      <vt:lpstr>BALLOT ACCESS FOR School Board CANDIDATES</vt:lpstr>
      <vt:lpstr>Candidate Name Designations</vt:lpstr>
      <vt:lpstr>Petition Processing 2026 CAN-19 Example</vt:lpstr>
      <vt:lpstr>Petition processing: Filing</vt:lpstr>
      <vt:lpstr>REQUIRED PETITION ELEMENTS: REview</vt:lpstr>
      <vt:lpstr>REQUIRED PETITION ELEMENTS: Review (CONTINUED)</vt:lpstr>
      <vt:lpstr>Other PETITION ELEMENTS: REview</vt:lpstr>
      <vt:lpstr>Petition Certification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Nussmeyer, Angela M</dc:creator>
  <cp:lastModifiedBy>Nussmeyer, Angela M</cp:lastModifiedBy>
  <cp:revision>150</cp:revision>
  <cp:lastPrinted>2025-09-18T20:58:21Z</cp:lastPrinted>
  <dcterms:created xsi:type="dcterms:W3CDTF">2016-07-13T15:04:07Z</dcterms:created>
  <dcterms:modified xsi:type="dcterms:W3CDTF">2025-12-11T17:06:51Z</dcterms:modified>
</cp:coreProperties>
</file>