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48" r:id="rId3"/>
    <p:sldId id="346" r:id="rId4"/>
    <p:sldId id="341" r:id="rId5"/>
    <p:sldId id="347" r:id="rId6"/>
    <p:sldId id="286" r:id="rId7"/>
    <p:sldId id="349" r:id="rId8"/>
    <p:sldId id="317" r:id="rId9"/>
    <p:sldId id="316" r:id="rId10"/>
    <p:sldId id="257" r:id="rId11"/>
    <p:sldId id="350" r:id="rId12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11C"/>
    <a:srgbClr val="FF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40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A67C02-9150-F2F9-B261-86575ACB68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A29F3-C168-39A9-F366-2F989542DD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5637CE-F9FA-42F3-AD19-5AC4C8A7F8A4}" type="datetimeFigureOut">
              <a:rPr lang="en-US"/>
              <a:pPr>
                <a:defRPr/>
              </a:pPr>
              <a:t>12/11/2025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32B5C7-C4F7-2FDE-1E0B-DDE02FF40C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902AD-7F4F-93DA-587B-1F7689E70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0A10CD1-63B9-4D1C-B73C-70E0A33DC7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196904-C07C-BC2A-F790-17CD42B74D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8B62E6-2D02-7792-96DC-D9F363C643A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456AD5-C191-4E4E-82A7-0A12020ECF75}" type="datetimeFigureOut">
              <a:rPr lang="en-US"/>
              <a:pPr>
                <a:defRPr/>
              </a:pPr>
              <a:t>12/11/2025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FAE69A8-E04C-2307-70FE-5C95DC62AA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65AA186-876D-501D-8354-F3A371FEEE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570BD-EE36-9FAF-B3AE-2646A749AA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897598-B8C6-D049-3DD7-49409AD992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A5EFF9F-F156-4E5D-ABB9-68753966E3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ECA4BBDF-6BE4-E039-7387-CF8E8580A4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342163CE-0083-2020-C912-40EF9B9B3D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505D940E-288E-10AC-41AE-1AF660C99E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5570AE-5D9E-4704-A1F1-7D5D16926A2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81CE4FA8-2BA5-90A7-CE99-796287A99A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806AEF2-41B2-215C-B308-5407603019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6913B75-B6E4-8A96-9E09-65C92CE118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7F99FF-06A1-46EE-8F80-4E425BB3B2CD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5EFF9F-F156-4E5D-ABB9-68753966E36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57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5EFF9F-F156-4E5D-ABB9-68753966E36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1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19C5F93-D0AB-BAA0-A231-287C7C457E03}"/>
              </a:ext>
            </a:extLst>
          </p:cNvPr>
          <p:cNvCxnSpPr>
            <a:cxnSpLocks/>
          </p:cNvCxnSpPr>
          <p:nvPr userDrawn="1"/>
        </p:nvCxnSpPr>
        <p:spPr>
          <a:xfrm>
            <a:off x="0" y="1447800"/>
            <a:ext cx="12192000" cy="0"/>
          </a:xfrm>
          <a:prstGeom prst="line">
            <a:avLst/>
          </a:prstGeom>
          <a:ln w="952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602010"/>
            <a:ext cx="109728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CBE659-4E41-1C7D-290B-4B2B64BD57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09600" y="6400801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7087D1-A10A-43EF-8652-2095531F2B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144AD-DAC6-5171-E089-894AC2B0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20800" y="6400801"/>
            <a:ext cx="3149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42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921407" y="2514601"/>
            <a:ext cx="7416800" cy="1470025"/>
          </a:xfrm>
        </p:spPr>
        <p:txBody>
          <a:bodyPr/>
          <a:lstStyle>
            <a:lvl1pPr algn="l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914400" y="4267200"/>
            <a:ext cx="6096000" cy="15240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960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noFill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602010"/>
            <a:ext cx="109728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FC4819F-9D28-9B56-65D3-840307337E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20800" y="6324601"/>
            <a:ext cx="38608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717FFB-B6B7-000C-88D1-693540D1ED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600" y="6329364"/>
            <a:ext cx="609600" cy="3651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4BB6576-6F16-4556-A5E1-23F620D37D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7332A79-3CFC-CBF1-D07B-302277CAFE4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417638"/>
            <a:ext cx="12192000" cy="30162"/>
          </a:xfrm>
          <a:prstGeom prst="line">
            <a:avLst/>
          </a:prstGeom>
          <a:ln w="952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817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46E9B3-C171-6A40-470B-1484F19A07D6}"/>
              </a:ext>
            </a:extLst>
          </p:cNvPr>
          <p:cNvCxnSpPr/>
          <p:nvPr userDrawn="1"/>
        </p:nvCxnSpPr>
        <p:spPr>
          <a:xfrm>
            <a:off x="609600" y="1447800"/>
            <a:ext cx="10972800" cy="0"/>
          </a:xfrm>
          <a:prstGeom prst="line">
            <a:avLst/>
          </a:prstGeom>
          <a:ln w="952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68EE0C-EDB8-577A-FEDA-A22BB1858A47}"/>
              </a:ext>
            </a:extLst>
          </p:cNvPr>
          <p:cNvCxnSpPr/>
          <p:nvPr userDrawn="1"/>
        </p:nvCxnSpPr>
        <p:spPr>
          <a:xfrm>
            <a:off x="609600" y="6248400"/>
            <a:ext cx="10972800" cy="0"/>
          </a:xfrm>
          <a:prstGeom prst="line">
            <a:avLst/>
          </a:prstGeom>
          <a:ln w="952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330CDEB-A2EE-FD65-476C-1AA7F2F331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1DF5C63-26C4-3050-38BF-7D8B1807C1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8F17BB-D5AD-4C3E-B347-1F80CE185E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39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BAC3CEA-F3E4-F3AC-EDCB-A51536C531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A3443F3-67C2-1DAC-900F-F7D550C9F7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4EE54-2642-4799-9810-95B34F966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148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613378F-B93E-3D32-86D1-8D0C7C90BD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E19CEE3-391E-6607-A44C-503C718B70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810BE-46CB-4A36-E719-D8D950C80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12000" y="63246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D6D1D-ACF7-74ED-A8E8-71FA3F95F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00" y="6324601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B79FDA-582E-4D9A-A474-FD33724C03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B585A6-8341-72C8-FB2A-E4ADACB31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914400" y="3657600"/>
            <a:ext cx="10363200" cy="11906"/>
          </a:xfrm>
          <a:prstGeom prst="line">
            <a:avLst/>
          </a:prstGeom>
          <a:ln w="152400">
            <a:solidFill>
              <a:srgbClr val="FED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3" descr="A graphic of a wallet and money&#10;">
            <a:extLst>
              <a:ext uri="{FF2B5EF4-FFF2-40B4-BE49-F238E27FC236}">
                <a16:creationId xmlns:a16="http://schemas.microsoft.com/office/drawing/2014/main" id="{F8325624-2524-986A-661E-069E5C42E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91" b="89920" l="9981" r="90494">
                        <a14:foregroundMark x1="73194" y1="22212" x2="73194" y2="22212"/>
                        <a14:foregroundMark x1="49240" y1="19447" x2="51806" y2="44960"/>
                        <a14:foregroundMark x1="51806" y1="44960" x2="43916" y2="51650"/>
                        <a14:foregroundMark x1="43916" y1="51650" x2="52281" y2="56111"/>
                        <a14:foregroundMark x1="52281" y1="56111" x2="77852" y2="56200"/>
                        <a14:foregroundMark x1="77852" y1="56200" x2="84221" y2="50580"/>
                        <a14:foregroundMark x1="84221" y1="50580" x2="73004" y2="21766"/>
                        <a14:foregroundMark x1="73004" y1="21766" x2="55133" y2="18198"/>
                        <a14:foregroundMark x1="55133" y1="18198" x2="49240" y2="19001"/>
                        <a14:foregroundMark x1="90494" y1="49509" x2="90494" y2="49509"/>
                        <a14:foregroundMark x1="55798" y1="20963" x2="55798" y2="20963"/>
                        <a14:foregroundMark x1="56274" y1="25424" x2="58460" y2="35326"/>
                        <a14:foregroundMark x1="62357" y1="27743" x2="64734" y2="36931"/>
                        <a14:foregroundMark x1="66825" y1="29170" x2="69202" y2="36218"/>
                        <a14:foregroundMark x1="70247" y1="27386" x2="71768" y2="34969"/>
                        <a14:foregroundMark x1="72338" y1="25691" x2="74810" y2="36664"/>
                        <a14:foregroundMark x1="55323" y1="25959" x2="57890" y2="38359"/>
                        <a14:foregroundMark x1="59791" y1="34701" x2="71103" y2="34969"/>
                        <a14:foregroundMark x1="71103" y1="34969" x2="77852" y2="34612"/>
                        <a14:foregroundMark x1="72624" y1="37913" x2="47338" y2="39607"/>
                        <a14:foregroundMark x1="53232" y1="40856" x2="69392" y2="42194"/>
                        <a14:foregroundMark x1="69392" y1="42194" x2="70532" y2="42551"/>
                        <a14:foregroundMark x1="64924" y1="45763" x2="50856" y2="47904"/>
                        <a14:foregroundMark x1="50856" y1="47904" x2="50856" y2="47904"/>
                        <a14:foregroundMark x1="54278" y1="47101" x2="80608" y2="44425"/>
                        <a14:foregroundMark x1="76806" y1="35593" x2="78137" y2="48350"/>
                        <a14:foregroundMark x1="52186" y1="48796" x2="50190" y2="48528"/>
                        <a14:foregroundMark x1="54468" y1="47012" x2="73669" y2="46655"/>
                        <a14:foregroundMark x1="73669" y1="46655" x2="80038" y2="46833"/>
                        <a14:foregroundMark x1="53612" y1="30955" x2="54183" y2="38805"/>
                        <a14:foregroundMark x1="65494" y1="17306" x2="65494" y2="17306"/>
                        <a14:foregroundMark x1="27567" y1="32471" x2="27567" y2="32471"/>
                        <a14:foregroundMark x1="30323" y1="35326" x2="30323" y2="35326"/>
                        <a14:foregroundMark x1="33460" y1="37913" x2="33460" y2="37913"/>
                        <a14:foregroundMark x1="24715" y1="34612" x2="32605" y2="61731"/>
                        <a14:foregroundMark x1="32605" y1="61731" x2="44297" y2="76717"/>
                        <a14:foregroundMark x1="44297" y1="76717" x2="55798" y2="80910"/>
                        <a14:foregroundMark x1="55798" y1="80910" x2="64829" y2="78591"/>
                        <a14:foregroundMark x1="64829" y1="78591" x2="70152" y2="70116"/>
                        <a14:foregroundMark x1="70152" y1="70116" x2="69297" y2="55665"/>
                        <a14:foregroundMark x1="69297" y1="55665" x2="64259" y2="45584"/>
                        <a14:foregroundMark x1="64259" y1="45584" x2="57319" y2="39964"/>
                        <a14:foregroundMark x1="57319" y1="39964" x2="34030" y2="32560"/>
                        <a14:foregroundMark x1="34030" y1="32560" x2="25760" y2="34166"/>
                        <a14:foregroundMark x1="25760" y1="34166" x2="24810" y2="34969"/>
                        <a14:foregroundMark x1="33745" y1="38180" x2="34221" y2="37913"/>
                        <a14:foregroundMark x1="33365" y1="43622" x2="33365" y2="43622"/>
                        <a14:foregroundMark x1="35076" y1="46030" x2="35076" y2="46030"/>
                        <a14:foregroundMark x1="35837" y1="48260" x2="35837" y2="48260"/>
                        <a14:foregroundMark x1="35837" y1="47547" x2="35837" y2="47547"/>
                        <a14:foregroundMark x1="35741" y1="48617" x2="35741" y2="48617"/>
                        <a14:foregroundMark x1="36122" y1="54773" x2="36122" y2="54773"/>
                        <a14:foregroundMark x1="37643" y1="55843" x2="37643" y2="55843"/>
                        <a14:foregroundMark x1="38118" y1="57538" x2="38118" y2="57538"/>
                        <a14:foregroundMark x1="41065" y1="59054" x2="41065" y2="59054"/>
                        <a14:foregroundMark x1="41635" y1="59233" x2="41635" y2="59233"/>
                        <a14:foregroundMark x1="42110" y1="55754" x2="42110" y2="55754"/>
                        <a14:foregroundMark x1="23099" y1="43176" x2="23099" y2="43176"/>
                        <a14:foregroundMark x1="23479" y1="32917" x2="24430" y2="55486"/>
                        <a14:foregroundMark x1="24430" y1="55486" x2="38498" y2="61106"/>
                        <a14:foregroundMark x1="38498" y1="61106" x2="46863" y2="57003"/>
                        <a14:foregroundMark x1="46863" y1="57003" x2="43346" y2="40589"/>
                        <a14:foregroundMark x1="43346" y1="40589" x2="35551" y2="35504"/>
                        <a14:foregroundMark x1="35551" y1="35504" x2="24144" y2="32739"/>
                        <a14:foregroundMark x1="45722" y1="38894" x2="35741" y2="35058"/>
                        <a14:foregroundMark x1="35741" y1="35058" x2="25760" y2="36485"/>
                        <a14:foregroundMark x1="25760" y1="36485" x2="29468" y2="49955"/>
                        <a14:foregroundMark x1="29468" y1="49955" x2="41065" y2="50223"/>
                        <a14:foregroundMark x1="41065" y1="50223" x2="45437" y2="43979"/>
                        <a14:foregroundMark x1="45437" y1="43979" x2="46863" y2="37645"/>
                        <a14:foregroundMark x1="44962" y1="43087" x2="33270" y2="41748"/>
                        <a14:foregroundMark x1="33270" y1="41748" x2="44962" y2="45049"/>
                        <a14:foregroundMark x1="44962" y1="45049" x2="41540" y2="40678"/>
                        <a14:foregroundMark x1="64544" y1="44068" x2="51711" y2="45852"/>
                        <a14:foregroundMark x1="51711" y1="45852" x2="61217" y2="45138"/>
                        <a14:foregroundMark x1="61217" y1="45138" x2="57414" y2="44425"/>
                        <a14:foregroundMark x1="59696" y1="71008" x2="46768" y2="71811"/>
                        <a14:foregroundMark x1="46768" y1="71811" x2="62833" y2="77788"/>
                        <a14:foregroundMark x1="62833" y1="77788" x2="58080" y2="64228"/>
                        <a14:foregroundMark x1="58080" y1="64228" x2="46483" y2="60839"/>
                        <a14:foregroundMark x1="46483" y1="60839" x2="43726" y2="69759"/>
                        <a14:foregroundMark x1="43726" y1="69759" x2="48669" y2="72435"/>
                        <a14:foregroundMark x1="82034" y1="45049" x2="74525" y2="43889"/>
                        <a14:foregroundMark x1="74525" y1="43889" x2="59125" y2="48974"/>
                        <a14:foregroundMark x1="59125" y1="48974" x2="71863" y2="52542"/>
                        <a14:foregroundMark x1="71863" y1="52542" x2="79278" y2="47725"/>
                        <a14:foregroundMark x1="79278" y1="47725" x2="80513" y2="41927"/>
                        <a14:foregroundMark x1="73764" y1="33631" x2="71198" y2="25691"/>
                        <a14:foregroundMark x1="71198" y1="25691" x2="58555" y2="18912"/>
                        <a14:foregroundMark x1="58555" y1="18912" x2="49240" y2="22480"/>
                        <a14:foregroundMark x1="49240" y1="22480" x2="56559" y2="33898"/>
                        <a14:foregroundMark x1="56559" y1="33898" x2="66065" y2="32114"/>
                        <a14:foregroundMark x1="66065" y1="32114" x2="73099" y2="35058"/>
                        <a14:foregroundMark x1="73099" y1="35058" x2="73099" y2="31490"/>
                        <a14:foregroundMark x1="66065" y1="28903" x2="59221" y2="21677"/>
                        <a14:foregroundMark x1="59221" y1="21677" x2="57605" y2="29170"/>
                        <a14:foregroundMark x1="57605" y1="29170" x2="62452" y2="35236"/>
                        <a14:foregroundMark x1="62452" y1="35236" x2="70913" y2="32917"/>
                        <a14:foregroundMark x1="70913" y1="32917" x2="67110" y2="25245"/>
                        <a14:foregroundMark x1="67110" y1="25245" x2="61787" y2="22658"/>
                        <a14:foregroundMark x1="41540" y1="53791" x2="30513" y2="49331"/>
                        <a14:foregroundMark x1="30513" y1="49331" x2="38973" y2="53434"/>
                        <a14:foregroundMark x1="38973" y1="53434" x2="48479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288"/>
            <a:ext cx="6400800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11778DD6-A939-5306-DA4D-9C3F477C6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339975"/>
            <a:ext cx="6210300" cy="1470025"/>
          </a:xfrm>
        </p:spPr>
        <p:txBody>
          <a:bodyPr/>
          <a:lstStyle/>
          <a:p>
            <a:pPr eaLnBrk="1" hangingPunct="1"/>
            <a:r>
              <a:rPr lang="en-US" altLang="en-US" dirty="0"/>
              <a:t>Campaign Finance</a:t>
            </a:r>
          </a:p>
        </p:txBody>
      </p:sp>
      <p:sp>
        <p:nvSpPr>
          <p:cNvPr id="9220" name="TextBox 1">
            <a:extLst>
              <a:ext uri="{FF2B5EF4-FFF2-40B4-BE49-F238E27FC236}">
                <a16:creationId xmlns:a16="http://schemas.microsoft.com/office/drawing/2014/main" id="{EE5186F9-7DA7-827F-8EE0-655F0D59A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10000"/>
            <a:ext cx="52578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Presented by: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dirty="0">
                <a:latin typeface="Arial" panose="020B0604020202020204" pitchFamily="34" charset="0"/>
              </a:rPr>
              <a:t>Abbey Taylor and Michelle Thompson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i="1" dirty="0">
                <a:latin typeface="Arial" panose="020B0604020202020204" pitchFamily="34" charset="0"/>
              </a:rPr>
              <a:t>Campaign Finance Directors, Indiana Election Division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2026 Election Administrators’ Conference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December 15-17, 2025| Indianapolis, Indiana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i="1" dirty="0">
              <a:latin typeface="Arial" panose="020B0604020202020204" pitchFamily="34" charset="0"/>
            </a:endParaRPr>
          </a:p>
        </p:txBody>
      </p:sp>
      <p:sp>
        <p:nvSpPr>
          <p:cNvPr id="9221" name="TextBox 5">
            <a:extLst>
              <a:ext uri="{FF2B5EF4-FFF2-40B4-BE49-F238E27FC236}">
                <a16:creationId xmlns:a16="http://schemas.microsoft.com/office/drawing/2014/main" id="{CA432A23-1848-4D3C-B9FA-C40F6F89802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197975" y="4137025"/>
            <a:ext cx="48307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dirty="0"/>
              <a:t>Image by </a:t>
            </a:r>
            <a:r>
              <a:rPr lang="en-US" altLang="en-US" sz="800" dirty="0" err="1"/>
              <a:t>blossomstar</a:t>
            </a:r>
            <a:r>
              <a:rPr lang="en-US" altLang="en-US" sz="800" dirty="0"/>
              <a:t> on </a:t>
            </a:r>
            <a:r>
              <a:rPr lang="en-US" altLang="en-US" sz="800" dirty="0" err="1"/>
              <a:t>Freepik</a:t>
            </a:r>
            <a:endParaRPr lang="en-US" alt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CC1826-0B70-E233-D9CE-E3F9C36EE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3469481"/>
            <a:ext cx="12192000" cy="0"/>
          </a:xfrm>
          <a:prstGeom prst="line">
            <a:avLst/>
          </a:prstGeom>
          <a:ln w="152400">
            <a:solidFill>
              <a:srgbClr val="FED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erson sitting with a computer and a clock in his left hand.&#10;&#10;">
            <a:extLst>
              <a:ext uri="{FF2B5EF4-FFF2-40B4-BE49-F238E27FC236}">
                <a16:creationId xmlns:a16="http://schemas.microsoft.com/office/drawing/2014/main" id="{229EA252-4494-B6C5-1CCC-246CAA24F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70" b="96525" l="15424" r="79435">
                        <a14:foregroundMark x1="55808" y1="30545" x2="69545" y2="33293"/>
                        <a14:foregroundMark x1="69545" y1="33293" x2="61342" y2="27071"/>
                        <a14:foregroundMark x1="61342" y1="27071" x2="55495" y2="30909"/>
                        <a14:foregroundMark x1="55495" y1="30909" x2="55259" y2="31394"/>
                        <a14:foregroundMark x1="58516" y1="22788" x2="58516" y2="22788"/>
                        <a14:foregroundMark x1="55416" y1="23758" x2="63422" y2="23960"/>
                        <a14:foregroundMark x1="63422" y1="23960" x2="57143" y2="23475"/>
                        <a14:foregroundMark x1="42582" y1="13051" x2="48038" y2="5980"/>
                        <a14:foregroundMark x1="48038" y1="5980" x2="55455" y2="9010"/>
                        <a14:foregroundMark x1="55455" y1="9010" x2="50981" y2="16081"/>
                        <a14:foregroundMark x1="50981" y1="16081" x2="43210" y2="14101"/>
                        <a14:foregroundMark x1="43210" y1="14101" x2="42308" y2="13455"/>
                        <a14:foregroundMark x1="36499" y1="75152" x2="25667" y2="68768"/>
                        <a14:foregroundMark x1="25667" y1="68768" x2="16719" y2="70343"/>
                        <a14:foregroundMark x1="16719" y1="70343" x2="15424" y2="82828"/>
                        <a14:foregroundMark x1="15424" y1="82828" x2="28885" y2="96404"/>
                        <a14:foregroundMark x1="28885" y1="96404" x2="46350" y2="98020"/>
                        <a14:foregroundMark x1="46350" y1="98020" x2="81515" y2="92808"/>
                        <a14:foregroundMark x1="81515" y1="92808" x2="84419" y2="80768"/>
                        <a14:foregroundMark x1="84419" y1="80768" x2="81554" y2="68848"/>
                        <a14:foregroundMark x1="81554" y1="68848" x2="71978" y2="67515"/>
                        <a14:foregroundMark x1="71978" y1="67515" x2="60557" y2="71111"/>
                        <a14:foregroundMark x1="60557" y1="71111" x2="36695" y2="72000"/>
                        <a14:foregroundMark x1="36695" y1="72000" x2="25235" y2="67879"/>
                        <a14:foregroundMark x1="25235" y1="67879" x2="18250" y2="68687"/>
                        <a14:foregroundMark x1="18250" y1="68687" x2="15463" y2="70990"/>
                        <a14:foregroundMark x1="78336" y1="70263" x2="77786" y2="70707"/>
                        <a14:foregroundMark x1="77002" y1="70990" x2="77002" y2="70990"/>
                        <a14:foregroundMark x1="75353" y1="71677" x2="77159" y2="83354"/>
                        <a14:foregroundMark x1="77159" y1="83354" x2="71978" y2="84566"/>
                        <a14:foregroundMark x1="78454" y1="74707" x2="79435" y2="79717"/>
                        <a14:foregroundMark x1="48391" y1="87232" x2="21350" y2="82747"/>
                        <a14:foregroundMark x1="21350" y1="82747" x2="16601" y2="89414"/>
                        <a14:foregroundMark x1="16601" y1="89414" x2="29003" y2="95152"/>
                        <a14:foregroundMark x1="29003" y1="95152" x2="38383" y2="96323"/>
                        <a14:foregroundMark x1="38383" y1="96323" x2="74843" y2="94182"/>
                        <a14:foregroundMark x1="74843" y1="94182" x2="79160" y2="87434"/>
                        <a14:foregroundMark x1="79160" y1="87434" x2="62127" y2="85414"/>
                        <a14:foregroundMark x1="15856" y1="71798" x2="16248" y2="76404"/>
                        <a14:foregroundMark x1="28140" y1="94707" x2="27080" y2="95434"/>
                        <a14:foregroundMark x1="63776" y1="95677" x2="75314" y2="96202"/>
                        <a14:foregroundMark x1="75314" y1="96202" x2="68524" y2="93859"/>
                        <a14:foregroundMark x1="68524" y1="93859" x2="63226" y2="96525"/>
                        <a14:foregroundMark x1="16523" y1="74465" x2="16248" y2="73899"/>
                        <a14:foregroundMark x1="58516" y1="25576" x2="65816" y2="23960"/>
                        <a14:foregroundMark x1="65816" y1="23960" x2="57300" y2="24444"/>
                        <a14:foregroundMark x1="57300" y1="24444" x2="64443" y2="25616"/>
                        <a14:foregroundMark x1="64443" y1="25616" x2="64560" y2="25010"/>
                        <a14:foregroundMark x1="65385" y1="25576" x2="57104" y2="21293"/>
                        <a14:foregroundMark x1="57104" y1="21293" x2="64600" y2="25535"/>
                        <a14:foregroundMark x1="64600" y1="25535" x2="66719" y2="23879"/>
                        <a14:foregroundMark x1="58752" y1="23192" x2="66013" y2="24525"/>
                        <a14:foregroundMark x1="66013" y1="24525" x2="65659" y2="24323"/>
                        <a14:foregroundMark x1="64050" y1="24162" x2="60675" y2="23879"/>
                        <a14:foregroundMark x1="71311" y1="32242" x2="66248" y2="23960"/>
                        <a14:foregroundMark x1="66248" y1="23960" x2="58006" y2="22990"/>
                        <a14:foregroundMark x1="58006" y1="22990" x2="63854" y2="34101"/>
                        <a14:foregroundMark x1="63854" y1="34101" x2="71900" y2="34626"/>
                        <a14:foregroundMark x1="71900" y1="34626" x2="69976" y2="29576"/>
                        <a14:foregroundMark x1="66601" y1="27071" x2="68367" y2="26263"/>
                        <a14:foregroundMark x1="69309" y1="34465" x2="67896" y2="21576"/>
                        <a14:foregroundMark x1="67896" y1="21576" x2="61068" y2="18182"/>
                        <a14:foregroundMark x1="61068" y1="18182" x2="58281" y2="27596"/>
                        <a14:foregroundMark x1="58281" y1="27596" x2="66641" y2="32323"/>
                        <a14:foregroundMark x1="66641" y1="32323" x2="72253" y2="31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7" r="18694"/>
          <a:stretch>
            <a:fillRect/>
          </a:stretch>
        </p:blipFill>
        <p:spPr>
          <a:xfrm>
            <a:off x="7620000" y="774339"/>
            <a:ext cx="3962400" cy="5751871"/>
          </a:xfrm>
          <a:prstGeom prst="rect">
            <a:avLst/>
          </a:prstGeom>
        </p:spPr>
      </p:pic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90B6132-C198-05D3-AA53-5A822F234A4D}"/>
              </a:ext>
            </a:extLst>
          </p:cNvPr>
          <p:cNvSpPr>
            <a:spLocks noGrp="1"/>
          </p:cNvSpPr>
          <p:nvPr>
            <p:ph type="title" idx="4294967295"/>
          </p:nvPr>
        </p:nvSpPr>
        <p:spPr bwMode="auto">
          <a:xfrm>
            <a:off x="609600" y="685800"/>
            <a:ext cx="9220200" cy="5638800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</a:t>
            </a:r>
            <a:r>
              <a:rPr kumimoji="0" lang="en-US" altLang="en-US" sz="32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committees are responsible for</a:t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32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TIMELY FILING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campaign finance reports, </a:t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according to the state’s schedule, UNTIL </a:t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committee is eligible to file a </a:t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final/disbands report.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00FFFF"/>
              </a:highligh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uLnTx/>
                <a:uFillTx/>
                <a:latin typeface="+mn-lt"/>
                <a:ea typeface="+mn-ea"/>
                <a:cs typeface="+mn-cs"/>
              </a:rPr>
              <a:t>NEW! </a:t>
            </a:r>
            <a:r>
              <a:rPr kumimoji="0" lang="en-US" altLang="en-US" sz="32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elected officeholders must </a:t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maintain an </a:t>
            </a:r>
            <a:r>
              <a:rPr kumimoji="0" lang="en-US" altLang="en-US" sz="32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campaign finance </a:t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committee until they no longer hold </a:t>
            </a:r>
            <a:b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elected office and are no longer a candidate.</a:t>
            </a:r>
            <a:endParaRPr kumimoji="0" lang="en-US" altLang="en-US" sz="32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60" name="Slide Number Placeholder 1">
            <a:extLst>
              <a:ext uri="{FF2B5EF4-FFF2-40B4-BE49-F238E27FC236}">
                <a16:creationId xmlns:a16="http://schemas.microsoft.com/office/drawing/2014/main" id="{11157A94-D542-4E09-043E-68B50D54B4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B1A814-6A4C-4486-8D6F-0A86668A45BF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65F368-6AFB-E652-B255-D41D8882F865}"/>
              </a:ext>
            </a:extLst>
          </p:cNvPr>
          <p:cNvSpPr txBox="1"/>
          <p:nvPr/>
        </p:nvSpPr>
        <p:spPr>
          <a:xfrm rot="16200000">
            <a:off x="10592824" y="4662535"/>
            <a:ext cx="237330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Image by </a:t>
            </a:r>
            <a:r>
              <a:rPr lang="en-US" sz="800" dirty="0" err="1"/>
              <a:t>luis_molinero</a:t>
            </a:r>
            <a:r>
              <a:rPr lang="en-US" sz="800" dirty="0"/>
              <a:t> on </a:t>
            </a:r>
            <a:r>
              <a:rPr lang="en-US" sz="800" dirty="0" err="1"/>
              <a:t>Freepik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D986-06DD-5142-E08A-5592C74F7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0B770-249A-B135-EE97-F3D8A26B6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2026 Indiana Campaign Finance Manual</a:t>
            </a:r>
          </a:p>
          <a:p>
            <a:pPr lvl="1"/>
            <a:r>
              <a:rPr lang="en-US" sz="2400" dirty="0"/>
              <a:t>Available on IED website under “Election Administrator’s Portal”</a:t>
            </a:r>
          </a:p>
          <a:p>
            <a:r>
              <a:rPr lang="en-US" b="1" dirty="0"/>
              <a:t>Campaignfinance.in.gov</a:t>
            </a:r>
          </a:p>
          <a:p>
            <a:pPr lvl="1"/>
            <a:r>
              <a:rPr lang="en-US" sz="2400" dirty="0"/>
              <a:t>State website for candidates and committees required to file with IED</a:t>
            </a:r>
          </a:p>
          <a:p>
            <a:pPr lvl="1"/>
            <a:r>
              <a:rPr lang="en-US" sz="2400" dirty="0"/>
              <a:t>Helpful to search for party committees, if CEB is unsure if the regular party committee is supposed to file with county or state</a:t>
            </a:r>
          </a:p>
          <a:p>
            <a:pPr lvl="2"/>
            <a:r>
              <a:rPr lang="en-US" sz="2000" dirty="0"/>
              <a:t>Party committees only required to file CFA-4 reports in location where they opened their committee</a:t>
            </a:r>
          </a:p>
          <a:p>
            <a:pPr lvl="3"/>
            <a:r>
              <a:rPr lang="en-US" sz="1800" dirty="0"/>
              <a:t>CEBs lack authority to fine committees that file with IED; IED lacks authority to fine committees that file with CEB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F7E16-EFBD-0553-B4D1-9E73126E2D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BB6576-6F16-4556-A5E1-23F620D37D3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973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13CAC-DDFA-A668-3D05-A2E07D95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Acronyms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4656C-EE38-4A30-6FFB-A30E1B72B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2600"/>
            <a:ext cx="8610600" cy="4375373"/>
          </a:xfrm>
        </p:spPr>
        <p:txBody>
          <a:bodyPr/>
          <a:lstStyle/>
          <a:p>
            <a:r>
              <a:rPr lang="en-US" sz="2000" dirty="0"/>
              <a:t>CEB = County Election Board</a:t>
            </a:r>
          </a:p>
          <a:p>
            <a:r>
              <a:rPr lang="en-US" sz="2000" dirty="0"/>
              <a:t>CFA = Indiana Campaign Finance Act (IC 3-9, generally)</a:t>
            </a:r>
          </a:p>
          <a:p>
            <a:r>
              <a:rPr lang="en-US" sz="2000" dirty="0"/>
              <a:t>CFA-1 = Statement of Organization (Candidate’s Committee)</a:t>
            </a:r>
          </a:p>
          <a:p>
            <a:r>
              <a:rPr lang="en-US" sz="2000" dirty="0"/>
              <a:t>CFA-2 = Statement of Organization (Political Action Committee)</a:t>
            </a:r>
          </a:p>
          <a:p>
            <a:r>
              <a:rPr lang="en-US" sz="2000" dirty="0"/>
              <a:t>CFA-3 = Statement of Organization (Regular Party Committee)</a:t>
            </a:r>
          </a:p>
          <a:p>
            <a:r>
              <a:rPr lang="en-US" sz="2000" dirty="0"/>
              <a:t>CFA-4 = Report of Receipts &amp; Expenditures (Used by ALL committees)</a:t>
            </a:r>
          </a:p>
          <a:p>
            <a:r>
              <a:rPr lang="en-US" sz="2000" dirty="0"/>
              <a:t>CFA-11 = Large Contribution Report (Used ONLY by candidate committees)</a:t>
            </a:r>
          </a:p>
          <a:p>
            <a:r>
              <a:rPr lang="en-US" sz="2000" dirty="0"/>
              <a:t>D/R/L = Democratic, Republican or Libertarian Parties in Indiana</a:t>
            </a:r>
          </a:p>
          <a:p>
            <a:r>
              <a:rPr lang="en-US" sz="2000" dirty="0"/>
              <a:t>IED = Indiana Election Division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42A25-CF42-92ED-00EB-3B0C36C671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BB6576-6F16-4556-A5E1-23F620D37D3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35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 cartoon of a person holding a computer next to a large cellphone&#10;&#10;">
            <a:extLst>
              <a:ext uri="{FF2B5EF4-FFF2-40B4-BE49-F238E27FC236}">
                <a16:creationId xmlns:a16="http://schemas.microsoft.com/office/drawing/2014/main" id="{72A654CC-C30C-BA9D-1DA5-55269A0E3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717674"/>
            <a:ext cx="2898775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>
            <a:extLst>
              <a:ext uri="{FF2B5EF4-FFF2-40B4-BE49-F238E27FC236}">
                <a16:creationId xmlns:a16="http://schemas.microsoft.com/office/drawing/2014/main" id="{BF9592DC-4B52-392E-6CE2-A072A1228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Offices Paying MORE THAN $5K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4D510D67-B8B4-45B3-F979-3D25F2975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943894"/>
            <a:ext cx="9220200" cy="3917950"/>
          </a:xfrm>
        </p:spPr>
        <p:txBody>
          <a:bodyPr/>
          <a:lstStyle/>
          <a:p>
            <a:pPr>
              <a:defRPr/>
            </a:pPr>
            <a:r>
              <a:rPr lang="en-US" sz="2800" b="1" dirty="0"/>
              <a:t>For offices paying </a:t>
            </a:r>
            <a:r>
              <a:rPr lang="en-US" sz="2800" b="1" u="sng" dirty="0"/>
              <a:t>$5,000 OR MORE </a:t>
            </a:r>
            <a:r>
              <a:rPr lang="en-US" sz="2800" b="1" dirty="0"/>
              <a:t>in a calendar year: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en-US" sz="2400" b="1" u="sng" dirty="0"/>
              <a:t>In 2026</a:t>
            </a:r>
            <a:r>
              <a:rPr lang="en-US" altLang="en-US" sz="2400" b="1" dirty="0"/>
              <a:t>, candidates running for office in 2026 must open a campaign finance committee (whichever comes first):</a:t>
            </a:r>
          </a:p>
          <a:p>
            <a:pPr lvl="2">
              <a:lnSpc>
                <a:spcPct val="120000"/>
              </a:lnSpc>
              <a:defRPr/>
            </a:pPr>
            <a:r>
              <a:rPr lang="en-US" altLang="en-US" sz="2000" dirty="0"/>
              <a:t>by noon, ten days after raising or spending more than $100 toward running for office; </a:t>
            </a:r>
            <a:r>
              <a:rPr lang="en-US" altLang="en-US" sz="2000" dirty="0">
                <a:highlight>
                  <a:srgbClr val="FFFF00"/>
                </a:highlight>
              </a:rPr>
              <a:t>OR</a:t>
            </a:r>
          </a:p>
          <a:p>
            <a:pPr lvl="2">
              <a:defRPr/>
            </a:pPr>
            <a:r>
              <a:rPr lang="en-US" altLang="en-US" sz="2000" dirty="0"/>
              <a:t>by noon, seven days after the filing deadline to put their name on the ballot </a:t>
            </a:r>
          </a:p>
          <a:p>
            <a:pPr lvl="3">
              <a:defRPr/>
            </a:pPr>
            <a:r>
              <a:rPr lang="en-US" altLang="en-US" dirty="0"/>
              <a:t>Example: Sue files to run for an elected office on the Democratic Party primary ballot on the last day – February 6, 2026. The office pays $5,000 or more. Therefore, she </a:t>
            </a:r>
            <a:r>
              <a:rPr lang="en-US" altLang="en-US" u="sng" dirty="0">
                <a:highlight>
                  <a:srgbClr val="FFFF00"/>
                </a:highlight>
              </a:rPr>
              <a:t>must</a:t>
            </a:r>
            <a:r>
              <a:rPr lang="en-US" altLang="en-US" dirty="0"/>
              <a:t> file CFA-1 by noon, February 13, 2026.</a:t>
            </a:r>
          </a:p>
          <a:p>
            <a:pPr marL="914400" lvl="2" indent="0">
              <a:lnSpc>
                <a:spcPct val="120000"/>
              </a:lnSpc>
              <a:buNone/>
              <a:defRPr/>
            </a:pPr>
            <a:endParaRPr lang="en-US" sz="1800" dirty="0"/>
          </a:p>
          <a:p>
            <a:pPr marL="1371600" lvl="3" indent="0">
              <a:buNone/>
              <a:defRPr/>
            </a:pPr>
            <a:endParaRPr lang="en-US" altLang="en-US" sz="1600" dirty="0"/>
          </a:p>
        </p:txBody>
      </p:sp>
      <p:sp>
        <p:nvSpPr>
          <p:cNvPr id="14341" name="Slide Number Placeholder 5">
            <a:extLst>
              <a:ext uri="{FF2B5EF4-FFF2-40B4-BE49-F238E27FC236}">
                <a16:creationId xmlns:a16="http://schemas.microsoft.com/office/drawing/2014/main" id="{5986865C-6899-C00E-97AC-08655BD778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DEF5BE-3AE7-470C-BBFF-A673DA938DA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342" name="TextBox 3">
            <a:extLst>
              <a:ext uri="{FF2B5EF4-FFF2-40B4-BE49-F238E27FC236}">
                <a16:creationId xmlns:a16="http://schemas.microsoft.com/office/drawing/2014/main" id="{A5613172-19B4-A360-9A84-D10EF29ED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445251"/>
            <a:ext cx="274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IC 3-9-1-3 | IC 3-9-1-5</a:t>
            </a:r>
          </a:p>
        </p:txBody>
      </p:sp>
      <p:sp>
        <p:nvSpPr>
          <p:cNvPr id="14343" name="TextBox 4">
            <a:extLst>
              <a:ext uri="{FF2B5EF4-FFF2-40B4-BE49-F238E27FC236}">
                <a16:creationId xmlns:a16="http://schemas.microsoft.com/office/drawing/2014/main" id="{22153B99-16F2-25FA-32DE-A067BEE08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814" y="84075588"/>
            <a:ext cx="48736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&lt;a href="https://www.freepik.com/free-vector/regular-money-transfer-cash-transaction-planned-payment-online-banking-remittance-personal-account-management-money-addresser-cartoon-character-vector-isolated-concept-metaphor-illustration_12083651.htm#from_view=detail_alsolike"&gt;Image by vectorjuice&lt;/a&gt; on Freepik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AFC73892-A05C-6D70-651D-607DF58AF0A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563894" y="4044949"/>
            <a:ext cx="4572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00" dirty="0"/>
              <a:t>Image  available on </a:t>
            </a:r>
            <a:r>
              <a:rPr lang="en-US" altLang="en-US" sz="900" dirty="0" err="1"/>
              <a:t>Freepik</a:t>
            </a:r>
            <a:endParaRPr lang="en-US" alt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1" descr="A cartoon of a person holding a computer next to a large cellphone&#10;&#10;">
            <a:extLst>
              <a:ext uri="{FF2B5EF4-FFF2-40B4-BE49-F238E27FC236}">
                <a16:creationId xmlns:a16="http://schemas.microsoft.com/office/drawing/2014/main" id="{638046F8-C995-C6C7-F2B2-C6993B205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830" y="1548694"/>
            <a:ext cx="3591121" cy="503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1">
            <a:extLst>
              <a:ext uri="{FF2B5EF4-FFF2-40B4-BE49-F238E27FC236}">
                <a16:creationId xmlns:a16="http://schemas.microsoft.com/office/drawing/2014/main" id="{DA077839-70DA-7BE0-51DE-9A41D234D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Offices Paying LESS THAN $5K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1A845-1517-0BDC-A0DD-484E80094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97052"/>
            <a:ext cx="8686800" cy="37655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800" b="1" dirty="0"/>
              <a:t>For offices paying </a:t>
            </a:r>
            <a:r>
              <a:rPr lang="en-US" sz="2800" b="1" u="sng" dirty="0"/>
              <a:t>LESS THAN $5,000 </a:t>
            </a:r>
            <a:r>
              <a:rPr lang="en-US" sz="2800" b="1" dirty="0"/>
              <a:t>in a calendar year</a:t>
            </a:r>
          </a:p>
          <a:p>
            <a:pPr lvl="1">
              <a:spcBef>
                <a:spcPts val="0"/>
              </a:spcBef>
              <a:defRPr/>
            </a:pPr>
            <a:r>
              <a:rPr lang="en-US" sz="2400" dirty="0"/>
              <a:t>File CFA-1 by noon, ten days after raising or spending more than $500 toward running for office.</a:t>
            </a:r>
          </a:p>
          <a:p>
            <a:pPr lvl="2">
              <a:spcBef>
                <a:spcPts val="0"/>
              </a:spcBef>
              <a:defRPr/>
            </a:pPr>
            <a:r>
              <a:rPr lang="en-US" sz="2000" dirty="0"/>
              <a:t>“More than” is $500.01+</a:t>
            </a:r>
          </a:p>
          <a:p>
            <a:pPr lvl="2">
              <a:spcBef>
                <a:spcPts val="0"/>
              </a:spcBef>
              <a:defRPr/>
            </a:pPr>
            <a:r>
              <a:rPr lang="en-US" sz="2000" dirty="0"/>
              <a:t>No “triggering” event when filing a declaration of candidacy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/>
              <a:t>This rule </a:t>
            </a:r>
            <a:r>
              <a:rPr lang="en-US" sz="2400" dirty="0">
                <a:highlight>
                  <a:srgbClr val="FFFF00"/>
                </a:highlight>
              </a:rPr>
              <a:t>also applies to school board candidates</a:t>
            </a:r>
            <a:r>
              <a:rPr lang="en-US" sz="2400" dirty="0"/>
              <a:t>, regardless of the salary income received.</a:t>
            </a:r>
          </a:p>
          <a:p>
            <a:pPr lvl="1">
              <a:spcBef>
                <a:spcPts val="0"/>
              </a:spcBef>
              <a:defRPr/>
            </a:pPr>
            <a:endParaRPr lang="en-US" sz="1400" dirty="0"/>
          </a:p>
          <a:p>
            <a:pPr>
              <a:spcBef>
                <a:spcPts val="0"/>
              </a:spcBef>
              <a:defRPr/>
            </a:pPr>
            <a:r>
              <a:rPr lang="en-US" sz="2000" i="1" dirty="0"/>
              <a:t>NOTE: Candidates running for party office (PC &amp; delegate) DO NOT need to open a campaign finance committee.</a:t>
            </a:r>
          </a:p>
        </p:txBody>
      </p:sp>
      <p:sp>
        <p:nvSpPr>
          <p:cNvPr id="16386" name="Slide Number Placeholder 5">
            <a:extLst>
              <a:ext uri="{FF2B5EF4-FFF2-40B4-BE49-F238E27FC236}">
                <a16:creationId xmlns:a16="http://schemas.microsoft.com/office/drawing/2014/main" id="{FAF325C9-1E4D-18DD-EA04-27BCB64B89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55205E2-1040-47C3-8143-8639AD475201}" type="slidenum">
              <a:rPr lang="en-US" altLang="en-US" sz="1200">
                <a:solidFill>
                  <a:srgbClr val="898989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6389" name="TextBox 3">
            <a:extLst>
              <a:ext uri="{FF2B5EF4-FFF2-40B4-BE49-F238E27FC236}">
                <a16:creationId xmlns:a16="http://schemas.microsoft.com/office/drawing/2014/main" id="{A4FBAC7E-A069-16C6-6608-215E83A48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373814"/>
            <a:ext cx="274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IC 3-9-1-3 | IC 3-9-1-5 | IC 3-9-1-5.5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6F73B4C0-D862-B111-33F9-73555E628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7950" y="6419851"/>
            <a:ext cx="1639094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900" dirty="0"/>
              <a:t>Image available on </a:t>
            </a:r>
            <a:r>
              <a:rPr lang="en-US" altLang="en-US" sz="900" dirty="0" err="1"/>
              <a:t>Freepik</a:t>
            </a:r>
            <a:endParaRPr lang="en-US" alt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Image of a man pulling out his pockets showing that he has no money.">
            <a:extLst>
              <a:ext uri="{FF2B5EF4-FFF2-40B4-BE49-F238E27FC236}">
                <a16:creationId xmlns:a16="http://schemas.microsoft.com/office/drawing/2014/main" id="{840801B0-215E-E6A6-7A32-BD4DADDE5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1" y="0"/>
            <a:ext cx="49085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E2667A2-CEF7-39BB-C171-A9E785E30B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00600" y="422513"/>
            <a:ext cx="6781800" cy="1655029"/>
          </a:xfrm>
          <a:prstGeom prst="wedgeRectCallout">
            <a:avLst>
              <a:gd name="adj1" fmla="val -73366"/>
              <a:gd name="adj2" fmla="val 23562"/>
            </a:avLst>
          </a:prstGeom>
          <a:solidFill>
            <a:schemeClr val="accent1"/>
          </a:solidFill>
          <a:ln w="25400" cap="flat" cmpd="sng" algn="ctr">
            <a:solidFill>
              <a:schemeClr val="accent1">
                <a:shade val="15000"/>
              </a:schemeClr>
            </a:solidFill>
            <a:prstDash val="solid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I’m not going to raise or spend any money? Do I need to file a CFA-1 or campaign finance reports?</a:t>
            </a:r>
          </a:p>
        </p:txBody>
      </p:sp>
      <p:sp>
        <p:nvSpPr>
          <p:cNvPr id="17414" name="TextBox 7">
            <a:extLst>
              <a:ext uri="{FF2B5EF4-FFF2-40B4-BE49-F238E27FC236}">
                <a16:creationId xmlns:a16="http://schemas.microsoft.com/office/drawing/2014/main" id="{19417F47-C169-9296-D17D-F4C55B731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1850" y="2399804"/>
            <a:ext cx="69705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>
                <a:highlight>
                  <a:srgbClr val="FFFF00"/>
                </a:highlight>
              </a:rPr>
              <a:t>If the office pays $5,000 or more in a calendar year and you filed to be on this year’s ballot, YES!</a:t>
            </a:r>
          </a:p>
          <a:p>
            <a:endParaRPr lang="en-US" altLang="en-US" sz="2400" dirty="0"/>
          </a:p>
          <a:p>
            <a:r>
              <a:rPr lang="en-US" altLang="en-US" sz="2400" dirty="0"/>
              <a:t>The CFA-1 needs to be filed AND all applicable CFA-4 reports such as pre-primary, pre-election &amp; annual, until committee is disbanded.</a:t>
            </a:r>
          </a:p>
          <a:p>
            <a:endParaRPr lang="en-US" altLang="en-US" sz="2400" dirty="0"/>
          </a:p>
          <a:p>
            <a:r>
              <a:rPr lang="en-US" altLang="en-US" sz="2400" dirty="0"/>
              <a:t>Didn’t raise or spend money? Report zeroes on CFA-4 Summary Page.</a:t>
            </a:r>
            <a:endParaRPr lang="en-US" altLang="en-US" sz="2000" dirty="0"/>
          </a:p>
        </p:txBody>
      </p:sp>
      <p:sp>
        <p:nvSpPr>
          <p:cNvPr id="17412" name="TextBox 5">
            <a:extLst>
              <a:ext uri="{FF2B5EF4-FFF2-40B4-BE49-F238E27FC236}">
                <a16:creationId xmlns:a16="http://schemas.microsoft.com/office/drawing/2014/main" id="{6D454496-C94C-2813-A974-070A2F7532F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563894" y="4115594"/>
            <a:ext cx="45720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900" dirty="0"/>
              <a:t>Image by </a:t>
            </a:r>
            <a:r>
              <a:rPr lang="en-US" altLang="en-US" sz="900" dirty="0" err="1"/>
              <a:t>luis_molinero</a:t>
            </a:r>
            <a:r>
              <a:rPr lang="en-US" altLang="en-US" sz="900" dirty="0"/>
              <a:t> on </a:t>
            </a:r>
            <a:r>
              <a:rPr lang="en-US" altLang="en-US" sz="900" dirty="0" err="1"/>
              <a:t>Freepik</a:t>
            </a:r>
            <a:endParaRPr lang="en-US" altLang="en-US" sz="900" dirty="0"/>
          </a:p>
        </p:txBody>
      </p:sp>
      <p:sp>
        <p:nvSpPr>
          <p:cNvPr id="17410" name="Slide Number Placeholder 1">
            <a:extLst>
              <a:ext uri="{FF2B5EF4-FFF2-40B4-BE49-F238E27FC236}">
                <a16:creationId xmlns:a16="http://schemas.microsoft.com/office/drawing/2014/main" id="{8B78CCDE-F1D8-ABA9-FF9C-5CB56C97F3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3EC709-0805-406A-A874-73375891ABAF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1D1FC3A9-4F0A-D907-CEA8-21A0589B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dirty="0"/>
              <a:t>When to File a CFA-1: </a:t>
            </a:r>
            <a:br>
              <a:rPr lang="en-US" altLang="en-US" sz="3600" b="1" dirty="0"/>
            </a:br>
            <a:r>
              <a:rPr lang="en-US" altLang="en-US" sz="3600" b="1" dirty="0"/>
              <a:t>CEB Administratively Open</a:t>
            </a:r>
            <a:endParaRPr lang="en-US" altLang="en-US" sz="3600" dirty="0"/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C84BE8FC-8C5B-8BC8-B772-EC1831F6264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609725"/>
            <a:ext cx="11201400" cy="4572000"/>
          </a:xfrm>
        </p:spPr>
        <p:txBody>
          <a:bodyPr/>
          <a:lstStyle/>
          <a:p>
            <a:r>
              <a:rPr lang="en-US" altLang="en-US" sz="2800" b="1" dirty="0"/>
              <a:t>What happens when candidate required to open a committee does not?</a:t>
            </a:r>
          </a:p>
          <a:p>
            <a:pPr lvl="1"/>
            <a:r>
              <a:rPr lang="en-US" altLang="en-US" sz="2400" dirty="0">
                <a:highlight>
                  <a:srgbClr val="FFFF00"/>
                </a:highlight>
              </a:rPr>
              <a:t>CEB MUST open a campaign finance committee </a:t>
            </a:r>
            <a:r>
              <a:rPr lang="en-US" altLang="en-US" sz="2400" dirty="0"/>
              <a:t>for delinquent candidates by </a:t>
            </a:r>
            <a:r>
              <a:rPr lang="en-US" altLang="en-US" sz="2400" u="sng" dirty="0"/>
              <a:t>noon, fourteen days after the filing deadline</a:t>
            </a:r>
          </a:p>
          <a:p>
            <a:pPr lvl="2"/>
            <a:r>
              <a:rPr lang="en-US" altLang="en-US" dirty="0"/>
              <a:t>For D&amp;R primary candidates, the CEB must act to administratively open a committee not later than noon, February 20, 2026</a:t>
            </a:r>
          </a:p>
          <a:p>
            <a:pPr lvl="2"/>
            <a:r>
              <a:rPr lang="en-US" altLang="en-US" dirty="0"/>
              <a:t>File a CFA-1 on the candidate’s behalf:</a:t>
            </a:r>
          </a:p>
          <a:p>
            <a:pPr lvl="3"/>
            <a:r>
              <a:rPr lang="en-US" altLang="en-US" sz="1800" dirty="0"/>
              <a:t>Use contact information from CAN-2 to complete the top portion</a:t>
            </a:r>
          </a:p>
          <a:p>
            <a:pPr lvl="3"/>
            <a:r>
              <a:rPr lang="en-US" altLang="en-US" sz="1800" dirty="0"/>
              <a:t>Enter office sought</a:t>
            </a:r>
          </a:p>
          <a:p>
            <a:pPr lvl="3"/>
            <a:r>
              <a:rPr lang="en-US" altLang="en-US" sz="1800" dirty="0"/>
              <a:t>Name the candidate as treasurer AND chairperson of the committee</a:t>
            </a:r>
          </a:p>
          <a:p>
            <a:pPr lvl="3"/>
            <a:r>
              <a:rPr lang="en-US" altLang="en-US" sz="1800" dirty="0"/>
              <a:t>No signature required</a:t>
            </a:r>
          </a:p>
          <a:p>
            <a:pPr lvl="4"/>
            <a:r>
              <a:rPr lang="en-US" altLang="en-US" sz="1800" dirty="0"/>
              <a:t>Might write a note in the “Office Only” space the committee was administratively opened on &lt;INSERT DATE&gt;</a:t>
            </a:r>
          </a:p>
          <a:p>
            <a:pPr lvl="3"/>
            <a:endParaRPr lang="en-US" altLang="en-US" sz="1600" dirty="0"/>
          </a:p>
          <a:p>
            <a:endParaRPr lang="en-US" altLang="en-US" sz="2800" dirty="0"/>
          </a:p>
        </p:txBody>
      </p:sp>
      <p:sp>
        <p:nvSpPr>
          <p:cNvPr id="18436" name="TextBox 3">
            <a:extLst>
              <a:ext uri="{FF2B5EF4-FFF2-40B4-BE49-F238E27FC236}">
                <a16:creationId xmlns:a16="http://schemas.microsoft.com/office/drawing/2014/main" id="{37C4B75D-3BA3-47E0-4089-7F3330523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373813"/>
            <a:ext cx="274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IC 3-8-1-1.6 | IC 3-9-1-6</a:t>
            </a:r>
          </a:p>
        </p:txBody>
      </p:sp>
      <p:sp>
        <p:nvSpPr>
          <p:cNvPr id="18437" name="Slide Number Placeholder 1">
            <a:extLst>
              <a:ext uri="{FF2B5EF4-FFF2-40B4-BE49-F238E27FC236}">
                <a16:creationId xmlns:a16="http://schemas.microsoft.com/office/drawing/2014/main" id="{41D40341-5659-84F4-A8D9-1F34B5EB4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EDA690-0B19-46B9-B26D-BEBF687846E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90DED-420D-FA41-CA90-D7F89D9CA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A8DA4FF-80A0-0C8D-843B-A615114EE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CFA-4 Reporting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3D89D132-A6AE-BC74-6236-FBBD0AEA25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609725"/>
            <a:ext cx="11201400" cy="4572000"/>
          </a:xfrm>
        </p:spPr>
        <p:txBody>
          <a:bodyPr/>
          <a:lstStyle/>
          <a:p>
            <a:r>
              <a:rPr lang="en-US" altLang="en-US" sz="2000" b="1" dirty="0"/>
              <a:t>Local Office Candidates on the Ballot in 2026 (including judge, prosecuting attorney)</a:t>
            </a:r>
          </a:p>
          <a:p>
            <a:pPr lvl="1"/>
            <a:r>
              <a:rPr lang="en-US" altLang="en-US" sz="1800" b="1" dirty="0"/>
              <a:t>On D/R primary ballot? </a:t>
            </a:r>
            <a:r>
              <a:rPr lang="en-US" altLang="en-US" sz="1800" dirty="0"/>
              <a:t>Pre-Primary Report</a:t>
            </a:r>
          </a:p>
          <a:p>
            <a:pPr lvl="1"/>
            <a:r>
              <a:rPr lang="en-US" altLang="en-US" sz="1800" b="1" dirty="0"/>
              <a:t>D/R/L candidate filling a ballot vacancy in the summer? </a:t>
            </a:r>
            <a:r>
              <a:rPr lang="en-US" altLang="en-US" sz="1800" dirty="0"/>
              <a:t>Vacancy Report</a:t>
            </a:r>
          </a:p>
          <a:p>
            <a:pPr lvl="1"/>
            <a:r>
              <a:rPr lang="en-US" altLang="en-US" sz="1800" b="1" dirty="0"/>
              <a:t>L candidate seeking nomination at convention? </a:t>
            </a:r>
            <a:r>
              <a:rPr lang="en-US" altLang="en-US" sz="1800" dirty="0"/>
              <a:t>Pre- OR Post-Convention Report</a:t>
            </a:r>
          </a:p>
          <a:p>
            <a:pPr lvl="2"/>
            <a:r>
              <a:rPr lang="en-US" altLang="en-US" sz="1400" dirty="0"/>
              <a:t>Hinges on whether candidate files a CFA-1 25 days or more before convention or less than 25 days before convention</a:t>
            </a:r>
          </a:p>
          <a:p>
            <a:pPr lvl="1"/>
            <a:r>
              <a:rPr lang="en-US" altLang="en-US" sz="1800" b="1" dirty="0"/>
              <a:t>Independent/Minor Party Candidate OR Write-In Candidate? </a:t>
            </a:r>
            <a:r>
              <a:rPr lang="en-US" altLang="en-US" sz="1800" dirty="0"/>
              <a:t>Petition Report or Write-In Report</a:t>
            </a:r>
          </a:p>
          <a:p>
            <a:pPr lvl="2"/>
            <a:r>
              <a:rPr lang="en-US" altLang="en-US" sz="1400" dirty="0"/>
              <a:t>Independent/minor party candidates &amp; write-in candidates owe report covering time from they became a candidate to 14 days after the deadline to file to get on the ballot</a:t>
            </a:r>
          </a:p>
          <a:p>
            <a:pPr lvl="1"/>
            <a:r>
              <a:rPr lang="en-US" altLang="en-US" sz="1800" b="1" dirty="0"/>
              <a:t>On general election ballot? </a:t>
            </a:r>
            <a:r>
              <a:rPr lang="en-US" altLang="en-US" sz="1800" dirty="0"/>
              <a:t>Pre-General Report</a:t>
            </a:r>
          </a:p>
          <a:p>
            <a:pPr lvl="2"/>
            <a:r>
              <a:rPr lang="en-US" altLang="en-US" sz="1400" dirty="0"/>
              <a:t>Includes write-in candidates or Independent/minor party candidates who are certified to be on the ballot</a:t>
            </a:r>
          </a:p>
          <a:p>
            <a:pPr lvl="1"/>
            <a:r>
              <a:rPr lang="en-US" altLang="en-US" sz="1800" b="1" dirty="0"/>
              <a:t>Keeping committee open? </a:t>
            </a:r>
            <a:r>
              <a:rPr lang="en-US" altLang="en-US" sz="1800" dirty="0"/>
              <a:t>Annual Report</a:t>
            </a:r>
          </a:p>
          <a:p>
            <a:pPr lvl="2"/>
            <a:r>
              <a:rPr lang="en-US" altLang="en-US" sz="1400" dirty="0"/>
              <a:t>At minimum, will have an annual report due each January until such a time the person seeks another elected office OR is no longer a candidate/holding elected office and can file final/disbands report</a:t>
            </a:r>
          </a:p>
          <a:p>
            <a:r>
              <a:rPr lang="en-US" altLang="en-US" sz="2000" b="1" dirty="0"/>
              <a:t>Regular Party Committees &amp; Political Action Committees</a:t>
            </a:r>
          </a:p>
          <a:p>
            <a:pPr lvl="1"/>
            <a:r>
              <a:rPr lang="en-US" altLang="en-US" sz="1800" b="1" dirty="0"/>
              <a:t>Three reports due most years: </a:t>
            </a:r>
            <a:r>
              <a:rPr lang="en-US" altLang="en-US" sz="1800" dirty="0"/>
              <a:t>Pre-Primary, Pre-General, Annual Reports</a:t>
            </a:r>
          </a:p>
          <a:p>
            <a:pPr lvl="2"/>
            <a:r>
              <a:rPr lang="en-US" altLang="en-US" sz="1400" dirty="0"/>
              <a:t>Only Annual Report due the year following the presidential election</a:t>
            </a:r>
          </a:p>
          <a:p>
            <a:pPr lvl="2"/>
            <a:endParaRPr lang="en-US" altLang="en-US" sz="1600" dirty="0"/>
          </a:p>
          <a:p>
            <a:pPr lvl="3"/>
            <a:endParaRPr lang="en-US" altLang="en-US" sz="1600" dirty="0"/>
          </a:p>
          <a:p>
            <a:endParaRPr lang="en-US" altLang="en-US" sz="2800" dirty="0"/>
          </a:p>
        </p:txBody>
      </p:sp>
      <p:sp>
        <p:nvSpPr>
          <p:cNvPr id="18436" name="TextBox 3">
            <a:extLst>
              <a:ext uri="{FF2B5EF4-FFF2-40B4-BE49-F238E27FC236}">
                <a16:creationId xmlns:a16="http://schemas.microsoft.com/office/drawing/2014/main" id="{4F0921C0-7CF0-60DE-CDE5-F9EC046D8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373813"/>
            <a:ext cx="274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IC 3-9-5-6</a:t>
            </a:r>
          </a:p>
        </p:txBody>
      </p:sp>
      <p:sp>
        <p:nvSpPr>
          <p:cNvPr id="18437" name="Slide Number Placeholder 1">
            <a:extLst>
              <a:ext uri="{FF2B5EF4-FFF2-40B4-BE49-F238E27FC236}">
                <a16:creationId xmlns:a16="http://schemas.microsoft.com/office/drawing/2014/main" id="{65397DE3-5628-5400-B570-5D88E89BED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EDA690-0B19-46B9-B26D-BEBF687846E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097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7FFE044C-7389-B265-9C76-9DC10DA71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Where to File CFA Forms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87399DAC-0A14-EEB2-282C-79426FDB65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758950"/>
            <a:ext cx="109728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200" b="1" dirty="0">
                <a:latin typeface="+mj-lt"/>
              </a:rPr>
              <a:t>Statewide &amp; State Legislative Office: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>
                <a:latin typeface="+mj-lt"/>
              </a:rPr>
              <a:t>Candidates file </a:t>
            </a:r>
            <a:r>
              <a:rPr lang="en-US" sz="2200" b="1" u="sng" dirty="0">
                <a:latin typeface="+mj-lt"/>
              </a:rPr>
              <a:t>only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with the Indiana Election Division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1700" b="1" dirty="0"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200" b="1" dirty="0">
                <a:latin typeface="+mj-lt"/>
              </a:rPr>
              <a:t>County, City, Town or Township Office (</a:t>
            </a:r>
            <a:r>
              <a:rPr lang="en-US" sz="2400" b="1" u="sng">
                <a:highlight>
                  <a:srgbClr val="FFFF00"/>
                </a:highlight>
                <a:latin typeface="+mj-lt"/>
              </a:rPr>
              <a:t>INCLUDES JUDGES AND PROSECUTING ATTORNEYS</a:t>
            </a:r>
            <a:r>
              <a:rPr lang="en-US" sz="2200" b="1">
                <a:latin typeface="+mj-lt"/>
              </a:rPr>
              <a:t>):</a:t>
            </a:r>
            <a:r>
              <a:rPr lang="en-US" sz="2200">
                <a:latin typeface="+mj-lt"/>
              </a:rPr>
              <a:t> </a:t>
            </a:r>
            <a:endParaRPr lang="en-US" sz="2200" dirty="0">
              <a:latin typeface="+mj-lt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>
                <a:latin typeface="+mj-lt"/>
              </a:rPr>
              <a:t>Candidates file with the County Election Board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br>
              <a:rPr lang="en-US" sz="2200" b="1" dirty="0">
                <a:latin typeface="+mj-lt"/>
              </a:rPr>
            </a:br>
            <a:r>
              <a:rPr lang="en-US" sz="2200" b="1" dirty="0"/>
              <a:t>School Board Candidates:</a:t>
            </a:r>
            <a:r>
              <a:rPr lang="en-US" sz="2200" dirty="0"/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/>
              <a:t>Candidates file with </a:t>
            </a:r>
            <a:r>
              <a:rPr lang="en-US" sz="2200" b="1" u="sng" dirty="0">
                <a:highlight>
                  <a:srgbClr val="FFFF00"/>
                </a:highlight>
              </a:rPr>
              <a:t>EACH</a:t>
            </a:r>
            <a:r>
              <a:rPr lang="en-US" sz="2200" dirty="0"/>
              <a:t> County Election Board in the school district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200" b="1" dirty="0"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200" b="1" dirty="0">
                <a:latin typeface="+mj-lt"/>
              </a:rPr>
              <a:t>PACs and Legislative Caucus Committees: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>
                <a:latin typeface="+mj-lt"/>
              </a:rPr>
              <a:t>Support Statewide or State Legislative Candidates or Public Questions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800" dirty="0">
                <a:latin typeface="+mj-lt"/>
              </a:rPr>
              <a:t>File with the Election Division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>
                <a:latin typeface="+mj-lt"/>
              </a:rPr>
              <a:t>Support County, City, Town or Township Candidates or Public Questions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800" dirty="0">
                <a:latin typeface="+mj-lt"/>
              </a:rPr>
              <a:t>File with County Election Board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200" dirty="0">
                <a:latin typeface="+mj-lt"/>
              </a:rPr>
              <a:t>Supporting more than one of these categories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sz="1800" dirty="0">
                <a:latin typeface="+mj-lt"/>
              </a:rPr>
              <a:t>File with the Election Division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200" dirty="0"/>
          </a:p>
          <a:p>
            <a:pPr>
              <a:buFont typeface="Arial" charset="0"/>
              <a:buChar char="•"/>
              <a:defRPr/>
            </a:pPr>
            <a:endParaRPr lang="en-US" sz="2200" dirty="0"/>
          </a:p>
        </p:txBody>
      </p:sp>
      <p:sp>
        <p:nvSpPr>
          <p:cNvPr id="20484" name="TextBox 3">
            <a:extLst>
              <a:ext uri="{FF2B5EF4-FFF2-40B4-BE49-F238E27FC236}">
                <a16:creationId xmlns:a16="http://schemas.microsoft.com/office/drawing/2014/main" id="{06FB5E5C-57D2-B42F-4D6F-43818495D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373813"/>
            <a:ext cx="274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IC 3-9-5-2 | IC 3-9-5-3 | IC 3-9-5-4</a:t>
            </a:r>
          </a:p>
        </p:txBody>
      </p:sp>
      <p:sp>
        <p:nvSpPr>
          <p:cNvPr id="20485" name="Slide Number Placeholder 1">
            <a:extLst>
              <a:ext uri="{FF2B5EF4-FFF2-40B4-BE49-F238E27FC236}">
                <a16:creationId xmlns:a16="http://schemas.microsoft.com/office/drawing/2014/main" id="{F5042A95-B731-BB8C-E6B4-3608836A86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D86F07-9ABB-451B-A965-0D60EAEF9E4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1D2CAD9-CB11-1D4D-2420-7F660D3C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2026 Reporting Deadlines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61DE9675-00FC-6AFB-ACA9-E7EAE7BCB6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19200" y="1676401"/>
            <a:ext cx="95250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r>
              <a:rPr lang="en-US" sz="1700" b="1" dirty="0">
                <a:latin typeface="+mj-lt"/>
              </a:rPr>
              <a:t>2025 Annual Report</a:t>
            </a:r>
            <a:r>
              <a:rPr lang="en-US" sz="1700" dirty="0">
                <a:latin typeface="+mj-lt"/>
              </a:rPr>
              <a:t>			</a:t>
            </a:r>
            <a:r>
              <a:rPr lang="en-US" sz="1700" dirty="0"/>
              <a:t>Wednesday, January 21, 2026 (NOON)</a:t>
            </a:r>
            <a:endParaRPr lang="en-US" sz="1700" dirty="0"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r>
              <a:rPr lang="en-US" sz="1700" dirty="0">
                <a:latin typeface="+mj-lt"/>
              </a:rPr>
              <a:t>ALL Candidates and PACs		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endParaRPr lang="en-US" sz="1000" dirty="0"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r>
              <a:rPr lang="en-US" sz="1700" dirty="0">
                <a:latin typeface="+mj-lt"/>
              </a:rPr>
              <a:t>Regular Party Committees		Monday, March 2, 2026 (NOON)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endParaRPr lang="en-US" sz="1000" dirty="0"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r>
              <a:rPr lang="en-US" sz="1700" b="1" dirty="0">
                <a:latin typeface="+mj-lt"/>
              </a:rPr>
              <a:t>Pre-Primary Report	</a:t>
            </a:r>
            <a:r>
              <a:rPr lang="en-US" sz="1700" dirty="0">
                <a:latin typeface="+mj-lt"/>
              </a:rPr>
              <a:t>		Friday, April 17, 2026 (NOON) 		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r>
              <a:rPr lang="en-US" sz="1700" dirty="0">
                <a:latin typeface="+mj-lt"/>
              </a:rPr>
              <a:t>Candidates on the ballot		</a:t>
            </a:r>
            <a:r>
              <a:rPr lang="en-US" sz="1700" i="1" dirty="0">
                <a:latin typeface="+mj-lt"/>
              </a:rPr>
              <a:t>for reporting period ending Friday, </a:t>
            </a:r>
            <a:r>
              <a:rPr lang="en-US" sz="1700" i="1" dirty="0"/>
              <a:t>April 10, 2026</a:t>
            </a:r>
            <a:endParaRPr lang="en-US" sz="1700" i="1" dirty="0"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r>
              <a:rPr lang="en-US" sz="1700" dirty="0">
                <a:latin typeface="+mj-lt"/>
              </a:rPr>
              <a:t>PACs and Party Committees			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endParaRPr lang="en-US" sz="1000" dirty="0"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r>
              <a:rPr lang="en-US" sz="1700" b="1" dirty="0">
                <a:latin typeface="+mj-lt"/>
              </a:rPr>
              <a:t>Pre-General Report</a:t>
            </a:r>
            <a:r>
              <a:rPr lang="en-US" sz="1700" dirty="0">
                <a:latin typeface="+mj-lt"/>
              </a:rPr>
              <a:t>			Friday, October 16, 2026 (NOON)	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r>
              <a:rPr lang="en-US" sz="1700" dirty="0">
                <a:latin typeface="+mj-lt"/>
              </a:rPr>
              <a:t>Candidates on the ballot		</a:t>
            </a:r>
            <a:r>
              <a:rPr lang="en-US" sz="1700" i="1" dirty="0">
                <a:latin typeface="+mj-lt"/>
              </a:rPr>
              <a:t>for reporting period ending Friday,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r>
              <a:rPr lang="en-US" sz="1700" dirty="0">
                <a:latin typeface="+mj-lt"/>
              </a:rPr>
              <a:t>PACs and Party Committees		</a:t>
            </a:r>
            <a:r>
              <a:rPr lang="en-US" sz="1700" i="1" dirty="0">
                <a:latin typeface="+mj-lt"/>
              </a:rPr>
              <a:t>October 9, 2026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endParaRPr lang="en-US" sz="1000" dirty="0"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r>
              <a:rPr lang="en-US" sz="1700" b="1" dirty="0">
                <a:latin typeface="+mj-lt"/>
              </a:rPr>
              <a:t>2026 Annual Report	</a:t>
            </a:r>
            <a:r>
              <a:rPr lang="en-US" sz="1700" dirty="0">
                <a:latin typeface="+mj-lt"/>
              </a:rPr>
              <a:t>		Wednesday, January 20, 2027 (NOON)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r>
              <a:rPr lang="en-US" sz="1700" dirty="0">
                <a:latin typeface="+mj-lt"/>
              </a:rPr>
              <a:t>ALL Candidates and PACs		</a:t>
            </a:r>
            <a:r>
              <a:rPr lang="en-US" sz="1700" i="1" dirty="0">
                <a:latin typeface="+mj-lt"/>
              </a:rPr>
              <a:t>for reporting ending December 31, 2026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endParaRPr lang="en-US" sz="1000" dirty="0"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60000"/>
              <a:buFont typeface="Arial" charset="0"/>
              <a:buNone/>
              <a:defRPr/>
            </a:pPr>
            <a:r>
              <a:rPr lang="en-US" sz="1700" dirty="0">
                <a:latin typeface="+mj-lt"/>
              </a:rPr>
              <a:t>Regular Party Committees		Monday, March 1, 2027 (NOON)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1700" dirty="0">
              <a:latin typeface="+mj-lt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1700" dirty="0">
              <a:latin typeface="+mj-lt"/>
            </a:endParaRPr>
          </a:p>
        </p:txBody>
      </p:sp>
      <p:sp>
        <p:nvSpPr>
          <p:cNvPr id="21508" name="TextBox 3">
            <a:extLst>
              <a:ext uri="{FF2B5EF4-FFF2-40B4-BE49-F238E27FC236}">
                <a16:creationId xmlns:a16="http://schemas.microsoft.com/office/drawing/2014/main" id="{70F5F13D-1BB4-7E90-D7DA-80DF86883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5" y="6373813"/>
            <a:ext cx="274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IC 3-9-5-6 | IC 3-9-5-10</a:t>
            </a:r>
          </a:p>
        </p:txBody>
      </p:sp>
      <p:sp>
        <p:nvSpPr>
          <p:cNvPr id="21509" name="Slide Number Placeholder 1">
            <a:extLst>
              <a:ext uri="{FF2B5EF4-FFF2-40B4-BE49-F238E27FC236}">
                <a16:creationId xmlns:a16="http://schemas.microsoft.com/office/drawing/2014/main" id="{1FF83B0C-452C-CC2E-23D8-353F26E45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589B87-ABFA-4305-A94B-4914DC581FB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2199bfba-a409-4f13-b0c4-18b45933d88d}" enabled="0" method="" siteId="{2199bfba-a409-4f13-b0c4-18b45933d8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2900</TotalTime>
  <Words>1284</Words>
  <Application>Microsoft Office PowerPoint</Application>
  <PresentationFormat>Widescreen</PresentationFormat>
  <Paragraphs>134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Campaign Finance</vt:lpstr>
      <vt:lpstr>Acronyms</vt:lpstr>
      <vt:lpstr>Offices Paying MORE THAN $5K</vt:lpstr>
      <vt:lpstr>Offices Paying LESS THAN $5K</vt:lpstr>
      <vt:lpstr>But I’m not going to raise or spend any money? Do I need to file a CFA-1 or campaign finance reports?</vt:lpstr>
      <vt:lpstr>When to File a CFA-1:  CEB Administratively Open</vt:lpstr>
      <vt:lpstr>CFA-4 Reporting</vt:lpstr>
      <vt:lpstr>Where to File CFA Forms</vt:lpstr>
      <vt:lpstr>2026 Reporting Deadlines</vt:lpstr>
      <vt:lpstr>All OPEN committees are responsible for TIMELY FILING campaign finance reports,  according to the state’s schedule, UNTIL  the committee is eligible to file a  final/disbands report.   NEW! ALL elected officeholders must  maintain an open campaign finance  committee until they no longer hold  elected office and are no longer a candidate.</vt:lpstr>
      <vt:lpstr>Resources</vt:lpstr>
    </vt:vector>
  </TitlesOfParts>
  <Company>State of Indiana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Angie Nussmeyer</dc:creator>
  <cp:lastModifiedBy>Nussmeyer, Angela M</cp:lastModifiedBy>
  <cp:revision>125</cp:revision>
  <cp:lastPrinted>2025-11-26T13:28:31Z</cp:lastPrinted>
  <dcterms:created xsi:type="dcterms:W3CDTF">2015-11-17T18:55:16Z</dcterms:created>
  <dcterms:modified xsi:type="dcterms:W3CDTF">2025-12-11T16:59:45Z</dcterms:modified>
</cp:coreProperties>
</file>