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1" r:id="rId3"/>
    <p:sldId id="272" r:id="rId4"/>
    <p:sldId id="257" r:id="rId5"/>
    <p:sldId id="282" r:id="rId6"/>
    <p:sldId id="259" r:id="rId7"/>
    <p:sldId id="258" r:id="rId8"/>
    <p:sldId id="260" r:id="rId9"/>
    <p:sldId id="262" r:id="rId10"/>
    <p:sldId id="261" r:id="rId11"/>
    <p:sldId id="263" r:id="rId12"/>
    <p:sldId id="277" r:id="rId13"/>
    <p:sldId id="264" r:id="rId14"/>
    <p:sldId id="265" r:id="rId15"/>
    <p:sldId id="266" r:id="rId16"/>
    <p:sldId id="281" r:id="rId17"/>
    <p:sldId id="267" r:id="rId18"/>
    <p:sldId id="268" r:id="rId19"/>
    <p:sldId id="269" r:id="rId20"/>
    <p:sldId id="270" r:id="rId21"/>
    <p:sldId id="279" r:id="rId22"/>
    <p:sldId id="273" r:id="rId23"/>
    <p:sldId id="278" r:id="rId24"/>
    <p:sldId id="275" r:id="rId25"/>
    <p:sldId id="276" r:id="rId2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2152AF-48FD-D524-54F8-BADD41AA691F}" name="Nussmeyer, Angela M" initials="AN" userId="S::ANussmeyer@iec.IN.gov::5a646ca7-df61-42b4-9ef6-f4b1d49aa951" providerId="AD"/>
  <p188:author id="{548120D9-2D4B-2CA6-A589-9BA37617C8AA}" name="Kochevar, Matthew R" initials="MK" userId="S::MKochevar@iec.IN.gov::c18eeff3-5a3a-4c07-bed3-9750168699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chevar, Matthew R" initials="KMR" lastIdx="2" clrIdx="0">
    <p:extLst>
      <p:ext uri="{19B8F6BF-5375-455C-9EA6-DF929625EA0E}">
        <p15:presenceInfo xmlns:p15="http://schemas.microsoft.com/office/powerpoint/2012/main" userId="S::MKochevar@iec.IN.gov::c18eeff3-5a3a-4c07-bed3-975016869984" providerId="AD"/>
      </p:ext>
    </p:extLst>
  </p:cmAuthor>
  <p:cmAuthor id="2" name="Nussmeyer, Angela M" initials="NAM" lastIdx="1" clrIdx="1">
    <p:extLst>
      <p:ext uri="{19B8F6BF-5375-455C-9EA6-DF929625EA0E}">
        <p15:presenceInfo xmlns:p15="http://schemas.microsoft.com/office/powerpoint/2012/main" userId="S::ANussmeyer@iec.IN.gov::5a646ca7-df61-42b4-9ef6-f4b1d49aa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497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74" d="100"/>
          <a:sy n="74" d="100"/>
        </p:scale>
        <p:origin x="12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54FEB90-236D-4FEB-944D-EC8B5AD9BB1C}" type="datetimeFigureOut">
              <a:rPr lang="en-US" smtClean="0"/>
              <a:t>12/5/2023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E704001-9488-4A89-A6ED-C72F44641BB7}" type="slidenum">
              <a:rPr lang="en-US" smtClean="0"/>
              <a:t>‹#›</a:t>
            </a:fld>
            <a:endParaRPr lang="en-US"/>
          </a:p>
        </p:txBody>
      </p:sp>
    </p:spTree>
    <p:extLst>
      <p:ext uri="{BB962C8B-B14F-4D97-AF65-F5344CB8AC3E}">
        <p14:creationId xmlns:p14="http://schemas.microsoft.com/office/powerpoint/2010/main" val="164566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4934E-DC14-42FB-B4F9-F573A052F4EE}"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346102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61281-EC84-42F5-8B3A-977CED58D76D}"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320748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4302F-0E11-4A05-838A-01CD9DAC2155}"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231601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5D7769-8545-4CFF-90B8-6E418DDB094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4" b="95473" l="9973" r="94908">
                        <a14:foregroundMark x1="46196" y1="91431" x2="46196" y2="91431"/>
                        <a14:foregroundMark x1="92028" y1="61358" x2="92028" y2="61358"/>
                        <a14:foregroundMark x1="94908" y1="63622" x2="94908" y2="63622"/>
                        <a14:foregroundMark x1="46954" y1="95473" x2="46954" y2="95473"/>
                      </a14:backgroundRemoval>
                    </a14:imgEffect>
                  </a14:imgLayer>
                </a14:imgProps>
              </a:ext>
              <a:ext uri="{28A0092B-C50C-407E-A947-70E740481C1C}">
                <a14:useLocalDpi xmlns:a14="http://schemas.microsoft.com/office/drawing/2010/main" val="0"/>
              </a:ext>
            </a:extLst>
          </a:blip>
          <a:stretch>
            <a:fillRect/>
          </a:stretch>
        </p:blipFill>
        <p:spPr>
          <a:xfrm>
            <a:off x="5297213" y="4207315"/>
            <a:ext cx="4877458" cy="3658094"/>
          </a:xfrm>
          <a:prstGeom prst="rect">
            <a:avLst/>
          </a:prstGeom>
        </p:spPr>
      </p:pic>
      <p:pic>
        <p:nvPicPr>
          <p:cNvPr id="7" name="Picture 6">
            <a:extLst>
              <a:ext uri="{FF2B5EF4-FFF2-40B4-BE49-F238E27FC236}">
                <a16:creationId xmlns:a16="http://schemas.microsoft.com/office/drawing/2014/main" id="{D3237029-BA7A-46D8-8E29-577B64B572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4972"/>
          <a:stretch/>
        </p:blipFill>
        <p:spPr>
          <a:xfrm>
            <a:off x="0" y="279885"/>
            <a:ext cx="9144000" cy="1030637"/>
          </a:xfrm>
          <a:prstGeom prst="rect">
            <a:avLst/>
          </a:prstGeom>
        </p:spPr>
      </p:pic>
      <p:sp>
        <p:nvSpPr>
          <p:cNvPr id="2" name="Title 1"/>
          <p:cNvSpPr>
            <a:spLocks noGrp="1"/>
          </p:cNvSpPr>
          <p:nvPr>
            <p:ph type="title"/>
          </p:nvPr>
        </p:nvSpPr>
        <p:spPr>
          <a:xfrm>
            <a:off x="628650" y="365127"/>
            <a:ext cx="7886700" cy="86698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395764"/>
            <a:ext cx="7886700" cy="4781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103351" y="6310310"/>
            <a:ext cx="545881" cy="365125"/>
          </a:xfrm>
        </p:spPr>
        <p:txBody>
          <a:bodyPr/>
          <a:lstStyle>
            <a:lvl1pPr algn="ctr">
              <a:defRPr>
                <a:solidFill>
                  <a:schemeClr val="bg1"/>
                </a:solidFill>
              </a:defRPr>
            </a:lvl1pPr>
          </a:lstStyle>
          <a:p>
            <a:fld id="{AC2186AE-5367-4C52-8998-8C8653C1A69E}" type="slidenum">
              <a:rPr lang="en-US" smtClean="0"/>
              <a:pPr/>
              <a:t>‹#›</a:t>
            </a:fld>
            <a:endParaRPr lang="en-US" dirty="0"/>
          </a:p>
        </p:txBody>
      </p:sp>
    </p:spTree>
    <p:extLst>
      <p:ext uri="{BB962C8B-B14F-4D97-AF65-F5344CB8AC3E}">
        <p14:creationId xmlns:p14="http://schemas.microsoft.com/office/powerpoint/2010/main" val="45329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258E8-54C4-4337-85AA-F77BD490A1AD}"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190799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2C318D-BE99-488B-B2BF-9C253E4687B3}"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418785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97B24-1180-4FBC-8DBF-F13704B66190}" type="datetime1">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366065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42D9A-97F8-4866-B3CD-82CFECCEF582}" type="datetime1">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223373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11543-BBFE-4A68-8FC5-EFDB13DF6EA4}" type="datetime1">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29759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77152-930A-4492-8E4D-5D2165CBADD6}"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389490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DF327-E81B-4F04-9484-F91A555E6493}"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86AE-5367-4C52-8998-8C8653C1A69E}" type="slidenum">
              <a:rPr lang="en-US" smtClean="0"/>
              <a:t>‹#›</a:t>
            </a:fld>
            <a:endParaRPr lang="en-US"/>
          </a:p>
        </p:txBody>
      </p:sp>
    </p:spTree>
    <p:extLst>
      <p:ext uri="{BB962C8B-B14F-4D97-AF65-F5344CB8AC3E}">
        <p14:creationId xmlns:p14="http://schemas.microsoft.com/office/powerpoint/2010/main" val="15217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1072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57580"/>
            <a:ext cx="7886700" cy="46193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FCC34-DAAE-4ADA-83DA-116B4C9322B8}" type="datetime1">
              <a:rPr lang="en-US" smtClean="0"/>
              <a:t>12/5/2023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186AE-5367-4C52-8998-8C8653C1A69E}" type="slidenum">
              <a:rPr lang="en-US" smtClean="0"/>
              <a:t>‹#›</a:t>
            </a:fld>
            <a:endParaRPr lang="en-US"/>
          </a:p>
        </p:txBody>
      </p:sp>
      <p:sp>
        <p:nvSpPr>
          <p:cNvPr id="7" name="Rectangle 6">
            <a:extLst>
              <a:ext uri="{FF2B5EF4-FFF2-40B4-BE49-F238E27FC236}">
                <a16:creationId xmlns:a16="http://schemas.microsoft.com/office/drawing/2014/main" id="{6A89D5C1-1C79-42FD-A963-C4A01005D0DC}"/>
              </a:ext>
            </a:extLst>
          </p:cNvPr>
          <p:cNvSpPr/>
          <p:nvPr userDrawn="1"/>
        </p:nvSpPr>
        <p:spPr>
          <a:xfrm rot="16200000">
            <a:off x="6734891" y="2464570"/>
            <a:ext cx="4572000" cy="230832"/>
          </a:xfrm>
          <a:prstGeom prst="rect">
            <a:avLst/>
          </a:prstGeom>
        </p:spPr>
        <p:txBody>
          <a:bodyPr>
            <a:spAutoFit/>
          </a:bodyPr>
          <a:lstStyle/>
          <a:p>
            <a:r>
              <a:rPr lang="en-US" sz="900" i="1" dirty="0"/>
              <a:t>Background photo created by </a:t>
            </a:r>
            <a:r>
              <a:rPr lang="en-US" sz="900" i="1" dirty="0" err="1"/>
              <a:t>freepik</a:t>
            </a:r>
            <a:r>
              <a:rPr lang="en-US" sz="900" i="1" dirty="0"/>
              <a:t> - www.freepik.com</a:t>
            </a:r>
          </a:p>
        </p:txBody>
      </p:sp>
    </p:spTree>
    <p:extLst>
      <p:ext uri="{BB962C8B-B14F-4D97-AF65-F5344CB8AC3E}">
        <p14:creationId xmlns:p14="http://schemas.microsoft.com/office/powerpoint/2010/main" val="314245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lnSpc>
          <a:spcPct val="90000"/>
        </a:lnSpc>
        <a:spcBef>
          <a:spcPct val="0"/>
        </a:spcBef>
        <a:buNone/>
        <a:defRPr sz="4000" b="1" kern="1200">
          <a:solidFill>
            <a:srgbClr val="1049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fvap.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vap.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6F75-BA01-440A-9B6D-EF41877BA4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53F4847-39DA-4C79-A2FB-13AE321FE17D}"/>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39023CA5-69B1-42B6-8B0E-020C4EE97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a:extLst>
              <a:ext uri="{FF2B5EF4-FFF2-40B4-BE49-F238E27FC236}">
                <a16:creationId xmlns:a16="http://schemas.microsoft.com/office/drawing/2014/main" id="{FF8F25C8-58A5-46DB-84D6-8DC52A0EAD82}"/>
              </a:ext>
            </a:extLst>
          </p:cNvPr>
          <p:cNvSpPr/>
          <p:nvPr/>
        </p:nvSpPr>
        <p:spPr>
          <a:xfrm>
            <a:off x="457200" y="359923"/>
            <a:ext cx="4114801" cy="3959158"/>
          </a:xfrm>
          <a:prstGeom prst="ellipse">
            <a:avLst/>
          </a:prstGeom>
          <a:solidFill>
            <a:schemeClr val="bg1">
              <a:alpha val="72000"/>
            </a:schemeClr>
          </a:solidFill>
          <a:ln w="1111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solidFill>
              </a:rPr>
              <a:t>MILITARY &amp; OVERSEAS VOTERS</a:t>
            </a:r>
          </a:p>
        </p:txBody>
      </p:sp>
      <p:sp>
        <p:nvSpPr>
          <p:cNvPr id="9" name="Rectangle 8">
            <a:extLst>
              <a:ext uri="{FF2B5EF4-FFF2-40B4-BE49-F238E27FC236}">
                <a16:creationId xmlns:a16="http://schemas.microsoft.com/office/drawing/2014/main" id="{0F6A0F39-F9A2-4C38-B699-5AAEDD85069A}"/>
              </a:ext>
            </a:extLst>
          </p:cNvPr>
          <p:cNvSpPr/>
          <p:nvPr/>
        </p:nvSpPr>
        <p:spPr>
          <a:xfrm>
            <a:off x="647700" y="5072112"/>
            <a:ext cx="4572000" cy="738664"/>
          </a:xfrm>
          <a:prstGeom prst="rect">
            <a:avLst/>
          </a:prstGeom>
        </p:spPr>
        <p:txBody>
          <a:bodyPr>
            <a:spAutoFit/>
          </a:bodyPr>
          <a:lstStyle/>
          <a:p>
            <a:r>
              <a:rPr lang="en-US" sz="1400" dirty="0">
                <a:solidFill>
                  <a:schemeClr val="bg1"/>
                </a:solidFill>
              </a:rPr>
              <a:t>Presented by Angie Nussmeyer, Co-Director</a:t>
            </a:r>
          </a:p>
          <a:p>
            <a:r>
              <a:rPr lang="en-US" sz="1400" dirty="0">
                <a:solidFill>
                  <a:schemeClr val="bg1"/>
                </a:solidFill>
              </a:rPr>
              <a:t>Indiana Election Division</a:t>
            </a:r>
          </a:p>
          <a:p>
            <a:r>
              <a:rPr lang="en-US" sz="1400" dirty="0">
                <a:solidFill>
                  <a:schemeClr val="bg1"/>
                </a:solidFill>
              </a:rPr>
              <a:t>2024 </a:t>
            </a:r>
            <a:r>
              <a:rPr lang="en-US" sz="1400">
                <a:solidFill>
                  <a:schemeClr val="bg1"/>
                </a:solidFill>
              </a:rPr>
              <a:t>Election Administrators’ </a:t>
            </a:r>
            <a:r>
              <a:rPr lang="en-US" sz="1400" dirty="0">
                <a:solidFill>
                  <a:schemeClr val="bg1"/>
                </a:solidFill>
              </a:rPr>
              <a:t>Conference</a:t>
            </a:r>
          </a:p>
        </p:txBody>
      </p:sp>
      <p:sp>
        <p:nvSpPr>
          <p:cNvPr id="10" name="Rectangle 9">
            <a:extLst>
              <a:ext uri="{FF2B5EF4-FFF2-40B4-BE49-F238E27FC236}">
                <a16:creationId xmlns:a16="http://schemas.microsoft.com/office/drawing/2014/main" id="{DAFE680B-81EF-4B34-A1D3-527F5EEFDB15}"/>
              </a:ext>
            </a:extLst>
          </p:cNvPr>
          <p:cNvSpPr/>
          <p:nvPr/>
        </p:nvSpPr>
        <p:spPr>
          <a:xfrm rot="16200000">
            <a:off x="6743700" y="3789509"/>
            <a:ext cx="4572000" cy="184666"/>
          </a:xfrm>
          <a:prstGeom prst="rect">
            <a:avLst/>
          </a:prstGeom>
        </p:spPr>
        <p:txBody>
          <a:bodyPr>
            <a:spAutoFit/>
          </a:bodyPr>
          <a:lstStyle/>
          <a:p>
            <a:r>
              <a:rPr lang="en-US" sz="600" i="1" dirty="0">
                <a:solidFill>
                  <a:schemeClr val="bg1"/>
                </a:solidFill>
              </a:rPr>
              <a:t>Background photo created by </a:t>
            </a:r>
            <a:r>
              <a:rPr lang="en-US" sz="600" i="1" dirty="0" err="1">
                <a:solidFill>
                  <a:schemeClr val="bg1"/>
                </a:solidFill>
              </a:rPr>
              <a:t>freepik</a:t>
            </a:r>
            <a:r>
              <a:rPr lang="en-US" sz="600" i="1" dirty="0">
                <a:solidFill>
                  <a:schemeClr val="bg1"/>
                </a:solidFill>
              </a:rPr>
              <a:t> - www.freepik.com</a:t>
            </a:r>
          </a:p>
        </p:txBody>
      </p:sp>
      <p:sp>
        <p:nvSpPr>
          <p:cNvPr id="4" name="Slide Number Placeholder 3">
            <a:extLst>
              <a:ext uri="{FF2B5EF4-FFF2-40B4-BE49-F238E27FC236}">
                <a16:creationId xmlns:a16="http://schemas.microsoft.com/office/drawing/2014/main" id="{32E84FCC-37D2-4AE8-9C4E-500A8C1466BD}"/>
              </a:ext>
            </a:extLst>
          </p:cNvPr>
          <p:cNvSpPr>
            <a:spLocks noGrp="1"/>
          </p:cNvSpPr>
          <p:nvPr>
            <p:ph type="sldNum" sz="quarter" idx="12"/>
          </p:nvPr>
        </p:nvSpPr>
        <p:spPr/>
        <p:txBody>
          <a:bodyPr/>
          <a:lstStyle/>
          <a:p>
            <a:fld id="{AC2186AE-5367-4C52-8998-8C8653C1A69E}" type="slidenum">
              <a:rPr lang="en-US" smtClean="0"/>
              <a:t>1</a:t>
            </a:fld>
            <a:endParaRPr lang="en-US"/>
          </a:p>
        </p:txBody>
      </p:sp>
    </p:spTree>
    <p:extLst>
      <p:ext uri="{BB962C8B-B14F-4D97-AF65-F5344CB8AC3E}">
        <p14:creationId xmlns:p14="http://schemas.microsoft.com/office/powerpoint/2010/main" val="227788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FA88-4B4B-4EFF-A807-F020BBB352B1}"/>
              </a:ext>
            </a:extLst>
          </p:cNvPr>
          <p:cNvSpPr>
            <a:spLocks noGrp="1"/>
          </p:cNvSpPr>
          <p:nvPr>
            <p:ph type="title"/>
          </p:nvPr>
        </p:nvSpPr>
        <p:spPr/>
        <p:txBody>
          <a:bodyPr>
            <a:normAutofit fontScale="90000"/>
          </a:bodyPr>
          <a:lstStyle/>
          <a:p>
            <a:r>
              <a:rPr lang="en-US" dirty="0"/>
              <a:t>What does section 1 of the FPCA mean?</a:t>
            </a:r>
          </a:p>
        </p:txBody>
      </p:sp>
      <p:pic>
        <p:nvPicPr>
          <p:cNvPr id="5" name="Picture 4">
            <a:extLst>
              <a:ext uri="{FF2B5EF4-FFF2-40B4-BE49-F238E27FC236}">
                <a16:creationId xmlns:a16="http://schemas.microsoft.com/office/drawing/2014/main" id="{A166249F-DDD8-4A5C-A7D2-EC5D3010A756}"/>
              </a:ext>
            </a:extLst>
          </p:cNvPr>
          <p:cNvPicPr>
            <a:picLocks noChangeAspect="1"/>
          </p:cNvPicPr>
          <p:nvPr/>
        </p:nvPicPr>
        <p:blipFill rotWithShape="1">
          <a:blip r:embed="rId2"/>
          <a:srcRect t="5970" b="79557"/>
          <a:stretch/>
        </p:blipFill>
        <p:spPr>
          <a:xfrm>
            <a:off x="440213" y="1620736"/>
            <a:ext cx="8263574" cy="1590607"/>
          </a:xfrm>
          <a:prstGeom prst="rect">
            <a:avLst/>
          </a:prstGeom>
        </p:spPr>
      </p:pic>
      <p:sp>
        <p:nvSpPr>
          <p:cNvPr id="8" name="TextBox 7">
            <a:extLst>
              <a:ext uri="{FF2B5EF4-FFF2-40B4-BE49-F238E27FC236}">
                <a16:creationId xmlns:a16="http://schemas.microsoft.com/office/drawing/2014/main" id="{AC5BABF8-0734-4B08-821E-A54E41E594F4}"/>
              </a:ext>
            </a:extLst>
          </p:cNvPr>
          <p:cNvSpPr txBox="1"/>
          <p:nvPr/>
        </p:nvSpPr>
        <p:spPr>
          <a:xfrm>
            <a:off x="1761638" y="3413446"/>
            <a:ext cx="6942149" cy="3170099"/>
          </a:xfrm>
          <a:prstGeom prst="rect">
            <a:avLst/>
          </a:prstGeom>
          <a:noFill/>
        </p:spPr>
        <p:txBody>
          <a:bodyPr wrap="square" rtlCol="0">
            <a:spAutoFit/>
          </a:bodyPr>
          <a:lstStyle/>
          <a:p>
            <a:r>
              <a:rPr lang="en-US" sz="2400" b="1" dirty="0"/>
              <a:t>U.S. Citizen </a:t>
            </a:r>
            <a:r>
              <a:rPr lang="en-US" sz="2400" b="1" u="sng" dirty="0"/>
              <a:t>WHO INTENDS TO RETURN TO U.S.</a:t>
            </a:r>
            <a:endParaRPr lang="en-US" sz="2400" b="1" dirty="0"/>
          </a:p>
          <a:p>
            <a:pPr marL="285750" indent="-285750">
              <a:buFont typeface="Arial" panose="020B0604020202020204" pitchFamily="34" charset="0"/>
              <a:buChar char="•"/>
            </a:pPr>
            <a:r>
              <a:rPr lang="en-US" sz="2000" dirty="0"/>
              <a:t>Mark box 3</a:t>
            </a:r>
          </a:p>
          <a:p>
            <a:pPr marL="285750" indent="-285750">
              <a:buFont typeface="Arial" panose="020B0604020202020204" pitchFamily="34" charset="0"/>
              <a:buChar char="•"/>
            </a:pPr>
            <a:r>
              <a:rPr lang="en-US" sz="2000" dirty="0"/>
              <a:t>Registered to vote at last Indiana residence address</a:t>
            </a:r>
          </a:p>
          <a:p>
            <a:pPr marL="742950" lvl="1" indent="-285750">
              <a:buFont typeface="Arial" panose="020B0604020202020204" pitchFamily="34" charset="0"/>
              <a:buChar char="•"/>
            </a:pPr>
            <a:r>
              <a:rPr lang="en-US" sz="1600" i="1" dirty="0"/>
              <a:t>Person may not be returning to this address, but it’s the location where they last lived in Indiana </a:t>
            </a:r>
          </a:p>
          <a:p>
            <a:pPr marL="285750" indent="-285750">
              <a:buFont typeface="Arial" panose="020B0604020202020204" pitchFamily="34" charset="0"/>
              <a:buChar char="•"/>
            </a:pPr>
            <a:r>
              <a:rPr lang="en-US" sz="2000" dirty="0"/>
              <a:t>Receives regular ballot, if otherwise eligible</a:t>
            </a:r>
          </a:p>
          <a:p>
            <a:pPr marL="742950" lvl="1" indent="-285750">
              <a:buFont typeface="Arial" panose="020B0604020202020204" pitchFamily="34" charset="0"/>
              <a:buChar char="•"/>
            </a:pPr>
            <a:r>
              <a:rPr lang="en-US" sz="1600" i="1" dirty="0"/>
              <a:t>Absentee </a:t>
            </a:r>
            <a:r>
              <a:rPr lang="en-US" sz="1600" i="1" u="sng" dirty="0"/>
              <a:t>by mail</a:t>
            </a:r>
            <a:r>
              <a:rPr lang="en-US" sz="1600" i="1" dirty="0"/>
              <a:t> request must be received not later than 11:59 PM, </a:t>
            </a:r>
          </a:p>
          <a:p>
            <a:pPr marL="742950" lvl="1" indent="-285750">
              <a:buFont typeface="Arial" panose="020B0604020202020204" pitchFamily="34" charset="0"/>
              <a:buChar char="•"/>
            </a:pPr>
            <a:r>
              <a:rPr lang="en-US" sz="1600" i="1" dirty="0"/>
              <a:t>12-days before election pursuant to Indiana law</a:t>
            </a:r>
          </a:p>
          <a:p>
            <a:pPr marL="742950" lvl="1" indent="-285750">
              <a:buFont typeface="Arial" panose="020B0604020202020204" pitchFamily="34" charset="0"/>
              <a:buChar char="•"/>
            </a:pPr>
            <a:r>
              <a:rPr lang="en-US" sz="1600" i="1" dirty="0"/>
              <a:t>Absentee </a:t>
            </a:r>
            <a:r>
              <a:rPr lang="en-US" sz="1600" i="1" u="sng" dirty="0"/>
              <a:t>by fax/email</a:t>
            </a:r>
            <a:r>
              <a:rPr lang="en-US" sz="1600" i="1" dirty="0"/>
              <a:t> request must be received not later </a:t>
            </a:r>
            <a:br>
              <a:rPr lang="en-US" sz="1600" i="1" dirty="0"/>
            </a:br>
            <a:r>
              <a:rPr lang="en-US" sz="1600" i="1" dirty="0"/>
              <a:t>than noon, the day before election day</a:t>
            </a:r>
          </a:p>
          <a:p>
            <a:pPr marL="285750" indent="-285750">
              <a:buFont typeface="Arial" panose="020B0604020202020204" pitchFamily="34" charset="0"/>
              <a:buChar char="•"/>
            </a:pPr>
            <a:endParaRPr lang="en-US" sz="2000" dirty="0"/>
          </a:p>
        </p:txBody>
      </p:sp>
      <p:sp>
        <p:nvSpPr>
          <p:cNvPr id="13" name="Rectangle 12">
            <a:extLst>
              <a:ext uri="{FF2B5EF4-FFF2-40B4-BE49-F238E27FC236}">
                <a16:creationId xmlns:a16="http://schemas.microsoft.com/office/drawing/2014/main" id="{00367036-A70C-481C-8BF2-C11C813C9C92}"/>
              </a:ext>
            </a:extLst>
          </p:cNvPr>
          <p:cNvSpPr/>
          <p:nvPr/>
        </p:nvSpPr>
        <p:spPr>
          <a:xfrm>
            <a:off x="1954253" y="2473465"/>
            <a:ext cx="146922" cy="214008"/>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6ACA36D6-FFE4-4E03-A673-AE4813A0067B}"/>
              </a:ext>
            </a:extLst>
          </p:cNvPr>
          <p:cNvSpPr/>
          <p:nvPr/>
        </p:nvSpPr>
        <p:spPr>
          <a:xfrm>
            <a:off x="520406" y="3681803"/>
            <a:ext cx="1040101" cy="1040101"/>
          </a:xfrm>
          <a:prstGeom prst="ellipse">
            <a:avLst/>
          </a:prstGeom>
          <a:solidFill>
            <a:schemeClr val="accent5"/>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Wave">
            <a:extLst>
              <a:ext uri="{FF2B5EF4-FFF2-40B4-BE49-F238E27FC236}">
                <a16:creationId xmlns:a16="http://schemas.microsoft.com/office/drawing/2014/main" id="{31B23E7C-2869-4128-91A9-E1CCE08E928E}"/>
              </a:ext>
            </a:extLst>
          </p:cNvPr>
          <p:cNvSpPr/>
          <p:nvPr/>
        </p:nvSpPr>
        <p:spPr>
          <a:xfrm>
            <a:off x="753472" y="3914869"/>
            <a:ext cx="573968" cy="573968"/>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6441A9A4-135F-4852-BA82-F601E9A1F944}"/>
              </a:ext>
            </a:extLst>
          </p:cNvPr>
          <p:cNvSpPr txBox="1"/>
          <p:nvPr/>
        </p:nvSpPr>
        <p:spPr>
          <a:xfrm>
            <a:off x="268448" y="6473774"/>
            <a:ext cx="4303552" cy="246221"/>
          </a:xfrm>
          <a:prstGeom prst="rect">
            <a:avLst/>
          </a:prstGeom>
          <a:noFill/>
        </p:spPr>
        <p:txBody>
          <a:bodyPr wrap="square" rtlCol="0">
            <a:spAutoFit/>
          </a:bodyPr>
          <a:lstStyle/>
          <a:p>
            <a:r>
              <a:rPr lang="en-US" sz="1000" dirty="0"/>
              <a:t>IC 3-11-4-3 | IC 3-11-4-6</a:t>
            </a:r>
          </a:p>
        </p:txBody>
      </p:sp>
      <p:sp>
        <p:nvSpPr>
          <p:cNvPr id="3" name="Slide Number Placeholder 2">
            <a:extLst>
              <a:ext uri="{FF2B5EF4-FFF2-40B4-BE49-F238E27FC236}">
                <a16:creationId xmlns:a16="http://schemas.microsoft.com/office/drawing/2014/main" id="{805ED198-0D87-4626-BE0D-684177C6EBC6}"/>
              </a:ext>
            </a:extLst>
          </p:cNvPr>
          <p:cNvSpPr>
            <a:spLocks noGrp="1"/>
          </p:cNvSpPr>
          <p:nvPr>
            <p:ph type="sldNum" sz="quarter" idx="12"/>
          </p:nvPr>
        </p:nvSpPr>
        <p:spPr/>
        <p:txBody>
          <a:bodyPr/>
          <a:lstStyle/>
          <a:p>
            <a:fld id="{AC2186AE-5367-4C52-8998-8C8653C1A69E}" type="slidenum">
              <a:rPr lang="en-US" smtClean="0"/>
              <a:pPr/>
              <a:t>10</a:t>
            </a:fld>
            <a:endParaRPr lang="en-US" dirty="0"/>
          </a:p>
        </p:txBody>
      </p:sp>
    </p:spTree>
    <p:extLst>
      <p:ext uri="{BB962C8B-B14F-4D97-AF65-F5344CB8AC3E}">
        <p14:creationId xmlns:p14="http://schemas.microsoft.com/office/powerpoint/2010/main" val="253808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FA88-4B4B-4EFF-A807-F020BBB352B1}"/>
              </a:ext>
            </a:extLst>
          </p:cNvPr>
          <p:cNvSpPr>
            <a:spLocks noGrp="1"/>
          </p:cNvSpPr>
          <p:nvPr>
            <p:ph type="title"/>
          </p:nvPr>
        </p:nvSpPr>
        <p:spPr/>
        <p:txBody>
          <a:bodyPr>
            <a:normAutofit fontScale="90000"/>
          </a:bodyPr>
          <a:lstStyle/>
          <a:p>
            <a:r>
              <a:rPr lang="en-US" dirty="0"/>
              <a:t>What does section 1 of the FPCA mean?</a:t>
            </a:r>
          </a:p>
        </p:txBody>
      </p:sp>
      <p:pic>
        <p:nvPicPr>
          <p:cNvPr id="5" name="Picture 4">
            <a:extLst>
              <a:ext uri="{FF2B5EF4-FFF2-40B4-BE49-F238E27FC236}">
                <a16:creationId xmlns:a16="http://schemas.microsoft.com/office/drawing/2014/main" id="{A166249F-DDD8-4A5C-A7D2-EC5D3010A756}"/>
              </a:ext>
            </a:extLst>
          </p:cNvPr>
          <p:cNvPicPr>
            <a:picLocks noChangeAspect="1"/>
          </p:cNvPicPr>
          <p:nvPr/>
        </p:nvPicPr>
        <p:blipFill rotWithShape="1">
          <a:blip r:embed="rId2"/>
          <a:srcRect t="5970" b="79557"/>
          <a:stretch/>
        </p:blipFill>
        <p:spPr>
          <a:xfrm>
            <a:off x="440213" y="1620736"/>
            <a:ext cx="8263574" cy="1590607"/>
          </a:xfrm>
          <a:prstGeom prst="rect">
            <a:avLst/>
          </a:prstGeom>
        </p:spPr>
      </p:pic>
      <p:sp>
        <p:nvSpPr>
          <p:cNvPr id="8" name="TextBox 7">
            <a:extLst>
              <a:ext uri="{FF2B5EF4-FFF2-40B4-BE49-F238E27FC236}">
                <a16:creationId xmlns:a16="http://schemas.microsoft.com/office/drawing/2014/main" id="{AC5BABF8-0734-4B08-821E-A54E41E594F4}"/>
              </a:ext>
            </a:extLst>
          </p:cNvPr>
          <p:cNvSpPr txBox="1"/>
          <p:nvPr/>
        </p:nvSpPr>
        <p:spPr>
          <a:xfrm>
            <a:off x="1681445" y="3429000"/>
            <a:ext cx="6942149" cy="3170099"/>
          </a:xfrm>
          <a:prstGeom prst="rect">
            <a:avLst/>
          </a:prstGeom>
          <a:noFill/>
        </p:spPr>
        <p:txBody>
          <a:bodyPr wrap="square" rtlCol="0">
            <a:spAutoFit/>
          </a:bodyPr>
          <a:lstStyle/>
          <a:p>
            <a:r>
              <a:rPr lang="en-US" sz="2400" b="1" dirty="0"/>
              <a:t>U.S. Citizen </a:t>
            </a:r>
            <a:r>
              <a:rPr lang="en-US" sz="2400" b="1" u="sng" dirty="0"/>
              <a:t>WHOSE RETURN TO U.S. IS UNCERTAIN</a:t>
            </a:r>
            <a:endParaRPr lang="en-US" sz="2400" b="1" dirty="0"/>
          </a:p>
          <a:p>
            <a:pPr marL="285750" indent="-285750">
              <a:buFont typeface="Arial" panose="020B0604020202020204" pitchFamily="34" charset="0"/>
              <a:buChar char="•"/>
            </a:pPr>
            <a:r>
              <a:rPr lang="en-US" dirty="0"/>
              <a:t>Mark box 4</a:t>
            </a:r>
          </a:p>
          <a:p>
            <a:pPr marL="285750" indent="-285750">
              <a:buFont typeface="Arial" panose="020B0604020202020204" pitchFamily="34" charset="0"/>
              <a:buChar char="•"/>
            </a:pPr>
            <a:r>
              <a:rPr lang="en-US" dirty="0"/>
              <a:t>Include address where person last resided in Indiana</a:t>
            </a:r>
          </a:p>
          <a:p>
            <a:pPr marL="742950" lvl="1" indent="-285750">
              <a:buFont typeface="Arial" panose="020B0604020202020204" pitchFamily="34" charset="0"/>
              <a:buChar char="•"/>
            </a:pPr>
            <a:r>
              <a:rPr lang="en-US" sz="1400" i="1" dirty="0"/>
              <a:t>Person may not be returning to this address, but it’s the location where they last lived in Indiana </a:t>
            </a:r>
          </a:p>
          <a:p>
            <a:pPr marL="285750" indent="-285750">
              <a:buFont typeface="Arial" panose="020B0604020202020204" pitchFamily="34" charset="0"/>
              <a:buChar char="•"/>
            </a:pPr>
            <a:r>
              <a:rPr lang="en-US" dirty="0"/>
              <a:t>In Indiana, registered to vote at the </a:t>
            </a:r>
            <a:r>
              <a:rPr lang="en-US" b="1" dirty="0"/>
              <a:t>ADDRESS OF COUNTY VR OFFICE</a:t>
            </a:r>
          </a:p>
          <a:p>
            <a:pPr marL="285750" indent="-285750">
              <a:buFont typeface="Arial" panose="020B0604020202020204" pitchFamily="34" charset="0"/>
              <a:buChar char="•"/>
            </a:pPr>
            <a:r>
              <a:rPr lang="en-US" dirty="0"/>
              <a:t>Receives </a:t>
            </a:r>
            <a:r>
              <a:rPr lang="en-US" b="1" dirty="0"/>
              <a:t>FEDERAL ONLY </a:t>
            </a:r>
            <a:r>
              <a:rPr lang="en-US" dirty="0"/>
              <a:t>ballot, if otherwise eligible</a:t>
            </a:r>
          </a:p>
          <a:p>
            <a:pPr marL="742950" lvl="1" indent="-285750">
              <a:buFont typeface="Arial" panose="020B0604020202020204" pitchFamily="34" charset="0"/>
              <a:buChar char="•"/>
            </a:pPr>
            <a:r>
              <a:rPr lang="en-US" sz="1400" i="1" dirty="0"/>
              <a:t>Absentee </a:t>
            </a:r>
            <a:r>
              <a:rPr lang="en-US" sz="1400" i="1" u="sng" dirty="0"/>
              <a:t>by mail</a:t>
            </a:r>
            <a:r>
              <a:rPr lang="en-US" sz="1400" i="1" dirty="0"/>
              <a:t> request must be received not later than 11:59PM, 12-days </a:t>
            </a:r>
            <a:br>
              <a:rPr lang="en-US" sz="1400" i="1" dirty="0"/>
            </a:br>
            <a:r>
              <a:rPr lang="en-US" sz="1400" i="1" dirty="0"/>
              <a:t>before election pursuant to Indiana law</a:t>
            </a:r>
          </a:p>
          <a:p>
            <a:pPr marL="742950" lvl="1" indent="-285750">
              <a:buFont typeface="Arial" panose="020B0604020202020204" pitchFamily="34" charset="0"/>
              <a:buChar char="•"/>
            </a:pPr>
            <a:r>
              <a:rPr lang="en-US" sz="1400" i="1" dirty="0"/>
              <a:t>Absentee </a:t>
            </a:r>
            <a:r>
              <a:rPr lang="en-US" sz="1400" i="1" u="sng" dirty="0"/>
              <a:t>by fax/email</a:t>
            </a:r>
            <a:r>
              <a:rPr lang="en-US" sz="1400" i="1" dirty="0"/>
              <a:t> request must be received not later than </a:t>
            </a:r>
            <a:br>
              <a:rPr lang="en-US" sz="1400" i="1" dirty="0"/>
            </a:br>
            <a:r>
              <a:rPr lang="en-US" sz="1400" i="1" dirty="0"/>
              <a:t>noon, the day before election day</a:t>
            </a:r>
          </a:p>
          <a:p>
            <a:pPr marL="285750" indent="-285750">
              <a:buFont typeface="Arial" panose="020B0604020202020204" pitchFamily="34" charset="0"/>
              <a:buChar char="•"/>
            </a:pPr>
            <a:endParaRPr lang="en-US" sz="2000" dirty="0"/>
          </a:p>
        </p:txBody>
      </p:sp>
      <p:sp>
        <p:nvSpPr>
          <p:cNvPr id="13" name="Rectangle 12">
            <a:extLst>
              <a:ext uri="{FF2B5EF4-FFF2-40B4-BE49-F238E27FC236}">
                <a16:creationId xmlns:a16="http://schemas.microsoft.com/office/drawing/2014/main" id="{00367036-A70C-481C-8BF2-C11C813C9C92}"/>
              </a:ext>
            </a:extLst>
          </p:cNvPr>
          <p:cNvSpPr/>
          <p:nvPr/>
        </p:nvSpPr>
        <p:spPr>
          <a:xfrm>
            <a:off x="1970155" y="2632491"/>
            <a:ext cx="146922" cy="214008"/>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Oval 13">
            <a:extLst>
              <a:ext uri="{FF2B5EF4-FFF2-40B4-BE49-F238E27FC236}">
                <a16:creationId xmlns:a16="http://schemas.microsoft.com/office/drawing/2014/main" id="{6ACA36D6-FFE4-4E03-A673-AE4813A0067B}"/>
              </a:ext>
            </a:extLst>
          </p:cNvPr>
          <p:cNvSpPr/>
          <p:nvPr/>
        </p:nvSpPr>
        <p:spPr>
          <a:xfrm>
            <a:off x="520406" y="3681803"/>
            <a:ext cx="1040101" cy="1040101"/>
          </a:xfrm>
          <a:prstGeom prst="ellipse">
            <a:avLst/>
          </a:prstGeom>
          <a:solidFill>
            <a:schemeClr val="accent5"/>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Wave">
            <a:extLst>
              <a:ext uri="{FF2B5EF4-FFF2-40B4-BE49-F238E27FC236}">
                <a16:creationId xmlns:a16="http://schemas.microsoft.com/office/drawing/2014/main" id="{31B23E7C-2869-4128-91A9-E1CCE08E928E}"/>
              </a:ext>
            </a:extLst>
          </p:cNvPr>
          <p:cNvSpPr/>
          <p:nvPr/>
        </p:nvSpPr>
        <p:spPr>
          <a:xfrm>
            <a:off x="753472" y="3914869"/>
            <a:ext cx="573968" cy="573968"/>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8702EBF5-A2B6-4928-804A-B756D26913EB}"/>
              </a:ext>
            </a:extLst>
          </p:cNvPr>
          <p:cNvSpPr txBox="1"/>
          <p:nvPr/>
        </p:nvSpPr>
        <p:spPr>
          <a:xfrm>
            <a:off x="268448" y="6473774"/>
            <a:ext cx="4303552" cy="246221"/>
          </a:xfrm>
          <a:prstGeom prst="rect">
            <a:avLst/>
          </a:prstGeom>
          <a:noFill/>
        </p:spPr>
        <p:txBody>
          <a:bodyPr wrap="square" rtlCol="0">
            <a:spAutoFit/>
          </a:bodyPr>
          <a:lstStyle/>
          <a:p>
            <a:r>
              <a:rPr lang="en-US" sz="1000" dirty="0"/>
              <a:t>IC 3-11-4-3 | IC 3-11-4-6 | IC 3-11-4-8</a:t>
            </a:r>
          </a:p>
        </p:txBody>
      </p:sp>
      <p:sp>
        <p:nvSpPr>
          <p:cNvPr id="3" name="Slide Number Placeholder 2">
            <a:extLst>
              <a:ext uri="{FF2B5EF4-FFF2-40B4-BE49-F238E27FC236}">
                <a16:creationId xmlns:a16="http://schemas.microsoft.com/office/drawing/2014/main" id="{8C031642-E8D3-4E0B-816C-5FEA2C956681}"/>
              </a:ext>
            </a:extLst>
          </p:cNvPr>
          <p:cNvSpPr>
            <a:spLocks noGrp="1"/>
          </p:cNvSpPr>
          <p:nvPr>
            <p:ph type="sldNum" sz="quarter" idx="12"/>
          </p:nvPr>
        </p:nvSpPr>
        <p:spPr/>
        <p:txBody>
          <a:bodyPr/>
          <a:lstStyle/>
          <a:p>
            <a:fld id="{AC2186AE-5367-4C52-8998-8C8653C1A69E}" type="slidenum">
              <a:rPr lang="en-US" smtClean="0"/>
              <a:pPr/>
              <a:t>11</a:t>
            </a:fld>
            <a:endParaRPr lang="en-US" dirty="0"/>
          </a:p>
        </p:txBody>
      </p:sp>
    </p:spTree>
    <p:extLst>
      <p:ext uri="{BB962C8B-B14F-4D97-AF65-F5344CB8AC3E}">
        <p14:creationId xmlns:p14="http://schemas.microsoft.com/office/powerpoint/2010/main" val="206252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73DC-BBC8-4B2F-95D2-CD7FE25C11EE}"/>
              </a:ext>
            </a:extLst>
          </p:cNvPr>
          <p:cNvSpPr>
            <a:spLocks noGrp="1"/>
          </p:cNvSpPr>
          <p:nvPr>
            <p:ph type="title"/>
          </p:nvPr>
        </p:nvSpPr>
        <p:spPr/>
        <p:txBody>
          <a:bodyPr/>
          <a:lstStyle/>
          <a:p>
            <a:r>
              <a:rPr lang="en-US" dirty="0"/>
              <a:t>What is a Federal Only Ballot?</a:t>
            </a:r>
          </a:p>
        </p:txBody>
      </p:sp>
      <p:sp>
        <p:nvSpPr>
          <p:cNvPr id="3" name="Content Placeholder 2">
            <a:extLst>
              <a:ext uri="{FF2B5EF4-FFF2-40B4-BE49-F238E27FC236}">
                <a16:creationId xmlns:a16="http://schemas.microsoft.com/office/drawing/2014/main" id="{344B3610-C74E-4057-8FC9-0E38A300B8D8}"/>
              </a:ext>
            </a:extLst>
          </p:cNvPr>
          <p:cNvSpPr>
            <a:spLocks noGrp="1"/>
          </p:cNvSpPr>
          <p:nvPr>
            <p:ph idx="1"/>
          </p:nvPr>
        </p:nvSpPr>
        <p:spPr/>
        <p:txBody>
          <a:bodyPr>
            <a:normAutofit fontScale="92500" lnSpcReduction="20000"/>
          </a:bodyPr>
          <a:lstStyle/>
          <a:p>
            <a:r>
              <a:rPr lang="en-US" dirty="0"/>
              <a:t>Federal Only ballot style is ONLY used for the small universe of </a:t>
            </a:r>
            <a:r>
              <a:rPr lang="en-US" u="sng" dirty="0"/>
              <a:t>absentee</a:t>
            </a:r>
            <a:r>
              <a:rPr lang="en-US" dirty="0"/>
              <a:t> voters who are U.S. citizens and their return to the U.S. is not certain</a:t>
            </a:r>
          </a:p>
          <a:p>
            <a:pPr lvl="1"/>
            <a:r>
              <a:rPr lang="en-US" dirty="0"/>
              <a:t>Do NOT give this ballot to any other group of voters!</a:t>
            </a:r>
          </a:p>
          <a:p>
            <a:pPr lvl="1"/>
            <a:r>
              <a:rPr lang="en-US" dirty="0"/>
              <a:t>Should NOT be included with Election Day materials</a:t>
            </a:r>
          </a:p>
          <a:p>
            <a:pPr lvl="2"/>
            <a:r>
              <a:rPr lang="en-US" dirty="0"/>
              <a:t>Used in absentee voting ONLY</a:t>
            </a:r>
          </a:p>
          <a:p>
            <a:r>
              <a:rPr lang="en-US" dirty="0"/>
              <a:t>Every county must have an absentee ballot that ONLY includes federal offices:</a:t>
            </a:r>
          </a:p>
          <a:p>
            <a:pPr lvl="1"/>
            <a:r>
              <a:rPr lang="en-US" dirty="0"/>
              <a:t>U.S. President</a:t>
            </a:r>
          </a:p>
          <a:p>
            <a:pPr lvl="1"/>
            <a:r>
              <a:rPr lang="en-US" dirty="0"/>
              <a:t>U.S. House of Representatives</a:t>
            </a:r>
          </a:p>
          <a:p>
            <a:pPr lvl="1"/>
            <a:r>
              <a:rPr lang="en-US" dirty="0"/>
              <a:t>U.S. Senate, when applicable</a:t>
            </a:r>
          </a:p>
          <a:p>
            <a:r>
              <a:rPr lang="en-US" dirty="0"/>
              <a:t>November General Election Ballot would also include…</a:t>
            </a:r>
          </a:p>
          <a:p>
            <a:pPr lvl="1"/>
            <a:r>
              <a:rPr lang="en-US" dirty="0"/>
              <a:t>“write-in” line for each federal office, even if there are no declared write-in candidates for those offices</a:t>
            </a:r>
          </a:p>
          <a:p>
            <a:pPr lvl="1"/>
            <a:r>
              <a:rPr lang="en-US" dirty="0"/>
              <a:t>Straight party device certified to counties by IED</a:t>
            </a:r>
          </a:p>
        </p:txBody>
      </p:sp>
      <p:sp>
        <p:nvSpPr>
          <p:cNvPr id="4" name="TextBox 3">
            <a:extLst>
              <a:ext uri="{FF2B5EF4-FFF2-40B4-BE49-F238E27FC236}">
                <a16:creationId xmlns:a16="http://schemas.microsoft.com/office/drawing/2014/main" id="{2EE5271E-05EB-4A89-963F-58040FA253E7}"/>
              </a:ext>
            </a:extLst>
          </p:cNvPr>
          <p:cNvSpPr txBox="1"/>
          <p:nvPr/>
        </p:nvSpPr>
        <p:spPr>
          <a:xfrm>
            <a:off x="268448" y="6473774"/>
            <a:ext cx="4303552" cy="246221"/>
          </a:xfrm>
          <a:prstGeom prst="rect">
            <a:avLst/>
          </a:prstGeom>
          <a:noFill/>
        </p:spPr>
        <p:txBody>
          <a:bodyPr wrap="square" rtlCol="0">
            <a:spAutoFit/>
          </a:bodyPr>
          <a:lstStyle/>
          <a:p>
            <a:r>
              <a:rPr lang="en-US" sz="1000" dirty="0"/>
              <a:t>IC 3-11-2-6 | IC 3-11-2-10 | IC 3-11-13-11 | IC 3-11-14-3.5</a:t>
            </a:r>
          </a:p>
        </p:txBody>
      </p:sp>
      <p:sp>
        <p:nvSpPr>
          <p:cNvPr id="5" name="Slide Number Placeholder 4">
            <a:extLst>
              <a:ext uri="{FF2B5EF4-FFF2-40B4-BE49-F238E27FC236}">
                <a16:creationId xmlns:a16="http://schemas.microsoft.com/office/drawing/2014/main" id="{39C54299-783B-4FBA-92CC-C9CF3A8F2776}"/>
              </a:ext>
            </a:extLst>
          </p:cNvPr>
          <p:cNvSpPr>
            <a:spLocks noGrp="1"/>
          </p:cNvSpPr>
          <p:nvPr>
            <p:ph type="sldNum" sz="quarter" idx="12"/>
          </p:nvPr>
        </p:nvSpPr>
        <p:spPr/>
        <p:txBody>
          <a:bodyPr/>
          <a:lstStyle/>
          <a:p>
            <a:fld id="{AC2186AE-5367-4C52-8998-8C8653C1A69E}" type="slidenum">
              <a:rPr lang="en-US" smtClean="0"/>
              <a:pPr/>
              <a:t>12</a:t>
            </a:fld>
            <a:endParaRPr lang="en-US" dirty="0"/>
          </a:p>
        </p:txBody>
      </p:sp>
    </p:spTree>
    <p:extLst>
      <p:ext uri="{BB962C8B-B14F-4D97-AF65-F5344CB8AC3E}">
        <p14:creationId xmlns:p14="http://schemas.microsoft.com/office/powerpoint/2010/main" val="59645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FA88-4B4B-4EFF-A807-F020BBB352B1}"/>
              </a:ext>
            </a:extLst>
          </p:cNvPr>
          <p:cNvSpPr>
            <a:spLocks noGrp="1"/>
          </p:cNvSpPr>
          <p:nvPr>
            <p:ph type="title"/>
          </p:nvPr>
        </p:nvSpPr>
        <p:spPr/>
        <p:txBody>
          <a:bodyPr>
            <a:normAutofit fontScale="90000"/>
          </a:bodyPr>
          <a:lstStyle/>
          <a:p>
            <a:r>
              <a:rPr lang="en-US" dirty="0"/>
              <a:t>What does section 1 of the FPCA mean?</a:t>
            </a:r>
          </a:p>
        </p:txBody>
      </p:sp>
      <p:pic>
        <p:nvPicPr>
          <p:cNvPr id="5" name="Picture 4">
            <a:extLst>
              <a:ext uri="{FF2B5EF4-FFF2-40B4-BE49-F238E27FC236}">
                <a16:creationId xmlns:a16="http://schemas.microsoft.com/office/drawing/2014/main" id="{A166249F-DDD8-4A5C-A7D2-EC5D3010A756}"/>
              </a:ext>
            </a:extLst>
          </p:cNvPr>
          <p:cNvPicPr>
            <a:picLocks noChangeAspect="1"/>
          </p:cNvPicPr>
          <p:nvPr/>
        </p:nvPicPr>
        <p:blipFill rotWithShape="1">
          <a:blip r:embed="rId2"/>
          <a:srcRect t="5970" b="79557"/>
          <a:stretch/>
        </p:blipFill>
        <p:spPr>
          <a:xfrm>
            <a:off x="440213" y="1620736"/>
            <a:ext cx="8263574" cy="1590607"/>
          </a:xfrm>
          <a:prstGeom prst="rect">
            <a:avLst/>
          </a:prstGeom>
        </p:spPr>
      </p:pic>
      <p:sp>
        <p:nvSpPr>
          <p:cNvPr id="8" name="TextBox 7">
            <a:extLst>
              <a:ext uri="{FF2B5EF4-FFF2-40B4-BE49-F238E27FC236}">
                <a16:creationId xmlns:a16="http://schemas.microsoft.com/office/drawing/2014/main" id="{AC5BABF8-0734-4B08-821E-A54E41E594F4}"/>
              </a:ext>
            </a:extLst>
          </p:cNvPr>
          <p:cNvSpPr txBox="1"/>
          <p:nvPr/>
        </p:nvSpPr>
        <p:spPr>
          <a:xfrm>
            <a:off x="1681445" y="3429000"/>
            <a:ext cx="6942149" cy="1877437"/>
          </a:xfrm>
          <a:prstGeom prst="rect">
            <a:avLst/>
          </a:prstGeom>
          <a:noFill/>
        </p:spPr>
        <p:txBody>
          <a:bodyPr wrap="square" rtlCol="0">
            <a:spAutoFit/>
          </a:bodyPr>
          <a:lstStyle/>
          <a:p>
            <a:r>
              <a:rPr lang="en-US" sz="2400" b="1" dirty="0"/>
              <a:t>U.S. Citizen </a:t>
            </a:r>
            <a:r>
              <a:rPr lang="en-US" sz="2400" b="1" u="sng" dirty="0"/>
              <a:t>WHO NEVER LIVED IN INDIANA</a:t>
            </a:r>
            <a:endParaRPr lang="en-US" sz="2400" b="1" dirty="0"/>
          </a:p>
          <a:p>
            <a:pPr marL="285750" indent="-285750">
              <a:buFont typeface="Arial" panose="020B0604020202020204" pitchFamily="34" charset="0"/>
              <a:buChar char="•"/>
            </a:pPr>
            <a:r>
              <a:rPr lang="en-US" sz="2000" dirty="0"/>
              <a:t>Mark box 5</a:t>
            </a:r>
          </a:p>
          <a:p>
            <a:pPr marL="285750" indent="-285750">
              <a:buFont typeface="Arial" panose="020B0604020202020204" pitchFamily="34" charset="0"/>
              <a:buChar char="•"/>
            </a:pPr>
            <a:r>
              <a:rPr lang="en-US" sz="2000" dirty="0"/>
              <a:t>Indiana county election officials must reject the application</a:t>
            </a:r>
          </a:p>
          <a:p>
            <a:pPr marL="742950" lvl="1" indent="-285750">
              <a:buFont typeface="Arial" panose="020B0604020202020204" pitchFamily="34" charset="0"/>
              <a:buChar char="•"/>
            </a:pPr>
            <a:r>
              <a:rPr lang="en-US" sz="1600" i="1" dirty="0"/>
              <a:t>Indiana constitution does not permit a person who has never lived in Indiana for at least 30-days to vote in the state</a:t>
            </a:r>
          </a:p>
          <a:p>
            <a:pPr marL="285750" indent="-285750">
              <a:buFont typeface="Arial" panose="020B0604020202020204" pitchFamily="34" charset="0"/>
              <a:buChar char="•"/>
            </a:pPr>
            <a:endParaRPr lang="en-US" sz="2000" dirty="0"/>
          </a:p>
        </p:txBody>
      </p:sp>
      <p:sp>
        <p:nvSpPr>
          <p:cNvPr id="13" name="Rectangle 12">
            <a:extLst>
              <a:ext uri="{FF2B5EF4-FFF2-40B4-BE49-F238E27FC236}">
                <a16:creationId xmlns:a16="http://schemas.microsoft.com/office/drawing/2014/main" id="{00367036-A70C-481C-8BF2-C11C813C9C92}"/>
              </a:ext>
            </a:extLst>
          </p:cNvPr>
          <p:cNvSpPr/>
          <p:nvPr/>
        </p:nvSpPr>
        <p:spPr>
          <a:xfrm>
            <a:off x="1970155" y="2775614"/>
            <a:ext cx="146922" cy="214008"/>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 name="Oval 13">
            <a:extLst>
              <a:ext uri="{FF2B5EF4-FFF2-40B4-BE49-F238E27FC236}">
                <a16:creationId xmlns:a16="http://schemas.microsoft.com/office/drawing/2014/main" id="{6ACA36D6-FFE4-4E03-A673-AE4813A0067B}"/>
              </a:ext>
            </a:extLst>
          </p:cNvPr>
          <p:cNvSpPr/>
          <p:nvPr/>
        </p:nvSpPr>
        <p:spPr>
          <a:xfrm>
            <a:off x="520406" y="3681803"/>
            <a:ext cx="1040101" cy="1040101"/>
          </a:xfrm>
          <a:prstGeom prst="ellipse">
            <a:avLst/>
          </a:prstGeom>
          <a:solidFill>
            <a:schemeClr val="accent5"/>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Wave">
            <a:extLst>
              <a:ext uri="{FF2B5EF4-FFF2-40B4-BE49-F238E27FC236}">
                <a16:creationId xmlns:a16="http://schemas.microsoft.com/office/drawing/2014/main" id="{31B23E7C-2869-4128-91A9-E1CCE08E928E}"/>
              </a:ext>
            </a:extLst>
          </p:cNvPr>
          <p:cNvSpPr/>
          <p:nvPr/>
        </p:nvSpPr>
        <p:spPr>
          <a:xfrm>
            <a:off x="753472" y="3914869"/>
            <a:ext cx="573968" cy="573968"/>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02F86795-EC79-47CC-BCB7-0AA5CDAD3FD9}"/>
              </a:ext>
            </a:extLst>
          </p:cNvPr>
          <p:cNvSpPr txBox="1"/>
          <p:nvPr/>
        </p:nvSpPr>
        <p:spPr>
          <a:xfrm>
            <a:off x="268448" y="6473774"/>
            <a:ext cx="4303552" cy="246221"/>
          </a:xfrm>
          <a:prstGeom prst="rect">
            <a:avLst/>
          </a:prstGeom>
          <a:noFill/>
        </p:spPr>
        <p:txBody>
          <a:bodyPr wrap="square" rtlCol="0">
            <a:spAutoFit/>
          </a:bodyPr>
          <a:lstStyle/>
          <a:p>
            <a:r>
              <a:rPr lang="en-US" sz="1000" dirty="0"/>
              <a:t>Art. 2, Sec. 2 Ind. Const.</a:t>
            </a:r>
          </a:p>
        </p:txBody>
      </p:sp>
      <p:sp>
        <p:nvSpPr>
          <p:cNvPr id="3" name="Slide Number Placeholder 2">
            <a:extLst>
              <a:ext uri="{FF2B5EF4-FFF2-40B4-BE49-F238E27FC236}">
                <a16:creationId xmlns:a16="http://schemas.microsoft.com/office/drawing/2014/main" id="{6A918D05-7345-4B90-B742-19D7F6C57FAC}"/>
              </a:ext>
            </a:extLst>
          </p:cNvPr>
          <p:cNvSpPr>
            <a:spLocks noGrp="1"/>
          </p:cNvSpPr>
          <p:nvPr>
            <p:ph type="sldNum" sz="quarter" idx="12"/>
          </p:nvPr>
        </p:nvSpPr>
        <p:spPr/>
        <p:txBody>
          <a:bodyPr/>
          <a:lstStyle/>
          <a:p>
            <a:fld id="{AC2186AE-5367-4C52-8998-8C8653C1A69E}" type="slidenum">
              <a:rPr lang="en-US" smtClean="0"/>
              <a:pPr/>
              <a:t>13</a:t>
            </a:fld>
            <a:endParaRPr lang="en-US" dirty="0"/>
          </a:p>
        </p:txBody>
      </p:sp>
    </p:spTree>
    <p:extLst>
      <p:ext uri="{BB962C8B-B14F-4D97-AF65-F5344CB8AC3E}">
        <p14:creationId xmlns:p14="http://schemas.microsoft.com/office/powerpoint/2010/main" val="168238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6DF4-97E9-4AE5-8866-C7ECF42923F6}"/>
              </a:ext>
            </a:extLst>
          </p:cNvPr>
          <p:cNvSpPr>
            <a:spLocks noGrp="1"/>
          </p:cNvSpPr>
          <p:nvPr>
            <p:ph type="title"/>
          </p:nvPr>
        </p:nvSpPr>
        <p:spPr/>
        <p:txBody>
          <a:bodyPr>
            <a:normAutofit fontScale="90000"/>
          </a:bodyPr>
          <a:lstStyle/>
          <a:p>
            <a:r>
              <a:rPr lang="en-US" dirty="0"/>
              <a:t>How can FPCA voters receive ABS ballots?</a:t>
            </a:r>
          </a:p>
        </p:txBody>
      </p:sp>
      <p:sp>
        <p:nvSpPr>
          <p:cNvPr id="3" name="Content Placeholder 2">
            <a:extLst>
              <a:ext uri="{FF2B5EF4-FFF2-40B4-BE49-F238E27FC236}">
                <a16:creationId xmlns:a16="http://schemas.microsoft.com/office/drawing/2014/main" id="{F15A428D-A27A-4401-B03D-727C81405EEB}"/>
              </a:ext>
            </a:extLst>
          </p:cNvPr>
          <p:cNvSpPr>
            <a:spLocks noGrp="1"/>
          </p:cNvSpPr>
          <p:nvPr>
            <p:ph idx="1"/>
          </p:nvPr>
        </p:nvSpPr>
        <p:spPr>
          <a:xfrm>
            <a:off x="628650" y="3429000"/>
            <a:ext cx="7886700" cy="2747963"/>
          </a:xfrm>
        </p:spPr>
        <p:txBody>
          <a:bodyPr>
            <a:normAutofit lnSpcReduction="10000"/>
          </a:bodyPr>
          <a:lstStyle/>
          <a:p>
            <a:r>
              <a:rPr lang="en-US" sz="2400" dirty="0"/>
              <a:t>Section 5b</a:t>
            </a:r>
          </a:p>
          <a:p>
            <a:pPr lvl="1"/>
            <a:r>
              <a:rPr lang="en-US" sz="2000" dirty="0"/>
              <a:t>Political Party or Public Question Only must be included for the FPCA voter to receive a May primary ABS Ballot</a:t>
            </a:r>
          </a:p>
          <a:p>
            <a:r>
              <a:rPr lang="en-US" sz="2400" dirty="0"/>
              <a:t>Section 5a</a:t>
            </a:r>
          </a:p>
          <a:p>
            <a:pPr lvl="1"/>
            <a:r>
              <a:rPr lang="en-US" sz="2000" dirty="0"/>
              <a:t>ABS sent by MAIL</a:t>
            </a:r>
          </a:p>
          <a:p>
            <a:pPr lvl="2"/>
            <a:r>
              <a:rPr lang="en-US" sz="1600" dirty="0"/>
              <a:t>Mail to address in box 3 or 4, depending on how voter completes the FPCA</a:t>
            </a:r>
          </a:p>
          <a:p>
            <a:pPr lvl="2"/>
            <a:r>
              <a:rPr lang="en-US" sz="1600" dirty="0"/>
              <a:t>Use ABS-10A Security Envelope to differentiate overseas and overseas </a:t>
            </a:r>
            <a:br>
              <a:rPr lang="en-US" sz="1600" dirty="0"/>
            </a:br>
            <a:r>
              <a:rPr lang="en-US" sz="1600" dirty="0"/>
              <a:t>military voters from stateside civilian or military voters</a:t>
            </a:r>
          </a:p>
          <a:p>
            <a:pPr lvl="2"/>
            <a:r>
              <a:rPr lang="en-US" sz="1600" dirty="0"/>
              <a:t>Don’t forget ABS Voter Bill of Rights &amp; MOVE information sheet!</a:t>
            </a:r>
          </a:p>
        </p:txBody>
      </p:sp>
      <p:pic>
        <p:nvPicPr>
          <p:cNvPr id="4" name="Picture 3">
            <a:extLst>
              <a:ext uri="{FF2B5EF4-FFF2-40B4-BE49-F238E27FC236}">
                <a16:creationId xmlns:a16="http://schemas.microsoft.com/office/drawing/2014/main" id="{D5140FA2-1F66-4783-820D-A76C41A45F92}"/>
              </a:ext>
            </a:extLst>
          </p:cNvPr>
          <p:cNvPicPr>
            <a:picLocks noChangeAspect="1"/>
          </p:cNvPicPr>
          <p:nvPr/>
        </p:nvPicPr>
        <p:blipFill rotWithShape="1">
          <a:blip r:embed="rId2"/>
          <a:srcRect t="50763" b="33245"/>
          <a:stretch/>
        </p:blipFill>
        <p:spPr>
          <a:xfrm>
            <a:off x="440213" y="1446827"/>
            <a:ext cx="8263574" cy="1757549"/>
          </a:xfrm>
          <a:prstGeom prst="rect">
            <a:avLst/>
          </a:prstGeom>
        </p:spPr>
      </p:pic>
      <p:sp>
        <p:nvSpPr>
          <p:cNvPr id="5" name="Slide Number Placeholder 4">
            <a:extLst>
              <a:ext uri="{FF2B5EF4-FFF2-40B4-BE49-F238E27FC236}">
                <a16:creationId xmlns:a16="http://schemas.microsoft.com/office/drawing/2014/main" id="{A691CD40-2596-4235-8098-CC69664CDB83}"/>
              </a:ext>
            </a:extLst>
          </p:cNvPr>
          <p:cNvSpPr>
            <a:spLocks noGrp="1"/>
          </p:cNvSpPr>
          <p:nvPr>
            <p:ph type="sldNum" sz="quarter" idx="12"/>
          </p:nvPr>
        </p:nvSpPr>
        <p:spPr/>
        <p:txBody>
          <a:bodyPr/>
          <a:lstStyle/>
          <a:p>
            <a:fld id="{AC2186AE-5367-4C52-8998-8C8653C1A69E}" type="slidenum">
              <a:rPr lang="en-US" smtClean="0"/>
              <a:pPr/>
              <a:t>14</a:t>
            </a:fld>
            <a:endParaRPr lang="en-US" dirty="0"/>
          </a:p>
        </p:txBody>
      </p:sp>
    </p:spTree>
    <p:extLst>
      <p:ext uri="{BB962C8B-B14F-4D97-AF65-F5344CB8AC3E}">
        <p14:creationId xmlns:p14="http://schemas.microsoft.com/office/powerpoint/2010/main" val="318958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6DF4-97E9-4AE5-8866-C7ECF42923F6}"/>
              </a:ext>
            </a:extLst>
          </p:cNvPr>
          <p:cNvSpPr>
            <a:spLocks noGrp="1"/>
          </p:cNvSpPr>
          <p:nvPr>
            <p:ph type="title"/>
          </p:nvPr>
        </p:nvSpPr>
        <p:spPr/>
        <p:txBody>
          <a:bodyPr>
            <a:normAutofit fontScale="90000"/>
          </a:bodyPr>
          <a:lstStyle/>
          <a:p>
            <a:r>
              <a:rPr lang="en-US" dirty="0"/>
              <a:t>How can FPCA voters receive ABS ballots?</a:t>
            </a:r>
          </a:p>
        </p:txBody>
      </p:sp>
      <p:sp>
        <p:nvSpPr>
          <p:cNvPr id="3" name="Content Placeholder 2">
            <a:extLst>
              <a:ext uri="{FF2B5EF4-FFF2-40B4-BE49-F238E27FC236}">
                <a16:creationId xmlns:a16="http://schemas.microsoft.com/office/drawing/2014/main" id="{F15A428D-A27A-4401-B03D-727C81405EEB}"/>
              </a:ext>
            </a:extLst>
          </p:cNvPr>
          <p:cNvSpPr>
            <a:spLocks noGrp="1"/>
          </p:cNvSpPr>
          <p:nvPr>
            <p:ph idx="1"/>
          </p:nvPr>
        </p:nvSpPr>
        <p:spPr>
          <a:xfrm>
            <a:off x="628650" y="1526650"/>
            <a:ext cx="7886700" cy="4650313"/>
          </a:xfrm>
        </p:spPr>
        <p:txBody>
          <a:bodyPr>
            <a:normAutofit fontScale="85000" lnSpcReduction="10000"/>
          </a:bodyPr>
          <a:lstStyle/>
          <a:p>
            <a:r>
              <a:rPr lang="en-US" dirty="0"/>
              <a:t>Section 5a</a:t>
            </a:r>
          </a:p>
          <a:p>
            <a:pPr lvl="1"/>
            <a:r>
              <a:rPr lang="en-US" dirty="0"/>
              <a:t>Email/Fax</a:t>
            </a:r>
          </a:p>
          <a:p>
            <a:pPr lvl="2"/>
            <a:r>
              <a:rPr lang="en-US" dirty="0"/>
              <a:t>Must include email or fax number in section 4</a:t>
            </a:r>
          </a:p>
          <a:p>
            <a:pPr lvl="2"/>
            <a:r>
              <a:rPr lang="en-US" dirty="0"/>
              <a:t>County must send ABS Voter Bill of Rights &amp; MOVE Information Sheet</a:t>
            </a:r>
          </a:p>
          <a:p>
            <a:pPr lvl="2"/>
            <a:r>
              <a:rPr lang="en-US" dirty="0"/>
              <a:t>County must send to voter the ABS-9 secrecy waiver with image of absentee optical scan ballot card</a:t>
            </a:r>
          </a:p>
          <a:p>
            <a:pPr lvl="3"/>
            <a:r>
              <a:rPr lang="en-US" dirty="0"/>
              <a:t>ABS-9 secrecy waiver is generated in SVRS. Requires person to waive their right to secret ballot, if the voter chooses to vote by fax or email and MUST be returned with faced/emailed ABS ballot!</a:t>
            </a:r>
          </a:p>
          <a:p>
            <a:pPr lvl="3"/>
            <a:r>
              <a:rPr lang="en-US" dirty="0"/>
              <a:t>Be certain the scanned image of absentee ballot has bi-partisan initials of CEB or ABS voter board!</a:t>
            </a:r>
          </a:p>
          <a:p>
            <a:pPr lvl="3"/>
            <a:r>
              <a:rPr lang="en-US" dirty="0"/>
              <a:t>When returned by voter, print image of completed ballot and seal in ABS-10B ballot security envelope</a:t>
            </a:r>
          </a:p>
          <a:p>
            <a:pPr lvl="4"/>
            <a:r>
              <a:rPr lang="en-US" dirty="0"/>
              <a:t>Attach FPCA, ABS-9 to envelope</a:t>
            </a:r>
          </a:p>
          <a:p>
            <a:pPr lvl="4"/>
            <a:r>
              <a:rPr lang="en-US" dirty="0"/>
              <a:t>Complete information found on ABS-10B &amp; attach label from SVRS</a:t>
            </a:r>
          </a:p>
          <a:p>
            <a:pPr lvl="3"/>
            <a:r>
              <a:rPr lang="en-US" dirty="0"/>
              <a:t>If voter is found eligible to cast ABS ballot, then bi-partisan remake team MUST remake faxed/emailed ballot on optical scan ballot card on Election Day</a:t>
            </a:r>
          </a:p>
          <a:p>
            <a:pPr lvl="4"/>
            <a:r>
              <a:rPr lang="en-US" dirty="0"/>
              <a:t>Don’t forget to use the same serial numbers on returned  </a:t>
            </a:r>
            <a:br>
              <a:rPr lang="en-US" dirty="0"/>
            </a:br>
            <a:r>
              <a:rPr lang="en-US" dirty="0"/>
              <a:t>ballot image AND remade optical scan ballot</a:t>
            </a:r>
          </a:p>
        </p:txBody>
      </p:sp>
      <p:sp>
        <p:nvSpPr>
          <p:cNvPr id="4" name="TextBox 3">
            <a:extLst>
              <a:ext uri="{FF2B5EF4-FFF2-40B4-BE49-F238E27FC236}">
                <a16:creationId xmlns:a16="http://schemas.microsoft.com/office/drawing/2014/main" id="{78F57479-4F78-4629-B90D-23947E63F60F}"/>
              </a:ext>
            </a:extLst>
          </p:cNvPr>
          <p:cNvSpPr txBox="1"/>
          <p:nvPr/>
        </p:nvSpPr>
        <p:spPr>
          <a:xfrm>
            <a:off x="268448" y="6473774"/>
            <a:ext cx="4303552" cy="246221"/>
          </a:xfrm>
          <a:prstGeom prst="rect">
            <a:avLst/>
          </a:prstGeom>
          <a:noFill/>
        </p:spPr>
        <p:txBody>
          <a:bodyPr wrap="square" rtlCol="0">
            <a:spAutoFit/>
          </a:bodyPr>
          <a:lstStyle/>
          <a:p>
            <a:r>
              <a:rPr lang="en-US" sz="1000" dirty="0"/>
              <a:t>IC 3-11-10-1 | IC 3-11-4-6 | IC 3-12-2-7.5 | IC 3-12-3-5</a:t>
            </a:r>
          </a:p>
        </p:txBody>
      </p:sp>
      <p:sp>
        <p:nvSpPr>
          <p:cNvPr id="5" name="Slide Number Placeholder 4">
            <a:extLst>
              <a:ext uri="{FF2B5EF4-FFF2-40B4-BE49-F238E27FC236}">
                <a16:creationId xmlns:a16="http://schemas.microsoft.com/office/drawing/2014/main" id="{765BDAB2-CFD7-47C4-AF63-B4D979D9AF3D}"/>
              </a:ext>
            </a:extLst>
          </p:cNvPr>
          <p:cNvSpPr>
            <a:spLocks noGrp="1"/>
          </p:cNvSpPr>
          <p:nvPr>
            <p:ph type="sldNum" sz="quarter" idx="12"/>
          </p:nvPr>
        </p:nvSpPr>
        <p:spPr/>
        <p:txBody>
          <a:bodyPr/>
          <a:lstStyle/>
          <a:p>
            <a:fld id="{AC2186AE-5367-4C52-8998-8C8653C1A69E}" type="slidenum">
              <a:rPr lang="en-US" smtClean="0"/>
              <a:pPr/>
              <a:t>15</a:t>
            </a:fld>
            <a:endParaRPr lang="en-US" dirty="0"/>
          </a:p>
        </p:txBody>
      </p:sp>
    </p:spTree>
    <p:extLst>
      <p:ext uri="{BB962C8B-B14F-4D97-AF65-F5344CB8AC3E}">
        <p14:creationId xmlns:p14="http://schemas.microsoft.com/office/powerpoint/2010/main" val="142632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5379EE-D3B8-DA4C-CB8C-1ABE52DECCE6}"/>
              </a:ext>
            </a:extLst>
          </p:cNvPr>
          <p:cNvPicPr>
            <a:picLocks noChangeAspect="1"/>
          </p:cNvPicPr>
          <p:nvPr/>
        </p:nvPicPr>
        <p:blipFill rotWithShape="1">
          <a:blip r:embed="rId2"/>
          <a:srcRect l="3251" t="19322" r="3135" b="31752"/>
          <a:stretch/>
        </p:blipFill>
        <p:spPr>
          <a:xfrm>
            <a:off x="628650" y="4776133"/>
            <a:ext cx="6812385" cy="1110431"/>
          </a:xfrm>
          <a:prstGeom prst="rect">
            <a:avLst/>
          </a:prstGeom>
        </p:spPr>
      </p:pic>
      <p:sp>
        <p:nvSpPr>
          <p:cNvPr id="2" name="Title 1">
            <a:extLst>
              <a:ext uri="{FF2B5EF4-FFF2-40B4-BE49-F238E27FC236}">
                <a16:creationId xmlns:a16="http://schemas.microsoft.com/office/drawing/2014/main" id="{62EC6DF4-97E9-4AE5-8866-C7ECF42923F6}"/>
              </a:ext>
            </a:extLst>
          </p:cNvPr>
          <p:cNvSpPr>
            <a:spLocks noGrp="1"/>
          </p:cNvSpPr>
          <p:nvPr>
            <p:ph type="title"/>
          </p:nvPr>
        </p:nvSpPr>
        <p:spPr/>
        <p:txBody>
          <a:bodyPr>
            <a:normAutofit fontScale="90000"/>
          </a:bodyPr>
          <a:lstStyle/>
          <a:p>
            <a:r>
              <a:rPr lang="en-US" dirty="0"/>
              <a:t>Do UOCAVA voters need voter ID on FPCA?</a:t>
            </a:r>
          </a:p>
        </p:txBody>
      </p:sp>
      <p:sp>
        <p:nvSpPr>
          <p:cNvPr id="3" name="Content Placeholder 2">
            <a:extLst>
              <a:ext uri="{FF2B5EF4-FFF2-40B4-BE49-F238E27FC236}">
                <a16:creationId xmlns:a16="http://schemas.microsoft.com/office/drawing/2014/main" id="{F15A428D-A27A-4401-B03D-727C81405EEB}"/>
              </a:ext>
            </a:extLst>
          </p:cNvPr>
          <p:cNvSpPr>
            <a:spLocks noGrp="1"/>
          </p:cNvSpPr>
          <p:nvPr>
            <p:ph idx="1"/>
          </p:nvPr>
        </p:nvSpPr>
        <p:spPr>
          <a:xfrm>
            <a:off x="628650" y="1526651"/>
            <a:ext cx="7886700" cy="3431094"/>
          </a:xfrm>
        </p:spPr>
        <p:txBody>
          <a:bodyPr>
            <a:normAutofit fontScale="92500" lnSpcReduction="20000"/>
          </a:bodyPr>
          <a:lstStyle/>
          <a:p>
            <a:r>
              <a:rPr lang="en-US" dirty="0"/>
              <a:t>YES! New as of July 1, 2023</a:t>
            </a:r>
          </a:p>
          <a:p>
            <a:r>
              <a:rPr lang="en-US" dirty="0"/>
              <a:t>Can attach photocopy of valid photo ID to FPCA</a:t>
            </a:r>
          </a:p>
          <a:p>
            <a:pPr lvl="1"/>
            <a:r>
              <a:rPr lang="en-US" dirty="0"/>
              <a:t>OK to email or fax image of ID</a:t>
            </a:r>
          </a:p>
          <a:p>
            <a:r>
              <a:rPr lang="en-US" dirty="0"/>
              <a:t>Can provide voter ID number to match or validate</a:t>
            </a:r>
          </a:p>
          <a:p>
            <a:pPr lvl="1"/>
            <a:r>
              <a:rPr lang="en-US" dirty="0"/>
              <a:t>Section 6: Additional Information</a:t>
            </a:r>
          </a:p>
          <a:p>
            <a:pPr lvl="2"/>
            <a:r>
              <a:rPr lang="en-US" dirty="0"/>
              <a:t>Indiana specific instructions in the FPCA packet note the voter is to provide their IN DLN/State ID card number OR last four of SSN OR unique SVRS ID</a:t>
            </a:r>
          </a:p>
          <a:p>
            <a:pPr lvl="1"/>
            <a:r>
              <a:rPr lang="en-US" dirty="0"/>
              <a:t>Section 1: “Who Are You” Voter Information</a:t>
            </a:r>
          </a:p>
          <a:p>
            <a:pPr lvl="2"/>
            <a:r>
              <a:rPr lang="en-US" dirty="0"/>
              <a:t>If voter provides one of the required voter ID information in this section, counties may use it to process absentee application</a:t>
            </a:r>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78F57479-4F78-4629-B90D-23947E63F60F}"/>
              </a:ext>
            </a:extLst>
          </p:cNvPr>
          <p:cNvSpPr txBox="1"/>
          <p:nvPr/>
        </p:nvSpPr>
        <p:spPr>
          <a:xfrm>
            <a:off x="268448" y="6473774"/>
            <a:ext cx="4303552" cy="246221"/>
          </a:xfrm>
          <a:prstGeom prst="rect">
            <a:avLst/>
          </a:prstGeom>
          <a:noFill/>
        </p:spPr>
        <p:txBody>
          <a:bodyPr wrap="square" rtlCol="0">
            <a:spAutoFit/>
          </a:bodyPr>
          <a:lstStyle/>
          <a:p>
            <a:r>
              <a:rPr lang="en-US" sz="1000" dirty="0"/>
              <a:t>IC 3-11-4-2(h)</a:t>
            </a:r>
          </a:p>
        </p:txBody>
      </p:sp>
      <p:sp>
        <p:nvSpPr>
          <p:cNvPr id="5" name="Slide Number Placeholder 4">
            <a:extLst>
              <a:ext uri="{FF2B5EF4-FFF2-40B4-BE49-F238E27FC236}">
                <a16:creationId xmlns:a16="http://schemas.microsoft.com/office/drawing/2014/main" id="{765BDAB2-CFD7-47C4-AF63-B4D979D9AF3D}"/>
              </a:ext>
            </a:extLst>
          </p:cNvPr>
          <p:cNvSpPr>
            <a:spLocks noGrp="1"/>
          </p:cNvSpPr>
          <p:nvPr>
            <p:ph type="sldNum" sz="quarter" idx="12"/>
          </p:nvPr>
        </p:nvSpPr>
        <p:spPr/>
        <p:txBody>
          <a:bodyPr/>
          <a:lstStyle/>
          <a:p>
            <a:fld id="{AC2186AE-5367-4C52-8998-8C8653C1A69E}" type="slidenum">
              <a:rPr lang="en-US" smtClean="0"/>
              <a:pPr/>
              <a:t>16</a:t>
            </a:fld>
            <a:endParaRPr lang="en-US" dirty="0"/>
          </a:p>
        </p:txBody>
      </p:sp>
    </p:spTree>
    <p:extLst>
      <p:ext uri="{BB962C8B-B14F-4D97-AF65-F5344CB8AC3E}">
        <p14:creationId xmlns:p14="http://schemas.microsoft.com/office/powerpoint/2010/main" val="334918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DC63-F019-482F-AEA4-42DF398BD44F}"/>
              </a:ext>
            </a:extLst>
          </p:cNvPr>
          <p:cNvSpPr>
            <a:spLocks noGrp="1"/>
          </p:cNvSpPr>
          <p:nvPr>
            <p:ph type="title"/>
          </p:nvPr>
        </p:nvSpPr>
        <p:spPr/>
        <p:txBody>
          <a:bodyPr/>
          <a:lstStyle/>
          <a:p>
            <a:r>
              <a:rPr lang="en-US" dirty="0"/>
              <a:t>So, what’s the deal with the FWAB?</a:t>
            </a:r>
          </a:p>
        </p:txBody>
      </p:sp>
      <p:sp>
        <p:nvSpPr>
          <p:cNvPr id="3" name="Content Placeholder 2">
            <a:extLst>
              <a:ext uri="{FF2B5EF4-FFF2-40B4-BE49-F238E27FC236}">
                <a16:creationId xmlns:a16="http://schemas.microsoft.com/office/drawing/2014/main" id="{7B892345-EFFD-4A76-BA3B-EBA0A247012D}"/>
              </a:ext>
            </a:extLst>
          </p:cNvPr>
          <p:cNvSpPr>
            <a:spLocks noGrp="1"/>
          </p:cNvSpPr>
          <p:nvPr>
            <p:ph idx="1"/>
          </p:nvPr>
        </p:nvSpPr>
        <p:spPr/>
        <p:txBody>
          <a:bodyPr>
            <a:normAutofit fontScale="92500" lnSpcReduction="20000"/>
          </a:bodyPr>
          <a:lstStyle/>
          <a:p>
            <a:r>
              <a:rPr lang="en-US" dirty="0"/>
              <a:t>Federal Write-In Absentee Ballot (FWAB)</a:t>
            </a:r>
          </a:p>
          <a:p>
            <a:pPr lvl="1"/>
            <a:r>
              <a:rPr lang="en-US" dirty="0"/>
              <a:t>“Back-Up” ballot in case original ABS ballot sent by mail, fax or email was not received by the voter or received by the county by prescribed ABS ballot deadline</a:t>
            </a:r>
          </a:p>
          <a:p>
            <a:pPr lvl="1"/>
            <a:endParaRPr lang="en-US" dirty="0"/>
          </a:p>
          <a:p>
            <a:pPr lvl="1"/>
            <a:r>
              <a:rPr lang="en-US" dirty="0"/>
              <a:t>How to use FWAB:</a:t>
            </a:r>
          </a:p>
          <a:p>
            <a:pPr lvl="2"/>
            <a:r>
              <a:rPr lang="en-US" dirty="0"/>
              <a:t>Voter MUST FILE FPCA before applicable deadlines</a:t>
            </a:r>
          </a:p>
          <a:p>
            <a:pPr lvl="2"/>
            <a:r>
              <a:rPr lang="en-US" dirty="0"/>
              <a:t>Voter MAY also submit FWAB, but not required</a:t>
            </a:r>
          </a:p>
          <a:p>
            <a:pPr lvl="3"/>
            <a:r>
              <a:rPr lang="en-US" dirty="0"/>
              <a:t>FWAB must be received not later than 6PM, Election Day, in Indiana</a:t>
            </a:r>
          </a:p>
          <a:p>
            <a:pPr lvl="3"/>
            <a:r>
              <a:rPr lang="en-US" dirty="0"/>
              <a:t>FWAB may be mailed, faxed, or emailed</a:t>
            </a:r>
          </a:p>
          <a:p>
            <a:pPr lvl="2"/>
            <a:r>
              <a:rPr lang="en-US" dirty="0"/>
              <a:t>If timely filed, CEB attaches FWAB to FPCA</a:t>
            </a:r>
          </a:p>
          <a:p>
            <a:pPr lvl="3"/>
            <a:r>
              <a:rPr lang="en-US" dirty="0"/>
              <a:t>FWAB should remain sealed</a:t>
            </a:r>
          </a:p>
          <a:p>
            <a:pPr lvl="4"/>
            <a:r>
              <a:rPr lang="en-US" dirty="0"/>
              <a:t>If mistakenly opened, re-seal!</a:t>
            </a:r>
          </a:p>
          <a:p>
            <a:pPr lvl="2"/>
            <a:r>
              <a:rPr lang="en-US" dirty="0"/>
              <a:t>If voter’s original ABS ballot is not received by deadline, then CEB directs bi-partisan remake team to use the FWAB to complete an ABS optical scan ballot card</a:t>
            </a:r>
          </a:p>
          <a:p>
            <a:pPr lvl="3"/>
            <a:r>
              <a:rPr lang="en-US" i="1" dirty="0"/>
              <a:t>Don’t forget to use same serial numbers on FWAB and optical </a:t>
            </a:r>
            <a:br>
              <a:rPr lang="en-US" i="1" dirty="0"/>
            </a:br>
            <a:r>
              <a:rPr lang="en-US" i="1" dirty="0"/>
              <a:t>scan ballot card!</a:t>
            </a:r>
          </a:p>
          <a:p>
            <a:pPr marL="457200" lvl="1" indent="0">
              <a:buNone/>
            </a:pPr>
            <a:endParaRPr lang="en-US" dirty="0"/>
          </a:p>
          <a:p>
            <a:pPr lvl="2"/>
            <a:endParaRPr lang="en-US" dirty="0"/>
          </a:p>
        </p:txBody>
      </p:sp>
      <p:sp>
        <p:nvSpPr>
          <p:cNvPr id="4" name="TextBox 3">
            <a:extLst>
              <a:ext uri="{FF2B5EF4-FFF2-40B4-BE49-F238E27FC236}">
                <a16:creationId xmlns:a16="http://schemas.microsoft.com/office/drawing/2014/main" id="{0597268B-35B2-4EEE-A3DA-5E5E6C31B519}"/>
              </a:ext>
            </a:extLst>
          </p:cNvPr>
          <p:cNvSpPr txBox="1"/>
          <p:nvPr/>
        </p:nvSpPr>
        <p:spPr>
          <a:xfrm>
            <a:off x="566697" y="6340612"/>
            <a:ext cx="1999281" cy="261610"/>
          </a:xfrm>
          <a:prstGeom prst="rect">
            <a:avLst/>
          </a:prstGeom>
          <a:noFill/>
        </p:spPr>
        <p:txBody>
          <a:bodyPr wrap="square" rtlCol="0">
            <a:spAutoFit/>
          </a:bodyPr>
          <a:lstStyle/>
          <a:p>
            <a:r>
              <a:rPr lang="en-US" sz="1100" dirty="0"/>
              <a:t>IC 3-11-10-1(b) | IC 3-11.5-4-5</a:t>
            </a:r>
          </a:p>
        </p:txBody>
      </p:sp>
      <p:sp>
        <p:nvSpPr>
          <p:cNvPr id="5" name="Slide Number Placeholder 4">
            <a:extLst>
              <a:ext uri="{FF2B5EF4-FFF2-40B4-BE49-F238E27FC236}">
                <a16:creationId xmlns:a16="http://schemas.microsoft.com/office/drawing/2014/main" id="{C62B2325-43FB-4AB1-A74C-0C35A05390D5}"/>
              </a:ext>
            </a:extLst>
          </p:cNvPr>
          <p:cNvSpPr>
            <a:spLocks noGrp="1"/>
          </p:cNvSpPr>
          <p:nvPr>
            <p:ph type="sldNum" sz="quarter" idx="12"/>
          </p:nvPr>
        </p:nvSpPr>
        <p:spPr/>
        <p:txBody>
          <a:bodyPr/>
          <a:lstStyle/>
          <a:p>
            <a:fld id="{AC2186AE-5367-4C52-8998-8C8653C1A69E}" type="slidenum">
              <a:rPr lang="en-US" smtClean="0"/>
              <a:pPr/>
              <a:t>17</a:t>
            </a:fld>
            <a:endParaRPr lang="en-US" dirty="0"/>
          </a:p>
        </p:txBody>
      </p:sp>
    </p:spTree>
    <p:extLst>
      <p:ext uri="{BB962C8B-B14F-4D97-AF65-F5344CB8AC3E}">
        <p14:creationId xmlns:p14="http://schemas.microsoft.com/office/powerpoint/2010/main" val="49103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6762A-DBDC-43F7-9A66-B4D34F099A28}"/>
              </a:ext>
            </a:extLst>
          </p:cNvPr>
          <p:cNvSpPr txBox="1">
            <a:spLocks/>
          </p:cNvSpPr>
          <p:nvPr/>
        </p:nvSpPr>
        <p:spPr>
          <a:xfrm>
            <a:off x="5098941" y="387458"/>
            <a:ext cx="3649851" cy="5919421"/>
          </a:xfrm>
          <a:prstGeom prst="rect">
            <a:avLst/>
          </a:prstGeom>
          <a:solidFill>
            <a:schemeClr val="accent2">
              <a:lumMod val="20000"/>
              <a:lumOff val="80000"/>
            </a:schemeClr>
          </a:solid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dirty="0"/>
              <a:t>PRIMARY ELECTION</a:t>
            </a:r>
          </a:p>
          <a:p>
            <a:r>
              <a:rPr lang="en-US" sz="2000" dirty="0"/>
              <a:t>FPCA establishes which party’s primary the voter is voting</a:t>
            </a:r>
          </a:p>
          <a:p>
            <a:pPr lvl="1"/>
            <a:r>
              <a:rPr lang="en-US" sz="1600" dirty="0"/>
              <a:t>NOTE: may indicate non-partisan, if local public question on ballot</a:t>
            </a:r>
          </a:p>
          <a:p>
            <a:r>
              <a:rPr lang="en-US" sz="2000" dirty="0"/>
              <a:t>FWAB is void if…</a:t>
            </a:r>
          </a:p>
          <a:p>
            <a:pPr lvl="1"/>
            <a:r>
              <a:rPr lang="en-US" sz="1600" dirty="0"/>
              <a:t>Voter does not indicate the office the candidate is running for on the FWAB</a:t>
            </a:r>
            <a:endParaRPr lang="en-US" sz="1200" dirty="0"/>
          </a:p>
          <a:p>
            <a:pPr lvl="1"/>
            <a:r>
              <a:rPr lang="en-US" sz="1600" dirty="0"/>
              <a:t>Voter votes for a candidate of a differing political party than indicated on the FPCA</a:t>
            </a:r>
          </a:p>
          <a:p>
            <a:pPr lvl="1"/>
            <a:r>
              <a:rPr lang="en-US" sz="1600" dirty="0"/>
              <a:t>Voter votes for a D candidate and R candidate on the same FWAB</a:t>
            </a:r>
          </a:p>
          <a:p>
            <a:r>
              <a:rPr lang="en-US" sz="2000" dirty="0"/>
              <a:t>FWAB is NOT void if…</a:t>
            </a:r>
          </a:p>
          <a:p>
            <a:pPr lvl="1"/>
            <a:r>
              <a:rPr lang="en-US" sz="1600" dirty="0"/>
              <a:t>Voter votes for only candidates of the same political party as indicated on the FPCA</a:t>
            </a:r>
          </a:p>
          <a:p>
            <a:r>
              <a:rPr lang="en-US" sz="2000" dirty="0"/>
              <a:t>Voter is required to indicate the office and candidate’s name</a:t>
            </a:r>
          </a:p>
          <a:p>
            <a:pPr lvl="1"/>
            <a:r>
              <a:rPr lang="en-US" sz="1600" dirty="0"/>
              <a:t>Voter does not need to spell candidate’s name perfectly</a:t>
            </a:r>
          </a:p>
          <a:p>
            <a:r>
              <a:rPr lang="en-US" sz="2000" dirty="0"/>
              <a:t>Voter does not need to vote in every office</a:t>
            </a:r>
          </a:p>
          <a:p>
            <a:pPr lvl="1"/>
            <a:endParaRPr lang="en-US" sz="1600" dirty="0"/>
          </a:p>
          <a:p>
            <a:endParaRPr lang="en-US" sz="2000" dirty="0"/>
          </a:p>
          <a:p>
            <a:endParaRPr lang="en-US" sz="2000" dirty="0"/>
          </a:p>
          <a:p>
            <a:pPr marL="457200" lvl="1" indent="0">
              <a:buNone/>
            </a:pPr>
            <a:endParaRPr lang="en-US" sz="1600" dirty="0"/>
          </a:p>
          <a:p>
            <a:pPr lvl="2"/>
            <a:endParaRPr lang="en-US" dirty="0"/>
          </a:p>
        </p:txBody>
      </p:sp>
      <p:sp>
        <p:nvSpPr>
          <p:cNvPr id="4" name="TextBox 3">
            <a:extLst>
              <a:ext uri="{FF2B5EF4-FFF2-40B4-BE49-F238E27FC236}">
                <a16:creationId xmlns:a16="http://schemas.microsoft.com/office/drawing/2014/main" id="{A295E333-2E69-4410-984B-59C66BFBD1DD}"/>
              </a:ext>
            </a:extLst>
          </p:cNvPr>
          <p:cNvSpPr txBox="1"/>
          <p:nvPr/>
        </p:nvSpPr>
        <p:spPr>
          <a:xfrm>
            <a:off x="5098941" y="6306879"/>
            <a:ext cx="1999281" cy="261610"/>
          </a:xfrm>
          <a:prstGeom prst="rect">
            <a:avLst/>
          </a:prstGeom>
          <a:noFill/>
        </p:spPr>
        <p:txBody>
          <a:bodyPr wrap="square" rtlCol="0">
            <a:spAutoFit/>
          </a:bodyPr>
          <a:lstStyle/>
          <a:p>
            <a:r>
              <a:rPr lang="en-US" sz="1100" dirty="0"/>
              <a:t>IC 3-12-1-18</a:t>
            </a:r>
          </a:p>
        </p:txBody>
      </p:sp>
      <p:sp>
        <p:nvSpPr>
          <p:cNvPr id="5" name="Slide Number Placeholder 4">
            <a:extLst>
              <a:ext uri="{FF2B5EF4-FFF2-40B4-BE49-F238E27FC236}">
                <a16:creationId xmlns:a16="http://schemas.microsoft.com/office/drawing/2014/main" id="{DB7894B1-B2C5-4F52-9209-56A7F563BBED}"/>
              </a:ext>
            </a:extLst>
          </p:cNvPr>
          <p:cNvSpPr>
            <a:spLocks noGrp="1"/>
          </p:cNvSpPr>
          <p:nvPr>
            <p:ph type="sldNum" sz="quarter" idx="12"/>
          </p:nvPr>
        </p:nvSpPr>
        <p:spPr/>
        <p:txBody>
          <a:bodyPr/>
          <a:lstStyle/>
          <a:p>
            <a:fld id="{AC2186AE-5367-4C52-8998-8C8653C1A69E}" type="slidenum">
              <a:rPr lang="en-US" smtClean="0"/>
              <a:t>18</a:t>
            </a:fld>
            <a:endParaRPr lang="en-US"/>
          </a:p>
        </p:txBody>
      </p:sp>
      <p:pic>
        <p:nvPicPr>
          <p:cNvPr id="7" name="Picture 6">
            <a:extLst>
              <a:ext uri="{FF2B5EF4-FFF2-40B4-BE49-F238E27FC236}">
                <a16:creationId xmlns:a16="http://schemas.microsoft.com/office/drawing/2014/main" id="{E157C978-3C8A-438D-C13C-82AE951793F4}"/>
              </a:ext>
            </a:extLst>
          </p:cNvPr>
          <p:cNvPicPr>
            <a:picLocks noChangeAspect="1"/>
          </p:cNvPicPr>
          <p:nvPr/>
        </p:nvPicPr>
        <p:blipFill>
          <a:blip r:embed="rId2"/>
          <a:stretch>
            <a:fillRect/>
          </a:stretch>
        </p:blipFill>
        <p:spPr>
          <a:xfrm>
            <a:off x="220767" y="364018"/>
            <a:ext cx="4930567" cy="6073666"/>
          </a:xfrm>
          <a:prstGeom prst="rect">
            <a:avLst/>
          </a:prstGeom>
        </p:spPr>
      </p:pic>
    </p:spTree>
    <p:extLst>
      <p:ext uri="{BB962C8B-B14F-4D97-AF65-F5344CB8AC3E}">
        <p14:creationId xmlns:p14="http://schemas.microsoft.com/office/powerpoint/2010/main" val="14380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6762A-DBDC-43F7-9A66-B4D34F099A28}"/>
              </a:ext>
            </a:extLst>
          </p:cNvPr>
          <p:cNvSpPr txBox="1">
            <a:spLocks/>
          </p:cNvSpPr>
          <p:nvPr/>
        </p:nvSpPr>
        <p:spPr>
          <a:xfrm>
            <a:off x="5098941" y="387458"/>
            <a:ext cx="3649851" cy="5919421"/>
          </a:xfrm>
          <a:prstGeom prst="rect">
            <a:avLst/>
          </a:prstGeom>
          <a:solidFill>
            <a:schemeClr val="accent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dirty="0"/>
              <a:t>GENERAL ELECTION</a:t>
            </a:r>
          </a:p>
          <a:p>
            <a:r>
              <a:rPr lang="en-US" sz="2000" dirty="0"/>
              <a:t>Voter is required to indicate the office and candidate’s name</a:t>
            </a:r>
          </a:p>
          <a:p>
            <a:pPr lvl="1"/>
            <a:r>
              <a:rPr lang="en-US" sz="1600" dirty="0"/>
              <a:t>Voter does not need to spell candidate’s name perfectly</a:t>
            </a:r>
          </a:p>
          <a:p>
            <a:pPr lvl="1"/>
            <a:r>
              <a:rPr lang="en-US" sz="1600" dirty="0"/>
              <a:t>Voter does not need to provide a political party</a:t>
            </a:r>
          </a:p>
          <a:p>
            <a:r>
              <a:rPr lang="en-US" sz="2000" dirty="0"/>
              <a:t>However, voter may indicate a political party anywhere on the FWAB </a:t>
            </a:r>
          </a:p>
          <a:p>
            <a:pPr lvl="1"/>
            <a:r>
              <a:rPr lang="en-US" sz="1600" dirty="0"/>
              <a:t>This is considered using the straight party device</a:t>
            </a:r>
          </a:p>
          <a:p>
            <a:r>
              <a:rPr lang="en-US" sz="2000" dirty="0"/>
              <a:t>Voter may provide only one name for the ticket of…</a:t>
            </a:r>
          </a:p>
          <a:p>
            <a:pPr lvl="1"/>
            <a:r>
              <a:rPr lang="en-US" sz="1600" dirty="0"/>
              <a:t>president &amp; vice-president</a:t>
            </a:r>
          </a:p>
          <a:p>
            <a:pPr lvl="1"/>
            <a:r>
              <a:rPr lang="en-US" sz="1600" dirty="0"/>
              <a:t>governor &amp; lt. governor</a:t>
            </a:r>
          </a:p>
          <a:p>
            <a:r>
              <a:rPr lang="en-US" sz="2000" dirty="0"/>
              <a:t>Voter does not need to vote in every office</a:t>
            </a:r>
          </a:p>
          <a:p>
            <a:pPr lvl="2"/>
            <a:endParaRPr lang="en-US" dirty="0"/>
          </a:p>
        </p:txBody>
      </p:sp>
      <p:sp>
        <p:nvSpPr>
          <p:cNvPr id="4" name="TextBox 3">
            <a:extLst>
              <a:ext uri="{FF2B5EF4-FFF2-40B4-BE49-F238E27FC236}">
                <a16:creationId xmlns:a16="http://schemas.microsoft.com/office/drawing/2014/main" id="{A295E333-2E69-4410-984B-59C66BFBD1DD}"/>
              </a:ext>
            </a:extLst>
          </p:cNvPr>
          <p:cNvSpPr txBox="1"/>
          <p:nvPr/>
        </p:nvSpPr>
        <p:spPr>
          <a:xfrm>
            <a:off x="5098941" y="6306879"/>
            <a:ext cx="1999281" cy="261610"/>
          </a:xfrm>
          <a:prstGeom prst="rect">
            <a:avLst/>
          </a:prstGeom>
          <a:noFill/>
        </p:spPr>
        <p:txBody>
          <a:bodyPr wrap="square" rtlCol="0">
            <a:spAutoFit/>
          </a:bodyPr>
          <a:lstStyle/>
          <a:p>
            <a:r>
              <a:rPr lang="en-US" sz="1100" dirty="0"/>
              <a:t>IC 3-12-1-19</a:t>
            </a:r>
          </a:p>
        </p:txBody>
      </p:sp>
      <p:sp>
        <p:nvSpPr>
          <p:cNvPr id="5" name="Slide Number Placeholder 4">
            <a:extLst>
              <a:ext uri="{FF2B5EF4-FFF2-40B4-BE49-F238E27FC236}">
                <a16:creationId xmlns:a16="http://schemas.microsoft.com/office/drawing/2014/main" id="{31ED641D-4EC6-49F7-BA13-1AA5FAE34D6B}"/>
              </a:ext>
            </a:extLst>
          </p:cNvPr>
          <p:cNvSpPr>
            <a:spLocks noGrp="1"/>
          </p:cNvSpPr>
          <p:nvPr>
            <p:ph type="sldNum" sz="quarter" idx="12"/>
          </p:nvPr>
        </p:nvSpPr>
        <p:spPr/>
        <p:txBody>
          <a:bodyPr/>
          <a:lstStyle/>
          <a:p>
            <a:fld id="{AC2186AE-5367-4C52-8998-8C8653C1A69E}" type="slidenum">
              <a:rPr lang="en-US" smtClean="0"/>
              <a:t>19</a:t>
            </a:fld>
            <a:endParaRPr lang="en-US"/>
          </a:p>
        </p:txBody>
      </p:sp>
      <p:pic>
        <p:nvPicPr>
          <p:cNvPr id="6" name="Picture 5">
            <a:extLst>
              <a:ext uri="{FF2B5EF4-FFF2-40B4-BE49-F238E27FC236}">
                <a16:creationId xmlns:a16="http://schemas.microsoft.com/office/drawing/2014/main" id="{763D23BE-8D1E-EB6A-A771-F7142B39CA16}"/>
              </a:ext>
            </a:extLst>
          </p:cNvPr>
          <p:cNvPicPr>
            <a:picLocks noChangeAspect="1"/>
          </p:cNvPicPr>
          <p:nvPr/>
        </p:nvPicPr>
        <p:blipFill>
          <a:blip r:embed="rId2"/>
          <a:stretch>
            <a:fillRect/>
          </a:stretch>
        </p:blipFill>
        <p:spPr>
          <a:xfrm>
            <a:off x="220767" y="364018"/>
            <a:ext cx="4930567" cy="6073666"/>
          </a:xfrm>
          <a:prstGeom prst="rect">
            <a:avLst/>
          </a:prstGeom>
        </p:spPr>
      </p:pic>
    </p:spTree>
    <p:extLst>
      <p:ext uri="{BB962C8B-B14F-4D97-AF65-F5344CB8AC3E}">
        <p14:creationId xmlns:p14="http://schemas.microsoft.com/office/powerpoint/2010/main" val="154857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8D21-4A9C-4E66-AEAF-DA2C8F73D808}"/>
              </a:ext>
            </a:extLst>
          </p:cNvPr>
          <p:cNvSpPr>
            <a:spLocks noGrp="1"/>
          </p:cNvSpPr>
          <p:nvPr>
            <p:ph type="title"/>
          </p:nvPr>
        </p:nvSpPr>
        <p:spPr/>
        <p:txBody>
          <a:bodyPr>
            <a:normAutofit fontScale="90000"/>
          </a:bodyPr>
          <a:lstStyle/>
          <a:p>
            <a:r>
              <a:rPr lang="en-US" dirty="0"/>
              <a:t>Why do military &amp; overseas have special forms &amp; deadlines?</a:t>
            </a:r>
          </a:p>
        </p:txBody>
      </p:sp>
      <p:sp>
        <p:nvSpPr>
          <p:cNvPr id="3" name="Content Placeholder 2">
            <a:extLst>
              <a:ext uri="{FF2B5EF4-FFF2-40B4-BE49-F238E27FC236}">
                <a16:creationId xmlns:a16="http://schemas.microsoft.com/office/drawing/2014/main" id="{93BDC55B-CD97-4F5F-B8EA-297ED957D674}"/>
              </a:ext>
            </a:extLst>
          </p:cNvPr>
          <p:cNvSpPr>
            <a:spLocks noGrp="1"/>
          </p:cNvSpPr>
          <p:nvPr>
            <p:ph idx="1"/>
          </p:nvPr>
        </p:nvSpPr>
        <p:spPr/>
        <p:txBody>
          <a:bodyPr>
            <a:normAutofit lnSpcReduction="10000"/>
          </a:bodyPr>
          <a:lstStyle/>
          <a:p>
            <a:r>
              <a:rPr lang="en-US" dirty="0"/>
              <a:t>Uniformed &amp; Overseas Citizens Voting Act of 1986 (UOCAVA)</a:t>
            </a:r>
          </a:p>
          <a:p>
            <a:pPr lvl="1"/>
            <a:r>
              <a:rPr lang="en-US" dirty="0"/>
              <a:t>Allowed military &amp; overseas voters to register and vote absentee in elections for federal offices</a:t>
            </a:r>
          </a:p>
          <a:p>
            <a:pPr lvl="1"/>
            <a:r>
              <a:rPr lang="en-US" dirty="0"/>
              <a:t>Created the Federal Post Card Application (FPCA) &amp; Federal Write-In Absentee Ballot (FWAB)</a:t>
            </a:r>
          </a:p>
          <a:p>
            <a:pPr lvl="1"/>
            <a:r>
              <a:rPr lang="en-US" dirty="0"/>
              <a:t>Created the federal only ballot</a:t>
            </a:r>
          </a:p>
          <a:p>
            <a:r>
              <a:rPr lang="en-US" dirty="0"/>
              <a:t>Military &amp; Overseas Voters’ Act of 2009 (MOVE)</a:t>
            </a:r>
          </a:p>
          <a:p>
            <a:pPr lvl="1"/>
            <a:r>
              <a:rPr lang="en-US" dirty="0"/>
              <a:t>Expanded UOCAVA services</a:t>
            </a:r>
          </a:p>
          <a:p>
            <a:pPr lvl="1"/>
            <a:r>
              <a:rPr lang="en-US" dirty="0"/>
              <a:t>Required states to begin transmitting absentee ballots not later than 45-days before the election</a:t>
            </a:r>
          </a:p>
          <a:p>
            <a:pPr lvl="2"/>
            <a:r>
              <a:rPr lang="en-US" dirty="0"/>
              <a:t>March 23, 2024 for May 7 Primary Election</a:t>
            </a:r>
          </a:p>
          <a:p>
            <a:pPr lvl="2"/>
            <a:r>
              <a:rPr lang="en-US" dirty="0"/>
              <a:t>September 21, 2024 for November General Election</a:t>
            </a:r>
          </a:p>
        </p:txBody>
      </p:sp>
      <p:sp>
        <p:nvSpPr>
          <p:cNvPr id="4" name="Slide Number Placeholder 3">
            <a:extLst>
              <a:ext uri="{FF2B5EF4-FFF2-40B4-BE49-F238E27FC236}">
                <a16:creationId xmlns:a16="http://schemas.microsoft.com/office/drawing/2014/main" id="{965A09C1-0F68-4353-9872-DF25263091E3}"/>
              </a:ext>
            </a:extLst>
          </p:cNvPr>
          <p:cNvSpPr>
            <a:spLocks noGrp="1"/>
          </p:cNvSpPr>
          <p:nvPr>
            <p:ph type="sldNum" sz="quarter" idx="12"/>
          </p:nvPr>
        </p:nvSpPr>
        <p:spPr/>
        <p:txBody>
          <a:bodyPr/>
          <a:lstStyle/>
          <a:p>
            <a:fld id="{AC2186AE-5367-4C52-8998-8C8653C1A69E}" type="slidenum">
              <a:rPr lang="en-US" smtClean="0"/>
              <a:pPr/>
              <a:t>2</a:t>
            </a:fld>
            <a:endParaRPr lang="en-US" dirty="0"/>
          </a:p>
        </p:txBody>
      </p:sp>
    </p:spTree>
    <p:extLst>
      <p:ext uri="{BB962C8B-B14F-4D97-AF65-F5344CB8AC3E}">
        <p14:creationId xmlns:p14="http://schemas.microsoft.com/office/powerpoint/2010/main" val="363550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EB6C-85DB-4E4B-A603-946008A93F83}"/>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p:txBody>
          <a:bodyPr>
            <a:normAutofit lnSpcReduction="10000"/>
          </a:bodyPr>
          <a:lstStyle/>
          <a:p>
            <a:r>
              <a:rPr lang="en-US" b="1" dirty="0"/>
              <a:t>…the voter doesn’t include or sign the “waiver of right to secret ballot” document created by FVAP &amp; included in their packet to the voter?</a:t>
            </a:r>
          </a:p>
          <a:p>
            <a:pPr lvl="1"/>
            <a:r>
              <a:rPr lang="en-US" sz="2000" dirty="0"/>
              <a:t>The FVAP document does NOT replace the state’s ABS-9 secrecy waiver form for faxed/emailed absentee ballot</a:t>
            </a:r>
          </a:p>
          <a:p>
            <a:pPr lvl="1"/>
            <a:r>
              <a:rPr lang="en-US" sz="2000" dirty="0"/>
              <a:t>Voter MUST sign the ABS-9 secrecy waiver and return it with their faxed/emailed absentee ballot</a:t>
            </a:r>
          </a:p>
          <a:p>
            <a:pPr lvl="2"/>
            <a:r>
              <a:rPr lang="en-US" sz="1800" dirty="0"/>
              <a:t>ABS-9 secrecy waiver form generated in SVRS</a:t>
            </a:r>
          </a:p>
          <a:p>
            <a:pPr lvl="2"/>
            <a:r>
              <a:rPr lang="en-US" sz="1800" dirty="0"/>
              <a:t>Counties are to include the ABS-9 secrecy waiver with the ABS ballot image emailed or faxed to voter</a:t>
            </a:r>
          </a:p>
          <a:p>
            <a:pPr lvl="2"/>
            <a:r>
              <a:rPr lang="en-US" sz="1800" dirty="0"/>
              <a:t>Voter must return signed ABS-9 secrecy waiver with their completed ballot image by 6PM on Election Day for emailed/faxed ABS ballot to be counted</a:t>
            </a:r>
          </a:p>
          <a:p>
            <a:pPr lvl="1"/>
            <a:r>
              <a:rPr lang="en-US" sz="2200" dirty="0"/>
              <a:t>NOTE: a voter voting using the FWAB is not required to sign and return the ABS-9 secrecy waiver</a:t>
            </a:r>
          </a:p>
          <a:p>
            <a:pPr lvl="1"/>
            <a:endParaRPr lang="en-US" dirty="0"/>
          </a:p>
        </p:txBody>
      </p:sp>
      <p:sp>
        <p:nvSpPr>
          <p:cNvPr id="4" name="TextBox 3">
            <a:extLst>
              <a:ext uri="{FF2B5EF4-FFF2-40B4-BE49-F238E27FC236}">
                <a16:creationId xmlns:a16="http://schemas.microsoft.com/office/drawing/2014/main" id="{E25E953B-3129-4074-9155-5FB4ACC0EAF0}"/>
              </a:ext>
            </a:extLst>
          </p:cNvPr>
          <p:cNvSpPr txBox="1"/>
          <p:nvPr/>
        </p:nvSpPr>
        <p:spPr>
          <a:xfrm>
            <a:off x="268448" y="6473774"/>
            <a:ext cx="4303552" cy="246221"/>
          </a:xfrm>
          <a:prstGeom prst="rect">
            <a:avLst/>
          </a:prstGeom>
          <a:noFill/>
        </p:spPr>
        <p:txBody>
          <a:bodyPr wrap="square" rtlCol="0">
            <a:spAutoFit/>
          </a:bodyPr>
          <a:lstStyle/>
          <a:p>
            <a:r>
              <a:rPr lang="en-US" sz="1000" dirty="0"/>
              <a:t>IC 3-11-4-6(h) | IC 3-11-4-12.5(c)</a:t>
            </a:r>
          </a:p>
        </p:txBody>
      </p:sp>
      <p:sp>
        <p:nvSpPr>
          <p:cNvPr id="5" name="Slide Number Placeholder 4">
            <a:extLst>
              <a:ext uri="{FF2B5EF4-FFF2-40B4-BE49-F238E27FC236}">
                <a16:creationId xmlns:a16="http://schemas.microsoft.com/office/drawing/2014/main" id="{5E0D1551-7C09-424F-9B28-1B23821C9F8F}"/>
              </a:ext>
            </a:extLst>
          </p:cNvPr>
          <p:cNvSpPr>
            <a:spLocks noGrp="1"/>
          </p:cNvSpPr>
          <p:nvPr>
            <p:ph type="sldNum" sz="quarter" idx="12"/>
          </p:nvPr>
        </p:nvSpPr>
        <p:spPr/>
        <p:txBody>
          <a:bodyPr/>
          <a:lstStyle/>
          <a:p>
            <a:fld id="{AC2186AE-5367-4C52-8998-8C8653C1A69E}" type="slidenum">
              <a:rPr lang="en-US" smtClean="0"/>
              <a:pPr/>
              <a:t>20</a:t>
            </a:fld>
            <a:endParaRPr lang="en-US" dirty="0"/>
          </a:p>
        </p:txBody>
      </p:sp>
    </p:spTree>
    <p:extLst>
      <p:ext uri="{BB962C8B-B14F-4D97-AF65-F5344CB8AC3E}">
        <p14:creationId xmlns:p14="http://schemas.microsoft.com/office/powerpoint/2010/main" val="231675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26355-F655-4C02-8642-7ED227D2DCFB}"/>
              </a:ext>
            </a:extLst>
          </p:cNvPr>
          <p:cNvPicPr>
            <a:picLocks noChangeAspect="1"/>
          </p:cNvPicPr>
          <p:nvPr/>
        </p:nvPicPr>
        <p:blipFill>
          <a:blip r:embed="rId2"/>
          <a:stretch>
            <a:fillRect/>
          </a:stretch>
        </p:blipFill>
        <p:spPr>
          <a:xfrm>
            <a:off x="2451597" y="228673"/>
            <a:ext cx="5035053" cy="6492803"/>
          </a:xfrm>
          <a:prstGeom prst="rect">
            <a:avLst/>
          </a:prstGeom>
          <a:ln w="76200">
            <a:solidFill>
              <a:srgbClr val="104976"/>
            </a:solidFill>
          </a:ln>
        </p:spPr>
      </p:pic>
      <p:sp>
        <p:nvSpPr>
          <p:cNvPr id="2" name="Slide Number Placeholder 1">
            <a:extLst>
              <a:ext uri="{FF2B5EF4-FFF2-40B4-BE49-F238E27FC236}">
                <a16:creationId xmlns:a16="http://schemas.microsoft.com/office/drawing/2014/main" id="{BDB712B5-0B6B-4433-B8D2-C79A1ED2F008}"/>
              </a:ext>
            </a:extLst>
          </p:cNvPr>
          <p:cNvSpPr>
            <a:spLocks noGrp="1"/>
          </p:cNvSpPr>
          <p:nvPr>
            <p:ph type="sldNum" sz="quarter" idx="12"/>
          </p:nvPr>
        </p:nvSpPr>
        <p:spPr/>
        <p:txBody>
          <a:bodyPr/>
          <a:lstStyle/>
          <a:p>
            <a:fld id="{AC2186AE-5367-4C52-8998-8C8653C1A69E}" type="slidenum">
              <a:rPr lang="en-US" smtClean="0"/>
              <a:t>21</a:t>
            </a:fld>
            <a:endParaRPr lang="en-US"/>
          </a:p>
        </p:txBody>
      </p:sp>
      <p:pic>
        <p:nvPicPr>
          <p:cNvPr id="3" name="Picture 2">
            <a:extLst>
              <a:ext uri="{FF2B5EF4-FFF2-40B4-BE49-F238E27FC236}">
                <a16:creationId xmlns:a16="http://schemas.microsoft.com/office/drawing/2014/main" id="{43064B7D-7A09-405B-84EE-855CA39C3D78}"/>
              </a:ext>
            </a:extLst>
          </p:cNvPr>
          <p:cNvPicPr>
            <a:picLocks noChangeAspect="1"/>
          </p:cNvPicPr>
          <p:nvPr/>
        </p:nvPicPr>
        <p:blipFill>
          <a:blip r:embed="rId3"/>
          <a:stretch>
            <a:fillRect/>
          </a:stretch>
        </p:blipFill>
        <p:spPr>
          <a:xfrm>
            <a:off x="2526701" y="228673"/>
            <a:ext cx="4884843" cy="6492803"/>
          </a:xfrm>
          <a:prstGeom prst="rect">
            <a:avLst/>
          </a:prstGeom>
        </p:spPr>
      </p:pic>
      <p:sp>
        <p:nvSpPr>
          <p:cNvPr id="4" name="Rectangle 3">
            <a:extLst>
              <a:ext uri="{FF2B5EF4-FFF2-40B4-BE49-F238E27FC236}">
                <a16:creationId xmlns:a16="http://schemas.microsoft.com/office/drawing/2014/main" id="{407A8FC0-CBCF-44C5-A714-0F721CD7645F}"/>
              </a:ext>
            </a:extLst>
          </p:cNvPr>
          <p:cNvSpPr/>
          <p:nvPr/>
        </p:nvSpPr>
        <p:spPr>
          <a:xfrm>
            <a:off x="4460605" y="2440984"/>
            <a:ext cx="898902" cy="1115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5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EB6C-85DB-4E4B-A603-946008A93F83}"/>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p:txBody>
          <a:bodyPr>
            <a:normAutofit/>
          </a:bodyPr>
          <a:lstStyle/>
          <a:p>
            <a:r>
              <a:rPr lang="en-US" b="1" dirty="0"/>
              <a:t>…a military or overseas voter uses the state’s ABS-Mail application?</a:t>
            </a:r>
          </a:p>
          <a:p>
            <a:pPr lvl="1"/>
            <a:r>
              <a:rPr lang="en-US" sz="2000" dirty="0"/>
              <a:t>Any eligible Indiana voter can use the ABS-Mail form, though the protections military and overseas voters gain by using the FPCA do not apply to the state’s absentee ballot applications</a:t>
            </a:r>
          </a:p>
          <a:p>
            <a:pPr lvl="2"/>
            <a:r>
              <a:rPr lang="en-US" sz="1600" dirty="0"/>
              <a:t>ABS-Mail cannot be used to update a voter’s registration, unless the move is within the voter’s precinct</a:t>
            </a:r>
          </a:p>
          <a:p>
            <a:pPr lvl="2"/>
            <a:r>
              <a:rPr lang="en-US" sz="1600" dirty="0"/>
              <a:t>ABS-Mail is only good for the election it’s intended (May primary or November general election)</a:t>
            </a:r>
          </a:p>
          <a:p>
            <a:pPr lvl="2"/>
            <a:r>
              <a:rPr lang="en-US" sz="1600" dirty="0"/>
              <a:t>Cannot receive ballot by fax/email when using the ABS-Mail application</a:t>
            </a:r>
          </a:p>
          <a:p>
            <a:pPr lvl="2"/>
            <a:r>
              <a:rPr lang="en-US" sz="1600" dirty="0"/>
              <a:t>ABS Ballot is due not later than 6PM, Election Day</a:t>
            </a:r>
          </a:p>
          <a:p>
            <a:pPr lvl="2"/>
            <a:r>
              <a:rPr lang="en-US" sz="1600" dirty="0"/>
              <a:t>FWAB cannot be used as a back-up ballot when requesting an absentee using ABS-Mail</a:t>
            </a:r>
          </a:p>
          <a:p>
            <a:pPr lvl="1"/>
            <a:r>
              <a:rPr lang="en-US" sz="2000" dirty="0"/>
              <a:t>Counties must mail the ballot to the overseas address, if the mailing address provided is overseas</a:t>
            </a:r>
          </a:p>
          <a:p>
            <a:pPr lvl="1"/>
            <a:endParaRPr lang="en-US" dirty="0"/>
          </a:p>
        </p:txBody>
      </p:sp>
      <p:sp>
        <p:nvSpPr>
          <p:cNvPr id="4" name="TextBox 3">
            <a:extLst>
              <a:ext uri="{FF2B5EF4-FFF2-40B4-BE49-F238E27FC236}">
                <a16:creationId xmlns:a16="http://schemas.microsoft.com/office/drawing/2014/main" id="{F954EE2C-012D-4E68-9C4B-ADE005CD1A2D}"/>
              </a:ext>
            </a:extLst>
          </p:cNvPr>
          <p:cNvSpPr txBox="1"/>
          <p:nvPr/>
        </p:nvSpPr>
        <p:spPr>
          <a:xfrm>
            <a:off x="268448" y="6473774"/>
            <a:ext cx="4303552" cy="246221"/>
          </a:xfrm>
          <a:prstGeom prst="rect">
            <a:avLst/>
          </a:prstGeom>
          <a:noFill/>
        </p:spPr>
        <p:txBody>
          <a:bodyPr wrap="square" rtlCol="0">
            <a:spAutoFit/>
          </a:bodyPr>
          <a:lstStyle/>
          <a:p>
            <a:r>
              <a:rPr lang="en-US" sz="1000" dirty="0"/>
              <a:t>IC 3-11-10-24</a:t>
            </a:r>
          </a:p>
        </p:txBody>
      </p:sp>
      <p:sp>
        <p:nvSpPr>
          <p:cNvPr id="5" name="Slide Number Placeholder 4">
            <a:extLst>
              <a:ext uri="{FF2B5EF4-FFF2-40B4-BE49-F238E27FC236}">
                <a16:creationId xmlns:a16="http://schemas.microsoft.com/office/drawing/2014/main" id="{1C4D41D4-F1C7-4510-8CB3-6E5247397949}"/>
              </a:ext>
            </a:extLst>
          </p:cNvPr>
          <p:cNvSpPr>
            <a:spLocks noGrp="1"/>
          </p:cNvSpPr>
          <p:nvPr>
            <p:ph type="sldNum" sz="quarter" idx="12"/>
          </p:nvPr>
        </p:nvSpPr>
        <p:spPr/>
        <p:txBody>
          <a:bodyPr/>
          <a:lstStyle/>
          <a:p>
            <a:fld id="{AC2186AE-5367-4C52-8998-8C8653C1A69E}" type="slidenum">
              <a:rPr lang="en-US" smtClean="0"/>
              <a:pPr/>
              <a:t>22</a:t>
            </a:fld>
            <a:endParaRPr lang="en-US" dirty="0"/>
          </a:p>
        </p:txBody>
      </p:sp>
    </p:spTree>
    <p:extLst>
      <p:ext uri="{BB962C8B-B14F-4D97-AF65-F5344CB8AC3E}">
        <p14:creationId xmlns:p14="http://schemas.microsoft.com/office/powerpoint/2010/main" val="4216963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EB6C-85DB-4E4B-A603-946008A93F83}"/>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p:txBody>
          <a:bodyPr>
            <a:normAutofit/>
          </a:bodyPr>
          <a:lstStyle/>
          <a:p>
            <a:r>
              <a:rPr lang="en-US" b="1" dirty="0"/>
              <a:t>…the deadline to mail absentee ballots falls on a Saturday, like March 23, 2024? Does it roll over to the following Monday?</a:t>
            </a:r>
          </a:p>
          <a:p>
            <a:pPr lvl="1"/>
            <a:r>
              <a:rPr lang="en-US" sz="3200" b="1" dirty="0"/>
              <a:t>NO! </a:t>
            </a:r>
          </a:p>
          <a:p>
            <a:pPr lvl="1"/>
            <a:r>
              <a:rPr lang="en-US" sz="2000" dirty="0"/>
              <a:t>This is NOT a deadline that rolls over to Monday because it falls on a weekend.</a:t>
            </a:r>
          </a:p>
          <a:p>
            <a:pPr lvl="2"/>
            <a:r>
              <a:rPr lang="en-US" sz="1600" dirty="0"/>
              <a:t>The 45-day deadline to send absentee ballots will always fall on a Saturday, unless state or federal law changes.</a:t>
            </a:r>
          </a:p>
          <a:p>
            <a:pPr lvl="2"/>
            <a:r>
              <a:rPr lang="en-US" sz="1600" dirty="0"/>
              <a:t>IC 3-5-4-1.2 extends deadlines for certain </a:t>
            </a:r>
            <a:r>
              <a:rPr lang="en-US" sz="1600" u="sng" dirty="0"/>
              <a:t>filings</a:t>
            </a:r>
            <a:r>
              <a:rPr lang="en-US" sz="1600" i="1" dirty="0"/>
              <a:t>, </a:t>
            </a:r>
            <a:r>
              <a:rPr lang="en-US" sz="1600" dirty="0"/>
              <a:t>and sending ABS ballots is not a filing</a:t>
            </a:r>
          </a:p>
          <a:p>
            <a:pPr lvl="1"/>
            <a:r>
              <a:rPr lang="en-US" sz="2000" dirty="0"/>
              <a:t>March 23, 2024, is the absolute last day to send absentee ballots for the May 2024 primary election for those individuals with approved absentee ballot applications, including the FPCA.</a:t>
            </a:r>
          </a:p>
          <a:p>
            <a:pPr lvl="2"/>
            <a:r>
              <a:rPr lang="en-US" sz="1600" dirty="0"/>
              <a:t>You can send ballots earlier than this date, but you cannot send the </a:t>
            </a:r>
            <a:br>
              <a:rPr lang="en-US" sz="1600" dirty="0"/>
            </a:br>
            <a:r>
              <a:rPr lang="en-US" sz="1600" dirty="0"/>
              <a:t>first batch of ballots out any later than this deadline.</a:t>
            </a:r>
          </a:p>
          <a:p>
            <a:pPr lvl="1"/>
            <a:endParaRPr lang="en-US" dirty="0"/>
          </a:p>
        </p:txBody>
      </p:sp>
      <p:sp>
        <p:nvSpPr>
          <p:cNvPr id="4" name="Slide Number Placeholder 3">
            <a:extLst>
              <a:ext uri="{FF2B5EF4-FFF2-40B4-BE49-F238E27FC236}">
                <a16:creationId xmlns:a16="http://schemas.microsoft.com/office/drawing/2014/main" id="{FE948E0B-A5E9-4A0E-A63C-65B1B4699DFC}"/>
              </a:ext>
            </a:extLst>
          </p:cNvPr>
          <p:cNvSpPr>
            <a:spLocks noGrp="1"/>
          </p:cNvSpPr>
          <p:nvPr>
            <p:ph type="sldNum" sz="quarter" idx="12"/>
          </p:nvPr>
        </p:nvSpPr>
        <p:spPr/>
        <p:txBody>
          <a:bodyPr/>
          <a:lstStyle/>
          <a:p>
            <a:fld id="{AC2186AE-5367-4C52-8998-8C8653C1A69E}" type="slidenum">
              <a:rPr lang="en-US" smtClean="0"/>
              <a:pPr/>
              <a:t>23</a:t>
            </a:fld>
            <a:endParaRPr lang="en-US" dirty="0"/>
          </a:p>
        </p:txBody>
      </p:sp>
    </p:spTree>
    <p:extLst>
      <p:ext uri="{BB962C8B-B14F-4D97-AF65-F5344CB8AC3E}">
        <p14:creationId xmlns:p14="http://schemas.microsoft.com/office/powerpoint/2010/main" val="74908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EB6C-85DB-4E4B-A603-946008A93F83}"/>
              </a:ext>
            </a:extLst>
          </p:cNvPr>
          <p:cNvSpPr>
            <a:spLocks noGrp="1"/>
          </p:cNvSpPr>
          <p:nvPr>
            <p:ph type="title"/>
          </p:nvPr>
        </p:nvSpPr>
        <p:spPr/>
        <p:txBody>
          <a:bodyPr>
            <a:noAutofit/>
          </a:bodyPr>
          <a:lstStyle/>
          <a:p>
            <a:r>
              <a:rPr lang="en-US" sz="3200" dirty="0"/>
              <a:t>Key UOCAVA Dates for 2024 Primary</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p:txBody>
          <a:bodyPr>
            <a:normAutofit lnSpcReduction="10000"/>
          </a:bodyPr>
          <a:lstStyle/>
          <a:p>
            <a:r>
              <a:rPr lang="en-US" sz="2000" dirty="0"/>
              <a:t>March 23, 2024: Deadline to send ABS ballots to comply with MOVE Act</a:t>
            </a:r>
          </a:p>
          <a:p>
            <a:r>
              <a:rPr lang="en-US" sz="2000" dirty="0"/>
              <a:t>April 25, 2024 (11:59PM): Deadline for UOCAVA voters to file FPCA if they want to vote absentee by MAIL</a:t>
            </a:r>
          </a:p>
          <a:p>
            <a:r>
              <a:rPr lang="en-US" sz="2000" dirty="0"/>
              <a:t>April 29, 2024 (11:59PM): Deadline for most UOCAVA voters to register to vote using the FPCA</a:t>
            </a:r>
          </a:p>
          <a:p>
            <a:r>
              <a:rPr lang="en-US" sz="2000" dirty="0"/>
              <a:t>May 6, 2024 (NOON): Deadline to receive FPCA to request FAX/EMAIL absentee ballot</a:t>
            </a:r>
          </a:p>
          <a:p>
            <a:r>
              <a:rPr lang="en-US" sz="2000" dirty="0"/>
              <a:t>May 7, 2024 (6PM): Deadline for CEB to receive fax/emailed absentee ballot &amp; ABS-9</a:t>
            </a:r>
          </a:p>
          <a:p>
            <a:r>
              <a:rPr lang="en-US" sz="2000" dirty="0"/>
              <a:t>May 7, 2024 (6PM): Deadline for CEB to receive stateside military voters’ ballots by mail</a:t>
            </a:r>
          </a:p>
          <a:p>
            <a:r>
              <a:rPr lang="en-US" sz="2000" dirty="0"/>
              <a:t>May 17, 2024 (NOON): Deadline for CEB to receive overseas military &amp; overseas voters mailed absentee ballots</a:t>
            </a:r>
          </a:p>
          <a:p>
            <a:pPr lvl="1"/>
            <a:r>
              <a:rPr lang="en-US" sz="1600" i="1" dirty="0"/>
              <a:t>ABS Ballot must be counted if the voter is otherwise eligible and the security </a:t>
            </a:r>
            <a:br>
              <a:rPr lang="en-US" sz="1600" i="1" dirty="0"/>
            </a:br>
            <a:r>
              <a:rPr lang="en-US" sz="1600" i="1" dirty="0"/>
              <a:t>envelope is postmarked on or before May 7, 2024</a:t>
            </a:r>
          </a:p>
        </p:txBody>
      </p:sp>
      <p:sp>
        <p:nvSpPr>
          <p:cNvPr id="4" name="Slide Number Placeholder 3">
            <a:extLst>
              <a:ext uri="{FF2B5EF4-FFF2-40B4-BE49-F238E27FC236}">
                <a16:creationId xmlns:a16="http://schemas.microsoft.com/office/drawing/2014/main" id="{A031729E-ED1F-42E7-B245-6CACEB541848}"/>
              </a:ext>
            </a:extLst>
          </p:cNvPr>
          <p:cNvSpPr>
            <a:spLocks noGrp="1"/>
          </p:cNvSpPr>
          <p:nvPr>
            <p:ph type="sldNum" sz="quarter" idx="12"/>
          </p:nvPr>
        </p:nvSpPr>
        <p:spPr/>
        <p:txBody>
          <a:bodyPr/>
          <a:lstStyle/>
          <a:p>
            <a:fld id="{AC2186AE-5367-4C52-8998-8C8653C1A69E}" type="slidenum">
              <a:rPr lang="en-US" smtClean="0"/>
              <a:pPr/>
              <a:t>24</a:t>
            </a:fld>
            <a:endParaRPr lang="en-US" dirty="0"/>
          </a:p>
        </p:txBody>
      </p:sp>
    </p:spTree>
    <p:extLst>
      <p:ext uri="{BB962C8B-B14F-4D97-AF65-F5344CB8AC3E}">
        <p14:creationId xmlns:p14="http://schemas.microsoft.com/office/powerpoint/2010/main" val="348676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EB6C-85DB-4E4B-A603-946008A93F83}"/>
              </a:ext>
            </a:extLst>
          </p:cNvPr>
          <p:cNvSpPr>
            <a:spLocks noGrp="1"/>
          </p:cNvSpPr>
          <p:nvPr>
            <p:ph type="title"/>
          </p:nvPr>
        </p:nvSpPr>
        <p:spPr/>
        <p:txBody>
          <a:bodyPr>
            <a:noAutofit/>
          </a:bodyPr>
          <a:lstStyle/>
          <a:p>
            <a:r>
              <a:rPr lang="en-US" sz="3200" dirty="0"/>
              <a:t>Resources</a:t>
            </a:r>
          </a:p>
        </p:txBody>
      </p:sp>
      <p:sp>
        <p:nvSpPr>
          <p:cNvPr id="3" name="Content Placeholder 2">
            <a:extLst>
              <a:ext uri="{FF2B5EF4-FFF2-40B4-BE49-F238E27FC236}">
                <a16:creationId xmlns:a16="http://schemas.microsoft.com/office/drawing/2014/main" id="{02D95609-6D5B-481D-A158-29B224246E32}"/>
              </a:ext>
            </a:extLst>
          </p:cNvPr>
          <p:cNvSpPr>
            <a:spLocks noGrp="1"/>
          </p:cNvSpPr>
          <p:nvPr>
            <p:ph idx="1"/>
          </p:nvPr>
        </p:nvSpPr>
        <p:spPr/>
        <p:txBody>
          <a:bodyPr>
            <a:normAutofit lnSpcReduction="10000"/>
          </a:bodyPr>
          <a:lstStyle/>
          <a:p>
            <a:r>
              <a:rPr lang="en-US" dirty="0"/>
              <a:t>MOVE Information Sheet</a:t>
            </a:r>
          </a:p>
          <a:p>
            <a:pPr lvl="1"/>
            <a:r>
              <a:rPr lang="en-US" dirty="0"/>
              <a:t>Available on the INSVRS County Portal</a:t>
            </a:r>
          </a:p>
          <a:p>
            <a:pPr lvl="1"/>
            <a:r>
              <a:rPr lang="en-US" dirty="0"/>
              <a:t>Be certain to include document with all absentee ballots being sent to UOCAVA voters</a:t>
            </a:r>
          </a:p>
          <a:p>
            <a:r>
              <a:rPr lang="en-US" dirty="0"/>
              <a:t>Federal Voting Assistance Program (FVAP)</a:t>
            </a:r>
          </a:p>
          <a:p>
            <a:pPr lvl="1"/>
            <a:r>
              <a:rPr lang="en-US" dirty="0">
                <a:hlinkClick r:id="rId2"/>
              </a:rPr>
              <a:t>www.FVAP.gov</a:t>
            </a:r>
            <a:endParaRPr lang="en-US" dirty="0"/>
          </a:p>
          <a:p>
            <a:pPr lvl="2"/>
            <a:r>
              <a:rPr lang="en-US" dirty="0"/>
              <a:t>Forms</a:t>
            </a:r>
          </a:p>
          <a:p>
            <a:pPr lvl="2"/>
            <a:r>
              <a:rPr lang="en-US" dirty="0"/>
              <a:t>Guides &amp; FAQs</a:t>
            </a:r>
          </a:p>
          <a:p>
            <a:pPr lvl="2"/>
            <a:r>
              <a:rPr lang="en-US" dirty="0"/>
              <a:t>Contact Information</a:t>
            </a:r>
          </a:p>
          <a:p>
            <a:r>
              <a:rPr lang="en-US" dirty="0"/>
              <a:t>Indiana’s Military &amp; Overseas Voters Guide (2024)</a:t>
            </a:r>
          </a:p>
          <a:p>
            <a:pPr lvl="1"/>
            <a:r>
              <a:rPr lang="en-US" dirty="0"/>
              <a:t>Available on in.gov/sos/elections</a:t>
            </a:r>
          </a:p>
          <a:p>
            <a:pPr lvl="1"/>
            <a:r>
              <a:rPr lang="en-US" dirty="0"/>
              <a:t>Hard copies available through HAVA Administrator</a:t>
            </a:r>
          </a:p>
        </p:txBody>
      </p:sp>
      <p:sp>
        <p:nvSpPr>
          <p:cNvPr id="4" name="Slide Number Placeholder 3">
            <a:extLst>
              <a:ext uri="{FF2B5EF4-FFF2-40B4-BE49-F238E27FC236}">
                <a16:creationId xmlns:a16="http://schemas.microsoft.com/office/drawing/2014/main" id="{FD3DB6F9-6DA2-424E-A277-9D670298C5C8}"/>
              </a:ext>
            </a:extLst>
          </p:cNvPr>
          <p:cNvSpPr>
            <a:spLocks noGrp="1"/>
          </p:cNvSpPr>
          <p:nvPr>
            <p:ph type="sldNum" sz="quarter" idx="12"/>
          </p:nvPr>
        </p:nvSpPr>
        <p:spPr/>
        <p:txBody>
          <a:bodyPr/>
          <a:lstStyle/>
          <a:p>
            <a:fld id="{AC2186AE-5367-4C52-8998-8C8653C1A69E}" type="slidenum">
              <a:rPr lang="en-US" smtClean="0"/>
              <a:pPr/>
              <a:t>25</a:t>
            </a:fld>
            <a:endParaRPr lang="en-US" dirty="0"/>
          </a:p>
        </p:txBody>
      </p:sp>
    </p:spTree>
    <p:extLst>
      <p:ext uri="{BB962C8B-B14F-4D97-AF65-F5344CB8AC3E}">
        <p14:creationId xmlns:p14="http://schemas.microsoft.com/office/powerpoint/2010/main" val="19030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78BD-4B35-4E85-ACB7-63FE113C65F4}"/>
              </a:ext>
            </a:extLst>
          </p:cNvPr>
          <p:cNvSpPr>
            <a:spLocks noGrp="1"/>
          </p:cNvSpPr>
          <p:nvPr>
            <p:ph type="title"/>
          </p:nvPr>
        </p:nvSpPr>
        <p:spPr/>
        <p:txBody>
          <a:bodyPr/>
          <a:lstStyle/>
          <a:p>
            <a:r>
              <a:rPr lang="en-US" dirty="0"/>
              <a:t>Federal Partners</a:t>
            </a:r>
          </a:p>
        </p:txBody>
      </p:sp>
      <p:sp>
        <p:nvSpPr>
          <p:cNvPr id="3" name="Content Placeholder 2">
            <a:extLst>
              <a:ext uri="{FF2B5EF4-FFF2-40B4-BE49-F238E27FC236}">
                <a16:creationId xmlns:a16="http://schemas.microsoft.com/office/drawing/2014/main" id="{4ECD4606-37DD-43C1-9B73-E54B2D3E14E9}"/>
              </a:ext>
            </a:extLst>
          </p:cNvPr>
          <p:cNvSpPr>
            <a:spLocks noGrp="1"/>
          </p:cNvSpPr>
          <p:nvPr>
            <p:ph idx="1"/>
          </p:nvPr>
        </p:nvSpPr>
        <p:spPr/>
        <p:txBody>
          <a:bodyPr/>
          <a:lstStyle/>
          <a:p>
            <a:r>
              <a:rPr lang="en-US" dirty="0"/>
              <a:t>Federal Voting Assistance Program (FVAP)</a:t>
            </a:r>
          </a:p>
          <a:p>
            <a:pPr lvl="1"/>
            <a:r>
              <a:rPr lang="en-US" dirty="0"/>
              <a:t>Program of the U.S. Department of Defense (DOD)</a:t>
            </a:r>
          </a:p>
          <a:p>
            <a:pPr lvl="1"/>
            <a:r>
              <a:rPr lang="en-US" dirty="0"/>
              <a:t>Assists military &amp; overseas citizens exercise their right to vote</a:t>
            </a:r>
          </a:p>
          <a:p>
            <a:pPr lvl="2"/>
            <a:r>
              <a:rPr lang="en-US" dirty="0"/>
              <a:t>Voting Assistance Officers provide non-partisan voting information to military</a:t>
            </a:r>
          </a:p>
          <a:p>
            <a:pPr lvl="1"/>
            <a:r>
              <a:rPr lang="en-US" dirty="0"/>
              <a:t>Assists state in complying with relevant federal law</a:t>
            </a:r>
          </a:p>
          <a:p>
            <a:pPr lvl="1"/>
            <a:r>
              <a:rPr lang="en-US" dirty="0"/>
              <a:t>Reduces obstacles to military &amp; overseas voters</a:t>
            </a:r>
          </a:p>
          <a:p>
            <a:pPr lvl="2"/>
            <a:r>
              <a:rPr lang="en-US" dirty="0">
                <a:hlinkClick r:id="rId2"/>
              </a:rPr>
              <a:t>www.FVAP.org</a:t>
            </a:r>
            <a:endParaRPr lang="en-US" dirty="0"/>
          </a:p>
          <a:p>
            <a:pPr lvl="3"/>
            <a:r>
              <a:rPr lang="en-US" dirty="0"/>
              <a:t>Fillable forms, form “wizards” to assist in completing applications</a:t>
            </a:r>
          </a:p>
          <a:p>
            <a:pPr lvl="1"/>
            <a:endParaRPr lang="en-US" dirty="0"/>
          </a:p>
        </p:txBody>
      </p:sp>
      <p:sp>
        <p:nvSpPr>
          <p:cNvPr id="4" name="Slide Number Placeholder 3">
            <a:extLst>
              <a:ext uri="{FF2B5EF4-FFF2-40B4-BE49-F238E27FC236}">
                <a16:creationId xmlns:a16="http://schemas.microsoft.com/office/drawing/2014/main" id="{3096F628-BA2C-4D94-8C63-2777F6070831}"/>
              </a:ext>
            </a:extLst>
          </p:cNvPr>
          <p:cNvSpPr>
            <a:spLocks noGrp="1"/>
          </p:cNvSpPr>
          <p:nvPr>
            <p:ph type="sldNum" sz="quarter" idx="12"/>
          </p:nvPr>
        </p:nvSpPr>
        <p:spPr/>
        <p:txBody>
          <a:bodyPr/>
          <a:lstStyle/>
          <a:p>
            <a:fld id="{AC2186AE-5367-4C52-8998-8C8653C1A69E}" type="slidenum">
              <a:rPr lang="en-US" smtClean="0"/>
              <a:pPr/>
              <a:t>3</a:t>
            </a:fld>
            <a:endParaRPr lang="en-US" dirty="0"/>
          </a:p>
        </p:txBody>
      </p:sp>
    </p:spTree>
    <p:extLst>
      <p:ext uri="{BB962C8B-B14F-4D97-AF65-F5344CB8AC3E}">
        <p14:creationId xmlns:p14="http://schemas.microsoft.com/office/powerpoint/2010/main" val="181667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F580-42E6-4791-AF93-BCD547C14A6B}"/>
              </a:ext>
            </a:extLst>
          </p:cNvPr>
          <p:cNvSpPr>
            <a:spLocks noGrp="1"/>
          </p:cNvSpPr>
          <p:nvPr>
            <p:ph type="title"/>
          </p:nvPr>
        </p:nvSpPr>
        <p:spPr/>
        <p:txBody>
          <a:bodyPr/>
          <a:lstStyle/>
          <a:p>
            <a:r>
              <a:rPr lang="en-US" dirty="0"/>
              <a:t>Federal Post Card Application (FPCA)</a:t>
            </a:r>
          </a:p>
        </p:txBody>
      </p:sp>
      <p:sp>
        <p:nvSpPr>
          <p:cNvPr id="3" name="Content Placeholder 2">
            <a:extLst>
              <a:ext uri="{FF2B5EF4-FFF2-40B4-BE49-F238E27FC236}">
                <a16:creationId xmlns:a16="http://schemas.microsoft.com/office/drawing/2014/main" id="{237EB9ED-BFCF-4C39-B398-12F83F782B8A}"/>
              </a:ext>
            </a:extLst>
          </p:cNvPr>
          <p:cNvSpPr>
            <a:spLocks noGrp="1"/>
          </p:cNvSpPr>
          <p:nvPr>
            <p:ph idx="1"/>
          </p:nvPr>
        </p:nvSpPr>
        <p:spPr/>
        <p:txBody>
          <a:bodyPr/>
          <a:lstStyle/>
          <a:p>
            <a:r>
              <a:rPr lang="en-US" dirty="0"/>
              <a:t>Dual Purpose Form for Military &amp; Overseas Voters</a:t>
            </a:r>
          </a:p>
          <a:p>
            <a:pPr lvl="1"/>
            <a:r>
              <a:rPr lang="en-US" dirty="0"/>
              <a:t>Voter Registration Application</a:t>
            </a:r>
          </a:p>
          <a:p>
            <a:pPr lvl="2"/>
            <a:r>
              <a:rPr lang="en-US" dirty="0"/>
              <a:t>Confirm person is registered at the address indicated</a:t>
            </a:r>
          </a:p>
          <a:p>
            <a:pPr lvl="3"/>
            <a:r>
              <a:rPr lang="en-US" dirty="0"/>
              <a:t>Special exceptions for overseas voters</a:t>
            </a:r>
          </a:p>
          <a:p>
            <a:pPr lvl="2"/>
            <a:r>
              <a:rPr lang="en-US" dirty="0"/>
              <a:t>Special VR deadlines for military &amp; overseas voters</a:t>
            </a:r>
          </a:p>
          <a:p>
            <a:pPr lvl="3"/>
            <a:r>
              <a:rPr lang="en-US" dirty="0"/>
              <a:t>Monday, April 29, 2024, Primary Election VR Deadline</a:t>
            </a:r>
          </a:p>
          <a:p>
            <a:pPr lvl="3"/>
            <a:r>
              <a:rPr lang="en-US" dirty="0"/>
              <a:t>Monday, October 28, 2024, General Election VR Deadline</a:t>
            </a:r>
          </a:p>
          <a:p>
            <a:pPr lvl="4"/>
            <a:r>
              <a:rPr lang="en-US" dirty="0"/>
              <a:t>In limited cases, special rules for late VR registration after these stated deadlines</a:t>
            </a:r>
          </a:p>
          <a:p>
            <a:pPr lvl="1"/>
            <a:r>
              <a:rPr lang="en-US" dirty="0"/>
              <a:t>Absentee Application</a:t>
            </a:r>
          </a:p>
          <a:p>
            <a:pPr lvl="2"/>
            <a:r>
              <a:rPr lang="en-US" dirty="0"/>
              <a:t>Covers elections held in 1 calendar year – Jan. 1 to Dec. 31</a:t>
            </a:r>
          </a:p>
          <a:p>
            <a:pPr lvl="2"/>
            <a:r>
              <a:rPr lang="en-US" dirty="0"/>
              <a:t>Allows absentee ballot to be sent by mail, fax, or email</a:t>
            </a:r>
          </a:p>
          <a:p>
            <a:pPr lvl="2"/>
            <a:endParaRPr lang="en-US" dirty="0"/>
          </a:p>
        </p:txBody>
      </p:sp>
      <p:sp>
        <p:nvSpPr>
          <p:cNvPr id="4" name="TextBox 3">
            <a:extLst>
              <a:ext uri="{FF2B5EF4-FFF2-40B4-BE49-F238E27FC236}">
                <a16:creationId xmlns:a16="http://schemas.microsoft.com/office/drawing/2014/main" id="{6E9761EC-8043-4E33-9945-111106FC1CDA}"/>
              </a:ext>
            </a:extLst>
          </p:cNvPr>
          <p:cNvSpPr txBox="1"/>
          <p:nvPr/>
        </p:nvSpPr>
        <p:spPr>
          <a:xfrm>
            <a:off x="268448" y="6392411"/>
            <a:ext cx="4303552" cy="246221"/>
          </a:xfrm>
          <a:prstGeom prst="rect">
            <a:avLst/>
          </a:prstGeom>
          <a:noFill/>
        </p:spPr>
        <p:txBody>
          <a:bodyPr wrap="square" rtlCol="0">
            <a:spAutoFit/>
          </a:bodyPr>
          <a:lstStyle/>
          <a:p>
            <a:r>
              <a:rPr lang="en-US" sz="1000" dirty="0"/>
              <a:t>IC 3-7-36-14 | IC 3-11-4-3 | IC 3-11-4-3</a:t>
            </a:r>
          </a:p>
        </p:txBody>
      </p:sp>
      <p:sp>
        <p:nvSpPr>
          <p:cNvPr id="5" name="Slide Number Placeholder 4">
            <a:extLst>
              <a:ext uri="{FF2B5EF4-FFF2-40B4-BE49-F238E27FC236}">
                <a16:creationId xmlns:a16="http://schemas.microsoft.com/office/drawing/2014/main" id="{BBCA4862-48C7-4DE8-B348-1D3906406FEC}"/>
              </a:ext>
            </a:extLst>
          </p:cNvPr>
          <p:cNvSpPr>
            <a:spLocks noGrp="1"/>
          </p:cNvSpPr>
          <p:nvPr>
            <p:ph type="sldNum" sz="quarter" idx="12"/>
          </p:nvPr>
        </p:nvSpPr>
        <p:spPr/>
        <p:txBody>
          <a:bodyPr/>
          <a:lstStyle/>
          <a:p>
            <a:fld id="{AC2186AE-5367-4C52-8998-8C8653C1A69E}" type="slidenum">
              <a:rPr lang="en-US" smtClean="0"/>
              <a:pPr/>
              <a:t>4</a:t>
            </a:fld>
            <a:endParaRPr lang="en-US" dirty="0"/>
          </a:p>
        </p:txBody>
      </p:sp>
    </p:spTree>
    <p:extLst>
      <p:ext uri="{BB962C8B-B14F-4D97-AF65-F5344CB8AC3E}">
        <p14:creationId xmlns:p14="http://schemas.microsoft.com/office/powerpoint/2010/main" val="296213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8F017-CE82-0511-5A17-7BA05FECC60D}"/>
              </a:ext>
            </a:extLst>
          </p:cNvPr>
          <p:cNvSpPr>
            <a:spLocks noGrp="1"/>
          </p:cNvSpPr>
          <p:nvPr>
            <p:ph type="sldNum" sz="quarter" idx="12"/>
          </p:nvPr>
        </p:nvSpPr>
        <p:spPr/>
        <p:txBody>
          <a:bodyPr/>
          <a:lstStyle/>
          <a:p>
            <a:fld id="{AC2186AE-5367-4C52-8998-8C8653C1A69E}" type="slidenum">
              <a:rPr lang="en-US" smtClean="0"/>
              <a:t>5</a:t>
            </a:fld>
            <a:endParaRPr lang="en-US"/>
          </a:p>
        </p:txBody>
      </p:sp>
      <p:pic>
        <p:nvPicPr>
          <p:cNvPr id="4" name="Picture 3">
            <a:extLst>
              <a:ext uri="{FF2B5EF4-FFF2-40B4-BE49-F238E27FC236}">
                <a16:creationId xmlns:a16="http://schemas.microsoft.com/office/drawing/2014/main" id="{2946FA97-CFC3-2DFA-11A1-BC1DC717B3C3}"/>
              </a:ext>
            </a:extLst>
          </p:cNvPr>
          <p:cNvPicPr>
            <a:picLocks noChangeAspect="1"/>
          </p:cNvPicPr>
          <p:nvPr/>
        </p:nvPicPr>
        <p:blipFill>
          <a:blip r:embed="rId2"/>
          <a:stretch>
            <a:fillRect/>
          </a:stretch>
        </p:blipFill>
        <p:spPr>
          <a:xfrm>
            <a:off x="333338" y="687360"/>
            <a:ext cx="4238662" cy="5483279"/>
          </a:xfrm>
          <a:prstGeom prst="rect">
            <a:avLst/>
          </a:prstGeom>
        </p:spPr>
      </p:pic>
      <p:pic>
        <p:nvPicPr>
          <p:cNvPr id="6" name="Picture 5">
            <a:extLst>
              <a:ext uri="{FF2B5EF4-FFF2-40B4-BE49-F238E27FC236}">
                <a16:creationId xmlns:a16="http://schemas.microsoft.com/office/drawing/2014/main" id="{8EB4269A-7B05-3C7C-8FF4-46F721870040}"/>
              </a:ext>
            </a:extLst>
          </p:cNvPr>
          <p:cNvPicPr>
            <a:picLocks noChangeAspect="1"/>
          </p:cNvPicPr>
          <p:nvPr/>
        </p:nvPicPr>
        <p:blipFill>
          <a:blip r:embed="rId3"/>
          <a:stretch>
            <a:fillRect/>
          </a:stretch>
        </p:blipFill>
        <p:spPr>
          <a:xfrm>
            <a:off x="4648083" y="696063"/>
            <a:ext cx="4238662" cy="5465872"/>
          </a:xfrm>
          <a:prstGeom prst="rect">
            <a:avLst/>
          </a:prstGeom>
        </p:spPr>
      </p:pic>
    </p:spTree>
    <p:extLst>
      <p:ext uri="{BB962C8B-B14F-4D97-AF65-F5344CB8AC3E}">
        <p14:creationId xmlns:p14="http://schemas.microsoft.com/office/powerpoint/2010/main" val="114865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uburban scene">
            <a:extLst>
              <a:ext uri="{FF2B5EF4-FFF2-40B4-BE49-F238E27FC236}">
                <a16:creationId xmlns:a16="http://schemas.microsoft.com/office/drawing/2014/main" id="{7AD671D4-6313-4F90-9571-C5B29B0E887B}"/>
              </a:ext>
            </a:extLst>
          </p:cNvPr>
          <p:cNvSpPr/>
          <p:nvPr/>
        </p:nvSpPr>
        <p:spPr>
          <a:xfrm>
            <a:off x="577914" y="3008004"/>
            <a:ext cx="607034" cy="685026"/>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4F0DA127-F06F-46D0-8E58-EF008D88D69D}"/>
              </a:ext>
            </a:extLst>
          </p:cNvPr>
          <p:cNvSpPr>
            <a:spLocks noGrp="1"/>
          </p:cNvSpPr>
          <p:nvPr>
            <p:ph type="title"/>
          </p:nvPr>
        </p:nvSpPr>
        <p:spPr/>
        <p:txBody>
          <a:bodyPr/>
          <a:lstStyle/>
          <a:p>
            <a:r>
              <a:rPr lang="en-US" dirty="0"/>
              <a:t>Who can use the FPCA?</a:t>
            </a:r>
          </a:p>
        </p:txBody>
      </p:sp>
      <p:sp>
        <p:nvSpPr>
          <p:cNvPr id="3" name="Content Placeholder 2">
            <a:extLst>
              <a:ext uri="{FF2B5EF4-FFF2-40B4-BE49-F238E27FC236}">
                <a16:creationId xmlns:a16="http://schemas.microsoft.com/office/drawing/2014/main" id="{5773D41A-21D5-4EAE-9980-66222F437808}"/>
              </a:ext>
            </a:extLst>
          </p:cNvPr>
          <p:cNvSpPr>
            <a:spLocks noGrp="1"/>
          </p:cNvSpPr>
          <p:nvPr>
            <p:ph idx="1"/>
          </p:nvPr>
        </p:nvSpPr>
        <p:spPr>
          <a:xfrm>
            <a:off x="1478942" y="1395764"/>
            <a:ext cx="7036407" cy="4781199"/>
          </a:xfrm>
        </p:spPr>
        <p:txBody>
          <a:bodyPr>
            <a:normAutofit fontScale="92500"/>
          </a:bodyPr>
          <a:lstStyle/>
          <a:p>
            <a:r>
              <a:rPr lang="en-US" dirty="0"/>
              <a:t>Overseas Voters </a:t>
            </a:r>
          </a:p>
          <a:p>
            <a:pPr lvl="1"/>
            <a:r>
              <a:rPr lang="en-US" dirty="0"/>
              <a:t>Reside in any locale in the world that is not the U.S. or its territories</a:t>
            </a:r>
          </a:p>
          <a:p>
            <a:pPr marL="742950" lvl="1" indent="-285750"/>
            <a:r>
              <a:rPr lang="en-US" dirty="0"/>
              <a:t>Defined in state law:</a:t>
            </a:r>
          </a:p>
          <a:p>
            <a:pPr marL="1200150" lvl="2" indent="-285750"/>
            <a:r>
              <a:rPr lang="en-US" dirty="0"/>
              <a:t>An absent uniformed services voter who, by reason of active duty or service, is absent from the US on the date of the election</a:t>
            </a:r>
          </a:p>
          <a:p>
            <a:pPr marL="1200150" lvl="2" indent="-285750"/>
            <a:r>
              <a:rPr lang="en-US" dirty="0"/>
              <a:t>A person who resides outside the US and is qualified to vote in the last place in which the person was domiciled before leaving the US</a:t>
            </a:r>
          </a:p>
          <a:p>
            <a:pPr marL="1200150" lvl="2" indent="-285750"/>
            <a:r>
              <a:rPr lang="en-US" dirty="0"/>
              <a:t>A person who resides outside of the US and, but for such residence, would be qualified to vote in the last place in which the person was domiciled before leaving the US</a:t>
            </a:r>
          </a:p>
          <a:p>
            <a:pPr marL="1657350" lvl="3" indent="-285750"/>
            <a:r>
              <a:rPr lang="en-US" dirty="0"/>
              <a:t>NOTE: In Indiana, the state Constitution requires an individual to be a resident of their precinct at least </a:t>
            </a:r>
            <a:br>
              <a:rPr lang="en-US" dirty="0"/>
            </a:br>
            <a:r>
              <a:rPr lang="en-US" dirty="0"/>
              <a:t>30-days</a:t>
            </a:r>
          </a:p>
        </p:txBody>
      </p:sp>
      <p:sp>
        <p:nvSpPr>
          <p:cNvPr id="8" name="Oval 7">
            <a:extLst>
              <a:ext uri="{FF2B5EF4-FFF2-40B4-BE49-F238E27FC236}">
                <a16:creationId xmlns:a16="http://schemas.microsoft.com/office/drawing/2014/main" id="{AC63532E-B1E0-420A-A8F1-127AB0AD9DBD}"/>
              </a:ext>
            </a:extLst>
          </p:cNvPr>
          <p:cNvSpPr/>
          <p:nvPr/>
        </p:nvSpPr>
        <p:spPr>
          <a:xfrm>
            <a:off x="361380" y="1705053"/>
            <a:ext cx="1040101" cy="1040101"/>
          </a:xfrm>
          <a:prstGeom prst="ellipse">
            <a:avLst/>
          </a:prstGeom>
          <a:solidFill>
            <a:schemeClr val="accent5"/>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9" name="Rectangle 8" descr="Wave">
            <a:extLst>
              <a:ext uri="{FF2B5EF4-FFF2-40B4-BE49-F238E27FC236}">
                <a16:creationId xmlns:a16="http://schemas.microsoft.com/office/drawing/2014/main" id="{F50B81C9-6FCD-456E-AAEC-FBDDB29D6285}"/>
              </a:ext>
            </a:extLst>
          </p:cNvPr>
          <p:cNvSpPr/>
          <p:nvPr/>
        </p:nvSpPr>
        <p:spPr>
          <a:xfrm>
            <a:off x="594446" y="1938119"/>
            <a:ext cx="573968" cy="573968"/>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TextBox 9">
            <a:extLst>
              <a:ext uri="{FF2B5EF4-FFF2-40B4-BE49-F238E27FC236}">
                <a16:creationId xmlns:a16="http://schemas.microsoft.com/office/drawing/2014/main" id="{62FC74B3-9371-43FC-93B9-8472F9F5D468}"/>
              </a:ext>
            </a:extLst>
          </p:cNvPr>
          <p:cNvSpPr txBox="1"/>
          <p:nvPr/>
        </p:nvSpPr>
        <p:spPr>
          <a:xfrm>
            <a:off x="268448" y="6392411"/>
            <a:ext cx="4303552" cy="246221"/>
          </a:xfrm>
          <a:prstGeom prst="rect">
            <a:avLst/>
          </a:prstGeom>
          <a:noFill/>
        </p:spPr>
        <p:txBody>
          <a:bodyPr wrap="square" rtlCol="0">
            <a:spAutoFit/>
          </a:bodyPr>
          <a:lstStyle/>
          <a:p>
            <a:r>
              <a:rPr lang="en-US" sz="1000" dirty="0"/>
              <a:t>IC 3-5-2-34.5</a:t>
            </a:r>
          </a:p>
        </p:txBody>
      </p:sp>
      <p:sp>
        <p:nvSpPr>
          <p:cNvPr id="4" name="Slide Number Placeholder 3">
            <a:extLst>
              <a:ext uri="{FF2B5EF4-FFF2-40B4-BE49-F238E27FC236}">
                <a16:creationId xmlns:a16="http://schemas.microsoft.com/office/drawing/2014/main" id="{2BAA7F52-2B6C-4E08-9EB4-231CE933F53B}"/>
              </a:ext>
            </a:extLst>
          </p:cNvPr>
          <p:cNvSpPr>
            <a:spLocks noGrp="1"/>
          </p:cNvSpPr>
          <p:nvPr>
            <p:ph type="sldNum" sz="quarter" idx="12"/>
          </p:nvPr>
        </p:nvSpPr>
        <p:spPr/>
        <p:txBody>
          <a:bodyPr/>
          <a:lstStyle/>
          <a:p>
            <a:fld id="{AC2186AE-5367-4C52-8998-8C8653C1A69E}" type="slidenum">
              <a:rPr lang="en-US" smtClean="0"/>
              <a:pPr/>
              <a:t>6</a:t>
            </a:fld>
            <a:endParaRPr lang="en-US" dirty="0"/>
          </a:p>
        </p:txBody>
      </p:sp>
    </p:spTree>
    <p:extLst>
      <p:ext uri="{BB962C8B-B14F-4D97-AF65-F5344CB8AC3E}">
        <p14:creationId xmlns:p14="http://schemas.microsoft.com/office/powerpoint/2010/main" val="233910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4C81AFB-E22F-4087-8B09-54CF2862977E}"/>
              </a:ext>
            </a:extLst>
          </p:cNvPr>
          <p:cNvSpPr/>
          <p:nvPr/>
        </p:nvSpPr>
        <p:spPr>
          <a:xfrm>
            <a:off x="339784" y="2808870"/>
            <a:ext cx="1083295" cy="1083295"/>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7" name="Rectangle 6" descr="Suburban scene">
            <a:extLst>
              <a:ext uri="{FF2B5EF4-FFF2-40B4-BE49-F238E27FC236}">
                <a16:creationId xmlns:a16="http://schemas.microsoft.com/office/drawing/2014/main" id="{7AD671D4-6313-4F90-9571-C5B29B0E887B}"/>
              </a:ext>
            </a:extLst>
          </p:cNvPr>
          <p:cNvSpPr/>
          <p:nvPr/>
        </p:nvSpPr>
        <p:spPr>
          <a:xfrm>
            <a:off x="577914" y="3008004"/>
            <a:ext cx="607034" cy="685026"/>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4F0DA127-F06F-46D0-8E58-EF008D88D69D}"/>
              </a:ext>
            </a:extLst>
          </p:cNvPr>
          <p:cNvSpPr>
            <a:spLocks noGrp="1"/>
          </p:cNvSpPr>
          <p:nvPr>
            <p:ph type="title"/>
          </p:nvPr>
        </p:nvSpPr>
        <p:spPr/>
        <p:txBody>
          <a:bodyPr/>
          <a:lstStyle/>
          <a:p>
            <a:r>
              <a:rPr lang="en-US" dirty="0"/>
              <a:t>Who can use the FPCA?</a:t>
            </a:r>
          </a:p>
        </p:txBody>
      </p:sp>
      <p:sp>
        <p:nvSpPr>
          <p:cNvPr id="3" name="Content Placeholder 2">
            <a:extLst>
              <a:ext uri="{FF2B5EF4-FFF2-40B4-BE49-F238E27FC236}">
                <a16:creationId xmlns:a16="http://schemas.microsoft.com/office/drawing/2014/main" id="{5773D41A-21D5-4EAE-9980-66222F437808}"/>
              </a:ext>
            </a:extLst>
          </p:cNvPr>
          <p:cNvSpPr>
            <a:spLocks noGrp="1"/>
          </p:cNvSpPr>
          <p:nvPr>
            <p:ph idx="1"/>
          </p:nvPr>
        </p:nvSpPr>
        <p:spPr>
          <a:xfrm>
            <a:off x="1478942" y="1395764"/>
            <a:ext cx="7036407" cy="4781199"/>
          </a:xfrm>
        </p:spPr>
        <p:txBody>
          <a:bodyPr/>
          <a:lstStyle/>
          <a:p>
            <a:r>
              <a:rPr lang="en-US" dirty="0"/>
              <a:t>Military Voters</a:t>
            </a:r>
          </a:p>
          <a:p>
            <a:pPr lvl="1"/>
            <a:r>
              <a:rPr lang="en-US" dirty="0"/>
              <a:t>Active duty member of the Uniformed Services, Merchant Marine, or National Guard</a:t>
            </a:r>
          </a:p>
          <a:p>
            <a:pPr lvl="2"/>
            <a:r>
              <a:rPr lang="en-US" dirty="0"/>
              <a:t>“Uniformed Services” means:</a:t>
            </a:r>
          </a:p>
          <a:p>
            <a:pPr marL="1657350" lvl="3" indent="-285750"/>
            <a:r>
              <a:rPr lang="en-US" dirty="0"/>
              <a:t>The armed forces (Army, Navy, Air Force, Marine Corps, Space Force &amp; Coast Guard);</a:t>
            </a:r>
          </a:p>
          <a:p>
            <a:pPr marL="1657350" lvl="3" indent="-285750"/>
            <a:r>
              <a:rPr lang="en-US" dirty="0"/>
              <a:t>Commissioned corps of the NOAA; and</a:t>
            </a:r>
          </a:p>
          <a:p>
            <a:pPr marL="1657350" lvl="3" indent="-285750"/>
            <a:r>
              <a:rPr lang="en-US" dirty="0"/>
              <a:t>Commissioned corps of the Public Health Service.</a:t>
            </a:r>
          </a:p>
          <a:p>
            <a:pPr marL="742950" lvl="1" indent="-285750"/>
            <a:r>
              <a:rPr lang="en-US" dirty="0"/>
              <a:t>Spouse or dependent of an active duty member of the Uniformed Services, Merchant Marine, or National Guard</a:t>
            </a:r>
          </a:p>
          <a:p>
            <a:pPr marL="1200150" lvl="2" indent="-285750"/>
            <a:r>
              <a:rPr lang="en-US" dirty="0"/>
              <a:t>NOTE: National Guard members must be deployed outside of Indiana to use the FPCA</a:t>
            </a:r>
          </a:p>
          <a:p>
            <a:pPr lvl="3"/>
            <a:endParaRPr lang="en-US" b="1" dirty="0"/>
          </a:p>
          <a:p>
            <a:pPr lvl="3"/>
            <a:endParaRPr lang="en-US" dirty="0"/>
          </a:p>
        </p:txBody>
      </p:sp>
      <p:sp>
        <p:nvSpPr>
          <p:cNvPr id="4" name="Oval 3">
            <a:extLst>
              <a:ext uri="{FF2B5EF4-FFF2-40B4-BE49-F238E27FC236}">
                <a16:creationId xmlns:a16="http://schemas.microsoft.com/office/drawing/2014/main" id="{DF1CF4B7-6301-4BC6-9D1D-5F3FE08E1727}"/>
              </a:ext>
            </a:extLst>
          </p:cNvPr>
          <p:cNvSpPr/>
          <p:nvPr/>
        </p:nvSpPr>
        <p:spPr>
          <a:xfrm>
            <a:off x="339784" y="1907863"/>
            <a:ext cx="1057973" cy="1057973"/>
          </a:xfrm>
          <a:prstGeom prst="ellipse">
            <a:avLst/>
          </a:prstGeom>
          <a:solidFill>
            <a:srgbClr val="92D05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4" descr="Soldier">
            <a:extLst>
              <a:ext uri="{FF2B5EF4-FFF2-40B4-BE49-F238E27FC236}">
                <a16:creationId xmlns:a16="http://schemas.microsoft.com/office/drawing/2014/main" id="{8BED6D50-6F80-49AD-9EB5-B5D8FF55E9AF}"/>
              </a:ext>
            </a:extLst>
          </p:cNvPr>
          <p:cNvSpPr/>
          <p:nvPr/>
        </p:nvSpPr>
        <p:spPr>
          <a:xfrm>
            <a:off x="565253" y="2133332"/>
            <a:ext cx="607034" cy="607034"/>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990572EA-1C5F-460A-99E1-B3ED0DD42647}"/>
              </a:ext>
            </a:extLst>
          </p:cNvPr>
          <p:cNvSpPr txBox="1"/>
          <p:nvPr/>
        </p:nvSpPr>
        <p:spPr>
          <a:xfrm>
            <a:off x="268448" y="6392411"/>
            <a:ext cx="4303552" cy="246221"/>
          </a:xfrm>
          <a:prstGeom prst="rect">
            <a:avLst/>
          </a:prstGeom>
          <a:noFill/>
        </p:spPr>
        <p:txBody>
          <a:bodyPr wrap="square" rtlCol="0">
            <a:spAutoFit/>
          </a:bodyPr>
          <a:lstStyle/>
          <a:p>
            <a:r>
              <a:rPr lang="en-US" sz="1000" dirty="0"/>
              <a:t>IC 3-5-2-1.5</a:t>
            </a:r>
          </a:p>
        </p:txBody>
      </p:sp>
      <p:sp>
        <p:nvSpPr>
          <p:cNvPr id="9" name="Slide Number Placeholder 8">
            <a:extLst>
              <a:ext uri="{FF2B5EF4-FFF2-40B4-BE49-F238E27FC236}">
                <a16:creationId xmlns:a16="http://schemas.microsoft.com/office/drawing/2014/main" id="{BFE20309-CD15-4715-B0AC-C645A6E90930}"/>
              </a:ext>
            </a:extLst>
          </p:cNvPr>
          <p:cNvSpPr>
            <a:spLocks noGrp="1"/>
          </p:cNvSpPr>
          <p:nvPr>
            <p:ph type="sldNum" sz="quarter" idx="12"/>
          </p:nvPr>
        </p:nvSpPr>
        <p:spPr/>
        <p:txBody>
          <a:bodyPr/>
          <a:lstStyle/>
          <a:p>
            <a:fld id="{AC2186AE-5367-4C52-8998-8C8653C1A69E}" type="slidenum">
              <a:rPr lang="en-US" smtClean="0"/>
              <a:pPr/>
              <a:t>7</a:t>
            </a:fld>
            <a:endParaRPr lang="en-US" dirty="0"/>
          </a:p>
        </p:txBody>
      </p:sp>
    </p:spTree>
    <p:extLst>
      <p:ext uri="{BB962C8B-B14F-4D97-AF65-F5344CB8AC3E}">
        <p14:creationId xmlns:p14="http://schemas.microsoft.com/office/powerpoint/2010/main" val="79726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4C81AFB-E22F-4087-8B09-54CF2862977E}"/>
              </a:ext>
            </a:extLst>
          </p:cNvPr>
          <p:cNvSpPr/>
          <p:nvPr/>
        </p:nvSpPr>
        <p:spPr>
          <a:xfrm>
            <a:off x="339784" y="2808870"/>
            <a:ext cx="1083295" cy="1083295"/>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7" name="Rectangle 6" descr="Suburban scene">
            <a:extLst>
              <a:ext uri="{FF2B5EF4-FFF2-40B4-BE49-F238E27FC236}">
                <a16:creationId xmlns:a16="http://schemas.microsoft.com/office/drawing/2014/main" id="{7AD671D4-6313-4F90-9571-C5B29B0E887B}"/>
              </a:ext>
            </a:extLst>
          </p:cNvPr>
          <p:cNvSpPr/>
          <p:nvPr/>
        </p:nvSpPr>
        <p:spPr>
          <a:xfrm>
            <a:off x="577914" y="3008004"/>
            <a:ext cx="607034" cy="685026"/>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4F0DA127-F06F-46D0-8E58-EF008D88D69D}"/>
              </a:ext>
            </a:extLst>
          </p:cNvPr>
          <p:cNvSpPr>
            <a:spLocks noGrp="1"/>
          </p:cNvSpPr>
          <p:nvPr>
            <p:ph type="title"/>
          </p:nvPr>
        </p:nvSpPr>
        <p:spPr/>
        <p:txBody>
          <a:bodyPr/>
          <a:lstStyle/>
          <a:p>
            <a:r>
              <a:rPr lang="en-US" dirty="0"/>
              <a:t>Who can use the FPCA?</a:t>
            </a:r>
          </a:p>
        </p:txBody>
      </p:sp>
      <p:sp>
        <p:nvSpPr>
          <p:cNvPr id="3" name="Content Placeholder 2">
            <a:extLst>
              <a:ext uri="{FF2B5EF4-FFF2-40B4-BE49-F238E27FC236}">
                <a16:creationId xmlns:a16="http://schemas.microsoft.com/office/drawing/2014/main" id="{5773D41A-21D5-4EAE-9980-66222F437808}"/>
              </a:ext>
            </a:extLst>
          </p:cNvPr>
          <p:cNvSpPr>
            <a:spLocks noGrp="1"/>
          </p:cNvSpPr>
          <p:nvPr>
            <p:ph idx="1"/>
          </p:nvPr>
        </p:nvSpPr>
        <p:spPr>
          <a:xfrm>
            <a:off x="1478942" y="1395764"/>
            <a:ext cx="7036407" cy="4781199"/>
          </a:xfrm>
        </p:spPr>
        <p:txBody>
          <a:bodyPr/>
          <a:lstStyle/>
          <a:p>
            <a:r>
              <a:rPr lang="en-US" dirty="0"/>
              <a:t>Military Voters</a:t>
            </a:r>
          </a:p>
          <a:p>
            <a:pPr lvl="1"/>
            <a:r>
              <a:rPr lang="en-US" dirty="0"/>
              <a:t>Military voter and spouse/dependent may not always be an “overseas” voter</a:t>
            </a:r>
          </a:p>
          <a:p>
            <a:pPr lvl="2"/>
            <a:r>
              <a:rPr lang="en-US" dirty="0"/>
              <a:t>Can be stationed in the US and its territories and use the FPCA</a:t>
            </a:r>
          </a:p>
          <a:p>
            <a:pPr lvl="3"/>
            <a:r>
              <a:rPr lang="en-US" dirty="0"/>
              <a:t>Mailed, emailed &amp; faxed absentee ballots must be received not later than noon, Election Day </a:t>
            </a:r>
          </a:p>
          <a:p>
            <a:pPr lvl="2"/>
            <a:r>
              <a:rPr lang="en-US" dirty="0"/>
              <a:t>Can be stationed “overseas” and use the FPCA</a:t>
            </a:r>
          </a:p>
          <a:p>
            <a:pPr lvl="3"/>
            <a:r>
              <a:rPr lang="en-US" dirty="0"/>
              <a:t>For emailed &amp; faxed absentee ballots, the ballot return deadline is noon, Election Day</a:t>
            </a:r>
          </a:p>
          <a:p>
            <a:pPr lvl="3"/>
            <a:r>
              <a:rPr lang="en-US" dirty="0"/>
              <a:t>For mailed absentee ballots, ballot may be received up to noon, ten-days after Election Day and counted, if the postmark is on or before the date of the election</a:t>
            </a:r>
          </a:p>
          <a:p>
            <a:pPr lvl="3"/>
            <a:endParaRPr lang="en-US" b="1" dirty="0"/>
          </a:p>
          <a:p>
            <a:pPr lvl="3"/>
            <a:endParaRPr lang="en-US" dirty="0"/>
          </a:p>
        </p:txBody>
      </p:sp>
      <p:sp>
        <p:nvSpPr>
          <p:cNvPr id="4" name="Oval 3">
            <a:extLst>
              <a:ext uri="{FF2B5EF4-FFF2-40B4-BE49-F238E27FC236}">
                <a16:creationId xmlns:a16="http://schemas.microsoft.com/office/drawing/2014/main" id="{DF1CF4B7-6301-4BC6-9D1D-5F3FE08E1727}"/>
              </a:ext>
            </a:extLst>
          </p:cNvPr>
          <p:cNvSpPr/>
          <p:nvPr/>
        </p:nvSpPr>
        <p:spPr>
          <a:xfrm>
            <a:off x="339784" y="1907863"/>
            <a:ext cx="1057973" cy="1057973"/>
          </a:xfrm>
          <a:prstGeom prst="ellipse">
            <a:avLst/>
          </a:prstGeom>
          <a:solidFill>
            <a:srgbClr val="92D05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4" descr="Soldier">
            <a:extLst>
              <a:ext uri="{FF2B5EF4-FFF2-40B4-BE49-F238E27FC236}">
                <a16:creationId xmlns:a16="http://schemas.microsoft.com/office/drawing/2014/main" id="{8BED6D50-6F80-49AD-9EB5-B5D8FF55E9AF}"/>
              </a:ext>
            </a:extLst>
          </p:cNvPr>
          <p:cNvSpPr/>
          <p:nvPr/>
        </p:nvSpPr>
        <p:spPr>
          <a:xfrm>
            <a:off x="565253" y="2133332"/>
            <a:ext cx="607034" cy="607034"/>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E472EFD1-C44C-4481-857A-C50F4A19B001}"/>
              </a:ext>
            </a:extLst>
          </p:cNvPr>
          <p:cNvSpPr txBox="1"/>
          <p:nvPr/>
        </p:nvSpPr>
        <p:spPr>
          <a:xfrm>
            <a:off x="268448" y="6392411"/>
            <a:ext cx="4303552" cy="246221"/>
          </a:xfrm>
          <a:prstGeom prst="rect">
            <a:avLst/>
          </a:prstGeom>
          <a:noFill/>
        </p:spPr>
        <p:txBody>
          <a:bodyPr wrap="square" rtlCol="0">
            <a:spAutoFit/>
          </a:bodyPr>
          <a:lstStyle/>
          <a:p>
            <a:r>
              <a:rPr lang="en-US" sz="1000" dirty="0"/>
              <a:t>IC 3-11.5-4-10 | IC 3-12-1-17</a:t>
            </a:r>
          </a:p>
        </p:txBody>
      </p:sp>
      <p:sp>
        <p:nvSpPr>
          <p:cNvPr id="9" name="Slide Number Placeholder 8">
            <a:extLst>
              <a:ext uri="{FF2B5EF4-FFF2-40B4-BE49-F238E27FC236}">
                <a16:creationId xmlns:a16="http://schemas.microsoft.com/office/drawing/2014/main" id="{9DD8DCDF-B830-4486-B82F-998A0739B3F8}"/>
              </a:ext>
            </a:extLst>
          </p:cNvPr>
          <p:cNvSpPr>
            <a:spLocks noGrp="1"/>
          </p:cNvSpPr>
          <p:nvPr>
            <p:ph type="sldNum" sz="quarter" idx="12"/>
          </p:nvPr>
        </p:nvSpPr>
        <p:spPr/>
        <p:txBody>
          <a:bodyPr/>
          <a:lstStyle/>
          <a:p>
            <a:fld id="{AC2186AE-5367-4C52-8998-8C8653C1A69E}" type="slidenum">
              <a:rPr lang="en-US" smtClean="0"/>
              <a:pPr/>
              <a:t>8</a:t>
            </a:fld>
            <a:endParaRPr lang="en-US" dirty="0"/>
          </a:p>
        </p:txBody>
      </p:sp>
    </p:spTree>
    <p:extLst>
      <p:ext uri="{BB962C8B-B14F-4D97-AF65-F5344CB8AC3E}">
        <p14:creationId xmlns:p14="http://schemas.microsoft.com/office/powerpoint/2010/main" val="299619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FA88-4B4B-4EFF-A807-F020BBB352B1}"/>
              </a:ext>
            </a:extLst>
          </p:cNvPr>
          <p:cNvSpPr>
            <a:spLocks noGrp="1"/>
          </p:cNvSpPr>
          <p:nvPr>
            <p:ph type="title"/>
          </p:nvPr>
        </p:nvSpPr>
        <p:spPr/>
        <p:txBody>
          <a:bodyPr>
            <a:normAutofit fontScale="90000"/>
          </a:bodyPr>
          <a:lstStyle/>
          <a:p>
            <a:r>
              <a:rPr lang="en-US" dirty="0"/>
              <a:t>What does section 1 of the FPCA mean?</a:t>
            </a:r>
          </a:p>
        </p:txBody>
      </p:sp>
      <p:pic>
        <p:nvPicPr>
          <p:cNvPr id="5" name="Picture 4">
            <a:extLst>
              <a:ext uri="{FF2B5EF4-FFF2-40B4-BE49-F238E27FC236}">
                <a16:creationId xmlns:a16="http://schemas.microsoft.com/office/drawing/2014/main" id="{A166249F-DDD8-4A5C-A7D2-EC5D3010A756}"/>
              </a:ext>
            </a:extLst>
          </p:cNvPr>
          <p:cNvPicPr>
            <a:picLocks noChangeAspect="1"/>
          </p:cNvPicPr>
          <p:nvPr/>
        </p:nvPicPr>
        <p:blipFill rotWithShape="1">
          <a:blip r:embed="rId2"/>
          <a:srcRect t="5970" b="79557"/>
          <a:stretch/>
        </p:blipFill>
        <p:spPr>
          <a:xfrm>
            <a:off x="440213" y="1620736"/>
            <a:ext cx="8263574" cy="1590607"/>
          </a:xfrm>
          <a:prstGeom prst="rect">
            <a:avLst/>
          </a:prstGeom>
        </p:spPr>
      </p:pic>
      <p:sp>
        <p:nvSpPr>
          <p:cNvPr id="6" name="Rectangle 5">
            <a:extLst>
              <a:ext uri="{FF2B5EF4-FFF2-40B4-BE49-F238E27FC236}">
                <a16:creationId xmlns:a16="http://schemas.microsoft.com/office/drawing/2014/main" id="{A6D4DCC3-7ADA-4AE9-8B1C-47A1CEEA8CE9}"/>
              </a:ext>
            </a:extLst>
          </p:cNvPr>
          <p:cNvSpPr/>
          <p:nvPr/>
        </p:nvSpPr>
        <p:spPr>
          <a:xfrm>
            <a:off x="1954253" y="2318155"/>
            <a:ext cx="146922" cy="214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2305568A-B4D7-44F7-8F85-26E72089FCCA}"/>
              </a:ext>
            </a:extLst>
          </p:cNvPr>
          <p:cNvSpPr/>
          <p:nvPr/>
        </p:nvSpPr>
        <p:spPr>
          <a:xfrm>
            <a:off x="6309002" y="2309035"/>
            <a:ext cx="146922" cy="2140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AC5BABF8-0734-4B08-821E-A54E41E594F4}"/>
              </a:ext>
            </a:extLst>
          </p:cNvPr>
          <p:cNvSpPr txBox="1"/>
          <p:nvPr/>
        </p:nvSpPr>
        <p:spPr>
          <a:xfrm>
            <a:off x="1658271" y="3211342"/>
            <a:ext cx="6942149" cy="3262432"/>
          </a:xfrm>
          <a:prstGeom prst="rect">
            <a:avLst/>
          </a:prstGeom>
          <a:noFill/>
        </p:spPr>
        <p:txBody>
          <a:bodyPr wrap="square" rtlCol="0">
            <a:spAutoFit/>
          </a:bodyPr>
          <a:lstStyle/>
          <a:p>
            <a:r>
              <a:rPr lang="en-US" sz="2000" b="1" dirty="0"/>
              <a:t>Active duty uniformed services members, Merchant Marine or their eligible spouse or dependent </a:t>
            </a:r>
          </a:p>
          <a:p>
            <a:pPr marL="285750" indent="-285750">
              <a:buFont typeface="Arial" panose="020B0604020202020204" pitchFamily="34" charset="0"/>
              <a:buChar char="•"/>
            </a:pPr>
            <a:r>
              <a:rPr lang="en-US" dirty="0"/>
              <a:t>Mark box 1 or 2 </a:t>
            </a:r>
          </a:p>
          <a:p>
            <a:pPr marL="285750" indent="-285750">
              <a:buFont typeface="Arial" panose="020B0604020202020204" pitchFamily="34" charset="0"/>
              <a:buChar char="•"/>
            </a:pPr>
            <a:r>
              <a:rPr lang="en-US" dirty="0"/>
              <a:t>Registered to vote at last Indiana residence address</a:t>
            </a:r>
          </a:p>
          <a:p>
            <a:pPr marL="742950" lvl="1" indent="-285750">
              <a:buFont typeface="Arial" panose="020B0604020202020204" pitchFamily="34" charset="0"/>
              <a:buChar char="•"/>
            </a:pPr>
            <a:r>
              <a:rPr lang="en-US" sz="1600" i="1" dirty="0"/>
              <a:t>Person may not be returning to this address, but it’s the location where they last lived in Indiana </a:t>
            </a:r>
          </a:p>
          <a:p>
            <a:pPr marL="742950" lvl="1" indent="-285750">
              <a:buFont typeface="Arial" panose="020B0604020202020204" pitchFamily="34" charset="0"/>
              <a:buChar char="•"/>
            </a:pPr>
            <a:r>
              <a:rPr lang="en-US" sz="1600" i="1" dirty="0"/>
              <a:t>Don’t forget extended VR deadline when using FPCA!</a:t>
            </a:r>
          </a:p>
          <a:p>
            <a:pPr marL="285750" indent="-285750">
              <a:buFont typeface="Arial" panose="020B0604020202020204" pitchFamily="34" charset="0"/>
              <a:buChar char="•"/>
            </a:pPr>
            <a:r>
              <a:rPr lang="en-US" dirty="0"/>
              <a:t>Receives regular ballot, if otherwise eligible</a:t>
            </a:r>
          </a:p>
          <a:p>
            <a:pPr marL="742950" lvl="1" indent="-285750">
              <a:buFont typeface="Arial" panose="020B0604020202020204" pitchFamily="34" charset="0"/>
              <a:buChar char="•"/>
            </a:pPr>
            <a:r>
              <a:rPr lang="en-US" sz="1600" i="1" dirty="0"/>
              <a:t>Absentee </a:t>
            </a:r>
            <a:r>
              <a:rPr lang="en-US" sz="1600" i="1" u="sng" dirty="0"/>
              <a:t>by mail</a:t>
            </a:r>
            <a:r>
              <a:rPr lang="en-US" sz="1600" i="1" dirty="0"/>
              <a:t> request must be received not later than 12-days </a:t>
            </a:r>
            <a:br>
              <a:rPr lang="en-US" sz="1600" i="1" dirty="0"/>
            </a:br>
            <a:r>
              <a:rPr lang="en-US" sz="1600" i="1" dirty="0"/>
              <a:t>before election pursuant to Indiana law</a:t>
            </a:r>
          </a:p>
          <a:p>
            <a:pPr marL="742950" lvl="1" indent="-285750">
              <a:buFont typeface="Arial" panose="020B0604020202020204" pitchFamily="34" charset="0"/>
              <a:buChar char="•"/>
            </a:pPr>
            <a:r>
              <a:rPr lang="en-US" sz="1600" i="1" dirty="0"/>
              <a:t>Absentee </a:t>
            </a:r>
            <a:r>
              <a:rPr lang="en-US" sz="1600" i="1" u="sng" dirty="0"/>
              <a:t>by fax/email</a:t>
            </a:r>
            <a:r>
              <a:rPr lang="en-US" sz="1600" i="1" dirty="0"/>
              <a:t> request must be received </a:t>
            </a:r>
            <a:br>
              <a:rPr lang="en-US" sz="1600" i="1" dirty="0"/>
            </a:br>
            <a:r>
              <a:rPr lang="en-US" sz="1600" i="1" dirty="0"/>
              <a:t>not later than noon, the day before election day</a:t>
            </a:r>
          </a:p>
        </p:txBody>
      </p:sp>
      <p:sp>
        <p:nvSpPr>
          <p:cNvPr id="9" name="Oval 8">
            <a:extLst>
              <a:ext uri="{FF2B5EF4-FFF2-40B4-BE49-F238E27FC236}">
                <a16:creationId xmlns:a16="http://schemas.microsoft.com/office/drawing/2014/main" id="{F451B816-8C81-4379-8B7A-1477AD94CC4F}"/>
              </a:ext>
            </a:extLst>
          </p:cNvPr>
          <p:cNvSpPr/>
          <p:nvPr/>
        </p:nvSpPr>
        <p:spPr>
          <a:xfrm>
            <a:off x="440213" y="4500971"/>
            <a:ext cx="1083295" cy="1083295"/>
          </a:xfrm>
          <a:prstGeom prst="ellipse">
            <a:avLst/>
          </a:prstGeom>
          <a:solidFill>
            <a:srgbClr val="FFC00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0" name="Rectangle 9" descr="Suburban scene">
            <a:extLst>
              <a:ext uri="{FF2B5EF4-FFF2-40B4-BE49-F238E27FC236}">
                <a16:creationId xmlns:a16="http://schemas.microsoft.com/office/drawing/2014/main" id="{003ADD27-7781-4B38-84FF-C04343A3F2FF}"/>
              </a:ext>
            </a:extLst>
          </p:cNvPr>
          <p:cNvSpPr/>
          <p:nvPr/>
        </p:nvSpPr>
        <p:spPr>
          <a:xfrm>
            <a:off x="678343" y="4700105"/>
            <a:ext cx="607034" cy="685026"/>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80233A65-9016-4D8F-BEE0-D1BF8DE29C8B}"/>
              </a:ext>
            </a:extLst>
          </p:cNvPr>
          <p:cNvSpPr/>
          <p:nvPr/>
        </p:nvSpPr>
        <p:spPr>
          <a:xfrm>
            <a:off x="440213" y="3599964"/>
            <a:ext cx="1057973" cy="1057973"/>
          </a:xfrm>
          <a:prstGeom prst="ellipse">
            <a:avLst/>
          </a:prstGeom>
          <a:solidFill>
            <a:srgbClr val="92D05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12" name="Rectangle 11" descr="Soldier">
            <a:extLst>
              <a:ext uri="{FF2B5EF4-FFF2-40B4-BE49-F238E27FC236}">
                <a16:creationId xmlns:a16="http://schemas.microsoft.com/office/drawing/2014/main" id="{6FAAB1E4-F1FA-4716-8C48-66B5042F5EBD}"/>
              </a:ext>
            </a:extLst>
          </p:cNvPr>
          <p:cNvSpPr/>
          <p:nvPr/>
        </p:nvSpPr>
        <p:spPr>
          <a:xfrm>
            <a:off x="665682" y="3825433"/>
            <a:ext cx="607034" cy="607034"/>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05C0B0ED-F3FD-4F53-8540-72C7B18876A1}"/>
              </a:ext>
            </a:extLst>
          </p:cNvPr>
          <p:cNvSpPr txBox="1"/>
          <p:nvPr/>
        </p:nvSpPr>
        <p:spPr>
          <a:xfrm>
            <a:off x="268448" y="6473774"/>
            <a:ext cx="4303552" cy="246221"/>
          </a:xfrm>
          <a:prstGeom prst="rect">
            <a:avLst/>
          </a:prstGeom>
          <a:noFill/>
        </p:spPr>
        <p:txBody>
          <a:bodyPr wrap="square" rtlCol="0">
            <a:spAutoFit/>
          </a:bodyPr>
          <a:lstStyle/>
          <a:p>
            <a:r>
              <a:rPr lang="en-US" sz="1000" dirty="0"/>
              <a:t>IC 3-11-4-3 | IC 3-11-4-6</a:t>
            </a:r>
          </a:p>
        </p:txBody>
      </p:sp>
      <p:sp>
        <p:nvSpPr>
          <p:cNvPr id="3" name="Slide Number Placeholder 2">
            <a:extLst>
              <a:ext uri="{FF2B5EF4-FFF2-40B4-BE49-F238E27FC236}">
                <a16:creationId xmlns:a16="http://schemas.microsoft.com/office/drawing/2014/main" id="{FA147148-8DB5-4F6C-BA36-C9B4DF55B974}"/>
              </a:ext>
            </a:extLst>
          </p:cNvPr>
          <p:cNvSpPr>
            <a:spLocks noGrp="1"/>
          </p:cNvSpPr>
          <p:nvPr>
            <p:ph type="sldNum" sz="quarter" idx="12"/>
          </p:nvPr>
        </p:nvSpPr>
        <p:spPr/>
        <p:txBody>
          <a:bodyPr/>
          <a:lstStyle/>
          <a:p>
            <a:fld id="{AC2186AE-5367-4C52-8998-8C8653C1A69E}" type="slidenum">
              <a:rPr lang="en-US" smtClean="0"/>
              <a:pPr/>
              <a:t>9</a:t>
            </a:fld>
            <a:endParaRPr lang="en-US" dirty="0"/>
          </a:p>
        </p:txBody>
      </p:sp>
    </p:spTree>
    <p:extLst>
      <p:ext uri="{BB962C8B-B14F-4D97-AF65-F5344CB8AC3E}">
        <p14:creationId xmlns:p14="http://schemas.microsoft.com/office/powerpoint/2010/main" val="1513513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5912</TotalTime>
  <Words>2674</Words>
  <Application>Microsoft Office PowerPoint</Application>
  <PresentationFormat>On-screen Show (4:3)</PresentationFormat>
  <Paragraphs>266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Why do military &amp; overseas have special forms &amp; deadlines?</vt:lpstr>
      <vt:lpstr>Federal Partners</vt:lpstr>
      <vt:lpstr>Federal Post Card Application (FPCA)</vt:lpstr>
      <vt:lpstr>PowerPoint Presentation</vt:lpstr>
      <vt:lpstr>Who can use the FPCA?</vt:lpstr>
      <vt:lpstr>Who can use the FPCA?</vt:lpstr>
      <vt:lpstr>Who can use the FPCA?</vt:lpstr>
      <vt:lpstr>What does section 1 of the FPCA mean?</vt:lpstr>
      <vt:lpstr>What does section 1 of the FPCA mean?</vt:lpstr>
      <vt:lpstr>What does section 1 of the FPCA mean?</vt:lpstr>
      <vt:lpstr>What is a Federal Only Ballot?</vt:lpstr>
      <vt:lpstr>What does section 1 of the FPCA mean?</vt:lpstr>
      <vt:lpstr>How can FPCA voters receive ABS ballots?</vt:lpstr>
      <vt:lpstr>How can FPCA voters receive ABS ballots?</vt:lpstr>
      <vt:lpstr>Do UOCAVA voters need voter ID on FPCA?</vt:lpstr>
      <vt:lpstr>So, what’s the deal with the FWAB?</vt:lpstr>
      <vt:lpstr>PowerPoint Presentation</vt:lpstr>
      <vt:lpstr>PowerPoint Presentation</vt:lpstr>
      <vt:lpstr>What if…</vt:lpstr>
      <vt:lpstr>PowerPoint Presentation</vt:lpstr>
      <vt:lpstr>What if…</vt:lpstr>
      <vt:lpstr>What if…</vt:lpstr>
      <vt:lpstr>Key UOCAVA Dates for 2024 Primary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Nussmeyer, Angela M</dc:creator>
  <cp:lastModifiedBy>Nussmeyer, Angela M</cp:lastModifiedBy>
  <cp:revision>68</cp:revision>
  <cp:lastPrinted>2020-03-05T15:30:03Z</cp:lastPrinted>
  <dcterms:created xsi:type="dcterms:W3CDTF">2020-02-20T21:56:59Z</dcterms:created>
  <dcterms:modified xsi:type="dcterms:W3CDTF">2023-12-05T20:39:13Z</dcterms:modified>
</cp:coreProperties>
</file>