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42"/>
  </p:notesMasterIdLst>
  <p:sldIdLst>
    <p:sldId id="693" r:id="rId6"/>
    <p:sldId id="556" r:id="rId7"/>
    <p:sldId id="460" r:id="rId8"/>
    <p:sldId id="455" r:id="rId9"/>
    <p:sldId id="604" r:id="rId10"/>
    <p:sldId id="652" r:id="rId11"/>
    <p:sldId id="689" r:id="rId12"/>
    <p:sldId id="687" r:id="rId13"/>
    <p:sldId id="694" r:id="rId14"/>
    <p:sldId id="690" r:id="rId15"/>
    <p:sldId id="691" r:id="rId16"/>
    <p:sldId id="686" r:id="rId17"/>
    <p:sldId id="695" r:id="rId18"/>
    <p:sldId id="692" r:id="rId19"/>
    <p:sldId id="696" r:id="rId20"/>
    <p:sldId id="697" r:id="rId21"/>
    <p:sldId id="609" r:id="rId22"/>
    <p:sldId id="673" r:id="rId23"/>
    <p:sldId id="680" r:id="rId24"/>
    <p:sldId id="667" r:id="rId25"/>
    <p:sldId id="653" r:id="rId26"/>
    <p:sldId id="641" r:id="rId27"/>
    <p:sldId id="561" r:id="rId28"/>
    <p:sldId id="665" r:id="rId29"/>
    <p:sldId id="664" r:id="rId30"/>
    <p:sldId id="683" r:id="rId31"/>
    <p:sldId id="684" r:id="rId32"/>
    <p:sldId id="685" r:id="rId33"/>
    <p:sldId id="656" r:id="rId34"/>
    <p:sldId id="700" r:id="rId35"/>
    <p:sldId id="701" r:id="rId36"/>
    <p:sldId id="699" r:id="rId37"/>
    <p:sldId id="655" r:id="rId38"/>
    <p:sldId id="669" r:id="rId39"/>
    <p:sldId id="698" r:id="rId40"/>
    <p:sldId id="65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9BF62D-FA47-169A-535F-1B73E68D4B86}" name="Mona Harrington" initials="MH" userId="S::mharrington@eac.gov::23b83f1a-1d16-40bb-8013-721315509d15" providerId="AD"/>
  <p188:author id="{A640D866-AE1A-5680-1632-6A4882F37FB9}" name="Karen Meyers" initials="KM" userId="S::kmeyers@eac.gov::52efc87e-1a9b-4c29-87ef-afd36c4db599" providerId="AD"/>
  <p188:author id="{E114517B-6014-5F96-3685-1C1991108C10}" name="Kristen Muthig" initials="KM" userId="S::kmuthig@eac.gov::d0fb7ec0-1785-4a46-a83f-f52ebda6af4f" providerId="AD"/>
  <p188:author id="{B0F890AB-B439-4C32-84EF-136590886FDC}" name="Courtney Mills" initials="CM" userId="S::cmills@eac.gov::8bdc6ca1-0a4c-4194-ba03-7e7e2ef0dac0" providerId="AD"/>
  <p188:author id="{3AF02AB3-EA2D-F2DD-142C-5AEB17F14669}" name="Jay Phelps" initials="JP" userId="S::jphelps@eac.gov::08666cad-4b51-4473-8cb9-ce9147578f36" providerId="AD"/>
  <p188:author id="{F06772CD-8EB0-346B-C7A1-47937F07B743}" name="Jonathon Panek" initials="JP" userId="S::jpanek@eac.gov::343ac2e0-876f-490b-81d7-8d235198a16c" providerId="AD"/>
  <p188:author id="{B45FB7DC-64EE-1A6A-FB6F-E76C507DC673}" name="Tate Fall" initials="TF" userId="S::tfall@eac.gov::c5cca77e-e1e0-4b6b-8149-1badbcc019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en Muthig" initials="KM" lastIdx="4" clrIdx="0">
    <p:extLst>
      <p:ext uri="{19B8F6BF-5375-455C-9EA6-DF929625EA0E}">
        <p15:presenceInfo xmlns:p15="http://schemas.microsoft.com/office/powerpoint/2012/main" userId="S::kmuthig@eac.gov::d0fb7ec0-1785-4a46-a83f-f52ebda6af4f" providerId="AD"/>
      </p:ext>
    </p:extLst>
  </p:cmAuthor>
  <p:cmAuthor id="2" name="Ben Jackson" initials="BJ" lastIdx="1" clrIdx="1">
    <p:extLst>
      <p:ext uri="{19B8F6BF-5375-455C-9EA6-DF929625EA0E}">
        <p15:presenceInfo xmlns:p15="http://schemas.microsoft.com/office/powerpoint/2012/main" userId="S::wjackson@eac.gov::826b796d-af88-4cdf-bdd9-6dad61b3e1ec" providerId="AD"/>
      </p:ext>
    </p:extLst>
  </p:cmAuthor>
  <p:cmAuthor id="3" name="Tate Fall" initials="TF" lastIdx="5" clrIdx="2">
    <p:extLst>
      <p:ext uri="{19B8F6BF-5375-455C-9EA6-DF929625EA0E}">
        <p15:presenceInfo xmlns:p15="http://schemas.microsoft.com/office/powerpoint/2012/main" userId="S::tfall@eac.gov::c5cca77e-e1e0-4b6b-8149-1badbcc01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673"/>
    <a:srgbClr val="FFFFFF"/>
    <a:srgbClr val="000000"/>
    <a:srgbClr val="1E5A94"/>
    <a:srgbClr val="1E3063"/>
    <a:srgbClr val="CE1432"/>
    <a:srgbClr val="B64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0686E-0246-83F2-C496-7DF4D4D38981}" v="61" dt="2022-11-10T20:22:43.564"/>
    <p1510:client id="{4C15F72B-AE20-EF30-BCF3-CD82915F0A72}" v="3" dt="2022-11-10T20:07:54.182"/>
    <p1510:client id="{52CE4199-218B-9BC7-2563-64BF1B89955F}" v="69" dt="2022-12-07T21:27:03.202"/>
    <p1510:client id="{52EE627C-589E-5BC2-5FB5-F091EA96F1B2}" v="41" dt="2022-11-07T13:35:18.774"/>
    <p1510:client id="{59186E18-7B1A-4872-0C54-173980BEC55E}" v="174" dt="2022-12-08T18:03:26.955"/>
    <p1510:client id="{5DD286BB-8B42-A311-9D2E-E5F711D148F4}" v="1" dt="2022-12-07T21:42:30.150"/>
    <p1510:client id="{65E43869-40A3-54B8-943A-FC98F4C42FFD}" v="2" dt="2022-11-10T18:13:18.171"/>
    <p1510:client id="{8501ED45-DD9B-CE8C-CA1B-01EA04E4FCAC}" v="11" dt="2022-11-10T20:35:08.535"/>
    <p1510:client id="{891DAD6C-821B-D0BB-3505-0EA720386F52}" v="208" dt="2022-11-09T00:19:13.773"/>
    <p1510:client id="{89E99030-111C-8A03-897F-67ABF8E567A5}" v="11" dt="2022-11-07T20:49:36.392"/>
    <p1510:client id="{8A3DF453-5601-406F-B31E-CE132BEF9280}" v="47" dt="2022-11-07T20:19:31.799"/>
    <p1510:client id="{CACBFCB5-B6A4-4B78-8A4B-D632760F0234}" v="494" dt="2022-12-07T19:50:11.194"/>
    <p1510:client id="{DDCB8C0D-4C17-22F9-D731-12CC9F177FD5}" v="18" dt="2022-12-08T02:28:05.638"/>
    <p1510:client id="{E73F062A-3BD5-1256-AF7A-6F7980F8E2F6}" v="22" dt="2022-12-08T18:43:25.374"/>
    <p1510:client id="{FE5CC0EE-C32A-9DC8-D419-AF5EB199FE14}" v="18" dt="2022-12-07T20:58:47.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6D892E-F9BE-495C-A60E-5A4EF663F21B}" type="datetimeFigureOut">
              <a:rPr lang="en-US" smtClean="0"/>
              <a:t>12/8/2022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4D0733-F7EF-460C-98AD-266FFB6A4596}" type="slidenum">
              <a:rPr lang="en-US" smtClean="0"/>
              <a:t>‹#›</a:t>
            </a:fld>
            <a:endParaRPr lang="en-US"/>
          </a:p>
        </p:txBody>
      </p:sp>
    </p:spTree>
    <p:extLst>
      <p:ext uri="{BB962C8B-B14F-4D97-AF65-F5344CB8AC3E}">
        <p14:creationId xmlns:p14="http://schemas.microsoft.com/office/powerpoint/2010/main" val="289867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Good afternoon and thank you for inviting the EAC to share information about our organization and the resources that we have for Indiana clerks at this year’s 2023 Election Administrator's Conference. </a:t>
            </a:r>
          </a:p>
          <a:p>
            <a:pPr>
              <a:defRPr/>
            </a:pPr>
            <a:endParaRPr lang="en-US"/>
          </a:p>
          <a:p>
            <a:pPr>
              <a:defRPr/>
            </a:pPr>
            <a:r>
              <a:rPr lang="en-US"/>
              <a:t>One of the benefits of my role as a Commissioner is speaking at conferences like this and sharing the work of the EAC, but also hearing from you all so the EAC can continue to improve the assistance the EAC provides election officials across the country.</a:t>
            </a:r>
            <a:endParaRPr lang="en-US">
              <a:cs typeface="Calibri"/>
            </a:endParaRPr>
          </a:p>
          <a:p>
            <a:pPr>
              <a:defRPr/>
            </a:pPr>
            <a:endParaRPr lang="en-US"/>
          </a:p>
          <a:p>
            <a:pPr>
              <a:defRPr/>
            </a:pP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1</a:t>
            </a:fld>
            <a:endParaRPr lang="en-US"/>
          </a:p>
        </p:txBody>
      </p:sp>
    </p:spTree>
    <p:extLst>
      <p:ext uri="{BB962C8B-B14F-4D97-AF65-F5344CB8AC3E}">
        <p14:creationId xmlns:p14="http://schemas.microsoft.com/office/powerpoint/2010/main" val="200950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An example of an updated requirement is the change in accuracy testing.</a:t>
            </a:r>
          </a:p>
          <a:p>
            <a:pPr marL="171450" indent="-171450">
              <a:buFont typeface="Arial"/>
              <a:buChar char="•"/>
            </a:pPr>
            <a:r>
              <a:rPr lang="en-US"/>
              <a:t>With VVSG 1.0, a system must accurately read over 1.5 million votes, across all of its devices, without any error.</a:t>
            </a:r>
            <a:endParaRPr lang="en-US">
              <a:cs typeface="Calibri"/>
            </a:endParaRPr>
          </a:p>
          <a:p>
            <a:pPr marL="171450" indent="-171450">
              <a:buFont typeface="Arial"/>
              <a:buChar char="•"/>
            </a:pPr>
            <a:r>
              <a:rPr lang="en-US"/>
              <a:t>The difference for VVSG 2.0, is that a system must accurately read 10 million votes without any error.</a:t>
            </a:r>
            <a:endParaRPr lang="en-US">
              <a:ea typeface="Calibri"/>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11</a:t>
            </a:fld>
            <a:endParaRPr lang="en-US"/>
          </a:p>
        </p:txBody>
      </p:sp>
    </p:spTree>
    <p:extLst>
      <p:ext uri="{BB962C8B-B14F-4D97-AF65-F5344CB8AC3E}">
        <p14:creationId xmlns:p14="http://schemas.microsoft.com/office/powerpoint/2010/main" val="124323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In other exciting news, we also have an update for you on the EAC's Voluntary Electronic Pollbook Pilot Program.</a:t>
            </a:r>
          </a:p>
        </p:txBody>
      </p:sp>
      <p:sp>
        <p:nvSpPr>
          <p:cNvPr id="4" name="Slide Number Placeholder 3"/>
          <p:cNvSpPr>
            <a:spLocks noGrp="1"/>
          </p:cNvSpPr>
          <p:nvPr>
            <p:ph type="sldNum" sz="quarter" idx="5"/>
          </p:nvPr>
        </p:nvSpPr>
        <p:spPr/>
        <p:txBody>
          <a:bodyPr/>
          <a:lstStyle/>
          <a:p>
            <a:fld id="{664D0733-F7EF-460C-98AD-266FFB6A4596}" type="slidenum">
              <a:rPr lang="en-US" smtClean="0"/>
              <a:t>12</a:t>
            </a:fld>
            <a:endParaRPr lang="en-US"/>
          </a:p>
        </p:txBody>
      </p:sp>
    </p:spTree>
    <p:extLst>
      <p:ext uri="{BB962C8B-B14F-4D97-AF65-F5344CB8AC3E}">
        <p14:creationId xmlns:p14="http://schemas.microsoft.com/office/powerpoint/2010/main" val="161218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The EAC is moving forward with its e-poll book testing pilot program.</a:t>
            </a:r>
          </a:p>
          <a:p>
            <a:pPr marL="628650" lvl="1" indent="-171450">
              <a:buFont typeface="Arial,Sans-Serif"/>
              <a:buChar char="•"/>
            </a:pPr>
            <a:r>
              <a:rPr lang="en-US"/>
              <a:t>The goal of this program is to help alleviate some of the burden currently shouldered by states in developing and maintaining EPB standards as well as conducting testing of broadly applicable functionality such as security, accessibility, and usability.</a:t>
            </a:r>
            <a:endParaRPr lang="en-US">
              <a:cs typeface="Calibri"/>
            </a:endParaRPr>
          </a:p>
          <a:p>
            <a:pPr marL="628650" lvl="1" indent="-171450">
              <a:buFont typeface="Arial,Sans-Serif"/>
              <a:buChar char="•"/>
            </a:pPr>
            <a:r>
              <a:rPr lang="en-US"/>
              <a:t>As there is a wide range of functional and interoperability requirements that are jurisdiction-specific, the EAC is not currently developing these sorts of requirements but would like to add any areas with wide applicability that should be considered “baseline” functionality.</a:t>
            </a:r>
            <a:endParaRPr lang="en-US">
              <a:cs typeface="Calibri"/>
            </a:endParaRPr>
          </a:p>
          <a:p>
            <a:pPr marL="171450" indent="-171450">
              <a:buFont typeface="Arial,Sans-Serif"/>
              <a:buChar char="•"/>
            </a:pPr>
            <a:r>
              <a:rPr lang="en-US"/>
              <a:t>An initial set of requirements has been developed by the EAC and NIST and has been circulated to various stakeholders including labs and our advisory boards for feedback.</a:t>
            </a:r>
            <a:endParaRPr lang="en-US">
              <a:cs typeface="Calibri"/>
            </a:endParaRPr>
          </a:p>
          <a:p>
            <a:pPr marL="628650" lvl="1" indent="-171450">
              <a:buFont typeface="Arial,Sans-Serif"/>
              <a:buChar char="•"/>
            </a:pPr>
            <a:r>
              <a:rPr lang="en-US"/>
              <a:t>Our goal at this stage is to ensure we have a comprehensive set of testable requirements that will allow us to obtain feedback on the testing procedures and readiness of both manufacturers and labs to participate in this type of testing.</a:t>
            </a:r>
            <a:endParaRPr lang="en-US">
              <a:cs typeface="Calibri"/>
            </a:endParaRPr>
          </a:p>
          <a:p>
            <a:pPr marL="628650" lvl="1" indent="-171450">
              <a:buFont typeface="Arial,Sans-Serif"/>
              <a:buChar char="•"/>
            </a:pPr>
            <a:r>
              <a:rPr lang="en-US"/>
              <a:t>After the pilot, the EAC will go through a more formal standards development process similar to how VVSG is vetted with public comment periods and full review by all stakeholders.</a:t>
            </a:r>
            <a:endParaRPr lang="en-US">
              <a:cs typeface="Calibri"/>
            </a:endParaRPr>
          </a:p>
          <a:p>
            <a:pPr marL="171450" indent="-171450">
              <a:buFont typeface="Arial,Sans-Serif"/>
              <a:buChar char="•"/>
            </a:pPr>
            <a:r>
              <a:rPr lang="en-US"/>
              <a:t>The EAC has also been in discussions with the Center for Internet Security on how we may integrate their RABET-V security testing methodology into our pilot program.</a:t>
            </a:r>
            <a:endParaRPr lang="en-US">
              <a:cs typeface="Calibri"/>
            </a:endParaRPr>
          </a:p>
          <a:p>
            <a:pPr marL="628650" lvl="1" indent="-171450">
              <a:buFont typeface="Arial,Sans-Serif"/>
              <a:buChar char="•"/>
            </a:pPr>
            <a:r>
              <a:rPr lang="en-US"/>
              <a:t>We are considering conducting more “traditional” system testing in parallel with CIS’s more specialized security testing to be able to compare both approaches and their appropriateness for future testing efforts.</a:t>
            </a:r>
            <a:endParaRPr lang="en-US">
              <a:cs typeface="Calibri"/>
            </a:endParaRPr>
          </a:p>
          <a:p>
            <a:pPr marL="628650" lvl="1" indent="-171450">
              <a:buFont typeface="Arial,Sans-Serif"/>
              <a:buChar char="•"/>
            </a:pP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13</a:t>
            </a:fld>
            <a:endParaRPr lang="en-US"/>
          </a:p>
        </p:txBody>
      </p:sp>
    </p:spTree>
    <p:extLst>
      <p:ext uri="{BB962C8B-B14F-4D97-AF65-F5344CB8AC3E}">
        <p14:creationId xmlns:p14="http://schemas.microsoft.com/office/powerpoint/2010/main" val="66790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As we wrap up the requirements work, we are drafting participant agreements and moving into an active recruitment phase to obtain a representative sample of systems for pilot testing.</a:t>
            </a:r>
            <a:endParaRPr lang="en-US">
              <a:cs typeface="Calibri"/>
            </a:endParaRPr>
          </a:p>
          <a:p>
            <a:pPr marL="628650" lvl="1" indent="-171450">
              <a:buFont typeface="Arial,Sans-Serif"/>
              <a:buChar char="•"/>
            </a:pPr>
            <a:r>
              <a:rPr lang="en-US"/>
              <a:t>Our goal is to begin testing of 2 to 3 systems by the end of the first quarter of 2023.</a:t>
            </a:r>
          </a:p>
          <a:p>
            <a:pPr marL="628650" lvl="1" indent="-171450">
              <a:buFont typeface="Arial,Sans-Serif"/>
              <a:buChar char="•"/>
            </a:pPr>
            <a:r>
              <a:rPr lang="en-US"/>
              <a:t>Our primary risks at this stage are related to receiving our full year appropriations and obtaining voluntary participation from EPB manufacturers within this timeframe.</a:t>
            </a:r>
          </a:p>
          <a:p>
            <a:pPr marL="1085850" lvl="2" indent="-171450">
              <a:buFont typeface="Arial,Sans-Serif"/>
              <a:buChar char="•"/>
            </a:pPr>
            <a:r>
              <a:rPr lang="en-US"/>
              <a:t>So far, the EPB manufacturers have been enthusiastic about participation and we’re hoping that continues.</a:t>
            </a:r>
          </a:p>
          <a:p>
            <a:pPr marL="171450" indent="-171450">
              <a:buFont typeface="Arial,Sans-Serif"/>
              <a:buChar char="•"/>
            </a:pPr>
            <a:r>
              <a:rPr lang="en-US"/>
              <a:t>When testing is complete, the EAC will analyze the test data as well as feedback received from participants and the labs to determine our best course forward in addressing standards for this critical election technology.</a:t>
            </a:r>
          </a:p>
          <a:p>
            <a:pPr marL="628650" lvl="1" indent="-171450">
              <a:buFont typeface="Arial,Sans-Serif"/>
              <a:buChar char="•"/>
            </a:pPr>
            <a:r>
              <a:rPr lang="en-US"/>
              <a:t>Part of this will be determining whether certification of the tested functionality is appropriate or whether some other form of reporting better suits the needs of stakeholders.</a:t>
            </a:r>
          </a:p>
          <a:p>
            <a:pPr marL="628650" lvl="1" indent="-171450">
              <a:buFont typeface="Arial,Sans-Serif"/>
              <a:buChar char="•"/>
            </a:pPr>
            <a:r>
              <a:rPr lang="en-US"/>
              <a:t>Additionally, whether we are able to run RABET-V testing in parallel or use results they’ve already obtained against the same systems to conduct comparative analysis, we plan to evaluate the feasibility and value of incorporating RABET-V into our future efforts.</a:t>
            </a:r>
          </a:p>
          <a:p>
            <a:pPr marL="171450" indent="-171450">
              <a:buFont typeface="Arial,Sans-Serif"/>
              <a:buChar char="•"/>
            </a:pPr>
            <a:r>
              <a:rPr lang="en-US"/>
              <a:t>Finally, the EAC is committed to providing value to you as our primary stakeholders in this effort and welcomes any feedback throughout this process on how the program can best serve you.</a:t>
            </a:r>
          </a:p>
          <a:p>
            <a:pPr marL="628650" lvl="1" indent="-171450">
              <a:buFont typeface="Arial,Sans-Serif"/>
              <a:buChar char="•"/>
            </a:pPr>
            <a:r>
              <a:rPr lang="en-US"/>
              <a:t>The EAC understands how burdensome (time and resources) EPB testing can be. The goal is to help alleviate this burden on states and increase confidence in our elections by offering EPB standards and, possibly, certification. </a:t>
            </a:r>
          </a:p>
          <a:p>
            <a:pPr lvl="1"/>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14</a:t>
            </a:fld>
            <a:endParaRPr lang="en-US"/>
          </a:p>
        </p:txBody>
      </p:sp>
    </p:spTree>
    <p:extLst>
      <p:ext uri="{BB962C8B-B14F-4D97-AF65-F5344CB8AC3E}">
        <p14:creationId xmlns:p14="http://schemas.microsoft.com/office/powerpoint/2010/main" val="9681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15</a:t>
            </a:fld>
            <a:endParaRPr lang="en-US"/>
          </a:p>
        </p:txBody>
      </p:sp>
    </p:spTree>
    <p:extLst>
      <p:ext uri="{BB962C8B-B14F-4D97-AF65-F5344CB8AC3E}">
        <p14:creationId xmlns:p14="http://schemas.microsoft.com/office/powerpoint/2010/main" val="2325116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As part of the EAC's effort to provide election officials with valuable work product we recently established a Clearinghouse Division. </a:t>
            </a:r>
          </a:p>
          <a:p>
            <a:pPr marL="171450" indent="-171450">
              <a:buFont typeface="Arial,Sans-Serif"/>
              <a:buChar char="•"/>
            </a:pPr>
            <a:r>
              <a:rPr lang="en-US"/>
              <a:t>This division includes former election officials and experts with specialized knowledge in election law, audits, Native American tribal voting, and more.</a:t>
            </a:r>
            <a:endParaRPr lang="en-US">
              <a:cs typeface="Calibri"/>
            </a:endParaRP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16</a:t>
            </a:fld>
            <a:endParaRPr lang="en-US"/>
          </a:p>
        </p:txBody>
      </p:sp>
    </p:spTree>
    <p:extLst>
      <p:ext uri="{BB962C8B-B14F-4D97-AF65-F5344CB8AC3E}">
        <p14:creationId xmlns:p14="http://schemas.microsoft.com/office/powerpoint/2010/main" val="241099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EAC has a centralized webpage that lists all of the latest resources for election officials. </a:t>
            </a:r>
          </a:p>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17</a:t>
            </a:fld>
            <a:endParaRPr lang="en-US"/>
          </a:p>
        </p:txBody>
      </p:sp>
    </p:spTree>
    <p:extLst>
      <p:ext uri="{BB962C8B-B14F-4D97-AF65-F5344CB8AC3E}">
        <p14:creationId xmlns:p14="http://schemas.microsoft.com/office/powerpoint/2010/main" val="189404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released the Voting System Security Measures Guide earlier this year. </a:t>
            </a:r>
          </a:p>
          <a:p>
            <a:pPr marL="171450" indent="-171450">
              <a:buFont typeface="Arial,Sans-Serif"/>
              <a:buChar char="•"/>
            </a:pPr>
            <a:r>
              <a:rPr lang="en-US"/>
              <a:t>This resource is written not only for voters so they can better understand how voting systems are secured and the safeguards in place, but also for election officials as they communicate with the public about the security of elections in their communities.</a:t>
            </a:r>
            <a:endParaRPr lang="en-US">
              <a:cs typeface="Calibri"/>
            </a:endParaRPr>
          </a:p>
          <a:p>
            <a:pPr marL="171450" indent="-171450">
              <a:buFont typeface="Arial,Sans-Serif"/>
              <a:buChar char="•"/>
            </a:pPr>
            <a:r>
              <a:rPr lang="en-US"/>
              <a:t>This guide outlines some of the many best practices local election officials follow to secure voting systems through an election cycle. </a:t>
            </a:r>
            <a:endParaRPr lang="en-US">
              <a:cs typeface="Calibri"/>
            </a:endParaRPr>
          </a:p>
          <a:p>
            <a:pPr marL="171450" indent="-171450">
              <a:buFont typeface="Arial,Sans-Serif"/>
              <a:buChar char="•"/>
            </a:pPr>
            <a:r>
              <a:rPr lang="en-US"/>
              <a:t>It's important to note this is a broad list of common security measures and procedures to protect the integrity of an election. </a:t>
            </a:r>
            <a:endParaRPr lang="en-US">
              <a:cs typeface="Calibri"/>
            </a:endParaRPr>
          </a:p>
          <a:p>
            <a:pPr marL="171450" indent="-171450">
              <a:buFont typeface="Arial,Sans-Serif"/>
              <a:buChar char="•"/>
            </a:pPr>
            <a:r>
              <a:rPr lang="en-US"/>
              <a:t>The types of security measures may vary based on the voting systems in use in state and local jurisdictions.</a:t>
            </a:r>
            <a:endParaRPr lang="en-US">
              <a:cs typeface="Calibri"/>
            </a:endParaRPr>
          </a:p>
          <a:p>
            <a:pPr marL="171450" indent="-171450">
              <a:buFont typeface="Arial,Sans-Serif"/>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18</a:t>
            </a:fld>
            <a:endParaRPr lang="en-US"/>
          </a:p>
        </p:txBody>
      </p:sp>
    </p:spTree>
    <p:extLst>
      <p:ext uri="{BB962C8B-B14F-4D97-AF65-F5344CB8AC3E}">
        <p14:creationId xmlns:p14="http://schemas.microsoft.com/office/powerpoint/2010/main" val="340082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b="0" i="0">
                <a:solidFill>
                  <a:srgbClr val="2C2C2C"/>
                </a:solidFill>
                <a:effectLst/>
                <a:latin typeface="Lato"/>
              </a:rPr>
              <a:t>This document can be used by election officials to inform the public about the types of security measures local election officials use to protect their election technology. </a:t>
            </a:r>
          </a:p>
          <a:p>
            <a:pPr marL="171450" indent="-171450">
              <a:buFont typeface="Arial,Sans-Serif"/>
              <a:buChar char="•"/>
            </a:pPr>
            <a:r>
              <a:rPr lang="en-US" b="0" i="0">
                <a:solidFill>
                  <a:srgbClr val="2C2C2C"/>
                </a:solidFill>
                <a:effectLst/>
                <a:latin typeface="Lato"/>
              </a:rPr>
              <a:t>There is also an icon library of the security measures referenced throughout this report, that anyone can download and use in their own messaging to the public</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19</a:t>
            </a:fld>
            <a:endParaRPr lang="en-US"/>
          </a:p>
        </p:txBody>
      </p:sp>
    </p:spTree>
    <p:extLst>
      <p:ext uri="{BB962C8B-B14F-4D97-AF65-F5344CB8AC3E}">
        <p14:creationId xmlns:p14="http://schemas.microsoft.com/office/powerpoint/2010/main" val="166505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several EAC toolkits that are fully customizable, with graphics, social media content and example messages for the public. Some of the toolkits include:</a:t>
            </a:r>
          </a:p>
          <a:p>
            <a:pPr marL="171450" indent="-171450">
              <a:buFont typeface="Arial" panose="020B0604020202020204" pitchFamily="34" charset="0"/>
              <a:buChar char="•"/>
            </a:pPr>
            <a:r>
              <a:rPr lang="en-US">
                <a:cs typeface="Calibri"/>
              </a:rPr>
              <a:t>The FAQs Toolkit, which has resources to proactively provide accurate and timely information for voters. This toolkit provides guidance, infographic fact sheets, social media graphics, social media text, and example Questions and Answers</a:t>
            </a:r>
          </a:p>
          <a:p>
            <a:pPr marL="171450" indent="-171450">
              <a:buFont typeface="Arial" panose="020B0604020202020204" pitchFamily="34" charset="0"/>
              <a:buChar char="•"/>
            </a:pPr>
            <a:r>
              <a:rPr lang="en-US">
                <a:cs typeface="Calibri"/>
              </a:rPr>
              <a:t>The National Poll Worker Recruitment Day toolkit, which has a variety of resources to help recruit poll workers, including social media graphics, videos and more. </a:t>
            </a:r>
          </a:p>
          <a:p>
            <a:pPr marL="171450" indent="-171450">
              <a:buFont typeface="Arial" panose="020B0604020202020204" pitchFamily="34" charset="0"/>
              <a:buChar char="•"/>
            </a:pPr>
            <a:r>
              <a:rPr lang="en-US">
                <a:cs typeface="Calibri"/>
              </a:rPr>
              <a:t>We also have links on our website to other federal resources, such as de-escalation techniques and cybersecurity tools and resources that are offered by the Cybersecurity and Infrastructure Security Agency (CISA), at no cost to local elections offices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20</a:t>
            </a:fld>
            <a:endParaRPr lang="en-US"/>
          </a:p>
        </p:txBody>
      </p:sp>
    </p:spTree>
    <p:extLst>
      <p:ext uri="{BB962C8B-B14F-4D97-AF65-F5344CB8AC3E}">
        <p14:creationId xmlns:p14="http://schemas.microsoft.com/office/powerpoint/2010/main" val="304345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case you are unfamiliar with the U.S. Election Assistance Commission, the EAC is the only federal agency solely focused on election administration. Our mission is to help election officials improve the administration of elections and to help Americans vote. </a:t>
            </a: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2</a:t>
            </a:fld>
            <a:endParaRPr lang="en-US"/>
          </a:p>
        </p:txBody>
      </p:sp>
    </p:spTree>
    <p:extLst>
      <p:ext uri="{BB962C8B-B14F-4D97-AF65-F5344CB8AC3E}">
        <p14:creationId xmlns:p14="http://schemas.microsoft.com/office/powerpoint/2010/main" val="2919942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we have a number of upcoming resources we are working on for voters as well as election officials. These include: </a:t>
            </a:r>
          </a:p>
          <a:p>
            <a:pPr marL="171450" indent="-171450">
              <a:buFont typeface="Arial,Sans-Serif"/>
              <a:buChar char="•"/>
            </a:pPr>
            <a:r>
              <a:rPr lang="en-US"/>
              <a:t>Election Management Guidelines – which is a 200 page textbook that gives an overview of the entire election process. New Election Clerks can review the Chapters of interest to quickly understand the election process by subject matter. </a:t>
            </a:r>
            <a:endParaRPr lang="en-US">
              <a:cs typeface="Calibri"/>
            </a:endParaRPr>
          </a:p>
          <a:p>
            <a:pPr marL="171450" indent="-171450">
              <a:buFont typeface="Arial,Sans-Serif"/>
              <a:buChar char="•"/>
            </a:pPr>
            <a:r>
              <a:rPr lang="en-US"/>
              <a:t>Alternative Voting Methods Report, which gives a high-level explanation of the different voting systems used in the US.</a:t>
            </a:r>
            <a:endParaRPr lang="en-US">
              <a:cs typeface="Calibri"/>
            </a:endParaRPr>
          </a:p>
          <a:p>
            <a:pPr marL="171450" indent="-171450">
              <a:buFont typeface="Arial,Sans-Serif"/>
              <a:buChar char="•"/>
            </a:pPr>
            <a:r>
              <a:rPr lang="en-US"/>
              <a:t>Resources on:</a:t>
            </a:r>
            <a:endParaRPr lang="en-US">
              <a:cs typeface="Calibri"/>
            </a:endParaRPr>
          </a:p>
          <a:p>
            <a:pPr marL="628650" lvl="1" indent="-171450">
              <a:buFont typeface="Arial" panose="020B0604020202020204" pitchFamily="34" charset="0"/>
              <a:buChar char="•"/>
            </a:pPr>
            <a:r>
              <a:rPr lang="en-US"/>
              <a:t>Accessibility for voters with disabilities – early next year we will be publishing a series of webinars that will explain how to make documents, videos and other communications 508 compliant.</a:t>
            </a:r>
            <a:endParaRPr lang="en-US">
              <a:cs typeface="Calibri"/>
            </a:endParaRPr>
          </a:p>
          <a:p>
            <a:pPr marL="628650" lvl="1" indent="-171450">
              <a:buFont typeface="Arial" panose="020B0604020202020204" pitchFamily="34" charset="0"/>
              <a:buChar char="•"/>
            </a:pPr>
            <a:r>
              <a:rPr lang="en-US"/>
              <a:t>A guide for how to work with your legislators, with best practices and tips for communicating with policy makers about election administration.</a:t>
            </a:r>
            <a:endParaRPr lang="en-US">
              <a:cs typeface="Calibri"/>
            </a:endParaRPr>
          </a:p>
          <a:p>
            <a:pPr marL="628650" lvl="1" indent="-171450">
              <a:buFont typeface="Arial" panose="020B0604020202020204" pitchFamily="34" charset="0"/>
              <a:buChar char="•"/>
            </a:pPr>
            <a:r>
              <a:rPr lang="en-US"/>
              <a:t>A guide for election officials to successfully communicate with the public about election administration.</a:t>
            </a:r>
            <a:endParaRPr lang="en-US">
              <a:cs typeface="Calibri"/>
            </a:endParaRPr>
          </a:p>
          <a:p>
            <a:pPr lvl="1"/>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22</a:t>
            </a:fld>
            <a:endParaRPr lang="en-US"/>
          </a:p>
        </p:txBody>
      </p:sp>
    </p:spTree>
    <p:extLst>
      <p:ext uri="{BB962C8B-B14F-4D97-AF65-F5344CB8AC3E}">
        <p14:creationId xmlns:p14="http://schemas.microsoft.com/office/powerpoint/2010/main" val="242102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also wanted to share a new exciting resource that the EAC plans to have available this year: the Election Administrator Portal. </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a:cs typeface="Calibri"/>
              </a:rPr>
              <a:t>Election administration is a challenging field. Election officials are expected to coordinate tasks across a wide range of skill sets, including logistics, IT, human resources, and public relations, and many other core competencies. </a:t>
            </a:r>
            <a:r>
              <a:rPr lang="en-US" sz="1800" b="0" i="0">
                <a:solidFill>
                  <a:srgbClr val="444444"/>
                </a:solidFill>
                <a:effectLst/>
                <a:latin typeface="Calibri"/>
                <a:cs typeface="Calibri"/>
              </a:rPr>
              <a:t>​</a:t>
            </a:r>
          </a:p>
          <a:p>
            <a:pPr marL="285750" indent="-285750" algn="l" rtl="0" fontAlgn="base">
              <a:buFont typeface="Arial" panose="020B0604020202020204" pitchFamily="34" charset="0"/>
              <a:buChar char="•"/>
            </a:pPr>
            <a:r>
              <a:rPr lang="en-US" sz="1800" b="0" i="0" u="none" strike="noStrike">
                <a:solidFill>
                  <a:srgbClr val="000000"/>
                </a:solidFill>
                <a:effectLst/>
                <a:latin typeface="Calibri"/>
                <a:cs typeface="Calibri"/>
              </a:rPr>
              <a:t>With so many responsibilities, relevant information can provide critical support to election officials. </a:t>
            </a:r>
            <a:endParaRPr lang="en-US" sz="1800" b="0" i="0">
              <a:solidFill>
                <a:srgbClr val="444444"/>
              </a:solidFill>
              <a:effectLst/>
              <a:latin typeface="Calibri"/>
              <a:cs typeface="Calibri"/>
            </a:endParaRPr>
          </a:p>
          <a:p>
            <a:pPr marL="628650" lvl="1" indent="-171450">
              <a:buFont typeface="Arial" panose="020B0604020202020204" pitchFamily="34" charset="0"/>
              <a:buChar char="•"/>
            </a:pPr>
            <a:r>
              <a:rPr lang="en-US"/>
              <a:t>The Portal will be online and election officials will be able to log into a personalized account to access detailed information and policies about your jurisdictions and other jurisdictions across the nation. </a:t>
            </a:r>
            <a:endParaRPr lang="en-US">
              <a:cs typeface="Calibri"/>
            </a:endParaRPr>
          </a:p>
          <a:p>
            <a:pPr marL="628650" lvl="1" indent="-171450">
              <a:buFont typeface="Arial" panose="020B0604020202020204" pitchFamily="34" charset="0"/>
              <a:buChar char="•"/>
            </a:pPr>
            <a:r>
              <a:rPr lang="en-US"/>
              <a:t>The EAC also hopes to be able to share helpful information, such as when new resources are published and other networking opportunities. </a:t>
            </a:r>
            <a:endParaRPr lang="en-US">
              <a:cs typeface="Calibri"/>
            </a:endParaRPr>
          </a:p>
          <a:p>
            <a:pPr marL="628650" lvl="1" indent="-171450">
              <a:buFont typeface="Arial" panose="020B0604020202020204" pitchFamily="34" charset="0"/>
              <a:buChar char="•"/>
            </a:pPr>
            <a:r>
              <a:rPr lang="en-US"/>
              <a:t>Membership is free. </a:t>
            </a: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23</a:t>
            </a:fld>
            <a:endParaRPr lang="en-US"/>
          </a:p>
        </p:txBody>
      </p:sp>
    </p:spTree>
    <p:extLst>
      <p:ext uri="{BB962C8B-B14F-4D97-AF65-F5344CB8AC3E}">
        <p14:creationId xmlns:p14="http://schemas.microsoft.com/office/powerpoint/2010/main" val="193413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portal will include several key features, including the tools that were discussed above. </a:t>
            </a:r>
          </a:p>
        </p:txBody>
      </p:sp>
      <p:sp>
        <p:nvSpPr>
          <p:cNvPr id="4" name="Slide Number Placeholder 3"/>
          <p:cNvSpPr>
            <a:spLocks noGrp="1"/>
          </p:cNvSpPr>
          <p:nvPr>
            <p:ph type="sldNum" sz="quarter" idx="5"/>
          </p:nvPr>
        </p:nvSpPr>
        <p:spPr/>
        <p:txBody>
          <a:bodyPr/>
          <a:lstStyle/>
          <a:p>
            <a:fld id="{664D0733-F7EF-460C-98AD-266FFB6A4596}" type="slidenum">
              <a:rPr lang="en-US" smtClean="0"/>
              <a:t>24</a:t>
            </a:fld>
            <a:endParaRPr lang="en-US"/>
          </a:p>
        </p:txBody>
      </p:sp>
    </p:spTree>
    <p:extLst>
      <p:ext uri="{BB962C8B-B14F-4D97-AF65-F5344CB8AC3E}">
        <p14:creationId xmlns:p14="http://schemas.microsoft.com/office/powerpoint/2010/main" val="259845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will be able to interact with data through data visualizations to more easily find states and jurisdictions with similar policies. </a:t>
            </a:r>
          </a:p>
        </p:txBody>
      </p:sp>
      <p:sp>
        <p:nvSpPr>
          <p:cNvPr id="4" name="Slide Number Placeholder 3"/>
          <p:cNvSpPr>
            <a:spLocks noGrp="1"/>
          </p:cNvSpPr>
          <p:nvPr>
            <p:ph type="sldNum" sz="quarter" idx="5"/>
          </p:nvPr>
        </p:nvSpPr>
        <p:spPr/>
        <p:txBody>
          <a:bodyPr/>
          <a:lstStyle/>
          <a:p>
            <a:fld id="{664D0733-F7EF-460C-98AD-266FFB6A4596}" type="slidenum">
              <a:rPr lang="en-US" smtClean="0"/>
              <a:t>25</a:t>
            </a:fld>
            <a:endParaRPr lang="en-US"/>
          </a:p>
        </p:txBody>
      </p:sp>
    </p:spTree>
    <p:extLst>
      <p:ext uri="{BB962C8B-B14F-4D97-AF65-F5344CB8AC3E}">
        <p14:creationId xmlns:p14="http://schemas.microsoft.com/office/powerpoint/2010/main" val="321988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the EAC’s most important responsibilities is administering federal grants to the state authorities who administer elections.</a:t>
            </a: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26</a:t>
            </a:fld>
            <a:endParaRPr lang="en-US"/>
          </a:p>
        </p:txBody>
      </p:sp>
    </p:spTree>
    <p:extLst>
      <p:ext uri="{BB962C8B-B14F-4D97-AF65-F5344CB8AC3E}">
        <p14:creationId xmlns:p14="http://schemas.microsoft.com/office/powerpoint/2010/main" val="406318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In 2018 and 2020, for the first time since 2010, EAC received grant funds under the authority of Section 101 to provide grants to states with an emphasis on election security. </a:t>
            </a:r>
          </a:p>
          <a:p>
            <a:pPr marL="171450" indent="-171450">
              <a:buFont typeface="Arial,Sans-Serif"/>
              <a:buChar char="•"/>
            </a:pPr>
            <a:r>
              <a:rPr lang="en-US"/>
              <a:t>I also want to touch on HAVA grant funding and the recent spending package that Congress authorized for FY 2022 and that the President signed in mid-March</a:t>
            </a:r>
            <a:endParaRPr lang="en-US">
              <a:cs typeface="Calibri"/>
            </a:endParaRPr>
          </a:p>
          <a:p>
            <a:pPr marL="171450" indent="-171450">
              <a:buFont typeface="Arial,Sans-Serif"/>
              <a:buChar char="•"/>
            </a:pPr>
            <a:r>
              <a:rPr lang="en-US"/>
              <a:t>Though it arrived halfway through the fiscal year, it’s better late than never and it appropriates $75 million for the HAVA Election Security Grant Program.</a:t>
            </a:r>
            <a:endParaRPr lang="en-US">
              <a:cs typeface="Calibri"/>
            </a:endParaRPr>
          </a:p>
          <a:p>
            <a:pPr marL="171450" indent="-171450">
              <a:buFont typeface="Arial,Sans-Serif"/>
              <a:buChar char="•"/>
            </a:pPr>
            <a:r>
              <a:rPr lang="en-US"/>
              <a:t>The 2022 funds are consistent with recent years.</a:t>
            </a:r>
            <a:endParaRPr lang="en-US">
              <a:cs typeface="Calibri"/>
            </a:endParaRPr>
          </a:p>
          <a:p>
            <a:pPr marL="171450" indent="-171450">
              <a:buFont typeface="Arial,Sans-Serif"/>
              <a:buChar char="•"/>
            </a:pPr>
            <a:r>
              <a:rPr lang="en-US">
                <a:cs typeface="Calibri"/>
              </a:rPr>
              <a:t>As always, the EAC grants staff are available to answer questions you may have about the new grants and previous HAVA grants.</a:t>
            </a:r>
            <a:endParaRPr lang="en-US"/>
          </a:p>
          <a:p>
            <a:pPr marL="171450" indent="-171450">
              <a:buFont typeface="Arial,Sans-Serif"/>
              <a:buChar char="•"/>
            </a:pPr>
            <a:r>
              <a:rPr lang="en-US"/>
              <a:t>As of June 1, 2022, the states collectively reported spending roughly 52% of the $805 million distributed in 2018 and 2020. </a:t>
            </a:r>
            <a:endParaRPr lang="en-US">
              <a:cs typeface="Calibri"/>
            </a:endParaRPr>
          </a:p>
          <a:p>
            <a:pPr marL="171450" indent="-171450">
              <a:buFont typeface="Arial,Sans-Serif"/>
              <a:buChar char="•"/>
            </a:pPr>
            <a:r>
              <a:rPr lang="en-US"/>
              <a:t>The Election Security grant narratives, budgets and reports can be found at EAC.gov</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27</a:t>
            </a:fld>
            <a:endParaRPr lang="en-US"/>
          </a:p>
        </p:txBody>
      </p:sp>
    </p:spTree>
    <p:extLst>
      <p:ext uri="{BB962C8B-B14F-4D97-AF65-F5344CB8AC3E}">
        <p14:creationId xmlns:p14="http://schemas.microsoft.com/office/powerpoint/2010/main" val="133077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HAVA Election Security Grant are formula grants, so each state and territory receives a pre-determined amount based on a statutory formula.</a:t>
            </a:r>
          </a:p>
          <a:p>
            <a:pPr marL="171450" indent="-171450">
              <a:buFont typeface="Arial" panose="020B0604020202020204" pitchFamily="34" charset="0"/>
              <a:buChar char="•"/>
            </a:pPr>
            <a:r>
              <a:rPr lang="en-US" dirty="0"/>
              <a:t>Indiana received about $16 million in 2018 and 2020 combined and as of March 31, has spent 101% of those funds.</a:t>
            </a:r>
            <a:endParaRPr lang="en-US" dirty="0">
              <a:cs typeface="Calibri"/>
            </a:endParaRPr>
          </a:p>
          <a:p>
            <a:pPr marL="628650" lvl="1" indent="-171450">
              <a:buFont typeface="Arial" panose="020B0604020202020204" pitchFamily="34" charset="0"/>
              <a:buChar char="•"/>
            </a:pPr>
            <a:r>
              <a:rPr lang="en-US" i="1" dirty="0"/>
              <a:t>This (spending 101%) is possible because total federal expenditures for the state includes federal grant funds and federal interest earned. </a:t>
            </a:r>
            <a:endParaRPr lang="en-US" i="1" dirty="0">
              <a:cs typeface="Calibri"/>
            </a:endParaRPr>
          </a:p>
          <a:p>
            <a:pPr indent="-171450">
              <a:buFont typeface="Arial" panose="020B0604020202020204" pitchFamily="34" charset="0"/>
              <a:buChar char="•"/>
            </a:pPr>
            <a:r>
              <a:rPr lang="en-US" dirty="0"/>
              <a:t>Indiana was allocated $1.3 million in the Consolidated Appropriations Act of 2022.</a:t>
            </a:r>
            <a:endParaRPr lang="en-US" dirty="0">
              <a:cs typeface="Calibri"/>
            </a:endParaRPr>
          </a:p>
          <a:p>
            <a:pPr marL="171450" indent="-171450">
              <a:buFont typeface="Arial" panose="020B0604020202020204" pitchFamily="34" charset="0"/>
              <a:buChar char="•"/>
            </a:pPr>
            <a:r>
              <a:rPr lang="en-US" dirty="0"/>
              <a:t>The Election Security grant narratives, budgets and reports can be found at EAC.gov</a:t>
            </a:r>
            <a:endParaRPr lang="en-US" dirty="0">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28</a:t>
            </a:fld>
            <a:endParaRPr lang="en-US"/>
          </a:p>
        </p:txBody>
      </p:sp>
    </p:spTree>
    <p:extLst>
      <p:ext uri="{BB962C8B-B14F-4D97-AF65-F5344CB8AC3E}">
        <p14:creationId xmlns:p14="http://schemas.microsoft.com/office/powerpoint/2010/main" val="1778932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EAC presents the Clearinghouse Awards, also known as the “</a:t>
            </a:r>
            <a:r>
              <a:rPr lang="en-US" dirty="0" err="1"/>
              <a:t>Clearie</a:t>
            </a:r>
            <a:r>
              <a:rPr lang="en-US" dirty="0"/>
              <a:t>” Awards, annually across the U.S. for best practices in election administration. Now in its seventh year, this program celebrates the leadership, hard work, and enterprising spirit of election officials across the U.S. </a:t>
            </a:r>
          </a:p>
          <a:p>
            <a:pPr marL="171450" indent="-171450">
              <a:buFont typeface="Arial"/>
              <a:buChar char="•"/>
            </a:pPr>
            <a:r>
              <a:rPr lang="en-US" dirty="0">
                <a:cs typeface="Calibri"/>
              </a:rPr>
              <a:t>Congratulations to everyone responsible for the two </a:t>
            </a:r>
            <a:r>
              <a:rPr lang="en-US" dirty="0" err="1">
                <a:cs typeface="Calibri"/>
              </a:rPr>
              <a:t>Clearie</a:t>
            </a:r>
            <a:r>
              <a:rPr lang="en-US" dirty="0">
                <a:cs typeface="Calibri"/>
              </a:rPr>
              <a:t> Awards Indiana won last year!</a:t>
            </a:r>
          </a:p>
          <a:p>
            <a:pPr lvl="1" indent="-171450">
              <a:buFont typeface="Arial"/>
              <a:buChar char="•"/>
            </a:pPr>
            <a:r>
              <a:rPr lang="en-US" dirty="0"/>
              <a:t>The first was awarded to the Indiana Secretary of State for the Outstanding Innovations in Elections for the Certificate in Election Administration, Technology, and Security Program (CEATS) that is conducted by the Voting System Technical Oversight Program (VSTOP). </a:t>
            </a:r>
            <a:endParaRPr lang="en-US" dirty="0">
              <a:cs typeface="Calibri"/>
            </a:endParaRPr>
          </a:p>
          <a:p>
            <a:pPr lvl="1" indent="-171450">
              <a:spcBef>
                <a:spcPct val="20000"/>
              </a:spcBef>
              <a:buFont typeface="Arial"/>
              <a:buChar char="•"/>
            </a:pPr>
            <a:r>
              <a:rPr lang="en-US" dirty="0"/>
              <a:t>The second was awarded to the Indiana Election Division and the Indiana Clerks Association for the Outstanding Election Official Association Program for last year's Election Administrators Conference, which set a record for attendance. It was attended by 450 county clerks, election administrators, and county election board members. </a:t>
            </a:r>
            <a:endParaRPr lang="en-US" dirty="0">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30</a:t>
            </a:fld>
            <a:endParaRPr lang="en-US"/>
          </a:p>
        </p:txBody>
      </p:sp>
    </p:spTree>
    <p:extLst>
      <p:ext uri="{BB962C8B-B14F-4D97-AF65-F5344CB8AC3E}">
        <p14:creationId xmlns:p14="http://schemas.microsoft.com/office/powerpoint/2010/main" val="454826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r>
              <a:rPr lang="en-US" dirty="0"/>
              <a:t>In January, the EAC will open the submission period for the 2022 National Clearinghouse Awards </a:t>
            </a:r>
          </a:p>
          <a:p>
            <a:pPr marL="285750" indent="-285750">
              <a:spcBef>
                <a:spcPct val="20000"/>
              </a:spcBef>
              <a:buFont typeface="Arial"/>
              <a:buChar char="•"/>
            </a:pPr>
            <a:r>
              <a:rPr lang="en-US" dirty="0"/>
              <a:t>Stay tuned for more information on EAC.gov</a:t>
            </a:r>
            <a:endParaRPr lang="en-US" dirty="0">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31</a:t>
            </a:fld>
            <a:endParaRPr lang="en-US"/>
          </a:p>
        </p:txBody>
      </p:sp>
    </p:spTree>
    <p:extLst>
      <p:ext uri="{BB962C8B-B14F-4D97-AF65-F5344CB8AC3E}">
        <p14:creationId xmlns:p14="http://schemas.microsoft.com/office/powerpoint/2010/main" val="242466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 to make you aware the EAC has a monthly newsletter that includes upcoming events, new resources, and any other relevant information to assist you </a:t>
            </a:r>
          </a:p>
          <a:p>
            <a:r>
              <a:rPr lang="en-US">
                <a:cs typeface="Calibri"/>
              </a:rPr>
              <a:t>This is a good way to keep up with what is happening at the EAC.</a:t>
            </a:r>
          </a:p>
          <a:p>
            <a:r>
              <a:rPr lang="en-US">
                <a:cs typeface="Calibri"/>
              </a:rPr>
              <a:t>If you don't you don't already receive the newsletter, you can go to this link and sign up. </a:t>
            </a:r>
          </a:p>
        </p:txBody>
      </p:sp>
      <p:sp>
        <p:nvSpPr>
          <p:cNvPr id="4" name="Slide Number Placeholder 3"/>
          <p:cNvSpPr>
            <a:spLocks noGrp="1"/>
          </p:cNvSpPr>
          <p:nvPr>
            <p:ph type="sldNum" sz="quarter" idx="5"/>
          </p:nvPr>
        </p:nvSpPr>
        <p:spPr/>
        <p:txBody>
          <a:bodyPr/>
          <a:lstStyle/>
          <a:p>
            <a:fld id="{664D0733-F7EF-460C-98AD-266FFB6A4596}" type="slidenum">
              <a:rPr lang="en-US" smtClean="0"/>
              <a:t>33</a:t>
            </a:fld>
            <a:endParaRPr lang="en-US"/>
          </a:p>
        </p:txBody>
      </p:sp>
    </p:spTree>
    <p:extLst>
      <p:ext uri="{BB962C8B-B14F-4D97-AF65-F5344CB8AC3E}">
        <p14:creationId xmlns:p14="http://schemas.microsoft.com/office/powerpoint/2010/main" val="66261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20th anniversary of the signing of the Help America Vote Act was October 29 of this year.</a:t>
            </a:r>
          </a:p>
          <a:p>
            <a:r>
              <a:rPr lang="en-US">
                <a:cs typeface="Calibri"/>
              </a:rPr>
              <a:t>In addition to establishing the EAC, HAVA made </a:t>
            </a:r>
            <a:r>
              <a:rPr lang="en-US"/>
              <a:t>sweeping reforms to the nation's voting process that are still making an impact today</a:t>
            </a:r>
            <a:endParaRPr lang="en-US">
              <a:cs typeface="Calibri"/>
            </a:endParaRPr>
          </a:p>
          <a:p>
            <a:r>
              <a:rPr lang="en-US">
                <a:cs typeface="Calibri"/>
              </a:rPr>
              <a:t>This included:</a:t>
            </a:r>
          </a:p>
          <a:p>
            <a:pPr marL="171450" indent="-171450">
              <a:spcBef>
                <a:spcPct val="20000"/>
              </a:spcBef>
              <a:buFont typeface="Arial"/>
              <a:buChar char="•"/>
            </a:pPr>
            <a:r>
              <a:rPr lang="en-US"/>
              <a:t>Improving voting system and access issues </a:t>
            </a:r>
            <a:endParaRPr lang="en-US">
              <a:cs typeface="Calibri"/>
            </a:endParaRPr>
          </a:p>
          <a:p>
            <a:pPr marL="171450" indent="-171450">
              <a:spcBef>
                <a:spcPct val="20000"/>
              </a:spcBef>
              <a:buFont typeface="Arial"/>
              <a:buChar char="•"/>
            </a:pPr>
            <a:r>
              <a:rPr lang="en-US"/>
              <a:t>Creating new mandates for states to follow in several key areas of election administration and</a:t>
            </a:r>
            <a:endParaRPr lang="en-US">
              <a:cs typeface="Calibri"/>
            </a:endParaRPr>
          </a:p>
          <a:p>
            <a:pPr marL="171450" indent="-171450">
              <a:spcBef>
                <a:spcPct val="20000"/>
              </a:spcBef>
              <a:buFont typeface="Arial"/>
              <a:buChar char="•"/>
            </a:pPr>
            <a:r>
              <a:rPr lang="en-US"/>
              <a:t>Providing funding to help states meet these new standards and continue to evolve by replacing voting systems, improve voter education and poll worker training, expand provisional voting, and expand accessibility offerings at polling places </a:t>
            </a:r>
            <a:endParaRPr lang="en-US">
              <a:cs typeface="Calibri"/>
            </a:endParaRPr>
          </a:p>
          <a:p>
            <a:pPr marL="171450" indent="-171450">
              <a:spcBef>
                <a:spcPct val="20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3</a:t>
            </a:fld>
            <a:endParaRPr lang="en-US"/>
          </a:p>
        </p:txBody>
      </p:sp>
    </p:spTree>
    <p:extLst>
      <p:ext uri="{BB962C8B-B14F-4D97-AF65-F5344CB8AC3E}">
        <p14:creationId xmlns:p14="http://schemas.microsoft.com/office/powerpoint/2010/main" val="337501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 to make you aware the EAC has a monthly newsletter that includes upcoming events, new resources, and any other relevant information to assist you </a:t>
            </a:r>
          </a:p>
          <a:p>
            <a:r>
              <a:rPr lang="en-US">
                <a:cs typeface="Calibri"/>
              </a:rPr>
              <a:t>This is a good way to keep up with what is happening at the EAC.</a:t>
            </a:r>
          </a:p>
          <a:p>
            <a:r>
              <a:rPr lang="en-US">
                <a:cs typeface="Calibri"/>
              </a:rPr>
              <a:t>If you don't you don't already receive the newsletter, you can go to this link and sign up. </a:t>
            </a:r>
          </a:p>
        </p:txBody>
      </p:sp>
      <p:sp>
        <p:nvSpPr>
          <p:cNvPr id="4" name="Slide Number Placeholder 3"/>
          <p:cNvSpPr>
            <a:spLocks noGrp="1"/>
          </p:cNvSpPr>
          <p:nvPr>
            <p:ph type="sldNum" sz="quarter" idx="5"/>
          </p:nvPr>
        </p:nvSpPr>
        <p:spPr/>
        <p:txBody>
          <a:bodyPr/>
          <a:lstStyle/>
          <a:p>
            <a:fld id="{664D0733-F7EF-460C-98AD-266FFB6A4596}" type="slidenum">
              <a:rPr lang="en-US" smtClean="0"/>
              <a:t>34</a:t>
            </a:fld>
            <a:endParaRPr lang="en-US"/>
          </a:p>
        </p:txBody>
      </p:sp>
    </p:spTree>
    <p:extLst>
      <p:ext uri="{BB962C8B-B14F-4D97-AF65-F5344CB8AC3E}">
        <p14:creationId xmlns:p14="http://schemas.microsoft.com/office/powerpoint/2010/main" val="3149331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36</a:t>
            </a:fld>
            <a:endParaRPr lang="en-US"/>
          </a:p>
        </p:txBody>
      </p:sp>
    </p:spTree>
    <p:extLst>
      <p:ext uri="{BB962C8B-B14F-4D97-AF65-F5344CB8AC3E}">
        <p14:creationId xmlns:p14="http://schemas.microsoft.com/office/powerpoint/2010/main" val="41827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b="0" i="0" u="none" strike="noStrike">
                <a:solidFill>
                  <a:srgbClr val="000000"/>
                </a:solidFill>
                <a:effectLst/>
                <a:latin typeface="Calibri"/>
                <a:cs typeface="Calibri"/>
              </a:rPr>
              <a:t>The EAC has four boards that provide valuable feedback and advise the agency.</a:t>
            </a:r>
          </a:p>
          <a:p>
            <a:pPr marL="171450" indent="-171450" fontAlgn="base">
              <a:buFont typeface="Arial" panose="020B0604020202020204" pitchFamily="34" charset="0"/>
              <a:buChar char="•"/>
            </a:pPr>
            <a:r>
              <a:rPr lang="en-US">
                <a:solidFill>
                  <a:srgbClr val="000000"/>
                </a:solidFill>
                <a:latin typeface="Calibri"/>
                <a:cs typeface="Calibri"/>
              </a:rPr>
              <a:t>Indiana</a:t>
            </a:r>
            <a:r>
              <a:rPr lang="en-US" b="0" i="0" u="none" strike="noStrike">
                <a:solidFill>
                  <a:srgbClr val="000000"/>
                </a:solidFill>
                <a:effectLst/>
                <a:latin typeface="Calibri"/>
                <a:cs typeface="Calibri"/>
              </a:rPr>
              <a:t> election officials are represented on the Local Leadership </a:t>
            </a:r>
            <a:r>
              <a:rPr lang="en-US">
                <a:solidFill>
                  <a:srgbClr val="000000"/>
                </a:solidFill>
                <a:latin typeface="Calibri"/>
                <a:cs typeface="Calibri"/>
              </a:rPr>
              <a:t>Council and the Standards</a:t>
            </a:r>
            <a:r>
              <a:rPr lang="en-US" b="0" i="0" u="none" strike="noStrike">
                <a:solidFill>
                  <a:srgbClr val="000000"/>
                </a:solidFill>
                <a:effectLst/>
                <a:latin typeface="Calibri"/>
                <a:cs typeface="Calibri"/>
              </a:rPr>
              <a:t> Board.</a:t>
            </a:r>
            <a:r>
              <a:rPr lang="en-US">
                <a:solidFill>
                  <a:srgbClr val="000000"/>
                </a:solidFill>
                <a:latin typeface="Calibri"/>
                <a:cs typeface="Calibri"/>
              </a:rPr>
              <a:t> </a:t>
            </a:r>
            <a:endParaRPr lang="en-US" b="0" i="0" u="none" strike="noStrike">
              <a:solidFill>
                <a:srgbClr val="000000"/>
              </a:solidFill>
              <a:effectLst/>
              <a:latin typeface="Calibri"/>
              <a:cs typeface="Calibri"/>
            </a:endParaRPr>
          </a:p>
          <a:p>
            <a:pPr>
              <a:defRPr/>
            </a:pP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5</a:t>
            </a:fld>
            <a:endParaRPr lang="en-US"/>
          </a:p>
        </p:txBody>
      </p:sp>
    </p:spTree>
    <p:extLst>
      <p:ext uri="{BB962C8B-B14F-4D97-AF65-F5344CB8AC3E}">
        <p14:creationId xmlns:p14="http://schemas.microsoft.com/office/powerpoint/2010/main" val="346114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EAC also certifies voting systems. </a:t>
            </a:r>
          </a:p>
          <a:p>
            <a:pPr marL="171450" indent="-171450">
              <a:buFont typeface="Arial"/>
              <a:buChar char="•"/>
            </a:pPr>
            <a:r>
              <a:rPr lang="en-US"/>
              <a:t>Every aspect of voting systems certified by the EAC undergo a substantial amount of testing by accredited laboratories, in order to determine they are compliant to the Voluntary Voting System Guidelines, or VVSG.</a:t>
            </a: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6</a:t>
            </a:fld>
            <a:endParaRPr lang="en-US"/>
          </a:p>
        </p:txBody>
      </p:sp>
    </p:spTree>
    <p:extLst>
      <p:ext uri="{BB962C8B-B14F-4D97-AF65-F5344CB8AC3E}">
        <p14:creationId xmlns:p14="http://schemas.microsoft.com/office/powerpoint/2010/main" val="413811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a:buChar char="•"/>
              <a:tabLst>
                <a:tab pos="914400" algn="l"/>
              </a:tabLst>
              <a:defRPr/>
            </a:pPr>
            <a:r>
              <a:rPr lang="en-US" sz="1800" b="0" i="0" u="none" strike="noStrike">
                <a:solidFill>
                  <a:srgbClr val="000000"/>
                </a:solidFill>
                <a:effectLst/>
                <a:latin typeface="Calibri"/>
                <a:cs typeface="Calibri"/>
              </a:rPr>
              <a:t>During the </a:t>
            </a:r>
            <a:r>
              <a:rPr lang="en-US" sz="1800">
                <a:solidFill>
                  <a:srgbClr val="000000"/>
                </a:solidFill>
                <a:latin typeface="Calibri"/>
                <a:cs typeface="Calibri"/>
              </a:rPr>
              <a:t>testing</a:t>
            </a:r>
            <a:r>
              <a:rPr lang="en-US" sz="1800" b="0" i="0" u="none" strike="noStrike">
                <a:solidFill>
                  <a:srgbClr val="000000"/>
                </a:solidFill>
                <a:effectLst/>
                <a:latin typeface="Calibri"/>
                <a:cs typeface="Calibri"/>
              </a:rPr>
              <a:t> process, </a:t>
            </a:r>
            <a:r>
              <a:rPr lang="en-US" sz="1800">
                <a:latin typeface="Calibri"/>
                <a:cs typeface="Calibri"/>
              </a:rPr>
              <a:t>labs</a:t>
            </a:r>
            <a:r>
              <a:rPr lang="en-US" sz="1800">
                <a:effectLst/>
                <a:latin typeface="Calibri"/>
                <a:ea typeface="Calibri" panose="020F0502020204030204" pitchFamily="34" charset="0"/>
                <a:cs typeface="Calibri"/>
              </a:rPr>
              <a:t> will perform a series of tests </a:t>
            </a:r>
            <a:r>
              <a:rPr lang="en-US" sz="1800">
                <a:latin typeface="Calibri"/>
                <a:ea typeface="Calibri" panose="020F0502020204030204" pitchFamily="34" charset="0"/>
                <a:cs typeface="Calibri"/>
              </a:rPr>
              <a:t>that cover every applicable</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requirement</a:t>
            </a:r>
            <a:r>
              <a:rPr lang="en-US" sz="1800">
                <a:effectLst/>
                <a:latin typeface="Calibri"/>
                <a:ea typeface="Calibri" panose="020F0502020204030204" pitchFamily="34" charset="0"/>
                <a:cs typeface="Calibri"/>
              </a:rPr>
              <a:t>.</a:t>
            </a:r>
            <a:endParaRPr lang="en-US">
              <a:latin typeface="Calibri"/>
              <a:cs typeface="Calibri"/>
            </a:endParaRPr>
          </a:p>
          <a:p>
            <a:pPr marL="285750" indent="-285750">
              <a:lnSpc>
                <a:spcPct val="107000"/>
              </a:lnSpc>
              <a:spcAft>
                <a:spcPts val="800"/>
              </a:spcAft>
              <a:buFont typeface="Arial"/>
              <a:buChar char="•"/>
              <a:tabLst>
                <a:tab pos="914400" algn="l"/>
              </a:tabLst>
              <a:defRPr/>
            </a:pPr>
            <a:r>
              <a:rPr lang="en-US" sz="1800">
                <a:effectLst/>
                <a:latin typeface="Calibri"/>
                <a:ea typeface="Calibri" panose="020F0502020204030204" pitchFamily="34" charset="0"/>
                <a:cs typeface="Calibri"/>
              </a:rPr>
              <a:t>These tests are broken up into four major categories</a:t>
            </a:r>
            <a:r>
              <a:rPr lang="en-US" sz="1800">
                <a:latin typeface="Calibri"/>
                <a:ea typeface="Calibri" panose="020F0502020204030204" pitchFamily="34" charset="0"/>
                <a:cs typeface="Calibri"/>
              </a:rPr>
              <a:t>:</a:t>
            </a:r>
          </a:p>
          <a:p>
            <a:pPr marL="742950" lvl="1" indent="-285750">
              <a:lnSpc>
                <a:spcPct val="107000"/>
              </a:lnSpc>
              <a:spcAft>
                <a:spcPts val="800"/>
              </a:spcAft>
              <a:buFont typeface="Arial"/>
              <a:buChar char="•"/>
              <a:tabLst>
                <a:tab pos="914400" algn="l"/>
              </a:tabLst>
              <a:defRPr/>
            </a:pPr>
            <a:r>
              <a:rPr lang="en-US" sz="1800">
                <a:effectLst/>
                <a:latin typeface="Calibri"/>
                <a:ea typeface="Calibri" panose="020F0502020204030204" pitchFamily="34" charset="0"/>
                <a:cs typeface="Calibri"/>
              </a:rPr>
              <a:t>Software testing</a:t>
            </a:r>
            <a:r>
              <a:rPr lang="en-US" sz="1800">
                <a:latin typeface="Calibri"/>
                <a:ea typeface="Calibri" panose="020F0502020204030204" pitchFamily="34" charset="0"/>
                <a:cs typeface="Calibri"/>
              </a:rPr>
              <a:t> and</a:t>
            </a:r>
            <a:r>
              <a:rPr lang="en-US" sz="1800">
                <a:effectLst/>
                <a:latin typeface="Calibri"/>
                <a:ea typeface="Calibri" panose="020F0502020204030204" pitchFamily="34" charset="0"/>
                <a:cs typeface="Calibri"/>
              </a:rPr>
              <a:t> Source Code Review ensure that there are no vulnerabilities in the source code including malicious code, malfunctioning code, or any code not currently aligned with industry standards.</a:t>
            </a:r>
          </a:p>
          <a:p>
            <a:pPr marL="742950" lvl="1" indent="-285750">
              <a:lnSpc>
                <a:spcPct val="107000"/>
              </a:lnSpc>
              <a:spcAft>
                <a:spcPts val="800"/>
              </a:spcAft>
              <a:buFont typeface="Arial" panose="020B0604020202020204" pitchFamily="34" charset="0"/>
              <a:buChar char="•"/>
              <a:tabLst>
                <a:tab pos="914400" algn="l"/>
              </a:tabLst>
              <a:defRPr/>
            </a:pPr>
            <a:r>
              <a:rPr lang="en-US" sz="1800">
                <a:effectLst/>
                <a:latin typeface="Calibri"/>
                <a:ea typeface="Calibri" panose="020F0502020204030204" pitchFamily="34" charset="0"/>
                <a:cs typeface="Calibri"/>
              </a:rPr>
              <a:t>Functional testing of the equipment checks all functional features of the system establishing the voting system is operating as intended. This includes </a:t>
            </a:r>
            <a:r>
              <a:rPr lang="en-US" sz="1800" b="0" i="1">
                <a:effectLst/>
                <a:latin typeface="Calibri"/>
                <a:ea typeface="Calibri" panose="020F0502020204030204" pitchFamily="34" charset="0"/>
                <a:cs typeface="Calibri"/>
              </a:rPr>
              <a:t>Accuracy and Usability</a:t>
            </a:r>
            <a:r>
              <a:rPr lang="en-US" sz="1800">
                <a:effectLst/>
                <a:latin typeface="Calibri"/>
                <a:ea typeface="Calibri" panose="020F0502020204030204" pitchFamily="34" charset="0"/>
                <a:cs typeface="Calibri"/>
              </a:rPr>
              <a:t>.</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lang="en-US" sz="1800">
                <a:effectLst/>
                <a:latin typeface="Calibri"/>
                <a:ea typeface="Calibri" panose="020F0502020204030204" pitchFamily="34" charset="0"/>
                <a:cs typeface="Calibri"/>
              </a:rPr>
              <a:t>Security </a:t>
            </a:r>
            <a:r>
              <a:rPr lang="en-US" sz="1800">
                <a:latin typeface="Calibri"/>
                <a:ea typeface="Calibri" panose="020F0502020204030204" pitchFamily="34" charset="0"/>
                <a:cs typeface="Calibri"/>
              </a:rPr>
              <a:t>testing</a:t>
            </a:r>
            <a:r>
              <a:rPr lang="en-US" sz="1800">
                <a:effectLst/>
                <a:latin typeface="Calibri"/>
                <a:ea typeface="Calibri" panose="020F0502020204030204" pitchFamily="34" charset="0"/>
                <a:cs typeface="Calibri"/>
              </a:rPr>
              <a:t> consists of both a hardware and software checks ensuring that any unauthorized access will not be granted to the system.</a:t>
            </a:r>
            <a:endParaRPr lang="en-US" sz="1800">
              <a:effectLst/>
              <a:latin typeface="Calibri" panose="020F0502020204030204" pitchFamily="34" charset="0"/>
              <a:ea typeface="Calibri" panose="020F0502020204030204" pitchFamily="34" charset="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914400" algn="l"/>
              </a:tabLst>
              <a:defRPr/>
            </a:pPr>
            <a:r>
              <a:rPr lang="en-US" sz="1800">
                <a:effectLst/>
                <a:latin typeface="Calibri"/>
                <a:ea typeface="Calibri" panose="020F0502020204030204" pitchFamily="34" charset="0"/>
                <a:cs typeface="Calibri"/>
              </a:rPr>
              <a:t>Hardware </a:t>
            </a:r>
            <a:r>
              <a:rPr lang="en-US" sz="1800">
                <a:latin typeface="Calibri"/>
                <a:ea typeface="Calibri" panose="020F0502020204030204" pitchFamily="34" charset="0"/>
                <a:cs typeface="Calibri"/>
              </a:rPr>
              <a:t>testing</a:t>
            </a:r>
            <a:r>
              <a:rPr lang="en-US" sz="1800">
                <a:effectLst/>
                <a:latin typeface="Calibri"/>
                <a:ea typeface="Calibri" panose="020F0502020204030204" pitchFamily="34" charset="0"/>
                <a:cs typeface="Calibri"/>
              </a:rPr>
              <a:t> verifies that equipment is safe for voters to use, and that the system will not experience a malfunction or data loss from environmental conditions.</a:t>
            </a:r>
            <a:endParaRPr lang="en-US" sz="1800">
              <a:effectLst/>
              <a:latin typeface="Calibri" panose="020F0502020204030204" pitchFamily="34" charset="0"/>
              <a:ea typeface="Calibri" panose="020F0502020204030204" pitchFamily="34" charset="0"/>
              <a:cs typeface="Calibri"/>
            </a:endParaRPr>
          </a:p>
          <a:p>
            <a:pPr marL="742950" lvl="1" indent="-285750">
              <a:lnSpc>
                <a:spcPct val="107000"/>
              </a:lnSpc>
              <a:spcAft>
                <a:spcPts val="800"/>
              </a:spcAft>
              <a:buFont typeface="Arial" panose="020B0604020202020204" pitchFamily="34" charset="0"/>
              <a:buChar char="•"/>
              <a:tabLst>
                <a:tab pos="914400" algn="l"/>
              </a:tabLst>
              <a:defRPr/>
            </a:pPr>
            <a:endParaRPr lang="en-US" sz="1800">
              <a:latin typeface="Calibri" panose="020F0502020204030204" pitchFamily="34" charset="0"/>
              <a:ea typeface="Calibri" panose="020F0502020204030204" pitchFamily="34" charset="0"/>
              <a:cs typeface="Calibri"/>
            </a:endParaRPr>
          </a:p>
          <a:p>
            <a:pPr marL="285750" indent="-285750">
              <a:lnSpc>
                <a:spcPct val="107000"/>
              </a:lnSpc>
              <a:spcAft>
                <a:spcPts val="800"/>
              </a:spcAft>
              <a:buFont typeface="Arial"/>
              <a:buChar char="•"/>
              <a:tabLst>
                <a:tab pos="914400" algn="l"/>
              </a:tabLst>
              <a:defRPr/>
            </a:pPr>
            <a:r>
              <a:rPr lang="en-US" sz="1800">
                <a:effectLst/>
                <a:latin typeface="Calibri"/>
                <a:ea typeface="Calibri" panose="020F0502020204030204" pitchFamily="34" charset="0"/>
                <a:cs typeface="Calibri"/>
              </a:rPr>
              <a:t>If any </a:t>
            </a:r>
            <a:r>
              <a:rPr lang="en-US" sz="1800" b="0" i="0" u="none" strike="noStrike">
                <a:solidFill>
                  <a:srgbClr val="000000"/>
                </a:solidFill>
                <a:effectLst/>
                <a:latin typeface="Calibri"/>
                <a:cs typeface="Calibri"/>
              </a:rPr>
              <a:t>non-conformances</a:t>
            </a:r>
            <a:r>
              <a:rPr lang="en-US" sz="1800">
                <a:solidFill>
                  <a:srgbClr val="000000"/>
                </a:solidFill>
                <a:latin typeface="Calibri"/>
                <a:cs typeface="Calibri"/>
              </a:rPr>
              <a:t> or discrepancies</a:t>
            </a:r>
            <a:r>
              <a:rPr lang="en-US" sz="1800" b="0" i="0" u="none" strike="noStrike">
                <a:solidFill>
                  <a:srgbClr val="000000"/>
                </a:solidFill>
                <a:effectLst/>
                <a:latin typeface="Calibri"/>
                <a:cs typeface="Calibri"/>
              </a:rPr>
              <a:t> </a:t>
            </a:r>
            <a:r>
              <a:rPr lang="en-US" sz="1800">
                <a:solidFill>
                  <a:srgbClr val="000000"/>
                </a:solidFill>
                <a:latin typeface="Calibri"/>
                <a:cs typeface="Calibri"/>
              </a:rPr>
              <a:t>are</a:t>
            </a:r>
            <a:r>
              <a:rPr lang="en-US" sz="1800" b="0" i="0" u="none" strike="noStrike">
                <a:solidFill>
                  <a:srgbClr val="000000"/>
                </a:solidFill>
                <a:effectLst/>
                <a:latin typeface="Calibri"/>
                <a:cs typeface="Calibri"/>
              </a:rPr>
              <a:t> discovered during testing, </a:t>
            </a:r>
            <a:r>
              <a:rPr lang="en-US" sz="1800">
                <a:solidFill>
                  <a:srgbClr val="000000"/>
                </a:solidFill>
                <a:latin typeface="Calibri"/>
                <a:cs typeface="Calibri"/>
              </a:rPr>
              <a:t>they are</a:t>
            </a:r>
            <a:r>
              <a:rPr lang="en-US" sz="1800" b="0" i="0" u="none" strike="noStrike">
                <a:solidFill>
                  <a:srgbClr val="000000"/>
                </a:solidFill>
                <a:effectLst/>
                <a:latin typeface="Calibri"/>
                <a:cs typeface="Calibri"/>
              </a:rPr>
              <a:t> reported to the EAC and </a:t>
            </a:r>
            <a:r>
              <a:rPr lang="en-US" sz="1800">
                <a:solidFill>
                  <a:srgbClr val="000000"/>
                </a:solidFill>
                <a:latin typeface="Calibri"/>
                <a:cs typeface="Calibri"/>
              </a:rPr>
              <a:t>the manufacturer</a:t>
            </a:r>
            <a:r>
              <a:rPr lang="en-US" sz="1800" b="0" i="0" u="none" strike="noStrike">
                <a:solidFill>
                  <a:srgbClr val="000000"/>
                </a:solidFill>
                <a:effectLst/>
                <a:latin typeface="Calibri"/>
                <a:cs typeface="Calibri"/>
              </a:rPr>
              <a:t> for remedial action.</a:t>
            </a:r>
          </a:p>
          <a:p>
            <a:pPr marL="285750" indent="-285750">
              <a:lnSpc>
                <a:spcPct val="107000"/>
              </a:lnSpc>
              <a:spcAft>
                <a:spcPts val="800"/>
              </a:spcAft>
              <a:buFont typeface="Arial"/>
              <a:buChar char="•"/>
              <a:tabLst>
                <a:tab pos="914400" algn="l"/>
              </a:tabLst>
              <a:defRPr/>
            </a:pPr>
            <a:r>
              <a:rPr lang="en-US" sz="1800">
                <a:solidFill>
                  <a:srgbClr val="000000"/>
                </a:solidFill>
                <a:latin typeface="Calibri"/>
                <a:cs typeface="Calibri"/>
              </a:rPr>
              <a:t>All non-conformances and critical discrepancies must be fully addressed prior to the EAC granting certification of the system.</a:t>
            </a:r>
          </a:p>
        </p:txBody>
      </p:sp>
      <p:sp>
        <p:nvSpPr>
          <p:cNvPr id="4" name="Slide Number Placeholder 3"/>
          <p:cNvSpPr>
            <a:spLocks noGrp="1"/>
          </p:cNvSpPr>
          <p:nvPr>
            <p:ph type="sldNum" sz="quarter" idx="5"/>
          </p:nvPr>
        </p:nvSpPr>
        <p:spPr/>
        <p:txBody>
          <a:bodyPr/>
          <a:lstStyle/>
          <a:p>
            <a:fld id="{931A221A-9B1A-4AFB-B9F7-40CAE1C07882}" type="slidenum">
              <a:rPr lang="en-US" smtClean="0"/>
              <a:t>7</a:t>
            </a:fld>
            <a:endParaRPr lang="en-US"/>
          </a:p>
        </p:txBody>
      </p:sp>
    </p:spTree>
    <p:extLst>
      <p:ext uri="{BB962C8B-B14F-4D97-AF65-F5344CB8AC3E}">
        <p14:creationId xmlns:p14="http://schemas.microsoft.com/office/powerpoint/2010/main" val="295508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tabLst>
                <a:tab pos="914400" algn="l"/>
              </a:tabLst>
            </a:pPr>
            <a:r>
              <a:rPr lang="en-US"/>
              <a:t>VVSG 1.0 adopted in 2005</a:t>
            </a:r>
          </a:p>
          <a:p>
            <a:pPr marL="285750" indent="-285750">
              <a:spcBef>
                <a:spcPct val="20000"/>
              </a:spcBef>
              <a:buFont typeface="Arial"/>
              <a:buChar char="•"/>
              <a:tabLst>
                <a:tab pos="914400" algn="l"/>
              </a:tabLst>
            </a:pPr>
            <a:r>
              <a:rPr lang="en-US"/>
              <a:t>VVSG 1.1 adopted in 2015</a:t>
            </a:r>
            <a:endParaRPr lang="en-US">
              <a:cs typeface="Calibri"/>
            </a:endParaRPr>
          </a:p>
          <a:p>
            <a:pPr marL="285750" indent="-285750">
              <a:spcBef>
                <a:spcPct val="20000"/>
              </a:spcBef>
              <a:buFont typeface="Arial"/>
              <a:buChar char="•"/>
              <a:tabLst>
                <a:tab pos="914400" algn="l"/>
              </a:tabLst>
            </a:pPr>
            <a:r>
              <a:rPr lang="en-US"/>
              <a:t>VVSG 2.0 adopted in 2021</a:t>
            </a:r>
            <a:endParaRPr lang="en-US">
              <a:cs typeface="Calibri"/>
            </a:endParaRPr>
          </a:p>
          <a:p>
            <a:pPr marL="285750" indent="-285750">
              <a:lnSpc>
                <a:spcPct val="107000"/>
              </a:lnSpc>
              <a:spcAft>
                <a:spcPts val="800"/>
              </a:spcAft>
              <a:buFont typeface="Arial"/>
              <a:buChar char="•"/>
              <a:tabLst>
                <a:tab pos="914400" algn="l"/>
              </a:tabLst>
            </a:pPr>
            <a:r>
              <a:rPr lang="en-US"/>
              <a:t>When standards introduce new competencies, as VVSG 2.0 has, accreditation of the VSTLs is necessary.</a:t>
            </a:r>
            <a:endParaRPr lang="en-US" sz="1800">
              <a:latin typeface="Calibri" panose="020F0502020204030204" pitchFamily="34" charset="0"/>
              <a:ea typeface="Calibri" panose="020F0502020204030204" pitchFamily="34" charset="0"/>
              <a:cs typeface="Calibri"/>
            </a:endParaRPr>
          </a:p>
          <a:p>
            <a:pPr marL="285750" indent="-285750">
              <a:lnSpc>
                <a:spcPct val="107000"/>
              </a:lnSpc>
              <a:spcAft>
                <a:spcPts val="800"/>
              </a:spcAft>
              <a:buFont typeface="Arial"/>
              <a:buChar char="•"/>
              <a:tabLst>
                <a:tab pos="914400" algn="l"/>
              </a:tabLst>
            </a:pPr>
            <a:r>
              <a:rPr lang="en-US" sz="1800">
                <a:latin typeface="Calibri"/>
                <a:ea typeface="Calibri" panose="020F0502020204030204" pitchFamily="34" charset="0"/>
                <a:cs typeface="Calibri"/>
              </a:rPr>
              <a:t>Until recently, </a:t>
            </a:r>
            <a:r>
              <a:rPr lang="en-US" sz="1800">
                <a:effectLst/>
                <a:latin typeface="Calibri"/>
                <a:ea typeface="Calibri" panose="020F0502020204030204" pitchFamily="34" charset="0"/>
                <a:cs typeface="Calibri"/>
              </a:rPr>
              <a:t>two</a:t>
            </a:r>
            <a:r>
              <a:rPr lang="en-US" sz="1800">
                <a:latin typeface="Calibri"/>
                <a:ea typeface="Calibri" panose="020F0502020204030204" pitchFamily="34" charset="0"/>
                <a:cs typeface="Calibri"/>
              </a:rPr>
              <a:t> </a:t>
            </a:r>
            <a:r>
              <a:rPr lang="en-US"/>
              <a:t>Voting System Test Labs</a:t>
            </a:r>
            <a:r>
              <a:rPr lang="en-US">
                <a:latin typeface="Calibri"/>
                <a:cs typeface="Calibri"/>
              </a:rPr>
              <a:t>, or</a:t>
            </a:r>
            <a:r>
              <a:rPr lang="en-US">
                <a:latin typeface="Calibri"/>
                <a:ea typeface="Calibri" panose="020F0502020204030204" pitchFamily="34" charset="0"/>
                <a:cs typeface="Calibri"/>
              </a:rPr>
              <a:t> VSTLs,</a:t>
            </a:r>
            <a:r>
              <a:rPr lang="en-US" sz="1800">
                <a:latin typeface="Calibri"/>
                <a:ea typeface="Calibri" panose="020F0502020204030204" pitchFamily="34" charset="0"/>
                <a:cs typeface="Calibri"/>
              </a:rPr>
              <a:t> maintained accreditation</a:t>
            </a:r>
            <a:r>
              <a:rPr lang="en-US" sz="1800">
                <a:effectLst/>
                <a:latin typeface="Calibri"/>
                <a:ea typeface="Calibri" panose="020F0502020204030204" pitchFamily="34" charset="0"/>
                <a:cs typeface="Calibri"/>
              </a:rPr>
              <a:t> to test VVSG 1.0</a:t>
            </a:r>
            <a:r>
              <a:rPr lang="en-US" sz="1800">
                <a:latin typeface="Calibri"/>
                <a:ea typeface="Calibri" panose="020F0502020204030204" pitchFamily="34" charset="0"/>
                <a:cs typeface="Calibri"/>
              </a:rPr>
              <a:t> and 1.1;</a:t>
            </a:r>
            <a:r>
              <a:rPr lang="en-US" sz="1800">
                <a:effectLst/>
                <a:latin typeface="Calibri"/>
                <a:ea typeface="Calibri" panose="020F0502020204030204" pitchFamily="34" charset="0"/>
                <a:cs typeface="Calibri"/>
              </a:rPr>
              <a:t> Pro V&amp;V and SLI Compliance.</a:t>
            </a:r>
            <a:endParaRPr lang="en-US">
              <a:cs typeface="Calibri"/>
            </a:endParaRPr>
          </a:p>
          <a:p>
            <a:pPr marL="285750" indent="-285750">
              <a:lnSpc>
                <a:spcPct val="107000"/>
              </a:lnSpc>
              <a:spcAft>
                <a:spcPts val="800"/>
              </a:spcAft>
              <a:buFont typeface="Arial"/>
              <a:buChar char="•"/>
              <a:tabLst>
                <a:tab pos="914400" algn="l"/>
              </a:tabLst>
            </a:pPr>
            <a:r>
              <a:rPr lang="en-US" sz="1800">
                <a:solidFill>
                  <a:srgbClr val="000000"/>
                </a:solidFill>
                <a:latin typeface="Calibri"/>
                <a:cs typeface="Calibri"/>
              </a:rPr>
              <a:t>This past summer, assessments for both VSTLs </a:t>
            </a:r>
            <a:r>
              <a:rPr lang="en-US"/>
              <a:t>were initiated by the EAC and NIST's National Voluntary Laboratory Accreditation Program</a:t>
            </a:r>
            <a:r>
              <a:rPr lang="en-US" sz="1800">
                <a:solidFill>
                  <a:srgbClr val="000000"/>
                </a:solidFill>
                <a:latin typeface="Calibri"/>
                <a:cs typeface="Calibri"/>
              </a:rPr>
              <a:t> to add 2.0 to their scope.</a:t>
            </a:r>
            <a:endParaRPr lang="en-US">
              <a:cs typeface="Calibri"/>
            </a:endParaRPr>
          </a:p>
          <a:p>
            <a:pPr marL="285750" indent="-285750">
              <a:lnSpc>
                <a:spcPct val="107000"/>
              </a:lnSpc>
              <a:spcAft>
                <a:spcPts val="800"/>
              </a:spcAft>
              <a:buFont typeface="Arial"/>
              <a:buChar char="•"/>
              <a:tabLst>
                <a:tab pos="914400" algn="l"/>
              </a:tabLst>
            </a:pPr>
            <a:endParaRPr lang="en-US" sz="1800">
              <a:cs typeface="Calibri"/>
            </a:endParaRPr>
          </a:p>
          <a:p>
            <a:pPr marL="285750" indent="-285750">
              <a:lnSpc>
                <a:spcPct val="107000"/>
              </a:lnSpc>
              <a:spcAft>
                <a:spcPts val="800"/>
              </a:spcAft>
              <a:buFont typeface="Arial"/>
              <a:buChar char="•"/>
              <a:tabLst>
                <a:tab pos="914400" algn="l"/>
              </a:tabLst>
            </a:pPr>
            <a:endParaRPr lang="en-US">
              <a:cs typeface="Calibri"/>
            </a:endParaRPr>
          </a:p>
        </p:txBody>
      </p:sp>
      <p:sp>
        <p:nvSpPr>
          <p:cNvPr id="4" name="Slide Number Placeholder 3"/>
          <p:cNvSpPr>
            <a:spLocks noGrp="1"/>
          </p:cNvSpPr>
          <p:nvPr>
            <p:ph type="sldNum" sz="quarter" idx="5"/>
          </p:nvPr>
        </p:nvSpPr>
        <p:spPr/>
        <p:txBody>
          <a:bodyPr/>
          <a:lstStyle/>
          <a:p>
            <a:fld id="{931A221A-9B1A-4AFB-B9F7-40CAE1C07882}" type="slidenum">
              <a:rPr lang="en-US" smtClean="0"/>
              <a:t>8</a:t>
            </a:fld>
            <a:endParaRPr lang="en-US"/>
          </a:p>
        </p:txBody>
      </p:sp>
    </p:spTree>
    <p:extLst>
      <p:ext uri="{BB962C8B-B14F-4D97-AF65-F5344CB8AC3E}">
        <p14:creationId xmlns:p14="http://schemas.microsoft.com/office/powerpoint/2010/main" val="3374641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EAC Commissioners unanimously voted during a November 15 public hearing to accredit SLI Compliance as the first Voting System Testing Lab (VSTL) able to test voting systems to VVSG 2.0.</a:t>
            </a:r>
          </a:p>
          <a:p>
            <a:pPr marL="285750" indent="-285750">
              <a:buFont typeface="Arial,Sans-Serif"/>
              <a:buChar char="•"/>
            </a:pPr>
            <a:r>
              <a:rPr lang="en-US"/>
              <a:t>Accreditation of a VSTL to test systems against VVSG 2.0 means the EAC is now prepared to accept applications to test and certify equipment to the new standard. </a:t>
            </a:r>
            <a:endParaRPr lang="en-US">
              <a:cs typeface="Calibri"/>
            </a:endParaRPr>
          </a:p>
          <a:p>
            <a:pPr marL="285750" indent="-285750">
              <a:buFont typeface="Arial,Sans-Serif"/>
              <a:buChar char="•"/>
            </a:pPr>
            <a:r>
              <a:rPr lang="en-US"/>
              <a:t>Modifications to systems certified to VVSG 1.0 will continue to be accepted through November 15, 2023.</a:t>
            </a:r>
          </a:p>
          <a:p>
            <a:pPr marL="285750" indent="-285750">
              <a:lnSpc>
                <a:spcPct val="107000"/>
              </a:lnSpc>
              <a:spcAft>
                <a:spcPts val="800"/>
              </a:spcAft>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9</a:t>
            </a:fld>
            <a:endParaRPr lang="en-US"/>
          </a:p>
        </p:txBody>
      </p:sp>
    </p:spTree>
    <p:extLst>
      <p:ext uri="{BB962C8B-B14F-4D97-AF65-F5344CB8AC3E}">
        <p14:creationId xmlns:p14="http://schemas.microsoft.com/office/powerpoint/2010/main" val="2226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The VVSG 2.0 requirements represent a significant advancement in Federal voting system standards.</a:t>
            </a:r>
            <a:endParaRPr lang="en-US"/>
          </a:p>
          <a:p>
            <a:pPr marL="171450" indent="-171450">
              <a:buFont typeface="Arial"/>
              <a:buChar char="•"/>
            </a:pPr>
            <a:r>
              <a:rPr lang="en-US">
                <a:cs typeface="Calibri"/>
              </a:rPr>
              <a:t>Major updates were made to all areas including:</a:t>
            </a:r>
          </a:p>
          <a:p>
            <a:pPr marL="628650" lvl="1" indent="-171450">
              <a:buFont typeface="Arial"/>
              <a:buChar char="•"/>
            </a:pPr>
            <a:r>
              <a:rPr lang="en-US">
                <a:cs typeface="Calibri"/>
              </a:rPr>
              <a:t>Cybersecurity, interoperability, accessibility, auditability, and</a:t>
            </a:r>
            <a:r>
              <a:rPr lang="en-US"/>
              <a:t> inclusion of penetration testing</a:t>
            </a:r>
            <a:endParaRPr lang="en-US">
              <a:cs typeface="Calibri"/>
            </a:endParaRPr>
          </a:p>
          <a:p>
            <a:pPr marL="628650" lvl="1" indent="-171450">
              <a:buFont typeface="Arial"/>
              <a:buChar char="•"/>
            </a:pPr>
            <a:r>
              <a:rPr lang="en-US">
                <a:cs typeface="Calibri"/>
              </a:rPr>
              <a:t>Security of voting system has never been more important. VVSG 2.0 has updated many aspects of security from the prior standard.</a:t>
            </a:r>
          </a:p>
          <a:p>
            <a:pPr marL="628650" lvl="1" indent="-171450">
              <a:buFont typeface="Arial"/>
              <a:buChar char="•"/>
            </a:pPr>
            <a:r>
              <a:rPr lang="en-US">
                <a:cs typeface="Calibri"/>
              </a:rPr>
              <a:t>Interoperability introduces common data formats and allows for the importing and exporting of data in those formats.</a:t>
            </a:r>
          </a:p>
          <a:p>
            <a:pPr marL="628650" lvl="1" indent="-171450">
              <a:buFont typeface="Arial"/>
              <a:buChar char="•"/>
            </a:pPr>
            <a:r>
              <a:rPr lang="en-US">
                <a:cs typeface="Calibri"/>
              </a:rPr>
              <a:t>Accessibility has been improved to enhance many aspects of the voting experience for voters with disabilities.</a:t>
            </a:r>
          </a:p>
          <a:p>
            <a:pPr marL="628650" lvl="1" indent="-171450">
              <a:buFont typeface="Arial"/>
              <a:buChar char="•"/>
            </a:pPr>
            <a:r>
              <a:rPr lang="en-US">
                <a:cs typeface="Calibri"/>
              </a:rPr>
              <a:t>The auditability of the devices ensures that the voting system cannot cause an undetected change to the election results and produces resilient records.</a:t>
            </a:r>
          </a:p>
          <a:p>
            <a:pPr marL="628650" lvl="1" indent="-171450">
              <a:buFont typeface="Arial"/>
              <a:buChar char="•"/>
            </a:pPr>
            <a:r>
              <a:rPr lang="en-US"/>
              <a:t>Penetration testing is a preliminary set of security tests that will be performed by a VTSL upon the submission of a system to the program.</a:t>
            </a:r>
            <a:endParaRPr lang="en-US">
              <a:cs typeface="Calibri"/>
            </a:endParaRPr>
          </a:p>
        </p:txBody>
      </p:sp>
      <p:sp>
        <p:nvSpPr>
          <p:cNvPr id="4" name="Slide Number Placeholder 3"/>
          <p:cNvSpPr>
            <a:spLocks noGrp="1"/>
          </p:cNvSpPr>
          <p:nvPr>
            <p:ph type="sldNum" sz="quarter" idx="5"/>
          </p:nvPr>
        </p:nvSpPr>
        <p:spPr/>
        <p:txBody>
          <a:bodyPr/>
          <a:lstStyle/>
          <a:p>
            <a:fld id="{664D0733-F7EF-460C-98AD-266FFB6A4596}" type="slidenum">
              <a:rPr lang="en-US" smtClean="0"/>
              <a:t>10</a:t>
            </a:fld>
            <a:endParaRPr lang="en-US"/>
          </a:p>
        </p:txBody>
      </p:sp>
    </p:spTree>
    <p:extLst>
      <p:ext uri="{BB962C8B-B14F-4D97-AF65-F5344CB8AC3E}">
        <p14:creationId xmlns:p14="http://schemas.microsoft.com/office/powerpoint/2010/main" val="982938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BCB09-CC7A-40C1-A7E8-2B18A9BD100D}"/>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B87F0F5-CF85-4E03-A71D-BBAE478B74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9" y="-6291"/>
            <a:ext cx="9152389" cy="6864291"/>
          </a:xfrm>
          <a:prstGeom prst="rect">
            <a:avLst/>
          </a:prstGeom>
        </p:spPr>
      </p:pic>
      <p:pic>
        <p:nvPicPr>
          <p:cNvPr id="12" name="Picture 11" descr="Logo&#10;&#10;Description automatically generated">
            <a:extLst>
              <a:ext uri="{FF2B5EF4-FFF2-40B4-BE49-F238E27FC236}">
                <a16:creationId xmlns:a16="http://schemas.microsoft.com/office/drawing/2014/main" id="{350863F7-0EFC-464E-A6A1-5AA4BE7405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0" name="Text Placeholder 8"/>
          <p:cNvSpPr>
            <a:spLocks noGrp="1"/>
          </p:cNvSpPr>
          <p:nvPr>
            <p:ph type="body" sz="quarter" idx="14" hasCustomPrompt="1"/>
          </p:nvPr>
        </p:nvSpPr>
        <p:spPr>
          <a:xfrm>
            <a:off x="5937030" y="4140172"/>
            <a:ext cx="2853943" cy="1067313"/>
          </a:xfrm>
        </p:spPr>
        <p:txBody>
          <a:bodyPr vert="horz" lIns="91440" tIns="45720" rIns="91440" bIns="45720" rtlCol="0" anchor="ctr">
            <a:noAutofit/>
          </a:bodyPr>
          <a:lstStyle>
            <a:lvl1pPr>
              <a:defRPr lang="en-US" sz="2400" b="1" dirty="0">
                <a:solidFill>
                  <a:schemeClr val="accent1"/>
                </a:solidFill>
                <a:latin typeface="+mj-lt"/>
                <a:ea typeface="+mj-ea"/>
                <a:cs typeface="+mj-cs"/>
              </a:defRPr>
            </a:lvl1pPr>
          </a:lstStyle>
          <a:p>
            <a:pPr lvl="0" algn="r">
              <a:spcBef>
                <a:spcPct val="0"/>
              </a:spcBef>
              <a:buNone/>
            </a:pPr>
            <a:r>
              <a:rPr lang="en-US"/>
              <a:t>Name and title or</a:t>
            </a:r>
          </a:p>
          <a:p>
            <a:pPr lvl="0" algn="r">
              <a:spcBef>
                <a:spcPct val="0"/>
              </a:spcBef>
              <a:buNone/>
            </a:pPr>
            <a:r>
              <a:rPr lang="en-US"/>
              <a:t>Subtitle</a:t>
            </a:r>
          </a:p>
        </p:txBody>
      </p:sp>
      <p:sp>
        <p:nvSpPr>
          <p:cNvPr id="9" name="Text Placeholder 8"/>
          <p:cNvSpPr>
            <a:spLocks noGrp="1"/>
          </p:cNvSpPr>
          <p:nvPr>
            <p:ph type="body" sz="quarter" idx="13" hasCustomPrompt="1"/>
          </p:nvPr>
        </p:nvSpPr>
        <p:spPr>
          <a:xfrm>
            <a:off x="5700000" y="2826121"/>
            <a:ext cx="3090973" cy="744367"/>
          </a:xfrm>
        </p:spPr>
        <p:txBody>
          <a:bodyPr vert="horz" lIns="91440" tIns="45720" rIns="91440" bIns="45720" rtlCol="0" anchor="b">
            <a:noAutofit/>
          </a:bodyPr>
          <a:lstStyle>
            <a:lvl1pPr algn="r">
              <a:defRPr lang="en-US" sz="4000" b="1" dirty="0">
                <a:solidFill>
                  <a:schemeClr val="accent1"/>
                </a:solidFill>
                <a:latin typeface="+mj-lt"/>
                <a:ea typeface="+mj-ea"/>
                <a:cs typeface="+mj-cs"/>
              </a:defRPr>
            </a:lvl1pPr>
          </a:lstStyle>
          <a:p>
            <a:pPr lvl="0">
              <a:spcBef>
                <a:spcPct val="0"/>
              </a:spcBef>
              <a:buNone/>
            </a:pPr>
            <a:r>
              <a:rPr lang="en-US"/>
              <a:t>Presentation short title</a:t>
            </a:r>
          </a:p>
        </p:txBody>
      </p:sp>
      <p:sp>
        <p:nvSpPr>
          <p:cNvPr id="19" name="Text Placeholder 8"/>
          <p:cNvSpPr>
            <a:spLocks noGrp="1"/>
          </p:cNvSpPr>
          <p:nvPr>
            <p:ph type="body" sz="quarter" idx="15" hasCustomPrompt="1"/>
          </p:nvPr>
        </p:nvSpPr>
        <p:spPr>
          <a:xfrm>
            <a:off x="6449752" y="5645607"/>
            <a:ext cx="2341221" cy="896768"/>
          </a:xfrm>
        </p:spPr>
        <p:txBody>
          <a:bodyPr vert="horz" lIns="91440" tIns="45720" rIns="91440" bIns="45720" rtlCol="0" anchor="b">
            <a:noAutofit/>
          </a:bodyPr>
          <a:lstStyle>
            <a:lvl1pPr>
              <a:defRPr lang="en-US" sz="1800" b="1" dirty="0">
                <a:solidFill>
                  <a:schemeClr val="accent1"/>
                </a:solidFill>
                <a:latin typeface="+mj-lt"/>
                <a:ea typeface="+mj-ea"/>
                <a:cs typeface="+mj-cs"/>
              </a:defRPr>
            </a:lvl1pPr>
          </a:lstStyle>
          <a:p>
            <a:pPr lvl="0" algn="r">
              <a:spcBef>
                <a:spcPct val="0"/>
              </a:spcBef>
              <a:buNone/>
            </a:pPr>
            <a:r>
              <a:rPr lang="en-US"/>
              <a:t>Date and</a:t>
            </a:r>
          </a:p>
          <a:p>
            <a:pPr lvl="0" algn="r">
              <a:spcBef>
                <a:spcPct val="0"/>
              </a:spcBef>
              <a:buNone/>
            </a:pPr>
            <a:r>
              <a:rPr lang="en-US"/>
              <a:t>Location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cial 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9DDE4F1-D4A8-486F-BE8D-BC83221F8724}"/>
              </a:ext>
            </a:extLst>
          </p:cNvPr>
          <p:cNvSpPr/>
          <p:nvPr userDrawn="1"/>
        </p:nvSpPr>
        <p:spPr>
          <a:xfrm>
            <a:off x="0" y="364046"/>
            <a:ext cx="8607105" cy="93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9" name="Picture 28" descr="Logo&#10;&#10;Description automatically generated">
            <a:extLst>
              <a:ext uri="{FF2B5EF4-FFF2-40B4-BE49-F238E27FC236}">
                <a16:creationId xmlns:a16="http://schemas.microsoft.com/office/drawing/2014/main" id="{D13F0630-9815-4D64-9EB3-B05F4F655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30" name="Date Placeholder 3">
            <a:extLst>
              <a:ext uri="{FF2B5EF4-FFF2-40B4-BE49-F238E27FC236}">
                <a16:creationId xmlns:a16="http://schemas.microsoft.com/office/drawing/2014/main" id="{C12C648D-130A-4D99-AA06-199466DA3A46}"/>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4A2090DF-983B-46AD-B673-7B1C9C904A88}" type="datetime1">
              <a:rPr lang="en-US" smtClean="0"/>
              <a:t>12/8/2022</a:t>
            </a:fld>
            <a:endParaRPr lang="en-US"/>
          </a:p>
        </p:txBody>
      </p:sp>
      <p:sp>
        <p:nvSpPr>
          <p:cNvPr id="31" name="Footer Placeholder 4">
            <a:extLst>
              <a:ext uri="{FF2B5EF4-FFF2-40B4-BE49-F238E27FC236}">
                <a16:creationId xmlns:a16="http://schemas.microsoft.com/office/drawing/2014/main" id="{C125DF2E-31AF-4716-9D3D-4F55AA7619E1}"/>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32" name="Slide Number Placeholder 5">
            <a:extLst>
              <a:ext uri="{FF2B5EF4-FFF2-40B4-BE49-F238E27FC236}">
                <a16:creationId xmlns:a16="http://schemas.microsoft.com/office/drawing/2014/main" id="{BB6F3BE0-A7ED-499D-80E7-C179434B749D}"/>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33" name="Title 1">
            <a:extLst>
              <a:ext uri="{FF2B5EF4-FFF2-40B4-BE49-F238E27FC236}">
                <a16:creationId xmlns:a16="http://schemas.microsoft.com/office/drawing/2014/main" id="{00A70080-BA63-4FE6-B74C-B40930A6B38F}"/>
              </a:ext>
            </a:extLst>
          </p:cNvPr>
          <p:cNvSpPr>
            <a:spLocks noGrp="1"/>
          </p:cNvSpPr>
          <p:nvPr>
            <p:ph type="title"/>
          </p:nvPr>
        </p:nvSpPr>
        <p:spPr>
          <a:xfrm>
            <a:off x="457200" y="274638"/>
            <a:ext cx="7864679" cy="1143000"/>
          </a:xfrm>
        </p:spPr>
        <p:txBody>
          <a:bodyPr/>
          <a:lstStyle/>
          <a:p>
            <a:r>
              <a:rPr lang="en-US"/>
              <a:t>Click to edit Master title style</a:t>
            </a:r>
          </a:p>
        </p:txBody>
      </p:sp>
    </p:spTree>
    <p:extLst>
      <p:ext uri="{BB962C8B-B14F-4D97-AF65-F5344CB8AC3E}">
        <p14:creationId xmlns:p14="http://schemas.microsoft.com/office/powerpoint/2010/main" val="131861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5365B84-BEF1-4BF2-8334-88E1C22FC509}"/>
              </a:ext>
            </a:extLst>
          </p:cNvPr>
          <p:cNvSpPr>
            <a:spLocks noGrp="1"/>
          </p:cNvSpPr>
          <p:nvPr>
            <p:ph type="title" hasCustomPrompt="1"/>
          </p:nvPr>
        </p:nvSpPr>
        <p:spPr>
          <a:xfrm>
            <a:off x="457200" y="2850126"/>
            <a:ext cx="8229600" cy="1143000"/>
          </a:xfrm>
        </p:spPr>
        <p:txBody>
          <a:bodyPr/>
          <a:lstStyle>
            <a:lvl1pPr algn="l">
              <a:defRPr>
                <a:solidFill>
                  <a:schemeClr val="bg1"/>
                </a:solidFill>
              </a:defRPr>
            </a:lvl1pPr>
          </a:lstStyle>
          <a:p>
            <a:r>
              <a:rPr lang="en-US"/>
              <a:t>Questions?</a:t>
            </a:r>
          </a:p>
        </p:txBody>
      </p:sp>
      <p:sp>
        <p:nvSpPr>
          <p:cNvPr id="5" name="Date Placeholder 3">
            <a:extLst>
              <a:ext uri="{FF2B5EF4-FFF2-40B4-BE49-F238E27FC236}">
                <a16:creationId xmlns:a16="http://schemas.microsoft.com/office/drawing/2014/main" id="{568269BA-30A2-4233-B388-19EE983EBA57}"/>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ACB258D0-2DD3-449A-BBC4-3C9E8FD9376D}" type="datetime1">
              <a:rPr lang="en-US" smtClean="0"/>
              <a:t>12/8/2022</a:t>
            </a:fld>
            <a:endParaRPr lang="en-US"/>
          </a:p>
        </p:txBody>
      </p:sp>
      <p:sp>
        <p:nvSpPr>
          <p:cNvPr id="6" name="Footer Placeholder 4">
            <a:extLst>
              <a:ext uri="{FF2B5EF4-FFF2-40B4-BE49-F238E27FC236}">
                <a16:creationId xmlns:a16="http://schemas.microsoft.com/office/drawing/2014/main" id="{4EA99C4A-4C76-4EBC-AB74-2E34865F5E36}"/>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0" name="Slide Number Placeholder 5">
            <a:extLst>
              <a:ext uri="{FF2B5EF4-FFF2-40B4-BE49-F238E27FC236}">
                <a16:creationId xmlns:a16="http://schemas.microsoft.com/office/drawing/2014/main" id="{A0245426-B47B-41FC-A45C-3A0875D41CB5}"/>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70045E48-0CD6-444A-B413-29EEF96ED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Tree>
    <p:extLst>
      <p:ext uri="{BB962C8B-B14F-4D97-AF65-F5344CB8AC3E}">
        <p14:creationId xmlns:p14="http://schemas.microsoft.com/office/powerpoint/2010/main" val="2101578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16" name="Text Placeholder 12"/>
          <p:cNvSpPr>
            <a:spLocks noGrp="1"/>
          </p:cNvSpPr>
          <p:nvPr>
            <p:ph type="body" sz="quarter" idx="15"/>
          </p:nvPr>
        </p:nvSpPr>
        <p:spPr>
          <a:xfrm>
            <a:off x="4724400" y="1417638"/>
            <a:ext cx="4038600" cy="448351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E0E66846-BB20-4E01-BECE-0AF1F1DC3B9C}"/>
              </a:ext>
            </a:extLst>
          </p:cNvPr>
          <p:cNvSpPr>
            <a:spLocks noGrp="1"/>
          </p:cNvSpPr>
          <p:nvPr>
            <p:ph type="body" sz="quarter" idx="17"/>
          </p:nvPr>
        </p:nvSpPr>
        <p:spPr>
          <a:xfrm>
            <a:off x="381001" y="1417527"/>
            <a:ext cx="4038600" cy="4483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E521897B-529C-42DD-AE5E-6641D66D7135}"/>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493EC441-0E31-4007-A56C-B14DB0906302}" type="datetime1">
              <a:rPr lang="en-US" smtClean="0"/>
              <a:t>12/8/2022</a:t>
            </a:fld>
            <a:endParaRPr lang="en-US"/>
          </a:p>
        </p:txBody>
      </p:sp>
      <p:sp>
        <p:nvSpPr>
          <p:cNvPr id="17" name="Footer Placeholder 4">
            <a:extLst>
              <a:ext uri="{FF2B5EF4-FFF2-40B4-BE49-F238E27FC236}">
                <a16:creationId xmlns:a16="http://schemas.microsoft.com/office/drawing/2014/main" id="{8A7CC4AF-8F1C-4BCD-BDCF-FBFE238E78F2}"/>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9" name="Slide Number Placeholder 5">
            <a:extLst>
              <a:ext uri="{FF2B5EF4-FFF2-40B4-BE49-F238E27FC236}">
                <a16:creationId xmlns:a16="http://schemas.microsoft.com/office/drawing/2014/main" id="{0D1BCA06-E843-4C6B-AB63-A6C565FD1D73}"/>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20" name="Title 1">
            <a:extLst>
              <a:ext uri="{FF2B5EF4-FFF2-40B4-BE49-F238E27FC236}">
                <a16:creationId xmlns:a16="http://schemas.microsoft.com/office/drawing/2014/main" id="{895AE07C-12C1-4876-B5B5-BFBF364C1BF7}"/>
              </a:ext>
            </a:extLst>
          </p:cNvPr>
          <p:cNvSpPr>
            <a:spLocks noGrp="1"/>
          </p:cNvSpPr>
          <p:nvPr>
            <p:ph type="title"/>
          </p:nvPr>
        </p:nvSpPr>
        <p:spPr>
          <a:xfrm>
            <a:off x="457200" y="274638"/>
            <a:ext cx="7864679" cy="1143000"/>
          </a:xfrm>
        </p:spPr>
        <p:txBody>
          <a:bodyPr/>
          <a:lstStyle/>
          <a:p>
            <a:r>
              <a:rPr lang="en-US"/>
              <a:t>Click to edit Master title style</a:t>
            </a:r>
          </a:p>
        </p:txBody>
      </p:sp>
    </p:spTree>
    <p:extLst>
      <p:ext uri="{BB962C8B-B14F-4D97-AF65-F5344CB8AC3E}">
        <p14:creationId xmlns:p14="http://schemas.microsoft.com/office/powerpoint/2010/main" val="183247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5365B84-BEF1-4BF2-8334-88E1C22FC509}"/>
              </a:ext>
            </a:extLst>
          </p:cNvPr>
          <p:cNvSpPr>
            <a:spLocks noGrp="1"/>
          </p:cNvSpPr>
          <p:nvPr>
            <p:ph type="title"/>
          </p:nvPr>
        </p:nvSpPr>
        <p:spPr>
          <a:xfrm>
            <a:off x="457200" y="2850126"/>
            <a:ext cx="8229600" cy="1143000"/>
          </a:xfrm>
        </p:spPr>
        <p:txBody>
          <a:bodyPr/>
          <a:lstStyle>
            <a:lvl1pPr algn="l">
              <a:defRPr>
                <a:solidFill>
                  <a:schemeClr val="bg1"/>
                </a:solidFill>
              </a:defRPr>
            </a:lvl1pPr>
          </a:lstStyle>
          <a:p>
            <a:r>
              <a:rPr lang="en-US"/>
              <a:t>Click to edit Master title style</a:t>
            </a:r>
          </a:p>
        </p:txBody>
      </p:sp>
      <p:sp>
        <p:nvSpPr>
          <p:cNvPr id="10" name="Date Placeholder 3">
            <a:extLst>
              <a:ext uri="{FF2B5EF4-FFF2-40B4-BE49-F238E27FC236}">
                <a16:creationId xmlns:a16="http://schemas.microsoft.com/office/drawing/2014/main" id="{47844F9A-B4C5-40A2-BE42-CE1D95B61BD1}"/>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D605BC02-7C42-4A6F-B1D0-EAA02B820A38}" type="datetime1">
              <a:rPr lang="en-US" smtClean="0"/>
              <a:t>12/8/2022</a:t>
            </a:fld>
            <a:endParaRPr lang="en-US"/>
          </a:p>
        </p:txBody>
      </p:sp>
      <p:sp>
        <p:nvSpPr>
          <p:cNvPr id="11" name="Footer Placeholder 4">
            <a:extLst>
              <a:ext uri="{FF2B5EF4-FFF2-40B4-BE49-F238E27FC236}">
                <a16:creationId xmlns:a16="http://schemas.microsoft.com/office/drawing/2014/main" id="{2561583F-7897-4675-9E66-A9CB31C03DCC}"/>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2" name="Slide Number Placeholder 5">
            <a:extLst>
              <a:ext uri="{FF2B5EF4-FFF2-40B4-BE49-F238E27FC236}">
                <a16:creationId xmlns:a16="http://schemas.microsoft.com/office/drawing/2014/main" id="{A3A10985-4C6C-4991-A3A5-119807036766}"/>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pic>
        <p:nvPicPr>
          <p:cNvPr id="13" name="Picture 12" descr="Logo&#10;&#10;Description automatically generated">
            <a:extLst>
              <a:ext uri="{FF2B5EF4-FFF2-40B4-BE49-F238E27FC236}">
                <a16:creationId xmlns:a16="http://schemas.microsoft.com/office/drawing/2014/main" id="{62DE2A2A-24BE-49DE-AA14-02C0241A33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Tree>
    <p:extLst>
      <p:ext uri="{BB962C8B-B14F-4D97-AF65-F5344CB8AC3E}">
        <p14:creationId xmlns:p14="http://schemas.microsoft.com/office/powerpoint/2010/main" val="50596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5365B84-BEF1-4BF2-8334-88E1C22FC509}"/>
              </a:ext>
            </a:extLst>
          </p:cNvPr>
          <p:cNvSpPr>
            <a:spLocks noGrp="1"/>
          </p:cNvSpPr>
          <p:nvPr>
            <p:ph type="title"/>
          </p:nvPr>
        </p:nvSpPr>
        <p:spPr>
          <a:xfrm>
            <a:off x="457200" y="2850126"/>
            <a:ext cx="8229600" cy="1143000"/>
          </a:xfrm>
        </p:spPr>
        <p:txBody>
          <a:bodyPr/>
          <a:lstStyle>
            <a:lvl1pPr algn="l">
              <a:defRPr>
                <a:solidFill>
                  <a:schemeClr val="bg1"/>
                </a:solidFill>
              </a:defRPr>
            </a:lvl1pPr>
          </a:lstStyle>
          <a:p>
            <a:endParaRPr lang="en-US"/>
          </a:p>
        </p:txBody>
      </p:sp>
      <p:sp>
        <p:nvSpPr>
          <p:cNvPr id="5" name="Date Placeholder 3">
            <a:extLst>
              <a:ext uri="{FF2B5EF4-FFF2-40B4-BE49-F238E27FC236}">
                <a16:creationId xmlns:a16="http://schemas.microsoft.com/office/drawing/2014/main" id="{568269BA-30A2-4233-B388-19EE983EBA57}"/>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ACB258D0-2DD3-449A-BBC4-3C9E8FD9376D}" type="datetime1">
              <a:rPr lang="en-US" smtClean="0"/>
              <a:t>12/8/2022</a:t>
            </a:fld>
            <a:endParaRPr lang="en-US"/>
          </a:p>
        </p:txBody>
      </p:sp>
      <p:sp>
        <p:nvSpPr>
          <p:cNvPr id="6" name="Footer Placeholder 4">
            <a:extLst>
              <a:ext uri="{FF2B5EF4-FFF2-40B4-BE49-F238E27FC236}">
                <a16:creationId xmlns:a16="http://schemas.microsoft.com/office/drawing/2014/main" id="{4EA99C4A-4C76-4EBC-AB74-2E34865F5E36}"/>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0" name="Slide Number Placeholder 5">
            <a:extLst>
              <a:ext uri="{FF2B5EF4-FFF2-40B4-BE49-F238E27FC236}">
                <a16:creationId xmlns:a16="http://schemas.microsoft.com/office/drawing/2014/main" id="{A0245426-B47B-41FC-A45C-3A0875D41CB5}"/>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70045E48-0CD6-444A-B413-29EEF96ED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Tree>
    <p:extLst>
      <p:ext uri="{BB962C8B-B14F-4D97-AF65-F5344CB8AC3E}">
        <p14:creationId xmlns:p14="http://schemas.microsoft.com/office/powerpoint/2010/main" val="195702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9DDE4F1-D4A8-486F-BE8D-BC83221F8724}"/>
              </a:ext>
            </a:extLst>
          </p:cNvPr>
          <p:cNvSpPr/>
          <p:nvPr userDrawn="1"/>
        </p:nvSpPr>
        <p:spPr>
          <a:xfrm>
            <a:off x="0" y="364046"/>
            <a:ext cx="8607105" cy="931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9" name="Picture 28" descr="Logo&#10;&#10;Description automatically generated">
            <a:extLst>
              <a:ext uri="{FF2B5EF4-FFF2-40B4-BE49-F238E27FC236}">
                <a16:creationId xmlns:a16="http://schemas.microsoft.com/office/drawing/2014/main" id="{D13F0630-9815-4D64-9EB3-B05F4F655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30" name="Date Placeholder 3">
            <a:extLst>
              <a:ext uri="{FF2B5EF4-FFF2-40B4-BE49-F238E27FC236}">
                <a16:creationId xmlns:a16="http://schemas.microsoft.com/office/drawing/2014/main" id="{C12C648D-130A-4D99-AA06-199466DA3A46}"/>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C2315F94-A333-4E27-AB16-6EFFDB8D0900}" type="datetime1">
              <a:rPr lang="en-US" smtClean="0"/>
              <a:t>12/8/2022</a:t>
            </a:fld>
            <a:endParaRPr lang="en-US"/>
          </a:p>
        </p:txBody>
      </p:sp>
      <p:sp>
        <p:nvSpPr>
          <p:cNvPr id="31" name="Footer Placeholder 4">
            <a:extLst>
              <a:ext uri="{FF2B5EF4-FFF2-40B4-BE49-F238E27FC236}">
                <a16:creationId xmlns:a16="http://schemas.microsoft.com/office/drawing/2014/main" id="{C125DF2E-31AF-4716-9D3D-4F55AA7619E1}"/>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32" name="Slide Number Placeholder 5">
            <a:extLst>
              <a:ext uri="{FF2B5EF4-FFF2-40B4-BE49-F238E27FC236}">
                <a16:creationId xmlns:a16="http://schemas.microsoft.com/office/drawing/2014/main" id="{BB6F3BE0-A7ED-499D-80E7-C179434B749D}"/>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33" name="Title 1">
            <a:extLst>
              <a:ext uri="{FF2B5EF4-FFF2-40B4-BE49-F238E27FC236}">
                <a16:creationId xmlns:a16="http://schemas.microsoft.com/office/drawing/2014/main" id="{00A70080-BA63-4FE6-B74C-B40930A6B38F}"/>
              </a:ext>
            </a:extLst>
          </p:cNvPr>
          <p:cNvSpPr>
            <a:spLocks noGrp="1"/>
          </p:cNvSpPr>
          <p:nvPr>
            <p:ph type="title"/>
          </p:nvPr>
        </p:nvSpPr>
        <p:spPr>
          <a:xfrm>
            <a:off x="457200" y="274638"/>
            <a:ext cx="7864679" cy="1143000"/>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Rectangle 10"/>
          <p:cNvSpPr/>
          <p:nvPr userDrawn="1"/>
        </p:nvSpPr>
        <p:spPr>
          <a:xfrm>
            <a:off x="0" y="6129754"/>
            <a:ext cx="33528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76600" y="6129754"/>
            <a:ext cx="58674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4"/>
          </p:nvPr>
        </p:nvSpPr>
        <p:spPr>
          <a:xfrm>
            <a:off x="457200" y="1417638"/>
            <a:ext cx="7864679" cy="38401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24285BD6-A6AB-4C51-A9F6-EABF5B7F92DB}"/>
              </a:ext>
            </a:extLst>
          </p:cNvPr>
          <p:cNvSpPr>
            <a:spLocks noGrp="1"/>
          </p:cNvSpPr>
          <p:nvPr>
            <p:ph type="dt" sz="half" idx="10"/>
          </p:nvPr>
        </p:nvSpPr>
        <p:spPr>
          <a:xfrm>
            <a:off x="266700" y="6356350"/>
            <a:ext cx="2133600" cy="365125"/>
          </a:xfrm>
          <a:prstGeom prst="rect">
            <a:avLst/>
          </a:prstGeom>
        </p:spPr>
        <p:txBody>
          <a:bodyPr/>
          <a:lstStyle>
            <a:lvl1pPr>
              <a:defRPr b="1">
                <a:solidFill>
                  <a:schemeClr val="bg1"/>
                </a:solidFill>
              </a:defRPr>
            </a:lvl1pPr>
          </a:lstStyle>
          <a:p>
            <a:fld id="{FAF253E4-9754-4A51-90C1-AC9A571CA120}" type="datetime1">
              <a:rPr lang="en-US" smtClean="0"/>
              <a:t>12/8/2022</a:t>
            </a:fld>
            <a:endParaRPr lang="en-US"/>
          </a:p>
        </p:txBody>
      </p:sp>
      <p:sp>
        <p:nvSpPr>
          <p:cNvPr id="20" name="Footer Placeholder 4">
            <a:extLst>
              <a:ext uri="{FF2B5EF4-FFF2-40B4-BE49-F238E27FC236}">
                <a16:creationId xmlns:a16="http://schemas.microsoft.com/office/drawing/2014/main" id="{F4157ACE-2C00-4736-BA2A-64F7681CC382}"/>
              </a:ext>
            </a:extLst>
          </p:cNvPr>
          <p:cNvSpPr>
            <a:spLocks noGrp="1"/>
          </p:cNvSpPr>
          <p:nvPr>
            <p:ph type="ftr" sz="quarter" idx="11"/>
          </p:nvPr>
        </p:nvSpPr>
        <p:spPr>
          <a:xfrm>
            <a:off x="5867400" y="6356350"/>
            <a:ext cx="3048000" cy="365125"/>
          </a:xfrm>
          <a:prstGeom prst="rect">
            <a:avLst/>
          </a:prstGeom>
        </p:spPr>
        <p:txBody>
          <a:bodyPr/>
          <a:lstStyle>
            <a:lvl1pPr algn="r">
              <a:defRPr sz="1000" b="1">
                <a:solidFill>
                  <a:schemeClr val="bg1"/>
                </a:solidFill>
              </a:defRPr>
            </a:lvl1pPr>
          </a:lstStyle>
          <a:p>
            <a:r>
              <a:rPr lang="en-US"/>
              <a:t>U.S. Election Assistance Commission | www.eac.gov</a:t>
            </a:r>
          </a:p>
        </p:txBody>
      </p:sp>
      <p:sp>
        <p:nvSpPr>
          <p:cNvPr id="21" name="Slide Number Placeholder 5">
            <a:extLst>
              <a:ext uri="{FF2B5EF4-FFF2-40B4-BE49-F238E27FC236}">
                <a16:creationId xmlns:a16="http://schemas.microsoft.com/office/drawing/2014/main" id="{5545B84D-E96C-48C5-A29E-2C43ADFA8289}"/>
              </a:ext>
            </a:extLst>
          </p:cNvPr>
          <p:cNvSpPr>
            <a:spLocks noGrp="1"/>
          </p:cNvSpPr>
          <p:nvPr>
            <p:ph type="sldNum" sz="quarter" idx="12"/>
          </p:nvPr>
        </p:nvSpPr>
        <p:spPr>
          <a:xfrm>
            <a:off x="3505200" y="6356350"/>
            <a:ext cx="2133600" cy="365125"/>
          </a:xfrm>
          <a:prstGeom prst="rect">
            <a:avLst/>
          </a:prstGeo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23" name="Title Placeholder 1">
            <a:extLst>
              <a:ext uri="{FF2B5EF4-FFF2-40B4-BE49-F238E27FC236}">
                <a16:creationId xmlns:a16="http://schemas.microsoft.com/office/drawing/2014/main" id="{90A9F474-3D61-4932-B9E1-608A4C45ECC5}"/>
              </a:ext>
            </a:extLst>
          </p:cNvPr>
          <p:cNvSpPr>
            <a:spLocks noGrp="1"/>
          </p:cNvSpPr>
          <p:nvPr>
            <p:ph type="title"/>
          </p:nvPr>
        </p:nvSpPr>
        <p:spPr>
          <a:xfrm>
            <a:off x="457200" y="274638"/>
            <a:ext cx="7864679" cy="1143000"/>
          </a:xfrm>
          <a:prstGeom prst="rect">
            <a:avLst/>
          </a:prstGeom>
        </p:spPr>
        <p:txBody>
          <a:bodyPr vert="horz" lIns="91440" tIns="45720" rIns="91440" bIns="45720" rtlCol="0" anchor="ctr">
            <a:normAutofit/>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16" name="Text Placeholder 12"/>
          <p:cNvSpPr>
            <a:spLocks noGrp="1"/>
          </p:cNvSpPr>
          <p:nvPr>
            <p:ph type="body" sz="quarter" idx="15"/>
          </p:nvPr>
        </p:nvSpPr>
        <p:spPr>
          <a:xfrm>
            <a:off x="4724400" y="1417638"/>
            <a:ext cx="4038600" cy="448351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ectangle 23"/>
          <p:cNvSpPr/>
          <p:nvPr userDrawn="1"/>
        </p:nvSpPr>
        <p:spPr>
          <a:xfrm>
            <a:off x="0" y="6129754"/>
            <a:ext cx="33528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276600" y="6129754"/>
            <a:ext cx="58674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0E66846-BB20-4E01-BECE-0AF1F1DC3B9C}"/>
              </a:ext>
            </a:extLst>
          </p:cNvPr>
          <p:cNvSpPr>
            <a:spLocks noGrp="1"/>
          </p:cNvSpPr>
          <p:nvPr>
            <p:ph type="body" sz="quarter" idx="17"/>
          </p:nvPr>
        </p:nvSpPr>
        <p:spPr>
          <a:xfrm>
            <a:off x="381001" y="1417527"/>
            <a:ext cx="4038600" cy="448351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8DC7134E-0F5B-4EDA-8457-ABE63F21EA39}"/>
              </a:ext>
            </a:extLst>
          </p:cNvPr>
          <p:cNvSpPr>
            <a:spLocks noGrp="1"/>
          </p:cNvSpPr>
          <p:nvPr>
            <p:ph type="title"/>
          </p:nvPr>
        </p:nvSpPr>
        <p:spPr>
          <a:xfrm>
            <a:off x="457200" y="274638"/>
            <a:ext cx="7864679" cy="1143000"/>
          </a:xfrm>
          <a:prstGeom prst="rect">
            <a:avLst/>
          </a:prstGeom>
        </p:spPr>
        <p:txBody>
          <a:bodyPr vert="horz" lIns="91440" tIns="45720" rIns="91440" bIns="45720" rtlCol="0" anchor="ctr">
            <a:normAutofit/>
          </a:bodyPr>
          <a:lstStyle/>
          <a:p>
            <a:r>
              <a:rPr lang="en-US"/>
              <a:t>Click to edit Master title style</a:t>
            </a:r>
          </a:p>
        </p:txBody>
      </p:sp>
      <p:sp>
        <p:nvSpPr>
          <p:cNvPr id="15" name="Date Placeholder 3">
            <a:extLst>
              <a:ext uri="{FF2B5EF4-FFF2-40B4-BE49-F238E27FC236}">
                <a16:creationId xmlns:a16="http://schemas.microsoft.com/office/drawing/2014/main" id="{356A2913-BC30-4DFE-91A0-A8E7B9693A75}"/>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BFF1B05B-6620-4D86-A810-FCB843517958}" type="datetime1">
              <a:rPr lang="en-US" smtClean="0"/>
              <a:t>12/8/2022</a:t>
            </a:fld>
            <a:endParaRPr lang="en-US"/>
          </a:p>
        </p:txBody>
      </p:sp>
      <p:sp>
        <p:nvSpPr>
          <p:cNvPr id="17" name="Footer Placeholder 4">
            <a:extLst>
              <a:ext uri="{FF2B5EF4-FFF2-40B4-BE49-F238E27FC236}">
                <a16:creationId xmlns:a16="http://schemas.microsoft.com/office/drawing/2014/main" id="{6928DA8F-2A78-43C7-8291-8E0C4E9FB578}"/>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8" name="Slide Number Placeholder 5">
            <a:extLst>
              <a:ext uri="{FF2B5EF4-FFF2-40B4-BE49-F238E27FC236}">
                <a16:creationId xmlns:a16="http://schemas.microsoft.com/office/drawing/2014/main" id="{F45A3BC6-1A69-4AD9-A80F-278BAC41D0FD}"/>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Tree>
    <p:extLst>
      <p:ext uri="{BB962C8B-B14F-4D97-AF65-F5344CB8AC3E}">
        <p14:creationId xmlns:p14="http://schemas.microsoft.com/office/powerpoint/2010/main" val="34884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B45A-D166-4AD3-A5B9-BF974109F316}"/>
              </a:ext>
            </a:extLst>
          </p:cNvPr>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6819F850-C1A2-4C61-BA3B-5B8BB970A665}"/>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F555B980-8164-4E6F-9344-573D4BBBBF8B}" type="datetime1">
              <a:rPr lang="en-US" smtClean="0"/>
              <a:t>12/8/2022</a:t>
            </a:fld>
            <a:endParaRPr lang="en-US"/>
          </a:p>
        </p:txBody>
      </p:sp>
      <p:sp>
        <p:nvSpPr>
          <p:cNvPr id="8" name="Footer Placeholder 4">
            <a:extLst>
              <a:ext uri="{FF2B5EF4-FFF2-40B4-BE49-F238E27FC236}">
                <a16:creationId xmlns:a16="http://schemas.microsoft.com/office/drawing/2014/main" id="{8149EDFB-BFD8-47A2-B7CE-2C15B6E9243C}"/>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9" name="Slide Number Placeholder 5">
            <a:extLst>
              <a:ext uri="{FF2B5EF4-FFF2-40B4-BE49-F238E27FC236}">
                <a16:creationId xmlns:a16="http://schemas.microsoft.com/office/drawing/2014/main" id="{53F1C575-0B3E-4BEC-AA83-911F5AF21335}"/>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Tree>
    <p:extLst>
      <p:ext uri="{BB962C8B-B14F-4D97-AF65-F5344CB8AC3E}">
        <p14:creationId xmlns:p14="http://schemas.microsoft.com/office/powerpoint/2010/main" val="1953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cover_photo bleed">
    <p:spTree>
      <p:nvGrpSpPr>
        <p:cNvPr id="1" name=""/>
        <p:cNvGrpSpPr/>
        <p:nvPr/>
      </p:nvGrpSpPr>
      <p:grpSpPr>
        <a:xfrm>
          <a:off x="0" y="0"/>
          <a:ext cx="0" cy="0"/>
          <a:chOff x="0" y="0"/>
          <a:chExt cx="0" cy="0"/>
        </a:xfrm>
      </p:grpSpPr>
      <p:sp>
        <p:nvSpPr>
          <p:cNvPr id="19" name="Picture Placeholder 18"/>
          <p:cNvSpPr>
            <a:spLocks noGrp="1"/>
          </p:cNvSpPr>
          <p:nvPr>
            <p:ph type="pic" sz="quarter" idx="16"/>
          </p:nvPr>
        </p:nvSpPr>
        <p:spPr>
          <a:xfrm>
            <a:off x="0" y="0"/>
            <a:ext cx="9144000" cy="3886200"/>
          </a:xfrm>
          <a:noFill/>
          <a:ln>
            <a:solidFill>
              <a:schemeClr val="bg1"/>
            </a:solid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p:txBody>
      </p:sp>
      <p:sp>
        <p:nvSpPr>
          <p:cNvPr id="2" name="Rectangle 1">
            <a:extLst>
              <a:ext uri="{FF2B5EF4-FFF2-40B4-BE49-F238E27FC236}">
                <a16:creationId xmlns:a16="http://schemas.microsoft.com/office/drawing/2014/main" id="{8602908A-CFE2-43B8-8E01-86F44752208C}"/>
              </a:ext>
            </a:extLst>
          </p:cNvPr>
          <p:cNvSpPr/>
          <p:nvPr userDrawn="1"/>
        </p:nvSpPr>
        <p:spPr>
          <a:xfrm>
            <a:off x="0" y="0"/>
            <a:ext cx="9133114"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7673CE-4C0B-4559-AFAB-4B9858FE7F35}"/>
              </a:ext>
            </a:extLst>
          </p:cNvPr>
          <p:cNvSpPr/>
          <p:nvPr userDrawn="1"/>
        </p:nvSpPr>
        <p:spPr>
          <a:xfrm>
            <a:off x="0" y="3886200"/>
            <a:ext cx="9144000" cy="2971799"/>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 Placeholder 9"/>
          <p:cNvSpPr>
            <a:spLocks noGrp="1"/>
          </p:cNvSpPr>
          <p:nvPr>
            <p:ph type="body" sz="quarter" idx="4294967295"/>
          </p:nvPr>
        </p:nvSpPr>
        <p:spPr>
          <a:xfrm>
            <a:off x="714375" y="5484905"/>
            <a:ext cx="7467600" cy="1373095"/>
          </a:xfrm>
        </p:spPr>
        <p:txBody>
          <a:bodyPr>
            <a:noAutofit/>
          </a:bodyPr>
          <a:lstStyle>
            <a:lvl1pPr marL="0" indent="0">
              <a:buNone/>
              <a:defRPr sz="4000" b="1">
                <a:solidFill>
                  <a:schemeClr val="bg1"/>
                </a:solidFill>
              </a:defRPr>
            </a:lvl1pPr>
          </a:lstStyle>
          <a:p>
            <a:r>
              <a:rPr lang="en-US"/>
              <a:t>Section header with photo</a:t>
            </a:r>
          </a:p>
        </p:txBody>
      </p:sp>
      <p:pic>
        <p:nvPicPr>
          <p:cNvPr id="9" name="Picture 8" descr="Logo&#10;&#10;Description automatically generated">
            <a:extLst>
              <a:ext uri="{FF2B5EF4-FFF2-40B4-BE49-F238E27FC236}">
                <a16:creationId xmlns:a16="http://schemas.microsoft.com/office/drawing/2014/main" id="{2CC090EA-CD90-4A91-8347-08D3B9CEFB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0" name="Date Placeholder 3">
            <a:extLst>
              <a:ext uri="{FF2B5EF4-FFF2-40B4-BE49-F238E27FC236}">
                <a16:creationId xmlns:a16="http://schemas.microsoft.com/office/drawing/2014/main" id="{66EB724B-C888-4526-808D-142B61B2DD2A}"/>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C6E527BD-19DC-45E4-B978-135B7ED08388}" type="datetime1">
              <a:rPr lang="en-US" smtClean="0"/>
              <a:t>12/8/2022</a:t>
            </a:fld>
            <a:endParaRPr lang="en-US"/>
          </a:p>
        </p:txBody>
      </p:sp>
      <p:sp>
        <p:nvSpPr>
          <p:cNvPr id="11" name="Footer Placeholder 4">
            <a:extLst>
              <a:ext uri="{FF2B5EF4-FFF2-40B4-BE49-F238E27FC236}">
                <a16:creationId xmlns:a16="http://schemas.microsoft.com/office/drawing/2014/main" id="{7ADEDBE7-AB8B-4DBE-B3B1-41D7B543AADA}"/>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12" name="Slide Number Placeholder 5">
            <a:extLst>
              <a:ext uri="{FF2B5EF4-FFF2-40B4-BE49-F238E27FC236}">
                <a16:creationId xmlns:a16="http://schemas.microsoft.com/office/drawing/2014/main" id="{5EAEF000-0084-4522-BAB5-F96D7AC1DE85}"/>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4" name="Text Placeholder 3">
            <a:extLst>
              <a:ext uri="{FF2B5EF4-FFF2-40B4-BE49-F238E27FC236}">
                <a16:creationId xmlns:a16="http://schemas.microsoft.com/office/drawing/2014/main" id="{73ABD58B-C974-425B-BFC5-3D80669E45BB}"/>
              </a:ext>
            </a:extLst>
          </p:cNvPr>
          <p:cNvSpPr>
            <a:spLocks noGrp="1"/>
          </p:cNvSpPr>
          <p:nvPr>
            <p:ph type="body" sz="quarter" idx="17"/>
          </p:nvPr>
        </p:nvSpPr>
        <p:spPr>
          <a:xfrm>
            <a:off x="1409700" y="1439863"/>
            <a:ext cx="6076950" cy="4045042"/>
          </a:xfrm>
          <a:solidFill>
            <a:schemeClr val="bg1"/>
          </a:solidFill>
          <a:ln>
            <a:solidFill>
              <a:schemeClr val="accent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F9A7F0-5677-4CD0-9B88-132A58D588C6}"/>
              </a:ext>
            </a:extLst>
          </p:cNvPr>
          <p:cNvSpPr/>
          <p:nvPr userDrawn="1"/>
        </p:nvSpPr>
        <p:spPr>
          <a:xfrm>
            <a:off x="0" y="0"/>
            <a:ext cx="9144000" cy="6199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1273976" y="2590800"/>
            <a:ext cx="6613059" cy="2071603"/>
          </a:xfrm>
        </p:spPr>
        <p:txBody>
          <a:bodyPr>
            <a:noAutofit/>
          </a:bodyPr>
          <a:lstStyle>
            <a:lvl1pPr marL="0" indent="0">
              <a:buNone/>
              <a:defRPr sz="4000" b="1" baseline="0">
                <a:solidFill>
                  <a:schemeClr val="bg1"/>
                </a:solidFill>
              </a:defRPr>
            </a:lvl1pPr>
          </a:lstStyle>
          <a:p>
            <a:pPr lvl="0"/>
            <a:r>
              <a:rPr lang="en-US"/>
              <a:t>This is for a section or chapter head</a:t>
            </a:r>
          </a:p>
        </p:txBody>
      </p:sp>
      <p:sp>
        <p:nvSpPr>
          <p:cNvPr id="13" name="Text Placeholder 11"/>
          <p:cNvSpPr>
            <a:spLocks noGrp="1"/>
          </p:cNvSpPr>
          <p:nvPr>
            <p:ph type="body" sz="quarter" idx="11" hasCustomPrompt="1"/>
          </p:nvPr>
        </p:nvSpPr>
        <p:spPr>
          <a:xfrm>
            <a:off x="1273976" y="4782967"/>
            <a:ext cx="6613059" cy="1194387"/>
          </a:xfrm>
        </p:spPr>
        <p:txBody>
          <a:bodyPr>
            <a:noAutofit/>
          </a:bodyPr>
          <a:lstStyle>
            <a:lvl1pPr marL="342900" indent="-342900">
              <a:buClr>
                <a:schemeClr val="bg1"/>
              </a:buClr>
              <a:buFont typeface="Arial" charset="0"/>
              <a:buChar char="•"/>
              <a:defRPr sz="2000" b="0" baseline="0">
                <a:solidFill>
                  <a:schemeClr val="bg1"/>
                </a:solidFill>
              </a:defRPr>
            </a:lvl1pPr>
          </a:lstStyle>
          <a:p>
            <a:pPr lvl="0"/>
            <a:r>
              <a:rPr lang="en-US"/>
              <a:t>Add any details or agenda items here. </a:t>
            </a:r>
          </a:p>
        </p:txBody>
      </p:sp>
      <p:sp>
        <p:nvSpPr>
          <p:cNvPr id="17" name="Rectangle 16"/>
          <p:cNvSpPr/>
          <p:nvPr userDrawn="1"/>
        </p:nvSpPr>
        <p:spPr>
          <a:xfrm>
            <a:off x="0" y="6129754"/>
            <a:ext cx="91440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C47613D9-56FC-454A-9974-0F1C28648388}"/>
              </a:ext>
            </a:extLst>
          </p:cNvPr>
          <p:cNvSpPr>
            <a:spLocks noGrp="1"/>
          </p:cNvSpPr>
          <p:nvPr>
            <p:ph type="dt" sz="half" idx="12"/>
          </p:nvPr>
        </p:nvSpPr>
        <p:spPr>
          <a:xfrm>
            <a:off x="266700" y="6356350"/>
            <a:ext cx="2133600" cy="365125"/>
          </a:xfrm>
        </p:spPr>
        <p:txBody>
          <a:bodyPr/>
          <a:lstStyle>
            <a:lvl1pPr>
              <a:defRPr b="1">
                <a:solidFill>
                  <a:schemeClr val="bg1"/>
                </a:solidFill>
              </a:defRPr>
            </a:lvl1pPr>
          </a:lstStyle>
          <a:p>
            <a:fld id="{5C1B02AA-51AB-40F8-B689-67A8CD5244F4}" type="datetime1">
              <a:rPr lang="en-US" smtClean="0"/>
              <a:t>12/8/2022</a:t>
            </a:fld>
            <a:endParaRPr lang="en-US"/>
          </a:p>
        </p:txBody>
      </p:sp>
      <p:sp>
        <p:nvSpPr>
          <p:cNvPr id="21" name="Footer Placeholder 4">
            <a:extLst>
              <a:ext uri="{FF2B5EF4-FFF2-40B4-BE49-F238E27FC236}">
                <a16:creationId xmlns:a16="http://schemas.microsoft.com/office/drawing/2014/main" id="{4A210F61-2B5B-4859-9C2D-5CE0E964CA0C}"/>
              </a:ext>
            </a:extLst>
          </p:cNvPr>
          <p:cNvSpPr>
            <a:spLocks noGrp="1"/>
          </p:cNvSpPr>
          <p:nvPr>
            <p:ph type="ftr" sz="quarter" idx="13"/>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22" name="Slide Number Placeholder 5">
            <a:extLst>
              <a:ext uri="{FF2B5EF4-FFF2-40B4-BE49-F238E27FC236}">
                <a16:creationId xmlns:a16="http://schemas.microsoft.com/office/drawing/2014/main" id="{0897D5FC-7792-448B-944E-1150DDF332F3}"/>
              </a:ext>
            </a:extLst>
          </p:cNvPr>
          <p:cNvSpPr>
            <a:spLocks noGrp="1"/>
          </p:cNvSpPr>
          <p:nvPr>
            <p:ph type="sldNum" sz="quarter" idx="14"/>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92D97217-3ECB-45AA-AF2B-14D243AF6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_Column">
    <p:spTree>
      <p:nvGrpSpPr>
        <p:cNvPr id="1" name=""/>
        <p:cNvGrpSpPr/>
        <p:nvPr/>
      </p:nvGrpSpPr>
      <p:grpSpPr>
        <a:xfrm>
          <a:off x="0" y="0"/>
          <a:ext cx="0" cy="0"/>
          <a:chOff x="0" y="0"/>
          <a:chExt cx="0" cy="0"/>
        </a:xfrm>
      </p:grpSpPr>
      <p:sp>
        <p:nvSpPr>
          <p:cNvPr id="18" name="Picture Placeholder 17"/>
          <p:cNvSpPr>
            <a:spLocks noGrp="1"/>
          </p:cNvSpPr>
          <p:nvPr>
            <p:ph type="pic" sz="quarter" idx="16"/>
          </p:nvPr>
        </p:nvSpPr>
        <p:spPr>
          <a:xfrm>
            <a:off x="457200" y="1417528"/>
            <a:ext cx="4038600" cy="4483627"/>
          </a:xfrm>
        </p:spPr>
        <p:txBody>
          <a:bodyPr/>
          <a:lstStyle/>
          <a:p>
            <a:endParaRPr lang="en-US"/>
          </a:p>
        </p:txBody>
      </p:sp>
      <p:sp>
        <p:nvSpPr>
          <p:cNvPr id="16" name="Text Placeholder 12"/>
          <p:cNvSpPr>
            <a:spLocks noGrp="1"/>
          </p:cNvSpPr>
          <p:nvPr>
            <p:ph type="body" sz="quarter" idx="15"/>
          </p:nvPr>
        </p:nvSpPr>
        <p:spPr>
          <a:xfrm>
            <a:off x="4724400" y="1417638"/>
            <a:ext cx="4038600" cy="448351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940C9A02-B45A-4B1E-9DE1-EF6663E585EC}"/>
              </a:ext>
            </a:extLst>
          </p:cNvPr>
          <p:cNvSpPr>
            <a:spLocks noGrp="1"/>
          </p:cNvSpPr>
          <p:nvPr>
            <p:ph type="title"/>
          </p:nvPr>
        </p:nvSpPr>
        <p:spPr>
          <a:xfrm>
            <a:off x="457200" y="274638"/>
            <a:ext cx="7864679" cy="1143000"/>
          </a:xfrm>
        </p:spPr>
        <p:txBody>
          <a:bodyPr/>
          <a:lstStyle/>
          <a:p>
            <a:r>
              <a:rPr lang="en-US"/>
              <a:t>Click to edit Master title style</a:t>
            </a:r>
          </a:p>
        </p:txBody>
      </p:sp>
      <p:sp>
        <p:nvSpPr>
          <p:cNvPr id="17" name="Date Placeholder 3">
            <a:extLst>
              <a:ext uri="{FF2B5EF4-FFF2-40B4-BE49-F238E27FC236}">
                <a16:creationId xmlns:a16="http://schemas.microsoft.com/office/drawing/2014/main" id="{3CE0453C-5E1E-45CE-9AD8-D7597BAD8844}"/>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74F25DD6-F708-44D9-87E4-A1AB0C615F1D}" type="datetime1">
              <a:rPr lang="en-US" smtClean="0"/>
              <a:t>12/8/2022</a:t>
            </a:fld>
            <a:endParaRPr lang="en-US"/>
          </a:p>
        </p:txBody>
      </p:sp>
      <p:sp>
        <p:nvSpPr>
          <p:cNvPr id="19" name="Footer Placeholder 4">
            <a:extLst>
              <a:ext uri="{FF2B5EF4-FFF2-40B4-BE49-F238E27FC236}">
                <a16:creationId xmlns:a16="http://schemas.microsoft.com/office/drawing/2014/main" id="{4408B333-4DD5-4CDB-ABD2-DF92284D50B6}"/>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20" name="Slide Number Placeholder 5">
            <a:extLst>
              <a:ext uri="{FF2B5EF4-FFF2-40B4-BE49-F238E27FC236}">
                <a16:creationId xmlns:a16="http://schemas.microsoft.com/office/drawing/2014/main" id="{5435B807-E759-429B-9C4D-B927B4FE5D94}"/>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 short text">
    <p:spTree>
      <p:nvGrpSpPr>
        <p:cNvPr id="1" name=""/>
        <p:cNvGrpSpPr/>
        <p:nvPr/>
      </p:nvGrpSpPr>
      <p:grpSpPr>
        <a:xfrm>
          <a:off x="0" y="0"/>
          <a:ext cx="0" cy="0"/>
          <a:chOff x="0" y="0"/>
          <a:chExt cx="0" cy="0"/>
        </a:xfrm>
      </p:grpSpPr>
      <p:sp>
        <p:nvSpPr>
          <p:cNvPr id="8" name="Text Placeholder 12"/>
          <p:cNvSpPr>
            <a:spLocks noGrp="1"/>
          </p:cNvSpPr>
          <p:nvPr>
            <p:ph type="body" sz="quarter" idx="15" hasCustomPrompt="1"/>
          </p:nvPr>
        </p:nvSpPr>
        <p:spPr>
          <a:xfrm>
            <a:off x="2033131" y="4769572"/>
            <a:ext cx="5186593" cy="695146"/>
          </a:xfrm>
        </p:spPr>
        <p:txBody>
          <a:bodyPr>
            <a:noAutofit/>
          </a:bodyPr>
          <a:lstStyle>
            <a:lvl1pPr marL="0" indent="0">
              <a:buNone/>
              <a:defRPr sz="2000" b="1" baseline="0">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Include shorter text here. Text should not be more than.  </a:t>
            </a:r>
          </a:p>
        </p:txBody>
      </p:sp>
      <p:sp>
        <p:nvSpPr>
          <p:cNvPr id="4" name="Picture Placeholder 3">
            <a:extLst>
              <a:ext uri="{FF2B5EF4-FFF2-40B4-BE49-F238E27FC236}">
                <a16:creationId xmlns:a16="http://schemas.microsoft.com/office/drawing/2014/main" id="{620730E3-C52E-4B62-AB37-D48D30FA3168}"/>
              </a:ext>
            </a:extLst>
          </p:cNvPr>
          <p:cNvSpPr>
            <a:spLocks noGrp="1"/>
          </p:cNvSpPr>
          <p:nvPr>
            <p:ph type="pic" sz="quarter" idx="16"/>
          </p:nvPr>
        </p:nvSpPr>
        <p:spPr>
          <a:xfrm>
            <a:off x="369888" y="1417638"/>
            <a:ext cx="8262937" cy="3211512"/>
          </a:xfrm>
        </p:spPr>
        <p:txBody>
          <a:bodyPr/>
          <a:lstStyle/>
          <a:p>
            <a:endParaRPr lang="en-US"/>
          </a:p>
        </p:txBody>
      </p:sp>
      <p:sp>
        <p:nvSpPr>
          <p:cNvPr id="19" name="Title 1">
            <a:extLst>
              <a:ext uri="{FF2B5EF4-FFF2-40B4-BE49-F238E27FC236}">
                <a16:creationId xmlns:a16="http://schemas.microsoft.com/office/drawing/2014/main" id="{4D5A8B88-B6D3-45D5-8277-97BFA4E6581D}"/>
              </a:ext>
            </a:extLst>
          </p:cNvPr>
          <p:cNvSpPr>
            <a:spLocks noGrp="1"/>
          </p:cNvSpPr>
          <p:nvPr>
            <p:ph type="title"/>
          </p:nvPr>
        </p:nvSpPr>
        <p:spPr>
          <a:xfrm>
            <a:off x="457200" y="274638"/>
            <a:ext cx="7864679" cy="1143000"/>
          </a:xfrm>
        </p:spPr>
        <p:txBody>
          <a:bodyPr/>
          <a:lstStyle/>
          <a:p>
            <a:r>
              <a:rPr lang="en-US"/>
              <a:t>Click to edit Master title style</a:t>
            </a:r>
          </a:p>
        </p:txBody>
      </p:sp>
      <p:sp>
        <p:nvSpPr>
          <p:cNvPr id="20" name="Date Placeholder 3">
            <a:extLst>
              <a:ext uri="{FF2B5EF4-FFF2-40B4-BE49-F238E27FC236}">
                <a16:creationId xmlns:a16="http://schemas.microsoft.com/office/drawing/2014/main" id="{C5E5C47A-4BEE-41BA-8331-A635AEBF6325}"/>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359E71DE-E001-4DB9-9C8D-86307AF8DAF3}" type="datetime1">
              <a:rPr lang="en-US" smtClean="0"/>
              <a:t>12/8/2022</a:t>
            </a:fld>
            <a:endParaRPr lang="en-US"/>
          </a:p>
        </p:txBody>
      </p:sp>
      <p:sp>
        <p:nvSpPr>
          <p:cNvPr id="21" name="Footer Placeholder 4">
            <a:extLst>
              <a:ext uri="{FF2B5EF4-FFF2-40B4-BE49-F238E27FC236}">
                <a16:creationId xmlns:a16="http://schemas.microsoft.com/office/drawing/2014/main" id="{14B8388C-EC51-4E53-9DCB-F314CEC8E6B1}"/>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22" name="Slide Number Placeholder 5">
            <a:extLst>
              <a:ext uri="{FF2B5EF4-FFF2-40B4-BE49-F238E27FC236}">
                <a16:creationId xmlns:a16="http://schemas.microsoft.com/office/drawing/2014/main" id="{587F9721-C516-4712-BED7-B98443107083}"/>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Tree>
    <p:extLst>
      <p:ext uri="{BB962C8B-B14F-4D97-AF65-F5344CB8AC3E}">
        <p14:creationId xmlns:p14="http://schemas.microsoft.com/office/powerpoint/2010/main" val="111748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9DDE4F1-D4A8-486F-BE8D-BC83221F8724}"/>
              </a:ext>
            </a:extLst>
          </p:cNvPr>
          <p:cNvSpPr/>
          <p:nvPr userDrawn="1"/>
        </p:nvSpPr>
        <p:spPr>
          <a:xfrm>
            <a:off x="0" y="364046"/>
            <a:ext cx="8607105" cy="931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9" name="Picture 28" descr="Logo&#10;&#10;Description automatically generated">
            <a:extLst>
              <a:ext uri="{FF2B5EF4-FFF2-40B4-BE49-F238E27FC236}">
                <a16:creationId xmlns:a16="http://schemas.microsoft.com/office/drawing/2014/main" id="{D13F0630-9815-4D64-9EB3-B05F4F655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30" name="Date Placeholder 3">
            <a:extLst>
              <a:ext uri="{FF2B5EF4-FFF2-40B4-BE49-F238E27FC236}">
                <a16:creationId xmlns:a16="http://schemas.microsoft.com/office/drawing/2014/main" id="{C12C648D-130A-4D99-AA06-199466DA3A46}"/>
              </a:ext>
            </a:extLst>
          </p:cNvPr>
          <p:cNvSpPr>
            <a:spLocks noGrp="1"/>
          </p:cNvSpPr>
          <p:nvPr>
            <p:ph type="dt" sz="half" idx="10"/>
          </p:nvPr>
        </p:nvSpPr>
        <p:spPr>
          <a:xfrm>
            <a:off x="266700" y="6356350"/>
            <a:ext cx="2133600" cy="365125"/>
          </a:xfrm>
        </p:spPr>
        <p:txBody>
          <a:bodyPr/>
          <a:lstStyle>
            <a:lvl1pPr>
              <a:defRPr b="1">
                <a:solidFill>
                  <a:schemeClr val="bg1"/>
                </a:solidFill>
              </a:defRPr>
            </a:lvl1pPr>
          </a:lstStyle>
          <a:p>
            <a:fld id="{4A2090DF-983B-46AD-B673-7B1C9C904A88}" type="datetime1">
              <a:rPr lang="en-US" smtClean="0"/>
              <a:t>12/8/2022</a:t>
            </a:fld>
            <a:endParaRPr lang="en-US"/>
          </a:p>
        </p:txBody>
      </p:sp>
      <p:sp>
        <p:nvSpPr>
          <p:cNvPr id="31" name="Footer Placeholder 4">
            <a:extLst>
              <a:ext uri="{FF2B5EF4-FFF2-40B4-BE49-F238E27FC236}">
                <a16:creationId xmlns:a16="http://schemas.microsoft.com/office/drawing/2014/main" id="{C125DF2E-31AF-4716-9D3D-4F55AA7619E1}"/>
              </a:ext>
            </a:extLst>
          </p:cNvPr>
          <p:cNvSpPr>
            <a:spLocks noGrp="1"/>
          </p:cNvSpPr>
          <p:nvPr>
            <p:ph type="ftr" sz="quarter" idx="11"/>
          </p:nvPr>
        </p:nvSpPr>
        <p:spPr>
          <a:xfrm>
            <a:off x="5867400" y="6356350"/>
            <a:ext cx="3048000" cy="365125"/>
          </a:xfrm>
        </p:spPr>
        <p:txBody>
          <a:bodyPr/>
          <a:lstStyle>
            <a:lvl1pPr algn="r">
              <a:defRPr sz="1000" b="1">
                <a:solidFill>
                  <a:schemeClr val="bg1"/>
                </a:solidFill>
              </a:defRPr>
            </a:lvl1pPr>
          </a:lstStyle>
          <a:p>
            <a:r>
              <a:rPr lang="en-US"/>
              <a:t>U.S. Election Assistance Commission | www.eac.gov</a:t>
            </a:r>
          </a:p>
        </p:txBody>
      </p:sp>
      <p:sp>
        <p:nvSpPr>
          <p:cNvPr id="32" name="Slide Number Placeholder 5">
            <a:extLst>
              <a:ext uri="{FF2B5EF4-FFF2-40B4-BE49-F238E27FC236}">
                <a16:creationId xmlns:a16="http://schemas.microsoft.com/office/drawing/2014/main" id="{BB6F3BE0-A7ED-499D-80E7-C179434B749D}"/>
              </a:ext>
            </a:extLst>
          </p:cNvPr>
          <p:cNvSpPr>
            <a:spLocks noGrp="1"/>
          </p:cNvSpPr>
          <p:nvPr>
            <p:ph type="sldNum" sz="quarter" idx="12"/>
          </p:nvPr>
        </p:nvSpPr>
        <p:spPr>
          <a:xfrm>
            <a:off x="3505200" y="6356350"/>
            <a:ext cx="2133600" cy="365125"/>
          </a:xfr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33" name="Title 1">
            <a:extLst>
              <a:ext uri="{FF2B5EF4-FFF2-40B4-BE49-F238E27FC236}">
                <a16:creationId xmlns:a16="http://schemas.microsoft.com/office/drawing/2014/main" id="{00A70080-BA63-4FE6-B74C-B40930A6B38F}"/>
              </a:ext>
            </a:extLst>
          </p:cNvPr>
          <p:cNvSpPr>
            <a:spLocks noGrp="1"/>
          </p:cNvSpPr>
          <p:nvPr>
            <p:ph type="title"/>
          </p:nvPr>
        </p:nvSpPr>
        <p:spPr>
          <a:xfrm>
            <a:off x="457200" y="274638"/>
            <a:ext cx="7864679" cy="11430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50B3-F2B3-4FA4-910A-CE257560D64A}"/>
              </a:ext>
            </a:extLst>
          </p:cNvPr>
          <p:cNvSpPr/>
          <p:nvPr userDrawn="1"/>
        </p:nvSpPr>
        <p:spPr>
          <a:xfrm>
            <a:off x="8389" y="349759"/>
            <a:ext cx="8607105" cy="93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E4FD4CBC-F0AF-4124-9A2E-7E6776CC32FD}"/>
              </a:ext>
            </a:extLst>
          </p:cNvPr>
          <p:cNvSpPr/>
          <p:nvPr userDrawn="1"/>
        </p:nvSpPr>
        <p:spPr>
          <a:xfrm>
            <a:off x="8389" y="6121365"/>
            <a:ext cx="33528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228874-C6CC-41BA-9E3E-C18910E64C46}"/>
              </a:ext>
            </a:extLst>
          </p:cNvPr>
          <p:cNvSpPr/>
          <p:nvPr userDrawn="1"/>
        </p:nvSpPr>
        <p:spPr>
          <a:xfrm>
            <a:off x="3259822" y="6121365"/>
            <a:ext cx="58674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86467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o&#10;&#10;Description automatically generated">
            <a:extLst>
              <a:ext uri="{FF2B5EF4-FFF2-40B4-BE49-F238E27FC236}">
                <a16:creationId xmlns:a16="http://schemas.microsoft.com/office/drawing/2014/main" id="{8FCEB2B8-6948-4E1C-8DC2-F4E68B548F1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1" name="Date Placeholder 3">
            <a:extLst>
              <a:ext uri="{FF2B5EF4-FFF2-40B4-BE49-F238E27FC236}">
                <a16:creationId xmlns:a16="http://schemas.microsoft.com/office/drawing/2014/main" id="{FAB952A6-815E-49EB-B7B3-ED63D7F37C29}"/>
              </a:ext>
            </a:extLst>
          </p:cNvPr>
          <p:cNvSpPr>
            <a:spLocks noGrp="1"/>
          </p:cNvSpPr>
          <p:nvPr>
            <p:ph type="dt" sz="half" idx="2"/>
          </p:nvPr>
        </p:nvSpPr>
        <p:spPr>
          <a:xfrm>
            <a:off x="266700" y="6331183"/>
            <a:ext cx="2133600" cy="365125"/>
          </a:xfrm>
          <a:prstGeom prst="rect">
            <a:avLst/>
          </a:prstGeom>
        </p:spPr>
        <p:txBody>
          <a:bodyPr anchor="ctr"/>
          <a:lstStyle>
            <a:lvl1pPr>
              <a:defRPr sz="1000" b="1">
                <a:solidFill>
                  <a:schemeClr val="bg1"/>
                </a:solidFill>
              </a:defRPr>
            </a:lvl1pPr>
          </a:lstStyle>
          <a:p>
            <a:fld id="{837B40C0-01E5-4844-9788-A3DEC603F722}" type="datetime1">
              <a:rPr lang="en-US" smtClean="0"/>
              <a:t>12/8/2022</a:t>
            </a:fld>
            <a:endParaRPr lang="en-US"/>
          </a:p>
        </p:txBody>
      </p:sp>
      <p:sp>
        <p:nvSpPr>
          <p:cNvPr id="12" name="Footer Placeholder 4">
            <a:extLst>
              <a:ext uri="{FF2B5EF4-FFF2-40B4-BE49-F238E27FC236}">
                <a16:creationId xmlns:a16="http://schemas.microsoft.com/office/drawing/2014/main" id="{091B1A6C-F2F1-43E2-94A5-E74DB2EA79B9}"/>
              </a:ext>
            </a:extLst>
          </p:cNvPr>
          <p:cNvSpPr>
            <a:spLocks noGrp="1"/>
          </p:cNvSpPr>
          <p:nvPr>
            <p:ph type="ftr" sz="quarter" idx="3"/>
          </p:nvPr>
        </p:nvSpPr>
        <p:spPr>
          <a:xfrm>
            <a:off x="5867400" y="6331183"/>
            <a:ext cx="3048000" cy="365125"/>
          </a:xfrm>
          <a:prstGeom prst="rect">
            <a:avLst/>
          </a:prstGeom>
        </p:spPr>
        <p:txBody>
          <a:bodyPr anchor="ctr"/>
          <a:lstStyle>
            <a:lvl1pPr algn="r">
              <a:defRPr sz="1000" b="1">
                <a:solidFill>
                  <a:schemeClr val="bg1"/>
                </a:solidFill>
              </a:defRPr>
            </a:lvl1pPr>
          </a:lstStyle>
          <a:p>
            <a:r>
              <a:rPr lang="en-US"/>
              <a:t>U.S. Election Assistance Commission | www.eac.gov</a:t>
            </a:r>
          </a:p>
        </p:txBody>
      </p:sp>
      <p:sp>
        <p:nvSpPr>
          <p:cNvPr id="13" name="Slide Number Placeholder 5">
            <a:extLst>
              <a:ext uri="{FF2B5EF4-FFF2-40B4-BE49-F238E27FC236}">
                <a16:creationId xmlns:a16="http://schemas.microsoft.com/office/drawing/2014/main" id="{4E3696A3-7E7C-4CA8-AD43-66DAA53343BD}"/>
              </a:ext>
            </a:extLst>
          </p:cNvPr>
          <p:cNvSpPr>
            <a:spLocks noGrp="1"/>
          </p:cNvSpPr>
          <p:nvPr>
            <p:ph type="sldNum" sz="quarter" idx="4"/>
          </p:nvPr>
        </p:nvSpPr>
        <p:spPr>
          <a:xfrm>
            <a:off x="3505200" y="6331183"/>
            <a:ext cx="2133600" cy="365125"/>
          </a:xfrm>
          <a:prstGeom prst="rect">
            <a:avLst/>
          </a:prstGeom>
        </p:spPr>
        <p:txBody>
          <a:bodyPr anchor="ctr"/>
          <a:lstStyle>
            <a:lvl1pPr algn="ctr">
              <a:defRPr sz="1000" b="1">
                <a:solidFill>
                  <a:schemeClr val="bg1"/>
                </a:solidFill>
              </a:defRPr>
            </a:lvl1pPr>
          </a:lstStyle>
          <a:p>
            <a:fld id="{75604BE8-4AD9-4024-AC50-3B00698E7C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1" r:id="rId3"/>
    <p:sldLayoutId id="2147483666" r:id="rId4"/>
    <p:sldLayoutId id="2147483657" r:id="rId5"/>
    <p:sldLayoutId id="2147483651" r:id="rId6"/>
    <p:sldLayoutId id="2147483653" r:id="rId7"/>
    <p:sldLayoutId id="2147483659" r:id="rId8"/>
    <p:sldLayoutId id="2147483655" r:id="rId9"/>
    <p:sldLayoutId id="2147483667" r:id="rId10"/>
    <p:sldLayoutId id="2147483663" r:id="rId11"/>
    <p:sldLayoutId id="2147483660" r:id="rId12"/>
    <p:sldLayoutId id="2147483662" r:id="rId13"/>
    <p:sldLayoutId id="2147483668" r:id="rId14"/>
  </p:sldLayoutIdLst>
  <p:hf sldNum="0" hdr="0" dt="0"/>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50B3-F2B3-4FA4-910A-CE257560D64A}"/>
              </a:ext>
            </a:extLst>
          </p:cNvPr>
          <p:cNvSpPr/>
          <p:nvPr userDrawn="1"/>
        </p:nvSpPr>
        <p:spPr>
          <a:xfrm>
            <a:off x="8389" y="349759"/>
            <a:ext cx="8607105" cy="93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E4FD4CBC-F0AF-4124-9A2E-7E6776CC32FD}"/>
              </a:ext>
            </a:extLst>
          </p:cNvPr>
          <p:cNvSpPr/>
          <p:nvPr userDrawn="1"/>
        </p:nvSpPr>
        <p:spPr>
          <a:xfrm>
            <a:off x="8389" y="6121365"/>
            <a:ext cx="33528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228874-C6CC-41BA-9E3E-C18910E64C46}"/>
              </a:ext>
            </a:extLst>
          </p:cNvPr>
          <p:cNvSpPr/>
          <p:nvPr userDrawn="1"/>
        </p:nvSpPr>
        <p:spPr>
          <a:xfrm>
            <a:off x="3259822" y="6121365"/>
            <a:ext cx="58674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86467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o&#10;&#10;Description automatically generated">
            <a:extLst>
              <a:ext uri="{FF2B5EF4-FFF2-40B4-BE49-F238E27FC236}">
                <a16:creationId xmlns:a16="http://schemas.microsoft.com/office/drawing/2014/main" id="{8FCEB2B8-6948-4E1C-8DC2-F4E68B548F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1" name="Date Placeholder 3">
            <a:extLst>
              <a:ext uri="{FF2B5EF4-FFF2-40B4-BE49-F238E27FC236}">
                <a16:creationId xmlns:a16="http://schemas.microsoft.com/office/drawing/2014/main" id="{FAB952A6-815E-49EB-B7B3-ED63D7F37C29}"/>
              </a:ext>
            </a:extLst>
          </p:cNvPr>
          <p:cNvSpPr>
            <a:spLocks noGrp="1"/>
          </p:cNvSpPr>
          <p:nvPr>
            <p:ph type="dt" sz="half" idx="2"/>
          </p:nvPr>
        </p:nvSpPr>
        <p:spPr>
          <a:xfrm>
            <a:off x="266700" y="6331183"/>
            <a:ext cx="2133600" cy="365125"/>
          </a:xfrm>
          <a:prstGeom prst="rect">
            <a:avLst/>
          </a:prstGeom>
        </p:spPr>
        <p:txBody>
          <a:bodyPr anchor="ctr"/>
          <a:lstStyle>
            <a:lvl1pPr>
              <a:defRPr sz="1000" b="1">
                <a:solidFill>
                  <a:schemeClr val="bg1"/>
                </a:solidFill>
              </a:defRPr>
            </a:lvl1pPr>
          </a:lstStyle>
          <a:p>
            <a:fld id="{73D68AAA-EEB6-4C42-9881-FFEE38ADE978}" type="datetime1">
              <a:rPr lang="en-US" smtClean="0"/>
              <a:t>12/8/2022</a:t>
            </a:fld>
            <a:endParaRPr lang="en-US"/>
          </a:p>
        </p:txBody>
      </p:sp>
      <p:sp>
        <p:nvSpPr>
          <p:cNvPr id="12" name="Footer Placeholder 4">
            <a:extLst>
              <a:ext uri="{FF2B5EF4-FFF2-40B4-BE49-F238E27FC236}">
                <a16:creationId xmlns:a16="http://schemas.microsoft.com/office/drawing/2014/main" id="{091B1A6C-F2F1-43E2-94A5-E74DB2EA79B9}"/>
              </a:ext>
            </a:extLst>
          </p:cNvPr>
          <p:cNvSpPr>
            <a:spLocks noGrp="1"/>
          </p:cNvSpPr>
          <p:nvPr>
            <p:ph type="ftr" sz="quarter" idx="3"/>
          </p:nvPr>
        </p:nvSpPr>
        <p:spPr>
          <a:xfrm>
            <a:off x="5867400" y="6331183"/>
            <a:ext cx="3048000" cy="365125"/>
          </a:xfrm>
          <a:prstGeom prst="rect">
            <a:avLst/>
          </a:prstGeom>
        </p:spPr>
        <p:txBody>
          <a:bodyPr anchor="ctr"/>
          <a:lstStyle>
            <a:lvl1pPr algn="r">
              <a:defRPr sz="1000" b="1">
                <a:solidFill>
                  <a:schemeClr val="bg1"/>
                </a:solidFill>
              </a:defRPr>
            </a:lvl1pPr>
          </a:lstStyle>
          <a:p>
            <a:r>
              <a:rPr lang="en-US"/>
              <a:t>U.S. Election Assistance Commission | www.eac.gov</a:t>
            </a:r>
          </a:p>
        </p:txBody>
      </p:sp>
      <p:sp>
        <p:nvSpPr>
          <p:cNvPr id="13" name="Slide Number Placeholder 5">
            <a:extLst>
              <a:ext uri="{FF2B5EF4-FFF2-40B4-BE49-F238E27FC236}">
                <a16:creationId xmlns:a16="http://schemas.microsoft.com/office/drawing/2014/main" id="{4E3696A3-7E7C-4CA8-AD43-66DAA53343BD}"/>
              </a:ext>
            </a:extLst>
          </p:cNvPr>
          <p:cNvSpPr>
            <a:spLocks noGrp="1"/>
          </p:cNvSpPr>
          <p:nvPr>
            <p:ph type="sldNum" sz="quarter" idx="4"/>
          </p:nvPr>
        </p:nvSpPr>
        <p:spPr>
          <a:xfrm>
            <a:off x="3505200" y="6331183"/>
            <a:ext cx="2133600" cy="365125"/>
          </a:xfrm>
          <a:prstGeom prst="rect">
            <a:avLst/>
          </a:prstGeom>
        </p:spPr>
        <p:txBody>
          <a:bodyPr anchor="ctr"/>
          <a:lstStyle>
            <a:lvl1pPr algn="ctr">
              <a:defRPr sz="1000" b="1">
                <a:solidFill>
                  <a:schemeClr val="bg1"/>
                </a:solidFill>
              </a:defRPr>
            </a:lvl1pPr>
          </a:lstStyle>
          <a:p>
            <a:fld id="{75604BE8-4AD9-4024-AC50-3B00698E7C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ac.gov/election-official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eac.gov/newsletter"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541" y="5782235"/>
            <a:ext cx="184731" cy="369332"/>
          </a:xfrm>
          <a:prstGeom prst="rect">
            <a:avLst/>
          </a:prstGeom>
          <a:noFill/>
        </p:spPr>
        <p:txBody>
          <a:bodyPr wrap="none" rtlCol="0">
            <a:spAutoFit/>
          </a:bodyPr>
          <a:lstStyle/>
          <a:p>
            <a:endParaRPr lang="en-US"/>
          </a:p>
        </p:txBody>
      </p:sp>
      <p:sp>
        <p:nvSpPr>
          <p:cNvPr id="8" name="Text Placeholder 7"/>
          <p:cNvSpPr>
            <a:spLocks noGrp="1"/>
          </p:cNvSpPr>
          <p:nvPr>
            <p:ph type="body" sz="quarter" idx="14"/>
          </p:nvPr>
        </p:nvSpPr>
        <p:spPr>
          <a:xfrm>
            <a:off x="2951018" y="5584122"/>
            <a:ext cx="5839956" cy="369332"/>
          </a:xfrm>
        </p:spPr>
        <p:txBody>
          <a:bodyPr vert="horz" lIns="91440" tIns="45720" rIns="91440" bIns="45720" rtlCol="0" anchor="ctr">
            <a:noAutofit/>
          </a:bodyPr>
          <a:lstStyle/>
          <a:p>
            <a:pPr marL="0" indent="0" algn="r">
              <a:buNone/>
            </a:pPr>
            <a:r>
              <a:rPr lang="en-US" sz="2000">
                <a:cs typeface="Calibri"/>
              </a:rPr>
              <a:t>Commissioner Donald Palmer</a:t>
            </a:r>
            <a:endParaRPr lang="en-US">
              <a:cs typeface="Calibri"/>
            </a:endParaRPr>
          </a:p>
        </p:txBody>
      </p:sp>
      <p:sp>
        <p:nvSpPr>
          <p:cNvPr id="7" name="Text Placeholder 6"/>
          <p:cNvSpPr>
            <a:spLocks noGrp="1"/>
          </p:cNvSpPr>
          <p:nvPr>
            <p:ph type="body" sz="quarter" idx="13"/>
          </p:nvPr>
        </p:nvSpPr>
        <p:spPr>
          <a:xfrm>
            <a:off x="4786169" y="2042570"/>
            <a:ext cx="4004805" cy="3409441"/>
          </a:xfrm>
        </p:spPr>
        <p:txBody>
          <a:bodyPr>
            <a:noAutofit/>
          </a:bodyPr>
          <a:lstStyle/>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endParaRPr lang="en-US" sz="3000">
              <a:ea typeface="+mj-lt"/>
              <a:cs typeface="+mj-lt"/>
            </a:endParaRPr>
          </a:p>
          <a:p>
            <a:pPr marL="0" indent="0">
              <a:buNone/>
            </a:pPr>
            <a:r>
              <a:rPr lang="en-US" sz="3000">
                <a:ea typeface="+mj-lt"/>
                <a:cs typeface="+mj-lt"/>
              </a:rPr>
              <a:t>             </a:t>
            </a:r>
            <a:endParaRPr lang="en-US">
              <a:ea typeface="+mj-lt"/>
              <a:cs typeface="+mj-lt"/>
            </a:endParaRPr>
          </a:p>
          <a:p>
            <a:pPr marL="0" indent="0">
              <a:buNone/>
            </a:pPr>
            <a:endParaRPr lang="en-US" sz="3000">
              <a:ea typeface="+mj-lt"/>
              <a:cs typeface="+mj-lt"/>
            </a:endParaRPr>
          </a:p>
          <a:p>
            <a:pPr marL="0" indent="0">
              <a:buNone/>
            </a:pPr>
            <a:r>
              <a:rPr lang="en-US" sz="2800">
                <a:ea typeface="+mj-lt"/>
                <a:cs typeface="+mj-lt"/>
              </a:rPr>
              <a:t>U.S. Election Assistance Commission</a:t>
            </a:r>
            <a:endParaRPr lang="en-US" sz="2800">
              <a:cs typeface="Calibri"/>
            </a:endParaRPr>
          </a:p>
          <a:p>
            <a:pPr marL="0" indent="0">
              <a:buNone/>
            </a:pPr>
            <a:endParaRPr lang="en-US" sz="2800">
              <a:ea typeface="+mj-lt"/>
              <a:cs typeface="+mj-lt"/>
            </a:endParaRPr>
          </a:p>
          <a:p>
            <a:pPr marL="0" indent="0">
              <a:buNone/>
            </a:pPr>
            <a:r>
              <a:rPr lang="en-US" sz="2800">
                <a:ea typeface="+mj-lt"/>
                <a:cs typeface="+mj-lt"/>
              </a:rPr>
              <a:t>2023 Indiana Election </a:t>
            </a:r>
            <a:r>
              <a:rPr lang="en-US" sz="2800" dirty="0">
                <a:ea typeface="+mj-lt"/>
                <a:cs typeface="+mj-lt"/>
              </a:rPr>
              <a:t>Administrator's Conference</a:t>
            </a:r>
            <a:endParaRPr lang="en-US" sz="2800" dirty="0">
              <a:cs typeface="Calibri"/>
            </a:endParaRPr>
          </a:p>
          <a:p>
            <a:pPr marL="0" indent="0">
              <a:buNone/>
            </a:pPr>
            <a:endParaRPr lang="en-US" sz="2000">
              <a:ea typeface="+mj-lt"/>
              <a:cs typeface="+mj-lt"/>
            </a:endParaRPr>
          </a:p>
          <a:p>
            <a:pPr marL="0" indent="0">
              <a:buNone/>
            </a:pPr>
            <a:r>
              <a:rPr lang="en-US" sz="1800" dirty="0"/>
              <a:t>December </a:t>
            </a:r>
            <a:r>
              <a:rPr lang="en-US" sz="1800"/>
              <a:t>12</a:t>
            </a:r>
            <a:r>
              <a:rPr lang="en-US" sz="1800" dirty="0"/>
              <a:t>, 2022</a:t>
            </a:r>
            <a:endParaRPr lang="en-US" sz="1800" dirty="0">
              <a:cs typeface="Calibri"/>
            </a:endParaRPr>
          </a:p>
        </p:txBody>
      </p:sp>
    </p:spTree>
    <p:extLst>
      <p:ext uri="{BB962C8B-B14F-4D97-AF65-F5344CB8AC3E}">
        <p14:creationId xmlns:p14="http://schemas.microsoft.com/office/powerpoint/2010/main" val="36635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E2EB2-FC98-2990-2997-14B13F891582}"/>
              </a:ext>
            </a:extLst>
          </p:cNvPr>
          <p:cNvSpPr>
            <a:spLocks noGrp="1"/>
          </p:cNvSpPr>
          <p:nvPr>
            <p:ph type="body" sz="quarter" idx="14"/>
          </p:nvPr>
        </p:nvSpPr>
        <p:spPr>
          <a:xfrm>
            <a:off x="457200" y="1417638"/>
            <a:ext cx="7864679" cy="4611676"/>
          </a:xfrm>
        </p:spPr>
        <p:txBody>
          <a:bodyPr vert="horz" lIns="91440" tIns="45720" rIns="91440" bIns="45720" rtlCol="0" anchor="t">
            <a:normAutofit/>
          </a:bodyPr>
          <a:lstStyle/>
          <a:p>
            <a:r>
              <a:rPr lang="en-US">
                <a:ea typeface="Calibri"/>
                <a:cs typeface="Calibri"/>
              </a:rPr>
              <a:t>VVSG 2.0 expands and improves upon the VVSG 1.0 requirements in all areas, including:</a:t>
            </a:r>
          </a:p>
          <a:p>
            <a:pPr lvl="1"/>
            <a:r>
              <a:rPr lang="en-US">
                <a:ea typeface="Calibri"/>
                <a:cs typeface="Calibri"/>
              </a:rPr>
              <a:t>Cybersecurity</a:t>
            </a:r>
          </a:p>
          <a:p>
            <a:pPr lvl="1"/>
            <a:r>
              <a:rPr lang="en-US">
                <a:ea typeface="Calibri"/>
                <a:cs typeface="Calibri"/>
              </a:rPr>
              <a:t>Interoperability Testing</a:t>
            </a:r>
          </a:p>
          <a:p>
            <a:pPr lvl="1"/>
            <a:r>
              <a:rPr lang="en-US">
                <a:ea typeface="Calibri"/>
                <a:cs typeface="Calibri"/>
              </a:rPr>
              <a:t>Accessibility</a:t>
            </a:r>
          </a:p>
          <a:p>
            <a:pPr lvl="1"/>
            <a:r>
              <a:rPr lang="en-US">
                <a:ea typeface="Calibri"/>
                <a:cs typeface="Calibri"/>
              </a:rPr>
              <a:t>Improved Auditability</a:t>
            </a:r>
          </a:p>
          <a:p>
            <a:pPr lvl="1"/>
            <a:r>
              <a:rPr lang="en-US">
                <a:ea typeface="Calibri"/>
                <a:cs typeface="Calibri"/>
              </a:rPr>
              <a:t>Penetration Testing</a:t>
            </a:r>
          </a:p>
        </p:txBody>
      </p:sp>
      <p:sp>
        <p:nvSpPr>
          <p:cNvPr id="4" name="Title 3">
            <a:extLst>
              <a:ext uri="{FF2B5EF4-FFF2-40B4-BE49-F238E27FC236}">
                <a16:creationId xmlns:a16="http://schemas.microsoft.com/office/drawing/2014/main" id="{21675A3C-BC59-6E43-C55F-3AB41CB5ED8F}"/>
              </a:ext>
            </a:extLst>
          </p:cNvPr>
          <p:cNvSpPr>
            <a:spLocks noGrp="1"/>
          </p:cNvSpPr>
          <p:nvPr>
            <p:ph type="title"/>
          </p:nvPr>
        </p:nvSpPr>
        <p:spPr/>
        <p:txBody>
          <a:bodyPr>
            <a:noAutofit/>
          </a:bodyPr>
          <a:lstStyle/>
          <a:p>
            <a:r>
              <a:rPr lang="en-US" sz="3200"/>
              <a:t>Voluntary Voting System Guidelines 2.0</a:t>
            </a:r>
            <a:endParaRPr lang="en-US" sz="3200" b="0">
              <a:ea typeface="+mj-lt"/>
              <a:cs typeface="+mj-lt"/>
            </a:endParaRPr>
          </a:p>
        </p:txBody>
      </p:sp>
      <p:sp>
        <p:nvSpPr>
          <p:cNvPr id="8" name="object 4">
            <a:extLst>
              <a:ext uri="{FF2B5EF4-FFF2-40B4-BE49-F238E27FC236}">
                <a16:creationId xmlns:a16="http://schemas.microsoft.com/office/drawing/2014/main" id="{172ED682-0873-4BC4-74FF-262FA669E837}"/>
              </a:ext>
            </a:extLst>
          </p:cNvPr>
          <p:cNvSpPr txBox="1"/>
          <p:nvPr/>
        </p:nvSpPr>
        <p:spPr>
          <a:xfrm>
            <a:off x="4705168" y="6243701"/>
            <a:ext cx="4335780" cy="528350"/>
          </a:xfrm>
          <a:prstGeom prst="rect">
            <a:avLst/>
          </a:prstGeom>
        </p:spPr>
        <p:txBody>
          <a:bodyPr vert="horz" wrap="square" lIns="0" tIns="0" rIns="0" bIns="0" rtlCol="0" anchor="t">
            <a:spAutoFit/>
          </a:bodyPr>
          <a:lstStyle/>
          <a:p>
            <a:pPr marL="12700">
              <a:lnSpc>
                <a:spcPts val="1614"/>
              </a:lnSpc>
            </a:pPr>
            <a:r>
              <a:rPr sz="1600" spc="-10">
                <a:solidFill>
                  <a:srgbClr val="FFFFFF"/>
                </a:solidFill>
                <a:latin typeface="Calibri"/>
                <a:cs typeface="Calibri"/>
              </a:rPr>
              <a:t>U.S. </a:t>
            </a:r>
            <a:r>
              <a:rPr sz="1600" spc="-5">
                <a:solidFill>
                  <a:srgbClr val="FFFFFF"/>
                </a:solidFill>
                <a:latin typeface="Calibri"/>
                <a:cs typeface="Calibri"/>
              </a:rPr>
              <a:t>Election</a:t>
            </a:r>
            <a:r>
              <a:rPr sz="1600" spc="15">
                <a:solidFill>
                  <a:srgbClr val="FFFFFF"/>
                </a:solidFill>
                <a:latin typeface="Calibri"/>
                <a:cs typeface="Calibri"/>
              </a:rPr>
              <a:t> </a:t>
            </a:r>
            <a:r>
              <a:rPr sz="1600" spc="-10">
                <a:solidFill>
                  <a:srgbClr val="FFFFFF"/>
                </a:solidFill>
                <a:latin typeface="Calibri"/>
                <a:cs typeface="Calibri"/>
              </a:rPr>
              <a:t>Assistance</a:t>
            </a:r>
            <a:r>
              <a:rPr sz="1600" spc="-5">
                <a:solidFill>
                  <a:srgbClr val="FFFFFF"/>
                </a:solidFill>
                <a:latin typeface="Calibri"/>
                <a:cs typeface="Calibri"/>
              </a:rPr>
              <a:t> Commission</a:t>
            </a:r>
            <a:r>
              <a:rPr sz="1600" spc="5">
                <a:solidFill>
                  <a:srgbClr val="FFFFFF"/>
                </a:solidFill>
                <a:latin typeface="Calibri"/>
                <a:cs typeface="Calibri"/>
              </a:rPr>
              <a:t> </a:t>
            </a:r>
            <a:r>
              <a:rPr sz="1600" spc="-5">
                <a:solidFill>
                  <a:srgbClr val="FFFFFF"/>
                </a:solidFill>
                <a:latin typeface="Calibri"/>
                <a:cs typeface="Calibri"/>
              </a:rPr>
              <a:t>|</a:t>
            </a:r>
            <a:r>
              <a:rPr sz="1600" spc="10">
                <a:solidFill>
                  <a:srgbClr val="FFFFFF"/>
                </a:solidFill>
                <a:latin typeface="Calibri"/>
                <a:cs typeface="Calibri"/>
              </a:rPr>
              <a:t> </a:t>
            </a:r>
            <a:r>
              <a:rPr sz="1600" spc="-15">
                <a:solidFill>
                  <a:srgbClr val="FFFFFF"/>
                </a:solidFill>
                <a:latin typeface="Calibri"/>
                <a:cs typeface="Calibri"/>
              </a:rPr>
              <a:t>www.eac.gov</a:t>
            </a:r>
            <a:endParaRPr sz="1600">
              <a:latin typeface="Calibri"/>
              <a:cs typeface="Calibri"/>
            </a:endParaRPr>
          </a:p>
          <a:p>
            <a:pPr marL="4084320">
              <a:lnSpc>
                <a:spcPct val="100000"/>
              </a:lnSpc>
              <a:spcBef>
                <a:spcPts val="645"/>
              </a:spcBef>
            </a:pPr>
            <a:fld id="{81D60167-4931-47E6-BA6A-407CBD079E47}" type="slidenum">
              <a:rPr sz="1600" b="1" spc="-5" dirty="0">
                <a:solidFill>
                  <a:srgbClr val="FFFFFF"/>
                </a:solidFill>
                <a:latin typeface="Calibri"/>
                <a:cs typeface="Calibri"/>
              </a:rPr>
              <a:pPr marL="4084320">
                <a:lnSpc>
                  <a:spcPct val="100000"/>
                </a:lnSpc>
                <a:spcBef>
                  <a:spcPts val="645"/>
                </a:spcBef>
              </a:pPr>
              <a:t>10</a:t>
            </a:fld>
            <a:endParaRPr sz="1600">
              <a:latin typeface="Calibri"/>
              <a:cs typeface="Calibri"/>
            </a:endParaRPr>
          </a:p>
        </p:txBody>
      </p:sp>
    </p:spTree>
    <p:extLst>
      <p:ext uri="{BB962C8B-B14F-4D97-AF65-F5344CB8AC3E}">
        <p14:creationId xmlns:p14="http://schemas.microsoft.com/office/powerpoint/2010/main" val="23736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E2EB2-FC98-2990-2997-14B13F891582}"/>
              </a:ext>
            </a:extLst>
          </p:cNvPr>
          <p:cNvSpPr>
            <a:spLocks noGrp="1"/>
          </p:cNvSpPr>
          <p:nvPr>
            <p:ph type="body" sz="quarter" idx="14"/>
          </p:nvPr>
        </p:nvSpPr>
        <p:spPr/>
        <p:txBody>
          <a:bodyPr vert="horz" lIns="91440" tIns="45720" rIns="91440" bIns="45720" rtlCol="0" anchor="t">
            <a:normAutofit/>
          </a:bodyPr>
          <a:lstStyle/>
          <a:p>
            <a:pPr>
              <a:buClr>
                <a:srgbClr val="1E3063"/>
              </a:buClr>
            </a:pPr>
            <a:r>
              <a:rPr lang="en-US"/>
              <a:t>VVSG 1.0 requires the system accurately read over 1.5 million votes without error.</a:t>
            </a:r>
            <a:endParaRPr lang="en-US">
              <a:cs typeface="Calibri"/>
            </a:endParaRPr>
          </a:p>
          <a:p>
            <a:pPr>
              <a:buClr>
                <a:srgbClr val="1E3063"/>
              </a:buClr>
            </a:pPr>
            <a:r>
              <a:rPr lang="en-US"/>
              <a:t>VVSG 2.0 requires the system accurately read 10 million votes without error.</a:t>
            </a:r>
            <a:endParaRPr lang="en-US">
              <a:cs typeface="Calibri"/>
            </a:endParaRPr>
          </a:p>
        </p:txBody>
      </p:sp>
      <p:sp>
        <p:nvSpPr>
          <p:cNvPr id="4" name="Title 3">
            <a:extLst>
              <a:ext uri="{FF2B5EF4-FFF2-40B4-BE49-F238E27FC236}">
                <a16:creationId xmlns:a16="http://schemas.microsoft.com/office/drawing/2014/main" id="{21675A3C-BC59-6E43-C55F-3AB41CB5ED8F}"/>
              </a:ext>
            </a:extLst>
          </p:cNvPr>
          <p:cNvSpPr>
            <a:spLocks noGrp="1"/>
          </p:cNvSpPr>
          <p:nvPr>
            <p:ph type="title"/>
          </p:nvPr>
        </p:nvSpPr>
        <p:spPr/>
        <p:txBody>
          <a:bodyPr>
            <a:noAutofit/>
          </a:bodyPr>
          <a:lstStyle/>
          <a:p>
            <a:r>
              <a:rPr lang="en-US" sz="4000">
                <a:cs typeface="Calibri"/>
              </a:rPr>
              <a:t>Voting System Accuracy</a:t>
            </a:r>
          </a:p>
        </p:txBody>
      </p:sp>
      <p:sp>
        <p:nvSpPr>
          <p:cNvPr id="6" name="object 4">
            <a:extLst>
              <a:ext uri="{FF2B5EF4-FFF2-40B4-BE49-F238E27FC236}">
                <a16:creationId xmlns:a16="http://schemas.microsoft.com/office/drawing/2014/main" id="{C80497A5-6BA9-C020-699D-EF33E4E16E59}"/>
              </a:ext>
            </a:extLst>
          </p:cNvPr>
          <p:cNvSpPr txBox="1"/>
          <p:nvPr/>
        </p:nvSpPr>
        <p:spPr>
          <a:xfrm>
            <a:off x="4705168" y="6243701"/>
            <a:ext cx="4335780" cy="528350"/>
          </a:xfrm>
          <a:prstGeom prst="rect">
            <a:avLst/>
          </a:prstGeom>
        </p:spPr>
        <p:txBody>
          <a:bodyPr vert="horz" wrap="square" lIns="0" tIns="0" rIns="0" bIns="0" rtlCol="0" anchor="t">
            <a:spAutoFit/>
          </a:bodyPr>
          <a:lstStyle/>
          <a:p>
            <a:pPr marL="12700">
              <a:lnSpc>
                <a:spcPts val="1614"/>
              </a:lnSpc>
            </a:pPr>
            <a:r>
              <a:rPr sz="1600" spc="-10">
                <a:solidFill>
                  <a:srgbClr val="FFFFFF"/>
                </a:solidFill>
                <a:latin typeface="Calibri"/>
                <a:cs typeface="Calibri"/>
              </a:rPr>
              <a:t>U.S. </a:t>
            </a:r>
            <a:r>
              <a:rPr sz="1600" spc="-5">
                <a:solidFill>
                  <a:srgbClr val="FFFFFF"/>
                </a:solidFill>
                <a:latin typeface="Calibri"/>
                <a:cs typeface="Calibri"/>
              </a:rPr>
              <a:t>Election</a:t>
            </a:r>
            <a:r>
              <a:rPr sz="1600" spc="15">
                <a:solidFill>
                  <a:srgbClr val="FFFFFF"/>
                </a:solidFill>
                <a:latin typeface="Calibri"/>
                <a:cs typeface="Calibri"/>
              </a:rPr>
              <a:t> </a:t>
            </a:r>
            <a:r>
              <a:rPr sz="1600" spc="-10">
                <a:solidFill>
                  <a:srgbClr val="FFFFFF"/>
                </a:solidFill>
                <a:latin typeface="Calibri"/>
                <a:cs typeface="Calibri"/>
              </a:rPr>
              <a:t>Assistance</a:t>
            </a:r>
            <a:r>
              <a:rPr sz="1600" spc="-5">
                <a:solidFill>
                  <a:srgbClr val="FFFFFF"/>
                </a:solidFill>
                <a:latin typeface="Calibri"/>
                <a:cs typeface="Calibri"/>
              </a:rPr>
              <a:t> Commission</a:t>
            </a:r>
            <a:r>
              <a:rPr sz="1600" spc="5">
                <a:solidFill>
                  <a:srgbClr val="FFFFFF"/>
                </a:solidFill>
                <a:latin typeface="Calibri"/>
                <a:cs typeface="Calibri"/>
              </a:rPr>
              <a:t> </a:t>
            </a:r>
            <a:r>
              <a:rPr sz="1600" spc="-5">
                <a:solidFill>
                  <a:srgbClr val="FFFFFF"/>
                </a:solidFill>
                <a:latin typeface="Calibri"/>
                <a:cs typeface="Calibri"/>
              </a:rPr>
              <a:t>|</a:t>
            </a:r>
            <a:r>
              <a:rPr sz="1600" spc="10">
                <a:solidFill>
                  <a:srgbClr val="FFFFFF"/>
                </a:solidFill>
                <a:latin typeface="Calibri"/>
                <a:cs typeface="Calibri"/>
              </a:rPr>
              <a:t> </a:t>
            </a:r>
            <a:r>
              <a:rPr sz="1600" spc="-15">
                <a:solidFill>
                  <a:srgbClr val="FFFFFF"/>
                </a:solidFill>
                <a:latin typeface="Calibri"/>
                <a:cs typeface="Calibri"/>
              </a:rPr>
              <a:t>www.eac.gov</a:t>
            </a:r>
            <a:endParaRPr sz="1600">
              <a:latin typeface="Calibri"/>
              <a:cs typeface="Calibri"/>
            </a:endParaRPr>
          </a:p>
          <a:p>
            <a:pPr marL="4084320">
              <a:lnSpc>
                <a:spcPct val="100000"/>
              </a:lnSpc>
              <a:spcBef>
                <a:spcPts val="645"/>
              </a:spcBef>
            </a:pPr>
            <a:fld id="{81D60167-4931-47E6-BA6A-407CBD079E47}" type="slidenum">
              <a:rPr sz="1600" b="1" spc="-5" dirty="0">
                <a:solidFill>
                  <a:srgbClr val="FFFFFF"/>
                </a:solidFill>
                <a:latin typeface="Calibri"/>
                <a:cs typeface="Calibri"/>
              </a:rPr>
              <a:pPr marL="4084320">
                <a:lnSpc>
                  <a:spcPct val="100000"/>
                </a:lnSpc>
                <a:spcBef>
                  <a:spcPts val="645"/>
                </a:spcBef>
              </a:pPr>
              <a:t>11</a:t>
            </a:fld>
            <a:endParaRPr sz="1600">
              <a:latin typeface="Calibri"/>
              <a:cs typeface="Calibri"/>
            </a:endParaRPr>
          </a:p>
        </p:txBody>
      </p:sp>
    </p:spTree>
    <p:extLst>
      <p:ext uri="{BB962C8B-B14F-4D97-AF65-F5344CB8AC3E}">
        <p14:creationId xmlns:p14="http://schemas.microsoft.com/office/powerpoint/2010/main" val="11609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1D26-196E-401C-8486-C6ED69C37C42}"/>
              </a:ext>
            </a:extLst>
          </p:cNvPr>
          <p:cNvSpPr>
            <a:spLocks noGrp="1"/>
          </p:cNvSpPr>
          <p:nvPr>
            <p:ph type="title"/>
          </p:nvPr>
        </p:nvSpPr>
        <p:spPr>
          <a:xfrm>
            <a:off x="457200" y="2857500"/>
            <a:ext cx="8229600" cy="1143000"/>
          </a:xfrm>
        </p:spPr>
        <p:txBody>
          <a:bodyPr>
            <a:normAutofit fontScale="90000"/>
          </a:bodyPr>
          <a:lstStyle/>
          <a:p>
            <a:r>
              <a:rPr lang="en-US" dirty="0"/>
              <a:t>Voluntary Electronic Poll Book Pilot Program (EPB)</a:t>
            </a:r>
            <a:endParaRPr lang="en-US" b="0" dirty="0">
              <a:ea typeface="+mj-lt"/>
              <a:cs typeface="+mj-lt"/>
            </a:endParaRPr>
          </a:p>
          <a:p>
            <a:endParaRPr lang="en-US" dirty="0">
              <a:cs typeface="Calibri"/>
            </a:endParaRPr>
          </a:p>
        </p:txBody>
      </p:sp>
      <p:sp>
        <p:nvSpPr>
          <p:cNvPr id="3" name="Footer Placeholder 2">
            <a:extLst>
              <a:ext uri="{FF2B5EF4-FFF2-40B4-BE49-F238E27FC236}">
                <a16:creationId xmlns:a16="http://schemas.microsoft.com/office/drawing/2014/main" id="{62D434C2-BF16-4C34-8BC8-78E0A6D343C9}"/>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93765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2FFA4-8AC8-A409-B4A8-124BEE7B6B43}"/>
              </a:ext>
            </a:extLst>
          </p:cNvPr>
          <p:cNvSpPr>
            <a:spLocks noGrp="1"/>
          </p:cNvSpPr>
          <p:nvPr>
            <p:ph type="body" sz="quarter" idx="14"/>
          </p:nvPr>
        </p:nvSpPr>
        <p:spPr>
          <a:xfrm>
            <a:off x="457200" y="1417638"/>
            <a:ext cx="5552554" cy="4692970"/>
          </a:xfrm>
        </p:spPr>
        <p:txBody>
          <a:bodyPr vert="horz" lIns="91440" tIns="45720" rIns="91440" bIns="45720" rtlCol="0" anchor="t">
            <a:normAutofit/>
          </a:bodyPr>
          <a:lstStyle/>
          <a:p>
            <a:r>
              <a:rPr lang="en-US">
                <a:ea typeface="+mn-lt"/>
                <a:cs typeface="+mn-lt"/>
              </a:rPr>
              <a:t>Initial set of EPB pilot testing requirements </a:t>
            </a:r>
            <a:r>
              <a:rPr lang="en-US">
                <a:cs typeface="Calibri"/>
              </a:rPr>
              <a:t>have been developed addressing security, accessibility, and usability.</a:t>
            </a:r>
            <a:endParaRPr lang="en-US">
              <a:ea typeface="+mn-lt"/>
              <a:cs typeface="+mn-lt"/>
            </a:endParaRPr>
          </a:p>
          <a:p>
            <a:pPr lvl="1">
              <a:buClr>
                <a:srgbClr val="CE1432"/>
              </a:buClr>
            </a:pPr>
            <a:r>
              <a:rPr lang="en-US">
                <a:ea typeface="+mn-lt"/>
                <a:cs typeface="+mn-lt"/>
              </a:rPr>
              <a:t>These requirements are currently in the late stages of review by stakeholders.</a:t>
            </a:r>
          </a:p>
          <a:p>
            <a:pPr lvl="1">
              <a:buClr>
                <a:srgbClr val="CE1432"/>
              </a:buClr>
            </a:pPr>
            <a:endParaRPr lang="en-US">
              <a:ea typeface="+mn-lt"/>
              <a:cs typeface="+mn-lt"/>
            </a:endParaRPr>
          </a:p>
        </p:txBody>
      </p:sp>
      <p:sp>
        <p:nvSpPr>
          <p:cNvPr id="3" name="Footer Placeholder 2">
            <a:extLst>
              <a:ext uri="{FF2B5EF4-FFF2-40B4-BE49-F238E27FC236}">
                <a16:creationId xmlns:a16="http://schemas.microsoft.com/office/drawing/2014/main" id="{CFDEEF25-9733-7C2A-4A3F-566D712DCB2C}"/>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709E973E-C5CA-1B6D-2E16-DE5682936045}"/>
              </a:ext>
            </a:extLst>
          </p:cNvPr>
          <p:cNvSpPr>
            <a:spLocks noGrp="1"/>
          </p:cNvSpPr>
          <p:nvPr>
            <p:ph type="title"/>
          </p:nvPr>
        </p:nvSpPr>
        <p:spPr>
          <a:xfrm>
            <a:off x="315066" y="274638"/>
            <a:ext cx="8006813" cy="1143000"/>
          </a:xfrm>
        </p:spPr>
        <p:txBody>
          <a:bodyPr vert="horz" lIns="91440" tIns="45720" rIns="91440" bIns="45720" rtlCol="0" anchor="ctr">
            <a:noAutofit/>
          </a:bodyPr>
          <a:lstStyle/>
          <a:p>
            <a:r>
              <a:rPr lang="en-US" sz="3200">
                <a:ea typeface="+mj-lt"/>
                <a:cs typeface="+mj-lt"/>
              </a:rPr>
              <a:t>Voluntary Electronic Pollbook Pilot Program </a:t>
            </a:r>
            <a:endParaRPr lang="en-US" sz="3200" b="0">
              <a:ea typeface="+mj-lt"/>
              <a:cs typeface="+mj-lt"/>
            </a:endParaRPr>
          </a:p>
        </p:txBody>
      </p:sp>
      <p:pic>
        <p:nvPicPr>
          <p:cNvPr id="5" name="Picture 5" descr="A picture containing text&#10;&#10;Description automatically generated">
            <a:extLst>
              <a:ext uri="{FF2B5EF4-FFF2-40B4-BE49-F238E27FC236}">
                <a16:creationId xmlns:a16="http://schemas.microsoft.com/office/drawing/2014/main" id="{90FAB866-E6C3-B2AC-36E2-CD02F1C9C59E}"/>
              </a:ext>
            </a:extLst>
          </p:cNvPr>
          <p:cNvPicPr>
            <a:picLocks noChangeAspect="1"/>
          </p:cNvPicPr>
          <p:nvPr/>
        </p:nvPicPr>
        <p:blipFill>
          <a:blip r:embed="rId3"/>
          <a:stretch>
            <a:fillRect/>
          </a:stretch>
        </p:blipFill>
        <p:spPr>
          <a:xfrm>
            <a:off x="6021977" y="1717766"/>
            <a:ext cx="2743200" cy="2194560"/>
          </a:xfrm>
          <a:prstGeom prst="rect">
            <a:avLst/>
          </a:prstGeom>
        </p:spPr>
      </p:pic>
    </p:spTree>
    <p:extLst>
      <p:ext uri="{BB962C8B-B14F-4D97-AF65-F5344CB8AC3E}">
        <p14:creationId xmlns:p14="http://schemas.microsoft.com/office/powerpoint/2010/main" val="89702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2FFA4-8AC8-A409-B4A8-124BEE7B6B43}"/>
              </a:ext>
            </a:extLst>
          </p:cNvPr>
          <p:cNvSpPr>
            <a:spLocks noGrp="1"/>
          </p:cNvSpPr>
          <p:nvPr>
            <p:ph type="body" sz="quarter" idx="14"/>
          </p:nvPr>
        </p:nvSpPr>
        <p:spPr>
          <a:xfrm>
            <a:off x="457200" y="1417638"/>
            <a:ext cx="7864679" cy="4692970"/>
          </a:xfrm>
        </p:spPr>
        <p:txBody>
          <a:bodyPr vert="horz" lIns="91440" tIns="45720" rIns="91440" bIns="45720" rtlCol="0" anchor="t">
            <a:normAutofit/>
          </a:bodyPr>
          <a:lstStyle/>
          <a:p>
            <a:r>
              <a:rPr lang="en-US">
                <a:ea typeface="+mn-lt"/>
                <a:cs typeface="+mn-lt"/>
              </a:rPr>
              <a:t>The EAC will recruit a representative sample of EPB systems for pilot testing in early 2023. </a:t>
            </a:r>
          </a:p>
          <a:p>
            <a:r>
              <a:rPr lang="en-US">
                <a:ea typeface="+mn-lt"/>
                <a:cs typeface="+mn-lt"/>
              </a:rPr>
              <a:t>The information gathered during the pilot will be compiled, analyzed, and shared with stakeholders after testing is completed. </a:t>
            </a:r>
          </a:p>
          <a:p>
            <a:r>
              <a:rPr lang="en-US">
                <a:ea typeface="+mn-lt"/>
                <a:cs typeface="+mn-lt"/>
              </a:rPr>
              <a:t>Stakeholders will be included in this process to ensure our program receives feedback before moving forward. </a:t>
            </a:r>
          </a:p>
          <a:p>
            <a:endParaRPr lang="en-US">
              <a:cs typeface="Calibri"/>
            </a:endParaRPr>
          </a:p>
        </p:txBody>
      </p:sp>
      <p:sp>
        <p:nvSpPr>
          <p:cNvPr id="3" name="Footer Placeholder 2">
            <a:extLst>
              <a:ext uri="{FF2B5EF4-FFF2-40B4-BE49-F238E27FC236}">
                <a16:creationId xmlns:a16="http://schemas.microsoft.com/office/drawing/2014/main" id="{CFDEEF25-9733-7C2A-4A3F-566D712DCB2C}"/>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709E973E-C5CA-1B6D-2E16-DE5682936045}"/>
              </a:ext>
            </a:extLst>
          </p:cNvPr>
          <p:cNvSpPr>
            <a:spLocks noGrp="1"/>
          </p:cNvSpPr>
          <p:nvPr>
            <p:ph type="title"/>
          </p:nvPr>
        </p:nvSpPr>
        <p:spPr>
          <a:xfrm>
            <a:off x="315066" y="274638"/>
            <a:ext cx="8006813" cy="1143000"/>
          </a:xfrm>
        </p:spPr>
        <p:txBody>
          <a:bodyPr vert="horz" lIns="91440" tIns="45720" rIns="91440" bIns="45720" rtlCol="0" anchor="ctr">
            <a:noAutofit/>
          </a:bodyPr>
          <a:lstStyle/>
          <a:p>
            <a:r>
              <a:rPr lang="en-US" sz="3200">
                <a:ea typeface="+mj-lt"/>
                <a:cs typeface="+mj-lt"/>
              </a:rPr>
              <a:t>Voluntary Electronic Pollbook Pilot Program </a:t>
            </a:r>
            <a:endParaRPr lang="en-US" sz="3200" b="0">
              <a:ea typeface="+mj-lt"/>
              <a:cs typeface="+mj-lt"/>
            </a:endParaRPr>
          </a:p>
        </p:txBody>
      </p:sp>
    </p:spTree>
    <p:extLst>
      <p:ext uri="{BB962C8B-B14F-4D97-AF65-F5344CB8AC3E}">
        <p14:creationId xmlns:p14="http://schemas.microsoft.com/office/powerpoint/2010/main" val="405738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1D26-196E-401C-8486-C6ED69C37C42}"/>
              </a:ext>
            </a:extLst>
          </p:cNvPr>
          <p:cNvSpPr>
            <a:spLocks noGrp="1"/>
          </p:cNvSpPr>
          <p:nvPr>
            <p:ph type="title"/>
          </p:nvPr>
        </p:nvSpPr>
        <p:spPr>
          <a:xfrm>
            <a:off x="457200" y="2857500"/>
            <a:ext cx="8229600" cy="1143000"/>
          </a:xfrm>
        </p:spPr>
        <p:txBody>
          <a:bodyPr>
            <a:normAutofit fontScale="90000"/>
          </a:bodyPr>
          <a:lstStyle/>
          <a:p>
            <a:r>
              <a:rPr lang="en-US"/>
              <a:t>Latest EAC Resources and Programs</a:t>
            </a:r>
          </a:p>
        </p:txBody>
      </p:sp>
      <p:sp>
        <p:nvSpPr>
          <p:cNvPr id="3" name="Footer Placeholder 2">
            <a:extLst>
              <a:ext uri="{FF2B5EF4-FFF2-40B4-BE49-F238E27FC236}">
                <a16:creationId xmlns:a16="http://schemas.microsoft.com/office/drawing/2014/main" id="{62D434C2-BF16-4C34-8BC8-78E0A6D343C9}"/>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191692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F98B9F-4CBF-4833-9562-553DFBE8079C}"/>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033B58B0-34D8-4555-866F-AD43F4624C8A}"/>
              </a:ext>
            </a:extLst>
          </p:cNvPr>
          <p:cNvSpPr>
            <a:spLocks noGrp="1"/>
          </p:cNvSpPr>
          <p:nvPr>
            <p:ph type="title"/>
          </p:nvPr>
        </p:nvSpPr>
        <p:spPr/>
        <p:txBody>
          <a:bodyPr/>
          <a:lstStyle/>
          <a:p>
            <a:r>
              <a:rPr lang="en-US"/>
              <a:t>Clearinghouse Division</a:t>
            </a:r>
          </a:p>
        </p:txBody>
      </p:sp>
      <p:sp>
        <p:nvSpPr>
          <p:cNvPr id="7" name="Text Placeholder 1">
            <a:extLst>
              <a:ext uri="{FF2B5EF4-FFF2-40B4-BE49-F238E27FC236}">
                <a16:creationId xmlns:a16="http://schemas.microsoft.com/office/drawing/2014/main" id="{EA85EEF6-F338-4A98-A7BF-ACB8ACDD666B}"/>
              </a:ext>
            </a:extLst>
          </p:cNvPr>
          <p:cNvSpPr txBox="1">
            <a:spLocks/>
          </p:cNvSpPr>
          <p:nvPr/>
        </p:nvSpPr>
        <p:spPr>
          <a:xfrm>
            <a:off x="457200" y="2142536"/>
            <a:ext cx="5008617" cy="40423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accent1"/>
              </a:buClr>
              <a:buFont typeface="Arial" pitchFamily="34" charset="0"/>
              <a:buChar char="•"/>
              <a:defRPr lang="en-US" sz="32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lang="en-US" sz="24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700">
              <a:ea typeface="+mn-lt"/>
              <a:cs typeface="+mn-lt"/>
            </a:endParaRPr>
          </a:p>
        </p:txBody>
      </p:sp>
      <p:pic>
        <p:nvPicPr>
          <p:cNvPr id="8" name="Picture 7" descr="A picture containing text&#10;&#10;Description automatically generated">
            <a:extLst>
              <a:ext uri="{FF2B5EF4-FFF2-40B4-BE49-F238E27FC236}">
                <a16:creationId xmlns:a16="http://schemas.microsoft.com/office/drawing/2014/main" id="{366EE538-D623-7D8A-F7A0-1D85847C1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23" y="1614121"/>
            <a:ext cx="8826954" cy="4203916"/>
          </a:xfrm>
          <a:prstGeom prst="rect">
            <a:avLst/>
          </a:prstGeom>
        </p:spPr>
      </p:pic>
    </p:spTree>
    <p:extLst>
      <p:ext uri="{BB962C8B-B14F-4D97-AF65-F5344CB8AC3E}">
        <p14:creationId xmlns:p14="http://schemas.microsoft.com/office/powerpoint/2010/main" val="221465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319D4A2-F59F-4636-80FE-D2ED552F34C9}"/>
              </a:ext>
            </a:extLst>
          </p:cNvPr>
          <p:cNvSpPr>
            <a:spLocks noGrp="1"/>
          </p:cNvSpPr>
          <p:nvPr>
            <p:ph type="body" sz="quarter" idx="15"/>
          </p:nvPr>
        </p:nvSpPr>
        <p:spPr>
          <a:xfrm>
            <a:off x="4724400" y="2669664"/>
            <a:ext cx="4038600" cy="3231491"/>
          </a:xfrm>
        </p:spPr>
        <p:txBody>
          <a:bodyPr>
            <a:normAutofit/>
          </a:bodyPr>
          <a:lstStyle/>
          <a:p>
            <a:pPr algn="l">
              <a:buFont typeface="Arial" panose="020B0604020202020204" pitchFamily="34" charset="0"/>
              <a:buChar char="•"/>
            </a:pPr>
            <a:r>
              <a:rPr lang="en-US" sz="2800" b="1" i="0" u="none" strike="noStrike">
                <a:solidFill>
                  <a:srgbClr val="1F4673"/>
                </a:solidFill>
                <a:effectLst/>
                <a:latin typeface="+mj-lt"/>
              </a:rPr>
              <a:t>Results, Canvass, and Certification </a:t>
            </a:r>
            <a:endParaRPr lang="en-US" sz="2800" b="0" i="0">
              <a:solidFill>
                <a:srgbClr val="1F4673"/>
              </a:solidFill>
              <a:effectLst/>
              <a:latin typeface="+mj-lt"/>
            </a:endParaRPr>
          </a:p>
          <a:p>
            <a:pPr algn="l">
              <a:buFont typeface="Arial" panose="020B0604020202020204" pitchFamily="34" charset="0"/>
              <a:buChar char="•"/>
            </a:pPr>
            <a:r>
              <a:rPr lang="en-US" sz="2800" b="1" i="0" u="none" strike="noStrike">
                <a:solidFill>
                  <a:srgbClr val="1F4673"/>
                </a:solidFill>
                <a:effectLst/>
                <a:latin typeface="+mj-lt"/>
              </a:rPr>
              <a:t>Toolkits</a:t>
            </a:r>
            <a:endParaRPr lang="en-US" sz="2800" b="0" i="0">
              <a:solidFill>
                <a:srgbClr val="1F4673"/>
              </a:solidFill>
              <a:effectLst/>
              <a:latin typeface="+mj-lt"/>
            </a:endParaRPr>
          </a:p>
          <a:p>
            <a:pPr algn="l">
              <a:buFont typeface="Arial" panose="020B0604020202020204" pitchFamily="34" charset="0"/>
              <a:buChar char="•"/>
            </a:pPr>
            <a:r>
              <a:rPr lang="en-US" sz="2800" b="1" i="0" u="none" strike="noStrike">
                <a:solidFill>
                  <a:srgbClr val="1F4673"/>
                </a:solidFill>
                <a:effectLst/>
                <a:latin typeface="+mj-lt"/>
              </a:rPr>
              <a:t>Voter Information and Communications</a:t>
            </a:r>
            <a:endParaRPr lang="en-US" sz="2800" b="0" i="0">
              <a:solidFill>
                <a:srgbClr val="1F4673"/>
              </a:solidFill>
              <a:effectLst/>
              <a:latin typeface="+mj-lt"/>
            </a:endParaRPr>
          </a:p>
          <a:p>
            <a:pPr algn="l">
              <a:buFont typeface="Arial" panose="020B0604020202020204" pitchFamily="34" charset="0"/>
              <a:buChar char="•"/>
            </a:pPr>
            <a:r>
              <a:rPr lang="en-US" sz="2800" b="1" i="0" u="none" strike="noStrike">
                <a:solidFill>
                  <a:srgbClr val="1F4673"/>
                </a:solidFill>
                <a:effectLst/>
                <a:latin typeface="+mj-lt"/>
              </a:rPr>
              <a:t>Voting Technology </a:t>
            </a:r>
            <a:endParaRPr lang="en-US" sz="2800" b="0" i="0">
              <a:solidFill>
                <a:srgbClr val="1F4673"/>
              </a:solidFill>
              <a:effectLst/>
              <a:latin typeface="+mj-lt"/>
            </a:endParaRPr>
          </a:p>
          <a:p>
            <a:endParaRPr lang="en-US" sz="2800">
              <a:solidFill>
                <a:srgbClr val="1F4673"/>
              </a:solidFill>
              <a:latin typeface="+mj-lt"/>
            </a:endParaRPr>
          </a:p>
        </p:txBody>
      </p:sp>
      <p:sp>
        <p:nvSpPr>
          <p:cNvPr id="14" name="Text Placeholder 13">
            <a:extLst>
              <a:ext uri="{FF2B5EF4-FFF2-40B4-BE49-F238E27FC236}">
                <a16:creationId xmlns:a16="http://schemas.microsoft.com/office/drawing/2014/main" id="{B3EE2C8A-CC09-48B8-ABD2-1BA9C3DA6DCE}"/>
              </a:ext>
            </a:extLst>
          </p:cNvPr>
          <p:cNvSpPr>
            <a:spLocks noGrp="1"/>
          </p:cNvSpPr>
          <p:nvPr>
            <p:ph type="body" sz="quarter" idx="17"/>
          </p:nvPr>
        </p:nvSpPr>
        <p:spPr>
          <a:xfrm>
            <a:off x="381001" y="2669553"/>
            <a:ext cx="4038600" cy="3231491"/>
          </a:xfrm>
        </p:spPr>
        <p:txBody>
          <a:bodyPr>
            <a:normAutofit/>
          </a:bodyPr>
          <a:lstStyle/>
          <a:p>
            <a:pPr algn="l">
              <a:buFont typeface="Arial" panose="020B0604020202020204" pitchFamily="34" charset="0"/>
              <a:buChar char="•"/>
            </a:pPr>
            <a:r>
              <a:rPr lang="en-US" sz="2800" b="1" i="0" strike="noStrike">
                <a:solidFill>
                  <a:srgbClr val="1F4673"/>
                </a:solidFill>
                <a:effectLst/>
                <a:latin typeface="+mj-lt"/>
              </a:rPr>
              <a:t>Accessibility</a:t>
            </a:r>
            <a:endParaRPr lang="en-US" sz="2800" b="1" i="0">
              <a:solidFill>
                <a:srgbClr val="1F4673"/>
              </a:solidFill>
              <a:effectLst/>
              <a:latin typeface="+mj-lt"/>
            </a:endParaRPr>
          </a:p>
          <a:p>
            <a:pPr algn="l">
              <a:buFont typeface="Arial" panose="020B0604020202020204" pitchFamily="34" charset="0"/>
              <a:buChar char="•"/>
            </a:pPr>
            <a:r>
              <a:rPr lang="en-US" sz="2800" b="1" i="0" strike="noStrike">
                <a:solidFill>
                  <a:srgbClr val="1F4673"/>
                </a:solidFill>
                <a:effectLst/>
                <a:latin typeface="+mj-lt"/>
              </a:rPr>
              <a:t>Audits</a:t>
            </a:r>
            <a:endParaRPr lang="en-US" sz="2800" b="1" i="0">
              <a:solidFill>
                <a:srgbClr val="1F4673"/>
              </a:solidFill>
              <a:effectLst/>
              <a:latin typeface="+mj-lt"/>
            </a:endParaRPr>
          </a:p>
          <a:p>
            <a:pPr algn="l">
              <a:buFont typeface="Arial" panose="020B0604020202020204" pitchFamily="34" charset="0"/>
              <a:buChar char="•"/>
            </a:pPr>
            <a:r>
              <a:rPr lang="en-US" sz="2800" b="1" i="0" strike="noStrike">
                <a:solidFill>
                  <a:srgbClr val="1F4673"/>
                </a:solidFill>
                <a:effectLst/>
                <a:latin typeface="+mj-lt"/>
              </a:rPr>
              <a:t>Election Security</a:t>
            </a:r>
            <a:endParaRPr lang="en-US" sz="2800" b="1" i="0">
              <a:solidFill>
                <a:srgbClr val="1F4673"/>
              </a:solidFill>
              <a:effectLst/>
              <a:latin typeface="+mj-lt"/>
            </a:endParaRPr>
          </a:p>
          <a:p>
            <a:pPr algn="l">
              <a:buFont typeface="Arial" panose="020B0604020202020204" pitchFamily="34" charset="0"/>
              <a:buChar char="•"/>
            </a:pPr>
            <a:r>
              <a:rPr lang="en-US" sz="2800" b="1" i="0" strike="noStrike">
                <a:solidFill>
                  <a:srgbClr val="1F4673"/>
                </a:solidFill>
                <a:effectLst/>
                <a:latin typeface="+mj-lt"/>
              </a:rPr>
              <a:t>In-Person Voting</a:t>
            </a:r>
            <a:endParaRPr lang="en-US" sz="2800" b="1" i="0">
              <a:solidFill>
                <a:srgbClr val="1F4673"/>
              </a:solidFill>
              <a:effectLst/>
              <a:latin typeface="+mj-lt"/>
            </a:endParaRPr>
          </a:p>
          <a:p>
            <a:pPr algn="l">
              <a:buFont typeface="Arial" panose="020B0604020202020204" pitchFamily="34" charset="0"/>
              <a:buChar char="•"/>
            </a:pPr>
            <a:r>
              <a:rPr lang="en-US" sz="2800" b="1" i="0" strike="noStrike">
                <a:solidFill>
                  <a:srgbClr val="1F4673"/>
                </a:solidFill>
                <a:effectLst/>
                <a:latin typeface="+mj-lt"/>
              </a:rPr>
              <a:t>Language Access</a:t>
            </a:r>
            <a:endParaRPr lang="en-US" sz="2800" b="1" i="0">
              <a:solidFill>
                <a:srgbClr val="1F4673"/>
              </a:solidFill>
              <a:effectLst/>
              <a:latin typeface="+mj-lt"/>
            </a:endParaRP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Clearinghouse Resources</a:t>
            </a:r>
            <a:endParaRPr lang="en-US"/>
          </a:p>
        </p:txBody>
      </p:sp>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7" name="TextBox 6">
            <a:extLst>
              <a:ext uri="{FF2B5EF4-FFF2-40B4-BE49-F238E27FC236}">
                <a16:creationId xmlns:a16="http://schemas.microsoft.com/office/drawing/2014/main" id="{286DF9DA-472B-4905-ACA8-8D939EE06C61}"/>
              </a:ext>
            </a:extLst>
          </p:cNvPr>
          <p:cNvSpPr txBox="1"/>
          <p:nvPr/>
        </p:nvSpPr>
        <p:spPr>
          <a:xfrm>
            <a:off x="1081668" y="5605009"/>
            <a:ext cx="69806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mn-lt"/>
                <a:cs typeface="+mn-lt"/>
                <a:hlinkClick r:id="rId3"/>
              </a:rPr>
              <a:t>https://www.eac.gov/election-officials</a:t>
            </a:r>
            <a:r>
              <a:rPr lang="en-US" sz="2800">
                <a:ea typeface="+mn-lt"/>
                <a:cs typeface="+mn-lt"/>
              </a:rPr>
              <a:t> </a:t>
            </a:r>
            <a:endParaRPr lang="en-US" sz="2800">
              <a:cs typeface="Calibri"/>
            </a:endParaRPr>
          </a:p>
        </p:txBody>
      </p:sp>
      <p:pic>
        <p:nvPicPr>
          <p:cNvPr id="8" name="Picture 7" descr="Logo&#10;&#10;Description automatically generated with medium confidence">
            <a:extLst>
              <a:ext uri="{FF2B5EF4-FFF2-40B4-BE49-F238E27FC236}">
                <a16:creationId xmlns:a16="http://schemas.microsoft.com/office/drawing/2014/main" id="{62C21FE5-7C0D-41B1-A02C-2CBA6025B18D}"/>
              </a:ext>
            </a:extLst>
          </p:cNvPr>
          <p:cNvPicPr>
            <a:picLocks noChangeAspect="1"/>
          </p:cNvPicPr>
          <p:nvPr/>
        </p:nvPicPr>
        <p:blipFill rotWithShape="1">
          <a:blip r:embed="rId4">
            <a:extLst>
              <a:ext uri="{28A0092B-C50C-407E-A947-70E740481C1C}">
                <a14:useLocalDpi xmlns:a14="http://schemas.microsoft.com/office/drawing/2010/main" val="0"/>
              </a:ext>
            </a:extLst>
          </a:blip>
          <a:srcRect t="8952" r="18212" b="-981"/>
          <a:stretch/>
        </p:blipFill>
        <p:spPr>
          <a:xfrm>
            <a:off x="270000" y="1364553"/>
            <a:ext cx="7531369" cy="1307930"/>
          </a:xfrm>
          <a:prstGeom prst="rect">
            <a:avLst/>
          </a:prstGeom>
        </p:spPr>
      </p:pic>
    </p:spTree>
    <p:extLst>
      <p:ext uri="{BB962C8B-B14F-4D97-AF65-F5344CB8AC3E}">
        <p14:creationId xmlns:p14="http://schemas.microsoft.com/office/powerpoint/2010/main" val="289976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65FC8E-ACF0-DF84-8E90-5744B84ED522}"/>
              </a:ext>
            </a:extLst>
          </p:cNvPr>
          <p:cNvSpPr>
            <a:spLocks noGrp="1"/>
          </p:cNvSpPr>
          <p:nvPr>
            <p:ph type="body" sz="quarter" idx="17"/>
          </p:nvPr>
        </p:nvSpPr>
        <p:spPr>
          <a:xfrm>
            <a:off x="265983" y="1417527"/>
            <a:ext cx="4383655" cy="4483518"/>
          </a:xfrm>
        </p:spPr>
        <p:txBody>
          <a:bodyPr vert="horz" lIns="91440" tIns="45720" rIns="91440" bIns="45720" rtlCol="0" anchor="t">
            <a:normAutofit/>
          </a:bodyPr>
          <a:lstStyle/>
          <a:p>
            <a:r>
              <a:rPr lang="en-US">
                <a:ea typeface="+mn-lt"/>
                <a:cs typeface="+mn-lt"/>
              </a:rPr>
              <a:t>Voting System Security Measures Guide </a:t>
            </a:r>
            <a:endParaRPr lang="en-US"/>
          </a:p>
          <a:p>
            <a:pPr lvl="1"/>
            <a:r>
              <a:rPr lang="en-US">
                <a:ea typeface="+mn-lt"/>
                <a:cs typeface="+mn-lt"/>
              </a:rPr>
              <a:t>Broad list of common security measures, best practices and procedures to protect the integrity of an election </a:t>
            </a:r>
            <a:endParaRPr lang="en-US">
              <a:cs typeface="Calibri"/>
            </a:endParaRPr>
          </a:p>
        </p:txBody>
      </p:sp>
      <p:sp>
        <p:nvSpPr>
          <p:cNvPr id="4" name="Title 3">
            <a:extLst>
              <a:ext uri="{FF2B5EF4-FFF2-40B4-BE49-F238E27FC236}">
                <a16:creationId xmlns:a16="http://schemas.microsoft.com/office/drawing/2014/main" id="{4CA97AD8-A9B0-20CC-9F2D-294BEA35787E}"/>
              </a:ext>
            </a:extLst>
          </p:cNvPr>
          <p:cNvSpPr>
            <a:spLocks noGrp="1"/>
          </p:cNvSpPr>
          <p:nvPr>
            <p:ph type="title"/>
          </p:nvPr>
        </p:nvSpPr>
        <p:spPr/>
        <p:txBody>
          <a:bodyPr/>
          <a:lstStyle/>
          <a:p>
            <a:r>
              <a:rPr lang="en-US">
                <a:ea typeface="+mj-lt"/>
                <a:cs typeface="+mj-lt"/>
              </a:rPr>
              <a:t>Latest EAC Resources</a:t>
            </a:r>
            <a:endParaRPr lang="en-US" b="0">
              <a:ea typeface="+mj-lt"/>
              <a:cs typeface="+mj-lt"/>
            </a:endParaRPr>
          </a:p>
        </p:txBody>
      </p:sp>
      <p:sp>
        <p:nvSpPr>
          <p:cNvPr id="5" name="Footer Placeholder 4">
            <a:extLst>
              <a:ext uri="{FF2B5EF4-FFF2-40B4-BE49-F238E27FC236}">
                <a16:creationId xmlns:a16="http://schemas.microsoft.com/office/drawing/2014/main" id="{4AE246D4-D6C7-2067-4C96-357C3D2F4F14}"/>
              </a:ext>
            </a:extLst>
          </p:cNvPr>
          <p:cNvSpPr>
            <a:spLocks noGrp="1"/>
          </p:cNvSpPr>
          <p:nvPr>
            <p:ph type="ftr" sz="quarter" idx="11"/>
          </p:nvPr>
        </p:nvSpPr>
        <p:spPr/>
        <p:txBody>
          <a:bodyPr/>
          <a:lstStyle/>
          <a:p>
            <a:r>
              <a:rPr lang="en-US"/>
              <a:t>U.S. Election Assistance Commission | www.eac.gov</a:t>
            </a:r>
          </a:p>
        </p:txBody>
      </p:sp>
      <p:pic>
        <p:nvPicPr>
          <p:cNvPr id="8" name="Picture 8" descr="Text&#10;&#10;Description automatically generated">
            <a:extLst>
              <a:ext uri="{FF2B5EF4-FFF2-40B4-BE49-F238E27FC236}">
                <a16:creationId xmlns:a16="http://schemas.microsoft.com/office/drawing/2014/main" id="{64A02E62-23DA-4BBC-A121-70B3F34CE54B}"/>
              </a:ext>
            </a:extLst>
          </p:cNvPr>
          <p:cNvPicPr>
            <a:picLocks noChangeAspect="1"/>
          </p:cNvPicPr>
          <p:nvPr/>
        </p:nvPicPr>
        <p:blipFill>
          <a:blip r:embed="rId3"/>
          <a:stretch>
            <a:fillRect/>
          </a:stretch>
        </p:blipFill>
        <p:spPr>
          <a:xfrm>
            <a:off x="4928400" y="1548813"/>
            <a:ext cx="3355200" cy="4318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692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65FC8E-ACF0-DF84-8E90-5744B84ED522}"/>
              </a:ext>
            </a:extLst>
          </p:cNvPr>
          <p:cNvSpPr>
            <a:spLocks noGrp="1"/>
          </p:cNvSpPr>
          <p:nvPr>
            <p:ph type="body" sz="quarter" idx="17"/>
          </p:nvPr>
        </p:nvSpPr>
        <p:spPr>
          <a:xfrm>
            <a:off x="265983" y="1417527"/>
            <a:ext cx="4383655" cy="4483518"/>
          </a:xfrm>
        </p:spPr>
        <p:txBody>
          <a:bodyPr vert="horz" lIns="91440" tIns="45720" rIns="91440" bIns="45720" rtlCol="0" anchor="t">
            <a:normAutofit/>
          </a:bodyPr>
          <a:lstStyle/>
          <a:p>
            <a:r>
              <a:rPr lang="en-US">
                <a:ea typeface="+mn-lt"/>
                <a:cs typeface="+mn-lt"/>
              </a:rPr>
              <a:t>Election Technology Security</a:t>
            </a:r>
            <a:endParaRPr lang="en-US"/>
          </a:p>
          <a:p>
            <a:pPr lvl="1"/>
            <a:r>
              <a:rPr lang="en-US">
                <a:ea typeface="+mn-lt"/>
                <a:cs typeface="+mn-lt"/>
              </a:rPr>
              <a:t>Highlights security features that are used to protect election technology</a:t>
            </a:r>
          </a:p>
          <a:p>
            <a:pPr lvl="1"/>
            <a:r>
              <a:rPr lang="en-US">
                <a:ea typeface="+mn-lt"/>
                <a:cs typeface="+mn-lt"/>
              </a:rPr>
              <a:t>Includes an icon library</a:t>
            </a:r>
          </a:p>
          <a:p>
            <a:pPr lvl="1"/>
            <a:endParaRPr lang="en-US">
              <a:ea typeface="+mn-lt"/>
              <a:cs typeface="+mn-lt"/>
            </a:endParaRPr>
          </a:p>
          <a:p>
            <a:pPr lvl="1"/>
            <a:endParaRPr lang="en-US">
              <a:ea typeface="+mn-lt"/>
              <a:cs typeface="+mn-lt"/>
            </a:endParaRPr>
          </a:p>
        </p:txBody>
      </p:sp>
      <p:sp>
        <p:nvSpPr>
          <p:cNvPr id="4" name="Title 3">
            <a:extLst>
              <a:ext uri="{FF2B5EF4-FFF2-40B4-BE49-F238E27FC236}">
                <a16:creationId xmlns:a16="http://schemas.microsoft.com/office/drawing/2014/main" id="{4CA97AD8-A9B0-20CC-9F2D-294BEA35787E}"/>
              </a:ext>
            </a:extLst>
          </p:cNvPr>
          <p:cNvSpPr>
            <a:spLocks noGrp="1"/>
          </p:cNvSpPr>
          <p:nvPr>
            <p:ph type="title"/>
          </p:nvPr>
        </p:nvSpPr>
        <p:spPr/>
        <p:txBody>
          <a:bodyPr/>
          <a:lstStyle/>
          <a:p>
            <a:r>
              <a:rPr lang="en-US">
                <a:ea typeface="+mj-lt"/>
                <a:cs typeface="+mj-lt"/>
              </a:rPr>
              <a:t>Latest EAC Resources</a:t>
            </a:r>
            <a:endParaRPr lang="en-US" b="0">
              <a:ea typeface="+mj-lt"/>
              <a:cs typeface="+mj-lt"/>
            </a:endParaRPr>
          </a:p>
        </p:txBody>
      </p:sp>
      <p:sp>
        <p:nvSpPr>
          <p:cNvPr id="5" name="Footer Placeholder 4">
            <a:extLst>
              <a:ext uri="{FF2B5EF4-FFF2-40B4-BE49-F238E27FC236}">
                <a16:creationId xmlns:a16="http://schemas.microsoft.com/office/drawing/2014/main" id="{4AE246D4-D6C7-2067-4C96-357C3D2F4F14}"/>
              </a:ext>
            </a:extLst>
          </p:cNvPr>
          <p:cNvSpPr>
            <a:spLocks noGrp="1"/>
          </p:cNvSpPr>
          <p:nvPr>
            <p:ph type="ftr" sz="quarter" idx="11"/>
          </p:nvPr>
        </p:nvSpPr>
        <p:spPr/>
        <p:txBody>
          <a:bodyPr/>
          <a:lstStyle/>
          <a:p>
            <a:r>
              <a:rPr lang="en-US"/>
              <a:t>U.S. Election Assistance Commission | www.eac.gov</a:t>
            </a:r>
          </a:p>
        </p:txBody>
      </p:sp>
      <p:pic>
        <p:nvPicPr>
          <p:cNvPr id="9" name="Picture 8" descr="Diagram&#10;&#10;Description automatically generated">
            <a:extLst>
              <a:ext uri="{FF2B5EF4-FFF2-40B4-BE49-F238E27FC236}">
                <a16:creationId xmlns:a16="http://schemas.microsoft.com/office/drawing/2014/main" id="{29BC9E06-1466-8417-534A-FC016A66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563" y="1975682"/>
            <a:ext cx="3506548" cy="3523326"/>
          </a:xfrm>
          <a:prstGeom prst="rect">
            <a:avLst/>
          </a:prstGeom>
        </p:spPr>
      </p:pic>
      <p:pic>
        <p:nvPicPr>
          <p:cNvPr id="13" name="Picture 12" descr="Icon&#10;&#10;Description automatically generated">
            <a:extLst>
              <a:ext uri="{FF2B5EF4-FFF2-40B4-BE49-F238E27FC236}">
                <a16:creationId xmlns:a16="http://schemas.microsoft.com/office/drawing/2014/main" id="{DE7EB8BB-EE5C-81CF-367E-87FE0295E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68" y="4871549"/>
            <a:ext cx="1029496" cy="1029496"/>
          </a:xfrm>
          <a:prstGeom prst="rect">
            <a:avLst/>
          </a:prstGeom>
        </p:spPr>
      </p:pic>
      <p:pic>
        <p:nvPicPr>
          <p:cNvPr id="15" name="Picture 14" descr="Icon&#10;&#10;Description automatically generated">
            <a:extLst>
              <a:ext uri="{FF2B5EF4-FFF2-40B4-BE49-F238E27FC236}">
                <a16:creationId xmlns:a16="http://schemas.microsoft.com/office/drawing/2014/main" id="{AA90B314-9A49-EB89-4403-BF4D4280F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3973" y="5033818"/>
            <a:ext cx="729030" cy="729030"/>
          </a:xfrm>
          <a:prstGeom prst="rect">
            <a:avLst/>
          </a:prstGeom>
        </p:spPr>
      </p:pic>
      <p:pic>
        <p:nvPicPr>
          <p:cNvPr id="23" name="Picture 22" descr="Icon&#10;&#10;Description automatically generated">
            <a:extLst>
              <a:ext uri="{FF2B5EF4-FFF2-40B4-BE49-F238E27FC236}">
                <a16:creationId xmlns:a16="http://schemas.microsoft.com/office/drawing/2014/main" id="{8D069E85-8E5C-C7FD-3228-BD14AC0099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647" y="4871548"/>
            <a:ext cx="1029497" cy="1029497"/>
          </a:xfrm>
          <a:prstGeom prst="rect">
            <a:avLst/>
          </a:prstGeom>
        </p:spPr>
      </p:pic>
    </p:spTree>
    <p:extLst>
      <p:ext uri="{BB962C8B-B14F-4D97-AF65-F5344CB8AC3E}">
        <p14:creationId xmlns:p14="http://schemas.microsoft.com/office/powerpoint/2010/main" val="122271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75C49-136F-45A2-A9E6-49F8F959D5EC}"/>
              </a:ext>
            </a:extLst>
          </p:cNvPr>
          <p:cNvSpPr>
            <a:spLocks noGrp="1"/>
          </p:cNvSpPr>
          <p:nvPr>
            <p:ph type="body" sz="quarter" idx="14"/>
          </p:nvPr>
        </p:nvSpPr>
        <p:spPr/>
        <p:txBody>
          <a:bodyPr vert="horz" lIns="91440" tIns="45720" rIns="91440" bIns="45720" rtlCol="0" anchor="t">
            <a:normAutofit/>
          </a:bodyPr>
          <a:lstStyle/>
          <a:p>
            <a:pPr indent="0">
              <a:spcBef>
                <a:spcPts val="1400"/>
              </a:spcBef>
              <a:buNone/>
            </a:pPr>
            <a:r>
              <a:rPr lang="en-US" i="1">
                <a:ea typeface="+mn-lt"/>
                <a:cs typeface="+mn-lt"/>
              </a:rPr>
              <a:t>The U.S. Election Assistance Commission helps election officials improve the administration of elections and helps Americans participate in the voting process. </a:t>
            </a:r>
            <a:endParaRPr lang="en-US" i="1">
              <a:cs typeface="Calibri"/>
            </a:endParaRPr>
          </a:p>
          <a:p>
            <a:pPr marL="0" indent="0">
              <a:buNone/>
            </a:pPr>
            <a:endParaRPr lang="en-US">
              <a:cs typeface="Calibri"/>
            </a:endParaRPr>
          </a:p>
        </p:txBody>
      </p:sp>
      <p:sp>
        <p:nvSpPr>
          <p:cNvPr id="3" name="Footer Placeholder 2">
            <a:extLst>
              <a:ext uri="{FF2B5EF4-FFF2-40B4-BE49-F238E27FC236}">
                <a16:creationId xmlns:a16="http://schemas.microsoft.com/office/drawing/2014/main" id="{69DD36C3-ED23-41B7-841A-C47A5F774296}"/>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BB9D01D7-447D-47EB-95CC-2E43D0288EEA}"/>
              </a:ext>
            </a:extLst>
          </p:cNvPr>
          <p:cNvSpPr>
            <a:spLocks noGrp="1"/>
          </p:cNvSpPr>
          <p:nvPr>
            <p:ph type="title"/>
          </p:nvPr>
        </p:nvSpPr>
        <p:spPr/>
        <p:txBody>
          <a:bodyPr/>
          <a:lstStyle/>
          <a:p>
            <a:r>
              <a:rPr lang="en-US">
                <a:cs typeface="Calibri"/>
              </a:rPr>
              <a:t>EAC Mission</a:t>
            </a:r>
            <a:endParaRPr lang="en-US"/>
          </a:p>
        </p:txBody>
      </p:sp>
      <p:pic>
        <p:nvPicPr>
          <p:cNvPr id="6" name="Picture 6" descr="A picture containing logo&#10;&#10;Description automatically generated">
            <a:extLst>
              <a:ext uri="{FF2B5EF4-FFF2-40B4-BE49-F238E27FC236}">
                <a16:creationId xmlns:a16="http://schemas.microsoft.com/office/drawing/2014/main" id="{7310AAAA-C75F-4073-9760-539FAA353E4D}"/>
              </a:ext>
            </a:extLst>
          </p:cNvPr>
          <p:cNvPicPr>
            <a:picLocks noChangeAspect="1"/>
          </p:cNvPicPr>
          <p:nvPr/>
        </p:nvPicPr>
        <p:blipFill>
          <a:blip r:embed="rId3"/>
          <a:stretch>
            <a:fillRect/>
          </a:stretch>
        </p:blipFill>
        <p:spPr>
          <a:xfrm>
            <a:off x="2118732" y="3433560"/>
            <a:ext cx="4538546" cy="2198822"/>
          </a:xfrm>
          <a:prstGeom prst="rect">
            <a:avLst/>
          </a:prstGeom>
        </p:spPr>
      </p:pic>
    </p:spTree>
    <p:extLst>
      <p:ext uri="{BB962C8B-B14F-4D97-AF65-F5344CB8AC3E}">
        <p14:creationId xmlns:p14="http://schemas.microsoft.com/office/powerpoint/2010/main" val="194715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Qr code&#10;&#10;Description automatically generated">
            <a:extLst>
              <a:ext uri="{FF2B5EF4-FFF2-40B4-BE49-F238E27FC236}">
                <a16:creationId xmlns:a16="http://schemas.microsoft.com/office/drawing/2014/main" id="{94149967-BF89-CABF-B38B-C57230CD8E82}"/>
              </a:ext>
            </a:extLst>
          </p:cNvPr>
          <p:cNvPicPr>
            <a:picLocks noChangeAspect="1"/>
          </p:cNvPicPr>
          <p:nvPr/>
        </p:nvPicPr>
        <p:blipFill rotWithShape="1">
          <a:blip r:embed="rId3"/>
          <a:srcRect t="-581" r="32203" b="-682"/>
          <a:stretch/>
        </p:blipFill>
        <p:spPr>
          <a:xfrm>
            <a:off x="3351957" y="1430228"/>
            <a:ext cx="4548459" cy="4393521"/>
          </a:xfrm>
          <a:prstGeom prst="rect">
            <a:avLst/>
          </a:prstGeom>
        </p:spPr>
      </p:pic>
      <p:sp>
        <p:nvSpPr>
          <p:cNvPr id="2" name="Text Placeholder 1">
            <a:extLst>
              <a:ext uri="{FF2B5EF4-FFF2-40B4-BE49-F238E27FC236}">
                <a16:creationId xmlns:a16="http://schemas.microsoft.com/office/drawing/2014/main" id="{5E9680D9-FC75-476E-9F32-730C46406929}"/>
              </a:ext>
            </a:extLst>
          </p:cNvPr>
          <p:cNvSpPr>
            <a:spLocks noGrp="1"/>
          </p:cNvSpPr>
          <p:nvPr>
            <p:ph type="body" sz="quarter" idx="14"/>
          </p:nvPr>
        </p:nvSpPr>
        <p:spPr>
          <a:xfrm>
            <a:off x="457200" y="1417638"/>
            <a:ext cx="7864679" cy="4398962"/>
          </a:xfrm>
        </p:spPr>
        <p:txBody>
          <a:bodyPr vert="horz" lIns="91440" tIns="45720" rIns="91440" bIns="45720" rtlCol="0" anchor="t">
            <a:normAutofit/>
          </a:bodyPr>
          <a:lstStyle/>
          <a:p>
            <a:pPr marL="0" indent="0">
              <a:spcBef>
                <a:spcPts val="0"/>
              </a:spcBef>
              <a:buClr>
                <a:srgbClr val="1E3063"/>
              </a:buClr>
              <a:buNone/>
            </a:pPr>
            <a:endParaRPr lang="en-US">
              <a:cs typeface="Calibri"/>
            </a:endParaRPr>
          </a:p>
          <a:p>
            <a:pPr lvl="1">
              <a:spcBef>
                <a:spcPts val="0"/>
              </a:spcBef>
              <a:buClr>
                <a:srgbClr val="CE1432"/>
              </a:buClr>
            </a:pPr>
            <a:endParaRPr lang="en-US"/>
          </a:p>
          <a:p>
            <a:pPr>
              <a:spcBef>
                <a:spcPts val="0"/>
              </a:spcBef>
            </a:pPr>
            <a:endParaRPr lang="en-US"/>
          </a:p>
        </p:txBody>
      </p:sp>
      <p:sp>
        <p:nvSpPr>
          <p:cNvPr id="3" name="Footer Placeholder 2">
            <a:extLst>
              <a:ext uri="{FF2B5EF4-FFF2-40B4-BE49-F238E27FC236}">
                <a16:creationId xmlns:a16="http://schemas.microsoft.com/office/drawing/2014/main" id="{9BA383F5-F823-4B80-90E7-FBBE72D9AD3E}"/>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E46D0DD9-F638-4D4E-BCB6-7C2B523DB208}"/>
              </a:ext>
            </a:extLst>
          </p:cNvPr>
          <p:cNvSpPr>
            <a:spLocks noGrp="1"/>
          </p:cNvSpPr>
          <p:nvPr>
            <p:ph type="title"/>
          </p:nvPr>
        </p:nvSpPr>
        <p:spPr/>
        <p:txBody>
          <a:bodyPr/>
          <a:lstStyle/>
          <a:p>
            <a:r>
              <a:rPr lang="en-US"/>
              <a:t>EAC Toolkits</a:t>
            </a:r>
          </a:p>
        </p:txBody>
      </p:sp>
      <p:sp>
        <p:nvSpPr>
          <p:cNvPr id="7" name="Text Placeholder 1">
            <a:extLst>
              <a:ext uri="{FF2B5EF4-FFF2-40B4-BE49-F238E27FC236}">
                <a16:creationId xmlns:a16="http://schemas.microsoft.com/office/drawing/2014/main" id="{8BA29BC1-51A9-056E-6E83-C24148F86106}"/>
              </a:ext>
            </a:extLst>
          </p:cNvPr>
          <p:cNvSpPr txBox="1">
            <a:spLocks/>
          </p:cNvSpPr>
          <p:nvPr/>
        </p:nvSpPr>
        <p:spPr>
          <a:xfrm>
            <a:off x="646573" y="1715224"/>
            <a:ext cx="4025210" cy="384016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chemeClr val="accent1"/>
              </a:buClr>
              <a:buFont typeface="Arial" pitchFamily="34" charset="0"/>
              <a:buChar char="•"/>
              <a:defRPr lang="en-US" sz="32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lang="en-US" sz="24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ea typeface="+mn-lt"/>
                <a:cs typeface="+mn-lt"/>
              </a:rPr>
              <a:t>Best Practices: FAQs for Election Officials</a:t>
            </a:r>
            <a:endParaRPr lang="en-US">
              <a:cs typeface="Calibri"/>
            </a:endParaRPr>
          </a:p>
          <a:p>
            <a:r>
              <a:rPr lang="en-US">
                <a:ea typeface="+mn-lt"/>
                <a:cs typeface="+mn-lt"/>
              </a:rPr>
              <a:t>National Poll Worker Recruitment Day Toolkit </a:t>
            </a:r>
          </a:p>
          <a:p>
            <a:r>
              <a:rPr lang="en-US">
                <a:ea typeface="+mn-lt"/>
                <a:cs typeface="+mn-lt"/>
              </a:rPr>
              <a:t>Other Federal Agency Toolkits</a:t>
            </a:r>
            <a:endParaRPr lang="en-US">
              <a:cs typeface="Calibri"/>
            </a:endParaRPr>
          </a:p>
        </p:txBody>
      </p:sp>
    </p:spTree>
    <p:extLst>
      <p:ext uri="{BB962C8B-B14F-4D97-AF65-F5344CB8AC3E}">
        <p14:creationId xmlns:p14="http://schemas.microsoft.com/office/powerpoint/2010/main" val="285907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3D3A-993D-4366-AA4F-F31F583DC045}"/>
              </a:ext>
            </a:extLst>
          </p:cNvPr>
          <p:cNvSpPr>
            <a:spLocks noGrp="1"/>
          </p:cNvSpPr>
          <p:nvPr>
            <p:ph type="title"/>
          </p:nvPr>
        </p:nvSpPr>
        <p:spPr/>
        <p:txBody>
          <a:bodyPr/>
          <a:lstStyle/>
          <a:p>
            <a:r>
              <a:rPr lang="en-US"/>
              <a:t>Coming Soon from the EAC</a:t>
            </a:r>
          </a:p>
        </p:txBody>
      </p:sp>
      <p:sp>
        <p:nvSpPr>
          <p:cNvPr id="3" name="Footer Placeholder 2">
            <a:extLst>
              <a:ext uri="{FF2B5EF4-FFF2-40B4-BE49-F238E27FC236}">
                <a16:creationId xmlns:a16="http://schemas.microsoft.com/office/drawing/2014/main" id="{F2DF6D98-460E-48D6-9805-6D9708FDC7F7}"/>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162054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680D9-FC75-476E-9F32-730C46406929}"/>
              </a:ext>
            </a:extLst>
          </p:cNvPr>
          <p:cNvSpPr>
            <a:spLocks noGrp="1"/>
          </p:cNvSpPr>
          <p:nvPr>
            <p:ph type="body" sz="quarter" idx="14"/>
          </p:nvPr>
        </p:nvSpPr>
        <p:spPr>
          <a:xfrm>
            <a:off x="457200" y="1417638"/>
            <a:ext cx="7864679" cy="4398962"/>
          </a:xfrm>
        </p:spPr>
        <p:txBody>
          <a:bodyPr vert="horz" lIns="91440" tIns="45720" rIns="91440" bIns="45720" rtlCol="0" anchor="t">
            <a:normAutofit/>
          </a:bodyPr>
          <a:lstStyle/>
          <a:p>
            <a:pPr>
              <a:spcBef>
                <a:spcPts val="0"/>
              </a:spcBef>
            </a:pPr>
            <a:r>
              <a:rPr lang="en-US">
                <a:ea typeface="+mn-lt"/>
                <a:cs typeface="+mn-lt"/>
              </a:rPr>
              <a:t>Election Management Guidelines</a:t>
            </a:r>
          </a:p>
          <a:p>
            <a:pPr>
              <a:spcBef>
                <a:spcPts val="0"/>
              </a:spcBef>
            </a:pPr>
            <a:r>
              <a:rPr lang="en-US">
                <a:ea typeface="+mn-lt"/>
                <a:cs typeface="+mn-lt"/>
              </a:rPr>
              <a:t>Alternative Voting Methods Report</a:t>
            </a:r>
          </a:p>
          <a:p>
            <a:pPr>
              <a:spcBef>
                <a:spcPts val="0"/>
              </a:spcBef>
            </a:pPr>
            <a:r>
              <a:rPr lang="en-US">
                <a:ea typeface="+mn-lt"/>
                <a:cs typeface="+mn-lt"/>
              </a:rPr>
              <a:t>Resources on:</a:t>
            </a:r>
          </a:p>
          <a:p>
            <a:pPr lvl="1">
              <a:spcBef>
                <a:spcPts val="0"/>
              </a:spcBef>
            </a:pPr>
            <a:r>
              <a:rPr lang="en-US" sz="3200">
                <a:ea typeface="+mn-lt"/>
                <a:cs typeface="+mn-lt"/>
              </a:rPr>
              <a:t>Accessibility for Voters with Disabilities</a:t>
            </a:r>
          </a:p>
          <a:p>
            <a:pPr lvl="1">
              <a:spcBef>
                <a:spcPts val="0"/>
              </a:spcBef>
            </a:pPr>
            <a:r>
              <a:rPr lang="en-US" sz="3200">
                <a:ea typeface="+mn-lt"/>
                <a:cs typeface="+mn-lt"/>
              </a:rPr>
              <a:t>How to Work with Your Legislators Guide</a:t>
            </a:r>
          </a:p>
          <a:p>
            <a:pPr lvl="1">
              <a:spcBef>
                <a:spcPts val="0"/>
              </a:spcBef>
            </a:pPr>
            <a:r>
              <a:rPr lang="en-US" sz="3200">
                <a:ea typeface="+mn-lt"/>
                <a:cs typeface="+mn-lt"/>
              </a:rPr>
              <a:t>Communications Toolkit</a:t>
            </a:r>
          </a:p>
          <a:p>
            <a:pPr lvl="1">
              <a:spcBef>
                <a:spcPts val="0"/>
              </a:spcBef>
            </a:pPr>
            <a:endParaRPr lang="en-US" sz="3200">
              <a:ea typeface="+mn-lt"/>
              <a:cs typeface="+mn-lt"/>
            </a:endParaRPr>
          </a:p>
          <a:p>
            <a:pPr>
              <a:spcBef>
                <a:spcPts val="0"/>
              </a:spcBef>
              <a:buClr>
                <a:srgbClr val="1E3063"/>
              </a:buClr>
            </a:pPr>
            <a:endParaRPr lang="en-US">
              <a:ea typeface="+mn-lt"/>
              <a:cs typeface="+mn-lt"/>
            </a:endParaRPr>
          </a:p>
          <a:p>
            <a:pPr>
              <a:spcBef>
                <a:spcPts val="0"/>
              </a:spcBef>
            </a:pPr>
            <a:endParaRPr lang="en-US">
              <a:cs typeface="Calibri"/>
            </a:endParaRPr>
          </a:p>
        </p:txBody>
      </p:sp>
      <p:sp>
        <p:nvSpPr>
          <p:cNvPr id="3" name="Footer Placeholder 2">
            <a:extLst>
              <a:ext uri="{FF2B5EF4-FFF2-40B4-BE49-F238E27FC236}">
                <a16:creationId xmlns:a16="http://schemas.microsoft.com/office/drawing/2014/main" id="{9BA383F5-F823-4B80-90E7-FBBE72D9AD3E}"/>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E46D0DD9-F638-4D4E-BCB6-7C2B523DB208}"/>
              </a:ext>
            </a:extLst>
          </p:cNvPr>
          <p:cNvSpPr>
            <a:spLocks noGrp="1"/>
          </p:cNvSpPr>
          <p:nvPr>
            <p:ph type="title"/>
          </p:nvPr>
        </p:nvSpPr>
        <p:spPr/>
        <p:txBody>
          <a:bodyPr/>
          <a:lstStyle/>
          <a:p>
            <a:r>
              <a:rPr lang="en-US"/>
              <a:t>Upcoming Resources</a:t>
            </a:r>
          </a:p>
        </p:txBody>
      </p:sp>
    </p:spTree>
    <p:extLst>
      <p:ext uri="{BB962C8B-B14F-4D97-AF65-F5344CB8AC3E}">
        <p14:creationId xmlns:p14="http://schemas.microsoft.com/office/powerpoint/2010/main" val="101740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69869-222D-498A-AFAE-A8264131FCB4}"/>
              </a:ext>
            </a:extLst>
          </p:cNvPr>
          <p:cNvSpPr>
            <a:spLocks noGrp="1"/>
          </p:cNvSpPr>
          <p:nvPr>
            <p:ph type="body" sz="quarter" idx="14"/>
          </p:nvPr>
        </p:nvSpPr>
        <p:spPr>
          <a:xfrm>
            <a:off x="646573" y="1715224"/>
            <a:ext cx="7864679" cy="3840162"/>
          </a:xfrm>
        </p:spPr>
        <p:txBody>
          <a:bodyPr vert="horz" lIns="91440" tIns="45720" rIns="91440" bIns="45720" rtlCol="0" anchor="t">
            <a:normAutofit/>
          </a:bodyPr>
          <a:lstStyle/>
          <a:p>
            <a:r>
              <a:rPr lang="en-US">
                <a:ea typeface="+mn-lt"/>
                <a:cs typeface="+mn-lt"/>
              </a:rPr>
              <a:t>Online web portal for election officials</a:t>
            </a:r>
            <a:endParaRPr lang="en-US"/>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Compare and analyze data</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Find relevant information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Peer-to-peer</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Receive timely alerts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cs typeface="Calibri"/>
            </a:endParaRPr>
          </a:p>
          <a:p>
            <a:endParaRPr lang="en-US">
              <a:cs typeface="Calibri"/>
            </a:endParaRPr>
          </a:p>
          <a:p>
            <a:endParaRPr lang="en-US">
              <a:cs typeface="Calibri"/>
            </a:endParaRPr>
          </a:p>
        </p:txBody>
      </p:sp>
      <p:sp>
        <p:nvSpPr>
          <p:cNvPr id="3" name="Footer Placeholder 2">
            <a:extLst>
              <a:ext uri="{FF2B5EF4-FFF2-40B4-BE49-F238E27FC236}">
                <a16:creationId xmlns:a16="http://schemas.microsoft.com/office/drawing/2014/main" id="{FB36D34E-551B-480B-9CF3-53AD6AFBBF2E}"/>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1C8A54EA-AE79-4839-9311-C77730EB6B96}"/>
              </a:ext>
            </a:extLst>
          </p:cNvPr>
          <p:cNvSpPr>
            <a:spLocks noGrp="1"/>
          </p:cNvSpPr>
          <p:nvPr>
            <p:ph type="title"/>
          </p:nvPr>
        </p:nvSpPr>
        <p:spPr/>
        <p:txBody>
          <a:bodyPr>
            <a:normAutofit/>
          </a:bodyPr>
          <a:lstStyle/>
          <a:p>
            <a:r>
              <a:rPr lang="en-US">
                <a:cs typeface="Calibri"/>
              </a:rPr>
              <a:t>Election Administrator Portal</a:t>
            </a:r>
          </a:p>
        </p:txBody>
      </p:sp>
      <p:sp>
        <p:nvSpPr>
          <p:cNvPr id="5" name="AutoShape 2">
            <a:extLst>
              <a:ext uri="{FF2B5EF4-FFF2-40B4-BE49-F238E27FC236}">
                <a16:creationId xmlns:a16="http://schemas.microsoft.com/office/drawing/2014/main" id="{E5DC10BF-C331-1557-B413-5A3F58895E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153FD71C-002C-7A9A-9B30-FDB43311E0C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263C9F39-B44C-D52B-4499-64B38ECD3312}"/>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Graphic 10" descr="Blockchain with solid fill">
            <a:extLst>
              <a:ext uri="{FF2B5EF4-FFF2-40B4-BE49-F238E27FC236}">
                <a16:creationId xmlns:a16="http://schemas.microsoft.com/office/drawing/2014/main" id="{6EFAA1BE-9A82-649C-BF17-93CDE48B1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5063" y="2861044"/>
            <a:ext cx="2050312" cy="2050312"/>
          </a:xfrm>
          <a:prstGeom prst="rect">
            <a:avLst/>
          </a:prstGeom>
        </p:spPr>
      </p:pic>
    </p:spTree>
    <p:extLst>
      <p:ext uri="{BB962C8B-B14F-4D97-AF65-F5344CB8AC3E}">
        <p14:creationId xmlns:p14="http://schemas.microsoft.com/office/powerpoint/2010/main" val="303904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61207-6C0C-14AF-7327-DC500336638E}"/>
              </a:ext>
            </a:extLst>
          </p:cNvPr>
          <p:cNvSpPr>
            <a:spLocks noGrp="1"/>
          </p:cNvSpPr>
          <p:nvPr>
            <p:ph type="body" sz="quarter" idx="14"/>
          </p:nvPr>
        </p:nvSpPr>
        <p:spPr>
          <a:xfrm>
            <a:off x="1473693" y="1417638"/>
            <a:ext cx="6848186" cy="4450334"/>
          </a:xfrm>
        </p:spPr>
        <p:txBody>
          <a:bodyPr vert="horz" lIns="91440" tIns="45720" rIns="91440" bIns="45720" rtlCol="0" anchor="t">
            <a:normAutofit/>
          </a:bodyPr>
          <a:lstStyle/>
          <a:p>
            <a:pPr marL="0" lvl="0" indent="0">
              <a:lnSpc>
                <a:spcPct val="100000"/>
              </a:lnSpc>
              <a:buNone/>
            </a:pPr>
            <a:r>
              <a:rPr lang="en-US" sz="2700"/>
              <a:t>Jurisdiction Pages</a:t>
            </a:r>
          </a:p>
          <a:p>
            <a:pPr lvl="1">
              <a:buFont typeface="Calibri" panose="020F0502020204030204" pitchFamily="34" charset="0"/>
              <a:buChar char="—"/>
            </a:pPr>
            <a:r>
              <a:rPr lang="en-US" sz="2400"/>
              <a:t>EAC, State, and Local pages</a:t>
            </a:r>
          </a:p>
          <a:p>
            <a:pPr lvl="1">
              <a:buFont typeface="Calibri" panose="020F0502020204030204" pitchFamily="34" charset="0"/>
              <a:buChar char="—"/>
            </a:pPr>
            <a:r>
              <a:rPr lang="en-US" sz="2400"/>
              <a:t>Follow feature</a:t>
            </a:r>
          </a:p>
          <a:p>
            <a:pPr lvl="1">
              <a:buFont typeface="Calibri" panose="020F0502020204030204" pitchFamily="34" charset="0"/>
              <a:buChar char="—"/>
            </a:pPr>
            <a:r>
              <a:rPr lang="en-US" sz="2400"/>
              <a:t>Query function (size, voting equipment, voting procedures, etc.)</a:t>
            </a:r>
          </a:p>
          <a:p>
            <a:pPr marL="0" lvl="0" indent="0">
              <a:lnSpc>
                <a:spcPct val="100000"/>
              </a:lnSpc>
              <a:buNone/>
            </a:pPr>
            <a:r>
              <a:rPr lang="en-US" sz="2700"/>
              <a:t>Document Management System</a:t>
            </a:r>
          </a:p>
          <a:p>
            <a:pPr lvl="1">
              <a:buFont typeface="Calibri" panose="020F0502020204030204" pitchFamily="34" charset="0"/>
              <a:buChar char="—"/>
            </a:pPr>
            <a:r>
              <a:rPr lang="en-US" sz="2400"/>
              <a:t>Ability to share documents and data</a:t>
            </a:r>
          </a:p>
          <a:p>
            <a:pPr marL="0" lvl="0" indent="0">
              <a:lnSpc>
                <a:spcPct val="100000"/>
              </a:lnSpc>
              <a:buNone/>
            </a:pPr>
            <a:r>
              <a:rPr lang="en-US" sz="2700"/>
              <a:t>Message Board Feature</a:t>
            </a:r>
          </a:p>
          <a:p>
            <a:pPr lvl="1">
              <a:buFont typeface="Calibri" panose="020F0502020204030204" pitchFamily="34" charset="0"/>
              <a:buChar char="—"/>
            </a:pPr>
            <a:r>
              <a:rPr lang="en-US" sz="2400"/>
              <a:t>Ability to network and communicate by topic</a:t>
            </a:r>
          </a:p>
        </p:txBody>
      </p:sp>
      <p:sp>
        <p:nvSpPr>
          <p:cNvPr id="3" name="Footer Placeholder 2">
            <a:extLst>
              <a:ext uri="{FF2B5EF4-FFF2-40B4-BE49-F238E27FC236}">
                <a16:creationId xmlns:a16="http://schemas.microsoft.com/office/drawing/2014/main" id="{DC3EF054-A942-E35E-4AB3-3561AF1A1EE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B5C87C2-8FEC-2744-E683-E5C7C4040D6E}"/>
              </a:ext>
            </a:extLst>
          </p:cNvPr>
          <p:cNvSpPr>
            <a:spLocks noGrp="1"/>
          </p:cNvSpPr>
          <p:nvPr>
            <p:ph type="title"/>
          </p:nvPr>
        </p:nvSpPr>
        <p:spPr/>
        <p:txBody>
          <a:bodyPr/>
          <a:lstStyle/>
          <a:p>
            <a:r>
              <a:rPr lang="en-US"/>
              <a:t>Key Features of the Portal</a:t>
            </a:r>
          </a:p>
        </p:txBody>
      </p:sp>
      <p:pic>
        <p:nvPicPr>
          <p:cNvPr id="5" name="Graphic 4" descr="Folder Search with solid fill">
            <a:extLst>
              <a:ext uri="{FF2B5EF4-FFF2-40B4-BE49-F238E27FC236}">
                <a16:creationId xmlns:a16="http://schemas.microsoft.com/office/drawing/2014/main" id="{14EADBD2-F4C5-F907-5A8F-EBD369FF2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322" y="3581972"/>
            <a:ext cx="914400" cy="914400"/>
          </a:xfrm>
          <a:prstGeom prst="rect">
            <a:avLst/>
          </a:prstGeom>
        </p:spPr>
      </p:pic>
      <p:pic>
        <p:nvPicPr>
          <p:cNvPr id="6" name="Graphic 5" descr="Chat with solid fill">
            <a:extLst>
              <a:ext uri="{FF2B5EF4-FFF2-40B4-BE49-F238E27FC236}">
                <a16:creationId xmlns:a16="http://schemas.microsoft.com/office/drawing/2014/main" id="{62936B40-A361-3ECC-B1F3-FCEB469047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 y="4545247"/>
            <a:ext cx="914400" cy="914400"/>
          </a:xfrm>
          <a:prstGeom prst="rect">
            <a:avLst/>
          </a:prstGeom>
        </p:spPr>
      </p:pic>
      <p:pic>
        <p:nvPicPr>
          <p:cNvPr id="8" name="Graphic 7" descr="Search Inventory with solid fill">
            <a:extLst>
              <a:ext uri="{FF2B5EF4-FFF2-40B4-BE49-F238E27FC236}">
                <a16:creationId xmlns:a16="http://schemas.microsoft.com/office/drawing/2014/main" id="{ED4F59C2-5AE9-30FB-1832-A9CDC272E6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8322" y="1535789"/>
            <a:ext cx="914400" cy="914400"/>
          </a:xfrm>
          <a:prstGeom prst="rect">
            <a:avLst/>
          </a:prstGeom>
        </p:spPr>
      </p:pic>
      <p:pic>
        <p:nvPicPr>
          <p:cNvPr id="10" name="Graphic 9" descr="Follow with solid fill">
            <a:extLst>
              <a:ext uri="{FF2B5EF4-FFF2-40B4-BE49-F238E27FC236}">
                <a16:creationId xmlns:a16="http://schemas.microsoft.com/office/drawing/2014/main" id="{B16ACF7E-9BB0-651C-515C-3FD2809BD0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322" y="2450189"/>
            <a:ext cx="914400" cy="914400"/>
          </a:xfrm>
          <a:prstGeom prst="rect">
            <a:avLst/>
          </a:prstGeom>
        </p:spPr>
      </p:pic>
    </p:spTree>
    <p:extLst>
      <p:ext uri="{BB962C8B-B14F-4D97-AF65-F5344CB8AC3E}">
        <p14:creationId xmlns:p14="http://schemas.microsoft.com/office/powerpoint/2010/main" val="196871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6B628-9329-7DE5-A6B1-600957962340}"/>
              </a:ext>
            </a:extLst>
          </p:cNvPr>
          <p:cNvSpPr>
            <a:spLocks noGrp="1"/>
          </p:cNvSpPr>
          <p:nvPr>
            <p:ph type="body" sz="quarter" idx="14"/>
          </p:nvPr>
        </p:nvSpPr>
        <p:spPr>
          <a:xfrm>
            <a:off x="421732" y="1414250"/>
            <a:ext cx="7864679" cy="4553462"/>
          </a:xfrm>
        </p:spPr>
        <p:txBody>
          <a:bodyPr vert="horz" lIns="91440" tIns="45720" rIns="91440" bIns="45720" rtlCol="0" anchor="t">
            <a:normAutofit/>
          </a:bodyPr>
          <a:lstStyle/>
          <a:p>
            <a:endParaRPr lang="en-US">
              <a:cs typeface="Calibri"/>
            </a:endParaRPr>
          </a:p>
          <a:p>
            <a:pPr lvl="1"/>
            <a:endParaRPr lang="en-US">
              <a:cs typeface="Calibri"/>
            </a:endParaRPr>
          </a:p>
          <a:p>
            <a:pPr marL="457200" lvl="1" indent="0">
              <a:buNone/>
            </a:pPr>
            <a:endParaRPr lang="en-US">
              <a:cs typeface="Calibri"/>
            </a:endParaRPr>
          </a:p>
          <a:p>
            <a:pPr lvl="1"/>
            <a:endParaRPr lang="en-US">
              <a:cs typeface="Calibri"/>
            </a:endParaRPr>
          </a:p>
        </p:txBody>
      </p:sp>
      <p:sp>
        <p:nvSpPr>
          <p:cNvPr id="3" name="Footer Placeholder 2">
            <a:extLst>
              <a:ext uri="{FF2B5EF4-FFF2-40B4-BE49-F238E27FC236}">
                <a16:creationId xmlns:a16="http://schemas.microsoft.com/office/drawing/2014/main" id="{2BD3BA56-7306-4237-E634-8449B1D2D90D}"/>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AD04F6FE-7EFA-7957-ED19-23A16F5D0081}"/>
              </a:ext>
            </a:extLst>
          </p:cNvPr>
          <p:cNvSpPr>
            <a:spLocks noGrp="1"/>
          </p:cNvSpPr>
          <p:nvPr>
            <p:ph type="title"/>
          </p:nvPr>
        </p:nvSpPr>
        <p:spPr/>
        <p:txBody>
          <a:bodyPr/>
          <a:lstStyle/>
          <a:p>
            <a:r>
              <a:rPr lang="en-US"/>
              <a:t>Portal Data Visualizations </a:t>
            </a:r>
            <a:endParaRPr lang="en-US">
              <a:cs typeface="Calibri"/>
            </a:endParaRPr>
          </a:p>
        </p:txBody>
      </p:sp>
      <p:pic>
        <p:nvPicPr>
          <p:cNvPr id="5" name="Picture 5" descr="A picture containing map&#10;&#10;Description automatically generated">
            <a:extLst>
              <a:ext uri="{FF2B5EF4-FFF2-40B4-BE49-F238E27FC236}">
                <a16:creationId xmlns:a16="http://schemas.microsoft.com/office/drawing/2014/main" id="{74201749-3DFA-9FBF-9BE4-C4C6965DE32F}"/>
              </a:ext>
            </a:extLst>
          </p:cNvPr>
          <p:cNvPicPr>
            <a:picLocks noChangeAspect="1"/>
          </p:cNvPicPr>
          <p:nvPr/>
        </p:nvPicPr>
        <p:blipFill>
          <a:blip r:embed="rId3"/>
          <a:stretch>
            <a:fillRect/>
          </a:stretch>
        </p:blipFill>
        <p:spPr>
          <a:xfrm>
            <a:off x="922995" y="1414250"/>
            <a:ext cx="7065972" cy="456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151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09DA5-492C-40AD-B04A-6825E86ABFBE}"/>
              </a:ext>
            </a:extLst>
          </p:cNvPr>
          <p:cNvSpPr>
            <a:spLocks noGrp="1"/>
          </p:cNvSpPr>
          <p:nvPr>
            <p:ph type="body" sz="quarter" idx="10"/>
          </p:nvPr>
        </p:nvSpPr>
        <p:spPr>
          <a:xfrm>
            <a:off x="652772" y="3014015"/>
            <a:ext cx="6613059" cy="829969"/>
          </a:xfrm>
        </p:spPr>
        <p:txBody>
          <a:bodyPr vert="horz" lIns="91440" tIns="45720" rIns="91440" bIns="45720" rtlCol="0" anchor="t">
            <a:noAutofit/>
          </a:bodyPr>
          <a:lstStyle/>
          <a:p>
            <a:r>
              <a:rPr lang="en-US"/>
              <a:t>EAC Administered Grants</a:t>
            </a:r>
          </a:p>
        </p:txBody>
      </p:sp>
      <p:sp>
        <p:nvSpPr>
          <p:cNvPr id="4" name="Footer Placeholder 3">
            <a:extLst>
              <a:ext uri="{FF2B5EF4-FFF2-40B4-BE49-F238E27FC236}">
                <a16:creationId xmlns:a16="http://schemas.microsoft.com/office/drawing/2014/main" id="{6248D152-42B3-45A8-9A9A-8C936573C9FD}"/>
              </a:ext>
            </a:extLst>
          </p:cNvPr>
          <p:cNvSpPr>
            <a:spLocks noGrp="1"/>
          </p:cNvSpPr>
          <p:nvPr>
            <p:ph type="ftr" sz="quarter" idx="13"/>
          </p:nvPr>
        </p:nvSpPr>
        <p:spPr/>
        <p:txBody>
          <a:bodyPr/>
          <a:lstStyle/>
          <a:p>
            <a:r>
              <a:rPr lang="en-US"/>
              <a:t>U.S. Election Assistance Commission | www.eac.gov</a:t>
            </a:r>
          </a:p>
        </p:txBody>
      </p:sp>
    </p:spTree>
    <p:extLst>
      <p:ext uri="{BB962C8B-B14F-4D97-AF65-F5344CB8AC3E}">
        <p14:creationId xmlns:p14="http://schemas.microsoft.com/office/powerpoint/2010/main" val="406476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CDFAC-97FA-DEEB-0BF3-D945D52D07AF}"/>
              </a:ext>
            </a:extLst>
          </p:cNvPr>
          <p:cNvSpPr>
            <a:spLocks noGrp="1"/>
          </p:cNvSpPr>
          <p:nvPr>
            <p:ph type="body" sz="quarter" idx="14"/>
          </p:nvPr>
        </p:nvSpPr>
        <p:spPr>
          <a:xfrm>
            <a:off x="457200" y="1417638"/>
            <a:ext cx="8031692" cy="4773414"/>
          </a:xfrm>
        </p:spPr>
        <p:txBody>
          <a:bodyPr vert="horz" lIns="91440" tIns="45720" rIns="91440" bIns="45720" rtlCol="0" anchor="t">
            <a:normAutofit/>
          </a:bodyPr>
          <a:lstStyle/>
          <a:p>
            <a:pPr marL="457200" indent="-457200"/>
            <a:r>
              <a:rPr lang="en-US" sz="2800">
                <a:ea typeface="+mn-lt"/>
                <a:cs typeface="+mn-lt"/>
              </a:rPr>
              <a:t>Consolidated Appropriations Act of 2022: $75 million in Election Security grant funds</a:t>
            </a:r>
            <a:endParaRPr lang="en-US" sz="2800">
              <a:cs typeface="Calibri"/>
            </a:endParaRPr>
          </a:p>
          <a:p>
            <a:r>
              <a:rPr lang="en-US" sz="2800">
                <a:ea typeface="+mn-lt"/>
                <a:cs typeface="+mn-lt"/>
              </a:rPr>
              <a:t>Total Election Security grant funds to date</a:t>
            </a:r>
          </a:p>
          <a:p>
            <a:pPr lvl="1"/>
            <a:r>
              <a:rPr lang="en-US" sz="2400">
                <a:ea typeface="+mn-lt"/>
                <a:cs typeface="+mn-lt"/>
              </a:rPr>
              <a:t>$380 million (2018) </a:t>
            </a:r>
          </a:p>
          <a:p>
            <a:pPr lvl="1"/>
            <a:r>
              <a:rPr lang="en-US" sz="2400">
                <a:ea typeface="+mn-lt"/>
                <a:cs typeface="+mn-lt"/>
              </a:rPr>
              <a:t>$425 million (2020) </a:t>
            </a:r>
          </a:p>
          <a:p>
            <a:pPr lvl="1"/>
            <a:r>
              <a:rPr lang="en-US" sz="2400">
                <a:ea typeface="+mn-lt"/>
                <a:cs typeface="+mn-lt"/>
              </a:rPr>
              <a:t>$75 million (2022) </a:t>
            </a:r>
          </a:p>
          <a:p>
            <a:pPr lvl="1"/>
            <a:r>
              <a:rPr lang="en-US" sz="2400" b="1">
                <a:ea typeface="+mn-lt"/>
                <a:cs typeface="+mn-lt"/>
              </a:rPr>
              <a:t>$880 million Total</a:t>
            </a:r>
            <a:endParaRPr lang="en-US" sz="2400" b="1">
              <a:cs typeface="Calibri"/>
            </a:endParaRPr>
          </a:p>
          <a:p>
            <a:r>
              <a:rPr lang="en-US" sz="2800">
                <a:ea typeface="+mn-lt"/>
                <a:cs typeface="+mn-lt"/>
              </a:rPr>
              <a:t>52% expended for the 2018 and 2020 funds as of June 1, 2022</a:t>
            </a:r>
          </a:p>
        </p:txBody>
      </p:sp>
      <p:sp>
        <p:nvSpPr>
          <p:cNvPr id="3" name="Footer Placeholder 2">
            <a:extLst>
              <a:ext uri="{FF2B5EF4-FFF2-40B4-BE49-F238E27FC236}">
                <a16:creationId xmlns:a16="http://schemas.microsoft.com/office/drawing/2014/main" id="{2D7505E1-A557-0728-8D0C-E9C52991E4F2}"/>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FC6A0DB5-1D88-FE41-B2A4-CA0460AFD35B}"/>
              </a:ext>
            </a:extLst>
          </p:cNvPr>
          <p:cNvSpPr>
            <a:spLocks noGrp="1"/>
          </p:cNvSpPr>
          <p:nvPr>
            <p:ph type="title"/>
          </p:nvPr>
        </p:nvSpPr>
        <p:spPr/>
        <p:txBody>
          <a:bodyPr/>
          <a:lstStyle/>
          <a:p>
            <a:r>
              <a:rPr lang="en-US">
                <a:ea typeface="+mj-lt"/>
                <a:cs typeface="+mj-lt"/>
              </a:rPr>
              <a:t>HAVA Election Security Funds</a:t>
            </a:r>
            <a:endParaRPr lang="en-US" b="0">
              <a:ea typeface="+mj-lt"/>
              <a:cs typeface="+mj-lt"/>
            </a:endParaRPr>
          </a:p>
        </p:txBody>
      </p:sp>
    </p:spTree>
    <p:extLst>
      <p:ext uri="{BB962C8B-B14F-4D97-AF65-F5344CB8AC3E}">
        <p14:creationId xmlns:p14="http://schemas.microsoft.com/office/powerpoint/2010/main" val="345868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0C1CE-417A-4AA2-9B7F-A8632732B2F7}"/>
              </a:ext>
            </a:extLst>
          </p:cNvPr>
          <p:cNvSpPr>
            <a:spLocks noGrp="1"/>
          </p:cNvSpPr>
          <p:nvPr>
            <p:ph type="body" sz="quarter" idx="14"/>
          </p:nvPr>
        </p:nvSpPr>
        <p:spPr>
          <a:xfrm>
            <a:off x="457200" y="1417638"/>
            <a:ext cx="8229600" cy="4468812"/>
          </a:xfrm>
        </p:spPr>
        <p:txBody>
          <a:bodyPr vert="horz" lIns="91440" tIns="45720" rIns="91440" bIns="45720" rtlCol="0" anchor="t">
            <a:normAutofit/>
          </a:bodyPr>
          <a:lstStyle/>
          <a:p>
            <a:r>
              <a:rPr lang="en-US" sz="2400">
                <a:cs typeface="Calibri"/>
              </a:rPr>
              <a:t>Indiana received about $16 million in 2018 and 2020 combined and as of March 31, has spent 101% of those funds</a:t>
            </a:r>
          </a:p>
          <a:p>
            <a:r>
              <a:rPr lang="en-US" sz="2400">
                <a:cs typeface="Calibri"/>
              </a:rPr>
              <a:t>Indiana was allocated $1.3 million in the Consolidated</a:t>
            </a:r>
            <a:r>
              <a:rPr lang="en-US" sz="2400">
                <a:ea typeface="+mn-lt"/>
                <a:cs typeface="+mn-lt"/>
              </a:rPr>
              <a:t> Appropriations Act of 2022. </a:t>
            </a:r>
          </a:p>
          <a:p>
            <a:pPr>
              <a:buClr>
                <a:srgbClr val="1E3063"/>
              </a:buClr>
            </a:pPr>
            <a:endParaRPr lang="en-US" sz="2400">
              <a:cs typeface="Calibri"/>
            </a:endParaRPr>
          </a:p>
        </p:txBody>
      </p:sp>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HAVA Election Security Funds</a:t>
            </a:r>
            <a:endParaRPr lang="en-US"/>
          </a:p>
        </p:txBody>
      </p:sp>
      <p:pic>
        <p:nvPicPr>
          <p:cNvPr id="5" name="Picture 5" descr="Chart, bubble chart&#10;&#10;Description automatically generated">
            <a:extLst>
              <a:ext uri="{FF2B5EF4-FFF2-40B4-BE49-F238E27FC236}">
                <a16:creationId xmlns:a16="http://schemas.microsoft.com/office/drawing/2014/main" id="{CE960C26-2DCC-40C9-8E64-5CE3BBFD113C}"/>
              </a:ext>
            </a:extLst>
          </p:cNvPr>
          <p:cNvPicPr>
            <a:picLocks noChangeAspect="1"/>
          </p:cNvPicPr>
          <p:nvPr/>
        </p:nvPicPr>
        <p:blipFill>
          <a:blip r:embed="rId3"/>
          <a:stretch>
            <a:fillRect/>
          </a:stretch>
        </p:blipFill>
        <p:spPr>
          <a:xfrm>
            <a:off x="1468410" y="3533625"/>
            <a:ext cx="5837724" cy="2352825"/>
          </a:xfrm>
          <a:prstGeom prst="rect">
            <a:avLst/>
          </a:prstGeom>
        </p:spPr>
      </p:pic>
    </p:spTree>
    <p:extLst>
      <p:ext uri="{BB962C8B-B14F-4D97-AF65-F5344CB8AC3E}">
        <p14:creationId xmlns:p14="http://schemas.microsoft.com/office/powerpoint/2010/main" val="319482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E972-E648-4B9B-A50B-BC73FA98BC08}"/>
              </a:ext>
            </a:extLst>
          </p:cNvPr>
          <p:cNvSpPr>
            <a:spLocks noGrp="1"/>
          </p:cNvSpPr>
          <p:nvPr>
            <p:ph type="title"/>
          </p:nvPr>
        </p:nvSpPr>
        <p:spPr/>
        <p:txBody>
          <a:bodyPr>
            <a:normAutofit fontScale="90000"/>
          </a:bodyPr>
          <a:lstStyle/>
          <a:p>
            <a:r>
              <a:rPr lang="en-US" dirty="0"/>
              <a:t>National Clearinghouse Awards ("</a:t>
            </a:r>
            <a:r>
              <a:rPr lang="en-US" dirty="0" err="1"/>
              <a:t>Clearies</a:t>
            </a:r>
            <a:r>
              <a:rPr lang="en-US" dirty="0"/>
              <a:t>")</a:t>
            </a:r>
            <a:endParaRPr lang="en-US"/>
          </a:p>
        </p:txBody>
      </p:sp>
      <p:sp>
        <p:nvSpPr>
          <p:cNvPr id="3" name="Footer Placeholder 2">
            <a:extLst>
              <a:ext uri="{FF2B5EF4-FFF2-40B4-BE49-F238E27FC236}">
                <a16:creationId xmlns:a16="http://schemas.microsoft.com/office/drawing/2014/main" id="{044E4710-35EB-4E0E-AD91-C5C9A15CF8A2}"/>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306845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783FB-D445-4E00-829D-29B7EDFFEDA1}"/>
              </a:ext>
            </a:extLst>
          </p:cNvPr>
          <p:cNvSpPr>
            <a:spLocks noGrp="1"/>
          </p:cNvSpPr>
          <p:nvPr>
            <p:ph type="body" sz="quarter" idx="15"/>
          </p:nvPr>
        </p:nvSpPr>
        <p:spPr/>
        <p:txBody>
          <a:bodyPr>
            <a:normAutofit/>
          </a:bodyPr>
          <a:lstStyle/>
          <a:p>
            <a:r>
              <a:rPr lang="en-US" sz="2700"/>
              <a:t>Established the EAC</a:t>
            </a:r>
          </a:p>
          <a:p>
            <a:r>
              <a:rPr lang="en-US" sz="2700"/>
              <a:t>Improved voting system and access issues identified following the contested 2000 presidential election</a:t>
            </a:r>
          </a:p>
          <a:p>
            <a:r>
              <a:rPr lang="en-US" sz="2700"/>
              <a:t>Created new mandates for states to follow in several key areas of election administration</a:t>
            </a:r>
          </a:p>
          <a:p>
            <a:endParaRPr lang="en-US"/>
          </a:p>
        </p:txBody>
      </p:sp>
      <p:sp>
        <p:nvSpPr>
          <p:cNvPr id="4" name="Title 3">
            <a:extLst>
              <a:ext uri="{FF2B5EF4-FFF2-40B4-BE49-F238E27FC236}">
                <a16:creationId xmlns:a16="http://schemas.microsoft.com/office/drawing/2014/main" id="{BD3A86F2-FEA6-405F-8229-BA9DEADD2DBB}"/>
              </a:ext>
            </a:extLst>
          </p:cNvPr>
          <p:cNvSpPr>
            <a:spLocks noGrp="1"/>
          </p:cNvSpPr>
          <p:nvPr>
            <p:ph type="title"/>
          </p:nvPr>
        </p:nvSpPr>
        <p:spPr/>
        <p:txBody>
          <a:bodyPr/>
          <a:lstStyle/>
          <a:p>
            <a:r>
              <a:rPr lang="en-US"/>
              <a:t>Help America Vote Act</a:t>
            </a:r>
          </a:p>
        </p:txBody>
      </p:sp>
      <p:sp>
        <p:nvSpPr>
          <p:cNvPr id="3" name="Footer Placeholder 2">
            <a:extLst>
              <a:ext uri="{FF2B5EF4-FFF2-40B4-BE49-F238E27FC236}">
                <a16:creationId xmlns:a16="http://schemas.microsoft.com/office/drawing/2014/main" id="{20CC6C4C-2728-4274-9E3C-DAACCC5B5ADB}"/>
              </a:ext>
            </a:extLst>
          </p:cNvPr>
          <p:cNvSpPr>
            <a:spLocks noGrp="1"/>
          </p:cNvSpPr>
          <p:nvPr>
            <p:ph type="ftr" sz="quarter" idx="11"/>
          </p:nvPr>
        </p:nvSpPr>
        <p:spPr/>
        <p:txBody>
          <a:bodyPr/>
          <a:lstStyle/>
          <a:p>
            <a:r>
              <a:rPr lang="en-US"/>
              <a:t>U.S. Election Assistance Commission | www.eac.gov</a:t>
            </a:r>
          </a:p>
        </p:txBody>
      </p:sp>
      <p:pic>
        <p:nvPicPr>
          <p:cNvPr id="5" name="Picture 5">
            <a:extLst>
              <a:ext uri="{FF2B5EF4-FFF2-40B4-BE49-F238E27FC236}">
                <a16:creationId xmlns:a16="http://schemas.microsoft.com/office/drawing/2014/main" id="{38825E22-E59D-C7FC-5BF8-45C53AAD408F}"/>
              </a:ext>
            </a:extLst>
          </p:cNvPr>
          <p:cNvPicPr>
            <a:picLocks noChangeAspect="1"/>
          </p:cNvPicPr>
          <p:nvPr/>
        </p:nvPicPr>
        <p:blipFill rotWithShape="1">
          <a:blip r:embed="rId3"/>
          <a:srcRect l="18275" r="16426" b="510"/>
          <a:stretch/>
        </p:blipFill>
        <p:spPr>
          <a:xfrm>
            <a:off x="733464" y="2038106"/>
            <a:ext cx="3255819" cy="2796204"/>
          </a:xfrm>
          <a:prstGeom prst="rect">
            <a:avLst/>
          </a:prstGeom>
        </p:spPr>
      </p:pic>
    </p:spTree>
    <p:extLst>
      <p:ext uri="{BB962C8B-B14F-4D97-AF65-F5344CB8AC3E}">
        <p14:creationId xmlns:p14="http://schemas.microsoft.com/office/powerpoint/2010/main" val="420015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B59281-90A8-78C5-97F9-91851B0C4CCA}"/>
              </a:ext>
            </a:extLst>
          </p:cNvPr>
          <p:cNvSpPr>
            <a:spLocks noGrp="1"/>
          </p:cNvSpPr>
          <p:nvPr>
            <p:ph type="body" sz="quarter" idx="17"/>
          </p:nvPr>
        </p:nvSpPr>
        <p:spPr/>
        <p:txBody>
          <a:bodyPr vert="horz" lIns="91440" tIns="45720" rIns="91440" bIns="45720" rtlCol="0" anchor="t">
            <a:normAutofit fontScale="85000" lnSpcReduction="10000"/>
          </a:bodyPr>
          <a:lstStyle/>
          <a:p>
            <a:r>
              <a:rPr lang="en-US">
                <a:ea typeface="+mn-lt"/>
                <a:cs typeface="+mn-lt"/>
              </a:rPr>
              <a:t>Indiana Secretary of State won for Outstanding Innovations in Elections </a:t>
            </a:r>
            <a:endParaRPr lang="en-US"/>
          </a:p>
          <a:p>
            <a:r>
              <a:rPr lang="en-US">
                <a:ea typeface="+mn-lt"/>
                <a:cs typeface="+mn-lt"/>
              </a:rPr>
              <a:t>Indiana Election Division and the Indiana Clerks Association won for Outstanding Election Official Association Program  </a:t>
            </a:r>
            <a:br>
              <a:rPr lang="en-US" dirty="0"/>
            </a:br>
            <a:endParaRPr lang="en-US">
              <a:cs typeface="Calibri"/>
            </a:endParaRPr>
          </a:p>
          <a:p>
            <a:endParaRPr lang="en-US">
              <a:cs typeface="Calibri"/>
            </a:endParaRPr>
          </a:p>
        </p:txBody>
      </p:sp>
      <p:sp>
        <p:nvSpPr>
          <p:cNvPr id="4" name="Title 3">
            <a:extLst>
              <a:ext uri="{FF2B5EF4-FFF2-40B4-BE49-F238E27FC236}">
                <a16:creationId xmlns:a16="http://schemas.microsoft.com/office/drawing/2014/main" id="{1F58A6E1-162B-A197-7348-7900BE4B016E}"/>
              </a:ext>
            </a:extLst>
          </p:cNvPr>
          <p:cNvSpPr>
            <a:spLocks noGrp="1"/>
          </p:cNvSpPr>
          <p:nvPr>
            <p:ph type="title"/>
          </p:nvPr>
        </p:nvSpPr>
        <p:spPr/>
        <p:txBody>
          <a:bodyPr>
            <a:normAutofit fontScale="90000"/>
          </a:bodyPr>
          <a:lstStyle/>
          <a:p>
            <a:r>
              <a:rPr lang="en-US" sz="4000" dirty="0">
                <a:cs typeface="Calibri"/>
              </a:rPr>
              <a:t>Indiana Awarded Two 2021 "</a:t>
            </a:r>
            <a:r>
              <a:rPr lang="en-US" sz="4000" dirty="0" err="1">
                <a:cs typeface="Calibri"/>
              </a:rPr>
              <a:t>Clearies</a:t>
            </a:r>
            <a:r>
              <a:rPr lang="en-US" sz="4000" dirty="0">
                <a:cs typeface="Calibri"/>
              </a:rPr>
              <a:t>"</a:t>
            </a:r>
          </a:p>
        </p:txBody>
      </p:sp>
      <p:sp>
        <p:nvSpPr>
          <p:cNvPr id="5" name="Footer Placeholder 4">
            <a:extLst>
              <a:ext uri="{FF2B5EF4-FFF2-40B4-BE49-F238E27FC236}">
                <a16:creationId xmlns:a16="http://schemas.microsoft.com/office/drawing/2014/main" id="{3554D12F-253F-3929-A19B-E62DBAD1B24E}"/>
              </a:ext>
            </a:extLst>
          </p:cNvPr>
          <p:cNvSpPr>
            <a:spLocks noGrp="1"/>
          </p:cNvSpPr>
          <p:nvPr>
            <p:ph type="ftr" sz="quarter" idx="11"/>
          </p:nvPr>
        </p:nvSpPr>
        <p:spPr/>
        <p:txBody>
          <a:bodyPr/>
          <a:lstStyle/>
          <a:p>
            <a:r>
              <a:rPr lang="en-US"/>
              <a:t>U.S. Election Assistance Commission | www.eac.gov</a:t>
            </a:r>
          </a:p>
        </p:txBody>
      </p:sp>
      <p:pic>
        <p:nvPicPr>
          <p:cNvPr id="6" name="Picture 6">
            <a:extLst>
              <a:ext uri="{FF2B5EF4-FFF2-40B4-BE49-F238E27FC236}">
                <a16:creationId xmlns:a16="http://schemas.microsoft.com/office/drawing/2014/main" id="{04F5501A-969A-B0B6-8539-8F244649B356}"/>
              </a:ext>
            </a:extLst>
          </p:cNvPr>
          <p:cNvPicPr>
            <a:picLocks noChangeAspect="1"/>
          </p:cNvPicPr>
          <p:nvPr/>
        </p:nvPicPr>
        <p:blipFill>
          <a:blip r:embed="rId3"/>
          <a:stretch>
            <a:fillRect/>
          </a:stretch>
        </p:blipFill>
        <p:spPr>
          <a:xfrm>
            <a:off x="4582423" y="1709271"/>
            <a:ext cx="4332514" cy="1256756"/>
          </a:xfrm>
          <a:prstGeom prst="rect">
            <a:avLst/>
          </a:prstGeom>
        </p:spPr>
      </p:pic>
      <p:pic>
        <p:nvPicPr>
          <p:cNvPr id="8" name="Picture 7" descr="Logo&#10;&#10;Description automatically generated">
            <a:extLst>
              <a:ext uri="{FF2B5EF4-FFF2-40B4-BE49-F238E27FC236}">
                <a16:creationId xmlns:a16="http://schemas.microsoft.com/office/drawing/2014/main" id="{CE671E05-33D3-1414-DF5E-137E4A65306C}"/>
              </a:ext>
            </a:extLst>
          </p:cNvPr>
          <p:cNvPicPr>
            <a:picLocks noChangeAspect="1"/>
          </p:cNvPicPr>
          <p:nvPr/>
        </p:nvPicPr>
        <p:blipFill>
          <a:blip r:embed="rId4"/>
          <a:stretch>
            <a:fillRect/>
          </a:stretch>
        </p:blipFill>
        <p:spPr>
          <a:xfrm>
            <a:off x="4581032" y="3659816"/>
            <a:ext cx="4332515" cy="1245870"/>
          </a:xfrm>
          <a:prstGeom prst="rect">
            <a:avLst/>
          </a:prstGeom>
        </p:spPr>
      </p:pic>
    </p:spTree>
    <p:extLst>
      <p:ext uri="{BB962C8B-B14F-4D97-AF65-F5344CB8AC3E}">
        <p14:creationId xmlns:p14="http://schemas.microsoft.com/office/powerpoint/2010/main" val="198451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9CBA-2764-EC97-0C49-BC8567B24519}"/>
              </a:ext>
            </a:extLst>
          </p:cNvPr>
          <p:cNvSpPr>
            <a:spLocks noGrp="1"/>
          </p:cNvSpPr>
          <p:nvPr>
            <p:ph type="body" sz="quarter" idx="15"/>
          </p:nvPr>
        </p:nvSpPr>
        <p:spPr>
          <a:xfrm>
            <a:off x="3871592" y="1417638"/>
            <a:ext cx="4891408" cy="4483518"/>
          </a:xfrm>
        </p:spPr>
        <p:txBody>
          <a:bodyPr vert="horz" lIns="91440" tIns="45720" rIns="91440" bIns="45720" rtlCol="0" anchor="t">
            <a:normAutofit/>
          </a:bodyPr>
          <a:lstStyle/>
          <a:p>
            <a:r>
              <a:rPr lang="en-US" dirty="0">
                <a:ea typeface="+mn-lt"/>
                <a:cs typeface="+mn-lt"/>
              </a:rPr>
              <a:t>In January, the EAC will open the submission period for the 2022 National Clearinghouse Awards </a:t>
            </a:r>
            <a:endParaRPr lang="en-US">
              <a:ea typeface="+mn-lt"/>
              <a:cs typeface="+mn-lt"/>
            </a:endParaRPr>
          </a:p>
          <a:p>
            <a:r>
              <a:rPr lang="en-US" dirty="0">
                <a:ea typeface="+mn-lt"/>
                <a:cs typeface="+mn-lt"/>
              </a:rPr>
              <a:t>Stay tuned for more information on EAC.gov</a:t>
            </a:r>
            <a:r>
              <a:rPr lang="en-US">
                <a:ea typeface="+mn-lt"/>
                <a:cs typeface="+mn-lt"/>
              </a:rPr>
              <a:t>/</a:t>
            </a:r>
            <a:r>
              <a:rPr lang="en-US" err="1">
                <a:ea typeface="+mn-lt"/>
                <a:cs typeface="+mn-lt"/>
              </a:rPr>
              <a:t>clearies</a:t>
            </a:r>
          </a:p>
        </p:txBody>
      </p:sp>
      <p:sp>
        <p:nvSpPr>
          <p:cNvPr id="3" name="Text Placeholder 2">
            <a:extLst>
              <a:ext uri="{FF2B5EF4-FFF2-40B4-BE49-F238E27FC236}">
                <a16:creationId xmlns:a16="http://schemas.microsoft.com/office/drawing/2014/main" id="{0EB59281-90A8-78C5-97F9-91851B0C4CCA}"/>
              </a:ext>
            </a:extLst>
          </p:cNvPr>
          <p:cNvSpPr>
            <a:spLocks noGrp="1"/>
          </p:cNvSpPr>
          <p:nvPr>
            <p:ph type="body" sz="quarter" idx="17"/>
          </p:nvPr>
        </p:nvSpPr>
        <p:spPr/>
        <p:txBody>
          <a:bodyPr vert="horz" lIns="91440" tIns="45720" rIns="91440" bIns="45720" rtlCol="0" anchor="t">
            <a:normAutofit/>
          </a:bodyPr>
          <a:lstStyle/>
          <a:p>
            <a:endParaRPr lang="en-US" dirty="0">
              <a:cs typeface="Calibri"/>
            </a:endParaRPr>
          </a:p>
          <a:p>
            <a:endParaRPr lang="en-US">
              <a:cs typeface="Calibri"/>
            </a:endParaRPr>
          </a:p>
        </p:txBody>
      </p:sp>
      <p:sp>
        <p:nvSpPr>
          <p:cNvPr id="4" name="Title 3">
            <a:extLst>
              <a:ext uri="{FF2B5EF4-FFF2-40B4-BE49-F238E27FC236}">
                <a16:creationId xmlns:a16="http://schemas.microsoft.com/office/drawing/2014/main" id="{1F58A6E1-162B-A197-7348-7900BE4B016E}"/>
              </a:ext>
            </a:extLst>
          </p:cNvPr>
          <p:cNvSpPr>
            <a:spLocks noGrp="1"/>
          </p:cNvSpPr>
          <p:nvPr>
            <p:ph type="title"/>
          </p:nvPr>
        </p:nvSpPr>
        <p:spPr/>
        <p:txBody>
          <a:bodyPr>
            <a:normAutofit/>
          </a:bodyPr>
          <a:lstStyle/>
          <a:p>
            <a:r>
              <a:rPr lang="en-US" dirty="0">
                <a:cs typeface="Calibri"/>
              </a:rPr>
              <a:t>2022 Clearinghouse Awards </a:t>
            </a:r>
          </a:p>
        </p:txBody>
      </p:sp>
      <p:sp>
        <p:nvSpPr>
          <p:cNvPr id="5" name="Footer Placeholder 4">
            <a:extLst>
              <a:ext uri="{FF2B5EF4-FFF2-40B4-BE49-F238E27FC236}">
                <a16:creationId xmlns:a16="http://schemas.microsoft.com/office/drawing/2014/main" id="{3554D12F-253F-3929-A19B-E62DBAD1B24E}"/>
              </a:ext>
            </a:extLst>
          </p:cNvPr>
          <p:cNvSpPr>
            <a:spLocks noGrp="1"/>
          </p:cNvSpPr>
          <p:nvPr>
            <p:ph type="ftr" sz="quarter" idx="11"/>
          </p:nvPr>
        </p:nvSpPr>
        <p:spPr/>
        <p:txBody>
          <a:bodyPr/>
          <a:lstStyle/>
          <a:p>
            <a:r>
              <a:rPr lang="en-US"/>
              <a:t>U.S. Election Assistance Commission | www.eac.gov</a:t>
            </a:r>
          </a:p>
        </p:txBody>
      </p:sp>
      <p:pic>
        <p:nvPicPr>
          <p:cNvPr id="6" name="Picture 6" descr="Logo, company name&#10;&#10;Description automatically generated">
            <a:extLst>
              <a:ext uri="{FF2B5EF4-FFF2-40B4-BE49-F238E27FC236}">
                <a16:creationId xmlns:a16="http://schemas.microsoft.com/office/drawing/2014/main" id="{129B319F-C7BA-16F3-3A5D-E15197F93B07}"/>
              </a:ext>
            </a:extLst>
          </p:cNvPr>
          <p:cNvPicPr>
            <a:picLocks noChangeAspect="1"/>
          </p:cNvPicPr>
          <p:nvPr/>
        </p:nvPicPr>
        <p:blipFill rotWithShape="1">
          <a:blip r:embed="rId3"/>
          <a:srcRect l="23673" r="23673" b="389"/>
          <a:stretch/>
        </p:blipFill>
        <p:spPr>
          <a:xfrm>
            <a:off x="381395" y="1607365"/>
            <a:ext cx="3059646" cy="3027370"/>
          </a:xfrm>
          <a:prstGeom prst="rect">
            <a:avLst/>
          </a:prstGeom>
        </p:spPr>
      </p:pic>
    </p:spTree>
    <p:extLst>
      <p:ext uri="{BB962C8B-B14F-4D97-AF65-F5344CB8AC3E}">
        <p14:creationId xmlns:p14="http://schemas.microsoft.com/office/powerpoint/2010/main" val="183946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E972-E648-4B9B-A50B-BC73FA98BC08}"/>
              </a:ext>
            </a:extLst>
          </p:cNvPr>
          <p:cNvSpPr>
            <a:spLocks noGrp="1"/>
          </p:cNvSpPr>
          <p:nvPr>
            <p:ph type="title"/>
          </p:nvPr>
        </p:nvSpPr>
        <p:spPr/>
        <p:txBody>
          <a:bodyPr/>
          <a:lstStyle/>
          <a:p>
            <a:r>
              <a:rPr lang="en-US"/>
              <a:t>Learn more about the EAC</a:t>
            </a:r>
          </a:p>
        </p:txBody>
      </p:sp>
      <p:sp>
        <p:nvSpPr>
          <p:cNvPr id="3" name="Footer Placeholder 2">
            <a:extLst>
              <a:ext uri="{FF2B5EF4-FFF2-40B4-BE49-F238E27FC236}">
                <a16:creationId xmlns:a16="http://schemas.microsoft.com/office/drawing/2014/main" id="{044E4710-35EB-4E0E-AD91-C5C9A15CF8A2}"/>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173212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Qr code&#10;&#10;Description automatically generated">
            <a:extLst>
              <a:ext uri="{FF2B5EF4-FFF2-40B4-BE49-F238E27FC236}">
                <a16:creationId xmlns:a16="http://schemas.microsoft.com/office/drawing/2014/main" id="{E9DEAFC8-9406-2F7E-989D-A6AA607ACBB9}"/>
              </a:ext>
            </a:extLst>
          </p:cNvPr>
          <p:cNvPicPr>
            <a:picLocks noChangeAspect="1"/>
          </p:cNvPicPr>
          <p:nvPr/>
        </p:nvPicPr>
        <p:blipFill rotWithShape="1">
          <a:blip r:embed="rId3"/>
          <a:srcRect l="30875" t="2143" r="32719" b="42143"/>
          <a:stretch/>
        </p:blipFill>
        <p:spPr>
          <a:xfrm>
            <a:off x="4892798" y="2061642"/>
            <a:ext cx="3436240" cy="3401146"/>
          </a:xfrm>
          <a:prstGeom prst="rect">
            <a:avLst/>
          </a:prstGeom>
        </p:spPr>
      </p:pic>
      <p:sp>
        <p:nvSpPr>
          <p:cNvPr id="2" name="Text Placeholder 1">
            <a:extLst>
              <a:ext uri="{FF2B5EF4-FFF2-40B4-BE49-F238E27FC236}">
                <a16:creationId xmlns:a16="http://schemas.microsoft.com/office/drawing/2014/main" id="{1D60C1CE-417A-4AA2-9B7F-A8632732B2F7}"/>
              </a:ext>
            </a:extLst>
          </p:cNvPr>
          <p:cNvSpPr>
            <a:spLocks noGrp="1"/>
          </p:cNvSpPr>
          <p:nvPr>
            <p:ph type="body" sz="quarter" idx="14"/>
          </p:nvPr>
        </p:nvSpPr>
        <p:spPr>
          <a:xfrm>
            <a:off x="457200" y="1417638"/>
            <a:ext cx="3843964" cy="3840162"/>
          </a:xfrm>
        </p:spPr>
        <p:txBody>
          <a:bodyPr vert="horz" lIns="91440" tIns="45720" rIns="91440" bIns="45720" rtlCol="0" anchor="t">
            <a:normAutofit/>
          </a:bodyPr>
          <a:lstStyle/>
          <a:p>
            <a:r>
              <a:rPr lang="en-US">
                <a:cs typeface="Calibri"/>
              </a:rPr>
              <a:t>Monthly newsletter</a:t>
            </a:r>
          </a:p>
          <a:p>
            <a:endParaRPr lang="en-US">
              <a:cs typeface="Calibri"/>
            </a:endParaRPr>
          </a:p>
          <a:p>
            <a:endParaRPr lang="en-US">
              <a:cs typeface="Calibri"/>
            </a:endParaRPr>
          </a:p>
          <a:p>
            <a:endParaRPr lang="en-US">
              <a:cs typeface="Calibri"/>
            </a:endParaRPr>
          </a:p>
        </p:txBody>
      </p:sp>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Sharing EAC News</a:t>
            </a:r>
            <a:endParaRPr lang="en-US"/>
          </a:p>
        </p:txBody>
      </p:sp>
      <p:pic>
        <p:nvPicPr>
          <p:cNvPr id="5" name="Picture 5" descr="Text&#10;&#10;Description automatically generated">
            <a:extLst>
              <a:ext uri="{FF2B5EF4-FFF2-40B4-BE49-F238E27FC236}">
                <a16:creationId xmlns:a16="http://schemas.microsoft.com/office/drawing/2014/main" id="{B14B4E92-C881-41EC-8154-12481AEBEB67}"/>
              </a:ext>
            </a:extLst>
          </p:cNvPr>
          <p:cNvPicPr>
            <a:picLocks noChangeAspect="1"/>
          </p:cNvPicPr>
          <p:nvPr/>
        </p:nvPicPr>
        <p:blipFill>
          <a:blip r:embed="rId4"/>
          <a:stretch>
            <a:fillRect/>
          </a:stretch>
        </p:blipFill>
        <p:spPr>
          <a:xfrm>
            <a:off x="1009480" y="2169169"/>
            <a:ext cx="2743200" cy="3191505"/>
          </a:xfrm>
          <a:prstGeom prst="rect">
            <a:avLst/>
          </a:prstGeom>
        </p:spPr>
      </p:pic>
      <p:sp>
        <p:nvSpPr>
          <p:cNvPr id="8" name="Text Placeholder 1">
            <a:extLst>
              <a:ext uri="{FF2B5EF4-FFF2-40B4-BE49-F238E27FC236}">
                <a16:creationId xmlns:a16="http://schemas.microsoft.com/office/drawing/2014/main" id="{BFE5A52C-33E3-E26F-D864-C42AF388488C}"/>
              </a:ext>
            </a:extLst>
          </p:cNvPr>
          <p:cNvSpPr txBox="1">
            <a:spLocks/>
          </p:cNvSpPr>
          <p:nvPr/>
        </p:nvSpPr>
        <p:spPr>
          <a:xfrm>
            <a:off x="306484" y="5510545"/>
            <a:ext cx="8517003" cy="467998"/>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Clr>
                <a:schemeClr val="accent1"/>
              </a:buClr>
              <a:buFont typeface="Arial" pitchFamily="34" charset="0"/>
              <a:buChar char="•"/>
              <a:defRPr lang="en-US" sz="3200" kern="1200" dirty="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lang="en-US" sz="2400" kern="1200" dirty="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ea typeface="+mn-lt"/>
                <a:cs typeface="+mn-lt"/>
                <a:hlinkClick r:id="rId5"/>
              </a:rPr>
              <a:t>www.eac.gov/newsletter</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343402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0C1CE-417A-4AA2-9B7F-A8632732B2F7}"/>
              </a:ext>
            </a:extLst>
          </p:cNvPr>
          <p:cNvSpPr>
            <a:spLocks noGrp="1"/>
          </p:cNvSpPr>
          <p:nvPr>
            <p:ph type="body" sz="quarter" idx="14"/>
          </p:nvPr>
        </p:nvSpPr>
        <p:spPr>
          <a:xfrm>
            <a:off x="457200" y="1417638"/>
            <a:ext cx="6597267" cy="3840162"/>
          </a:xfrm>
        </p:spPr>
        <p:txBody>
          <a:bodyPr vert="horz" lIns="91440" tIns="45720" rIns="91440" bIns="45720" rtlCol="0" anchor="t">
            <a:normAutofit/>
          </a:bodyPr>
          <a:lstStyle/>
          <a:p>
            <a:r>
              <a:rPr lang="en-US">
                <a:cs typeface="Calibri"/>
              </a:rPr>
              <a:t>Follow us on Social Media</a:t>
            </a:r>
            <a:endParaRPr lang="en-US"/>
          </a:p>
          <a:p>
            <a:endParaRPr lang="en-US">
              <a:cs typeface="Calibri"/>
            </a:endParaRPr>
          </a:p>
          <a:p>
            <a:endParaRPr lang="en-US">
              <a:cs typeface="Calibri"/>
            </a:endParaRPr>
          </a:p>
          <a:p>
            <a:endParaRPr lang="en-US">
              <a:cs typeface="Calibri"/>
            </a:endParaRPr>
          </a:p>
        </p:txBody>
      </p:sp>
      <p:sp>
        <p:nvSpPr>
          <p:cNvPr id="3" name="Footer Placeholder 2">
            <a:extLst>
              <a:ext uri="{FF2B5EF4-FFF2-40B4-BE49-F238E27FC236}">
                <a16:creationId xmlns:a16="http://schemas.microsoft.com/office/drawing/2014/main" id="{FF4D3333-64C1-4E1F-BD5A-5E2015528C73}"/>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C932C489-EF40-4A78-B80E-C22FA363E6EB}"/>
              </a:ext>
            </a:extLst>
          </p:cNvPr>
          <p:cNvSpPr>
            <a:spLocks noGrp="1"/>
          </p:cNvSpPr>
          <p:nvPr>
            <p:ph type="title"/>
          </p:nvPr>
        </p:nvSpPr>
        <p:spPr/>
        <p:txBody>
          <a:bodyPr/>
          <a:lstStyle/>
          <a:p>
            <a:r>
              <a:rPr lang="en-US">
                <a:cs typeface="Calibri"/>
              </a:rPr>
              <a:t>Sharing EAC News</a:t>
            </a:r>
            <a:endParaRPr lang="en-US"/>
          </a:p>
        </p:txBody>
      </p:sp>
      <p:pic>
        <p:nvPicPr>
          <p:cNvPr id="6" name="Picture 6" descr="Qr code&#10;&#10;Description automatically generated">
            <a:extLst>
              <a:ext uri="{FF2B5EF4-FFF2-40B4-BE49-F238E27FC236}">
                <a16:creationId xmlns:a16="http://schemas.microsoft.com/office/drawing/2014/main" id="{7B65BEBF-6270-E000-AA7E-15654085104B}"/>
              </a:ext>
            </a:extLst>
          </p:cNvPr>
          <p:cNvPicPr>
            <a:picLocks noChangeAspect="1"/>
          </p:cNvPicPr>
          <p:nvPr/>
        </p:nvPicPr>
        <p:blipFill rotWithShape="1">
          <a:blip r:embed="rId3"/>
          <a:srcRect t="11443" r="-161" b="13930"/>
          <a:stretch/>
        </p:blipFill>
        <p:spPr>
          <a:xfrm>
            <a:off x="497616" y="2011123"/>
            <a:ext cx="8136144" cy="3920236"/>
          </a:xfrm>
          <a:prstGeom prst="rect">
            <a:avLst/>
          </a:prstGeom>
        </p:spPr>
      </p:pic>
    </p:spTree>
    <p:extLst>
      <p:ext uri="{BB962C8B-B14F-4D97-AF65-F5344CB8AC3E}">
        <p14:creationId xmlns:p14="http://schemas.microsoft.com/office/powerpoint/2010/main" val="394546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0C6F40-EEB2-4A2F-AB96-04D16B74A05C}"/>
              </a:ext>
            </a:extLst>
          </p:cNvPr>
          <p:cNvSpPr>
            <a:spLocks noGrp="1"/>
          </p:cNvSpPr>
          <p:nvPr>
            <p:ph type="ftr" sz="quarter" idx="11"/>
          </p:nvPr>
        </p:nvSpPr>
        <p:spPr/>
        <p:txBody>
          <a:bodyPr/>
          <a:lstStyle/>
          <a:p>
            <a:r>
              <a:rPr lang="en-US"/>
              <a:t>U.S. Election Assistance Commission | www.eac.gov</a:t>
            </a:r>
          </a:p>
        </p:txBody>
      </p:sp>
      <p:sp>
        <p:nvSpPr>
          <p:cNvPr id="3" name="Title 2">
            <a:extLst>
              <a:ext uri="{FF2B5EF4-FFF2-40B4-BE49-F238E27FC236}">
                <a16:creationId xmlns:a16="http://schemas.microsoft.com/office/drawing/2014/main" id="{F1364B20-6982-4015-A131-DA742CE70FD1}"/>
              </a:ext>
            </a:extLst>
          </p:cNvPr>
          <p:cNvSpPr>
            <a:spLocks noGrp="1"/>
          </p:cNvSpPr>
          <p:nvPr>
            <p:ph type="title"/>
          </p:nvPr>
        </p:nvSpPr>
        <p:spPr/>
        <p:txBody>
          <a:bodyPr/>
          <a:lstStyle/>
          <a:p>
            <a:r>
              <a:rPr lang="en-US"/>
              <a:t>Contact</a:t>
            </a:r>
          </a:p>
        </p:txBody>
      </p:sp>
      <p:sp>
        <p:nvSpPr>
          <p:cNvPr id="5" name="TextBox 4">
            <a:extLst>
              <a:ext uri="{FF2B5EF4-FFF2-40B4-BE49-F238E27FC236}">
                <a16:creationId xmlns:a16="http://schemas.microsoft.com/office/drawing/2014/main" id="{1E001155-4E02-4BE2-9861-519335A72F86}"/>
              </a:ext>
            </a:extLst>
          </p:cNvPr>
          <p:cNvSpPr txBox="1"/>
          <p:nvPr/>
        </p:nvSpPr>
        <p:spPr>
          <a:xfrm>
            <a:off x="596900" y="2324101"/>
            <a:ext cx="6004464" cy="2031325"/>
          </a:xfrm>
          <a:prstGeom prst="rect">
            <a:avLst/>
          </a:prstGeom>
          <a:noFill/>
        </p:spPr>
        <p:txBody>
          <a:bodyPr wrap="square" lIns="91440" tIns="45720" rIns="91440" bIns="45720" rtlCol="0" anchor="t">
            <a:spAutoFit/>
          </a:bodyPr>
          <a:lstStyle/>
          <a:p>
            <a:r>
              <a:rPr lang="en-US" sz="3600">
                <a:solidFill>
                  <a:schemeClr val="bg1"/>
                </a:solidFill>
                <a:latin typeface="Calibri"/>
                <a:cs typeface="Calibri"/>
              </a:rPr>
              <a:t>Commissioner Donald Palmer</a:t>
            </a:r>
            <a:endParaRPr lang="en-US">
              <a:solidFill>
                <a:schemeClr val="bg1"/>
              </a:solidFill>
            </a:endParaRPr>
          </a:p>
          <a:p>
            <a:r>
              <a:rPr lang="en-US" sz="3600">
                <a:solidFill>
                  <a:schemeClr val="bg1"/>
                </a:solidFill>
                <a:latin typeface="Calibri"/>
                <a:cs typeface="Calibri"/>
              </a:rPr>
              <a:t>Email: dpalmer</a:t>
            </a:r>
            <a:r>
              <a:rPr lang="en-US" sz="3600" b="0" i="0">
                <a:solidFill>
                  <a:schemeClr val="bg1"/>
                </a:solidFill>
                <a:effectLst/>
                <a:latin typeface="Calibri"/>
                <a:cs typeface="Calibri"/>
              </a:rPr>
              <a:t>@eac.gov</a:t>
            </a:r>
          </a:p>
          <a:p>
            <a:r>
              <a:rPr lang="en-US" sz="3600">
                <a:solidFill>
                  <a:schemeClr val="bg1"/>
                </a:solidFill>
                <a:latin typeface="Calibri"/>
                <a:cs typeface="Calibri"/>
              </a:rPr>
              <a:t>Twitter: @votingguy</a:t>
            </a:r>
            <a:endParaRPr lang="en-US" sz="3600" b="0" i="0">
              <a:solidFill>
                <a:schemeClr val="bg1"/>
              </a:solidFill>
              <a:effectLst/>
              <a:latin typeface="Calibri"/>
              <a:cs typeface="Calibri"/>
            </a:endParaRPr>
          </a:p>
          <a:p>
            <a:endParaRPr lang="en-US"/>
          </a:p>
        </p:txBody>
      </p:sp>
    </p:spTree>
    <p:extLst>
      <p:ext uri="{BB962C8B-B14F-4D97-AF65-F5344CB8AC3E}">
        <p14:creationId xmlns:p14="http://schemas.microsoft.com/office/powerpoint/2010/main" val="758495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6378-3C38-46B2-8CE2-0095E78397D9}"/>
              </a:ext>
            </a:extLst>
          </p:cNvPr>
          <p:cNvSpPr>
            <a:spLocks noGrp="1"/>
          </p:cNvSpPr>
          <p:nvPr>
            <p:ph type="title"/>
          </p:nvPr>
        </p:nvSpPr>
        <p:spPr/>
        <p:txBody>
          <a:bodyPr/>
          <a:lstStyle/>
          <a:p>
            <a:r>
              <a:rPr lang="en-US">
                <a:cs typeface="Calibri"/>
              </a:rPr>
              <a:t>Questions?</a:t>
            </a:r>
            <a:endParaRPr lang="en-US"/>
          </a:p>
        </p:txBody>
      </p:sp>
      <p:sp>
        <p:nvSpPr>
          <p:cNvPr id="3" name="Footer Placeholder 2">
            <a:extLst>
              <a:ext uri="{FF2B5EF4-FFF2-40B4-BE49-F238E27FC236}">
                <a16:creationId xmlns:a16="http://schemas.microsoft.com/office/drawing/2014/main" id="{DFE24D74-A1E0-4F7E-8114-EF3D4318F7BF}"/>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121525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AEB56ED-9130-4A90-A227-EE3E4AD2595C}"/>
              </a:ext>
            </a:extLst>
          </p:cNvPr>
          <p:cNvSpPr>
            <a:spLocks noGrp="1"/>
          </p:cNvSpPr>
          <p:nvPr>
            <p:ph type="body" sz="quarter" idx="14"/>
          </p:nvPr>
        </p:nvSpPr>
        <p:spPr>
          <a:xfrm>
            <a:off x="5144884" y="1539311"/>
            <a:ext cx="3769112" cy="3840162"/>
          </a:xfrm>
        </p:spPr>
        <p:txBody>
          <a:bodyPr>
            <a:normAutofit fontScale="85000" lnSpcReduction="10000"/>
          </a:bodyPr>
          <a:lstStyle/>
          <a:p>
            <a:pPr marL="285750" indent="-285750">
              <a:buFont typeface="Arial" panose="020B0604020202020204" pitchFamily="34" charset="0"/>
              <a:buChar char="•"/>
            </a:pPr>
            <a:r>
              <a:rPr lang="en-US" sz="3200"/>
              <a:t>Bipartisan</a:t>
            </a:r>
          </a:p>
          <a:p>
            <a:pPr marL="285750" indent="-285750">
              <a:buFont typeface="Arial" panose="020B0604020202020204" pitchFamily="34" charset="0"/>
              <a:buChar char="•"/>
            </a:pPr>
            <a:r>
              <a:rPr lang="en-US" sz="3200"/>
              <a:t>Selected by Congressional leaders of the  majority and minority parties</a:t>
            </a:r>
          </a:p>
          <a:p>
            <a:pPr marL="285750" indent="-285750">
              <a:buFont typeface="Arial" panose="020B0604020202020204" pitchFamily="34" charset="0"/>
              <a:buChar char="•"/>
            </a:pPr>
            <a:r>
              <a:rPr lang="en-US" sz="3200"/>
              <a:t>Appointed by the President</a:t>
            </a:r>
          </a:p>
          <a:p>
            <a:pPr marL="285750" indent="-285750">
              <a:buFont typeface="Arial" panose="020B0604020202020204" pitchFamily="34" charset="0"/>
              <a:buChar char="•"/>
            </a:pPr>
            <a:r>
              <a:rPr lang="en-US" sz="3200"/>
              <a:t>Confirmed by the U.S. Senate</a:t>
            </a:r>
          </a:p>
          <a:p>
            <a:endParaRPr lang="en-US">
              <a:solidFill>
                <a:schemeClr val="bg1"/>
              </a:solidFill>
            </a:endParaRPr>
          </a:p>
        </p:txBody>
      </p:sp>
      <p:sp>
        <p:nvSpPr>
          <p:cNvPr id="3" name="Footer Placeholder 2">
            <a:extLst>
              <a:ext uri="{FF2B5EF4-FFF2-40B4-BE49-F238E27FC236}">
                <a16:creationId xmlns:a16="http://schemas.microsoft.com/office/drawing/2014/main" id="{974C0789-837A-4369-87A9-FF8E57A5E7AE}"/>
              </a:ext>
            </a:extLst>
          </p:cNvPr>
          <p:cNvSpPr>
            <a:spLocks noGrp="1"/>
          </p:cNvSpPr>
          <p:nvPr>
            <p:ph type="ftr" sz="quarter" idx="11"/>
          </p:nvPr>
        </p:nvSpPr>
        <p:spPr/>
        <p:txBody>
          <a:bodyPr/>
          <a:lstStyle/>
          <a:p>
            <a:r>
              <a:rPr lang="en-US"/>
              <a:t>U.S. Election Assistance Commission | www.eac.gov</a:t>
            </a:r>
          </a:p>
        </p:txBody>
      </p:sp>
      <p:sp>
        <p:nvSpPr>
          <p:cNvPr id="28" name="Title 27">
            <a:extLst>
              <a:ext uri="{FF2B5EF4-FFF2-40B4-BE49-F238E27FC236}">
                <a16:creationId xmlns:a16="http://schemas.microsoft.com/office/drawing/2014/main" id="{D58F2681-C379-48EF-B899-B3285381AA4C}"/>
              </a:ext>
            </a:extLst>
          </p:cNvPr>
          <p:cNvSpPr>
            <a:spLocks noGrp="1"/>
          </p:cNvSpPr>
          <p:nvPr>
            <p:ph type="title"/>
          </p:nvPr>
        </p:nvSpPr>
        <p:spPr/>
        <p:txBody>
          <a:bodyPr/>
          <a:lstStyle/>
          <a:p>
            <a:r>
              <a:rPr lang="en-US"/>
              <a:t>EAC Commissioners</a:t>
            </a:r>
          </a:p>
        </p:txBody>
      </p:sp>
      <p:pic>
        <p:nvPicPr>
          <p:cNvPr id="7" name="Picture 6" descr="Logo&#10;&#10;Description automatically generated">
            <a:extLst>
              <a:ext uri="{FF2B5EF4-FFF2-40B4-BE49-F238E27FC236}">
                <a16:creationId xmlns:a16="http://schemas.microsoft.com/office/drawing/2014/main" id="{A033FC52-6E9F-4352-89C0-0DCB1BEE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035" y="251778"/>
            <a:ext cx="1188720" cy="1188720"/>
          </a:xfrm>
          <a:prstGeom prst="rect">
            <a:avLst/>
          </a:prstGeom>
        </p:spPr>
      </p:pic>
      <p:sp>
        <p:nvSpPr>
          <p:cNvPr id="15" name="TextBox 14">
            <a:extLst>
              <a:ext uri="{FF2B5EF4-FFF2-40B4-BE49-F238E27FC236}">
                <a16:creationId xmlns:a16="http://schemas.microsoft.com/office/drawing/2014/main" id="{C32BAC77-1473-4E50-A795-CAB5D448A627}"/>
              </a:ext>
            </a:extLst>
          </p:cNvPr>
          <p:cNvSpPr txBox="1"/>
          <p:nvPr/>
        </p:nvSpPr>
        <p:spPr>
          <a:xfrm>
            <a:off x="230004" y="3126480"/>
            <a:ext cx="2186598" cy="646331"/>
          </a:xfrm>
          <a:prstGeom prst="rect">
            <a:avLst/>
          </a:prstGeom>
          <a:noFill/>
        </p:spPr>
        <p:txBody>
          <a:bodyPr wrap="square" rtlCol="0">
            <a:spAutoFit/>
          </a:bodyPr>
          <a:lstStyle/>
          <a:p>
            <a:pPr algn="ctr"/>
            <a:r>
              <a:rPr lang="en-US"/>
              <a:t>Chairman</a:t>
            </a:r>
          </a:p>
          <a:p>
            <a:pPr algn="ctr"/>
            <a:r>
              <a:rPr lang="en-US"/>
              <a:t>Thomas Hicks</a:t>
            </a:r>
          </a:p>
        </p:txBody>
      </p:sp>
      <p:sp>
        <p:nvSpPr>
          <p:cNvPr id="17" name="TextBox 16">
            <a:extLst>
              <a:ext uri="{FF2B5EF4-FFF2-40B4-BE49-F238E27FC236}">
                <a16:creationId xmlns:a16="http://schemas.microsoft.com/office/drawing/2014/main" id="{030C889D-C99A-4573-B887-34A615699743}"/>
              </a:ext>
            </a:extLst>
          </p:cNvPr>
          <p:cNvSpPr txBox="1"/>
          <p:nvPr/>
        </p:nvSpPr>
        <p:spPr>
          <a:xfrm>
            <a:off x="2758137" y="3152547"/>
            <a:ext cx="2186598" cy="646331"/>
          </a:xfrm>
          <a:prstGeom prst="rect">
            <a:avLst/>
          </a:prstGeom>
          <a:noFill/>
        </p:spPr>
        <p:txBody>
          <a:bodyPr wrap="square" rtlCol="0">
            <a:spAutoFit/>
          </a:bodyPr>
          <a:lstStyle/>
          <a:p>
            <a:pPr algn="ctr"/>
            <a:r>
              <a:rPr lang="en-US"/>
              <a:t>Vice Chair</a:t>
            </a:r>
          </a:p>
          <a:p>
            <a:pPr algn="ctr"/>
            <a:r>
              <a:rPr lang="en-US"/>
              <a:t>Christy McCormick</a:t>
            </a:r>
          </a:p>
        </p:txBody>
      </p:sp>
      <p:sp>
        <p:nvSpPr>
          <p:cNvPr id="21" name="TextBox 20">
            <a:extLst>
              <a:ext uri="{FF2B5EF4-FFF2-40B4-BE49-F238E27FC236}">
                <a16:creationId xmlns:a16="http://schemas.microsoft.com/office/drawing/2014/main" id="{21A3B39D-0B93-4C6F-9B17-872C60FCDB97}"/>
              </a:ext>
            </a:extLst>
          </p:cNvPr>
          <p:cNvSpPr txBox="1"/>
          <p:nvPr/>
        </p:nvSpPr>
        <p:spPr>
          <a:xfrm>
            <a:off x="611370" y="5533023"/>
            <a:ext cx="1523173" cy="646331"/>
          </a:xfrm>
          <a:prstGeom prst="rect">
            <a:avLst/>
          </a:prstGeom>
          <a:noFill/>
        </p:spPr>
        <p:txBody>
          <a:bodyPr wrap="none" rtlCol="0">
            <a:spAutoFit/>
          </a:bodyPr>
          <a:lstStyle/>
          <a:p>
            <a:pPr algn="ctr"/>
            <a:r>
              <a:rPr lang="en-US"/>
              <a:t>Commissioner</a:t>
            </a:r>
          </a:p>
          <a:p>
            <a:pPr algn="ctr"/>
            <a:r>
              <a:rPr lang="en-US"/>
              <a:t>Ben Hovland</a:t>
            </a:r>
          </a:p>
        </p:txBody>
      </p:sp>
      <p:sp>
        <p:nvSpPr>
          <p:cNvPr id="24" name="TextBox 23">
            <a:extLst>
              <a:ext uri="{FF2B5EF4-FFF2-40B4-BE49-F238E27FC236}">
                <a16:creationId xmlns:a16="http://schemas.microsoft.com/office/drawing/2014/main" id="{E530D0D1-C37C-4224-9D03-3D154D85DDCD}"/>
              </a:ext>
            </a:extLst>
          </p:cNvPr>
          <p:cNvSpPr txBox="1"/>
          <p:nvPr/>
        </p:nvSpPr>
        <p:spPr>
          <a:xfrm>
            <a:off x="2864768" y="5493954"/>
            <a:ext cx="2188654" cy="646331"/>
          </a:xfrm>
          <a:prstGeom prst="rect">
            <a:avLst/>
          </a:prstGeom>
          <a:noFill/>
        </p:spPr>
        <p:txBody>
          <a:bodyPr wrap="square" rtlCol="0">
            <a:spAutoFit/>
          </a:bodyPr>
          <a:lstStyle/>
          <a:p>
            <a:pPr algn="ctr"/>
            <a:r>
              <a:rPr lang="en-US"/>
              <a:t>Commissioner</a:t>
            </a:r>
          </a:p>
          <a:p>
            <a:pPr algn="ctr"/>
            <a:r>
              <a:rPr lang="en-US"/>
              <a:t>Donald Palmer</a:t>
            </a:r>
          </a:p>
        </p:txBody>
      </p:sp>
      <p:pic>
        <p:nvPicPr>
          <p:cNvPr id="5" name="Picture 4" descr="A person in a suit and tie&#10;&#10;Description automatically generated with medium confidence">
            <a:extLst>
              <a:ext uri="{FF2B5EF4-FFF2-40B4-BE49-F238E27FC236}">
                <a16:creationId xmlns:a16="http://schemas.microsoft.com/office/drawing/2014/main" id="{4FCA8268-541C-48ED-81DE-6A35EE95F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53" y="1708178"/>
            <a:ext cx="2066231" cy="137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picture containing person, person, red, male&#10;&#10;Description automatically generated">
            <a:extLst>
              <a:ext uri="{FF2B5EF4-FFF2-40B4-BE49-F238E27FC236}">
                <a16:creationId xmlns:a16="http://schemas.microsoft.com/office/drawing/2014/main" id="{CE337930-9C28-418E-A571-70FDBBAC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411" y="1476435"/>
            <a:ext cx="1319896" cy="1650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person in a suit and tie&#10;&#10;Description automatically generated with medium confidence">
            <a:extLst>
              <a:ext uri="{FF2B5EF4-FFF2-40B4-BE49-F238E27FC236}">
                <a16:creationId xmlns:a16="http://schemas.microsoft.com/office/drawing/2014/main" id="{DC3D0289-6A09-4D46-AE21-5B44A24C1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33" y="4023209"/>
            <a:ext cx="2186598" cy="1458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person in a suit and tie&#10;&#10;Description automatically generated with medium confidence">
            <a:extLst>
              <a:ext uri="{FF2B5EF4-FFF2-40B4-BE49-F238E27FC236}">
                <a16:creationId xmlns:a16="http://schemas.microsoft.com/office/drawing/2014/main" id="{21D46E15-449A-407B-ADE9-D34247FF31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6984" y="3824945"/>
            <a:ext cx="1348903" cy="1686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500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8BE15-7D18-4F26-A626-97C1CE173F24}"/>
              </a:ext>
            </a:extLst>
          </p:cNvPr>
          <p:cNvSpPr>
            <a:spLocks noGrp="1"/>
          </p:cNvSpPr>
          <p:nvPr>
            <p:ph type="body" sz="quarter" idx="14"/>
          </p:nvPr>
        </p:nvSpPr>
        <p:spPr>
          <a:xfrm>
            <a:off x="457200" y="1417638"/>
            <a:ext cx="8138160" cy="4128920"/>
          </a:xfrm>
        </p:spPr>
        <p:txBody>
          <a:bodyPr vert="horz" lIns="91440" tIns="45720" rIns="91440" bIns="45720" rtlCol="0" anchor="t">
            <a:normAutofit lnSpcReduction="10000"/>
          </a:bodyPr>
          <a:lstStyle/>
          <a:p>
            <a:pPr marL="0" indent="0" fontAlgn="base">
              <a:buNone/>
            </a:pPr>
            <a:r>
              <a:rPr lang="en-US">
                <a:solidFill>
                  <a:srgbClr val="000000"/>
                </a:solidFill>
                <a:latin typeface="Calibri"/>
                <a:cs typeface="Calibri"/>
              </a:rPr>
              <a:t>Indiana</a:t>
            </a:r>
            <a:r>
              <a:rPr lang="en-US" b="0" i="0" u="none" strike="noStrike">
                <a:solidFill>
                  <a:srgbClr val="000000"/>
                </a:solidFill>
                <a:effectLst/>
                <a:latin typeface="Calibri"/>
                <a:cs typeface="Calibri"/>
              </a:rPr>
              <a:t> Representation</a:t>
            </a:r>
          </a:p>
          <a:p>
            <a:pPr fontAlgn="base"/>
            <a:r>
              <a:rPr lang="en-US">
                <a:solidFill>
                  <a:srgbClr val="000000"/>
                </a:solidFill>
                <a:latin typeface="Calibri"/>
                <a:cs typeface="Calibri"/>
              </a:rPr>
              <a:t>Local Leadership Council</a:t>
            </a:r>
          </a:p>
          <a:p>
            <a:pPr lvl="1">
              <a:buClr>
                <a:srgbClr val="CE1432"/>
              </a:buClr>
            </a:pPr>
            <a:r>
              <a:rPr lang="en-US" sz="2700">
                <a:solidFill>
                  <a:srgbClr val="000000"/>
                </a:solidFill>
                <a:latin typeface="Calibri"/>
                <a:cs typeface="Calibri"/>
              </a:rPr>
              <a:t>Jessica Bailey, Porter County Clerk</a:t>
            </a:r>
            <a:endParaRPr lang="en-US"/>
          </a:p>
          <a:p>
            <a:pPr lvl="1">
              <a:buClr>
                <a:srgbClr val="CE1432"/>
              </a:buClr>
            </a:pPr>
            <a:r>
              <a:rPr lang="en-US" sz="2700">
                <a:solidFill>
                  <a:srgbClr val="000000"/>
                </a:solidFill>
                <a:latin typeface="Calibri"/>
                <a:cs typeface="Calibri"/>
              </a:rPr>
              <a:t>Shelly Septer, Huntington County Clerk</a:t>
            </a:r>
            <a:endParaRPr lang="en-US"/>
          </a:p>
          <a:p>
            <a:pPr fontAlgn="base"/>
            <a:r>
              <a:rPr lang="en-US" b="0" i="0" u="none" strike="noStrike">
                <a:solidFill>
                  <a:srgbClr val="000000"/>
                </a:solidFill>
                <a:effectLst/>
                <a:latin typeface="Calibri"/>
                <a:cs typeface="Calibri"/>
              </a:rPr>
              <a:t>Standards Board</a:t>
            </a:r>
          </a:p>
          <a:p>
            <a:pPr lvl="1" fontAlgn="base"/>
            <a:r>
              <a:rPr lang="en-US" sz="2700">
                <a:ea typeface="+mn-lt"/>
                <a:cs typeface="+mn-lt"/>
              </a:rPr>
              <a:t>J. Bradley King, Co-Director of the Indiana Election Division</a:t>
            </a:r>
          </a:p>
          <a:p>
            <a:pPr lvl="1"/>
            <a:r>
              <a:rPr lang="en-US" sz="2700">
                <a:ea typeface="+mn-lt"/>
                <a:cs typeface="+mn-lt"/>
              </a:rPr>
              <a:t>Nicole Browne, Monroe County Clerk</a:t>
            </a:r>
            <a:endParaRPr lang="en-US" sz="2700">
              <a:solidFill>
                <a:srgbClr val="000000"/>
              </a:solidFill>
              <a:latin typeface="Calibri"/>
              <a:cs typeface="Calibri"/>
            </a:endParaRPr>
          </a:p>
          <a:p>
            <a:pPr fontAlgn="base"/>
            <a:endParaRPr lang="en-US">
              <a:solidFill>
                <a:srgbClr val="000000"/>
              </a:solidFill>
              <a:latin typeface="Calibri"/>
              <a:cs typeface="Calibri"/>
            </a:endParaRPr>
          </a:p>
          <a:p>
            <a:pPr lvl="1" fontAlgn="base"/>
            <a:endParaRPr lang="en-US" sz="2700" b="0" i="0" u="none" strike="noStrike">
              <a:solidFill>
                <a:srgbClr val="000000"/>
              </a:solidFill>
              <a:effectLst/>
              <a:latin typeface="Calibri"/>
              <a:cs typeface="Calibri"/>
            </a:endParaRPr>
          </a:p>
        </p:txBody>
      </p:sp>
      <p:sp>
        <p:nvSpPr>
          <p:cNvPr id="3" name="Footer Placeholder 2">
            <a:extLst>
              <a:ext uri="{FF2B5EF4-FFF2-40B4-BE49-F238E27FC236}">
                <a16:creationId xmlns:a16="http://schemas.microsoft.com/office/drawing/2014/main" id="{9E2445FA-2BFE-468A-97A6-99680C6BBFD5}"/>
              </a:ext>
            </a:extLst>
          </p:cNvPr>
          <p:cNvSpPr>
            <a:spLocks noGrp="1"/>
          </p:cNvSpPr>
          <p:nvPr>
            <p:ph type="ftr" sz="quarter" idx="11"/>
          </p:nvPr>
        </p:nvSpPr>
        <p:spPr/>
        <p:txBody>
          <a:bodyPr/>
          <a:lstStyle/>
          <a:p>
            <a:r>
              <a:rPr lang="en-US"/>
              <a:t>U.S. Election Assistance Commission | www.eac.gov</a:t>
            </a:r>
          </a:p>
        </p:txBody>
      </p:sp>
      <p:sp>
        <p:nvSpPr>
          <p:cNvPr id="4" name="Title 3">
            <a:extLst>
              <a:ext uri="{FF2B5EF4-FFF2-40B4-BE49-F238E27FC236}">
                <a16:creationId xmlns:a16="http://schemas.microsoft.com/office/drawing/2014/main" id="{7C7168E2-D246-4B57-85BC-265D8F67A065}"/>
              </a:ext>
            </a:extLst>
          </p:cNvPr>
          <p:cNvSpPr>
            <a:spLocks noGrp="1"/>
          </p:cNvSpPr>
          <p:nvPr>
            <p:ph type="title"/>
          </p:nvPr>
        </p:nvSpPr>
        <p:spPr/>
        <p:txBody>
          <a:bodyPr/>
          <a:lstStyle/>
          <a:p>
            <a:r>
              <a:rPr lang="en-US"/>
              <a:t>EAC Advisory Boards</a:t>
            </a:r>
          </a:p>
        </p:txBody>
      </p:sp>
    </p:spTree>
    <p:extLst>
      <p:ext uri="{BB962C8B-B14F-4D97-AF65-F5344CB8AC3E}">
        <p14:creationId xmlns:p14="http://schemas.microsoft.com/office/powerpoint/2010/main" val="274158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1D26-196E-401C-8486-C6ED69C37C42}"/>
              </a:ext>
            </a:extLst>
          </p:cNvPr>
          <p:cNvSpPr>
            <a:spLocks noGrp="1"/>
          </p:cNvSpPr>
          <p:nvPr>
            <p:ph type="title"/>
          </p:nvPr>
        </p:nvSpPr>
        <p:spPr>
          <a:xfrm>
            <a:off x="457200" y="2857500"/>
            <a:ext cx="8229600" cy="1143000"/>
          </a:xfrm>
        </p:spPr>
        <p:txBody>
          <a:bodyPr>
            <a:normAutofit fontScale="90000"/>
          </a:bodyPr>
          <a:lstStyle/>
          <a:p>
            <a:r>
              <a:rPr lang="en-US"/>
              <a:t>Voluntary Voting System Guidelines</a:t>
            </a:r>
            <a:br>
              <a:rPr lang="en-US"/>
            </a:br>
            <a:r>
              <a:rPr lang="en-US">
                <a:cs typeface="Calibri"/>
              </a:rPr>
              <a:t>(VVSG)</a:t>
            </a:r>
          </a:p>
        </p:txBody>
      </p:sp>
      <p:sp>
        <p:nvSpPr>
          <p:cNvPr id="3" name="Footer Placeholder 2">
            <a:extLst>
              <a:ext uri="{FF2B5EF4-FFF2-40B4-BE49-F238E27FC236}">
                <a16:creationId xmlns:a16="http://schemas.microsoft.com/office/drawing/2014/main" id="{62D434C2-BF16-4C34-8BC8-78E0A6D343C9}"/>
              </a:ext>
            </a:extLst>
          </p:cNvPr>
          <p:cNvSpPr>
            <a:spLocks noGrp="1"/>
          </p:cNvSpPr>
          <p:nvPr>
            <p:ph type="ftr" sz="quarter" idx="11"/>
          </p:nvPr>
        </p:nvSpPr>
        <p:spPr/>
        <p:txBody>
          <a:bodyPr/>
          <a:lstStyle/>
          <a:p>
            <a:r>
              <a:rPr lang="en-US"/>
              <a:t>U.S. Election Assistance Commission | www.eac.gov</a:t>
            </a:r>
          </a:p>
        </p:txBody>
      </p:sp>
    </p:spTree>
    <p:extLst>
      <p:ext uri="{BB962C8B-B14F-4D97-AF65-F5344CB8AC3E}">
        <p14:creationId xmlns:p14="http://schemas.microsoft.com/office/powerpoint/2010/main" val="200346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05168" y="6243701"/>
            <a:ext cx="4335780" cy="528350"/>
          </a:xfrm>
          <a:prstGeom prst="rect">
            <a:avLst/>
          </a:prstGeom>
        </p:spPr>
        <p:txBody>
          <a:bodyPr vert="horz" wrap="square" lIns="0" tIns="0" rIns="0" bIns="0" rtlCol="0" anchor="t">
            <a:spAutoFit/>
          </a:bodyPr>
          <a:lstStyle/>
          <a:p>
            <a:pPr marL="12700">
              <a:lnSpc>
                <a:spcPts val="1614"/>
              </a:lnSpc>
            </a:pPr>
            <a:r>
              <a:rPr sz="1600" spc="-10">
                <a:solidFill>
                  <a:srgbClr val="FFFFFF"/>
                </a:solidFill>
                <a:latin typeface="Calibri"/>
                <a:cs typeface="Calibri"/>
              </a:rPr>
              <a:t>U.S. </a:t>
            </a:r>
            <a:r>
              <a:rPr sz="1600" spc="-5">
                <a:solidFill>
                  <a:srgbClr val="FFFFFF"/>
                </a:solidFill>
                <a:latin typeface="Calibri"/>
                <a:cs typeface="Calibri"/>
              </a:rPr>
              <a:t>Election</a:t>
            </a:r>
            <a:r>
              <a:rPr sz="1600" spc="15">
                <a:solidFill>
                  <a:srgbClr val="FFFFFF"/>
                </a:solidFill>
                <a:latin typeface="Calibri"/>
                <a:cs typeface="Calibri"/>
              </a:rPr>
              <a:t> </a:t>
            </a:r>
            <a:r>
              <a:rPr sz="1600" spc="-10">
                <a:solidFill>
                  <a:srgbClr val="FFFFFF"/>
                </a:solidFill>
                <a:latin typeface="Calibri"/>
                <a:cs typeface="Calibri"/>
              </a:rPr>
              <a:t>Assistance</a:t>
            </a:r>
            <a:r>
              <a:rPr sz="1600" spc="-5">
                <a:solidFill>
                  <a:srgbClr val="FFFFFF"/>
                </a:solidFill>
                <a:latin typeface="Calibri"/>
                <a:cs typeface="Calibri"/>
              </a:rPr>
              <a:t> Commission</a:t>
            </a:r>
            <a:r>
              <a:rPr sz="1600" spc="5">
                <a:solidFill>
                  <a:srgbClr val="FFFFFF"/>
                </a:solidFill>
                <a:latin typeface="Calibri"/>
                <a:cs typeface="Calibri"/>
              </a:rPr>
              <a:t> </a:t>
            </a:r>
            <a:r>
              <a:rPr sz="1600" spc="-5">
                <a:solidFill>
                  <a:srgbClr val="FFFFFF"/>
                </a:solidFill>
                <a:latin typeface="Calibri"/>
                <a:cs typeface="Calibri"/>
              </a:rPr>
              <a:t>|</a:t>
            </a:r>
            <a:r>
              <a:rPr sz="1600" spc="10">
                <a:solidFill>
                  <a:srgbClr val="FFFFFF"/>
                </a:solidFill>
                <a:latin typeface="Calibri"/>
                <a:cs typeface="Calibri"/>
              </a:rPr>
              <a:t> </a:t>
            </a:r>
            <a:r>
              <a:rPr sz="1600" spc="-15">
                <a:solidFill>
                  <a:srgbClr val="FFFFFF"/>
                </a:solidFill>
                <a:latin typeface="Calibri"/>
                <a:cs typeface="Calibri"/>
              </a:rPr>
              <a:t>www.eac.gov</a:t>
            </a:r>
            <a:endParaRPr sz="1600">
              <a:latin typeface="Calibri"/>
              <a:cs typeface="Calibri"/>
            </a:endParaRPr>
          </a:p>
          <a:p>
            <a:pPr marL="4084320">
              <a:lnSpc>
                <a:spcPct val="100000"/>
              </a:lnSpc>
              <a:spcBef>
                <a:spcPts val="645"/>
              </a:spcBef>
            </a:pPr>
            <a:r>
              <a:rPr lang="en-US" sz="1600" b="1" spc="-5">
                <a:solidFill>
                  <a:srgbClr val="FFFFFF"/>
                </a:solidFill>
                <a:latin typeface="Calibri"/>
                <a:cs typeface="Calibri"/>
              </a:rPr>
              <a:t>7</a:t>
            </a:r>
            <a:endParaRPr sz="1600" b="1" spc="-5">
              <a:solidFill>
                <a:srgbClr val="FFFFFF"/>
              </a:solidFill>
              <a:latin typeface="Calibri"/>
              <a:cs typeface="Calibri"/>
            </a:endParaRPr>
          </a:p>
        </p:txBody>
      </p:sp>
      <p:sp>
        <p:nvSpPr>
          <p:cNvPr id="6" name="Text Placeholder 5">
            <a:extLst>
              <a:ext uri="{FF2B5EF4-FFF2-40B4-BE49-F238E27FC236}">
                <a16:creationId xmlns:a16="http://schemas.microsoft.com/office/drawing/2014/main" id="{CA1E53A2-EE3B-42EE-950C-D302BEEABEB3}"/>
              </a:ext>
            </a:extLst>
          </p:cNvPr>
          <p:cNvSpPr>
            <a:spLocks noGrp="1"/>
          </p:cNvSpPr>
          <p:nvPr>
            <p:ph type="body" sz="quarter" idx="14"/>
          </p:nvPr>
        </p:nvSpPr>
        <p:spPr>
          <a:xfrm>
            <a:off x="457200" y="1303638"/>
            <a:ext cx="8399929" cy="4681402"/>
          </a:xfrm>
        </p:spPr>
        <p:txBody>
          <a:bodyPr vert="horz" lIns="91440" tIns="45720" rIns="91440" bIns="45720" rtlCol="0" anchor="t">
            <a:normAutofit fontScale="92500" lnSpcReduction="10000"/>
          </a:bodyPr>
          <a:lstStyle/>
          <a:p>
            <a:pPr fontAlgn="base"/>
            <a:r>
              <a:rPr lang="en-US" b="0" i="0" u="none" strike="noStrike">
                <a:solidFill>
                  <a:srgbClr val="000000"/>
                </a:solidFill>
                <a:effectLst/>
              </a:rPr>
              <a:t>Voting Systems undergo </a:t>
            </a:r>
            <a:r>
              <a:rPr lang="en-US">
                <a:solidFill>
                  <a:srgbClr val="000000"/>
                </a:solidFill>
              </a:rPr>
              <a:t>a full</a:t>
            </a:r>
            <a:r>
              <a:rPr lang="en-US" b="0" i="0" u="none" strike="noStrike">
                <a:solidFill>
                  <a:srgbClr val="000000"/>
                </a:solidFill>
                <a:effectLst/>
              </a:rPr>
              <a:t> suite of tests for conformance to the standards adopted.</a:t>
            </a:r>
            <a:r>
              <a:rPr lang="en-US" b="0" i="0">
                <a:solidFill>
                  <a:srgbClr val="000000"/>
                </a:solidFill>
                <a:effectLst/>
              </a:rPr>
              <a:t>​​</a:t>
            </a:r>
          </a:p>
          <a:p>
            <a:pPr fontAlgn="base"/>
            <a:r>
              <a:rPr lang="en-US">
                <a:solidFill>
                  <a:srgbClr val="000000"/>
                </a:solidFill>
              </a:rPr>
              <a:t>Certification requires: </a:t>
            </a:r>
            <a:endParaRPr lang="en-US" b="0" i="0">
              <a:solidFill>
                <a:srgbClr val="000000"/>
              </a:solidFill>
              <a:effectLst/>
              <a:cs typeface="Calibri"/>
            </a:endParaRPr>
          </a:p>
          <a:p>
            <a:pPr lvl="1" fontAlgn="base"/>
            <a:r>
              <a:rPr lang="en-US" b="1">
                <a:solidFill>
                  <a:srgbClr val="000000"/>
                </a:solidFill>
              </a:rPr>
              <a:t>Source Code Review</a:t>
            </a:r>
            <a:r>
              <a:rPr lang="en-US">
                <a:solidFill>
                  <a:srgbClr val="000000"/>
                </a:solidFill>
              </a:rPr>
              <a:t> → no malicious or malfunctioning code</a:t>
            </a:r>
            <a:endParaRPr lang="en-US">
              <a:solidFill>
                <a:srgbClr val="000000"/>
              </a:solidFill>
              <a:cs typeface="Calibri"/>
            </a:endParaRPr>
          </a:p>
          <a:p>
            <a:pPr lvl="1" fontAlgn="base"/>
            <a:r>
              <a:rPr lang="en-US" b="1">
                <a:solidFill>
                  <a:srgbClr val="000000"/>
                </a:solidFill>
              </a:rPr>
              <a:t>Functional Testing </a:t>
            </a:r>
            <a:r>
              <a:rPr lang="en-US">
                <a:solidFill>
                  <a:srgbClr val="000000"/>
                </a:solidFill>
              </a:rPr>
              <a:t>→ operates as intended with accurate results</a:t>
            </a:r>
            <a:endParaRPr lang="en-US">
              <a:solidFill>
                <a:srgbClr val="000000"/>
              </a:solidFill>
              <a:cs typeface="Calibri"/>
            </a:endParaRPr>
          </a:p>
          <a:p>
            <a:pPr lvl="1" fontAlgn="base"/>
            <a:r>
              <a:rPr lang="en-US" b="1">
                <a:solidFill>
                  <a:srgbClr val="000000"/>
                </a:solidFill>
              </a:rPr>
              <a:t>Security</a:t>
            </a:r>
            <a:r>
              <a:rPr lang="en-US">
                <a:solidFill>
                  <a:srgbClr val="000000"/>
                </a:solidFill>
              </a:rPr>
              <a:t> </a:t>
            </a:r>
            <a:r>
              <a:rPr lang="en-US" b="1">
                <a:solidFill>
                  <a:srgbClr val="000000"/>
                </a:solidFill>
              </a:rPr>
              <a:t>Testing </a:t>
            </a:r>
            <a:r>
              <a:rPr lang="en-US">
                <a:solidFill>
                  <a:srgbClr val="000000"/>
                </a:solidFill>
              </a:rPr>
              <a:t>→ measures to prevent unauthorized access and alterations</a:t>
            </a:r>
            <a:endParaRPr lang="en-US">
              <a:solidFill>
                <a:srgbClr val="000000"/>
              </a:solidFill>
              <a:cs typeface="Calibri"/>
            </a:endParaRPr>
          </a:p>
          <a:p>
            <a:pPr lvl="1" fontAlgn="base"/>
            <a:r>
              <a:rPr lang="en-US" b="1">
                <a:solidFill>
                  <a:srgbClr val="000000"/>
                </a:solidFill>
              </a:rPr>
              <a:t>Hardware</a:t>
            </a:r>
            <a:r>
              <a:rPr lang="en-US">
                <a:solidFill>
                  <a:srgbClr val="000000"/>
                </a:solidFill>
              </a:rPr>
              <a:t> </a:t>
            </a:r>
            <a:r>
              <a:rPr lang="en-US" b="1">
                <a:solidFill>
                  <a:srgbClr val="000000"/>
                </a:solidFill>
              </a:rPr>
              <a:t>Testing</a:t>
            </a:r>
            <a:r>
              <a:rPr lang="en-US">
                <a:solidFill>
                  <a:srgbClr val="000000"/>
                </a:solidFill>
              </a:rPr>
              <a:t> → user safety and system integrity between storage, transportation, and when in use</a:t>
            </a:r>
            <a:endParaRPr lang="en-US" b="1">
              <a:solidFill>
                <a:srgbClr val="000000"/>
              </a:solidFill>
            </a:endParaRPr>
          </a:p>
          <a:p>
            <a:pPr fontAlgn="base"/>
            <a:endParaRPr lang="en-US" b="0" i="0">
              <a:solidFill>
                <a:srgbClr val="000000"/>
              </a:solidFill>
              <a:effectLst/>
            </a:endParaRPr>
          </a:p>
          <a:p>
            <a:pPr fontAlgn="base"/>
            <a:endParaRPr lang="en-US" b="0" i="0">
              <a:solidFill>
                <a:srgbClr val="000000"/>
              </a:solidFill>
              <a:effectLst/>
              <a:latin typeface="Calibri" panose="020F0502020204030204" pitchFamily="34" charset="0"/>
            </a:endParaRPr>
          </a:p>
          <a:p>
            <a:pPr lvl="1" fontAlgn="base">
              <a:buFont typeface="Arial" panose="020B0604020202020204" pitchFamily="34" charset="0"/>
              <a:buChar char="•"/>
            </a:pPr>
            <a:endParaRPr lang="en-US" b="0" i="0">
              <a:solidFill>
                <a:srgbClr val="000000"/>
              </a:solidFill>
              <a:effectLst/>
              <a:latin typeface="Calibri" panose="020F0502020204030204" pitchFamily="34" charset="0"/>
            </a:endParaRPr>
          </a:p>
        </p:txBody>
      </p:sp>
      <p:sp>
        <p:nvSpPr>
          <p:cNvPr id="3" name="object 3"/>
          <p:cNvSpPr txBox="1">
            <a:spLocks noGrp="1"/>
          </p:cNvSpPr>
          <p:nvPr>
            <p:ph type="title"/>
          </p:nvPr>
        </p:nvSpPr>
        <p:spPr>
          <a:xfrm>
            <a:off x="457200" y="562729"/>
            <a:ext cx="7864679" cy="566822"/>
          </a:xfrm>
          <a:prstGeom prst="rect">
            <a:avLst/>
          </a:prstGeom>
        </p:spPr>
        <p:txBody>
          <a:bodyPr vert="horz" wrap="square" lIns="0" tIns="12700" rIns="0" bIns="0" rtlCol="0">
            <a:spAutoFit/>
          </a:bodyPr>
          <a:lstStyle/>
          <a:p>
            <a:pPr marL="12700">
              <a:lnSpc>
                <a:spcPct val="100000"/>
              </a:lnSpc>
              <a:spcBef>
                <a:spcPts val="100"/>
              </a:spcBef>
            </a:pPr>
            <a:r>
              <a:rPr lang="en-US" sz="3600" b="1" i="0">
                <a:solidFill>
                  <a:srgbClr val="FFFFFF"/>
                </a:solidFill>
                <a:effectLst/>
                <a:latin typeface="Calibri" panose="020F0502020204030204" pitchFamily="34" charset="0"/>
              </a:rPr>
              <a:t>Voluntary Voting System Guidelines</a:t>
            </a:r>
            <a:endParaRPr lang="en-US" sz="3600" spc="-10"/>
          </a:p>
        </p:txBody>
      </p:sp>
    </p:spTree>
    <p:extLst>
      <p:ext uri="{BB962C8B-B14F-4D97-AF65-F5344CB8AC3E}">
        <p14:creationId xmlns:p14="http://schemas.microsoft.com/office/powerpoint/2010/main" val="305096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05168" y="6243701"/>
            <a:ext cx="4335780" cy="528350"/>
          </a:xfrm>
          <a:prstGeom prst="rect">
            <a:avLst/>
          </a:prstGeom>
        </p:spPr>
        <p:txBody>
          <a:bodyPr vert="horz" wrap="square" lIns="0" tIns="0" rIns="0" bIns="0" rtlCol="0" anchor="t">
            <a:spAutoFit/>
          </a:bodyPr>
          <a:lstStyle/>
          <a:p>
            <a:pPr marL="12700">
              <a:lnSpc>
                <a:spcPts val="1614"/>
              </a:lnSpc>
            </a:pPr>
            <a:r>
              <a:rPr sz="1600" spc="-10">
                <a:solidFill>
                  <a:srgbClr val="FFFFFF"/>
                </a:solidFill>
                <a:latin typeface="Calibri"/>
                <a:cs typeface="Calibri"/>
              </a:rPr>
              <a:t>U.S. </a:t>
            </a:r>
            <a:r>
              <a:rPr sz="1600" spc="-5">
                <a:solidFill>
                  <a:srgbClr val="FFFFFF"/>
                </a:solidFill>
                <a:latin typeface="Calibri"/>
                <a:cs typeface="Calibri"/>
              </a:rPr>
              <a:t>Election</a:t>
            </a:r>
            <a:r>
              <a:rPr sz="1600" spc="15">
                <a:solidFill>
                  <a:srgbClr val="FFFFFF"/>
                </a:solidFill>
                <a:latin typeface="Calibri"/>
                <a:cs typeface="Calibri"/>
              </a:rPr>
              <a:t> </a:t>
            </a:r>
            <a:r>
              <a:rPr sz="1600" spc="-10">
                <a:solidFill>
                  <a:srgbClr val="FFFFFF"/>
                </a:solidFill>
                <a:latin typeface="Calibri"/>
                <a:cs typeface="Calibri"/>
              </a:rPr>
              <a:t>Assistance</a:t>
            </a:r>
            <a:r>
              <a:rPr sz="1600" spc="-5">
                <a:solidFill>
                  <a:srgbClr val="FFFFFF"/>
                </a:solidFill>
                <a:latin typeface="Calibri"/>
                <a:cs typeface="Calibri"/>
              </a:rPr>
              <a:t> Commission</a:t>
            </a:r>
            <a:r>
              <a:rPr sz="1600" spc="5">
                <a:solidFill>
                  <a:srgbClr val="FFFFFF"/>
                </a:solidFill>
                <a:latin typeface="Calibri"/>
                <a:cs typeface="Calibri"/>
              </a:rPr>
              <a:t> </a:t>
            </a:r>
            <a:r>
              <a:rPr sz="1600" spc="-5">
                <a:solidFill>
                  <a:srgbClr val="FFFFFF"/>
                </a:solidFill>
                <a:latin typeface="Calibri"/>
                <a:cs typeface="Calibri"/>
              </a:rPr>
              <a:t>|</a:t>
            </a:r>
            <a:r>
              <a:rPr sz="1600" spc="10">
                <a:solidFill>
                  <a:srgbClr val="FFFFFF"/>
                </a:solidFill>
                <a:latin typeface="Calibri"/>
                <a:cs typeface="Calibri"/>
              </a:rPr>
              <a:t> </a:t>
            </a:r>
            <a:r>
              <a:rPr sz="1600" spc="-15">
                <a:solidFill>
                  <a:srgbClr val="FFFFFF"/>
                </a:solidFill>
                <a:latin typeface="Calibri"/>
                <a:cs typeface="Calibri"/>
              </a:rPr>
              <a:t>www.eac.gov</a:t>
            </a:r>
            <a:endParaRPr sz="1600">
              <a:latin typeface="Calibri"/>
              <a:cs typeface="Calibri"/>
            </a:endParaRPr>
          </a:p>
          <a:p>
            <a:pPr marL="4084320">
              <a:lnSpc>
                <a:spcPct val="100000"/>
              </a:lnSpc>
              <a:spcBef>
                <a:spcPts val="645"/>
              </a:spcBef>
            </a:pPr>
            <a:fld id="{81D60167-4931-47E6-BA6A-407CBD079E47}" type="slidenum">
              <a:rPr sz="1600" b="1" spc="-5" dirty="0">
                <a:solidFill>
                  <a:srgbClr val="FFFFFF"/>
                </a:solidFill>
                <a:latin typeface="Calibri"/>
                <a:cs typeface="Calibri"/>
              </a:rPr>
              <a:pPr marL="4084320">
                <a:lnSpc>
                  <a:spcPct val="100000"/>
                </a:lnSpc>
                <a:spcBef>
                  <a:spcPts val="645"/>
                </a:spcBef>
              </a:pPr>
              <a:t>8</a:t>
            </a:fld>
            <a:endParaRPr sz="1600">
              <a:latin typeface="Calibri"/>
              <a:cs typeface="Calibri"/>
            </a:endParaRPr>
          </a:p>
        </p:txBody>
      </p:sp>
      <p:sp>
        <p:nvSpPr>
          <p:cNvPr id="6" name="Text Placeholder 5">
            <a:extLst>
              <a:ext uri="{FF2B5EF4-FFF2-40B4-BE49-F238E27FC236}">
                <a16:creationId xmlns:a16="http://schemas.microsoft.com/office/drawing/2014/main" id="{CA1E53A2-EE3B-42EE-950C-D302BEEABEB3}"/>
              </a:ext>
            </a:extLst>
          </p:cNvPr>
          <p:cNvSpPr>
            <a:spLocks noGrp="1"/>
          </p:cNvSpPr>
          <p:nvPr>
            <p:ph type="body" sz="quarter" idx="14"/>
          </p:nvPr>
        </p:nvSpPr>
        <p:spPr>
          <a:xfrm>
            <a:off x="457200" y="1461788"/>
            <a:ext cx="8343396" cy="4436988"/>
          </a:xfrm>
        </p:spPr>
        <p:txBody>
          <a:bodyPr vert="horz" lIns="91440" tIns="45720" rIns="91440" bIns="45720" rtlCol="0" anchor="t">
            <a:normAutofit/>
          </a:bodyPr>
          <a:lstStyle/>
          <a:p>
            <a:pPr fontAlgn="base"/>
            <a:r>
              <a:rPr lang="en-US">
                <a:solidFill>
                  <a:srgbClr val="000000"/>
                </a:solidFill>
                <a:ea typeface="+mn-lt"/>
                <a:cs typeface="+mn-lt"/>
              </a:rPr>
              <a:t>VVSG</a:t>
            </a:r>
            <a:r>
              <a:rPr lang="en-US">
                <a:solidFill>
                  <a:srgbClr val="000000"/>
                </a:solidFill>
                <a:latin typeface="Calibri"/>
                <a:cs typeface="Calibri"/>
              </a:rPr>
              <a:t> 1.0 adopted in 2005</a:t>
            </a:r>
            <a:endParaRPr lang="en-US">
              <a:cs typeface="Calibri"/>
            </a:endParaRPr>
          </a:p>
          <a:p>
            <a:r>
              <a:rPr lang="en-US">
                <a:solidFill>
                  <a:srgbClr val="000000"/>
                </a:solidFill>
                <a:latin typeface="Calibri"/>
                <a:cs typeface="Calibri"/>
              </a:rPr>
              <a:t>VVSG 1.1 adopted in 2015</a:t>
            </a:r>
          </a:p>
          <a:p>
            <a:pPr fontAlgn="base"/>
            <a:r>
              <a:rPr lang="en-US">
                <a:solidFill>
                  <a:srgbClr val="000000"/>
                </a:solidFill>
                <a:latin typeface="Calibri"/>
                <a:cs typeface="Calibri"/>
              </a:rPr>
              <a:t>VVSG 2.0 adopted in 2021</a:t>
            </a:r>
          </a:p>
          <a:p>
            <a:r>
              <a:rPr lang="en-US">
                <a:solidFill>
                  <a:srgbClr val="000000"/>
                </a:solidFill>
                <a:cs typeface="Calibri"/>
              </a:rPr>
              <a:t>When standards introduce new competencies, accreditation of the VSTLs is necessary</a:t>
            </a:r>
            <a:endParaRPr lang="en-US">
              <a:cs typeface="Calibri"/>
            </a:endParaRPr>
          </a:p>
          <a:p>
            <a:r>
              <a:rPr lang="en-US">
                <a:solidFill>
                  <a:srgbClr val="000000"/>
                </a:solidFill>
                <a:cs typeface="Calibri"/>
              </a:rPr>
              <a:t>VVSG 2.0 is now fully implemented</a:t>
            </a:r>
          </a:p>
          <a:p>
            <a:endParaRPr lang="en-US">
              <a:solidFill>
                <a:srgbClr val="000000"/>
              </a:solidFill>
              <a:cs typeface="Calibri"/>
            </a:endParaRPr>
          </a:p>
        </p:txBody>
      </p:sp>
      <p:sp>
        <p:nvSpPr>
          <p:cNvPr id="3" name="object 3"/>
          <p:cNvSpPr txBox="1">
            <a:spLocks noGrp="1"/>
          </p:cNvSpPr>
          <p:nvPr>
            <p:ph type="title"/>
          </p:nvPr>
        </p:nvSpPr>
        <p:spPr>
          <a:xfrm>
            <a:off x="457200" y="562729"/>
            <a:ext cx="7864679" cy="566822"/>
          </a:xfrm>
          <a:prstGeom prst="rect">
            <a:avLst/>
          </a:prstGeom>
        </p:spPr>
        <p:txBody>
          <a:bodyPr vert="horz" wrap="square" lIns="0" tIns="12700" rIns="0" bIns="0" rtlCol="0">
            <a:spAutoFit/>
          </a:bodyPr>
          <a:lstStyle/>
          <a:p>
            <a:pPr marL="12700">
              <a:lnSpc>
                <a:spcPct val="100000"/>
              </a:lnSpc>
              <a:spcBef>
                <a:spcPts val="100"/>
              </a:spcBef>
            </a:pPr>
            <a:r>
              <a:rPr lang="en-US" sz="3600" b="1" i="0">
                <a:solidFill>
                  <a:srgbClr val="FFFFFF"/>
                </a:solidFill>
                <a:effectLst/>
                <a:latin typeface="Calibri" panose="020F0502020204030204" pitchFamily="34" charset="0"/>
              </a:rPr>
              <a:t>Voluntary Voting System Guidelines</a:t>
            </a:r>
            <a:endParaRPr lang="en-US" sz="3600" spc="-10"/>
          </a:p>
        </p:txBody>
      </p:sp>
    </p:spTree>
    <p:extLst>
      <p:ext uri="{BB962C8B-B14F-4D97-AF65-F5344CB8AC3E}">
        <p14:creationId xmlns:p14="http://schemas.microsoft.com/office/powerpoint/2010/main" val="188660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675A3C-BC59-6E43-C55F-3AB41CB5ED8F}"/>
              </a:ext>
            </a:extLst>
          </p:cNvPr>
          <p:cNvSpPr>
            <a:spLocks noGrp="1"/>
          </p:cNvSpPr>
          <p:nvPr>
            <p:ph type="title"/>
          </p:nvPr>
        </p:nvSpPr>
        <p:spPr/>
        <p:txBody>
          <a:bodyPr>
            <a:noAutofit/>
          </a:bodyPr>
          <a:lstStyle/>
          <a:p>
            <a:r>
              <a:rPr lang="en-US" sz="2400">
                <a:cs typeface="Calibri"/>
              </a:rPr>
              <a:t>First VSTL accredited to test voting systems to VVSG 2.0</a:t>
            </a:r>
          </a:p>
        </p:txBody>
      </p:sp>
      <p:sp>
        <p:nvSpPr>
          <p:cNvPr id="6" name="object 4">
            <a:extLst>
              <a:ext uri="{FF2B5EF4-FFF2-40B4-BE49-F238E27FC236}">
                <a16:creationId xmlns:a16="http://schemas.microsoft.com/office/drawing/2014/main" id="{C80497A5-6BA9-C020-699D-EF33E4E16E59}"/>
              </a:ext>
            </a:extLst>
          </p:cNvPr>
          <p:cNvSpPr txBox="1"/>
          <p:nvPr/>
        </p:nvSpPr>
        <p:spPr>
          <a:xfrm>
            <a:off x="4705168" y="6243701"/>
            <a:ext cx="4335780" cy="528350"/>
          </a:xfrm>
          <a:prstGeom prst="rect">
            <a:avLst/>
          </a:prstGeom>
        </p:spPr>
        <p:txBody>
          <a:bodyPr vert="horz" wrap="square" lIns="0" tIns="0" rIns="0" bIns="0" rtlCol="0" anchor="t">
            <a:spAutoFit/>
          </a:bodyPr>
          <a:lstStyle/>
          <a:p>
            <a:pPr marL="12700">
              <a:lnSpc>
                <a:spcPts val="1614"/>
              </a:lnSpc>
            </a:pPr>
            <a:r>
              <a:rPr sz="1600" spc="-10">
                <a:solidFill>
                  <a:srgbClr val="FFFFFF"/>
                </a:solidFill>
                <a:latin typeface="Calibri"/>
                <a:cs typeface="Calibri"/>
              </a:rPr>
              <a:t>U.S. </a:t>
            </a:r>
            <a:r>
              <a:rPr sz="1600" spc="-5">
                <a:solidFill>
                  <a:srgbClr val="FFFFFF"/>
                </a:solidFill>
                <a:latin typeface="Calibri"/>
                <a:cs typeface="Calibri"/>
              </a:rPr>
              <a:t>Election</a:t>
            </a:r>
            <a:r>
              <a:rPr sz="1600" spc="15">
                <a:solidFill>
                  <a:srgbClr val="FFFFFF"/>
                </a:solidFill>
                <a:latin typeface="Calibri"/>
                <a:cs typeface="Calibri"/>
              </a:rPr>
              <a:t> </a:t>
            </a:r>
            <a:r>
              <a:rPr sz="1600" spc="-10">
                <a:solidFill>
                  <a:srgbClr val="FFFFFF"/>
                </a:solidFill>
                <a:latin typeface="Calibri"/>
                <a:cs typeface="Calibri"/>
              </a:rPr>
              <a:t>Assistance</a:t>
            </a:r>
            <a:r>
              <a:rPr sz="1600" spc="-5">
                <a:solidFill>
                  <a:srgbClr val="FFFFFF"/>
                </a:solidFill>
                <a:latin typeface="Calibri"/>
                <a:cs typeface="Calibri"/>
              </a:rPr>
              <a:t> Commission</a:t>
            </a:r>
            <a:r>
              <a:rPr sz="1600" spc="5">
                <a:solidFill>
                  <a:srgbClr val="FFFFFF"/>
                </a:solidFill>
                <a:latin typeface="Calibri"/>
                <a:cs typeface="Calibri"/>
              </a:rPr>
              <a:t> </a:t>
            </a:r>
            <a:r>
              <a:rPr sz="1600" spc="-5">
                <a:solidFill>
                  <a:srgbClr val="FFFFFF"/>
                </a:solidFill>
                <a:latin typeface="Calibri"/>
                <a:cs typeface="Calibri"/>
              </a:rPr>
              <a:t>|</a:t>
            </a:r>
            <a:r>
              <a:rPr sz="1600" spc="10">
                <a:solidFill>
                  <a:srgbClr val="FFFFFF"/>
                </a:solidFill>
                <a:latin typeface="Calibri"/>
                <a:cs typeface="Calibri"/>
              </a:rPr>
              <a:t> </a:t>
            </a:r>
            <a:r>
              <a:rPr sz="1600" spc="-15">
                <a:solidFill>
                  <a:srgbClr val="FFFFFF"/>
                </a:solidFill>
                <a:latin typeface="Calibri"/>
                <a:cs typeface="Calibri"/>
              </a:rPr>
              <a:t>www.eac.gov</a:t>
            </a:r>
            <a:endParaRPr sz="1600">
              <a:latin typeface="Calibri"/>
              <a:cs typeface="Calibri"/>
            </a:endParaRPr>
          </a:p>
          <a:p>
            <a:pPr marL="4084320">
              <a:lnSpc>
                <a:spcPct val="100000"/>
              </a:lnSpc>
              <a:spcBef>
                <a:spcPts val="645"/>
              </a:spcBef>
            </a:pPr>
            <a:fld id="{81D60167-4931-47E6-BA6A-407CBD079E47}" type="slidenum">
              <a:rPr sz="1600" b="1" spc="-5" dirty="0">
                <a:solidFill>
                  <a:srgbClr val="FFFFFF"/>
                </a:solidFill>
                <a:latin typeface="Calibri"/>
                <a:cs typeface="Calibri"/>
              </a:rPr>
              <a:pPr marL="4084320">
                <a:lnSpc>
                  <a:spcPct val="100000"/>
                </a:lnSpc>
                <a:spcBef>
                  <a:spcPts val="645"/>
                </a:spcBef>
              </a:pPr>
              <a:t>9</a:t>
            </a:fld>
            <a:endParaRPr sz="1600">
              <a:latin typeface="Calibri"/>
              <a:cs typeface="Calibri"/>
            </a:endParaRPr>
          </a:p>
        </p:txBody>
      </p:sp>
      <p:pic>
        <p:nvPicPr>
          <p:cNvPr id="11" name="Picture 11" descr="A group of people posing for a photo&#10;&#10;Description automatically generated">
            <a:extLst>
              <a:ext uri="{FF2B5EF4-FFF2-40B4-BE49-F238E27FC236}">
                <a16:creationId xmlns:a16="http://schemas.microsoft.com/office/drawing/2014/main" id="{1647F278-4B91-974C-8DDD-A97C20D8DA93}"/>
              </a:ext>
            </a:extLst>
          </p:cNvPr>
          <p:cNvPicPr>
            <a:picLocks noChangeAspect="1"/>
          </p:cNvPicPr>
          <p:nvPr/>
        </p:nvPicPr>
        <p:blipFill>
          <a:blip r:embed="rId3"/>
          <a:stretch>
            <a:fillRect/>
          </a:stretch>
        </p:blipFill>
        <p:spPr>
          <a:xfrm>
            <a:off x="457200" y="1781349"/>
            <a:ext cx="4258492" cy="2994856"/>
          </a:xfrm>
          <a:prstGeom prst="rect">
            <a:avLst/>
          </a:prstGeom>
        </p:spPr>
      </p:pic>
      <p:sp>
        <p:nvSpPr>
          <p:cNvPr id="12" name="TextBox 11">
            <a:extLst>
              <a:ext uri="{FF2B5EF4-FFF2-40B4-BE49-F238E27FC236}">
                <a16:creationId xmlns:a16="http://schemas.microsoft.com/office/drawing/2014/main" id="{29421ED3-7648-D636-0680-CACF4A1A4C22}"/>
              </a:ext>
            </a:extLst>
          </p:cNvPr>
          <p:cNvSpPr txBox="1"/>
          <p:nvPr/>
        </p:nvSpPr>
        <p:spPr>
          <a:xfrm>
            <a:off x="333103" y="4852851"/>
            <a:ext cx="45001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mn-lt"/>
                <a:cs typeface="+mn-lt"/>
              </a:rPr>
              <a:t>From left to right: Traci Mapps, Vice President of SLI Compliance; Chairman Hicks; Vice Chair McCormick; Commissioner Hovland; Commissioner Palmer; Michael Santos, Director of SLI Compliance </a:t>
            </a:r>
            <a:endParaRPr lang="en-US" sz="1200" i="1"/>
          </a:p>
        </p:txBody>
      </p:sp>
      <p:sp>
        <p:nvSpPr>
          <p:cNvPr id="13" name="TextBox 12">
            <a:extLst>
              <a:ext uri="{FF2B5EF4-FFF2-40B4-BE49-F238E27FC236}">
                <a16:creationId xmlns:a16="http://schemas.microsoft.com/office/drawing/2014/main" id="{5C270687-6C20-4E61-089F-4D1B145C0A37}"/>
              </a:ext>
            </a:extLst>
          </p:cNvPr>
          <p:cNvSpPr txBox="1"/>
          <p:nvPr/>
        </p:nvSpPr>
        <p:spPr>
          <a:xfrm>
            <a:off x="4911635" y="1711234"/>
            <a:ext cx="41278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EAC Commissioners unanimously voted during a November 15, 2022, public hearing to accredit SLI Compliance as the first Voting System Testing Lab (VSTL) able to test voting systems to VVSG 2.0.</a:t>
            </a:r>
          </a:p>
          <a:p>
            <a:pPr marL="285750" indent="-285750">
              <a:buFont typeface="Arial"/>
              <a:buChar char="•"/>
            </a:pPr>
            <a:r>
              <a:rPr lang="en-US">
                <a:ea typeface="+mn-lt"/>
                <a:cs typeface="+mn-lt"/>
              </a:rPr>
              <a:t>The EAC is now prepared to accept applications to test and certify equipment to the new standard. </a:t>
            </a:r>
          </a:p>
          <a:p>
            <a:pPr marL="285750" indent="-285750">
              <a:buFont typeface="Arial"/>
              <a:buChar char="•"/>
            </a:pPr>
            <a:r>
              <a:rPr lang="en-US">
                <a:ea typeface="+mn-lt"/>
                <a:cs typeface="+mn-lt"/>
              </a:rPr>
              <a:t>Modifications to systems certified to VVSG 1.0 will continue to be accepted through November 15, 2023.</a:t>
            </a: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3604272094"/>
      </p:ext>
    </p:extLst>
  </p:cSld>
  <p:clrMapOvr>
    <a:masterClrMapping/>
  </p:clrMapOvr>
</p:sld>
</file>

<file path=ppt/theme/theme1.xml><?xml version="1.0" encoding="utf-8"?>
<a:theme xmlns:a="http://schemas.openxmlformats.org/drawingml/2006/main" name="Blank">
  <a:themeElements>
    <a:clrScheme name="Custom 66">
      <a:dk1>
        <a:sysClr val="windowText" lastClr="000000"/>
      </a:dk1>
      <a:lt1>
        <a:sysClr val="window" lastClr="FFFFFF"/>
      </a:lt1>
      <a:dk2>
        <a:srgbClr val="1F497D"/>
      </a:dk2>
      <a:lt2>
        <a:srgbClr val="EEECE1"/>
      </a:lt2>
      <a:accent1>
        <a:srgbClr val="1E3063"/>
      </a:accent1>
      <a:accent2>
        <a:srgbClr val="CE1432"/>
      </a:accent2>
      <a:accent3>
        <a:srgbClr val="808285"/>
      </a:accent3>
      <a:accent4>
        <a:srgbClr val="BCBEC0"/>
      </a:accent4>
      <a:accent5>
        <a:srgbClr val="1E5A9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ustom 66">
      <a:dk1>
        <a:sysClr val="windowText" lastClr="000000"/>
      </a:dk1>
      <a:lt1>
        <a:sysClr val="window" lastClr="FFFFFF"/>
      </a:lt1>
      <a:dk2>
        <a:srgbClr val="1F497D"/>
      </a:dk2>
      <a:lt2>
        <a:srgbClr val="EEECE1"/>
      </a:lt2>
      <a:accent1>
        <a:srgbClr val="1E3063"/>
      </a:accent1>
      <a:accent2>
        <a:srgbClr val="CE1432"/>
      </a:accent2>
      <a:accent3>
        <a:srgbClr val="808285"/>
      </a:accent3>
      <a:accent4>
        <a:srgbClr val="BCBEC0"/>
      </a:accent4>
      <a:accent5>
        <a:srgbClr val="1E5A9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D09BA83AD9AC4BBA56FE756E5219E6" ma:contentTypeVersion="16" ma:contentTypeDescription="Create a new document." ma:contentTypeScope="" ma:versionID="d987b7aecb419e87f76375fbfde171e1">
  <xsd:schema xmlns:xsd="http://www.w3.org/2001/XMLSchema" xmlns:xs="http://www.w3.org/2001/XMLSchema" xmlns:p="http://schemas.microsoft.com/office/2006/metadata/properties" xmlns:ns2="36e49053-1961-46de-9bb2-e98cd2155f11" xmlns:ns3="0d6fa9a0-74d4-42c4-8398-69cb66e7b544" targetNamespace="http://schemas.microsoft.com/office/2006/metadata/properties" ma:root="true" ma:fieldsID="74324d903e3eddd494229560352fba9f" ns2:_="" ns3:_="">
    <xsd:import namespace="36e49053-1961-46de-9bb2-e98cd2155f11"/>
    <xsd:import namespace="0d6fa9a0-74d4-42c4-8398-69cb66e7b5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49053-1961-46de-9bb2-e98cd2155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31c7ec-96db-4efb-b6b7-556cf404cc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fa9a0-74d4-42c4-8398-69cb66e7b5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2dce5d-e85a-44b4-a83c-dbb5d4db6b02}" ma:internalName="TaxCatchAll" ma:showField="CatchAllData" ma:web="0d6fa9a0-74d4-42c4-8398-69cb66e7b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e49053-1961-46de-9bb2-e98cd2155f11">
      <Terms xmlns="http://schemas.microsoft.com/office/infopath/2007/PartnerControls"/>
    </lcf76f155ced4ddcb4097134ff3c332f>
    <TaxCatchAll xmlns="0d6fa9a0-74d4-42c4-8398-69cb66e7b544" xsi:nil="true"/>
    <SharedWithUsers xmlns="0d6fa9a0-74d4-42c4-8398-69cb66e7b544">
      <UserInfo>
        <DisplayName>Karen Meyers</DisplayName>
        <AccountId>177</AccountId>
        <AccountType/>
      </UserInfo>
    </SharedWithUsers>
    <MediaLengthInSeconds xmlns="36e49053-1961-46de-9bb2-e98cd2155f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3A52C-0849-4E43-A6B0-B05B8EAFC0A0}">
  <ds:schemaRefs>
    <ds:schemaRef ds:uri="0d6fa9a0-74d4-42c4-8398-69cb66e7b544"/>
    <ds:schemaRef ds:uri="36e49053-1961-46de-9bb2-e98cd2155f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CCE789-9DE5-447F-A3E3-D5BB55F3B5DA}">
  <ds:schemaRefs>
    <ds:schemaRef ds:uri="0d6fa9a0-74d4-42c4-8398-69cb66e7b544"/>
    <ds:schemaRef ds:uri="1380e7b7-2e28-4656-8572-47dfbbec9fee"/>
    <ds:schemaRef ds:uri="36e49053-1961-46de-9bb2-e98cd2155f11"/>
    <ds:schemaRef ds:uri="c26fa617-9276-4eeb-8218-4540a40e77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8367B9-85FA-4B20-A173-0E58E3299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4201</Words>
  <Application>Microsoft Office PowerPoint</Application>
  <PresentationFormat>On-screen Show (4:3)</PresentationFormat>
  <Paragraphs>352</Paragraphs>
  <Slides>36</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Arial,Sans-Serif</vt:lpstr>
      <vt:lpstr>Calibri</vt:lpstr>
      <vt:lpstr>Lato</vt:lpstr>
      <vt:lpstr>Blank</vt:lpstr>
      <vt:lpstr>Blank</vt:lpstr>
      <vt:lpstr>PowerPoint Presentation</vt:lpstr>
      <vt:lpstr>EAC Mission</vt:lpstr>
      <vt:lpstr>Help America Vote Act</vt:lpstr>
      <vt:lpstr>EAC Commissioners</vt:lpstr>
      <vt:lpstr>EAC Advisory Boards</vt:lpstr>
      <vt:lpstr>Voluntary Voting System Guidelines (VVSG)</vt:lpstr>
      <vt:lpstr>Voluntary Voting System Guidelines</vt:lpstr>
      <vt:lpstr>Voluntary Voting System Guidelines</vt:lpstr>
      <vt:lpstr>First VSTL accredited to test voting systems to VVSG 2.0</vt:lpstr>
      <vt:lpstr>Voluntary Voting System Guidelines 2.0</vt:lpstr>
      <vt:lpstr>Voting System Accuracy</vt:lpstr>
      <vt:lpstr>Voluntary Electronic Poll Book Pilot Program (EPB) </vt:lpstr>
      <vt:lpstr>Voluntary Electronic Pollbook Pilot Program </vt:lpstr>
      <vt:lpstr>Voluntary Electronic Pollbook Pilot Program </vt:lpstr>
      <vt:lpstr>Latest EAC Resources and Programs</vt:lpstr>
      <vt:lpstr>Clearinghouse Division</vt:lpstr>
      <vt:lpstr>Clearinghouse Resources</vt:lpstr>
      <vt:lpstr>Latest EAC Resources</vt:lpstr>
      <vt:lpstr>Latest EAC Resources</vt:lpstr>
      <vt:lpstr>EAC Toolkits</vt:lpstr>
      <vt:lpstr>Coming Soon from the EAC</vt:lpstr>
      <vt:lpstr>Upcoming Resources</vt:lpstr>
      <vt:lpstr>Election Administrator Portal</vt:lpstr>
      <vt:lpstr>Key Features of the Portal</vt:lpstr>
      <vt:lpstr>Portal Data Visualizations </vt:lpstr>
      <vt:lpstr>PowerPoint Presentation</vt:lpstr>
      <vt:lpstr>HAVA Election Security Funds</vt:lpstr>
      <vt:lpstr>HAVA Election Security Funds</vt:lpstr>
      <vt:lpstr>National Clearinghouse Awards ("Clearies")</vt:lpstr>
      <vt:lpstr>Indiana Awarded Two 2021 "Clearies"</vt:lpstr>
      <vt:lpstr>2022 Clearinghouse Awards </vt:lpstr>
      <vt:lpstr>Learn more about the EAC</vt:lpstr>
      <vt:lpstr>Sharing EAC News</vt:lpstr>
      <vt:lpstr>Sharing EAC News</vt:lpstr>
      <vt:lpstr>Contact</vt:lpstr>
      <vt:lpstr>Questions?</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Harrington</dc:creator>
  <cp:lastModifiedBy>Kristen Muthig</cp:lastModifiedBy>
  <cp:revision>16</cp:revision>
  <cp:lastPrinted>2018-01-19T20:17:37Z</cp:lastPrinted>
  <dcterms:created xsi:type="dcterms:W3CDTF">2017-03-02T16:05:47Z</dcterms:created>
  <dcterms:modified xsi:type="dcterms:W3CDTF">2022-12-08T20:30:00Z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0x010100EFD09BA83AD9AC4BBA56FE756E5219E6</vt:lpwstr>
  </property>
  <property fmtid="{D5CDD505-2E9C-101B-9397-08002B2CF9AE}" pid="3" name="Order">
    <vt:r8>463100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