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6" r:id="rId4"/>
    <p:sldId id="267" r:id="rId5"/>
    <p:sldId id="270" r:id="rId6"/>
    <p:sldId id="268" r:id="rId7"/>
    <p:sldId id="271" r:id="rId8"/>
    <p:sldId id="269" r:id="rId9"/>
    <p:sldId id="263" r:id="rId10"/>
    <p:sldId id="261" r:id="rId11"/>
    <p:sldId id="262" r:id="rId12"/>
    <p:sldId id="257" r:id="rId13"/>
    <p:sldId id="258" r:id="rId14"/>
    <p:sldId id="2076136500" r:id="rId15"/>
    <p:sldId id="272" r:id="rId16"/>
    <p:sldId id="2076136498" r:id="rId17"/>
    <p:sldId id="207613650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BF79"/>
    <a:srgbClr val="D176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14F5A1-DE93-47BF-834B-C0A2DAFAFAA8}" v="13" dt="2026-08-10T13:51:54.4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showGuides="1">
      <p:cViewPr varScale="1">
        <p:scale>
          <a:sx n="101" d="100"/>
          <a:sy n="101" d="100"/>
        </p:scale>
        <p:origin x="912"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EE18B-C45A-EAD5-84BB-15F643341E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D13DB1F-2482-F236-DF6D-F92EB0F409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C445A7-370C-AAAB-1DF1-8F7122946C99}"/>
              </a:ext>
            </a:extLst>
          </p:cNvPr>
          <p:cNvSpPr>
            <a:spLocks noGrp="1"/>
          </p:cNvSpPr>
          <p:nvPr>
            <p:ph type="dt" sz="half" idx="10"/>
          </p:nvPr>
        </p:nvSpPr>
        <p:spPr/>
        <p:txBody>
          <a:bodyPr/>
          <a:lstStyle/>
          <a:p>
            <a:fld id="{48A15907-4849-4FFC-B171-8CA3596BDDE2}" type="datetimeFigureOut">
              <a:rPr lang="en-US" smtClean="0"/>
              <a:t>8/17/2026</a:t>
            </a:fld>
            <a:endParaRPr lang="en-US"/>
          </a:p>
        </p:txBody>
      </p:sp>
      <p:sp>
        <p:nvSpPr>
          <p:cNvPr id="5" name="Footer Placeholder 4">
            <a:extLst>
              <a:ext uri="{FF2B5EF4-FFF2-40B4-BE49-F238E27FC236}">
                <a16:creationId xmlns:a16="http://schemas.microsoft.com/office/drawing/2014/main" id="{1C7E9E52-FBED-7A4E-6741-428336414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D045F2-34C4-2020-E78B-B8E6957532EE}"/>
              </a:ext>
            </a:extLst>
          </p:cNvPr>
          <p:cNvSpPr>
            <a:spLocks noGrp="1"/>
          </p:cNvSpPr>
          <p:nvPr>
            <p:ph type="sldNum" sz="quarter" idx="12"/>
          </p:nvPr>
        </p:nvSpPr>
        <p:spPr/>
        <p:txBody>
          <a:bodyPr/>
          <a:lstStyle/>
          <a:p>
            <a:fld id="{C2FEC300-1B7E-4837-9759-CFD3E83C569E}" type="slidenum">
              <a:rPr lang="en-US" smtClean="0"/>
              <a:t>‹#›</a:t>
            </a:fld>
            <a:endParaRPr lang="en-US"/>
          </a:p>
        </p:txBody>
      </p:sp>
    </p:spTree>
    <p:extLst>
      <p:ext uri="{BB962C8B-B14F-4D97-AF65-F5344CB8AC3E}">
        <p14:creationId xmlns:p14="http://schemas.microsoft.com/office/powerpoint/2010/main" val="2009559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B17D1-5194-117F-8AF5-EC671E0C09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BAAE376-6135-9F45-B318-D033D98513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B9F251-4A7D-8A10-A4CF-6A4E7737B39C}"/>
              </a:ext>
            </a:extLst>
          </p:cNvPr>
          <p:cNvSpPr>
            <a:spLocks noGrp="1"/>
          </p:cNvSpPr>
          <p:nvPr>
            <p:ph type="dt" sz="half" idx="10"/>
          </p:nvPr>
        </p:nvSpPr>
        <p:spPr/>
        <p:txBody>
          <a:bodyPr/>
          <a:lstStyle/>
          <a:p>
            <a:fld id="{48A15907-4849-4FFC-B171-8CA3596BDDE2}" type="datetimeFigureOut">
              <a:rPr lang="en-US" smtClean="0"/>
              <a:t>8/17/2026</a:t>
            </a:fld>
            <a:endParaRPr lang="en-US"/>
          </a:p>
        </p:txBody>
      </p:sp>
      <p:sp>
        <p:nvSpPr>
          <p:cNvPr id="5" name="Footer Placeholder 4">
            <a:extLst>
              <a:ext uri="{FF2B5EF4-FFF2-40B4-BE49-F238E27FC236}">
                <a16:creationId xmlns:a16="http://schemas.microsoft.com/office/drawing/2014/main" id="{AD6BBF90-F5A1-854C-E6B1-9964859A45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A11910-B5F3-6AE9-07F4-7D66527E30D3}"/>
              </a:ext>
            </a:extLst>
          </p:cNvPr>
          <p:cNvSpPr>
            <a:spLocks noGrp="1"/>
          </p:cNvSpPr>
          <p:nvPr>
            <p:ph type="sldNum" sz="quarter" idx="12"/>
          </p:nvPr>
        </p:nvSpPr>
        <p:spPr/>
        <p:txBody>
          <a:bodyPr/>
          <a:lstStyle/>
          <a:p>
            <a:fld id="{C2FEC300-1B7E-4837-9759-CFD3E83C569E}" type="slidenum">
              <a:rPr lang="en-US" smtClean="0"/>
              <a:t>‹#›</a:t>
            </a:fld>
            <a:endParaRPr lang="en-US"/>
          </a:p>
        </p:txBody>
      </p:sp>
    </p:spTree>
    <p:extLst>
      <p:ext uri="{BB962C8B-B14F-4D97-AF65-F5344CB8AC3E}">
        <p14:creationId xmlns:p14="http://schemas.microsoft.com/office/powerpoint/2010/main" val="2996205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784B21-9850-B19E-874B-73AF3E822BC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CE570D-E5BB-92A6-24A1-4C6A4F6AB31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B35E21-EA52-CCE5-599C-BDD93F4D677F}"/>
              </a:ext>
            </a:extLst>
          </p:cNvPr>
          <p:cNvSpPr>
            <a:spLocks noGrp="1"/>
          </p:cNvSpPr>
          <p:nvPr>
            <p:ph type="dt" sz="half" idx="10"/>
          </p:nvPr>
        </p:nvSpPr>
        <p:spPr/>
        <p:txBody>
          <a:bodyPr/>
          <a:lstStyle/>
          <a:p>
            <a:fld id="{48A15907-4849-4FFC-B171-8CA3596BDDE2}" type="datetimeFigureOut">
              <a:rPr lang="en-US" smtClean="0"/>
              <a:t>8/17/2026</a:t>
            </a:fld>
            <a:endParaRPr lang="en-US"/>
          </a:p>
        </p:txBody>
      </p:sp>
      <p:sp>
        <p:nvSpPr>
          <p:cNvPr id="5" name="Footer Placeholder 4">
            <a:extLst>
              <a:ext uri="{FF2B5EF4-FFF2-40B4-BE49-F238E27FC236}">
                <a16:creationId xmlns:a16="http://schemas.microsoft.com/office/drawing/2014/main" id="{29EAA746-18BC-93C7-0D0A-5057CE5F48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95F7C2-14F5-5546-0644-54E65BE5FDBF}"/>
              </a:ext>
            </a:extLst>
          </p:cNvPr>
          <p:cNvSpPr>
            <a:spLocks noGrp="1"/>
          </p:cNvSpPr>
          <p:nvPr>
            <p:ph type="sldNum" sz="quarter" idx="12"/>
          </p:nvPr>
        </p:nvSpPr>
        <p:spPr/>
        <p:txBody>
          <a:bodyPr/>
          <a:lstStyle/>
          <a:p>
            <a:fld id="{C2FEC300-1B7E-4837-9759-CFD3E83C569E}" type="slidenum">
              <a:rPr lang="en-US" smtClean="0"/>
              <a:t>‹#›</a:t>
            </a:fld>
            <a:endParaRPr lang="en-US"/>
          </a:p>
        </p:txBody>
      </p:sp>
    </p:spTree>
    <p:extLst>
      <p:ext uri="{BB962C8B-B14F-4D97-AF65-F5344CB8AC3E}">
        <p14:creationId xmlns:p14="http://schemas.microsoft.com/office/powerpoint/2010/main" val="3751531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7B201-5357-229B-AF60-9CCFA76011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628051-9969-B497-7C95-45CED0B6B9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93A892-A093-EB9E-A238-67CD7D05FC07}"/>
              </a:ext>
            </a:extLst>
          </p:cNvPr>
          <p:cNvSpPr>
            <a:spLocks noGrp="1"/>
          </p:cNvSpPr>
          <p:nvPr>
            <p:ph type="dt" sz="half" idx="10"/>
          </p:nvPr>
        </p:nvSpPr>
        <p:spPr/>
        <p:txBody>
          <a:bodyPr/>
          <a:lstStyle/>
          <a:p>
            <a:fld id="{48A15907-4849-4FFC-B171-8CA3596BDDE2}" type="datetimeFigureOut">
              <a:rPr lang="en-US" smtClean="0"/>
              <a:t>8/17/2026</a:t>
            </a:fld>
            <a:endParaRPr lang="en-US"/>
          </a:p>
        </p:txBody>
      </p:sp>
      <p:sp>
        <p:nvSpPr>
          <p:cNvPr id="5" name="Footer Placeholder 4">
            <a:extLst>
              <a:ext uri="{FF2B5EF4-FFF2-40B4-BE49-F238E27FC236}">
                <a16:creationId xmlns:a16="http://schemas.microsoft.com/office/drawing/2014/main" id="{9FFEC77C-50AB-64E6-E5C1-5DA1BAE264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37DFBB-EB60-30A3-58D4-42F525D76B67}"/>
              </a:ext>
            </a:extLst>
          </p:cNvPr>
          <p:cNvSpPr>
            <a:spLocks noGrp="1"/>
          </p:cNvSpPr>
          <p:nvPr>
            <p:ph type="sldNum" sz="quarter" idx="12"/>
          </p:nvPr>
        </p:nvSpPr>
        <p:spPr/>
        <p:txBody>
          <a:bodyPr/>
          <a:lstStyle/>
          <a:p>
            <a:fld id="{C2FEC300-1B7E-4837-9759-CFD3E83C569E}" type="slidenum">
              <a:rPr lang="en-US" smtClean="0"/>
              <a:t>‹#›</a:t>
            </a:fld>
            <a:endParaRPr lang="en-US"/>
          </a:p>
        </p:txBody>
      </p:sp>
    </p:spTree>
    <p:extLst>
      <p:ext uri="{BB962C8B-B14F-4D97-AF65-F5344CB8AC3E}">
        <p14:creationId xmlns:p14="http://schemas.microsoft.com/office/powerpoint/2010/main" val="947926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C7D59-04D2-1AE5-1E5A-DF8E026243D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FB1EDF3-3DE1-ACA7-5936-81AF5BF4BD3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010106-86A7-EECA-6791-FD03B6EB5248}"/>
              </a:ext>
            </a:extLst>
          </p:cNvPr>
          <p:cNvSpPr>
            <a:spLocks noGrp="1"/>
          </p:cNvSpPr>
          <p:nvPr>
            <p:ph type="dt" sz="half" idx="10"/>
          </p:nvPr>
        </p:nvSpPr>
        <p:spPr/>
        <p:txBody>
          <a:bodyPr/>
          <a:lstStyle/>
          <a:p>
            <a:fld id="{48A15907-4849-4FFC-B171-8CA3596BDDE2}" type="datetimeFigureOut">
              <a:rPr lang="en-US" smtClean="0"/>
              <a:t>8/17/2026</a:t>
            </a:fld>
            <a:endParaRPr lang="en-US"/>
          </a:p>
        </p:txBody>
      </p:sp>
      <p:sp>
        <p:nvSpPr>
          <p:cNvPr id="5" name="Footer Placeholder 4">
            <a:extLst>
              <a:ext uri="{FF2B5EF4-FFF2-40B4-BE49-F238E27FC236}">
                <a16:creationId xmlns:a16="http://schemas.microsoft.com/office/drawing/2014/main" id="{BAA64D85-1A18-24BE-B142-6B17851C06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5BF56B-8926-0F8B-7AB9-539B6658FA35}"/>
              </a:ext>
            </a:extLst>
          </p:cNvPr>
          <p:cNvSpPr>
            <a:spLocks noGrp="1"/>
          </p:cNvSpPr>
          <p:nvPr>
            <p:ph type="sldNum" sz="quarter" idx="12"/>
          </p:nvPr>
        </p:nvSpPr>
        <p:spPr/>
        <p:txBody>
          <a:bodyPr/>
          <a:lstStyle/>
          <a:p>
            <a:fld id="{C2FEC300-1B7E-4837-9759-CFD3E83C569E}" type="slidenum">
              <a:rPr lang="en-US" smtClean="0"/>
              <a:t>‹#›</a:t>
            </a:fld>
            <a:endParaRPr lang="en-US"/>
          </a:p>
        </p:txBody>
      </p:sp>
    </p:spTree>
    <p:extLst>
      <p:ext uri="{BB962C8B-B14F-4D97-AF65-F5344CB8AC3E}">
        <p14:creationId xmlns:p14="http://schemas.microsoft.com/office/powerpoint/2010/main" val="491609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F2A8C-BE05-38E0-E84B-05C18AC9AA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E4D580-661A-C4A8-94F2-20E9AEFC81A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3A87890-0277-65C7-20FF-72AAC1672E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9D3E07C-8344-1564-F4CE-20D62B61008D}"/>
              </a:ext>
            </a:extLst>
          </p:cNvPr>
          <p:cNvSpPr>
            <a:spLocks noGrp="1"/>
          </p:cNvSpPr>
          <p:nvPr>
            <p:ph type="dt" sz="half" idx="10"/>
          </p:nvPr>
        </p:nvSpPr>
        <p:spPr/>
        <p:txBody>
          <a:bodyPr/>
          <a:lstStyle/>
          <a:p>
            <a:fld id="{48A15907-4849-4FFC-B171-8CA3596BDDE2}" type="datetimeFigureOut">
              <a:rPr lang="en-US" smtClean="0"/>
              <a:t>8/17/2026</a:t>
            </a:fld>
            <a:endParaRPr lang="en-US"/>
          </a:p>
        </p:txBody>
      </p:sp>
      <p:sp>
        <p:nvSpPr>
          <p:cNvPr id="6" name="Footer Placeholder 5">
            <a:extLst>
              <a:ext uri="{FF2B5EF4-FFF2-40B4-BE49-F238E27FC236}">
                <a16:creationId xmlns:a16="http://schemas.microsoft.com/office/drawing/2014/main" id="{43DEF49D-D6C4-4F87-E7A9-DAA03B7CDA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7BE03B-1C60-AF3A-0DA5-01407440DD10}"/>
              </a:ext>
            </a:extLst>
          </p:cNvPr>
          <p:cNvSpPr>
            <a:spLocks noGrp="1"/>
          </p:cNvSpPr>
          <p:nvPr>
            <p:ph type="sldNum" sz="quarter" idx="12"/>
          </p:nvPr>
        </p:nvSpPr>
        <p:spPr/>
        <p:txBody>
          <a:bodyPr/>
          <a:lstStyle/>
          <a:p>
            <a:fld id="{C2FEC300-1B7E-4837-9759-CFD3E83C569E}" type="slidenum">
              <a:rPr lang="en-US" smtClean="0"/>
              <a:t>‹#›</a:t>
            </a:fld>
            <a:endParaRPr lang="en-US"/>
          </a:p>
        </p:txBody>
      </p:sp>
    </p:spTree>
    <p:extLst>
      <p:ext uri="{BB962C8B-B14F-4D97-AF65-F5344CB8AC3E}">
        <p14:creationId xmlns:p14="http://schemas.microsoft.com/office/powerpoint/2010/main" val="12425492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FB32A-7C6E-4594-552C-B30E78F68E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61F6DDE-B2A7-A21E-3111-A45B165380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A520257-33FD-1A4D-0A61-F77A45CC0D3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4262B8B-6C5D-CEE4-DB7A-5CE4D69324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B5153C-716C-495B-EF0B-9867C7ECA04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A5483D-875D-17EA-63C7-BB5795028D7E}"/>
              </a:ext>
            </a:extLst>
          </p:cNvPr>
          <p:cNvSpPr>
            <a:spLocks noGrp="1"/>
          </p:cNvSpPr>
          <p:nvPr>
            <p:ph type="dt" sz="half" idx="10"/>
          </p:nvPr>
        </p:nvSpPr>
        <p:spPr/>
        <p:txBody>
          <a:bodyPr/>
          <a:lstStyle/>
          <a:p>
            <a:fld id="{48A15907-4849-4FFC-B171-8CA3596BDDE2}" type="datetimeFigureOut">
              <a:rPr lang="en-US" smtClean="0"/>
              <a:t>8/17/2026</a:t>
            </a:fld>
            <a:endParaRPr lang="en-US"/>
          </a:p>
        </p:txBody>
      </p:sp>
      <p:sp>
        <p:nvSpPr>
          <p:cNvPr id="8" name="Footer Placeholder 7">
            <a:extLst>
              <a:ext uri="{FF2B5EF4-FFF2-40B4-BE49-F238E27FC236}">
                <a16:creationId xmlns:a16="http://schemas.microsoft.com/office/drawing/2014/main" id="{4A8A2D6A-0037-09BF-6690-6D9641BA8F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C17A167-9C47-6D74-ACEC-9EF5334DF07A}"/>
              </a:ext>
            </a:extLst>
          </p:cNvPr>
          <p:cNvSpPr>
            <a:spLocks noGrp="1"/>
          </p:cNvSpPr>
          <p:nvPr>
            <p:ph type="sldNum" sz="quarter" idx="12"/>
          </p:nvPr>
        </p:nvSpPr>
        <p:spPr/>
        <p:txBody>
          <a:bodyPr/>
          <a:lstStyle/>
          <a:p>
            <a:fld id="{C2FEC300-1B7E-4837-9759-CFD3E83C569E}" type="slidenum">
              <a:rPr lang="en-US" smtClean="0"/>
              <a:t>‹#›</a:t>
            </a:fld>
            <a:endParaRPr lang="en-US"/>
          </a:p>
        </p:txBody>
      </p:sp>
    </p:spTree>
    <p:extLst>
      <p:ext uri="{BB962C8B-B14F-4D97-AF65-F5344CB8AC3E}">
        <p14:creationId xmlns:p14="http://schemas.microsoft.com/office/powerpoint/2010/main" val="1928033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D0B03-267D-D389-314D-9A987B56F15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BA38DA-FD31-901C-4B39-B3BD82A5F028}"/>
              </a:ext>
            </a:extLst>
          </p:cNvPr>
          <p:cNvSpPr>
            <a:spLocks noGrp="1"/>
          </p:cNvSpPr>
          <p:nvPr>
            <p:ph type="dt" sz="half" idx="10"/>
          </p:nvPr>
        </p:nvSpPr>
        <p:spPr/>
        <p:txBody>
          <a:bodyPr/>
          <a:lstStyle/>
          <a:p>
            <a:fld id="{48A15907-4849-4FFC-B171-8CA3596BDDE2}" type="datetimeFigureOut">
              <a:rPr lang="en-US" smtClean="0"/>
              <a:t>8/17/2026</a:t>
            </a:fld>
            <a:endParaRPr lang="en-US"/>
          </a:p>
        </p:txBody>
      </p:sp>
      <p:sp>
        <p:nvSpPr>
          <p:cNvPr id="4" name="Footer Placeholder 3">
            <a:extLst>
              <a:ext uri="{FF2B5EF4-FFF2-40B4-BE49-F238E27FC236}">
                <a16:creationId xmlns:a16="http://schemas.microsoft.com/office/drawing/2014/main" id="{0EF8BBD0-85D8-F24F-82C3-EBFA8BBA488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1E81791-4620-D67A-A382-B40C9911F5BA}"/>
              </a:ext>
            </a:extLst>
          </p:cNvPr>
          <p:cNvSpPr>
            <a:spLocks noGrp="1"/>
          </p:cNvSpPr>
          <p:nvPr>
            <p:ph type="sldNum" sz="quarter" idx="12"/>
          </p:nvPr>
        </p:nvSpPr>
        <p:spPr/>
        <p:txBody>
          <a:bodyPr/>
          <a:lstStyle/>
          <a:p>
            <a:fld id="{C2FEC300-1B7E-4837-9759-CFD3E83C569E}" type="slidenum">
              <a:rPr lang="en-US" smtClean="0"/>
              <a:t>‹#›</a:t>
            </a:fld>
            <a:endParaRPr lang="en-US"/>
          </a:p>
        </p:txBody>
      </p:sp>
    </p:spTree>
    <p:extLst>
      <p:ext uri="{BB962C8B-B14F-4D97-AF65-F5344CB8AC3E}">
        <p14:creationId xmlns:p14="http://schemas.microsoft.com/office/powerpoint/2010/main" val="2294607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7A7AAD-ACA3-A57F-ACF0-7733C36B7ED3}"/>
              </a:ext>
            </a:extLst>
          </p:cNvPr>
          <p:cNvSpPr>
            <a:spLocks noGrp="1"/>
          </p:cNvSpPr>
          <p:nvPr>
            <p:ph type="dt" sz="half" idx="10"/>
          </p:nvPr>
        </p:nvSpPr>
        <p:spPr/>
        <p:txBody>
          <a:bodyPr/>
          <a:lstStyle/>
          <a:p>
            <a:fld id="{48A15907-4849-4FFC-B171-8CA3596BDDE2}" type="datetimeFigureOut">
              <a:rPr lang="en-US" smtClean="0"/>
              <a:t>8/17/2026</a:t>
            </a:fld>
            <a:endParaRPr lang="en-US"/>
          </a:p>
        </p:txBody>
      </p:sp>
      <p:sp>
        <p:nvSpPr>
          <p:cNvPr id="3" name="Footer Placeholder 2">
            <a:extLst>
              <a:ext uri="{FF2B5EF4-FFF2-40B4-BE49-F238E27FC236}">
                <a16:creationId xmlns:a16="http://schemas.microsoft.com/office/drawing/2014/main" id="{B0882881-BE26-C78B-EB42-F5B018F153C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AC2F59B-A38D-1BBB-9281-7D96C9AEF5DC}"/>
              </a:ext>
            </a:extLst>
          </p:cNvPr>
          <p:cNvSpPr>
            <a:spLocks noGrp="1"/>
          </p:cNvSpPr>
          <p:nvPr>
            <p:ph type="sldNum" sz="quarter" idx="12"/>
          </p:nvPr>
        </p:nvSpPr>
        <p:spPr/>
        <p:txBody>
          <a:bodyPr/>
          <a:lstStyle/>
          <a:p>
            <a:fld id="{C2FEC300-1B7E-4837-9759-CFD3E83C569E}" type="slidenum">
              <a:rPr lang="en-US" smtClean="0"/>
              <a:t>‹#›</a:t>
            </a:fld>
            <a:endParaRPr lang="en-US"/>
          </a:p>
        </p:txBody>
      </p:sp>
    </p:spTree>
    <p:extLst>
      <p:ext uri="{BB962C8B-B14F-4D97-AF65-F5344CB8AC3E}">
        <p14:creationId xmlns:p14="http://schemas.microsoft.com/office/powerpoint/2010/main" val="1623424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5C2A9-4A62-5408-0BEE-4A6D8CA701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32DBC3-3017-8A1A-74B4-B678C5A265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88479DE-A2C6-531B-81FD-0CA2A32FB8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47A7AC-FD10-59B8-F745-72D3F86370A1}"/>
              </a:ext>
            </a:extLst>
          </p:cNvPr>
          <p:cNvSpPr>
            <a:spLocks noGrp="1"/>
          </p:cNvSpPr>
          <p:nvPr>
            <p:ph type="dt" sz="half" idx="10"/>
          </p:nvPr>
        </p:nvSpPr>
        <p:spPr/>
        <p:txBody>
          <a:bodyPr/>
          <a:lstStyle/>
          <a:p>
            <a:fld id="{48A15907-4849-4FFC-B171-8CA3596BDDE2}" type="datetimeFigureOut">
              <a:rPr lang="en-US" smtClean="0"/>
              <a:t>8/17/2026</a:t>
            </a:fld>
            <a:endParaRPr lang="en-US"/>
          </a:p>
        </p:txBody>
      </p:sp>
      <p:sp>
        <p:nvSpPr>
          <p:cNvPr id="6" name="Footer Placeholder 5">
            <a:extLst>
              <a:ext uri="{FF2B5EF4-FFF2-40B4-BE49-F238E27FC236}">
                <a16:creationId xmlns:a16="http://schemas.microsoft.com/office/drawing/2014/main" id="{5368BAF3-8514-C705-9A70-439916ABD5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69CDCD-E0CD-99D8-DC3E-15DC15953D6A}"/>
              </a:ext>
            </a:extLst>
          </p:cNvPr>
          <p:cNvSpPr>
            <a:spLocks noGrp="1"/>
          </p:cNvSpPr>
          <p:nvPr>
            <p:ph type="sldNum" sz="quarter" idx="12"/>
          </p:nvPr>
        </p:nvSpPr>
        <p:spPr/>
        <p:txBody>
          <a:bodyPr/>
          <a:lstStyle/>
          <a:p>
            <a:fld id="{C2FEC300-1B7E-4837-9759-CFD3E83C569E}" type="slidenum">
              <a:rPr lang="en-US" smtClean="0"/>
              <a:t>‹#›</a:t>
            </a:fld>
            <a:endParaRPr lang="en-US"/>
          </a:p>
        </p:txBody>
      </p:sp>
    </p:spTree>
    <p:extLst>
      <p:ext uri="{BB962C8B-B14F-4D97-AF65-F5344CB8AC3E}">
        <p14:creationId xmlns:p14="http://schemas.microsoft.com/office/powerpoint/2010/main" val="2461304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6D02A-BF1C-32C7-E483-060F5CB273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1AB5E2A-BE65-042A-B7C2-E96FB755BE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53007E-C43B-950A-A1EF-BE2DEED8AB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77411C-399E-2AB6-6D47-F261425A7811}"/>
              </a:ext>
            </a:extLst>
          </p:cNvPr>
          <p:cNvSpPr>
            <a:spLocks noGrp="1"/>
          </p:cNvSpPr>
          <p:nvPr>
            <p:ph type="dt" sz="half" idx="10"/>
          </p:nvPr>
        </p:nvSpPr>
        <p:spPr/>
        <p:txBody>
          <a:bodyPr/>
          <a:lstStyle/>
          <a:p>
            <a:fld id="{48A15907-4849-4FFC-B171-8CA3596BDDE2}" type="datetimeFigureOut">
              <a:rPr lang="en-US" smtClean="0"/>
              <a:t>8/17/2026</a:t>
            </a:fld>
            <a:endParaRPr lang="en-US"/>
          </a:p>
        </p:txBody>
      </p:sp>
      <p:sp>
        <p:nvSpPr>
          <p:cNvPr id="6" name="Footer Placeholder 5">
            <a:extLst>
              <a:ext uri="{FF2B5EF4-FFF2-40B4-BE49-F238E27FC236}">
                <a16:creationId xmlns:a16="http://schemas.microsoft.com/office/drawing/2014/main" id="{99B66D46-0F99-8446-96B3-3A0D710E91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78AC36-320B-0262-883D-432C93ADB824}"/>
              </a:ext>
            </a:extLst>
          </p:cNvPr>
          <p:cNvSpPr>
            <a:spLocks noGrp="1"/>
          </p:cNvSpPr>
          <p:nvPr>
            <p:ph type="sldNum" sz="quarter" idx="12"/>
          </p:nvPr>
        </p:nvSpPr>
        <p:spPr/>
        <p:txBody>
          <a:bodyPr/>
          <a:lstStyle/>
          <a:p>
            <a:fld id="{C2FEC300-1B7E-4837-9759-CFD3E83C569E}" type="slidenum">
              <a:rPr lang="en-US" smtClean="0"/>
              <a:t>‹#›</a:t>
            </a:fld>
            <a:endParaRPr lang="en-US"/>
          </a:p>
        </p:txBody>
      </p:sp>
    </p:spTree>
    <p:extLst>
      <p:ext uri="{BB962C8B-B14F-4D97-AF65-F5344CB8AC3E}">
        <p14:creationId xmlns:p14="http://schemas.microsoft.com/office/powerpoint/2010/main" val="3872654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D5BC76-C8EA-05CF-5315-B8B1427E39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9C50FFD-C1A1-E946-F8ED-74090093DE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2ABD0C-F097-D862-C2A7-CE81099299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8A15907-4849-4FFC-B171-8CA3596BDDE2}" type="datetimeFigureOut">
              <a:rPr lang="en-US" smtClean="0"/>
              <a:t>8/17/2026</a:t>
            </a:fld>
            <a:endParaRPr lang="en-US"/>
          </a:p>
        </p:txBody>
      </p:sp>
      <p:sp>
        <p:nvSpPr>
          <p:cNvPr id="5" name="Footer Placeholder 4">
            <a:extLst>
              <a:ext uri="{FF2B5EF4-FFF2-40B4-BE49-F238E27FC236}">
                <a16:creationId xmlns:a16="http://schemas.microsoft.com/office/drawing/2014/main" id="{B9F32863-F7FF-544F-8053-925E61AEE6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CA0A432-4456-851D-874F-CFA9B30563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FEC300-1B7E-4837-9759-CFD3E83C569E}" type="slidenum">
              <a:rPr lang="en-US" smtClean="0"/>
              <a:t>‹#›</a:t>
            </a:fld>
            <a:endParaRPr lang="en-US"/>
          </a:p>
        </p:txBody>
      </p:sp>
    </p:spTree>
    <p:extLst>
      <p:ext uri="{BB962C8B-B14F-4D97-AF65-F5344CB8AC3E}">
        <p14:creationId xmlns:p14="http://schemas.microsoft.com/office/powerpoint/2010/main" val="1090800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E1E1E6-A68D-BC6A-5AFC-0C2DCB04C90E}"/>
              </a:ext>
            </a:extLst>
          </p:cNvPr>
          <p:cNvPicPr>
            <a:picLocks noChangeAspect="1"/>
          </p:cNvPicPr>
          <p:nvPr/>
        </p:nvPicPr>
        <p:blipFill>
          <a:blip r:embed="rId2"/>
          <a:srcRect l="427" r="2" b="2"/>
          <a:stretch>
            <a:fillRect/>
          </a:stretch>
        </p:blipFill>
        <p:spPr>
          <a:xfrm>
            <a:off x="20" y="-7619"/>
            <a:ext cx="12191979" cy="6887364"/>
          </a:xfrm>
          <a:prstGeom prst="rect">
            <a:avLst/>
          </a:prstGeom>
        </p:spPr>
      </p:pic>
      <p:sp>
        <p:nvSpPr>
          <p:cNvPr id="10" name="Rectangle 9">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20"/>
            <a:ext cx="5566593" cy="6887364"/>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067CD3-146F-6228-E362-39AA720C25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63442" y="855815"/>
            <a:ext cx="6887365" cy="5160474"/>
          </a:xfrm>
          <a:prstGeom prst="rect">
            <a:avLst/>
          </a:prstGeom>
          <a:gradFill flip="none" rotWithShape="1">
            <a:gsLst>
              <a:gs pos="0">
                <a:schemeClr val="accent5">
                  <a:lumMod val="75000"/>
                  <a:alpha val="91000"/>
                </a:schemeClr>
              </a:gs>
              <a:gs pos="83000">
                <a:schemeClr val="accent5">
                  <a:alpha val="0"/>
                </a:schemeClr>
              </a:gs>
            </a:gsLst>
            <a:lin ang="51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4" name="Rectangle 13">
            <a:extLst>
              <a:ext uri="{FF2B5EF4-FFF2-40B4-BE49-F238E27FC236}">
                <a16:creationId xmlns:a16="http://schemas.microsoft.com/office/drawing/2014/main" id="{271C7E5C-A0F8-E9FA-56DB-31A257FD4E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7648"/>
            <a:ext cx="2079513" cy="6865647"/>
          </a:xfrm>
          <a:prstGeom prst="rect">
            <a:avLst/>
          </a:prstGeom>
          <a:gradFill flip="none" rotWithShape="1">
            <a:gsLst>
              <a:gs pos="5000">
                <a:schemeClr val="accent5"/>
              </a:gs>
              <a:gs pos="49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3F70A3C-4474-2A39-470C-FD55A88375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7706777" y="3068761"/>
            <a:ext cx="4504659" cy="3789239"/>
          </a:xfrm>
          <a:prstGeom prst="rect">
            <a:avLst/>
          </a:prstGeom>
          <a:gradFill flip="none" rotWithShape="1">
            <a:gsLst>
              <a:gs pos="0">
                <a:schemeClr val="accent5"/>
              </a:gs>
              <a:gs pos="60000">
                <a:schemeClr val="accent5">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8" name="Rectangle 17">
            <a:extLst>
              <a:ext uri="{FF2B5EF4-FFF2-40B4-BE49-F238E27FC236}">
                <a16:creationId xmlns:a16="http://schemas.microsoft.com/office/drawing/2014/main" id="{BAC3F7D4-9613-0E1F-901C-98FE831DE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774557" y="-6485"/>
            <a:ext cx="3427160" cy="6879745"/>
          </a:xfrm>
          <a:prstGeom prst="rect">
            <a:avLst/>
          </a:prstGeom>
          <a:gradFill flip="none" rotWithShape="1">
            <a:gsLst>
              <a:gs pos="5000">
                <a:schemeClr val="accent2"/>
              </a:gs>
              <a:gs pos="49000">
                <a:schemeClr val="accent5">
                  <a:lumMod val="60000"/>
                  <a:lumOff val="40000"/>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FD5167C-AF48-26F0-7A9F-3F76433748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64705" y="-1061856"/>
            <a:ext cx="3682024" cy="12211438"/>
          </a:xfrm>
          <a:prstGeom prst="rect">
            <a:avLst/>
          </a:prstGeom>
          <a:gradFill>
            <a:gsLst>
              <a:gs pos="0">
                <a:schemeClr val="accent5"/>
              </a:gs>
              <a:gs pos="65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7B30A01-FCA8-86A5-A840-C32A3BE2E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 y="-7639"/>
            <a:ext cx="4879823" cy="6887373"/>
          </a:xfrm>
          <a:prstGeom prst="rect">
            <a:avLst/>
          </a:prstGeom>
          <a:gradFill>
            <a:gsLst>
              <a:gs pos="0">
                <a:schemeClr val="accent2">
                  <a:alpha val="70000"/>
                </a:schemeClr>
              </a:gs>
              <a:gs pos="44000">
                <a:schemeClr val="accent5">
                  <a:lumMod val="60000"/>
                  <a:lumOff val="40000"/>
                  <a:alpha val="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2CB33F-286E-DF04-6758-6E9562537E1D}"/>
              </a:ext>
            </a:extLst>
          </p:cNvPr>
          <p:cNvSpPr>
            <a:spLocks noGrp="1"/>
          </p:cNvSpPr>
          <p:nvPr>
            <p:ph type="ctrTitle"/>
          </p:nvPr>
        </p:nvSpPr>
        <p:spPr>
          <a:xfrm>
            <a:off x="859028" y="2155188"/>
            <a:ext cx="4160233" cy="2839273"/>
          </a:xfrm>
        </p:spPr>
        <p:txBody>
          <a:bodyPr>
            <a:normAutofit/>
          </a:bodyPr>
          <a:lstStyle/>
          <a:p>
            <a:pPr algn="l"/>
            <a:r>
              <a:rPr lang="en-US" sz="4000" b="1" dirty="0">
                <a:solidFill>
                  <a:srgbClr val="FFFFFF"/>
                </a:solidFill>
              </a:rPr>
              <a:t>2026 IED Legislative Summary</a:t>
            </a:r>
            <a:br>
              <a:rPr lang="en-US" sz="4000" b="1" dirty="0">
                <a:solidFill>
                  <a:srgbClr val="FFFFFF"/>
                </a:solidFill>
              </a:rPr>
            </a:br>
            <a:r>
              <a:rPr lang="en-US" sz="2800" i="1" dirty="0">
                <a:solidFill>
                  <a:srgbClr val="FFFFFF"/>
                </a:solidFill>
              </a:rPr>
              <a:t>IVRA Summer Conference</a:t>
            </a:r>
            <a:endParaRPr lang="en-US" sz="4000" i="1" dirty="0">
              <a:solidFill>
                <a:srgbClr val="FFFFFF"/>
              </a:solidFill>
            </a:endParaRPr>
          </a:p>
        </p:txBody>
      </p:sp>
      <p:sp>
        <p:nvSpPr>
          <p:cNvPr id="3" name="Subtitle 2">
            <a:extLst>
              <a:ext uri="{FF2B5EF4-FFF2-40B4-BE49-F238E27FC236}">
                <a16:creationId xmlns:a16="http://schemas.microsoft.com/office/drawing/2014/main" id="{AB42B8BD-FE37-4B68-1B1A-572D4CF856FC}"/>
              </a:ext>
            </a:extLst>
          </p:cNvPr>
          <p:cNvSpPr>
            <a:spLocks noGrp="1"/>
          </p:cNvSpPr>
          <p:nvPr>
            <p:ph type="subTitle" idx="1"/>
          </p:nvPr>
        </p:nvSpPr>
        <p:spPr>
          <a:xfrm>
            <a:off x="859028" y="5086100"/>
            <a:ext cx="6751140" cy="850998"/>
          </a:xfrm>
        </p:spPr>
        <p:txBody>
          <a:bodyPr>
            <a:normAutofit/>
          </a:bodyPr>
          <a:lstStyle/>
          <a:p>
            <a:pPr algn="l"/>
            <a:r>
              <a:rPr lang="en-US" sz="2000" dirty="0">
                <a:solidFill>
                  <a:srgbClr val="FFFFFF"/>
                </a:solidFill>
              </a:rPr>
              <a:t>Joe McLain &amp; Angie Nussmeyer, Co-Directors</a:t>
            </a:r>
          </a:p>
          <a:p>
            <a:pPr algn="l"/>
            <a:r>
              <a:rPr lang="en-US" sz="2000" dirty="0">
                <a:solidFill>
                  <a:srgbClr val="FFFFFF"/>
                </a:solidFill>
              </a:rPr>
              <a:t>Matthew Kochevar &amp; Ron Miller, Co-General Counsels</a:t>
            </a:r>
          </a:p>
        </p:txBody>
      </p:sp>
    </p:spTree>
    <p:extLst>
      <p:ext uri="{BB962C8B-B14F-4D97-AF65-F5344CB8AC3E}">
        <p14:creationId xmlns:p14="http://schemas.microsoft.com/office/powerpoint/2010/main" val="3384946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ACD60-BE2C-7FB3-63DE-2DEC356A421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15D8B6A-CC00-5B1D-253E-82CAA230FBA6}"/>
              </a:ext>
            </a:extLst>
          </p:cNvPr>
          <p:cNvSpPr txBox="1"/>
          <p:nvPr/>
        </p:nvSpPr>
        <p:spPr>
          <a:xfrm>
            <a:off x="3067050" y="415052"/>
            <a:ext cx="8629648" cy="5293757"/>
          </a:xfrm>
          <a:prstGeom prst="rect">
            <a:avLst/>
          </a:prstGeom>
          <a:noFill/>
        </p:spPr>
        <p:txBody>
          <a:bodyPr wrap="square" rtlCol="0">
            <a:spAutoFit/>
          </a:bodyPr>
          <a:lstStyle/>
          <a:p>
            <a:r>
              <a:rPr lang="en-US" sz="2400" b="1" dirty="0"/>
              <a:t>Precinct Election Results Entry into SVRS</a:t>
            </a:r>
          </a:p>
          <a:p>
            <a:pPr marL="285750" indent="-285750">
              <a:buFont typeface="Arial" panose="020B0604020202020204" pitchFamily="34" charset="0"/>
              <a:buChar char="•"/>
            </a:pPr>
            <a:r>
              <a:rPr lang="en-US" dirty="0"/>
              <a:t>All counties must enter precinct-level results into SVRS starting with the 11/3/26 General Election by hand entry or using the mapping &amp; upload module</a:t>
            </a:r>
          </a:p>
          <a:p>
            <a:pPr marL="285750" indent="-285750">
              <a:buFont typeface="Arial" panose="020B0604020202020204" pitchFamily="34" charset="0"/>
              <a:buChar char="•"/>
            </a:pPr>
            <a:r>
              <a:rPr lang="en-US" dirty="0"/>
              <a:t>Talk to voting system vendor to make sure proper reports can be pulled from the election management software</a:t>
            </a:r>
          </a:p>
          <a:p>
            <a:pPr marL="285750" indent="-285750">
              <a:buFont typeface="Arial" panose="020B0604020202020204" pitchFamily="34" charset="0"/>
              <a:buChar char="•"/>
            </a:pPr>
            <a:r>
              <a:rPr lang="en-US" dirty="0"/>
              <a:t>Civix will hold trainings closer to the election on how to work with the file &amp; perform the upload</a:t>
            </a:r>
          </a:p>
          <a:p>
            <a:pPr marL="285750" indent="-285750">
              <a:buFont typeface="Arial" panose="020B0604020202020204" pitchFamily="34" charset="0"/>
              <a:buChar char="•"/>
            </a:pPr>
            <a:r>
              <a:rPr lang="en-US" dirty="0"/>
              <a:t>IED must publish all precinct election results on indianavoters.com/electionresults</a:t>
            </a:r>
          </a:p>
          <a:p>
            <a:endParaRPr lang="en-US" sz="800" b="1" dirty="0"/>
          </a:p>
          <a:p>
            <a:r>
              <a:rPr lang="en-US" sz="2400" b="1" dirty="0"/>
              <a:t>Ranked Choice Voting Prohibited in Indiana</a:t>
            </a:r>
          </a:p>
          <a:p>
            <a:endParaRPr lang="en-US" sz="900" b="1" dirty="0"/>
          </a:p>
          <a:p>
            <a:r>
              <a:rPr lang="en-US" sz="2400" b="1" dirty="0"/>
              <a:t>Reorganization &amp; Merger of Certain Townships</a:t>
            </a:r>
          </a:p>
          <a:p>
            <a:pPr marL="285750" indent="-285750">
              <a:buFont typeface="Arial" panose="020B0604020202020204" pitchFamily="34" charset="0"/>
              <a:buChar char="•"/>
            </a:pPr>
            <a:r>
              <a:rPr lang="en-US" dirty="0"/>
              <a:t>Effort led by DLGF</a:t>
            </a:r>
          </a:p>
          <a:p>
            <a:pPr marL="285750" indent="-285750">
              <a:buFont typeface="Arial" panose="020B0604020202020204" pitchFamily="34" charset="0"/>
              <a:buChar char="•"/>
            </a:pPr>
            <a:r>
              <a:rPr lang="en-US" dirty="0"/>
              <a:t>May impact elections after 2028 if townships are dissolved</a:t>
            </a:r>
          </a:p>
          <a:p>
            <a:endParaRPr lang="en-US" sz="900" b="1" dirty="0"/>
          </a:p>
          <a:p>
            <a:r>
              <a:rPr lang="en-US" sz="2400" b="1" dirty="0"/>
              <a:t>Candidate Withdrawal &amp; Voter Registration</a:t>
            </a:r>
          </a:p>
          <a:p>
            <a:pPr marL="285750" indent="-285750">
              <a:buFont typeface="Arial" panose="020B0604020202020204" pitchFamily="34" charset="0"/>
              <a:buChar char="•"/>
            </a:pPr>
            <a:r>
              <a:rPr lang="en-US" dirty="0"/>
              <a:t>May use candidate withdrawal form to update a voter’s registration</a:t>
            </a:r>
          </a:p>
          <a:p>
            <a:pPr marL="285750" indent="-285750">
              <a:buFont typeface="Arial" panose="020B0604020202020204" pitchFamily="34" charset="0"/>
              <a:buChar char="•"/>
            </a:pPr>
            <a:r>
              <a:rPr lang="en-US" dirty="0"/>
              <a:t>Must maintain the paper document the same as a voter registration paper application</a:t>
            </a:r>
          </a:p>
        </p:txBody>
      </p:sp>
      <p:sp>
        <p:nvSpPr>
          <p:cNvPr id="5" name="TextBox 4">
            <a:extLst>
              <a:ext uri="{FF2B5EF4-FFF2-40B4-BE49-F238E27FC236}">
                <a16:creationId xmlns:a16="http://schemas.microsoft.com/office/drawing/2014/main" id="{22F727F3-FBE5-2229-A895-11547049B3CF}"/>
              </a:ext>
            </a:extLst>
          </p:cNvPr>
          <p:cNvSpPr txBox="1"/>
          <p:nvPr/>
        </p:nvSpPr>
        <p:spPr>
          <a:xfrm>
            <a:off x="9209004" y="6196727"/>
            <a:ext cx="2411494"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E2B21"/>
                </a:solidFill>
                <a:effectLst/>
                <a:uLnTx/>
                <a:uFillTx/>
                <a:latin typeface="Arial Narrow" panose="020B0606020202030204" pitchFamily="34" charset="0"/>
                <a:ea typeface="+mn-ea"/>
                <a:cs typeface="+mn-cs"/>
              </a:rPr>
              <a:t>IC 3-6-5-17</a:t>
            </a:r>
          </a:p>
        </p:txBody>
      </p:sp>
      <p:pic>
        <p:nvPicPr>
          <p:cNvPr id="9" name="Picture 8">
            <a:extLst>
              <a:ext uri="{FF2B5EF4-FFF2-40B4-BE49-F238E27FC236}">
                <a16:creationId xmlns:a16="http://schemas.microsoft.com/office/drawing/2014/main" id="{3287F5F2-D05C-8E04-71A8-A8FBC88FD21A}"/>
              </a:ext>
            </a:extLst>
          </p:cNvPr>
          <p:cNvPicPr>
            <a:picLocks noChangeAspect="1"/>
          </p:cNvPicPr>
          <p:nvPr/>
        </p:nvPicPr>
        <p:blipFill>
          <a:blip r:embed="rId2"/>
          <a:stretch>
            <a:fillRect/>
          </a:stretch>
        </p:blipFill>
        <p:spPr>
          <a:xfrm>
            <a:off x="134375" y="314325"/>
            <a:ext cx="2789800" cy="2705100"/>
          </a:xfrm>
          <a:prstGeom prst="rect">
            <a:avLst/>
          </a:prstGeom>
        </p:spPr>
      </p:pic>
      <p:sp>
        <p:nvSpPr>
          <p:cNvPr id="10" name="Title 1">
            <a:extLst>
              <a:ext uri="{FF2B5EF4-FFF2-40B4-BE49-F238E27FC236}">
                <a16:creationId xmlns:a16="http://schemas.microsoft.com/office/drawing/2014/main" id="{5E28B425-5452-985D-8885-E1735E31DAD5}"/>
              </a:ext>
            </a:extLst>
          </p:cNvPr>
          <p:cNvSpPr>
            <a:spLocks noGrp="1"/>
          </p:cNvSpPr>
          <p:nvPr>
            <p:ph type="title"/>
          </p:nvPr>
        </p:nvSpPr>
        <p:spPr>
          <a:xfrm>
            <a:off x="186339" y="2883153"/>
            <a:ext cx="2880712" cy="2012697"/>
          </a:xfrm>
        </p:spPr>
        <p:txBody>
          <a:bodyPr>
            <a:noAutofit/>
          </a:bodyPr>
          <a:lstStyle/>
          <a:p>
            <a:pPr algn="ctr"/>
            <a:r>
              <a:rPr lang="en-US" sz="3600" b="1" dirty="0">
                <a:solidFill>
                  <a:schemeClr val="accent4">
                    <a:lumMod val="75000"/>
                  </a:schemeClr>
                </a:solidFill>
              </a:rPr>
              <a:t>Misc. Law Changes</a:t>
            </a:r>
            <a:endParaRPr lang="en-US" sz="3600" b="1" i="1" dirty="0"/>
          </a:p>
        </p:txBody>
      </p:sp>
    </p:spTree>
    <p:extLst>
      <p:ext uri="{BB962C8B-B14F-4D97-AF65-F5344CB8AC3E}">
        <p14:creationId xmlns:p14="http://schemas.microsoft.com/office/powerpoint/2010/main" val="4098515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7902B-77A6-DB70-AB65-9FCF0C24FF44}"/>
            </a:ext>
          </a:extLst>
        </p:cNvPr>
        <p:cNvGrpSpPr/>
        <p:nvPr/>
      </p:nvGrpSpPr>
      <p:grpSpPr>
        <a:xfrm>
          <a:off x="0" y="0"/>
          <a:ext cx="0" cy="0"/>
          <a:chOff x="0" y="0"/>
          <a:chExt cx="0" cy="0"/>
        </a:xfrm>
      </p:grpSpPr>
      <p:pic>
        <p:nvPicPr>
          <p:cNvPr id="2" name="Picture 1" descr="White background with a variety of colorful ink pens.">
            <a:extLst>
              <a:ext uri="{FF2B5EF4-FFF2-40B4-BE49-F238E27FC236}">
                <a16:creationId xmlns:a16="http://schemas.microsoft.com/office/drawing/2014/main" id="{B370DDE9-3365-FDE1-3FAF-CC0D2A1D080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260909" y="0"/>
            <a:ext cx="13452909" cy="6858000"/>
          </a:xfrm>
          <a:prstGeom prst="rect">
            <a:avLst/>
          </a:prstGeom>
        </p:spPr>
      </p:pic>
      <p:sp>
        <p:nvSpPr>
          <p:cNvPr id="3" name="Title 2">
            <a:extLst>
              <a:ext uri="{FF2B5EF4-FFF2-40B4-BE49-F238E27FC236}">
                <a16:creationId xmlns:a16="http://schemas.microsoft.com/office/drawing/2014/main" id="{393098A3-DE2A-F48E-8B5D-B6B26A789AD7}"/>
              </a:ext>
            </a:extLst>
          </p:cNvPr>
          <p:cNvSpPr>
            <a:spLocks noGrp="1"/>
          </p:cNvSpPr>
          <p:nvPr>
            <p:ph type="title"/>
          </p:nvPr>
        </p:nvSpPr>
        <p:spPr>
          <a:xfrm>
            <a:off x="838200" y="544504"/>
            <a:ext cx="10515600" cy="2852737"/>
          </a:xfrm>
        </p:spPr>
        <p:txBody>
          <a:bodyPr>
            <a:normAutofit/>
          </a:bodyPr>
          <a:lstStyle/>
          <a:p>
            <a:pPr algn="r"/>
            <a:r>
              <a:rPr lang="en-US" b="1" dirty="0"/>
              <a:t>Ballot Layout</a:t>
            </a:r>
          </a:p>
        </p:txBody>
      </p:sp>
      <p:sp>
        <p:nvSpPr>
          <p:cNvPr id="5" name="Text Placeholder 4">
            <a:extLst>
              <a:ext uri="{FF2B5EF4-FFF2-40B4-BE49-F238E27FC236}">
                <a16:creationId xmlns:a16="http://schemas.microsoft.com/office/drawing/2014/main" id="{CEF7A845-9BF7-374C-74AE-66FF8D996E2E}"/>
              </a:ext>
            </a:extLst>
          </p:cNvPr>
          <p:cNvSpPr>
            <a:spLocks noGrp="1"/>
          </p:cNvSpPr>
          <p:nvPr>
            <p:ph type="body" idx="1"/>
          </p:nvPr>
        </p:nvSpPr>
        <p:spPr>
          <a:xfrm>
            <a:off x="838200" y="3643313"/>
            <a:ext cx="10515600" cy="2256041"/>
          </a:xfrm>
        </p:spPr>
        <p:txBody>
          <a:bodyPr>
            <a:normAutofit/>
          </a:bodyPr>
          <a:lstStyle/>
          <a:p>
            <a:pPr algn="r"/>
            <a:r>
              <a:rPr lang="en-US" dirty="0"/>
              <a:t>Statewide &amp; Local Public Questions</a:t>
            </a:r>
          </a:p>
          <a:p>
            <a:pPr algn="r"/>
            <a:r>
              <a:rPr lang="en-US" dirty="0"/>
              <a:t>Straight Party Voting</a:t>
            </a:r>
          </a:p>
          <a:p>
            <a:pPr algn="r"/>
            <a:r>
              <a:rPr lang="en-US" dirty="0"/>
              <a:t>Office Order</a:t>
            </a:r>
          </a:p>
          <a:p>
            <a:pPr algn="r"/>
            <a:r>
              <a:rPr lang="en-US" dirty="0"/>
              <a:t>School Board Candidate Ordering</a:t>
            </a:r>
          </a:p>
          <a:p>
            <a:pPr algn="r"/>
            <a:r>
              <a:rPr lang="en-US" dirty="0"/>
              <a:t>Judicial Retention Questions</a:t>
            </a:r>
          </a:p>
        </p:txBody>
      </p:sp>
      <p:cxnSp>
        <p:nvCxnSpPr>
          <p:cNvPr id="7" name="Straight Connector 6">
            <a:extLst>
              <a:ext uri="{FF2B5EF4-FFF2-40B4-BE49-F238E27FC236}">
                <a16:creationId xmlns:a16="http://schemas.microsoft.com/office/drawing/2014/main" id="{3769EA89-31A4-C79F-C889-3ED0F19A3A79}"/>
              </a:ext>
              <a:ext uri="{C183D7F6-B498-43B3-948B-1728B52AA6E4}">
                <adec:decorative xmlns:adec="http://schemas.microsoft.com/office/drawing/2017/decorative" val="1"/>
              </a:ext>
            </a:extLst>
          </p:cNvPr>
          <p:cNvCxnSpPr>
            <a:cxnSpLocks/>
          </p:cNvCxnSpPr>
          <p:nvPr/>
        </p:nvCxnSpPr>
        <p:spPr>
          <a:xfrm flipH="1" flipV="1">
            <a:off x="11591451" y="1143100"/>
            <a:ext cx="69607" cy="5139713"/>
          </a:xfrm>
          <a:prstGeom prst="line">
            <a:avLst/>
          </a:prstGeom>
          <a:ln w="114300">
            <a:solidFill>
              <a:schemeClr val="accent5">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A73106E6-BCAB-E59C-B705-6ED7320D467A}"/>
              </a:ext>
              <a:ext uri="{C183D7F6-B498-43B3-948B-1728B52AA6E4}">
                <adec:decorative xmlns:adec="http://schemas.microsoft.com/office/drawing/2017/decorative" val="1"/>
              </a:ext>
            </a:extLst>
          </p:cNvPr>
          <p:cNvCxnSpPr>
            <a:cxnSpLocks/>
          </p:cNvCxnSpPr>
          <p:nvPr/>
        </p:nvCxnSpPr>
        <p:spPr>
          <a:xfrm>
            <a:off x="8933977" y="3429000"/>
            <a:ext cx="3258023" cy="0"/>
          </a:xfrm>
          <a:prstGeom prst="line">
            <a:avLst/>
          </a:prstGeom>
          <a:ln w="114300">
            <a:solidFill>
              <a:schemeClr val="accent5">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174080"/>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095AC-9536-474D-C5EE-AD1C2AC9D505}"/>
              </a:ext>
            </a:extLst>
          </p:cNvPr>
          <p:cNvSpPr>
            <a:spLocks noGrp="1"/>
          </p:cNvSpPr>
          <p:nvPr>
            <p:ph type="title"/>
          </p:nvPr>
        </p:nvSpPr>
        <p:spPr>
          <a:xfrm>
            <a:off x="186338" y="2883153"/>
            <a:ext cx="3098057" cy="3508122"/>
          </a:xfrm>
        </p:spPr>
        <p:txBody>
          <a:bodyPr>
            <a:noAutofit/>
          </a:bodyPr>
          <a:lstStyle/>
          <a:p>
            <a:pPr algn="ctr"/>
            <a:r>
              <a:rPr lang="en-US" sz="3600" b="1" dirty="0">
                <a:solidFill>
                  <a:schemeClr val="accent4">
                    <a:lumMod val="75000"/>
                  </a:schemeClr>
                </a:solidFill>
              </a:rPr>
              <a:t>Ballot Questions &amp; Constitutional Amendments </a:t>
            </a:r>
            <a:r>
              <a:rPr lang="en-US" sz="2400" b="1" i="1" dirty="0"/>
              <a:t>on Nov. 2026 Ballot</a:t>
            </a:r>
            <a:endParaRPr lang="en-US" sz="3600" b="1" i="1" dirty="0"/>
          </a:p>
        </p:txBody>
      </p:sp>
      <p:sp>
        <p:nvSpPr>
          <p:cNvPr id="6" name="TextBox 5">
            <a:extLst>
              <a:ext uri="{FF2B5EF4-FFF2-40B4-BE49-F238E27FC236}">
                <a16:creationId xmlns:a16="http://schemas.microsoft.com/office/drawing/2014/main" id="{DDC5ABF7-BA8A-B838-960D-334CBDE9E269}"/>
              </a:ext>
            </a:extLst>
          </p:cNvPr>
          <p:cNvSpPr txBox="1"/>
          <p:nvPr/>
        </p:nvSpPr>
        <p:spPr>
          <a:xfrm>
            <a:off x="3352800" y="419283"/>
            <a:ext cx="8239125" cy="5893921"/>
          </a:xfrm>
          <a:prstGeom prst="rect">
            <a:avLst/>
          </a:prstGeom>
          <a:noFill/>
        </p:spPr>
        <p:txBody>
          <a:bodyPr wrap="square" rtlCol="0">
            <a:spAutoFit/>
          </a:bodyPr>
          <a:lstStyle/>
          <a:p>
            <a:r>
              <a:rPr lang="en-US" sz="2400" b="1" dirty="0"/>
              <a:t>Statewide Constitutional Amendments</a:t>
            </a:r>
          </a:p>
          <a:p>
            <a:pPr marL="285750" indent="-285750">
              <a:buFont typeface="Arial" panose="020B0604020202020204" pitchFamily="34" charset="0"/>
              <a:buChar char="•"/>
            </a:pPr>
            <a:r>
              <a:rPr lang="en-US" sz="1600" dirty="0"/>
              <a:t>Impacts ALL Indiana Counties</a:t>
            </a:r>
          </a:p>
          <a:p>
            <a:pPr marL="285750" indent="-285750">
              <a:buFont typeface="Arial" panose="020B0604020202020204" pitchFamily="34" charset="0"/>
              <a:buChar char="•"/>
            </a:pPr>
            <a:r>
              <a:rPr lang="en-US" sz="1600" dirty="0"/>
              <a:t>Two Questions will appear on the Nov. 2026 ballot:</a:t>
            </a:r>
          </a:p>
          <a:p>
            <a:pPr marL="742950" lvl="1" indent="-285750">
              <a:buFont typeface="Arial" panose="020B0604020202020204" pitchFamily="34" charset="0"/>
              <a:buChar char="•"/>
            </a:pPr>
            <a:r>
              <a:rPr lang="en-US" sz="1600" u="sng" dirty="0"/>
              <a:t>Limitations on the Right to Bail</a:t>
            </a:r>
          </a:p>
          <a:p>
            <a:pPr marL="1200150" lvl="2" indent="-285750">
              <a:buFont typeface="Arial" panose="020B0604020202020204" pitchFamily="34" charset="0"/>
              <a:buChar char="•"/>
            </a:pPr>
            <a:r>
              <a:rPr lang="en-US" sz="1600" dirty="0"/>
              <a:t>Would not permit a person the right to bail charged with an offense other than murder or treason if certain conditions are met</a:t>
            </a:r>
          </a:p>
          <a:p>
            <a:pPr marL="742950" lvl="1" indent="-285750">
              <a:buFont typeface="Arial" panose="020B0604020202020204" pitchFamily="34" charset="0"/>
              <a:buChar char="•"/>
            </a:pPr>
            <a:r>
              <a:rPr lang="en-US" sz="1600" u="sng" dirty="0"/>
              <a:t>Residence for Town &amp; City Court Judges</a:t>
            </a:r>
          </a:p>
          <a:p>
            <a:pPr marL="1200150" lvl="2" indent="-285750">
              <a:buFont typeface="Arial" panose="020B0604020202020204" pitchFamily="34" charset="0"/>
              <a:buChar char="•"/>
            </a:pPr>
            <a:r>
              <a:rPr lang="en-US" sz="1600" dirty="0"/>
              <a:t>Would permit a judge of a city or town court to reside in the county in which the court is located or a bordering county closest to the city or town where the court is located.</a:t>
            </a:r>
          </a:p>
          <a:p>
            <a:endParaRPr lang="en-US" sz="700" dirty="0"/>
          </a:p>
          <a:p>
            <a:r>
              <a:rPr lang="en-US" sz="2400" b="1" dirty="0"/>
              <a:t>Northeast Indiana Casino Gaming Referendum</a:t>
            </a:r>
          </a:p>
          <a:p>
            <a:pPr marL="285750" indent="-285750">
              <a:buFont typeface="Arial" panose="020B0604020202020204" pitchFamily="34" charset="0"/>
              <a:buChar char="•"/>
            </a:pPr>
            <a:r>
              <a:rPr lang="en-US" sz="1600" dirty="0"/>
              <a:t>Impacts Allen, DeKalb &amp; Steuben Counties ONLY</a:t>
            </a:r>
          </a:p>
          <a:p>
            <a:pPr marL="285750" indent="-285750">
              <a:buFont typeface="Arial" panose="020B0604020202020204" pitchFamily="34" charset="0"/>
              <a:buChar char="•"/>
            </a:pPr>
            <a:r>
              <a:rPr lang="en-US" sz="1600" dirty="0"/>
              <a:t>Must appear on the Nov. 2026 ballot: </a:t>
            </a:r>
          </a:p>
          <a:p>
            <a:pPr marL="742950" lvl="1" indent="-285750">
              <a:buFont typeface="Arial" panose="020B0604020202020204" pitchFamily="34" charset="0"/>
              <a:buChar char="•"/>
            </a:pPr>
            <a:r>
              <a:rPr lang="en-US" sz="1600" dirty="0"/>
              <a:t>“Shall inland casino gambling be permitted in &lt;county name&gt;”</a:t>
            </a:r>
          </a:p>
          <a:p>
            <a:endParaRPr lang="en-US" sz="700" dirty="0"/>
          </a:p>
          <a:p>
            <a:r>
              <a:rPr lang="en-US" sz="2400" b="1" dirty="0"/>
              <a:t>Indianapolis Public Education Corporation (IPEC) </a:t>
            </a:r>
          </a:p>
          <a:p>
            <a:pPr marL="285750" indent="-285750">
              <a:buFont typeface="Arial" panose="020B0604020202020204" pitchFamily="34" charset="0"/>
              <a:buChar char="•"/>
            </a:pPr>
            <a:r>
              <a:rPr lang="en-US" sz="1600" dirty="0"/>
              <a:t>Impacts Marion County ONLY</a:t>
            </a:r>
          </a:p>
          <a:p>
            <a:pPr marL="285750" indent="-285750">
              <a:buFont typeface="Arial" panose="020B0604020202020204" pitchFamily="34" charset="0"/>
              <a:buChar char="•"/>
            </a:pPr>
            <a:r>
              <a:rPr lang="en-US" sz="1600" dirty="0"/>
              <a:t>IPS duties to manage certain public questions was transferred to IPEC (4/1/26)</a:t>
            </a:r>
          </a:p>
          <a:p>
            <a:pPr marL="285750" indent="-285750">
              <a:buFont typeface="Arial" panose="020B0604020202020204" pitchFamily="34" charset="0"/>
              <a:buChar char="•"/>
            </a:pPr>
            <a:r>
              <a:rPr lang="en-US" sz="1600" dirty="0"/>
              <a:t>Language for certain public questions language was updated to swap IPS for IPEC</a:t>
            </a:r>
          </a:p>
          <a:p>
            <a:endParaRPr lang="en-US" sz="700" dirty="0"/>
          </a:p>
          <a:p>
            <a:r>
              <a:rPr lang="en-US" sz="2200" b="1" dirty="0"/>
              <a:t>Misc. Local Public Questions</a:t>
            </a:r>
          </a:p>
          <a:p>
            <a:pPr marL="342900" indent="-342900">
              <a:buFont typeface="Arial" panose="020B0604020202020204" pitchFamily="34" charset="0"/>
              <a:buChar char="•"/>
            </a:pPr>
            <a:r>
              <a:rPr lang="en-US" sz="1600" dirty="0"/>
              <a:t>Place local public questions in the order filed</a:t>
            </a:r>
          </a:p>
        </p:txBody>
      </p:sp>
      <p:pic>
        <p:nvPicPr>
          <p:cNvPr id="3" name="Picture 2">
            <a:extLst>
              <a:ext uri="{FF2B5EF4-FFF2-40B4-BE49-F238E27FC236}">
                <a16:creationId xmlns:a16="http://schemas.microsoft.com/office/drawing/2014/main" id="{DA7A14A1-18D7-8AF5-E239-A848D212EA13}"/>
              </a:ext>
            </a:extLst>
          </p:cNvPr>
          <p:cNvPicPr>
            <a:picLocks noChangeAspect="1"/>
          </p:cNvPicPr>
          <p:nvPr/>
        </p:nvPicPr>
        <p:blipFill>
          <a:blip r:embed="rId2"/>
          <a:stretch>
            <a:fillRect/>
          </a:stretch>
        </p:blipFill>
        <p:spPr>
          <a:xfrm>
            <a:off x="340467" y="533400"/>
            <a:ext cx="2789800" cy="2705100"/>
          </a:xfrm>
          <a:prstGeom prst="rect">
            <a:avLst/>
          </a:prstGeom>
        </p:spPr>
      </p:pic>
    </p:spTree>
    <p:extLst>
      <p:ext uri="{BB962C8B-B14F-4D97-AF65-F5344CB8AC3E}">
        <p14:creationId xmlns:p14="http://schemas.microsoft.com/office/powerpoint/2010/main" val="2177240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638-6478-8221-D28F-9740E22B6C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A049BF-CED5-456F-31E8-F2455B0F1C45}"/>
              </a:ext>
            </a:extLst>
          </p:cNvPr>
          <p:cNvSpPr>
            <a:spLocks noGrp="1"/>
          </p:cNvSpPr>
          <p:nvPr>
            <p:ph type="title"/>
          </p:nvPr>
        </p:nvSpPr>
        <p:spPr>
          <a:xfrm>
            <a:off x="406562" y="3395722"/>
            <a:ext cx="2857042" cy="2919715"/>
          </a:xfrm>
        </p:spPr>
        <p:txBody>
          <a:bodyPr>
            <a:noAutofit/>
          </a:bodyPr>
          <a:lstStyle/>
          <a:p>
            <a:pPr algn="ctr"/>
            <a:br>
              <a:rPr lang="en-US" sz="3600" b="1" dirty="0">
                <a:solidFill>
                  <a:schemeClr val="accent4">
                    <a:lumMod val="75000"/>
                  </a:schemeClr>
                </a:solidFill>
              </a:rPr>
            </a:br>
            <a:r>
              <a:rPr lang="en-US" sz="3600" b="1" dirty="0">
                <a:solidFill>
                  <a:schemeClr val="accent4">
                    <a:lumMod val="75000"/>
                  </a:schemeClr>
                </a:solidFill>
              </a:rPr>
              <a:t>Straight Party Voting</a:t>
            </a:r>
            <a:br>
              <a:rPr lang="en-US" sz="3600" b="1" dirty="0">
                <a:solidFill>
                  <a:schemeClr val="accent4">
                    <a:lumMod val="75000"/>
                  </a:schemeClr>
                </a:solidFill>
              </a:rPr>
            </a:br>
            <a:br>
              <a:rPr lang="en-US" sz="1200" dirty="0">
                <a:solidFill>
                  <a:schemeClr val="accent4">
                    <a:lumMod val="75000"/>
                  </a:schemeClr>
                </a:solidFill>
              </a:rPr>
            </a:br>
            <a:r>
              <a:rPr lang="en-US" sz="1800" dirty="0">
                <a:solidFill>
                  <a:schemeClr val="accent4">
                    <a:lumMod val="75000"/>
                  </a:schemeClr>
                </a:solidFill>
              </a:rPr>
              <a:t>Note: Changes to straight party are coming in Nov. 2027; do NOT apply to this election!</a:t>
            </a:r>
            <a:br>
              <a:rPr lang="en-US" sz="3600" b="1" dirty="0">
                <a:solidFill>
                  <a:schemeClr val="accent4">
                    <a:lumMod val="75000"/>
                  </a:schemeClr>
                </a:solidFill>
              </a:rPr>
            </a:br>
            <a:br>
              <a:rPr lang="en-US" sz="1600" b="1" dirty="0">
                <a:solidFill>
                  <a:schemeClr val="accent4">
                    <a:lumMod val="75000"/>
                  </a:schemeClr>
                </a:solidFill>
              </a:rPr>
            </a:br>
            <a:endParaRPr lang="en-US" sz="3600" b="1" i="1" u="sng" dirty="0"/>
          </a:p>
        </p:txBody>
      </p:sp>
      <p:sp>
        <p:nvSpPr>
          <p:cNvPr id="6" name="TextBox 5">
            <a:extLst>
              <a:ext uri="{FF2B5EF4-FFF2-40B4-BE49-F238E27FC236}">
                <a16:creationId xmlns:a16="http://schemas.microsoft.com/office/drawing/2014/main" id="{B4A7F685-AD36-CF1B-980D-A405CC5C7DC4}"/>
              </a:ext>
            </a:extLst>
          </p:cNvPr>
          <p:cNvSpPr txBox="1"/>
          <p:nvPr/>
        </p:nvSpPr>
        <p:spPr>
          <a:xfrm>
            <a:off x="281328" y="6212257"/>
            <a:ext cx="6336034" cy="415498"/>
          </a:xfrm>
          <a:prstGeom prst="rect">
            <a:avLst/>
          </a:prstGeom>
          <a:noFill/>
        </p:spPr>
        <p:txBody>
          <a:bodyPr wrap="square" rtlCol="0">
            <a:spAutoFit/>
          </a:bodyPr>
          <a:lstStyle/>
          <a:p>
            <a:r>
              <a:rPr lang="en-US" sz="1050" dirty="0"/>
              <a:t>IC 3-11-2-9 | IC 3-11-7-4 | IC 3-11-7.5-10 | IC 3-11-11-10 | IC 3-11-13-14 | IC 3-11-14-14.5 | IC 3-12-1-5 |</a:t>
            </a:r>
          </a:p>
          <a:p>
            <a:r>
              <a:rPr lang="en-US" sz="1050" dirty="0"/>
              <a:t>IC 3-12-1-7 | IC 3-12-1-8 | IC 3-12-1-15 </a:t>
            </a:r>
            <a:endParaRPr lang="en-US" sz="500" dirty="0"/>
          </a:p>
        </p:txBody>
      </p:sp>
      <p:pic>
        <p:nvPicPr>
          <p:cNvPr id="7" name="Picture 6">
            <a:extLst>
              <a:ext uri="{FF2B5EF4-FFF2-40B4-BE49-F238E27FC236}">
                <a16:creationId xmlns:a16="http://schemas.microsoft.com/office/drawing/2014/main" id="{D2B5DAA9-BBD1-76AD-CE93-DA9FE1FC81E1}"/>
              </a:ext>
            </a:extLst>
          </p:cNvPr>
          <p:cNvPicPr>
            <a:picLocks noChangeAspect="1"/>
          </p:cNvPicPr>
          <p:nvPr/>
        </p:nvPicPr>
        <p:blipFill>
          <a:blip r:embed="rId2"/>
          <a:stretch>
            <a:fillRect/>
          </a:stretch>
        </p:blipFill>
        <p:spPr>
          <a:xfrm>
            <a:off x="191085" y="483608"/>
            <a:ext cx="2789800" cy="2705100"/>
          </a:xfrm>
          <a:prstGeom prst="rect">
            <a:avLst/>
          </a:prstGeom>
        </p:spPr>
      </p:pic>
      <p:sp>
        <p:nvSpPr>
          <p:cNvPr id="24" name="TextBox 23">
            <a:extLst>
              <a:ext uri="{FF2B5EF4-FFF2-40B4-BE49-F238E27FC236}">
                <a16:creationId xmlns:a16="http://schemas.microsoft.com/office/drawing/2014/main" id="{C9A43B14-669B-1762-5B88-C68873C5D21D}"/>
              </a:ext>
            </a:extLst>
          </p:cNvPr>
          <p:cNvSpPr txBox="1"/>
          <p:nvPr/>
        </p:nvSpPr>
        <p:spPr>
          <a:xfrm>
            <a:off x="3434947" y="2111206"/>
            <a:ext cx="3427094" cy="830997"/>
          </a:xfrm>
          <a:prstGeom prst="rect">
            <a:avLst/>
          </a:prstGeom>
          <a:noFill/>
        </p:spPr>
        <p:txBody>
          <a:bodyPr wrap="square" rtlCol="0">
            <a:spAutoFit/>
          </a:bodyPr>
          <a:lstStyle/>
          <a:p>
            <a:r>
              <a:rPr lang="en-US" sz="1600" dirty="0"/>
              <a:t>Tabulator will read this as a vote for the blue party candidate. Voter does not need to make individual marks.</a:t>
            </a:r>
          </a:p>
        </p:txBody>
      </p:sp>
      <p:cxnSp>
        <p:nvCxnSpPr>
          <p:cNvPr id="26" name="Straight Connector 25">
            <a:extLst>
              <a:ext uri="{FF2B5EF4-FFF2-40B4-BE49-F238E27FC236}">
                <a16:creationId xmlns:a16="http://schemas.microsoft.com/office/drawing/2014/main" id="{E130C361-5304-8769-2960-0715C133E47E}"/>
              </a:ext>
            </a:extLst>
          </p:cNvPr>
          <p:cNvCxnSpPr/>
          <p:nvPr/>
        </p:nvCxnSpPr>
        <p:spPr>
          <a:xfrm>
            <a:off x="7467447" y="1162264"/>
            <a:ext cx="1971675" cy="0"/>
          </a:xfrm>
          <a:prstGeom prst="line">
            <a:avLst/>
          </a:prstGeom>
          <a:ln>
            <a:solidFill>
              <a:schemeClr val="accent5">
                <a:lumMod val="75000"/>
              </a:schemeClr>
            </a:solidFill>
          </a:ln>
        </p:spPr>
        <p:style>
          <a:lnRef idx="2">
            <a:schemeClr val="accent1"/>
          </a:lnRef>
          <a:fillRef idx="0">
            <a:schemeClr val="accent1"/>
          </a:fillRef>
          <a:effectRef idx="1">
            <a:schemeClr val="accent1"/>
          </a:effectRef>
          <a:fontRef idx="minor">
            <a:schemeClr val="tx1"/>
          </a:fontRef>
        </p:style>
      </p:cxnSp>
      <p:grpSp>
        <p:nvGrpSpPr>
          <p:cNvPr id="46" name="Group 45">
            <a:extLst>
              <a:ext uri="{FF2B5EF4-FFF2-40B4-BE49-F238E27FC236}">
                <a16:creationId xmlns:a16="http://schemas.microsoft.com/office/drawing/2014/main" id="{4FBF5FD6-0F46-244D-DECA-A544F09684BE}"/>
              </a:ext>
            </a:extLst>
          </p:cNvPr>
          <p:cNvGrpSpPr/>
          <p:nvPr/>
        </p:nvGrpSpPr>
        <p:grpSpPr>
          <a:xfrm>
            <a:off x="7004610" y="504975"/>
            <a:ext cx="2714625" cy="2047874"/>
            <a:chOff x="7943849" y="2777888"/>
            <a:chExt cx="2714625" cy="2047874"/>
          </a:xfrm>
        </p:grpSpPr>
        <p:sp>
          <p:nvSpPr>
            <p:cNvPr id="11" name="Oval 10">
              <a:extLst>
                <a:ext uri="{FF2B5EF4-FFF2-40B4-BE49-F238E27FC236}">
                  <a16:creationId xmlns:a16="http://schemas.microsoft.com/office/drawing/2014/main" id="{78F69374-C854-1D7F-5A5F-7B3CD0B648CD}"/>
                </a:ext>
              </a:extLst>
            </p:cNvPr>
            <p:cNvSpPr/>
            <p:nvPr/>
          </p:nvSpPr>
          <p:spPr>
            <a:xfrm>
              <a:off x="8070701" y="4475155"/>
              <a:ext cx="447675" cy="1905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3F3329A-A03C-E819-EFDF-8A39311025B8}"/>
                </a:ext>
              </a:extLst>
            </p:cNvPr>
            <p:cNvSpPr/>
            <p:nvPr/>
          </p:nvSpPr>
          <p:spPr>
            <a:xfrm>
              <a:off x="8070701" y="3995681"/>
              <a:ext cx="447675" cy="1905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79E5615C-9A44-235A-7657-2B466AD3E4FF}"/>
                </a:ext>
              </a:extLst>
            </p:cNvPr>
            <p:cNvSpPr txBox="1"/>
            <p:nvPr/>
          </p:nvSpPr>
          <p:spPr>
            <a:xfrm>
              <a:off x="8518376" y="2868840"/>
              <a:ext cx="1895475" cy="276999"/>
            </a:xfrm>
            <a:prstGeom prst="rect">
              <a:avLst/>
            </a:prstGeom>
            <a:noFill/>
          </p:spPr>
          <p:txBody>
            <a:bodyPr wrap="square" rtlCol="0">
              <a:spAutoFit/>
            </a:bodyPr>
            <a:lstStyle/>
            <a:p>
              <a:r>
                <a:rPr lang="en-US" sz="1200" dirty="0"/>
                <a:t>Blue Party</a:t>
              </a:r>
            </a:p>
          </p:txBody>
        </p:sp>
        <p:sp>
          <p:nvSpPr>
            <p:cNvPr id="32" name="TextBox 31">
              <a:extLst>
                <a:ext uri="{FF2B5EF4-FFF2-40B4-BE49-F238E27FC236}">
                  <a16:creationId xmlns:a16="http://schemas.microsoft.com/office/drawing/2014/main" id="{FC2758E7-6C75-0FE2-D3C1-8DAB68107146}"/>
                </a:ext>
              </a:extLst>
            </p:cNvPr>
            <p:cNvSpPr txBox="1"/>
            <p:nvPr/>
          </p:nvSpPr>
          <p:spPr>
            <a:xfrm>
              <a:off x="8518376" y="3133279"/>
              <a:ext cx="1895475" cy="276999"/>
            </a:xfrm>
            <a:prstGeom prst="rect">
              <a:avLst/>
            </a:prstGeom>
            <a:noFill/>
          </p:spPr>
          <p:txBody>
            <a:bodyPr wrap="square" rtlCol="0">
              <a:spAutoFit/>
            </a:bodyPr>
            <a:lstStyle/>
            <a:p>
              <a:r>
                <a:rPr lang="en-US" sz="1200" dirty="0"/>
                <a:t>Pink Party</a:t>
              </a:r>
            </a:p>
          </p:txBody>
        </p:sp>
        <p:sp>
          <p:nvSpPr>
            <p:cNvPr id="34" name="Rectangle 33">
              <a:extLst>
                <a:ext uri="{FF2B5EF4-FFF2-40B4-BE49-F238E27FC236}">
                  <a16:creationId xmlns:a16="http://schemas.microsoft.com/office/drawing/2014/main" id="{00F27B7C-6417-597F-55AC-7FAD293BD554}"/>
                </a:ext>
              </a:extLst>
            </p:cNvPr>
            <p:cNvSpPr/>
            <p:nvPr/>
          </p:nvSpPr>
          <p:spPr>
            <a:xfrm>
              <a:off x="7943849" y="2777888"/>
              <a:ext cx="2714625" cy="20478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F062EFCB-4206-7537-E195-C81997D0C42D}"/>
                </a:ext>
              </a:extLst>
            </p:cNvPr>
            <p:cNvSpPr/>
            <p:nvPr/>
          </p:nvSpPr>
          <p:spPr>
            <a:xfrm>
              <a:off x="8070706" y="2920762"/>
              <a:ext cx="447675" cy="1905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8180E1A0-440E-DBCF-9B4C-40225FA96328}"/>
                </a:ext>
              </a:extLst>
            </p:cNvPr>
            <p:cNvSpPr/>
            <p:nvPr/>
          </p:nvSpPr>
          <p:spPr>
            <a:xfrm>
              <a:off x="8070702" y="4235418"/>
              <a:ext cx="447675" cy="1905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725331C6-3EC3-3DF8-1A9E-2DB731831623}"/>
                </a:ext>
              </a:extLst>
            </p:cNvPr>
            <p:cNvSpPr/>
            <p:nvPr/>
          </p:nvSpPr>
          <p:spPr>
            <a:xfrm>
              <a:off x="8070702" y="3738094"/>
              <a:ext cx="447675" cy="1905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AED6D5E9-B692-0E2F-A129-CD3A391DB04E}"/>
                </a:ext>
              </a:extLst>
            </p:cNvPr>
            <p:cNvSpPr/>
            <p:nvPr/>
          </p:nvSpPr>
          <p:spPr>
            <a:xfrm>
              <a:off x="8070701" y="3159093"/>
              <a:ext cx="447675" cy="1905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D0AAF78E-6E4F-93E6-6CCF-D8C1AA68C1E8}"/>
                </a:ext>
              </a:extLst>
            </p:cNvPr>
            <p:cNvSpPr txBox="1"/>
            <p:nvPr/>
          </p:nvSpPr>
          <p:spPr>
            <a:xfrm>
              <a:off x="8615352" y="3712158"/>
              <a:ext cx="1895475" cy="276999"/>
            </a:xfrm>
            <a:prstGeom prst="rect">
              <a:avLst/>
            </a:prstGeom>
            <a:noFill/>
          </p:spPr>
          <p:txBody>
            <a:bodyPr wrap="square" rtlCol="0">
              <a:spAutoFit/>
            </a:bodyPr>
            <a:lstStyle/>
            <a:p>
              <a:r>
                <a:rPr lang="en-US" sz="1200" dirty="0"/>
                <a:t>Can A - Blue Party</a:t>
              </a:r>
            </a:p>
          </p:txBody>
        </p:sp>
        <p:sp>
          <p:nvSpPr>
            <p:cNvPr id="42" name="TextBox 41">
              <a:extLst>
                <a:ext uri="{FF2B5EF4-FFF2-40B4-BE49-F238E27FC236}">
                  <a16:creationId xmlns:a16="http://schemas.microsoft.com/office/drawing/2014/main" id="{D862803C-E35A-5865-FFE5-6B524297D5CD}"/>
                </a:ext>
              </a:extLst>
            </p:cNvPr>
            <p:cNvSpPr txBox="1"/>
            <p:nvPr/>
          </p:nvSpPr>
          <p:spPr>
            <a:xfrm>
              <a:off x="8615355" y="3941141"/>
              <a:ext cx="1895475" cy="276999"/>
            </a:xfrm>
            <a:prstGeom prst="rect">
              <a:avLst/>
            </a:prstGeom>
            <a:noFill/>
          </p:spPr>
          <p:txBody>
            <a:bodyPr wrap="square" rtlCol="0">
              <a:spAutoFit/>
            </a:bodyPr>
            <a:lstStyle/>
            <a:p>
              <a:r>
                <a:rPr lang="en-US" sz="1200" dirty="0"/>
                <a:t>Can B - Blue Party</a:t>
              </a:r>
            </a:p>
          </p:txBody>
        </p:sp>
        <p:sp>
          <p:nvSpPr>
            <p:cNvPr id="43" name="TextBox 42">
              <a:extLst>
                <a:ext uri="{FF2B5EF4-FFF2-40B4-BE49-F238E27FC236}">
                  <a16:creationId xmlns:a16="http://schemas.microsoft.com/office/drawing/2014/main" id="{1EAC94F8-71CC-9375-D294-07EC96491734}"/>
                </a:ext>
              </a:extLst>
            </p:cNvPr>
            <p:cNvSpPr txBox="1"/>
            <p:nvPr/>
          </p:nvSpPr>
          <p:spPr>
            <a:xfrm>
              <a:off x="8615351" y="4176706"/>
              <a:ext cx="1895475" cy="276999"/>
            </a:xfrm>
            <a:prstGeom prst="rect">
              <a:avLst/>
            </a:prstGeom>
            <a:noFill/>
          </p:spPr>
          <p:txBody>
            <a:bodyPr wrap="square" rtlCol="0">
              <a:spAutoFit/>
            </a:bodyPr>
            <a:lstStyle/>
            <a:p>
              <a:r>
                <a:rPr lang="en-US" sz="1200" dirty="0"/>
                <a:t>Can C - Pink Party</a:t>
              </a:r>
            </a:p>
          </p:txBody>
        </p:sp>
        <p:sp>
          <p:nvSpPr>
            <p:cNvPr id="44" name="TextBox 43">
              <a:extLst>
                <a:ext uri="{FF2B5EF4-FFF2-40B4-BE49-F238E27FC236}">
                  <a16:creationId xmlns:a16="http://schemas.microsoft.com/office/drawing/2014/main" id="{B1AA6238-D413-BE8E-4720-E23E8BB2FE01}"/>
                </a:ext>
              </a:extLst>
            </p:cNvPr>
            <p:cNvSpPr txBox="1"/>
            <p:nvPr/>
          </p:nvSpPr>
          <p:spPr>
            <a:xfrm>
              <a:off x="8615357" y="4408020"/>
              <a:ext cx="1895475" cy="276999"/>
            </a:xfrm>
            <a:prstGeom prst="rect">
              <a:avLst/>
            </a:prstGeom>
            <a:noFill/>
          </p:spPr>
          <p:txBody>
            <a:bodyPr wrap="square" rtlCol="0">
              <a:spAutoFit/>
            </a:bodyPr>
            <a:lstStyle/>
            <a:p>
              <a:r>
                <a:rPr lang="en-US" sz="1200" dirty="0"/>
                <a:t>Can D - Pink Party</a:t>
              </a:r>
            </a:p>
          </p:txBody>
        </p:sp>
        <p:sp>
          <p:nvSpPr>
            <p:cNvPr id="45" name="TextBox 44">
              <a:extLst>
                <a:ext uri="{FF2B5EF4-FFF2-40B4-BE49-F238E27FC236}">
                  <a16:creationId xmlns:a16="http://schemas.microsoft.com/office/drawing/2014/main" id="{E8EB776C-2898-D16A-081D-5E48CB14B5C3}"/>
                </a:ext>
              </a:extLst>
            </p:cNvPr>
            <p:cNvSpPr txBox="1"/>
            <p:nvPr/>
          </p:nvSpPr>
          <p:spPr>
            <a:xfrm>
              <a:off x="8013551" y="3454162"/>
              <a:ext cx="2400300" cy="261610"/>
            </a:xfrm>
            <a:prstGeom prst="rect">
              <a:avLst/>
            </a:prstGeom>
            <a:noFill/>
          </p:spPr>
          <p:txBody>
            <a:bodyPr wrap="square" rtlCol="0">
              <a:spAutoFit/>
            </a:bodyPr>
            <a:lstStyle/>
            <a:p>
              <a:r>
                <a:rPr lang="en-US" sz="1100" dirty="0"/>
                <a:t>Dogcatcher – vote for no more than 2</a:t>
              </a:r>
            </a:p>
          </p:txBody>
        </p:sp>
      </p:grpSp>
      <p:sp>
        <p:nvSpPr>
          <p:cNvPr id="47" name="TextBox 46">
            <a:extLst>
              <a:ext uri="{FF2B5EF4-FFF2-40B4-BE49-F238E27FC236}">
                <a16:creationId xmlns:a16="http://schemas.microsoft.com/office/drawing/2014/main" id="{7B3E5ECD-8BCA-161E-CE1B-964D014A367E}"/>
              </a:ext>
            </a:extLst>
          </p:cNvPr>
          <p:cNvSpPr txBox="1"/>
          <p:nvPr/>
        </p:nvSpPr>
        <p:spPr>
          <a:xfrm>
            <a:off x="7022995" y="2598569"/>
            <a:ext cx="4578456" cy="1077218"/>
          </a:xfrm>
          <a:prstGeom prst="rect">
            <a:avLst/>
          </a:prstGeom>
          <a:noFill/>
        </p:spPr>
        <p:txBody>
          <a:bodyPr wrap="square" rtlCol="0">
            <a:spAutoFit/>
          </a:bodyPr>
          <a:lstStyle/>
          <a:p>
            <a:r>
              <a:rPr lang="en-US" sz="1600" dirty="0"/>
              <a:t>Tabulator will disregard the straight party choice in this race only and tally votes for Can B &amp; Can D, as state law requires the voter to make individual marks in an at-large, vote for more than 1 race.</a:t>
            </a:r>
          </a:p>
        </p:txBody>
      </p:sp>
      <p:grpSp>
        <p:nvGrpSpPr>
          <p:cNvPr id="37" name="Group 36">
            <a:extLst>
              <a:ext uri="{FF2B5EF4-FFF2-40B4-BE49-F238E27FC236}">
                <a16:creationId xmlns:a16="http://schemas.microsoft.com/office/drawing/2014/main" id="{6A13361E-971C-86AC-3CAC-0B2A175C8E89}"/>
              </a:ext>
            </a:extLst>
          </p:cNvPr>
          <p:cNvGrpSpPr/>
          <p:nvPr/>
        </p:nvGrpSpPr>
        <p:grpSpPr>
          <a:xfrm>
            <a:off x="3379644" y="509542"/>
            <a:ext cx="2714625" cy="1542657"/>
            <a:chOff x="3381374" y="2803201"/>
            <a:chExt cx="2714625" cy="1542657"/>
          </a:xfrm>
        </p:grpSpPr>
        <p:sp>
          <p:nvSpPr>
            <p:cNvPr id="8" name="Rectangle 7">
              <a:extLst>
                <a:ext uri="{FF2B5EF4-FFF2-40B4-BE49-F238E27FC236}">
                  <a16:creationId xmlns:a16="http://schemas.microsoft.com/office/drawing/2014/main" id="{91323445-6558-9323-6325-5C54D30679F2}"/>
                </a:ext>
              </a:extLst>
            </p:cNvPr>
            <p:cNvSpPr/>
            <p:nvPr/>
          </p:nvSpPr>
          <p:spPr>
            <a:xfrm>
              <a:off x="3381374" y="2803201"/>
              <a:ext cx="2714625" cy="154265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85530740-F349-D1D3-10CA-644D7C7EED68}"/>
                </a:ext>
              </a:extLst>
            </p:cNvPr>
            <p:cNvGrpSpPr/>
            <p:nvPr/>
          </p:nvGrpSpPr>
          <p:grpSpPr>
            <a:xfrm>
              <a:off x="3451075" y="2894153"/>
              <a:ext cx="2644923" cy="1349300"/>
              <a:chOff x="3451075" y="2894153"/>
              <a:chExt cx="2644923" cy="1349300"/>
            </a:xfrm>
          </p:grpSpPr>
          <p:sp>
            <p:nvSpPr>
              <p:cNvPr id="18" name="TextBox 17">
                <a:extLst>
                  <a:ext uri="{FF2B5EF4-FFF2-40B4-BE49-F238E27FC236}">
                    <a16:creationId xmlns:a16="http://schemas.microsoft.com/office/drawing/2014/main" id="{DC7D1C35-2B85-6BFD-BF2B-C0FFCBDCE9AF}"/>
                  </a:ext>
                </a:extLst>
              </p:cNvPr>
              <p:cNvSpPr txBox="1"/>
              <p:nvPr/>
            </p:nvSpPr>
            <p:spPr>
              <a:xfrm>
                <a:off x="3955901" y="2894153"/>
                <a:ext cx="1895475" cy="276999"/>
              </a:xfrm>
              <a:prstGeom prst="rect">
                <a:avLst/>
              </a:prstGeom>
              <a:noFill/>
            </p:spPr>
            <p:txBody>
              <a:bodyPr wrap="square" rtlCol="0">
                <a:spAutoFit/>
              </a:bodyPr>
              <a:lstStyle/>
              <a:p>
                <a:r>
                  <a:rPr lang="en-US" sz="1200" dirty="0"/>
                  <a:t>Blue Party</a:t>
                </a:r>
              </a:p>
            </p:txBody>
          </p:sp>
          <p:sp>
            <p:nvSpPr>
              <p:cNvPr id="19" name="TextBox 18">
                <a:extLst>
                  <a:ext uri="{FF2B5EF4-FFF2-40B4-BE49-F238E27FC236}">
                    <a16:creationId xmlns:a16="http://schemas.microsoft.com/office/drawing/2014/main" id="{54CACC4F-C2C6-E9F2-B01F-0993BE20E472}"/>
                  </a:ext>
                </a:extLst>
              </p:cNvPr>
              <p:cNvSpPr txBox="1"/>
              <p:nvPr/>
            </p:nvSpPr>
            <p:spPr>
              <a:xfrm>
                <a:off x="3955901" y="3158592"/>
                <a:ext cx="1895475" cy="276999"/>
              </a:xfrm>
              <a:prstGeom prst="rect">
                <a:avLst/>
              </a:prstGeom>
              <a:noFill/>
            </p:spPr>
            <p:txBody>
              <a:bodyPr wrap="square" rtlCol="0">
                <a:spAutoFit/>
              </a:bodyPr>
              <a:lstStyle/>
              <a:p>
                <a:r>
                  <a:rPr lang="en-US" sz="1200" dirty="0"/>
                  <a:t>Pink Party</a:t>
                </a:r>
              </a:p>
            </p:txBody>
          </p:sp>
          <p:sp>
            <p:nvSpPr>
              <p:cNvPr id="9" name="Oval 8">
                <a:extLst>
                  <a:ext uri="{FF2B5EF4-FFF2-40B4-BE49-F238E27FC236}">
                    <a16:creationId xmlns:a16="http://schemas.microsoft.com/office/drawing/2014/main" id="{03A49B92-2CDB-A2FE-B80A-203A8DDD064D}"/>
                  </a:ext>
                </a:extLst>
              </p:cNvPr>
              <p:cNvSpPr/>
              <p:nvPr/>
            </p:nvSpPr>
            <p:spPr>
              <a:xfrm>
                <a:off x="3508231" y="2946075"/>
                <a:ext cx="447675" cy="1905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FB700598-2C68-5734-3EF2-FF4E6F0DF08E}"/>
                  </a:ext>
                </a:extLst>
              </p:cNvPr>
              <p:cNvSpPr/>
              <p:nvPr/>
            </p:nvSpPr>
            <p:spPr>
              <a:xfrm>
                <a:off x="3508227" y="3763407"/>
                <a:ext cx="447675" cy="1905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F2866776-A72D-AD2B-21D6-B08856524225}"/>
                  </a:ext>
                </a:extLst>
              </p:cNvPr>
              <p:cNvSpPr/>
              <p:nvPr/>
            </p:nvSpPr>
            <p:spPr>
              <a:xfrm>
                <a:off x="3508230" y="4022400"/>
                <a:ext cx="447675" cy="1905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39DC011B-ECC9-6A93-2D03-DFC3AA3CB051}"/>
                  </a:ext>
                </a:extLst>
              </p:cNvPr>
              <p:cNvSpPr/>
              <p:nvPr/>
            </p:nvSpPr>
            <p:spPr>
              <a:xfrm>
                <a:off x="3508226" y="3184406"/>
                <a:ext cx="447675" cy="1905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B21BCA62-E799-CAB1-4A25-4EF3DB1E0C92}"/>
                  </a:ext>
                </a:extLst>
              </p:cNvPr>
              <p:cNvSpPr txBox="1"/>
              <p:nvPr/>
            </p:nvSpPr>
            <p:spPr>
              <a:xfrm>
                <a:off x="4052877" y="3737471"/>
                <a:ext cx="1895475" cy="276999"/>
              </a:xfrm>
              <a:prstGeom prst="rect">
                <a:avLst/>
              </a:prstGeom>
              <a:noFill/>
            </p:spPr>
            <p:txBody>
              <a:bodyPr wrap="square" rtlCol="0">
                <a:spAutoFit/>
              </a:bodyPr>
              <a:lstStyle/>
              <a:p>
                <a:r>
                  <a:rPr lang="en-US" sz="1200" dirty="0"/>
                  <a:t>Can A - Blue Party</a:t>
                </a:r>
              </a:p>
            </p:txBody>
          </p:sp>
          <p:sp>
            <p:nvSpPr>
              <p:cNvPr id="21" name="TextBox 20">
                <a:extLst>
                  <a:ext uri="{FF2B5EF4-FFF2-40B4-BE49-F238E27FC236}">
                    <a16:creationId xmlns:a16="http://schemas.microsoft.com/office/drawing/2014/main" id="{E10931C8-99B6-E6A3-F88B-FC9561BE6EBD}"/>
                  </a:ext>
                </a:extLst>
              </p:cNvPr>
              <p:cNvSpPr txBox="1"/>
              <p:nvPr/>
            </p:nvSpPr>
            <p:spPr>
              <a:xfrm>
                <a:off x="4052880" y="3966454"/>
                <a:ext cx="1895475" cy="276999"/>
              </a:xfrm>
              <a:prstGeom prst="rect">
                <a:avLst/>
              </a:prstGeom>
              <a:noFill/>
            </p:spPr>
            <p:txBody>
              <a:bodyPr wrap="square" rtlCol="0">
                <a:spAutoFit/>
              </a:bodyPr>
              <a:lstStyle/>
              <a:p>
                <a:r>
                  <a:rPr lang="en-US" sz="1200" dirty="0"/>
                  <a:t>Can B – Pink Party</a:t>
                </a:r>
              </a:p>
            </p:txBody>
          </p:sp>
          <p:sp>
            <p:nvSpPr>
              <p:cNvPr id="27" name="TextBox 26">
                <a:extLst>
                  <a:ext uri="{FF2B5EF4-FFF2-40B4-BE49-F238E27FC236}">
                    <a16:creationId xmlns:a16="http://schemas.microsoft.com/office/drawing/2014/main" id="{A4DA6030-11D4-13ED-F4C3-7FEB3A1323B7}"/>
                  </a:ext>
                </a:extLst>
              </p:cNvPr>
              <p:cNvSpPr txBox="1"/>
              <p:nvPr/>
            </p:nvSpPr>
            <p:spPr>
              <a:xfrm>
                <a:off x="3451075" y="3479475"/>
                <a:ext cx="2644923" cy="261610"/>
              </a:xfrm>
              <a:prstGeom prst="rect">
                <a:avLst/>
              </a:prstGeom>
              <a:noFill/>
            </p:spPr>
            <p:txBody>
              <a:bodyPr wrap="square" rtlCol="0">
                <a:spAutoFit/>
              </a:bodyPr>
              <a:lstStyle/>
              <a:p>
                <a:r>
                  <a:rPr lang="en-US" sz="1100" dirty="0"/>
                  <a:t>Town Council  – vote for no more than 1</a:t>
                </a:r>
              </a:p>
            </p:txBody>
          </p:sp>
          <p:cxnSp>
            <p:nvCxnSpPr>
              <p:cNvPr id="48" name="Straight Connector 47">
                <a:extLst>
                  <a:ext uri="{FF2B5EF4-FFF2-40B4-BE49-F238E27FC236}">
                    <a16:creationId xmlns:a16="http://schemas.microsoft.com/office/drawing/2014/main" id="{E6451E1A-2094-9405-E7BE-5DFCAA98E7CA}"/>
                  </a:ext>
                </a:extLst>
              </p:cNvPr>
              <p:cNvCxnSpPr/>
              <p:nvPr/>
            </p:nvCxnSpPr>
            <p:spPr>
              <a:xfrm>
                <a:off x="3598713" y="3435591"/>
                <a:ext cx="1971675" cy="0"/>
              </a:xfrm>
              <a:prstGeom prst="line">
                <a:avLst/>
              </a:prstGeom>
              <a:ln>
                <a:solidFill>
                  <a:schemeClr val="accent5">
                    <a:lumMod val="75000"/>
                  </a:schemeClr>
                </a:solidFill>
              </a:ln>
            </p:spPr>
            <p:style>
              <a:lnRef idx="2">
                <a:schemeClr val="accent1"/>
              </a:lnRef>
              <a:fillRef idx="0">
                <a:schemeClr val="accent1"/>
              </a:fillRef>
              <a:effectRef idx="1">
                <a:schemeClr val="accent1"/>
              </a:effectRef>
              <a:fontRef idx="minor">
                <a:schemeClr val="tx1"/>
              </a:fontRef>
            </p:style>
          </p:cxnSp>
        </p:grpSp>
      </p:grpSp>
      <p:cxnSp>
        <p:nvCxnSpPr>
          <p:cNvPr id="50" name="Straight Arrow Connector 49">
            <a:extLst>
              <a:ext uri="{FF2B5EF4-FFF2-40B4-BE49-F238E27FC236}">
                <a16:creationId xmlns:a16="http://schemas.microsoft.com/office/drawing/2014/main" id="{5FAF69BA-1D56-6DBD-93BF-54270B9051D3}"/>
              </a:ext>
            </a:extLst>
          </p:cNvPr>
          <p:cNvCxnSpPr>
            <a:cxnSpLocks/>
          </p:cNvCxnSpPr>
          <p:nvPr/>
        </p:nvCxnSpPr>
        <p:spPr>
          <a:xfrm flipV="1">
            <a:off x="3379644" y="2166175"/>
            <a:ext cx="0" cy="685180"/>
          </a:xfrm>
          <a:prstGeom prst="straightConnector1">
            <a:avLst/>
          </a:prstGeom>
          <a:ln w="38100">
            <a:solidFill>
              <a:schemeClr val="accent5">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ABD6D529-4336-C359-6BA2-0D94A2077205}"/>
              </a:ext>
            </a:extLst>
          </p:cNvPr>
          <p:cNvCxnSpPr>
            <a:cxnSpLocks/>
          </p:cNvCxnSpPr>
          <p:nvPr/>
        </p:nvCxnSpPr>
        <p:spPr>
          <a:xfrm flipH="1" flipV="1">
            <a:off x="6970566" y="2654575"/>
            <a:ext cx="9191" cy="1111497"/>
          </a:xfrm>
          <a:prstGeom prst="straightConnector1">
            <a:avLst/>
          </a:prstGeom>
          <a:ln w="38100">
            <a:solidFill>
              <a:schemeClr val="accent5">
                <a:lumMod val="75000"/>
              </a:schemeClr>
            </a:solidFill>
            <a:tailEnd type="triangle"/>
          </a:ln>
        </p:spPr>
        <p:style>
          <a:lnRef idx="2">
            <a:schemeClr val="accent1"/>
          </a:lnRef>
          <a:fillRef idx="0">
            <a:schemeClr val="accent1"/>
          </a:fillRef>
          <a:effectRef idx="1">
            <a:schemeClr val="accent1"/>
          </a:effectRef>
          <a:fontRef idx="minor">
            <a:schemeClr val="tx1"/>
          </a:fontRef>
        </p:style>
      </p:cxnSp>
      <p:grpSp>
        <p:nvGrpSpPr>
          <p:cNvPr id="39" name="Group 38">
            <a:extLst>
              <a:ext uri="{FF2B5EF4-FFF2-40B4-BE49-F238E27FC236}">
                <a16:creationId xmlns:a16="http://schemas.microsoft.com/office/drawing/2014/main" id="{52782FD1-9BD7-F246-67B1-997E8F698439}"/>
              </a:ext>
            </a:extLst>
          </p:cNvPr>
          <p:cNvGrpSpPr/>
          <p:nvPr/>
        </p:nvGrpSpPr>
        <p:grpSpPr>
          <a:xfrm>
            <a:off x="3381375" y="3279656"/>
            <a:ext cx="2714625" cy="1542657"/>
            <a:chOff x="3381374" y="2803201"/>
            <a:chExt cx="2714625" cy="1542657"/>
          </a:xfrm>
        </p:grpSpPr>
        <p:sp>
          <p:nvSpPr>
            <p:cNvPr id="49" name="Rectangle 48">
              <a:extLst>
                <a:ext uri="{FF2B5EF4-FFF2-40B4-BE49-F238E27FC236}">
                  <a16:creationId xmlns:a16="http://schemas.microsoft.com/office/drawing/2014/main" id="{A918B12F-5CD5-0C73-627A-A3F3FC73B386}"/>
                </a:ext>
              </a:extLst>
            </p:cNvPr>
            <p:cNvSpPr/>
            <p:nvPr/>
          </p:nvSpPr>
          <p:spPr>
            <a:xfrm>
              <a:off x="3381374" y="2803201"/>
              <a:ext cx="2714625" cy="154265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52">
              <a:extLst>
                <a:ext uri="{FF2B5EF4-FFF2-40B4-BE49-F238E27FC236}">
                  <a16:creationId xmlns:a16="http://schemas.microsoft.com/office/drawing/2014/main" id="{E3619C6C-1B5D-2626-C067-C741A9EF463D}"/>
                </a:ext>
              </a:extLst>
            </p:cNvPr>
            <p:cNvGrpSpPr/>
            <p:nvPr/>
          </p:nvGrpSpPr>
          <p:grpSpPr>
            <a:xfrm>
              <a:off x="3451075" y="2894153"/>
              <a:ext cx="2644923" cy="1349300"/>
              <a:chOff x="3451075" y="2894153"/>
              <a:chExt cx="2644923" cy="1349300"/>
            </a:xfrm>
          </p:grpSpPr>
          <p:sp>
            <p:nvSpPr>
              <p:cNvPr id="54" name="TextBox 53">
                <a:extLst>
                  <a:ext uri="{FF2B5EF4-FFF2-40B4-BE49-F238E27FC236}">
                    <a16:creationId xmlns:a16="http://schemas.microsoft.com/office/drawing/2014/main" id="{6824F60E-F6B5-F148-929E-E4A8A1496115}"/>
                  </a:ext>
                </a:extLst>
              </p:cNvPr>
              <p:cNvSpPr txBox="1"/>
              <p:nvPr/>
            </p:nvSpPr>
            <p:spPr>
              <a:xfrm>
                <a:off x="3955901" y="2894153"/>
                <a:ext cx="1895475" cy="276999"/>
              </a:xfrm>
              <a:prstGeom prst="rect">
                <a:avLst/>
              </a:prstGeom>
              <a:noFill/>
            </p:spPr>
            <p:txBody>
              <a:bodyPr wrap="square" rtlCol="0">
                <a:spAutoFit/>
              </a:bodyPr>
              <a:lstStyle/>
              <a:p>
                <a:r>
                  <a:rPr lang="en-US" sz="1200" dirty="0"/>
                  <a:t>Blue Party</a:t>
                </a:r>
              </a:p>
            </p:txBody>
          </p:sp>
          <p:sp>
            <p:nvSpPr>
              <p:cNvPr id="55" name="TextBox 54">
                <a:extLst>
                  <a:ext uri="{FF2B5EF4-FFF2-40B4-BE49-F238E27FC236}">
                    <a16:creationId xmlns:a16="http://schemas.microsoft.com/office/drawing/2014/main" id="{A6FB3955-DFE5-4367-DB3E-7FD8709C72D3}"/>
                  </a:ext>
                </a:extLst>
              </p:cNvPr>
              <p:cNvSpPr txBox="1"/>
              <p:nvPr/>
            </p:nvSpPr>
            <p:spPr>
              <a:xfrm>
                <a:off x="3955901" y="3158592"/>
                <a:ext cx="1895475" cy="276999"/>
              </a:xfrm>
              <a:prstGeom prst="rect">
                <a:avLst/>
              </a:prstGeom>
              <a:noFill/>
            </p:spPr>
            <p:txBody>
              <a:bodyPr wrap="square" rtlCol="0">
                <a:spAutoFit/>
              </a:bodyPr>
              <a:lstStyle/>
              <a:p>
                <a:r>
                  <a:rPr lang="en-US" sz="1200" dirty="0"/>
                  <a:t>Pink Party</a:t>
                </a:r>
              </a:p>
            </p:txBody>
          </p:sp>
          <p:sp>
            <p:nvSpPr>
              <p:cNvPr id="56" name="Oval 55">
                <a:extLst>
                  <a:ext uri="{FF2B5EF4-FFF2-40B4-BE49-F238E27FC236}">
                    <a16:creationId xmlns:a16="http://schemas.microsoft.com/office/drawing/2014/main" id="{0852B0F0-57AC-FFB1-257E-A2786266239E}"/>
                  </a:ext>
                </a:extLst>
              </p:cNvPr>
              <p:cNvSpPr/>
              <p:nvPr/>
            </p:nvSpPr>
            <p:spPr>
              <a:xfrm>
                <a:off x="3508231" y="2946075"/>
                <a:ext cx="447675" cy="1905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3E904882-3BE5-C4E1-03D1-42164DF504DE}"/>
                  </a:ext>
                </a:extLst>
              </p:cNvPr>
              <p:cNvSpPr/>
              <p:nvPr/>
            </p:nvSpPr>
            <p:spPr>
              <a:xfrm>
                <a:off x="3508227" y="3763407"/>
                <a:ext cx="447675" cy="1905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554D5FBB-9DBE-8AA4-8234-5A88EC13F012}"/>
                  </a:ext>
                </a:extLst>
              </p:cNvPr>
              <p:cNvSpPr/>
              <p:nvPr/>
            </p:nvSpPr>
            <p:spPr>
              <a:xfrm>
                <a:off x="3508230" y="4022400"/>
                <a:ext cx="447675" cy="1905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E5E2D0AA-B6BD-D95D-C83F-190D92CE995B}"/>
                  </a:ext>
                </a:extLst>
              </p:cNvPr>
              <p:cNvSpPr/>
              <p:nvPr/>
            </p:nvSpPr>
            <p:spPr>
              <a:xfrm>
                <a:off x="3508226" y="3184406"/>
                <a:ext cx="447675" cy="1905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id="{61A0AF73-C5FF-D1B0-D409-C0E09D196A81}"/>
                  </a:ext>
                </a:extLst>
              </p:cNvPr>
              <p:cNvSpPr txBox="1"/>
              <p:nvPr/>
            </p:nvSpPr>
            <p:spPr>
              <a:xfrm>
                <a:off x="4052877" y="3737471"/>
                <a:ext cx="1895475" cy="276999"/>
              </a:xfrm>
              <a:prstGeom prst="rect">
                <a:avLst/>
              </a:prstGeom>
              <a:noFill/>
            </p:spPr>
            <p:txBody>
              <a:bodyPr wrap="square" rtlCol="0">
                <a:spAutoFit/>
              </a:bodyPr>
              <a:lstStyle/>
              <a:p>
                <a:r>
                  <a:rPr lang="en-US" sz="1200" dirty="0"/>
                  <a:t>Can A - Blue Party</a:t>
                </a:r>
              </a:p>
            </p:txBody>
          </p:sp>
          <p:sp>
            <p:nvSpPr>
              <p:cNvPr id="61" name="TextBox 60">
                <a:extLst>
                  <a:ext uri="{FF2B5EF4-FFF2-40B4-BE49-F238E27FC236}">
                    <a16:creationId xmlns:a16="http://schemas.microsoft.com/office/drawing/2014/main" id="{2B9FAA31-F105-BC92-C90D-6DF0F720DC7F}"/>
                  </a:ext>
                </a:extLst>
              </p:cNvPr>
              <p:cNvSpPr txBox="1"/>
              <p:nvPr/>
            </p:nvSpPr>
            <p:spPr>
              <a:xfrm>
                <a:off x="4052880" y="3966454"/>
                <a:ext cx="1895475" cy="276999"/>
              </a:xfrm>
              <a:prstGeom prst="rect">
                <a:avLst/>
              </a:prstGeom>
              <a:noFill/>
            </p:spPr>
            <p:txBody>
              <a:bodyPr wrap="square" rtlCol="0">
                <a:spAutoFit/>
              </a:bodyPr>
              <a:lstStyle/>
              <a:p>
                <a:r>
                  <a:rPr lang="en-US" sz="1200" dirty="0"/>
                  <a:t>Can B – Pink Party</a:t>
                </a:r>
              </a:p>
            </p:txBody>
          </p:sp>
          <p:sp>
            <p:nvSpPr>
              <p:cNvPr id="62" name="TextBox 61">
                <a:extLst>
                  <a:ext uri="{FF2B5EF4-FFF2-40B4-BE49-F238E27FC236}">
                    <a16:creationId xmlns:a16="http://schemas.microsoft.com/office/drawing/2014/main" id="{0E4DEC5A-C00A-DB80-E189-769596E0B7D9}"/>
                  </a:ext>
                </a:extLst>
              </p:cNvPr>
              <p:cNvSpPr txBox="1"/>
              <p:nvPr/>
            </p:nvSpPr>
            <p:spPr>
              <a:xfrm>
                <a:off x="3451075" y="3479475"/>
                <a:ext cx="2644923" cy="261610"/>
              </a:xfrm>
              <a:prstGeom prst="rect">
                <a:avLst/>
              </a:prstGeom>
              <a:noFill/>
            </p:spPr>
            <p:txBody>
              <a:bodyPr wrap="square" rtlCol="0">
                <a:spAutoFit/>
              </a:bodyPr>
              <a:lstStyle/>
              <a:p>
                <a:r>
                  <a:rPr lang="en-US" sz="1100" dirty="0"/>
                  <a:t>Town Council  – vote for no more than 1</a:t>
                </a:r>
              </a:p>
            </p:txBody>
          </p:sp>
          <p:cxnSp>
            <p:nvCxnSpPr>
              <p:cNvPr id="63" name="Straight Connector 62">
                <a:extLst>
                  <a:ext uri="{FF2B5EF4-FFF2-40B4-BE49-F238E27FC236}">
                    <a16:creationId xmlns:a16="http://schemas.microsoft.com/office/drawing/2014/main" id="{09E049E7-3CBE-C29E-80FC-0D918F8B0835}"/>
                  </a:ext>
                </a:extLst>
              </p:cNvPr>
              <p:cNvCxnSpPr/>
              <p:nvPr/>
            </p:nvCxnSpPr>
            <p:spPr>
              <a:xfrm>
                <a:off x="3598713" y="3435591"/>
                <a:ext cx="1971675" cy="0"/>
              </a:xfrm>
              <a:prstGeom prst="line">
                <a:avLst/>
              </a:prstGeom>
              <a:ln>
                <a:solidFill>
                  <a:schemeClr val="accent5">
                    <a:lumMod val="75000"/>
                  </a:schemeClr>
                </a:solidFill>
              </a:ln>
            </p:spPr>
            <p:style>
              <a:lnRef idx="2">
                <a:schemeClr val="accent1"/>
              </a:lnRef>
              <a:fillRef idx="0">
                <a:schemeClr val="accent1"/>
              </a:fillRef>
              <a:effectRef idx="1">
                <a:schemeClr val="accent1"/>
              </a:effectRef>
              <a:fontRef idx="minor">
                <a:schemeClr val="tx1"/>
              </a:fontRef>
            </p:style>
          </p:cxnSp>
        </p:grpSp>
      </p:grpSp>
      <p:sp>
        <p:nvSpPr>
          <p:cNvPr id="65" name="Oval 64">
            <a:extLst>
              <a:ext uri="{FF2B5EF4-FFF2-40B4-BE49-F238E27FC236}">
                <a16:creationId xmlns:a16="http://schemas.microsoft.com/office/drawing/2014/main" id="{C75DB1E7-D499-CD75-5E98-3996133634BD}"/>
              </a:ext>
            </a:extLst>
          </p:cNvPr>
          <p:cNvSpPr/>
          <p:nvPr/>
        </p:nvSpPr>
        <p:spPr>
          <a:xfrm>
            <a:off x="3506495" y="4486401"/>
            <a:ext cx="447675" cy="1905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43886CDA-F122-3DCB-E13F-E206FCBB43CB}"/>
              </a:ext>
            </a:extLst>
          </p:cNvPr>
          <p:cNvSpPr txBox="1"/>
          <p:nvPr/>
        </p:nvSpPr>
        <p:spPr>
          <a:xfrm>
            <a:off x="3449345" y="4902520"/>
            <a:ext cx="3406301" cy="1323439"/>
          </a:xfrm>
          <a:prstGeom prst="rect">
            <a:avLst/>
          </a:prstGeom>
          <a:noFill/>
        </p:spPr>
        <p:txBody>
          <a:bodyPr wrap="square" rtlCol="0">
            <a:spAutoFit/>
          </a:bodyPr>
          <a:lstStyle/>
          <a:p>
            <a:r>
              <a:rPr lang="en-US" sz="1600" dirty="0"/>
              <a:t>Tabulator will read this as a vote for the pink party candidate. The voter’s more specific choice for pink party candidate is counted; straight party is ignored.</a:t>
            </a:r>
          </a:p>
        </p:txBody>
      </p:sp>
      <p:cxnSp>
        <p:nvCxnSpPr>
          <p:cNvPr id="67" name="Straight Arrow Connector 66">
            <a:extLst>
              <a:ext uri="{FF2B5EF4-FFF2-40B4-BE49-F238E27FC236}">
                <a16:creationId xmlns:a16="http://schemas.microsoft.com/office/drawing/2014/main" id="{ACAA6CF2-6660-3635-514E-AFB43E71A9AA}"/>
              </a:ext>
            </a:extLst>
          </p:cNvPr>
          <p:cNvCxnSpPr>
            <a:cxnSpLocks/>
          </p:cNvCxnSpPr>
          <p:nvPr/>
        </p:nvCxnSpPr>
        <p:spPr>
          <a:xfrm flipV="1">
            <a:off x="3400434" y="4967789"/>
            <a:ext cx="0" cy="1098714"/>
          </a:xfrm>
          <a:prstGeom prst="straightConnector1">
            <a:avLst/>
          </a:prstGeom>
          <a:ln w="38100">
            <a:solidFill>
              <a:schemeClr val="accent5">
                <a:lumMod val="75000"/>
              </a:schemeClr>
            </a:solidFill>
            <a:tailEnd type="triangle"/>
          </a:ln>
        </p:spPr>
        <p:style>
          <a:lnRef idx="2">
            <a:schemeClr val="accent1"/>
          </a:lnRef>
          <a:fillRef idx="0">
            <a:schemeClr val="accent1"/>
          </a:fillRef>
          <a:effectRef idx="1">
            <a:schemeClr val="accent1"/>
          </a:effectRef>
          <a:fontRef idx="minor">
            <a:schemeClr val="tx1"/>
          </a:fontRef>
        </p:style>
      </p:cxnSp>
      <p:grpSp>
        <p:nvGrpSpPr>
          <p:cNvPr id="88" name="Group 87">
            <a:extLst>
              <a:ext uri="{FF2B5EF4-FFF2-40B4-BE49-F238E27FC236}">
                <a16:creationId xmlns:a16="http://schemas.microsoft.com/office/drawing/2014/main" id="{E1D03DFC-7FB8-5685-CD84-BF8588BCBEF9}"/>
              </a:ext>
            </a:extLst>
          </p:cNvPr>
          <p:cNvGrpSpPr/>
          <p:nvPr/>
        </p:nvGrpSpPr>
        <p:grpSpPr>
          <a:xfrm>
            <a:off x="7006105" y="3840679"/>
            <a:ext cx="2714625" cy="1547367"/>
            <a:chOff x="8001659" y="4547129"/>
            <a:chExt cx="2714625" cy="1547367"/>
          </a:xfrm>
        </p:grpSpPr>
        <p:sp>
          <p:nvSpPr>
            <p:cNvPr id="75" name="Rectangle 74">
              <a:extLst>
                <a:ext uri="{FF2B5EF4-FFF2-40B4-BE49-F238E27FC236}">
                  <a16:creationId xmlns:a16="http://schemas.microsoft.com/office/drawing/2014/main" id="{EC6956BA-5313-90F5-92E8-9E3D6248D56B}"/>
                </a:ext>
              </a:extLst>
            </p:cNvPr>
            <p:cNvSpPr/>
            <p:nvPr/>
          </p:nvSpPr>
          <p:spPr>
            <a:xfrm>
              <a:off x="8001659" y="4547129"/>
              <a:ext cx="2714625" cy="154736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FB80EA08-9F76-A625-F51C-0BCC44655471}"/>
                </a:ext>
              </a:extLst>
            </p:cNvPr>
            <p:cNvSpPr/>
            <p:nvPr/>
          </p:nvSpPr>
          <p:spPr>
            <a:xfrm>
              <a:off x="8128511" y="4928334"/>
              <a:ext cx="447675" cy="1905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7" name="Group 86">
              <a:extLst>
                <a:ext uri="{FF2B5EF4-FFF2-40B4-BE49-F238E27FC236}">
                  <a16:creationId xmlns:a16="http://schemas.microsoft.com/office/drawing/2014/main" id="{8F2938CA-6285-6213-801E-277D72B02D1E}"/>
                </a:ext>
              </a:extLst>
            </p:cNvPr>
            <p:cNvGrpSpPr/>
            <p:nvPr/>
          </p:nvGrpSpPr>
          <p:grpSpPr>
            <a:xfrm>
              <a:off x="8071361" y="4638081"/>
              <a:ext cx="2497279" cy="1349300"/>
              <a:chOff x="8071361" y="4638081"/>
              <a:chExt cx="2497279" cy="1349300"/>
            </a:xfrm>
          </p:grpSpPr>
          <p:sp>
            <p:nvSpPr>
              <p:cNvPr id="73" name="TextBox 72">
                <a:extLst>
                  <a:ext uri="{FF2B5EF4-FFF2-40B4-BE49-F238E27FC236}">
                    <a16:creationId xmlns:a16="http://schemas.microsoft.com/office/drawing/2014/main" id="{899C5BA9-1547-FA14-77DF-26BE955F0519}"/>
                  </a:ext>
                </a:extLst>
              </p:cNvPr>
              <p:cNvSpPr txBox="1"/>
              <p:nvPr/>
            </p:nvSpPr>
            <p:spPr>
              <a:xfrm>
                <a:off x="8576186" y="4638081"/>
                <a:ext cx="1895475" cy="276999"/>
              </a:xfrm>
              <a:prstGeom prst="rect">
                <a:avLst/>
              </a:prstGeom>
              <a:noFill/>
            </p:spPr>
            <p:txBody>
              <a:bodyPr wrap="square" rtlCol="0">
                <a:spAutoFit/>
              </a:bodyPr>
              <a:lstStyle/>
              <a:p>
                <a:r>
                  <a:rPr lang="en-US" sz="1200" dirty="0"/>
                  <a:t>Blue Party</a:t>
                </a:r>
              </a:p>
            </p:txBody>
          </p:sp>
          <p:sp>
            <p:nvSpPr>
              <p:cNvPr id="74" name="TextBox 73">
                <a:extLst>
                  <a:ext uri="{FF2B5EF4-FFF2-40B4-BE49-F238E27FC236}">
                    <a16:creationId xmlns:a16="http://schemas.microsoft.com/office/drawing/2014/main" id="{005E81B2-CE99-1F17-201F-E14372F5A938}"/>
                  </a:ext>
                </a:extLst>
              </p:cNvPr>
              <p:cNvSpPr txBox="1"/>
              <p:nvPr/>
            </p:nvSpPr>
            <p:spPr>
              <a:xfrm>
                <a:off x="8576186" y="4902520"/>
                <a:ext cx="1895475" cy="276999"/>
              </a:xfrm>
              <a:prstGeom prst="rect">
                <a:avLst/>
              </a:prstGeom>
              <a:noFill/>
            </p:spPr>
            <p:txBody>
              <a:bodyPr wrap="square" rtlCol="0">
                <a:spAutoFit/>
              </a:bodyPr>
              <a:lstStyle/>
              <a:p>
                <a:r>
                  <a:rPr lang="en-US" sz="1200" dirty="0"/>
                  <a:t>Pink Party</a:t>
                </a:r>
              </a:p>
            </p:txBody>
          </p:sp>
          <p:sp>
            <p:nvSpPr>
              <p:cNvPr id="76" name="Oval 75">
                <a:extLst>
                  <a:ext uri="{FF2B5EF4-FFF2-40B4-BE49-F238E27FC236}">
                    <a16:creationId xmlns:a16="http://schemas.microsoft.com/office/drawing/2014/main" id="{638F1413-2B82-1DD0-BB80-0C726F787BDE}"/>
                  </a:ext>
                </a:extLst>
              </p:cNvPr>
              <p:cNvSpPr/>
              <p:nvPr/>
            </p:nvSpPr>
            <p:spPr>
              <a:xfrm>
                <a:off x="8128516" y="4690003"/>
                <a:ext cx="447675" cy="1905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14728F72-5D54-1111-84D8-5E9D9CA94C9B}"/>
                  </a:ext>
                </a:extLst>
              </p:cNvPr>
              <p:cNvSpPr/>
              <p:nvPr/>
            </p:nvSpPr>
            <p:spPr>
              <a:xfrm>
                <a:off x="8128512" y="5507335"/>
                <a:ext cx="447675" cy="1905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a:extLst>
                  <a:ext uri="{FF2B5EF4-FFF2-40B4-BE49-F238E27FC236}">
                    <a16:creationId xmlns:a16="http://schemas.microsoft.com/office/drawing/2014/main" id="{FC586254-693E-DA11-9862-C85658B2269A}"/>
                  </a:ext>
                </a:extLst>
              </p:cNvPr>
              <p:cNvSpPr txBox="1"/>
              <p:nvPr/>
            </p:nvSpPr>
            <p:spPr>
              <a:xfrm>
                <a:off x="8673162" y="5481399"/>
                <a:ext cx="1895475" cy="276999"/>
              </a:xfrm>
              <a:prstGeom prst="rect">
                <a:avLst/>
              </a:prstGeom>
              <a:noFill/>
            </p:spPr>
            <p:txBody>
              <a:bodyPr wrap="square" rtlCol="0">
                <a:spAutoFit/>
              </a:bodyPr>
              <a:lstStyle/>
              <a:p>
                <a:r>
                  <a:rPr lang="en-US" sz="1200" dirty="0"/>
                  <a:t>Can A - Blue Party</a:t>
                </a:r>
              </a:p>
            </p:txBody>
          </p:sp>
          <p:sp>
            <p:nvSpPr>
              <p:cNvPr id="81" name="TextBox 80">
                <a:extLst>
                  <a:ext uri="{FF2B5EF4-FFF2-40B4-BE49-F238E27FC236}">
                    <a16:creationId xmlns:a16="http://schemas.microsoft.com/office/drawing/2014/main" id="{148CEAA5-454E-BE32-4CF7-AFE4EA5B36D4}"/>
                  </a:ext>
                </a:extLst>
              </p:cNvPr>
              <p:cNvSpPr txBox="1"/>
              <p:nvPr/>
            </p:nvSpPr>
            <p:spPr>
              <a:xfrm>
                <a:off x="8673165" y="5710382"/>
                <a:ext cx="1895475" cy="276999"/>
              </a:xfrm>
              <a:prstGeom prst="rect">
                <a:avLst/>
              </a:prstGeom>
              <a:noFill/>
            </p:spPr>
            <p:txBody>
              <a:bodyPr wrap="square" rtlCol="0">
                <a:spAutoFit/>
              </a:bodyPr>
              <a:lstStyle/>
              <a:p>
                <a:r>
                  <a:rPr lang="en-US" sz="1200" dirty="0"/>
                  <a:t>Can B - Blue Party</a:t>
                </a:r>
              </a:p>
            </p:txBody>
          </p:sp>
          <p:sp>
            <p:nvSpPr>
              <p:cNvPr id="84" name="TextBox 83">
                <a:extLst>
                  <a:ext uri="{FF2B5EF4-FFF2-40B4-BE49-F238E27FC236}">
                    <a16:creationId xmlns:a16="http://schemas.microsoft.com/office/drawing/2014/main" id="{738BA3DA-3711-7C89-36A3-D3B0755D62C4}"/>
                  </a:ext>
                </a:extLst>
              </p:cNvPr>
              <p:cNvSpPr txBox="1"/>
              <p:nvPr/>
            </p:nvSpPr>
            <p:spPr>
              <a:xfrm>
                <a:off x="8071361" y="5223403"/>
                <a:ext cx="2400300" cy="261610"/>
              </a:xfrm>
              <a:prstGeom prst="rect">
                <a:avLst/>
              </a:prstGeom>
              <a:noFill/>
            </p:spPr>
            <p:txBody>
              <a:bodyPr wrap="square" rtlCol="0">
                <a:spAutoFit/>
              </a:bodyPr>
              <a:lstStyle/>
              <a:p>
                <a:r>
                  <a:rPr lang="en-US" sz="1100" dirty="0"/>
                  <a:t>Dogcatcher – vote for no more than 2</a:t>
                </a:r>
              </a:p>
            </p:txBody>
          </p:sp>
          <p:sp>
            <p:nvSpPr>
              <p:cNvPr id="86" name="Oval 85">
                <a:extLst>
                  <a:ext uri="{FF2B5EF4-FFF2-40B4-BE49-F238E27FC236}">
                    <a16:creationId xmlns:a16="http://schemas.microsoft.com/office/drawing/2014/main" id="{C6396052-0E67-46E1-B5F6-C09E4EE9ACDA}"/>
                  </a:ext>
                </a:extLst>
              </p:cNvPr>
              <p:cNvSpPr/>
              <p:nvPr/>
            </p:nvSpPr>
            <p:spPr>
              <a:xfrm>
                <a:off x="8128511" y="5752224"/>
                <a:ext cx="447675" cy="1905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cxnSp>
        <p:nvCxnSpPr>
          <p:cNvPr id="91" name="Straight Arrow Connector 90">
            <a:extLst>
              <a:ext uri="{FF2B5EF4-FFF2-40B4-BE49-F238E27FC236}">
                <a16:creationId xmlns:a16="http://schemas.microsoft.com/office/drawing/2014/main" id="{C4082560-DEE9-FE6E-DAFA-060A1FB1B963}"/>
              </a:ext>
            </a:extLst>
          </p:cNvPr>
          <p:cNvCxnSpPr>
            <a:cxnSpLocks/>
          </p:cNvCxnSpPr>
          <p:nvPr/>
        </p:nvCxnSpPr>
        <p:spPr>
          <a:xfrm flipV="1">
            <a:off x="7031882" y="5517146"/>
            <a:ext cx="0" cy="883654"/>
          </a:xfrm>
          <a:prstGeom prst="straightConnector1">
            <a:avLst/>
          </a:prstGeom>
          <a:ln w="38100">
            <a:solidFill>
              <a:schemeClr val="accent5">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6" name="TextBox 95">
            <a:extLst>
              <a:ext uri="{FF2B5EF4-FFF2-40B4-BE49-F238E27FC236}">
                <a16:creationId xmlns:a16="http://schemas.microsoft.com/office/drawing/2014/main" id="{BEB75072-5DA1-A5CD-4B7D-659361A53056}"/>
              </a:ext>
            </a:extLst>
          </p:cNvPr>
          <p:cNvSpPr txBox="1"/>
          <p:nvPr/>
        </p:nvSpPr>
        <p:spPr>
          <a:xfrm>
            <a:off x="7123712" y="5433211"/>
            <a:ext cx="4653974" cy="1077218"/>
          </a:xfrm>
          <a:prstGeom prst="rect">
            <a:avLst/>
          </a:prstGeom>
          <a:noFill/>
        </p:spPr>
        <p:txBody>
          <a:bodyPr wrap="square" rtlCol="0">
            <a:spAutoFit/>
          </a:bodyPr>
          <a:lstStyle/>
          <a:p>
            <a:r>
              <a:rPr lang="en-US" sz="1600" dirty="0"/>
              <a:t>Tabulator will read this as no votes for any candidate, even though a straight party choice is made. Voter needs to make individual marks in a vote-for-2 (at-large) race.</a:t>
            </a:r>
          </a:p>
        </p:txBody>
      </p:sp>
    </p:spTree>
    <p:extLst>
      <p:ext uri="{BB962C8B-B14F-4D97-AF65-F5344CB8AC3E}">
        <p14:creationId xmlns:p14="http://schemas.microsoft.com/office/powerpoint/2010/main" val="1929163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28AA7-ECE9-5E20-CAE9-0DF27C6ED1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BB4504-DCE7-265B-46DA-643D5F1CF564}"/>
              </a:ext>
            </a:extLst>
          </p:cNvPr>
          <p:cNvSpPr>
            <a:spLocks noGrp="1"/>
          </p:cNvSpPr>
          <p:nvPr>
            <p:ph type="title"/>
          </p:nvPr>
        </p:nvSpPr>
        <p:spPr>
          <a:xfrm>
            <a:off x="186338" y="3057937"/>
            <a:ext cx="3098057" cy="2919715"/>
          </a:xfrm>
        </p:spPr>
        <p:txBody>
          <a:bodyPr>
            <a:noAutofit/>
          </a:bodyPr>
          <a:lstStyle/>
          <a:p>
            <a:pPr algn="ctr"/>
            <a:r>
              <a:rPr lang="en-US" sz="3600" b="1" dirty="0">
                <a:solidFill>
                  <a:schemeClr val="accent4">
                    <a:lumMod val="75000"/>
                  </a:schemeClr>
                </a:solidFill>
              </a:rPr>
              <a:t>Rest of the Ballot</a:t>
            </a:r>
            <a:endParaRPr lang="en-US" sz="3600" b="1" i="1" u="sng" dirty="0"/>
          </a:p>
        </p:txBody>
      </p:sp>
      <p:sp>
        <p:nvSpPr>
          <p:cNvPr id="3" name="TextBox 2">
            <a:extLst>
              <a:ext uri="{FF2B5EF4-FFF2-40B4-BE49-F238E27FC236}">
                <a16:creationId xmlns:a16="http://schemas.microsoft.com/office/drawing/2014/main" id="{B7951B52-A96D-713A-6BB3-8F75707AF52F}"/>
              </a:ext>
            </a:extLst>
          </p:cNvPr>
          <p:cNvSpPr txBox="1"/>
          <p:nvPr/>
        </p:nvSpPr>
        <p:spPr>
          <a:xfrm>
            <a:off x="3381375" y="533400"/>
            <a:ext cx="8401050" cy="5632311"/>
          </a:xfrm>
          <a:prstGeom prst="rect">
            <a:avLst/>
          </a:prstGeom>
          <a:noFill/>
        </p:spPr>
        <p:txBody>
          <a:bodyPr wrap="square" rtlCol="0">
            <a:spAutoFit/>
          </a:bodyPr>
          <a:lstStyle/>
          <a:p>
            <a:r>
              <a:rPr lang="en-US" sz="2400" b="1" dirty="0"/>
              <a:t>Ballot Layout</a:t>
            </a:r>
          </a:p>
          <a:p>
            <a:r>
              <a:rPr lang="en-US" dirty="0"/>
              <a:t>All offices for the same unit of government are once again grouped together on the ballot BEFORE school board candidates</a:t>
            </a:r>
          </a:p>
          <a:p>
            <a:endParaRPr lang="en-US" sz="800" dirty="0"/>
          </a:p>
          <a:p>
            <a:pPr marL="285750" indent="-285750">
              <a:buFont typeface="Arial" panose="020B0604020202020204" pitchFamily="34" charset="0"/>
              <a:buChar char="•"/>
            </a:pPr>
            <a:r>
              <a:rPr lang="en-US" b="1" dirty="0"/>
              <a:t>Nov. 2026 Election</a:t>
            </a:r>
            <a:r>
              <a:rPr lang="en-US" dirty="0"/>
              <a:t>: Partisan vote-for-one offices come </a:t>
            </a:r>
            <a:r>
              <a:rPr lang="en-US" i="1" dirty="0"/>
              <a:t>before</a:t>
            </a:r>
            <a:r>
              <a:rPr lang="en-US" dirty="0"/>
              <a:t> at-large contests</a:t>
            </a:r>
          </a:p>
          <a:p>
            <a:pPr marL="742950" lvl="1" indent="-285750">
              <a:buFont typeface="Arial" panose="020B0604020202020204" pitchFamily="34" charset="0"/>
              <a:buChar char="•"/>
            </a:pPr>
            <a:r>
              <a:rPr lang="en-US" sz="1600" dirty="0"/>
              <a:t>City Council District 1 (vote for 1) </a:t>
            </a:r>
          </a:p>
          <a:p>
            <a:pPr marL="742950" lvl="1" indent="-285750">
              <a:buFont typeface="Arial" panose="020B0604020202020204" pitchFamily="34" charset="0"/>
              <a:buChar char="•"/>
            </a:pPr>
            <a:r>
              <a:rPr lang="en-US" sz="1600" dirty="0"/>
              <a:t>Town Council District 2 (vote for 1)</a:t>
            </a:r>
          </a:p>
          <a:p>
            <a:pPr marL="742950" lvl="1" indent="-285750">
              <a:buFont typeface="Arial" panose="020B0604020202020204" pitchFamily="34" charset="0"/>
              <a:buChar char="•"/>
            </a:pPr>
            <a:r>
              <a:rPr lang="en-US" sz="1600" dirty="0"/>
              <a:t>City County At-Large (vote for not more than 3)</a:t>
            </a:r>
          </a:p>
          <a:p>
            <a:pPr marL="742950" lvl="1" indent="-285750">
              <a:buFont typeface="Arial" panose="020B0604020202020204" pitchFamily="34" charset="0"/>
              <a:buChar char="•"/>
            </a:pPr>
            <a:r>
              <a:rPr lang="en-US" sz="1600" dirty="0"/>
              <a:t>Town Council At-Large (vote for not more than 3)</a:t>
            </a:r>
          </a:p>
          <a:p>
            <a:pPr marL="742950" lvl="1" indent="-285750">
              <a:buFont typeface="Arial" panose="020B0604020202020204" pitchFamily="34" charset="0"/>
              <a:buChar char="•"/>
            </a:pPr>
            <a:r>
              <a:rPr lang="en-US" sz="1600" dirty="0"/>
              <a:t>School Board Office 1, etc.</a:t>
            </a:r>
          </a:p>
          <a:p>
            <a:pPr marL="285750" indent="-285750">
              <a:buFont typeface="Arial" panose="020B0604020202020204" pitchFamily="34" charset="0"/>
              <a:buChar char="•"/>
            </a:pPr>
            <a:r>
              <a:rPr lang="en-US" b="1" dirty="0"/>
              <a:t>State Judicial Retention Questions</a:t>
            </a:r>
          </a:p>
          <a:p>
            <a:pPr marL="742950" lvl="1" indent="-285750">
              <a:buFont typeface="Arial" panose="020B0604020202020204" pitchFamily="34" charset="0"/>
              <a:buChar char="•"/>
            </a:pPr>
            <a:r>
              <a:rPr lang="en-US" sz="1600" dirty="0"/>
              <a:t>COA judges listed alphabetically by last name</a:t>
            </a:r>
          </a:p>
          <a:p>
            <a:pPr marL="1200150" lvl="2" indent="-285750">
              <a:buFont typeface="Arial" panose="020B0604020202020204" pitchFamily="34" charset="0"/>
              <a:buChar char="•"/>
            </a:pPr>
            <a:r>
              <a:rPr lang="en-US" sz="1600" dirty="0"/>
              <a:t>DeBoer then Felix (Counties in the 2</a:t>
            </a:r>
            <a:r>
              <a:rPr lang="en-US" sz="1600" baseline="30000" dirty="0"/>
              <a:t>nd</a:t>
            </a:r>
            <a:r>
              <a:rPr lang="en-US" sz="1600" dirty="0"/>
              <a:t> District also have Kenworthy)</a:t>
            </a:r>
          </a:p>
          <a:p>
            <a:pPr marL="742950" lvl="1" indent="-285750">
              <a:buFont typeface="Arial" panose="020B0604020202020204" pitchFamily="34" charset="0"/>
              <a:buChar char="•"/>
            </a:pPr>
            <a:r>
              <a:rPr lang="en-US" sz="1600" dirty="0"/>
              <a:t>Tax Court Judicial Retention Question goes after COA question</a:t>
            </a:r>
          </a:p>
          <a:p>
            <a:endParaRPr lang="en-US" sz="800" dirty="0"/>
          </a:p>
          <a:p>
            <a:r>
              <a:rPr lang="en-US" sz="2400" b="1" dirty="0"/>
              <a:t>Don’t Forget!</a:t>
            </a:r>
          </a:p>
          <a:p>
            <a:pPr marL="285750" indent="-285750">
              <a:buFont typeface="Arial" panose="020B0604020202020204" pitchFamily="34" charset="0"/>
              <a:buChar char="•"/>
            </a:pPr>
            <a:r>
              <a:rPr lang="en-US" sz="1600" dirty="0"/>
              <a:t>Include a write-in line for US Congress, even if you have no write-in candidate certified</a:t>
            </a:r>
          </a:p>
          <a:p>
            <a:pPr marL="742950" lvl="1" indent="-285750">
              <a:buFont typeface="Arial" panose="020B0604020202020204" pitchFamily="34" charset="0"/>
              <a:buChar char="•"/>
            </a:pPr>
            <a:r>
              <a:rPr lang="en-US" sz="1600" dirty="0"/>
              <a:t>Otherwise, ONLY include a write-in line if a CAN-3 was filed in a race</a:t>
            </a:r>
          </a:p>
          <a:p>
            <a:pPr marL="285750" indent="-285750">
              <a:buFont typeface="Arial" panose="020B0604020202020204" pitchFamily="34" charset="0"/>
              <a:buChar char="•"/>
            </a:pPr>
            <a:r>
              <a:rPr lang="en-US" sz="1600" dirty="0"/>
              <a:t>Clerk’s seal &amp; signature on all absentee &amp; provisional ballots</a:t>
            </a:r>
          </a:p>
          <a:p>
            <a:pPr marL="742950" lvl="1" indent="-285750">
              <a:buFont typeface="Arial" panose="020B0604020202020204" pitchFamily="34" charset="0"/>
              <a:buChar char="•"/>
            </a:pPr>
            <a:r>
              <a:rPr lang="en-US" sz="1600" dirty="0"/>
              <a:t>Clerk on the ballot for any office? Must use generic seal &amp; cannot include their signature on the ballots</a:t>
            </a:r>
          </a:p>
          <a:p>
            <a:pPr marL="285750" indent="-285750">
              <a:buFont typeface="Arial" panose="020B0604020202020204" pitchFamily="34" charset="0"/>
              <a:buChar char="•"/>
            </a:pPr>
            <a:endParaRPr lang="en-US" sz="1600" dirty="0"/>
          </a:p>
        </p:txBody>
      </p:sp>
      <p:sp>
        <p:nvSpPr>
          <p:cNvPr id="6" name="TextBox 5">
            <a:extLst>
              <a:ext uri="{FF2B5EF4-FFF2-40B4-BE49-F238E27FC236}">
                <a16:creationId xmlns:a16="http://schemas.microsoft.com/office/drawing/2014/main" id="{B918ECF2-5C6A-78DD-A59B-BA8155836728}"/>
              </a:ext>
            </a:extLst>
          </p:cNvPr>
          <p:cNvSpPr txBox="1"/>
          <p:nvPr/>
        </p:nvSpPr>
        <p:spPr>
          <a:xfrm>
            <a:off x="447061" y="6324600"/>
            <a:ext cx="9001125" cy="261610"/>
          </a:xfrm>
          <a:prstGeom prst="rect">
            <a:avLst/>
          </a:prstGeom>
          <a:noFill/>
        </p:spPr>
        <p:txBody>
          <a:bodyPr wrap="square" rtlCol="0">
            <a:spAutoFit/>
          </a:bodyPr>
          <a:lstStyle/>
          <a:p>
            <a:r>
              <a:rPr lang="en-US" sz="1050" dirty="0"/>
              <a:t>IC 3-11-2-12.4 | IC 3-11-2-12.9 | IC 3-11-13-11 | IC 3-11-14-3.5</a:t>
            </a:r>
            <a:endParaRPr lang="en-US" sz="500" dirty="0"/>
          </a:p>
        </p:txBody>
      </p:sp>
      <p:pic>
        <p:nvPicPr>
          <p:cNvPr id="7" name="Picture 6">
            <a:extLst>
              <a:ext uri="{FF2B5EF4-FFF2-40B4-BE49-F238E27FC236}">
                <a16:creationId xmlns:a16="http://schemas.microsoft.com/office/drawing/2014/main" id="{333D3761-8E9B-EEDF-0A0A-FE9F87D0D73B}"/>
              </a:ext>
            </a:extLst>
          </p:cNvPr>
          <p:cNvPicPr>
            <a:picLocks noChangeAspect="1"/>
          </p:cNvPicPr>
          <p:nvPr/>
        </p:nvPicPr>
        <p:blipFill>
          <a:blip r:embed="rId2"/>
          <a:stretch>
            <a:fillRect/>
          </a:stretch>
        </p:blipFill>
        <p:spPr>
          <a:xfrm>
            <a:off x="186338" y="690622"/>
            <a:ext cx="2789800" cy="2705100"/>
          </a:xfrm>
          <a:prstGeom prst="rect">
            <a:avLst/>
          </a:prstGeom>
        </p:spPr>
      </p:pic>
    </p:spTree>
    <p:extLst>
      <p:ext uri="{BB962C8B-B14F-4D97-AF65-F5344CB8AC3E}">
        <p14:creationId xmlns:p14="http://schemas.microsoft.com/office/powerpoint/2010/main" val="4013900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hite background with a variety of colorful ink pens.">
            <a:extLst>
              <a:ext uri="{FF2B5EF4-FFF2-40B4-BE49-F238E27FC236}">
                <a16:creationId xmlns:a16="http://schemas.microsoft.com/office/drawing/2014/main" id="{3BC694DD-8F58-3273-537E-0750173EFDFC}"/>
              </a:ext>
            </a:extLst>
          </p:cNvPr>
          <p:cNvPicPr>
            <a:picLocks noChangeAspect="1"/>
          </p:cNvPicPr>
          <p:nvPr/>
        </p:nvPicPr>
        <p:blipFill>
          <a:blip r:embed="rId2" cstate="email">
            <a:alphaModFix amt="20000"/>
            <a:extLst>
              <a:ext uri="{28A0092B-C50C-407E-A947-70E740481C1C}">
                <a14:useLocalDpi xmlns:a14="http://schemas.microsoft.com/office/drawing/2010/main" val="0"/>
              </a:ext>
            </a:extLst>
          </a:blip>
          <a:srcRect/>
          <a:stretch>
            <a:fillRect/>
          </a:stretch>
        </p:blipFill>
        <p:spPr>
          <a:xfrm rot="10800000">
            <a:off x="0" y="0"/>
            <a:ext cx="12192000" cy="6858000"/>
          </a:xfrm>
          <a:prstGeom prst="rect">
            <a:avLst/>
          </a:prstGeom>
        </p:spPr>
      </p:pic>
      <p:sp>
        <p:nvSpPr>
          <p:cNvPr id="2" name="Title 1">
            <a:extLst>
              <a:ext uri="{FF2B5EF4-FFF2-40B4-BE49-F238E27FC236}">
                <a16:creationId xmlns:a16="http://schemas.microsoft.com/office/drawing/2014/main" id="{59881E0E-BEF6-30EB-91E6-42FBAB541A7B}"/>
              </a:ext>
            </a:extLst>
          </p:cNvPr>
          <p:cNvSpPr>
            <a:spLocks noGrp="1"/>
          </p:cNvSpPr>
          <p:nvPr>
            <p:ph type="title"/>
          </p:nvPr>
        </p:nvSpPr>
        <p:spPr>
          <a:xfrm>
            <a:off x="838200" y="365126"/>
            <a:ext cx="10515600" cy="920750"/>
          </a:xfrm>
        </p:spPr>
        <p:txBody>
          <a:bodyPr/>
          <a:lstStyle/>
          <a:p>
            <a:r>
              <a:rPr lang="en-US" b="1" dirty="0">
                <a:latin typeface="Aptos Display" panose="020B0004020202020204" pitchFamily="34" charset="0"/>
              </a:rPr>
              <a:t>SB Office Order Placement</a:t>
            </a:r>
          </a:p>
        </p:txBody>
      </p:sp>
      <p:sp>
        <p:nvSpPr>
          <p:cNvPr id="3" name="Content Placeholder 2">
            <a:extLst>
              <a:ext uri="{FF2B5EF4-FFF2-40B4-BE49-F238E27FC236}">
                <a16:creationId xmlns:a16="http://schemas.microsoft.com/office/drawing/2014/main" id="{85253E2F-13CA-BDE6-DF97-EB45A761058F}"/>
              </a:ext>
            </a:extLst>
          </p:cNvPr>
          <p:cNvSpPr>
            <a:spLocks noGrp="1"/>
          </p:cNvSpPr>
          <p:nvPr>
            <p:ph idx="1"/>
          </p:nvPr>
        </p:nvSpPr>
        <p:spPr>
          <a:xfrm>
            <a:off x="838200" y="1428751"/>
            <a:ext cx="10515600" cy="4748212"/>
          </a:xfrm>
        </p:spPr>
        <p:txBody>
          <a:bodyPr>
            <a:noAutofit/>
          </a:bodyPr>
          <a:lstStyle/>
          <a:p>
            <a:pPr>
              <a:lnSpc>
                <a:spcPct val="100000"/>
              </a:lnSpc>
              <a:spcBef>
                <a:spcPts val="0"/>
              </a:spcBef>
            </a:pPr>
            <a:r>
              <a:rPr lang="en-US" sz="2400" dirty="0">
                <a:latin typeface="+mj-lt"/>
              </a:rPr>
              <a:t>School Board seats appear after all “partisan” elected offices</a:t>
            </a:r>
          </a:p>
          <a:p>
            <a:pPr lvl="1">
              <a:lnSpc>
                <a:spcPct val="100000"/>
              </a:lnSpc>
              <a:spcBef>
                <a:spcPts val="0"/>
              </a:spcBef>
            </a:pPr>
            <a:r>
              <a:rPr lang="en-US" sz="2000" dirty="0">
                <a:latin typeface="+mj-lt"/>
              </a:rPr>
              <a:t>Near the end of the ballot but before any judicial retention question</a:t>
            </a:r>
          </a:p>
          <a:p>
            <a:pPr>
              <a:lnSpc>
                <a:spcPct val="100000"/>
              </a:lnSpc>
              <a:spcBef>
                <a:spcPts val="0"/>
              </a:spcBef>
            </a:pPr>
            <a:endParaRPr lang="en-US" sz="1050" dirty="0">
              <a:latin typeface="+mj-lt"/>
            </a:endParaRPr>
          </a:p>
          <a:p>
            <a:pPr>
              <a:lnSpc>
                <a:spcPct val="100000"/>
              </a:lnSpc>
              <a:spcBef>
                <a:spcPts val="0"/>
              </a:spcBef>
            </a:pPr>
            <a:r>
              <a:rPr lang="en-US" sz="2400" dirty="0">
                <a:latin typeface="+mj-lt"/>
              </a:rPr>
              <a:t>Office Order</a:t>
            </a:r>
          </a:p>
          <a:p>
            <a:pPr lvl="1">
              <a:lnSpc>
                <a:spcPct val="100000"/>
              </a:lnSpc>
              <a:spcBef>
                <a:spcPts val="0"/>
              </a:spcBef>
            </a:pPr>
            <a:r>
              <a:rPr lang="en-US" sz="2000" dirty="0">
                <a:latin typeface="+mj-lt"/>
              </a:rPr>
              <a:t>First: At-large school board seats</a:t>
            </a:r>
          </a:p>
          <a:p>
            <a:pPr lvl="1">
              <a:lnSpc>
                <a:spcPct val="100000"/>
              </a:lnSpc>
              <a:spcBef>
                <a:spcPts val="0"/>
              </a:spcBef>
            </a:pPr>
            <a:r>
              <a:rPr lang="en-US" sz="2000" dirty="0">
                <a:latin typeface="+mj-lt"/>
              </a:rPr>
              <a:t>Second: District school board seats</a:t>
            </a:r>
          </a:p>
          <a:p>
            <a:pPr lvl="2">
              <a:lnSpc>
                <a:spcPct val="100000"/>
              </a:lnSpc>
              <a:spcBef>
                <a:spcPts val="0"/>
              </a:spcBef>
            </a:pPr>
            <a:r>
              <a:rPr lang="en-US" sz="1600" dirty="0">
                <a:latin typeface="+mj-lt"/>
              </a:rPr>
              <a:t>If multiple district seats are on the same ballot, list A-Z or 1-100, depending on whether districts use a number or letter designation</a:t>
            </a:r>
          </a:p>
          <a:p>
            <a:pPr lvl="1">
              <a:lnSpc>
                <a:spcPct val="100000"/>
              </a:lnSpc>
              <a:spcBef>
                <a:spcPts val="0"/>
              </a:spcBef>
            </a:pPr>
            <a:endParaRPr lang="en-US" sz="1200" dirty="0">
              <a:highlight>
                <a:srgbClr val="A3E7FF"/>
              </a:highlight>
              <a:latin typeface="+mj-lt"/>
            </a:endParaRPr>
          </a:p>
          <a:p>
            <a:pPr>
              <a:lnSpc>
                <a:spcPct val="100000"/>
              </a:lnSpc>
              <a:spcBef>
                <a:spcPts val="0"/>
              </a:spcBef>
            </a:pPr>
            <a:r>
              <a:rPr lang="en-US" sz="2400" dirty="0">
                <a:latin typeface="+mj-lt"/>
              </a:rPr>
              <a:t>School board candidates may affiliate with a political party (D/R/L/minor party), run as an Independent or leave the field “blank”</a:t>
            </a:r>
          </a:p>
          <a:p>
            <a:pPr lvl="1">
              <a:lnSpc>
                <a:spcPct val="100000"/>
              </a:lnSpc>
              <a:spcBef>
                <a:spcPts val="0"/>
              </a:spcBef>
            </a:pPr>
            <a:r>
              <a:rPr lang="en-US" sz="2000" dirty="0">
                <a:latin typeface="+mj-lt"/>
              </a:rPr>
              <a:t>School board offices have no limits on the number of candidates who affiliate with a party</a:t>
            </a:r>
          </a:p>
          <a:p>
            <a:pPr lvl="1">
              <a:lnSpc>
                <a:spcPct val="100000"/>
              </a:lnSpc>
              <a:spcBef>
                <a:spcPts val="0"/>
              </a:spcBef>
            </a:pPr>
            <a:r>
              <a:rPr lang="en-US" sz="2000" dirty="0">
                <a:latin typeface="+mj-lt"/>
              </a:rPr>
              <a:t>This means you may have 3 Ds, 4 Rs, 10 Independents running for a school board “vote for 1” office</a:t>
            </a:r>
          </a:p>
          <a:p>
            <a:pPr marL="914400" lvl="2" indent="0">
              <a:lnSpc>
                <a:spcPct val="100000"/>
              </a:lnSpc>
              <a:spcBef>
                <a:spcPts val="0"/>
              </a:spcBef>
              <a:buNone/>
            </a:pPr>
            <a:endParaRPr lang="en-US" sz="1200" dirty="0">
              <a:highlight>
                <a:srgbClr val="A3E7FF"/>
              </a:highlight>
              <a:latin typeface="+mj-lt"/>
            </a:endParaRPr>
          </a:p>
          <a:p>
            <a:pPr marL="0" indent="0" algn="ctr">
              <a:lnSpc>
                <a:spcPct val="100000"/>
              </a:lnSpc>
              <a:spcBef>
                <a:spcPts val="0"/>
              </a:spcBef>
              <a:buNone/>
            </a:pPr>
            <a:r>
              <a:rPr lang="en-US" b="1" dirty="0">
                <a:highlight>
                  <a:srgbClr val="A3E7FF"/>
                </a:highlight>
                <a:latin typeface="+mj-lt"/>
              </a:rPr>
              <a:t>Straight Party Device DOES NOT apply to school board races!</a:t>
            </a:r>
          </a:p>
        </p:txBody>
      </p:sp>
      <p:cxnSp>
        <p:nvCxnSpPr>
          <p:cNvPr id="5" name="Straight Connector 4">
            <a:extLst>
              <a:ext uri="{FF2B5EF4-FFF2-40B4-BE49-F238E27FC236}">
                <a16:creationId xmlns:a16="http://schemas.microsoft.com/office/drawing/2014/main" id="{DA19259C-8D22-BA0E-0792-255F0B2A3EAA}"/>
              </a:ext>
              <a:ext uri="{C183D7F6-B498-43B3-948B-1728B52AA6E4}">
                <adec:decorative xmlns:adec="http://schemas.microsoft.com/office/drawing/2017/decorative" val="1"/>
              </a:ext>
            </a:extLst>
          </p:cNvPr>
          <p:cNvCxnSpPr/>
          <p:nvPr/>
        </p:nvCxnSpPr>
        <p:spPr>
          <a:xfrm>
            <a:off x="628650" y="1285875"/>
            <a:ext cx="10991850" cy="0"/>
          </a:xfrm>
          <a:prstGeom prst="line">
            <a:avLst/>
          </a:prstGeom>
          <a:ln w="76200">
            <a:solidFill>
              <a:schemeClr val="accent5">
                <a:lumMod val="60000"/>
                <a:lumOff val="40000"/>
              </a:schemeClr>
            </a:solidFill>
          </a:ln>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C69569C1-85C8-A2FA-2C12-4BA77C1B66DE}"/>
              </a:ext>
            </a:extLst>
          </p:cNvPr>
          <p:cNvPicPr>
            <a:picLocks noChangeAspect="1"/>
          </p:cNvPicPr>
          <p:nvPr/>
        </p:nvPicPr>
        <p:blipFill>
          <a:blip r:embed="rId3">
            <a:alphaModFix amt="20000"/>
          </a:blip>
          <a:stretch>
            <a:fillRect/>
          </a:stretch>
        </p:blipFill>
        <p:spPr>
          <a:xfrm rot="10800000">
            <a:off x="709612" y="5315734"/>
            <a:ext cx="10391775" cy="1475591"/>
          </a:xfrm>
          <a:prstGeom prst="rect">
            <a:avLst/>
          </a:prstGeom>
        </p:spPr>
      </p:pic>
      <p:sp>
        <p:nvSpPr>
          <p:cNvPr id="6" name="TextBox 5">
            <a:extLst>
              <a:ext uri="{FF2B5EF4-FFF2-40B4-BE49-F238E27FC236}">
                <a16:creationId xmlns:a16="http://schemas.microsoft.com/office/drawing/2014/main" id="{4EB6130C-895E-F60F-34E7-7991C8FA2BBC}"/>
              </a:ext>
            </a:extLst>
          </p:cNvPr>
          <p:cNvSpPr txBox="1"/>
          <p:nvPr/>
        </p:nvSpPr>
        <p:spPr>
          <a:xfrm>
            <a:off x="628650" y="6176963"/>
            <a:ext cx="4648200" cy="415498"/>
          </a:xfrm>
          <a:prstGeom prst="rect">
            <a:avLst/>
          </a:prstGeom>
          <a:noFill/>
        </p:spPr>
        <p:txBody>
          <a:bodyPr wrap="square" rtlCol="0">
            <a:spAutoFit/>
          </a:bodyPr>
          <a:lstStyle/>
          <a:p>
            <a:r>
              <a:rPr lang="en-US" sz="1050" dirty="0">
                <a:latin typeface="Arial Narrow" panose="020B0606020202030204" pitchFamily="34" charset="0"/>
              </a:rPr>
              <a:t>IC 3-11-2-6 | P.L. 7-2026</a:t>
            </a:r>
          </a:p>
          <a:p>
            <a:endParaRPr lang="en-US" sz="1050" dirty="0"/>
          </a:p>
        </p:txBody>
      </p:sp>
    </p:spTree>
    <p:extLst>
      <p:ext uri="{BB962C8B-B14F-4D97-AF65-F5344CB8AC3E}">
        <p14:creationId xmlns:p14="http://schemas.microsoft.com/office/powerpoint/2010/main" val="1150948595"/>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D250D-08CE-8C62-018C-2F86ED4C7609}"/>
            </a:ext>
          </a:extLst>
        </p:cNvPr>
        <p:cNvGrpSpPr/>
        <p:nvPr/>
      </p:nvGrpSpPr>
      <p:grpSpPr>
        <a:xfrm>
          <a:off x="0" y="0"/>
          <a:ext cx="0" cy="0"/>
          <a:chOff x="0" y="0"/>
          <a:chExt cx="0" cy="0"/>
        </a:xfrm>
      </p:grpSpPr>
      <p:pic>
        <p:nvPicPr>
          <p:cNvPr id="4" name="Picture 3" descr="White background with a variety of colorful ink pens.">
            <a:extLst>
              <a:ext uri="{FF2B5EF4-FFF2-40B4-BE49-F238E27FC236}">
                <a16:creationId xmlns:a16="http://schemas.microsoft.com/office/drawing/2014/main" id="{A2069ADA-5467-86F1-DD17-FF821E8A0057}"/>
              </a:ext>
            </a:extLst>
          </p:cNvPr>
          <p:cNvPicPr>
            <a:picLocks noChangeAspect="1"/>
          </p:cNvPicPr>
          <p:nvPr/>
        </p:nvPicPr>
        <p:blipFill>
          <a:blip r:embed="rId2" cstate="email">
            <a:alphaModFix amt="20000"/>
            <a:extLst>
              <a:ext uri="{28A0092B-C50C-407E-A947-70E740481C1C}">
                <a14:useLocalDpi xmlns:a14="http://schemas.microsoft.com/office/drawing/2010/main" val="0"/>
              </a:ext>
            </a:extLst>
          </a:blip>
          <a:srcRect/>
          <a:stretch>
            <a:fillRect/>
          </a:stretch>
        </p:blipFill>
        <p:spPr>
          <a:xfrm rot="10800000">
            <a:off x="0" y="0"/>
            <a:ext cx="12192000" cy="6858000"/>
          </a:xfrm>
          <a:prstGeom prst="rect">
            <a:avLst/>
          </a:prstGeom>
        </p:spPr>
      </p:pic>
      <p:sp>
        <p:nvSpPr>
          <p:cNvPr id="2" name="Title 1">
            <a:extLst>
              <a:ext uri="{FF2B5EF4-FFF2-40B4-BE49-F238E27FC236}">
                <a16:creationId xmlns:a16="http://schemas.microsoft.com/office/drawing/2014/main" id="{C8AF43F2-E3DD-15BA-3B98-D01E37F3F6D8}"/>
              </a:ext>
            </a:extLst>
          </p:cNvPr>
          <p:cNvSpPr>
            <a:spLocks noGrp="1"/>
          </p:cNvSpPr>
          <p:nvPr>
            <p:ph type="title"/>
          </p:nvPr>
        </p:nvSpPr>
        <p:spPr>
          <a:xfrm>
            <a:off x="838200" y="365126"/>
            <a:ext cx="10515600" cy="920750"/>
          </a:xfrm>
        </p:spPr>
        <p:txBody>
          <a:bodyPr/>
          <a:lstStyle/>
          <a:p>
            <a:r>
              <a:rPr lang="en-US" b="1" dirty="0"/>
              <a:t>SB Candidate Groupings</a:t>
            </a:r>
          </a:p>
        </p:txBody>
      </p:sp>
      <p:sp>
        <p:nvSpPr>
          <p:cNvPr id="3" name="Content Placeholder 2">
            <a:extLst>
              <a:ext uri="{FF2B5EF4-FFF2-40B4-BE49-F238E27FC236}">
                <a16:creationId xmlns:a16="http://schemas.microsoft.com/office/drawing/2014/main" id="{95C0DFB5-512D-F3DD-1AB1-B45FFF5E0DEA}"/>
              </a:ext>
            </a:extLst>
          </p:cNvPr>
          <p:cNvSpPr>
            <a:spLocks noGrp="1"/>
          </p:cNvSpPr>
          <p:nvPr>
            <p:ph idx="1"/>
          </p:nvPr>
        </p:nvSpPr>
        <p:spPr>
          <a:xfrm>
            <a:off x="628650" y="1367195"/>
            <a:ext cx="11106151" cy="4748212"/>
          </a:xfrm>
        </p:spPr>
        <p:txBody>
          <a:bodyPr>
            <a:noAutofit/>
          </a:bodyPr>
          <a:lstStyle/>
          <a:p>
            <a:pPr marL="0" indent="0">
              <a:lnSpc>
                <a:spcPct val="100000"/>
              </a:lnSpc>
              <a:spcBef>
                <a:spcPts val="0"/>
              </a:spcBef>
              <a:buNone/>
            </a:pPr>
            <a:r>
              <a:rPr lang="en-US" sz="2000" b="1" dirty="0">
                <a:solidFill>
                  <a:srgbClr val="0070C0"/>
                </a:solidFill>
                <a:latin typeface="+mj-lt"/>
              </a:rPr>
              <a:t>1 First Tier: </a:t>
            </a:r>
            <a:r>
              <a:rPr lang="en-US" sz="1800" dirty="0">
                <a:latin typeface="+mj-lt"/>
              </a:rPr>
              <a:t>Grouped by political party (D/R/L)</a:t>
            </a:r>
          </a:p>
          <a:p>
            <a:pPr lvl="1">
              <a:lnSpc>
                <a:spcPct val="100000"/>
              </a:lnSpc>
              <a:spcBef>
                <a:spcPts val="0"/>
              </a:spcBef>
            </a:pPr>
            <a:r>
              <a:rPr lang="en-US" sz="1800" dirty="0">
                <a:latin typeface="Aptos Narrow" panose="020B0004020202020204" pitchFamily="34" charset="0"/>
              </a:rPr>
              <a:t>D/R ordered determined by which SOS candidate won the county in 2022</a:t>
            </a:r>
          </a:p>
          <a:p>
            <a:pPr lvl="1">
              <a:lnSpc>
                <a:spcPct val="100000"/>
              </a:lnSpc>
              <a:spcBef>
                <a:spcPts val="0"/>
              </a:spcBef>
            </a:pPr>
            <a:r>
              <a:rPr lang="en-US" sz="1800" dirty="0">
                <a:latin typeface="Aptos Narrow" panose="020B0004020202020204" pitchFamily="34" charset="0"/>
              </a:rPr>
              <a:t>Ls , if any, come third in every county (in 2022 SOS race, the only other party with a candidate on the ballot was the Libertarian Party)</a:t>
            </a:r>
          </a:p>
          <a:p>
            <a:pPr lvl="2">
              <a:lnSpc>
                <a:spcPct val="100000"/>
              </a:lnSpc>
              <a:spcBef>
                <a:spcPts val="0"/>
              </a:spcBef>
            </a:pPr>
            <a:r>
              <a:rPr lang="en-US" sz="1400" dirty="0">
                <a:latin typeface="Aptos Narrow" panose="020B0004020202020204" pitchFamily="34" charset="0"/>
              </a:rPr>
              <a:t>Within each distinct party grouping, candidates are listed alphabetically by surname if there is more than one candidate</a:t>
            </a:r>
          </a:p>
          <a:p>
            <a:pPr lvl="1">
              <a:lnSpc>
                <a:spcPct val="100000"/>
              </a:lnSpc>
              <a:spcBef>
                <a:spcPts val="0"/>
              </a:spcBef>
            </a:pPr>
            <a:endParaRPr lang="en-US" sz="200" dirty="0">
              <a:latin typeface="+mj-lt"/>
            </a:endParaRPr>
          </a:p>
          <a:p>
            <a:pPr marL="0" indent="0">
              <a:lnSpc>
                <a:spcPct val="100000"/>
              </a:lnSpc>
              <a:spcBef>
                <a:spcPts val="0"/>
              </a:spcBef>
              <a:buNone/>
            </a:pPr>
            <a:r>
              <a:rPr lang="en-US" sz="2000" b="1" dirty="0">
                <a:solidFill>
                  <a:srgbClr val="0070C0"/>
                </a:solidFill>
                <a:latin typeface="+mj-lt"/>
              </a:rPr>
              <a:t>2 Second Tier: </a:t>
            </a:r>
            <a:r>
              <a:rPr lang="en-US" sz="1800" dirty="0">
                <a:latin typeface="+mj-lt"/>
              </a:rPr>
              <a:t>All minor party and Independent candidates</a:t>
            </a:r>
          </a:p>
          <a:p>
            <a:pPr lvl="1">
              <a:lnSpc>
                <a:spcPct val="100000"/>
              </a:lnSpc>
              <a:spcBef>
                <a:spcPts val="0"/>
              </a:spcBef>
            </a:pPr>
            <a:r>
              <a:rPr lang="en-US" sz="1800" dirty="0">
                <a:latin typeface="Aptos Narrow" panose="020B0004020202020204" pitchFamily="34" charset="0"/>
              </a:rPr>
              <a:t>Listed in order by date the CAN-34 was filed UNLESS there is more than one candidate who filed for a specific party or as an Independent candidate &amp; then the party candidates are grouped and then listed alpha by surname within that grouping</a:t>
            </a:r>
            <a:br>
              <a:rPr lang="en-US" sz="1800" dirty="0">
                <a:latin typeface="Aptos Narrow" panose="020B0004020202020204" pitchFamily="34" charset="0"/>
              </a:rPr>
            </a:br>
            <a:br>
              <a:rPr lang="en-US" sz="700" dirty="0">
                <a:latin typeface="Aptos Narrow" panose="020B0004020202020204" pitchFamily="34" charset="0"/>
              </a:rPr>
            </a:br>
            <a:r>
              <a:rPr lang="en-US" sz="1600" dirty="0">
                <a:latin typeface="Aptos Narrow" panose="020B0004020202020204" pitchFamily="34" charset="0"/>
              </a:rPr>
              <a:t>Example: A Pink Party candidate files on 1/1/26, an Independent candidate files on 1/2/26, and another Pink Party candidate files on 1/3/26. Pink Party candidates are grouped together, since there is more than one candidate who filed as a member of that party. The county then lists the two Pink Party candidates alpha by surname within the Pink Party group. Next, the Independent candidate is listed</a:t>
            </a:r>
            <a:r>
              <a:rPr lang="en-US" sz="1600" dirty="0">
                <a:latin typeface="+mj-lt"/>
              </a:rPr>
              <a:t>.</a:t>
            </a:r>
          </a:p>
          <a:p>
            <a:pPr lvl="1">
              <a:lnSpc>
                <a:spcPct val="100000"/>
              </a:lnSpc>
              <a:spcBef>
                <a:spcPts val="0"/>
              </a:spcBef>
            </a:pPr>
            <a:endParaRPr lang="en-US" sz="200" dirty="0">
              <a:latin typeface="+mj-lt"/>
            </a:endParaRPr>
          </a:p>
          <a:p>
            <a:pPr marL="0" indent="0">
              <a:lnSpc>
                <a:spcPct val="100000"/>
              </a:lnSpc>
              <a:spcBef>
                <a:spcPts val="0"/>
              </a:spcBef>
              <a:buNone/>
            </a:pPr>
            <a:r>
              <a:rPr lang="en-US" sz="2000" b="1" dirty="0">
                <a:solidFill>
                  <a:srgbClr val="0070C0"/>
                </a:solidFill>
                <a:latin typeface="+mj-lt"/>
              </a:rPr>
              <a:t>3 Third Tier: </a:t>
            </a:r>
            <a:r>
              <a:rPr lang="en-US" sz="1800" dirty="0">
                <a:latin typeface="Aptos Narrow" panose="020B0004020202020204" pitchFamily="34" charset="0"/>
              </a:rPr>
              <a:t>All “unaffiliated” or “blank” candidates listed alphabetically by surname</a:t>
            </a:r>
          </a:p>
          <a:p>
            <a:pPr lvl="1">
              <a:lnSpc>
                <a:spcPct val="100000"/>
              </a:lnSpc>
              <a:spcBef>
                <a:spcPts val="0"/>
              </a:spcBef>
            </a:pPr>
            <a:r>
              <a:rPr lang="en-US" sz="1800" dirty="0">
                <a:latin typeface="Aptos Narrow" panose="020B0004020202020204" pitchFamily="34" charset="0"/>
              </a:rPr>
              <a:t>Does not matter when the CAN-34 petition was filed</a:t>
            </a:r>
          </a:p>
          <a:p>
            <a:pPr marL="0" indent="0">
              <a:lnSpc>
                <a:spcPct val="100000"/>
              </a:lnSpc>
              <a:spcBef>
                <a:spcPts val="0"/>
              </a:spcBef>
              <a:buNone/>
            </a:pPr>
            <a:endParaRPr lang="en-US" sz="200" dirty="0">
              <a:latin typeface="+mj-lt"/>
            </a:endParaRPr>
          </a:p>
          <a:p>
            <a:pPr marL="0" indent="0">
              <a:lnSpc>
                <a:spcPct val="100000"/>
              </a:lnSpc>
              <a:spcBef>
                <a:spcPts val="0"/>
              </a:spcBef>
              <a:buNone/>
            </a:pPr>
            <a:r>
              <a:rPr lang="en-US" sz="2000" b="1" dirty="0">
                <a:solidFill>
                  <a:srgbClr val="0070C0"/>
                </a:solidFill>
                <a:latin typeface="+mj-lt"/>
              </a:rPr>
              <a:t>4 Fourth Tier: </a:t>
            </a:r>
            <a:r>
              <a:rPr lang="en-US" sz="1800" dirty="0">
                <a:latin typeface="Aptos Narrow" panose="020B0004020202020204" pitchFamily="34" charset="0"/>
              </a:rPr>
              <a:t>Write-in line, if a write-in candidate filed to run for SB seat</a:t>
            </a:r>
          </a:p>
          <a:p>
            <a:pPr lvl="1">
              <a:lnSpc>
                <a:spcPct val="100000"/>
              </a:lnSpc>
              <a:spcBef>
                <a:spcPts val="0"/>
              </a:spcBef>
            </a:pPr>
            <a:r>
              <a:rPr lang="en-US" sz="1800" dirty="0">
                <a:latin typeface="Aptos Narrow" panose="020B0004020202020204" pitchFamily="34" charset="0"/>
              </a:rPr>
              <a:t>Remember, a write-in candidate’s name is </a:t>
            </a:r>
            <a:r>
              <a:rPr lang="en-US" sz="1800" dirty="0">
                <a:highlight>
                  <a:srgbClr val="00FFFF"/>
                </a:highlight>
                <a:latin typeface="Aptos Narrow" panose="020B0004020202020204" pitchFamily="34" charset="0"/>
              </a:rPr>
              <a:t>NEVER</a:t>
            </a:r>
            <a:r>
              <a:rPr lang="en-US" sz="1800" dirty="0">
                <a:latin typeface="Aptos Narrow" panose="020B0004020202020204" pitchFamily="34" charset="0"/>
              </a:rPr>
              <a:t> printed on the ballot!</a:t>
            </a:r>
          </a:p>
          <a:p>
            <a:pPr marL="0" indent="0" algn="ctr">
              <a:lnSpc>
                <a:spcPct val="100000"/>
              </a:lnSpc>
              <a:spcBef>
                <a:spcPts val="0"/>
              </a:spcBef>
              <a:buNone/>
            </a:pPr>
            <a:endParaRPr lang="en-US" b="1" dirty="0">
              <a:highlight>
                <a:srgbClr val="A3E7FF"/>
              </a:highlight>
              <a:latin typeface="+mj-lt"/>
            </a:endParaRPr>
          </a:p>
        </p:txBody>
      </p:sp>
      <p:cxnSp>
        <p:nvCxnSpPr>
          <p:cNvPr id="5" name="Straight Connector 4">
            <a:extLst>
              <a:ext uri="{FF2B5EF4-FFF2-40B4-BE49-F238E27FC236}">
                <a16:creationId xmlns:a16="http://schemas.microsoft.com/office/drawing/2014/main" id="{E33E9B43-29CD-5FCA-E8A0-F8034C6F198F}"/>
              </a:ext>
              <a:ext uri="{C183D7F6-B498-43B3-948B-1728B52AA6E4}">
                <adec:decorative xmlns:adec="http://schemas.microsoft.com/office/drawing/2017/decorative" val="1"/>
              </a:ext>
            </a:extLst>
          </p:cNvPr>
          <p:cNvCxnSpPr/>
          <p:nvPr/>
        </p:nvCxnSpPr>
        <p:spPr>
          <a:xfrm>
            <a:off x="628650" y="1285875"/>
            <a:ext cx="10991850" cy="0"/>
          </a:xfrm>
          <a:prstGeom prst="line">
            <a:avLst/>
          </a:prstGeom>
          <a:ln w="76200">
            <a:solidFill>
              <a:schemeClr val="accent5">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72C6EF8A-22C3-8345-A9BD-DE15FA97E62A}"/>
              </a:ext>
            </a:extLst>
          </p:cNvPr>
          <p:cNvSpPr txBox="1"/>
          <p:nvPr/>
        </p:nvSpPr>
        <p:spPr>
          <a:xfrm>
            <a:off x="9209004" y="6196727"/>
            <a:ext cx="2411494"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E2B21"/>
                </a:solidFill>
                <a:effectLst/>
                <a:uLnTx/>
                <a:uFillTx/>
                <a:latin typeface="Arial Narrow" panose="020B0606020202030204" pitchFamily="34" charset="0"/>
                <a:ea typeface="+mn-ea"/>
                <a:cs typeface="+mn-cs"/>
              </a:rPr>
              <a:t>IC 3-11-2-6 | IC 3-11-13-11 | IC 3-11-14-3.5</a:t>
            </a:r>
          </a:p>
        </p:txBody>
      </p:sp>
    </p:spTree>
    <p:extLst>
      <p:ext uri="{BB962C8B-B14F-4D97-AF65-F5344CB8AC3E}">
        <p14:creationId xmlns:p14="http://schemas.microsoft.com/office/powerpoint/2010/main" val="236389954"/>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A3CDAF-E0B9-7044-5429-10287A36F46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83E5553-377B-E92C-7A15-3548B62FBC7F}"/>
              </a:ext>
            </a:extLst>
          </p:cNvPr>
          <p:cNvPicPr>
            <a:picLocks noChangeAspect="1"/>
          </p:cNvPicPr>
          <p:nvPr/>
        </p:nvPicPr>
        <p:blipFill>
          <a:blip r:embed="rId2"/>
          <a:srcRect l="427" r="2" b="2"/>
          <a:stretch>
            <a:fillRect/>
          </a:stretch>
        </p:blipFill>
        <p:spPr>
          <a:xfrm>
            <a:off x="20" y="-7619"/>
            <a:ext cx="12191979" cy="6887364"/>
          </a:xfrm>
          <a:prstGeom prst="rect">
            <a:avLst/>
          </a:prstGeom>
        </p:spPr>
      </p:pic>
      <p:sp>
        <p:nvSpPr>
          <p:cNvPr id="10" name="Rectangle 9">
            <a:extLst>
              <a:ext uri="{FF2B5EF4-FFF2-40B4-BE49-F238E27FC236}">
                <a16:creationId xmlns:a16="http://schemas.microsoft.com/office/drawing/2014/main" id="{0B6764C1-5756-AD44-CAE0-65446E30A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20"/>
            <a:ext cx="5566593" cy="6887364"/>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3E4CC3B2-F351-A13B-6437-75AC96F1F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63442" y="855815"/>
            <a:ext cx="6887365" cy="5160474"/>
          </a:xfrm>
          <a:prstGeom prst="rect">
            <a:avLst/>
          </a:prstGeom>
          <a:gradFill flip="none" rotWithShape="1">
            <a:gsLst>
              <a:gs pos="0">
                <a:schemeClr val="accent5">
                  <a:lumMod val="75000"/>
                  <a:alpha val="91000"/>
                </a:schemeClr>
              </a:gs>
              <a:gs pos="83000">
                <a:schemeClr val="accent5">
                  <a:alpha val="0"/>
                </a:schemeClr>
              </a:gs>
            </a:gsLst>
            <a:lin ang="51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FDF5E47-F3AE-6CB4-5A6D-B555CD48B7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7648"/>
            <a:ext cx="2079513" cy="6865647"/>
          </a:xfrm>
          <a:prstGeom prst="rect">
            <a:avLst/>
          </a:prstGeom>
          <a:gradFill flip="none" rotWithShape="1">
            <a:gsLst>
              <a:gs pos="5000">
                <a:schemeClr val="accent5"/>
              </a:gs>
              <a:gs pos="49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6CE4A41-4EE6-D1AD-197E-2A2E52FE25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7706777" y="3068761"/>
            <a:ext cx="4504659" cy="3789239"/>
          </a:xfrm>
          <a:prstGeom prst="rect">
            <a:avLst/>
          </a:prstGeom>
          <a:gradFill flip="none" rotWithShape="1">
            <a:gsLst>
              <a:gs pos="0">
                <a:schemeClr val="accent5"/>
              </a:gs>
              <a:gs pos="60000">
                <a:schemeClr val="accent5">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BD3BC700-C84C-B0E6-EB4E-92066215DF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774557" y="-6485"/>
            <a:ext cx="3427160" cy="6879745"/>
          </a:xfrm>
          <a:prstGeom prst="rect">
            <a:avLst/>
          </a:prstGeom>
          <a:gradFill flip="none" rotWithShape="1">
            <a:gsLst>
              <a:gs pos="5000">
                <a:schemeClr val="accent2"/>
              </a:gs>
              <a:gs pos="49000">
                <a:schemeClr val="accent5">
                  <a:lumMod val="60000"/>
                  <a:lumOff val="40000"/>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Rectangle 19">
            <a:extLst>
              <a:ext uri="{FF2B5EF4-FFF2-40B4-BE49-F238E27FC236}">
                <a16:creationId xmlns:a16="http://schemas.microsoft.com/office/drawing/2014/main" id="{DB7135D8-F1C4-9FA4-D060-726F190522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64705" y="-1061856"/>
            <a:ext cx="3682024" cy="12211438"/>
          </a:xfrm>
          <a:prstGeom prst="rect">
            <a:avLst/>
          </a:prstGeom>
          <a:gradFill>
            <a:gsLst>
              <a:gs pos="0">
                <a:schemeClr val="accent5"/>
              </a:gs>
              <a:gs pos="65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Rectangle 21">
            <a:extLst>
              <a:ext uri="{FF2B5EF4-FFF2-40B4-BE49-F238E27FC236}">
                <a16:creationId xmlns:a16="http://schemas.microsoft.com/office/drawing/2014/main" id="{22CB712F-B9E7-AFFD-9870-3464996294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 y="-7639"/>
            <a:ext cx="4879823" cy="6887373"/>
          </a:xfrm>
          <a:prstGeom prst="rect">
            <a:avLst/>
          </a:prstGeom>
          <a:gradFill>
            <a:gsLst>
              <a:gs pos="0">
                <a:schemeClr val="accent2">
                  <a:alpha val="70000"/>
                </a:schemeClr>
              </a:gs>
              <a:gs pos="44000">
                <a:schemeClr val="accent5">
                  <a:lumMod val="60000"/>
                  <a:lumOff val="40000"/>
                  <a:alpha val="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6D0CE3C3-747C-FC0D-855D-423176D68433}"/>
              </a:ext>
            </a:extLst>
          </p:cNvPr>
          <p:cNvSpPr>
            <a:spLocks noGrp="1"/>
          </p:cNvSpPr>
          <p:nvPr>
            <p:ph type="ctrTitle"/>
          </p:nvPr>
        </p:nvSpPr>
        <p:spPr>
          <a:xfrm>
            <a:off x="859028" y="2155188"/>
            <a:ext cx="4160233" cy="2839273"/>
          </a:xfrm>
        </p:spPr>
        <p:txBody>
          <a:bodyPr>
            <a:normAutofit/>
          </a:bodyPr>
          <a:lstStyle/>
          <a:p>
            <a:pPr algn="l"/>
            <a:r>
              <a:rPr lang="en-US" sz="4000" b="1">
                <a:solidFill>
                  <a:srgbClr val="FFFFFF"/>
                </a:solidFill>
              </a:rPr>
              <a:t>Questions?</a:t>
            </a:r>
            <a:br>
              <a:rPr lang="en-US" sz="4000" b="1">
                <a:solidFill>
                  <a:srgbClr val="FFFFFF"/>
                </a:solidFill>
              </a:rPr>
            </a:br>
            <a:r>
              <a:rPr lang="en-US" sz="2800" i="1">
                <a:solidFill>
                  <a:srgbClr val="FFFFFF"/>
                </a:solidFill>
              </a:rPr>
              <a:t>SBOA </a:t>
            </a:r>
            <a:r>
              <a:rPr lang="en-US" sz="2800" i="1" dirty="0">
                <a:solidFill>
                  <a:srgbClr val="FFFFFF"/>
                </a:solidFill>
              </a:rPr>
              <a:t>Summer Conference</a:t>
            </a:r>
            <a:endParaRPr lang="en-US" sz="4000" i="1" dirty="0">
              <a:solidFill>
                <a:srgbClr val="FFFFFF"/>
              </a:solidFill>
            </a:endParaRPr>
          </a:p>
        </p:txBody>
      </p:sp>
      <p:sp>
        <p:nvSpPr>
          <p:cNvPr id="3" name="Subtitle 2">
            <a:extLst>
              <a:ext uri="{FF2B5EF4-FFF2-40B4-BE49-F238E27FC236}">
                <a16:creationId xmlns:a16="http://schemas.microsoft.com/office/drawing/2014/main" id="{C23F24CB-B068-482C-7A6F-82CBC576F8F7}"/>
              </a:ext>
            </a:extLst>
          </p:cNvPr>
          <p:cNvSpPr>
            <a:spLocks noGrp="1"/>
          </p:cNvSpPr>
          <p:nvPr>
            <p:ph type="subTitle" idx="1"/>
          </p:nvPr>
        </p:nvSpPr>
        <p:spPr>
          <a:xfrm>
            <a:off x="859028" y="5086100"/>
            <a:ext cx="5369230" cy="850998"/>
          </a:xfrm>
        </p:spPr>
        <p:txBody>
          <a:bodyPr>
            <a:normAutofit/>
          </a:bodyPr>
          <a:lstStyle/>
          <a:p>
            <a:pPr algn="l"/>
            <a:r>
              <a:rPr lang="en-US" sz="2000" dirty="0">
                <a:solidFill>
                  <a:srgbClr val="FFFFFF"/>
                </a:solidFill>
              </a:rPr>
              <a:t>Joe McLain &amp; Angie Nussmeyer, Co-Directors</a:t>
            </a:r>
          </a:p>
          <a:p>
            <a:pPr algn="l"/>
            <a:r>
              <a:rPr lang="en-US" sz="2000" dirty="0">
                <a:solidFill>
                  <a:srgbClr val="FFFFFF"/>
                </a:solidFill>
              </a:rPr>
              <a:t>Matthew Kochevar, Co-General Counsel</a:t>
            </a:r>
          </a:p>
        </p:txBody>
      </p:sp>
    </p:spTree>
    <p:extLst>
      <p:ext uri="{BB962C8B-B14F-4D97-AF65-F5344CB8AC3E}">
        <p14:creationId xmlns:p14="http://schemas.microsoft.com/office/powerpoint/2010/main" val="1476918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E27D264-19D7-C751-F580-BE51A9353B01}"/>
              </a:ext>
            </a:extLst>
          </p:cNvPr>
          <p:cNvSpPr>
            <a:spLocks noGrp="1"/>
          </p:cNvSpPr>
          <p:nvPr>
            <p:ph sz="half" idx="2"/>
          </p:nvPr>
        </p:nvSpPr>
        <p:spPr>
          <a:xfrm>
            <a:off x="640080" y="2872899"/>
            <a:ext cx="4243589" cy="3320668"/>
          </a:xfrm>
        </p:spPr>
        <p:txBody>
          <a:bodyPr vert="horz" lIns="91440" tIns="45720" rIns="91440" bIns="45720" rtlCol="0">
            <a:normAutofit/>
          </a:bodyPr>
          <a:lstStyle/>
          <a:p>
            <a:r>
              <a:rPr lang="en-US" sz="2200" dirty="0"/>
              <a:t>Restricted Addresses</a:t>
            </a:r>
          </a:p>
          <a:p>
            <a:r>
              <a:rPr lang="en-US" sz="2200" dirty="0"/>
              <a:t>Accessing Public Records</a:t>
            </a:r>
          </a:p>
          <a:p>
            <a:r>
              <a:rPr lang="en-US" sz="2200" dirty="0"/>
              <a:t>Notice of Publication</a:t>
            </a:r>
          </a:p>
          <a:p>
            <a:r>
              <a:rPr lang="en-US" sz="2200" dirty="0"/>
              <a:t>Retention of Election Materials</a:t>
            </a:r>
          </a:p>
          <a:p>
            <a:endParaRPr lang="en-US" sz="2200" dirty="0"/>
          </a:p>
        </p:txBody>
      </p:sp>
      <p:pic>
        <p:nvPicPr>
          <p:cNvPr id="6" name="Content Placeholder 5">
            <a:extLst>
              <a:ext uri="{FF2B5EF4-FFF2-40B4-BE49-F238E27FC236}">
                <a16:creationId xmlns:a16="http://schemas.microsoft.com/office/drawing/2014/main" id="{6849A7FC-5A1E-0FA0-0A0C-6C2EFBC76786}"/>
              </a:ext>
            </a:extLst>
          </p:cNvPr>
          <p:cNvPicPr>
            <a:picLocks noGrp="1" noChangeAspect="1"/>
          </p:cNvPicPr>
          <p:nvPr>
            <p:ph sz="half" idx="1"/>
          </p:nvPr>
        </p:nvPicPr>
        <p:blipFill>
          <a:blip r:embed="rId2"/>
          <a:srcRect l="911" r="9316" b="-2"/>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2" name="Title 1">
            <a:extLst>
              <a:ext uri="{FF2B5EF4-FFF2-40B4-BE49-F238E27FC236}">
                <a16:creationId xmlns:a16="http://schemas.microsoft.com/office/drawing/2014/main" id="{8AA4F81C-37BA-D894-5241-FC47C809F893}"/>
              </a:ext>
            </a:extLst>
          </p:cNvPr>
          <p:cNvSpPr>
            <a:spLocks noGrp="1"/>
          </p:cNvSpPr>
          <p:nvPr>
            <p:ph type="title"/>
          </p:nvPr>
        </p:nvSpPr>
        <p:spPr>
          <a:xfrm>
            <a:off x="640079" y="325369"/>
            <a:ext cx="5566168" cy="1956841"/>
          </a:xfrm>
        </p:spPr>
        <p:txBody>
          <a:bodyPr vert="horz" lIns="91440" tIns="45720" rIns="91440" bIns="45720" rtlCol="0" anchor="b">
            <a:noAutofit/>
          </a:bodyPr>
          <a:lstStyle/>
          <a:p>
            <a:r>
              <a:rPr lang="en-US" sz="3600" b="1" dirty="0"/>
              <a:t>Updates to</a:t>
            </a:r>
            <a:br>
              <a:rPr lang="en-US" sz="3600" b="1" dirty="0"/>
            </a:br>
            <a:r>
              <a:rPr lang="en-US" sz="3600" b="1" dirty="0"/>
              <a:t>Record Retention Policies</a:t>
            </a:r>
            <a:br>
              <a:rPr lang="en-US" sz="3600" b="1" dirty="0"/>
            </a:br>
            <a:r>
              <a:rPr lang="en-US" sz="3600" b="1" dirty="0"/>
              <a:t>&amp; Access to Public Records</a:t>
            </a:r>
          </a:p>
        </p:txBody>
      </p:sp>
      <p:sp>
        <p:nvSpPr>
          <p:cNvPr id="3" name="TextBox 2">
            <a:extLst>
              <a:ext uri="{FF2B5EF4-FFF2-40B4-BE49-F238E27FC236}">
                <a16:creationId xmlns:a16="http://schemas.microsoft.com/office/drawing/2014/main" id="{4C76F76D-4E01-A88B-A2D8-A13CF03DA148}"/>
              </a:ext>
            </a:extLst>
          </p:cNvPr>
          <p:cNvSpPr txBox="1"/>
          <p:nvPr/>
        </p:nvSpPr>
        <p:spPr>
          <a:xfrm>
            <a:off x="520065" y="6186359"/>
            <a:ext cx="3714750" cy="253916"/>
          </a:xfrm>
          <a:prstGeom prst="rect">
            <a:avLst/>
          </a:prstGeom>
          <a:noFill/>
        </p:spPr>
        <p:txBody>
          <a:bodyPr wrap="square" rtlCol="0">
            <a:spAutoFit/>
          </a:bodyPr>
          <a:lstStyle/>
          <a:p>
            <a:r>
              <a:rPr lang="en-US" sz="1050" i="1" dirty="0"/>
              <a:t>All images but cover photo from magnific.com</a:t>
            </a:r>
          </a:p>
        </p:txBody>
      </p:sp>
    </p:spTree>
    <p:extLst>
      <p:ext uri="{BB962C8B-B14F-4D97-AF65-F5344CB8AC3E}">
        <p14:creationId xmlns:p14="http://schemas.microsoft.com/office/powerpoint/2010/main" val="2361540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A58D9-59B1-8522-30A9-21B284281E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D18EA5-2E25-80CC-9EE1-7FB027AE434B}"/>
              </a:ext>
            </a:extLst>
          </p:cNvPr>
          <p:cNvSpPr>
            <a:spLocks noGrp="1"/>
          </p:cNvSpPr>
          <p:nvPr>
            <p:ph type="title"/>
          </p:nvPr>
        </p:nvSpPr>
        <p:spPr>
          <a:xfrm>
            <a:off x="1590675" y="255439"/>
            <a:ext cx="9715500" cy="1101725"/>
          </a:xfrm>
        </p:spPr>
        <p:txBody>
          <a:bodyPr/>
          <a:lstStyle/>
          <a:p>
            <a:r>
              <a:rPr lang="en-US" b="1" dirty="0"/>
              <a:t>Restricted Addresses</a:t>
            </a:r>
          </a:p>
        </p:txBody>
      </p:sp>
      <p:sp>
        <p:nvSpPr>
          <p:cNvPr id="3" name="Content Placeholder 2">
            <a:extLst>
              <a:ext uri="{FF2B5EF4-FFF2-40B4-BE49-F238E27FC236}">
                <a16:creationId xmlns:a16="http://schemas.microsoft.com/office/drawing/2014/main" id="{B2629250-0744-97F4-1A2C-45E9416CE88E}"/>
              </a:ext>
            </a:extLst>
          </p:cNvPr>
          <p:cNvSpPr>
            <a:spLocks noGrp="1"/>
          </p:cNvSpPr>
          <p:nvPr>
            <p:ph idx="1"/>
          </p:nvPr>
        </p:nvSpPr>
        <p:spPr>
          <a:xfrm>
            <a:off x="1557338" y="1357164"/>
            <a:ext cx="9558337" cy="4081611"/>
          </a:xfrm>
        </p:spPr>
        <p:txBody>
          <a:bodyPr>
            <a:normAutofit/>
          </a:bodyPr>
          <a:lstStyle/>
          <a:p>
            <a:pPr marL="0" indent="0">
              <a:lnSpc>
                <a:spcPct val="100000"/>
              </a:lnSpc>
              <a:spcBef>
                <a:spcPts val="0"/>
              </a:spcBef>
              <a:buNone/>
            </a:pPr>
            <a:r>
              <a:rPr lang="en-US" sz="2933" b="1" dirty="0">
                <a:solidFill>
                  <a:srgbClr val="000102"/>
                </a:solidFill>
                <a:ea typeface="KG Primary Penmanship"/>
                <a:cs typeface="KG Primary Penmanship"/>
                <a:sym typeface="KG Primary Penmanship"/>
              </a:rPr>
              <a:t>Adding More Covered Persons to Restricted Address Process </a:t>
            </a:r>
            <a:r>
              <a:rPr lang="en-US" sz="1800" b="1" dirty="0"/>
              <a:t>(effective 7/1/26)</a:t>
            </a:r>
            <a:endParaRPr lang="en-US" sz="1800" b="1" dirty="0">
              <a:solidFill>
                <a:srgbClr val="000102"/>
              </a:solidFill>
              <a:ea typeface="KG Primary Penmanship"/>
              <a:cs typeface="KG Primary Penmanship"/>
              <a:sym typeface="KG Primary Penmanship"/>
            </a:endParaRPr>
          </a:p>
          <a:p>
            <a:pPr marL="381019" indent="-381019">
              <a:lnSpc>
                <a:spcPct val="100000"/>
              </a:lnSpc>
              <a:spcBef>
                <a:spcPts val="0"/>
              </a:spcBef>
            </a:pPr>
            <a:r>
              <a:rPr lang="en-US" sz="2400" dirty="0">
                <a:solidFill>
                  <a:srgbClr val="000102"/>
                </a:solidFill>
                <a:ea typeface="KG Primary Penmanship"/>
                <a:cs typeface="KG Primary Penmanship"/>
                <a:sym typeface="KG Primary Penmanship"/>
              </a:rPr>
              <a:t>Permits certain covered individuals to ask County Assessor to restrict their address in the county’s property tax database</a:t>
            </a:r>
          </a:p>
          <a:p>
            <a:pPr marL="838219" lvl="1" indent="-381019">
              <a:lnSpc>
                <a:spcPct val="100000"/>
              </a:lnSpc>
              <a:spcBef>
                <a:spcPts val="0"/>
              </a:spcBef>
            </a:pPr>
            <a:r>
              <a:rPr lang="en-US" sz="2000" dirty="0">
                <a:solidFill>
                  <a:srgbClr val="000102"/>
                </a:solidFill>
                <a:ea typeface="KG Primary Penmanship"/>
                <a:cs typeface="KG Primary Penmanship"/>
                <a:sym typeface="KG Primary Penmanship"/>
              </a:rPr>
              <a:t>Effective 7/1/26, public defenders &amp; Indiana Nation Guard military police force added to this group</a:t>
            </a:r>
          </a:p>
          <a:p>
            <a:pPr marL="381019" indent="-381019">
              <a:lnSpc>
                <a:spcPct val="100000"/>
              </a:lnSpc>
              <a:spcBef>
                <a:spcPts val="0"/>
              </a:spcBef>
            </a:pPr>
            <a:r>
              <a:rPr lang="en-US" sz="2400" dirty="0">
                <a:solidFill>
                  <a:srgbClr val="000102"/>
                </a:solidFill>
                <a:ea typeface="KG Primary Penmanship"/>
                <a:cs typeface="KG Primary Penmanship"/>
                <a:sym typeface="KG Primary Penmanship"/>
              </a:rPr>
              <a:t>When approved, covered individuals may request that certain agencies restrict their address from disclosure</a:t>
            </a:r>
          </a:p>
          <a:p>
            <a:pPr marL="0" indent="0">
              <a:lnSpc>
                <a:spcPct val="100000"/>
              </a:lnSpc>
              <a:spcBef>
                <a:spcPts val="0"/>
              </a:spcBef>
              <a:buNone/>
            </a:pPr>
            <a:endParaRPr lang="en-US" sz="2400" dirty="0">
              <a:solidFill>
                <a:srgbClr val="000102"/>
              </a:solidFill>
              <a:ea typeface="KG Primary Penmanship"/>
              <a:cs typeface="KG Primary Penmanship"/>
              <a:sym typeface="KG Primary Penmanship"/>
            </a:endParaRPr>
          </a:p>
          <a:p>
            <a:pPr marL="0" lvl="0" indent="0" algn="ctr">
              <a:lnSpc>
                <a:spcPct val="100000"/>
              </a:lnSpc>
              <a:spcBef>
                <a:spcPts val="0"/>
              </a:spcBef>
              <a:buNone/>
            </a:pPr>
            <a:r>
              <a:rPr lang="en-US" sz="2933" b="1" u="sng" dirty="0">
                <a:solidFill>
                  <a:srgbClr val="000102"/>
                </a:solidFill>
                <a:ea typeface="KG Primary Penmanship"/>
                <a:cs typeface="KG Primary Penmanship"/>
                <a:sym typeface="KG Primary Penmanship"/>
              </a:rPr>
              <a:t>THIS STATUTE DOES NOT APPLY TO SVRS/VR RECORDS</a:t>
            </a:r>
          </a:p>
          <a:p>
            <a:pPr lvl="0" algn="ctr">
              <a:lnSpc>
                <a:spcPct val="100000"/>
              </a:lnSpc>
              <a:spcBef>
                <a:spcPts val="0"/>
              </a:spcBef>
            </a:pPr>
            <a:endParaRPr lang="en-US" sz="533" dirty="0">
              <a:solidFill>
                <a:srgbClr val="000102"/>
              </a:solidFill>
              <a:ea typeface="KG Primary Penmanship"/>
              <a:cs typeface="KG Primary Penmanship"/>
              <a:sym typeface="KG Primary Penmanship"/>
            </a:endParaRPr>
          </a:p>
        </p:txBody>
      </p:sp>
      <p:pic>
        <p:nvPicPr>
          <p:cNvPr id="5" name="Picture 4">
            <a:extLst>
              <a:ext uri="{FF2B5EF4-FFF2-40B4-BE49-F238E27FC236}">
                <a16:creationId xmlns:a16="http://schemas.microsoft.com/office/drawing/2014/main" id="{09010294-DCA9-3452-46CF-AA17356F7298}"/>
              </a:ext>
            </a:extLst>
          </p:cNvPr>
          <p:cNvPicPr>
            <a:picLocks noChangeAspect="1"/>
          </p:cNvPicPr>
          <p:nvPr/>
        </p:nvPicPr>
        <p:blipFill>
          <a:blip r:embed="rId2"/>
          <a:srcRect l="43239"/>
          <a:stretch>
            <a:fillRect/>
          </a:stretch>
        </p:blipFill>
        <p:spPr>
          <a:xfrm>
            <a:off x="0" y="-1"/>
            <a:ext cx="1524001" cy="2400300"/>
          </a:xfrm>
          <a:prstGeom prst="rect">
            <a:avLst/>
          </a:prstGeom>
        </p:spPr>
      </p:pic>
      <p:cxnSp>
        <p:nvCxnSpPr>
          <p:cNvPr id="9" name="Straight Connector 8">
            <a:extLst>
              <a:ext uri="{FF2B5EF4-FFF2-40B4-BE49-F238E27FC236}">
                <a16:creationId xmlns:a16="http://schemas.microsoft.com/office/drawing/2014/main" id="{3334E272-31A7-36D7-9604-225D98100926}"/>
              </a:ext>
            </a:extLst>
          </p:cNvPr>
          <p:cNvCxnSpPr/>
          <p:nvPr/>
        </p:nvCxnSpPr>
        <p:spPr>
          <a:xfrm>
            <a:off x="1557338" y="1152525"/>
            <a:ext cx="9648825"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7DCD795A-162D-712D-D61F-F2C68A0F4059}"/>
              </a:ext>
            </a:extLst>
          </p:cNvPr>
          <p:cNvCxnSpPr>
            <a:cxnSpLocks/>
          </p:cNvCxnSpPr>
          <p:nvPr/>
        </p:nvCxnSpPr>
        <p:spPr>
          <a:xfrm>
            <a:off x="0" y="6162675"/>
            <a:ext cx="12191999"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EC41DF57-01C3-E39E-68C4-2F15BB013CDF}"/>
              </a:ext>
            </a:extLst>
          </p:cNvPr>
          <p:cNvSpPr txBox="1"/>
          <p:nvPr/>
        </p:nvSpPr>
        <p:spPr>
          <a:xfrm>
            <a:off x="2305050" y="6282302"/>
            <a:ext cx="9001125" cy="246221"/>
          </a:xfrm>
          <a:prstGeom prst="rect">
            <a:avLst/>
          </a:prstGeom>
          <a:noFill/>
        </p:spPr>
        <p:txBody>
          <a:bodyPr wrap="square" rtlCol="0">
            <a:spAutoFit/>
          </a:bodyPr>
          <a:lstStyle/>
          <a:p>
            <a:pPr algn="r"/>
            <a:r>
              <a:rPr lang="en-US" sz="1000" dirty="0"/>
              <a:t>IC 36-1-8.5-2 | IC 36-1-8.5-4.4 | IC 36-1-8.5-4</a:t>
            </a:r>
          </a:p>
        </p:txBody>
      </p:sp>
      <p:pic>
        <p:nvPicPr>
          <p:cNvPr id="7" name="Picture 6">
            <a:extLst>
              <a:ext uri="{FF2B5EF4-FFF2-40B4-BE49-F238E27FC236}">
                <a16:creationId xmlns:a16="http://schemas.microsoft.com/office/drawing/2014/main" id="{82762533-F8B5-684D-A281-0D11E93CDA92}"/>
              </a:ext>
            </a:extLst>
          </p:cNvPr>
          <p:cNvPicPr>
            <a:picLocks noChangeAspect="1"/>
          </p:cNvPicPr>
          <p:nvPr/>
        </p:nvPicPr>
        <p:blipFill>
          <a:blip r:embed="rId3">
            <a:alphaModFix amt="20000"/>
          </a:blip>
          <a:stretch>
            <a:fillRect/>
          </a:stretch>
        </p:blipFill>
        <p:spPr>
          <a:xfrm rot="10800000">
            <a:off x="942975" y="4325134"/>
            <a:ext cx="10391775" cy="1475591"/>
          </a:xfrm>
          <a:prstGeom prst="rect">
            <a:avLst/>
          </a:prstGeom>
        </p:spPr>
      </p:pic>
    </p:spTree>
    <p:extLst>
      <p:ext uri="{BB962C8B-B14F-4D97-AF65-F5344CB8AC3E}">
        <p14:creationId xmlns:p14="http://schemas.microsoft.com/office/powerpoint/2010/main" val="448012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F784C-31C4-3ED0-1184-E4EA140F7300}"/>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5D607CA-E2BD-9CE4-B396-3C344A9EE2EA}"/>
              </a:ext>
            </a:extLst>
          </p:cNvPr>
          <p:cNvPicPr>
            <a:picLocks noChangeAspect="1"/>
          </p:cNvPicPr>
          <p:nvPr/>
        </p:nvPicPr>
        <p:blipFill>
          <a:blip r:embed="rId2">
            <a:alphaModFix amt="20000"/>
          </a:blip>
          <a:stretch>
            <a:fillRect/>
          </a:stretch>
        </p:blipFill>
        <p:spPr>
          <a:xfrm rot="10800000">
            <a:off x="914400" y="3643949"/>
            <a:ext cx="10391775" cy="1475591"/>
          </a:xfrm>
          <a:prstGeom prst="rect">
            <a:avLst/>
          </a:prstGeom>
        </p:spPr>
      </p:pic>
      <p:sp>
        <p:nvSpPr>
          <p:cNvPr id="2" name="Title 1">
            <a:extLst>
              <a:ext uri="{FF2B5EF4-FFF2-40B4-BE49-F238E27FC236}">
                <a16:creationId xmlns:a16="http://schemas.microsoft.com/office/drawing/2014/main" id="{A89DFFF8-44E1-8097-BE49-6F4661A72D1D}"/>
              </a:ext>
            </a:extLst>
          </p:cNvPr>
          <p:cNvSpPr>
            <a:spLocks noGrp="1"/>
          </p:cNvSpPr>
          <p:nvPr>
            <p:ph type="title"/>
          </p:nvPr>
        </p:nvSpPr>
        <p:spPr>
          <a:xfrm>
            <a:off x="1590675" y="255439"/>
            <a:ext cx="9715500" cy="1101725"/>
          </a:xfrm>
        </p:spPr>
        <p:txBody>
          <a:bodyPr/>
          <a:lstStyle/>
          <a:p>
            <a:r>
              <a:rPr lang="en-US" b="1" dirty="0"/>
              <a:t>Restricting Online PII of Judges</a:t>
            </a:r>
          </a:p>
        </p:txBody>
      </p:sp>
      <p:sp>
        <p:nvSpPr>
          <p:cNvPr id="3" name="Content Placeholder 2">
            <a:extLst>
              <a:ext uri="{FF2B5EF4-FFF2-40B4-BE49-F238E27FC236}">
                <a16:creationId xmlns:a16="http://schemas.microsoft.com/office/drawing/2014/main" id="{BCBD30BB-9936-CA97-F659-A372AEF2F117}"/>
              </a:ext>
            </a:extLst>
          </p:cNvPr>
          <p:cNvSpPr>
            <a:spLocks noGrp="1"/>
          </p:cNvSpPr>
          <p:nvPr>
            <p:ph idx="1"/>
          </p:nvPr>
        </p:nvSpPr>
        <p:spPr>
          <a:xfrm>
            <a:off x="1557338" y="1357164"/>
            <a:ext cx="9558337" cy="4685884"/>
          </a:xfrm>
        </p:spPr>
        <p:txBody>
          <a:bodyPr>
            <a:normAutofit fontScale="92500" lnSpcReduction="10000"/>
          </a:bodyPr>
          <a:lstStyle/>
          <a:p>
            <a:pPr marL="381019" indent="-381019">
              <a:lnSpc>
                <a:spcPct val="100000"/>
              </a:lnSpc>
              <a:spcBef>
                <a:spcPts val="0"/>
              </a:spcBef>
            </a:pPr>
            <a:r>
              <a:rPr lang="en-US" sz="2400" dirty="0">
                <a:solidFill>
                  <a:srgbClr val="000102"/>
                </a:solidFill>
                <a:ea typeface="KG Primary Penmanship"/>
                <a:cs typeface="KG Primary Penmanship"/>
                <a:sym typeface="KG Primary Penmanship"/>
              </a:rPr>
              <a:t>Must redact following items from any record </a:t>
            </a:r>
            <a:r>
              <a:rPr lang="en-US" sz="2400" u="sng" dirty="0">
                <a:solidFill>
                  <a:srgbClr val="000102"/>
                </a:solidFill>
                <a:highlight>
                  <a:srgbClr val="ECBF79"/>
                </a:highlight>
                <a:ea typeface="KG Primary Penmanship"/>
                <a:cs typeface="KG Primary Penmanship"/>
                <a:sym typeface="KG Primary Penmanship"/>
              </a:rPr>
              <a:t>posted online</a:t>
            </a:r>
            <a:r>
              <a:rPr lang="en-US" sz="2400" dirty="0">
                <a:solidFill>
                  <a:srgbClr val="000102"/>
                </a:solidFill>
                <a:ea typeface="KG Primary Penmanship"/>
                <a:cs typeface="KG Primary Penmanship"/>
                <a:sym typeface="KG Primary Penmanship"/>
              </a:rPr>
              <a:t> for the protected individuals covered in IC 33-23-19, effective 3/5/26:</a:t>
            </a:r>
          </a:p>
          <a:p>
            <a:pPr marL="838219" lvl="1" indent="-381019">
              <a:lnSpc>
                <a:spcPct val="100000"/>
              </a:lnSpc>
              <a:spcBef>
                <a:spcPts val="0"/>
              </a:spcBef>
            </a:pPr>
            <a:r>
              <a:rPr lang="en-US" sz="2000" dirty="0">
                <a:solidFill>
                  <a:srgbClr val="000102"/>
                </a:solidFill>
                <a:ea typeface="KG Primary Penmanship"/>
                <a:cs typeface="KG Primary Penmanship"/>
                <a:sym typeface="KG Primary Penmanship"/>
              </a:rPr>
              <a:t>Home Address			Credit or Debit Card Number	</a:t>
            </a:r>
          </a:p>
          <a:p>
            <a:pPr marL="838219" lvl="1" indent="-381019">
              <a:lnSpc>
                <a:spcPct val="100000"/>
              </a:lnSpc>
              <a:spcBef>
                <a:spcPts val="0"/>
              </a:spcBef>
            </a:pPr>
            <a:r>
              <a:rPr lang="en-US" sz="2000" dirty="0">
                <a:solidFill>
                  <a:srgbClr val="000102"/>
                </a:solidFill>
                <a:ea typeface="KG Primary Penmanship"/>
                <a:cs typeface="KG Primary Penmanship"/>
                <a:sym typeface="KG Primary Penmanship"/>
              </a:rPr>
              <a:t>Home Phone Number		Bank Account Number</a:t>
            </a:r>
          </a:p>
          <a:p>
            <a:pPr marL="838219" lvl="1" indent="-381019">
              <a:lnSpc>
                <a:spcPct val="100000"/>
              </a:lnSpc>
              <a:spcBef>
                <a:spcPts val="0"/>
              </a:spcBef>
            </a:pPr>
            <a:r>
              <a:rPr lang="en-US" sz="2000" dirty="0">
                <a:solidFill>
                  <a:srgbClr val="000102"/>
                </a:solidFill>
                <a:ea typeface="KG Primary Penmanship"/>
                <a:cs typeface="KG Primary Penmanship"/>
                <a:sym typeface="KG Primary Penmanship"/>
              </a:rPr>
              <a:t>Mobile Phone Number		License Plate Number</a:t>
            </a:r>
          </a:p>
          <a:p>
            <a:pPr marL="838219" lvl="1" indent="-381019">
              <a:lnSpc>
                <a:spcPct val="100000"/>
              </a:lnSpc>
              <a:spcBef>
                <a:spcPts val="0"/>
              </a:spcBef>
            </a:pPr>
            <a:r>
              <a:rPr lang="en-US" sz="2000" dirty="0">
                <a:solidFill>
                  <a:srgbClr val="000102"/>
                </a:solidFill>
                <a:ea typeface="KG Primary Penmanship"/>
                <a:cs typeface="KG Primary Penmanship"/>
                <a:sym typeface="KG Primary Penmanship"/>
              </a:rPr>
              <a:t>Personal Email			Birth or Marital Record</a:t>
            </a:r>
          </a:p>
          <a:p>
            <a:pPr marL="838219" lvl="1" indent="-381019">
              <a:lnSpc>
                <a:spcPct val="100000"/>
              </a:lnSpc>
              <a:spcBef>
                <a:spcPts val="0"/>
              </a:spcBef>
            </a:pPr>
            <a:r>
              <a:rPr lang="en-US" sz="2000" dirty="0">
                <a:solidFill>
                  <a:srgbClr val="000102"/>
                </a:solidFill>
                <a:ea typeface="KG Primary Penmanship"/>
                <a:cs typeface="KG Primary Penmanship"/>
                <a:sym typeface="KG Primary Penmanship"/>
              </a:rPr>
              <a:t>Social Security Number		Date of Birth</a:t>
            </a:r>
          </a:p>
          <a:p>
            <a:pPr marL="838219" lvl="1" indent="-381019">
              <a:lnSpc>
                <a:spcPct val="100000"/>
              </a:lnSpc>
              <a:spcBef>
                <a:spcPts val="0"/>
              </a:spcBef>
            </a:pPr>
            <a:r>
              <a:rPr lang="en-US" sz="2000" dirty="0">
                <a:solidFill>
                  <a:srgbClr val="000102"/>
                </a:solidFill>
                <a:ea typeface="KG Primary Penmanship"/>
                <a:cs typeface="KG Primary Penmanship"/>
                <a:sym typeface="KG Primary Penmanship"/>
              </a:rPr>
              <a:t>Driver’s License Number		Federal Tax ID Number 		</a:t>
            </a:r>
          </a:p>
          <a:p>
            <a:pPr marL="838219" lvl="1" indent="-381019">
              <a:lnSpc>
                <a:spcPct val="100000"/>
              </a:lnSpc>
              <a:spcBef>
                <a:spcPts val="0"/>
              </a:spcBef>
            </a:pPr>
            <a:r>
              <a:rPr lang="en-US" sz="2000" dirty="0">
                <a:solidFill>
                  <a:srgbClr val="000102"/>
                </a:solidFill>
                <a:ea typeface="KG Primary Penmanship"/>
                <a:cs typeface="KG Primary Penmanship"/>
                <a:sym typeface="KG Primary Penmanship"/>
              </a:rPr>
              <a:t>Home address on VR or Property Tax Info &amp; election/campaign finance reports</a:t>
            </a:r>
          </a:p>
          <a:p>
            <a:pPr marL="838219" lvl="1" indent="-381019">
              <a:lnSpc>
                <a:spcPct val="100000"/>
              </a:lnSpc>
              <a:spcBef>
                <a:spcPts val="0"/>
              </a:spcBef>
            </a:pPr>
            <a:endParaRPr lang="en-US" sz="2400" dirty="0">
              <a:solidFill>
                <a:srgbClr val="000102"/>
              </a:solidFill>
              <a:ea typeface="KG Primary Penmanship"/>
              <a:cs typeface="KG Primary Penmanship"/>
              <a:sym typeface="KG Primary Penmanship"/>
            </a:endParaRPr>
          </a:p>
          <a:p>
            <a:pPr marL="0" lvl="0" indent="0" algn="ctr">
              <a:lnSpc>
                <a:spcPct val="100000"/>
              </a:lnSpc>
              <a:spcBef>
                <a:spcPts val="0"/>
              </a:spcBef>
              <a:buNone/>
            </a:pPr>
            <a:r>
              <a:rPr lang="en-US" sz="2933" b="1" u="sng" dirty="0">
                <a:solidFill>
                  <a:srgbClr val="000102"/>
                </a:solidFill>
                <a:ea typeface="KG Primary Penmanship"/>
                <a:cs typeface="KG Primary Penmanship"/>
                <a:sym typeface="KG Primary Penmanship"/>
              </a:rPr>
              <a:t>THIS STATUTE ONLY APPLIES TO RECORDS POSTED ONLINE</a:t>
            </a:r>
          </a:p>
          <a:p>
            <a:pPr marL="0" lvl="0" indent="0" algn="ctr">
              <a:lnSpc>
                <a:spcPct val="100000"/>
              </a:lnSpc>
              <a:spcBef>
                <a:spcPts val="0"/>
              </a:spcBef>
              <a:buNone/>
            </a:pPr>
            <a:endParaRPr lang="en-US" sz="2933" dirty="0">
              <a:solidFill>
                <a:srgbClr val="000102"/>
              </a:solidFill>
              <a:ea typeface="KG Primary Penmanship"/>
              <a:cs typeface="KG Primary Penmanship"/>
              <a:sym typeface="KG Primary Penmanship"/>
            </a:endParaRPr>
          </a:p>
          <a:p>
            <a:pPr marL="0" lvl="0" indent="0" algn="ctr">
              <a:lnSpc>
                <a:spcPct val="100000"/>
              </a:lnSpc>
              <a:spcBef>
                <a:spcPts val="0"/>
              </a:spcBef>
              <a:buNone/>
            </a:pPr>
            <a:r>
              <a:rPr lang="en-US" sz="2933" dirty="0">
                <a:solidFill>
                  <a:srgbClr val="000102"/>
                </a:solidFill>
                <a:ea typeface="KG Primary Penmanship"/>
                <a:cs typeface="KG Primary Penmanship"/>
                <a:sym typeface="KG Primary Penmanship"/>
              </a:rPr>
              <a:t>VR records, campaign finance reports &amp; candidate filings  remain public documents that can be requested without redaction; do NOT alter original paper filings!</a:t>
            </a:r>
          </a:p>
        </p:txBody>
      </p:sp>
      <p:pic>
        <p:nvPicPr>
          <p:cNvPr id="5" name="Picture 4">
            <a:extLst>
              <a:ext uri="{FF2B5EF4-FFF2-40B4-BE49-F238E27FC236}">
                <a16:creationId xmlns:a16="http://schemas.microsoft.com/office/drawing/2014/main" id="{2EE2EAE7-B2BF-9E34-4E63-20751043B596}"/>
              </a:ext>
            </a:extLst>
          </p:cNvPr>
          <p:cNvPicPr>
            <a:picLocks noChangeAspect="1"/>
          </p:cNvPicPr>
          <p:nvPr/>
        </p:nvPicPr>
        <p:blipFill>
          <a:blip r:embed="rId3"/>
          <a:srcRect l="43239"/>
          <a:stretch>
            <a:fillRect/>
          </a:stretch>
        </p:blipFill>
        <p:spPr>
          <a:xfrm>
            <a:off x="0" y="-1"/>
            <a:ext cx="1524001" cy="2400300"/>
          </a:xfrm>
          <a:prstGeom prst="rect">
            <a:avLst/>
          </a:prstGeom>
        </p:spPr>
      </p:pic>
      <p:cxnSp>
        <p:nvCxnSpPr>
          <p:cNvPr id="9" name="Straight Connector 8">
            <a:extLst>
              <a:ext uri="{FF2B5EF4-FFF2-40B4-BE49-F238E27FC236}">
                <a16:creationId xmlns:a16="http://schemas.microsoft.com/office/drawing/2014/main" id="{75F40001-9AAE-1049-DA88-CAA1E071F9CC}"/>
              </a:ext>
            </a:extLst>
          </p:cNvPr>
          <p:cNvCxnSpPr/>
          <p:nvPr/>
        </p:nvCxnSpPr>
        <p:spPr>
          <a:xfrm>
            <a:off x="1557338" y="1152525"/>
            <a:ext cx="9648825"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FA6D3B24-D84E-3EFC-7A64-944518019342}"/>
              </a:ext>
            </a:extLst>
          </p:cNvPr>
          <p:cNvCxnSpPr>
            <a:cxnSpLocks/>
          </p:cNvCxnSpPr>
          <p:nvPr/>
        </p:nvCxnSpPr>
        <p:spPr>
          <a:xfrm>
            <a:off x="0" y="6162675"/>
            <a:ext cx="12191999"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0DFD74D3-2B5E-2907-7BEB-B1A8718448A7}"/>
              </a:ext>
            </a:extLst>
          </p:cNvPr>
          <p:cNvSpPr txBox="1"/>
          <p:nvPr/>
        </p:nvSpPr>
        <p:spPr>
          <a:xfrm>
            <a:off x="2305050" y="6282302"/>
            <a:ext cx="9001125" cy="246221"/>
          </a:xfrm>
          <a:prstGeom prst="rect">
            <a:avLst/>
          </a:prstGeom>
          <a:noFill/>
        </p:spPr>
        <p:txBody>
          <a:bodyPr wrap="square" rtlCol="0">
            <a:spAutoFit/>
          </a:bodyPr>
          <a:lstStyle/>
          <a:p>
            <a:pPr algn="r"/>
            <a:r>
              <a:rPr lang="en-US" sz="1000" dirty="0"/>
              <a:t>IC 33-23-19</a:t>
            </a:r>
          </a:p>
        </p:txBody>
      </p:sp>
    </p:spTree>
    <p:extLst>
      <p:ext uri="{BB962C8B-B14F-4D97-AF65-F5344CB8AC3E}">
        <p14:creationId xmlns:p14="http://schemas.microsoft.com/office/powerpoint/2010/main" val="2285334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60657-02DA-0B28-55C2-D3C9D449BA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60DB88-B2F7-E2EA-1D5E-A17369504EEE}"/>
              </a:ext>
            </a:extLst>
          </p:cNvPr>
          <p:cNvSpPr>
            <a:spLocks noGrp="1"/>
          </p:cNvSpPr>
          <p:nvPr>
            <p:ph type="title"/>
          </p:nvPr>
        </p:nvSpPr>
        <p:spPr>
          <a:xfrm>
            <a:off x="1590675" y="255439"/>
            <a:ext cx="9715500" cy="1101725"/>
          </a:xfrm>
        </p:spPr>
        <p:txBody>
          <a:bodyPr/>
          <a:lstStyle/>
          <a:p>
            <a:r>
              <a:rPr lang="en-US" b="1" dirty="0"/>
              <a:t>Online Public Record Request Portal</a:t>
            </a:r>
          </a:p>
        </p:txBody>
      </p:sp>
      <p:sp>
        <p:nvSpPr>
          <p:cNvPr id="3" name="Content Placeholder 2">
            <a:extLst>
              <a:ext uri="{FF2B5EF4-FFF2-40B4-BE49-F238E27FC236}">
                <a16:creationId xmlns:a16="http://schemas.microsoft.com/office/drawing/2014/main" id="{27C9CF80-246D-31FF-C1E2-8228E9794882}"/>
              </a:ext>
            </a:extLst>
          </p:cNvPr>
          <p:cNvSpPr>
            <a:spLocks noGrp="1"/>
          </p:cNvSpPr>
          <p:nvPr>
            <p:ph idx="1"/>
          </p:nvPr>
        </p:nvSpPr>
        <p:spPr>
          <a:xfrm>
            <a:off x="1557338" y="1200149"/>
            <a:ext cx="10206037" cy="4962526"/>
          </a:xfrm>
        </p:spPr>
        <p:txBody>
          <a:bodyPr>
            <a:noAutofit/>
          </a:bodyPr>
          <a:lstStyle/>
          <a:p>
            <a:pPr marL="0" indent="0">
              <a:spcBef>
                <a:spcPts val="0"/>
              </a:spcBef>
              <a:buNone/>
            </a:pPr>
            <a:r>
              <a:rPr lang="en-US" sz="2000" dirty="0"/>
              <a:t>A public agency may establish and maintain an electronic portal for submission of public records requests that: </a:t>
            </a:r>
          </a:p>
          <a:p>
            <a:pPr>
              <a:lnSpc>
                <a:spcPct val="100000"/>
              </a:lnSpc>
              <a:spcBef>
                <a:spcPts val="0"/>
              </a:spcBef>
            </a:pPr>
            <a:r>
              <a:rPr lang="en-US" sz="1800" dirty="0"/>
              <a:t>incorporates Completely Automated Public Turing test to tell Computers and Humans Apart (CAPTCHA) or an equivalent mechanism for ensuring that a requestor is a human; </a:t>
            </a:r>
          </a:p>
          <a:p>
            <a:pPr>
              <a:lnSpc>
                <a:spcPct val="100000"/>
              </a:lnSpc>
              <a:spcBef>
                <a:spcPts val="0"/>
              </a:spcBef>
            </a:pPr>
            <a:r>
              <a:rPr lang="en-US" sz="1800" dirty="0"/>
              <a:t>requires verification of a requestor's physical address; </a:t>
            </a:r>
          </a:p>
          <a:p>
            <a:pPr>
              <a:lnSpc>
                <a:spcPct val="100000"/>
              </a:lnSpc>
              <a:spcBef>
                <a:spcPts val="0"/>
              </a:spcBef>
            </a:pPr>
            <a:r>
              <a:rPr lang="en-US" sz="1800" dirty="0"/>
              <a:t>indicates to the public agency whether the requestor is a resident of Indiana; and </a:t>
            </a:r>
          </a:p>
          <a:p>
            <a:pPr>
              <a:lnSpc>
                <a:spcPct val="100000"/>
              </a:lnSpc>
              <a:spcBef>
                <a:spcPts val="0"/>
              </a:spcBef>
            </a:pPr>
            <a:r>
              <a:rPr lang="en-US" sz="1800" dirty="0"/>
              <a:t>automatically tracks and reports submissions suspected to be automated or to have originated from known sources of phishing or data scraping. </a:t>
            </a:r>
          </a:p>
          <a:p>
            <a:pPr marL="0" indent="0">
              <a:spcBef>
                <a:spcPts val="0"/>
              </a:spcBef>
              <a:buNone/>
            </a:pPr>
            <a:endParaRPr lang="en-US" sz="800" dirty="0"/>
          </a:p>
          <a:p>
            <a:pPr marL="0" indent="0">
              <a:spcBef>
                <a:spcPts val="0"/>
              </a:spcBef>
              <a:buNone/>
            </a:pPr>
            <a:r>
              <a:rPr lang="en-US" sz="2000" dirty="0"/>
              <a:t>A public agency must respond to the request made through the electronic portal within seven (7) days of receiving the request. </a:t>
            </a:r>
          </a:p>
          <a:p>
            <a:pPr marL="0" indent="0">
              <a:spcBef>
                <a:spcPts val="0"/>
              </a:spcBef>
              <a:buNone/>
            </a:pPr>
            <a:endParaRPr lang="en-US" sz="1800" dirty="0">
              <a:solidFill>
                <a:srgbClr val="000102"/>
              </a:solidFill>
              <a:ea typeface="KG Primary Penmanship"/>
              <a:cs typeface="KG Primary Penmanship"/>
              <a:sym typeface="KG Primary Penmanship"/>
            </a:endParaRPr>
          </a:p>
          <a:p>
            <a:pPr marL="0" indent="0">
              <a:spcBef>
                <a:spcPts val="0"/>
              </a:spcBef>
              <a:buNone/>
            </a:pPr>
            <a:r>
              <a:rPr lang="en-US" sz="1800" dirty="0">
                <a:highlight>
                  <a:srgbClr val="ECBF79"/>
                </a:highlight>
              </a:rPr>
              <a:t>“Data scraping”: </a:t>
            </a:r>
            <a:r>
              <a:rPr lang="en-US" sz="1800" dirty="0"/>
              <a:t>use of an automated system to extract data from websites and other Internet accessible sources. </a:t>
            </a:r>
          </a:p>
          <a:p>
            <a:pPr marL="0" indent="0">
              <a:spcBef>
                <a:spcPts val="0"/>
              </a:spcBef>
              <a:buNone/>
            </a:pPr>
            <a:r>
              <a:rPr lang="en-US" sz="1800" dirty="0">
                <a:highlight>
                  <a:srgbClr val="ECBF79"/>
                </a:highlight>
              </a:rPr>
              <a:t>“Phishing”: </a:t>
            </a:r>
            <a:r>
              <a:rPr lang="en-US" sz="1800" dirty="0"/>
              <a:t>a method of obtaining information through fraud in which the sender of a communication intentionally misrepresents the identity of the sender to induce the recipient of the communication to divulge information to the sender or take an action that allows the sender access to the information. </a:t>
            </a:r>
            <a:endParaRPr lang="en-US" sz="1800" dirty="0">
              <a:solidFill>
                <a:srgbClr val="000102"/>
              </a:solidFill>
              <a:ea typeface="KG Primary Penmanship"/>
              <a:cs typeface="KG Primary Penmanship"/>
              <a:sym typeface="KG Primary Penmanship"/>
            </a:endParaRPr>
          </a:p>
        </p:txBody>
      </p:sp>
      <p:pic>
        <p:nvPicPr>
          <p:cNvPr id="5" name="Picture 4">
            <a:extLst>
              <a:ext uri="{FF2B5EF4-FFF2-40B4-BE49-F238E27FC236}">
                <a16:creationId xmlns:a16="http://schemas.microsoft.com/office/drawing/2014/main" id="{8092F2C3-118F-875E-1008-B17B953D9792}"/>
              </a:ext>
            </a:extLst>
          </p:cNvPr>
          <p:cNvPicPr>
            <a:picLocks noChangeAspect="1"/>
          </p:cNvPicPr>
          <p:nvPr/>
        </p:nvPicPr>
        <p:blipFill>
          <a:blip r:embed="rId2"/>
          <a:srcRect l="43239"/>
          <a:stretch>
            <a:fillRect/>
          </a:stretch>
        </p:blipFill>
        <p:spPr>
          <a:xfrm>
            <a:off x="0" y="-1"/>
            <a:ext cx="1524001" cy="2400300"/>
          </a:xfrm>
          <a:prstGeom prst="rect">
            <a:avLst/>
          </a:prstGeom>
        </p:spPr>
      </p:pic>
      <p:cxnSp>
        <p:nvCxnSpPr>
          <p:cNvPr id="9" name="Straight Connector 8">
            <a:extLst>
              <a:ext uri="{FF2B5EF4-FFF2-40B4-BE49-F238E27FC236}">
                <a16:creationId xmlns:a16="http://schemas.microsoft.com/office/drawing/2014/main" id="{F426B0DD-F4ED-14D2-00BD-607E32308142}"/>
              </a:ext>
            </a:extLst>
          </p:cNvPr>
          <p:cNvCxnSpPr/>
          <p:nvPr/>
        </p:nvCxnSpPr>
        <p:spPr>
          <a:xfrm>
            <a:off x="1557338" y="1152525"/>
            <a:ext cx="9648825"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80EB1A1A-047C-F541-531C-50E810A14BD7}"/>
              </a:ext>
            </a:extLst>
          </p:cNvPr>
          <p:cNvCxnSpPr>
            <a:cxnSpLocks/>
          </p:cNvCxnSpPr>
          <p:nvPr/>
        </p:nvCxnSpPr>
        <p:spPr>
          <a:xfrm>
            <a:off x="0" y="6162675"/>
            <a:ext cx="12191999"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52E81F48-7D37-5A93-B31C-4105D0E85C3E}"/>
              </a:ext>
            </a:extLst>
          </p:cNvPr>
          <p:cNvSpPr txBox="1"/>
          <p:nvPr/>
        </p:nvSpPr>
        <p:spPr>
          <a:xfrm>
            <a:off x="2305050" y="6282302"/>
            <a:ext cx="9001125" cy="246221"/>
          </a:xfrm>
          <a:prstGeom prst="rect">
            <a:avLst/>
          </a:prstGeom>
          <a:noFill/>
        </p:spPr>
        <p:txBody>
          <a:bodyPr wrap="square" rtlCol="0">
            <a:spAutoFit/>
          </a:bodyPr>
          <a:lstStyle/>
          <a:p>
            <a:pPr algn="r"/>
            <a:r>
              <a:rPr lang="en-US" sz="1000" dirty="0"/>
              <a:t>IC 5-14-3-2 | IC 5-14-3-3.3 | IC 5-14-3-4.4 | IC 5-14-3-9</a:t>
            </a:r>
          </a:p>
        </p:txBody>
      </p:sp>
    </p:spTree>
    <p:extLst>
      <p:ext uri="{BB962C8B-B14F-4D97-AF65-F5344CB8AC3E}">
        <p14:creationId xmlns:p14="http://schemas.microsoft.com/office/powerpoint/2010/main" val="3471797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B2D07-4D5C-F25C-1C3E-9F5830673C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809F75-E7E7-DF53-13B8-9A1D7FA5D2D9}"/>
              </a:ext>
            </a:extLst>
          </p:cNvPr>
          <p:cNvSpPr>
            <a:spLocks noGrp="1"/>
          </p:cNvSpPr>
          <p:nvPr>
            <p:ph type="title"/>
          </p:nvPr>
        </p:nvSpPr>
        <p:spPr>
          <a:xfrm>
            <a:off x="1590675" y="255439"/>
            <a:ext cx="9715500" cy="1101725"/>
          </a:xfrm>
        </p:spPr>
        <p:txBody>
          <a:bodyPr/>
          <a:lstStyle/>
          <a:p>
            <a:r>
              <a:rPr lang="en-US" b="1" dirty="0"/>
              <a:t>Denial of Public Records</a:t>
            </a:r>
          </a:p>
        </p:txBody>
      </p:sp>
      <p:sp>
        <p:nvSpPr>
          <p:cNvPr id="3" name="Content Placeholder 2">
            <a:extLst>
              <a:ext uri="{FF2B5EF4-FFF2-40B4-BE49-F238E27FC236}">
                <a16:creationId xmlns:a16="http://schemas.microsoft.com/office/drawing/2014/main" id="{E2F4EE07-3DB8-43AE-5067-9EC56A9B8B33}"/>
              </a:ext>
            </a:extLst>
          </p:cNvPr>
          <p:cNvSpPr>
            <a:spLocks noGrp="1"/>
          </p:cNvSpPr>
          <p:nvPr>
            <p:ph idx="1"/>
          </p:nvPr>
        </p:nvSpPr>
        <p:spPr>
          <a:xfrm>
            <a:off x="1557338" y="1357164"/>
            <a:ext cx="10034587" cy="4528870"/>
          </a:xfrm>
        </p:spPr>
        <p:txBody>
          <a:bodyPr>
            <a:noAutofit/>
          </a:bodyPr>
          <a:lstStyle/>
          <a:p>
            <a:pPr marL="0" indent="0">
              <a:lnSpc>
                <a:spcPct val="100000"/>
              </a:lnSpc>
              <a:spcBef>
                <a:spcPts val="0"/>
              </a:spcBef>
              <a:buNone/>
            </a:pPr>
            <a:r>
              <a:rPr lang="en-US" sz="2400" b="1" dirty="0">
                <a:solidFill>
                  <a:srgbClr val="000102"/>
                </a:solidFill>
                <a:ea typeface="KG Primary Penmanship"/>
                <a:cs typeface="KG Primary Penmanship"/>
                <a:sym typeface="KG Primary Penmanship"/>
              </a:rPr>
              <a:t>Suspected Data Scraping or Phishing </a:t>
            </a:r>
            <a:r>
              <a:rPr lang="en-US" sz="1800" b="1" dirty="0">
                <a:solidFill>
                  <a:srgbClr val="000102"/>
                </a:solidFill>
                <a:ea typeface="KG Primary Penmanship"/>
                <a:cs typeface="KG Primary Penmanship"/>
                <a:sym typeface="KG Primary Penmanship"/>
              </a:rPr>
              <a:t>(effective 7/1/26)</a:t>
            </a:r>
          </a:p>
          <a:p>
            <a:pPr marL="0" indent="0">
              <a:lnSpc>
                <a:spcPct val="100000"/>
              </a:lnSpc>
              <a:spcBef>
                <a:spcPts val="0"/>
              </a:spcBef>
              <a:buNone/>
            </a:pPr>
            <a:r>
              <a:rPr lang="en-US" sz="2200" dirty="0">
                <a:solidFill>
                  <a:srgbClr val="000102"/>
                </a:solidFill>
                <a:ea typeface="KG Primary Penmanship"/>
                <a:cs typeface="KG Primary Penmanship"/>
                <a:sym typeface="KG Primary Penmanship"/>
              </a:rPr>
              <a:t>Public agencies may decline to respond to a public records request IF it is suspected that the request </a:t>
            </a:r>
            <a:r>
              <a:rPr lang="en-US" sz="2200" dirty="0">
                <a:ea typeface="KG Primary Penmanship"/>
                <a:cs typeface="KG Primary Penmanship"/>
                <a:sym typeface="KG Primary Penmanship"/>
              </a:rPr>
              <a:t>is </a:t>
            </a:r>
            <a:r>
              <a:rPr lang="en-US" sz="2200" dirty="0">
                <a:solidFill>
                  <a:srgbClr val="000102"/>
                </a:solidFill>
                <a:ea typeface="KG Primary Penmanship"/>
                <a:cs typeface="KG Primary Penmanship"/>
                <a:sym typeface="KG Primary Penmanship"/>
              </a:rPr>
              <a:t>data scraping or phishing activity; OR responding to the request electronically may:</a:t>
            </a:r>
          </a:p>
          <a:p>
            <a:pPr lvl="1">
              <a:lnSpc>
                <a:spcPct val="100000"/>
              </a:lnSpc>
              <a:spcBef>
                <a:spcPts val="0"/>
              </a:spcBef>
            </a:pPr>
            <a:r>
              <a:rPr lang="en-US" sz="1900" dirty="0">
                <a:solidFill>
                  <a:srgbClr val="000102"/>
                </a:solidFill>
                <a:ea typeface="KG Primary Penmanship"/>
                <a:cs typeface="KG Primary Penmanship"/>
                <a:sym typeface="KG Primary Penmanship"/>
              </a:rPr>
              <a:t>expose the agency’s electronic systems or data to unauthorized access or alteration; or </a:t>
            </a:r>
          </a:p>
          <a:p>
            <a:pPr lvl="1">
              <a:lnSpc>
                <a:spcPct val="100000"/>
              </a:lnSpc>
              <a:spcBef>
                <a:spcPts val="0"/>
              </a:spcBef>
            </a:pPr>
            <a:r>
              <a:rPr lang="en-US" sz="1900" dirty="0">
                <a:solidFill>
                  <a:srgbClr val="000102"/>
                </a:solidFill>
                <a:ea typeface="KG Primary Penmanship"/>
                <a:cs typeface="KG Primary Penmanship"/>
                <a:sym typeface="KG Primary Penmanship"/>
              </a:rPr>
              <a:t>otherwise jeopardize the security of the public agency’s electronic systems or data</a:t>
            </a:r>
          </a:p>
          <a:p>
            <a:pPr marL="0" indent="0">
              <a:lnSpc>
                <a:spcPct val="100000"/>
              </a:lnSpc>
              <a:spcBef>
                <a:spcPts val="0"/>
              </a:spcBef>
              <a:buNone/>
            </a:pPr>
            <a:endParaRPr lang="en-US" sz="800" dirty="0">
              <a:solidFill>
                <a:srgbClr val="000102"/>
              </a:solidFill>
              <a:ea typeface="KG Primary Penmanship"/>
              <a:cs typeface="KG Primary Penmanship"/>
              <a:sym typeface="KG Primary Penmanship"/>
            </a:endParaRPr>
          </a:p>
          <a:p>
            <a:pPr marL="0" indent="0">
              <a:lnSpc>
                <a:spcPct val="100000"/>
              </a:lnSpc>
              <a:spcBef>
                <a:spcPts val="0"/>
              </a:spcBef>
              <a:buNone/>
            </a:pPr>
            <a:r>
              <a:rPr lang="en-US" sz="2000" dirty="0">
                <a:solidFill>
                  <a:srgbClr val="000102"/>
                </a:solidFill>
                <a:ea typeface="KG Primary Penmanship"/>
                <a:cs typeface="KG Primary Penmanship"/>
                <a:sym typeface="KG Primary Penmanship"/>
              </a:rPr>
              <a:t>Must inform state PAC of the denial not later than 7 days after the agency declines to respond to the records request, including the reason for denial</a:t>
            </a:r>
          </a:p>
          <a:p>
            <a:pPr lvl="1">
              <a:lnSpc>
                <a:spcPct val="100000"/>
              </a:lnSpc>
              <a:spcBef>
                <a:spcPts val="0"/>
              </a:spcBef>
            </a:pPr>
            <a:r>
              <a:rPr lang="en-US" sz="1800" dirty="0">
                <a:solidFill>
                  <a:srgbClr val="000102"/>
                </a:solidFill>
                <a:ea typeface="KG Primary Penmanship"/>
                <a:cs typeface="KG Primary Penmanship"/>
                <a:sym typeface="KG Primary Penmanship"/>
              </a:rPr>
              <a:t>State PAC must also maintain a reporting mechanism for public agencies to report any public records request received that appears to be data scraping or phishing</a:t>
            </a:r>
          </a:p>
          <a:p>
            <a:pPr lvl="1">
              <a:lnSpc>
                <a:spcPct val="100000"/>
              </a:lnSpc>
              <a:spcBef>
                <a:spcPts val="0"/>
              </a:spcBef>
            </a:pPr>
            <a:endParaRPr lang="en-US" sz="1800" dirty="0">
              <a:solidFill>
                <a:srgbClr val="000102"/>
              </a:solidFill>
              <a:ea typeface="KG Primary Penmanship"/>
              <a:cs typeface="KG Primary Penmanship"/>
              <a:sym typeface="KG Primary Penmanship"/>
            </a:endParaRPr>
          </a:p>
          <a:p>
            <a:pPr marL="0" indent="0" algn="r">
              <a:lnSpc>
                <a:spcPct val="100000"/>
              </a:lnSpc>
              <a:spcBef>
                <a:spcPts val="0"/>
              </a:spcBef>
              <a:buNone/>
            </a:pPr>
            <a:r>
              <a:rPr lang="en-US" sz="2200" b="1" dirty="0">
                <a:solidFill>
                  <a:srgbClr val="000102"/>
                </a:solidFill>
                <a:ea typeface="KG Primary Penmanship"/>
                <a:cs typeface="KG Primary Penmanship"/>
                <a:sym typeface="KG Primary Penmanship"/>
              </a:rPr>
              <a:t>Indiana State Public Access Counselor (PAC) Contact Information: </a:t>
            </a:r>
          </a:p>
          <a:p>
            <a:pPr marL="0" indent="0" algn="r">
              <a:lnSpc>
                <a:spcPct val="100000"/>
              </a:lnSpc>
              <a:spcBef>
                <a:spcPts val="0"/>
              </a:spcBef>
              <a:buNone/>
            </a:pPr>
            <a:r>
              <a:rPr lang="en-US" sz="2200" dirty="0">
                <a:solidFill>
                  <a:srgbClr val="000102"/>
                </a:solidFill>
                <a:ea typeface="KG Primary Penmanship"/>
                <a:cs typeface="KG Primary Penmanship"/>
                <a:sym typeface="KG Primary Penmanship"/>
              </a:rPr>
              <a:t>in.gov/PAC | (317) 234.0906 | pac@opac.in.gov</a:t>
            </a:r>
          </a:p>
          <a:p>
            <a:pPr marL="457200" lvl="1" indent="0">
              <a:lnSpc>
                <a:spcPct val="100000"/>
              </a:lnSpc>
              <a:spcBef>
                <a:spcPts val="0"/>
              </a:spcBef>
              <a:buNone/>
            </a:pPr>
            <a:endParaRPr lang="en-US" sz="1200" dirty="0">
              <a:solidFill>
                <a:srgbClr val="000102"/>
              </a:solidFill>
              <a:ea typeface="KG Primary Penmanship"/>
              <a:cs typeface="KG Primary Penmanship"/>
              <a:sym typeface="KG Primary Penmanship"/>
            </a:endParaRPr>
          </a:p>
          <a:p>
            <a:pPr lvl="0" algn="ctr">
              <a:lnSpc>
                <a:spcPct val="100000"/>
              </a:lnSpc>
              <a:spcBef>
                <a:spcPts val="0"/>
              </a:spcBef>
            </a:pPr>
            <a:endParaRPr lang="en-US" sz="533" dirty="0">
              <a:solidFill>
                <a:srgbClr val="000102"/>
              </a:solidFill>
              <a:ea typeface="KG Primary Penmanship"/>
              <a:cs typeface="KG Primary Penmanship"/>
              <a:sym typeface="KG Primary Penmanship"/>
            </a:endParaRPr>
          </a:p>
        </p:txBody>
      </p:sp>
      <p:pic>
        <p:nvPicPr>
          <p:cNvPr id="5" name="Picture 4">
            <a:extLst>
              <a:ext uri="{FF2B5EF4-FFF2-40B4-BE49-F238E27FC236}">
                <a16:creationId xmlns:a16="http://schemas.microsoft.com/office/drawing/2014/main" id="{CD6AD653-D22D-BE42-6E56-94759EB81DFE}"/>
              </a:ext>
            </a:extLst>
          </p:cNvPr>
          <p:cNvPicPr>
            <a:picLocks noChangeAspect="1"/>
          </p:cNvPicPr>
          <p:nvPr/>
        </p:nvPicPr>
        <p:blipFill>
          <a:blip r:embed="rId2"/>
          <a:srcRect l="43239"/>
          <a:stretch>
            <a:fillRect/>
          </a:stretch>
        </p:blipFill>
        <p:spPr>
          <a:xfrm>
            <a:off x="0" y="-1"/>
            <a:ext cx="1524001" cy="2400300"/>
          </a:xfrm>
          <a:prstGeom prst="rect">
            <a:avLst/>
          </a:prstGeom>
        </p:spPr>
      </p:pic>
      <p:cxnSp>
        <p:nvCxnSpPr>
          <p:cNvPr id="9" name="Straight Connector 8">
            <a:extLst>
              <a:ext uri="{FF2B5EF4-FFF2-40B4-BE49-F238E27FC236}">
                <a16:creationId xmlns:a16="http://schemas.microsoft.com/office/drawing/2014/main" id="{5F0909B3-5920-9275-7A61-5E08515A4DAC}"/>
              </a:ext>
            </a:extLst>
          </p:cNvPr>
          <p:cNvCxnSpPr/>
          <p:nvPr/>
        </p:nvCxnSpPr>
        <p:spPr>
          <a:xfrm>
            <a:off x="1557338" y="1152525"/>
            <a:ext cx="9648825"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C26B0298-013A-7F36-DE1E-467AFFC372BE}"/>
              </a:ext>
            </a:extLst>
          </p:cNvPr>
          <p:cNvCxnSpPr>
            <a:cxnSpLocks/>
          </p:cNvCxnSpPr>
          <p:nvPr/>
        </p:nvCxnSpPr>
        <p:spPr>
          <a:xfrm>
            <a:off x="0" y="6162675"/>
            <a:ext cx="12191999"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7464DA15-AAB6-86A0-BAF4-4575710A7315}"/>
              </a:ext>
            </a:extLst>
          </p:cNvPr>
          <p:cNvSpPr txBox="1"/>
          <p:nvPr/>
        </p:nvSpPr>
        <p:spPr>
          <a:xfrm>
            <a:off x="2305050" y="6282302"/>
            <a:ext cx="9001125" cy="246221"/>
          </a:xfrm>
          <a:prstGeom prst="rect">
            <a:avLst/>
          </a:prstGeom>
          <a:noFill/>
        </p:spPr>
        <p:txBody>
          <a:bodyPr wrap="square" rtlCol="0">
            <a:spAutoFit/>
          </a:bodyPr>
          <a:lstStyle/>
          <a:p>
            <a:pPr algn="r"/>
            <a:r>
              <a:rPr lang="en-US" sz="1000" dirty="0"/>
              <a:t>IC 5-14-3-3.3 | IC 5-14-3-11 | IC 5-14-4-10</a:t>
            </a:r>
          </a:p>
        </p:txBody>
      </p:sp>
    </p:spTree>
    <p:extLst>
      <p:ext uri="{BB962C8B-B14F-4D97-AF65-F5344CB8AC3E}">
        <p14:creationId xmlns:p14="http://schemas.microsoft.com/office/powerpoint/2010/main" val="3693819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351E8-9992-FFE3-A72A-C6FD3FF02E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90F014-A911-A2C8-A96C-8810F1D01E85}"/>
              </a:ext>
            </a:extLst>
          </p:cNvPr>
          <p:cNvSpPr>
            <a:spLocks noGrp="1"/>
          </p:cNvSpPr>
          <p:nvPr>
            <p:ph type="title"/>
          </p:nvPr>
        </p:nvSpPr>
        <p:spPr>
          <a:xfrm>
            <a:off x="1590675" y="255439"/>
            <a:ext cx="9715500" cy="1101725"/>
          </a:xfrm>
        </p:spPr>
        <p:txBody>
          <a:bodyPr/>
          <a:lstStyle/>
          <a:p>
            <a:r>
              <a:rPr lang="en-US" b="1" dirty="0"/>
              <a:t>Denial of Public Records</a:t>
            </a:r>
          </a:p>
        </p:txBody>
      </p:sp>
      <p:sp>
        <p:nvSpPr>
          <p:cNvPr id="3" name="Content Placeholder 2">
            <a:extLst>
              <a:ext uri="{FF2B5EF4-FFF2-40B4-BE49-F238E27FC236}">
                <a16:creationId xmlns:a16="http://schemas.microsoft.com/office/drawing/2014/main" id="{E97A0CBC-EED5-D19E-A6F5-C8061E5C3599}"/>
              </a:ext>
            </a:extLst>
          </p:cNvPr>
          <p:cNvSpPr>
            <a:spLocks noGrp="1"/>
          </p:cNvSpPr>
          <p:nvPr>
            <p:ph idx="1"/>
          </p:nvPr>
        </p:nvSpPr>
        <p:spPr>
          <a:xfrm>
            <a:off x="1590675" y="1322952"/>
            <a:ext cx="10034587" cy="1466850"/>
          </a:xfrm>
        </p:spPr>
        <p:txBody>
          <a:bodyPr>
            <a:noAutofit/>
          </a:bodyPr>
          <a:lstStyle/>
          <a:p>
            <a:pPr marL="0" indent="0">
              <a:lnSpc>
                <a:spcPct val="100000"/>
              </a:lnSpc>
              <a:spcBef>
                <a:spcPts val="0"/>
              </a:spcBef>
              <a:buNone/>
            </a:pPr>
            <a:r>
              <a:rPr lang="en-US" sz="2400" b="1" dirty="0">
                <a:solidFill>
                  <a:srgbClr val="000102"/>
                </a:solidFill>
                <a:ea typeface="KG Primary Penmanship"/>
                <a:cs typeface="KG Primary Penmanship"/>
                <a:sym typeface="KG Primary Penmanship"/>
              </a:rPr>
              <a:t>Ongoing Litigation </a:t>
            </a:r>
            <a:r>
              <a:rPr lang="en-US" sz="1800" b="1" dirty="0">
                <a:solidFill>
                  <a:srgbClr val="000102"/>
                </a:solidFill>
                <a:ea typeface="KG Primary Penmanship"/>
                <a:cs typeface="KG Primary Penmanship"/>
                <a:sym typeface="KG Primary Penmanship"/>
              </a:rPr>
              <a:t>(effective 7/1/26)</a:t>
            </a:r>
          </a:p>
          <a:p>
            <a:pPr marL="0" indent="0">
              <a:lnSpc>
                <a:spcPct val="100000"/>
              </a:lnSpc>
              <a:spcBef>
                <a:spcPts val="0"/>
              </a:spcBef>
              <a:buNone/>
            </a:pPr>
            <a:r>
              <a:rPr lang="en-US" sz="2000" dirty="0">
                <a:solidFill>
                  <a:srgbClr val="000102"/>
                </a:solidFill>
                <a:ea typeface="KG Primary Penmanship"/>
                <a:cs typeface="KG Primary Penmanship"/>
                <a:sym typeface="KG Primary Penmanship"/>
              </a:rPr>
              <a:t>Public agencies may decline to respond to a public records request if the request is:</a:t>
            </a:r>
          </a:p>
          <a:p>
            <a:pPr>
              <a:lnSpc>
                <a:spcPct val="100000"/>
              </a:lnSpc>
              <a:spcBef>
                <a:spcPts val="0"/>
              </a:spcBef>
            </a:pPr>
            <a:r>
              <a:rPr lang="en-US" sz="1800" dirty="0">
                <a:solidFill>
                  <a:srgbClr val="000102"/>
                </a:solidFill>
                <a:ea typeface="KG Primary Penmanship"/>
                <a:cs typeface="KG Primary Penmanship"/>
                <a:sym typeface="KG Primary Penmanship"/>
              </a:rPr>
              <a:t>Made by a person that is party to pending or ongoing litigation; </a:t>
            </a:r>
            <a:r>
              <a:rPr lang="en-US" sz="1800" dirty="0">
                <a:solidFill>
                  <a:srgbClr val="000102"/>
                </a:solidFill>
                <a:highlight>
                  <a:srgbClr val="ECBF79"/>
                </a:highlight>
                <a:ea typeface="KG Primary Penmanship"/>
                <a:cs typeface="KG Primary Penmanship"/>
                <a:sym typeface="KG Primary Penmanship"/>
              </a:rPr>
              <a:t>and</a:t>
            </a:r>
          </a:p>
          <a:p>
            <a:pPr>
              <a:lnSpc>
                <a:spcPct val="100000"/>
              </a:lnSpc>
              <a:spcBef>
                <a:spcPts val="0"/>
              </a:spcBef>
            </a:pPr>
            <a:r>
              <a:rPr lang="en-US" sz="1800" dirty="0">
                <a:solidFill>
                  <a:srgbClr val="000102"/>
                </a:solidFill>
                <a:ea typeface="KG Primary Penmanship"/>
                <a:cs typeface="KG Primary Penmanship"/>
                <a:sym typeface="KG Primary Penmanship"/>
              </a:rPr>
              <a:t>Duplicative of a discovery request made by the person in the pending or ongoing litigation</a:t>
            </a:r>
          </a:p>
          <a:p>
            <a:pPr marL="0" indent="0">
              <a:lnSpc>
                <a:spcPct val="100000"/>
              </a:lnSpc>
              <a:spcBef>
                <a:spcPts val="0"/>
              </a:spcBef>
              <a:buNone/>
            </a:pPr>
            <a:endParaRPr lang="en-US" sz="1400" dirty="0">
              <a:solidFill>
                <a:srgbClr val="000102"/>
              </a:solidFill>
              <a:ea typeface="KG Primary Penmanship"/>
              <a:cs typeface="KG Primary Penmanship"/>
              <a:sym typeface="KG Primary Penmanship"/>
            </a:endParaRPr>
          </a:p>
          <a:p>
            <a:pPr lvl="0" algn="ctr">
              <a:lnSpc>
                <a:spcPct val="100000"/>
              </a:lnSpc>
              <a:spcBef>
                <a:spcPts val="0"/>
              </a:spcBef>
            </a:pPr>
            <a:endParaRPr lang="en-US" sz="533" dirty="0">
              <a:solidFill>
                <a:srgbClr val="000102"/>
              </a:solidFill>
              <a:ea typeface="KG Primary Penmanship"/>
              <a:cs typeface="KG Primary Penmanship"/>
              <a:sym typeface="KG Primary Penmanship"/>
            </a:endParaRPr>
          </a:p>
        </p:txBody>
      </p:sp>
      <p:pic>
        <p:nvPicPr>
          <p:cNvPr id="5" name="Picture 4">
            <a:extLst>
              <a:ext uri="{FF2B5EF4-FFF2-40B4-BE49-F238E27FC236}">
                <a16:creationId xmlns:a16="http://schemas.microsoft.com/office/drawing/2014/main" id="{1C28D7E8-C2C6-0B2A-70D8-20F55E876E9E}"/>
              </a:ext>
            </a:extLst>
          </p:cNvPr>
          <p:cNvPicPr>
            <a:picLocks noChangeAspect="1"/>
          </p:cNvPicPr>
          <p:nvPr/>
        </p:nvPicPr>
        <p:blipFill>
          <a:blip r:embed="rId2"/>
          <a:srcRect l="43239"/>
          <a:stretch>
            <a:fillRect/>
          </a:stretch>
        </p:blipFill>
        <p:spPr>
          <a:xfrm>
            <a:off x="0" y="-1"/>
            <a:ext cx="1524001" cy="2400300"/>
          </a:xfrm>
          <a:prstGeom prst="rect">
            <a:avLst/>
          </a:prstGeom>
        </p:spPr>
      </p:pic>
      <p:cxnSp>
        <p:nvCxnSpPr>
          <p:cNvPr id="9" name="Straight Connector 8">
            <a:extLst>
              <a:ext uri="{FF2B5EF4-FFF2-40B4-BE49-F238E27FC236}">
                <a16:creationId xmlns:a16="http://schemas.microsoft.com/office/drawing/2014/main" id="{61014E74-B604-996F-81BC-626AFFB3379F}"/>
              </a:ext>
            </a:extLst>
          </p:cNvPr>
          <p:cNvCxnSpPr/>
          <p:nvPr/>
        </p:nvCxnSpPr>
        <p:spPr>
          <a:xfrm>
            <a:off x="1557338" y="1152525"/>
            <a:ext cx="9648825"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EF687FA-ADFC-4B0B-05DC-A5FEF923373C}"/>
              </a:ext>
            </a:extLst>
          </p:cNvPr>
          <p:cNvCxnSpPr>
            <a:cxnSpLocks/>
          </p:cNvCxnSpPr>
          <p:nvPr/>
        </p:nvCxnSpPr>
        <p:spPr>
          <a:xfrm>
            <a:off x="0" y="6162675"/>
            <a:ext cx="12191999"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403F9A3E-ED4C-8FDB-8DCC-94860BE6B69C}"/>
              </a:ext>
            </a:extLst>
          </p:cNvPr>
          <p:cNvSpPr txBox="1"/>
          <p:nvPr/>
        </p:nvSpPr>
        <p:spPr>
          <a:xfrm>
            <a:off x="2305050" y="6282302"/>
            <a:ext cx="9001125" cy="246221"/>
          </a:xfrm>
          <a:prstGeom prst="rect">
            <a:avLst/>
          </a:prstGeom>
          <a:noFill/>
        </p:spPr>
        <p:txBody>
          <a:bodyPr wrap="square" rtlCol="0">
            <a:spAutoFit/>
          </a:bodyPr>
          <a:lstStyle/>
          <a:p>
            <a:pPr algn="r"/>
            <a:r>
              <a:rPr lang="en-US" sz="1000" dirty="0"/>
              <a:t>IC 5-14-3-4 | IC 3-10-1-31.1</a:t>
            </a:r>
          </a:p>
        </p:txBody>
      </p:sp>
      <p:sp>
        <p:nvSpPr>
          <p:cNvPr id="6" name="Title 1">
            <a:extLst>
              <a:ext uri="{FF2B5EF4-FFF2-40B4-BE49-F238E27FC236}">
                <a16:creationId xmlns:a16="http://schemas.microsoft.com/office/drawing/2014/main" id="{418E62EE-174D-768F-F1B3-985A3F1E68DC}"/>
              </a:ext>
            </a:extLst>
          </p:cNvPr>
          <p:cNvSpPr txBox="1">
            <a:spLocks/>
          </p:cNvSpPr>
          <p:nvPr/>
        </p:nvSpPr>
        <p:spPr>
          <a:xfrm>
            <a:off x="1590675" y="2596853"/>
            <a:ext cx="9715500" cy="11017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Election Materials Retention Period</a:t>
            </a:r>
          </a:p>
        </p:txBody>
      </p:sp>
      <p:cxnSp>
        <p:nvCxnSpPr>
          <p:cNvPr id="7" name="Straight Connector 6">
            <a:extLst>
              <a:ext uri="{FF2B5EF4-FFF2-40B4-BE49-F238E27FC236}">
                <a16:creationId xmlns:a16="http://schemas.microsoft.com/office/drawing/2014/main" id="{8B73156F-DBAF-5C2A-5B7D-1F35E3657107}"/>
              </a:ext>
            </a:extLst>
          </p:cNvPr>
          <p:cNvCxnSpPr/>
          <p:nvPr/>
        </p:nvCxnSpPr>
        <p:spPr>
          <a:xfrm>
            <a:off x="1557338" y="3493939"/>
            <a:ext cx="9648825"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sp>
        <p:nvSpPr>
          <p:cNvPr id="8" name="Content Placeholder 2">
            <a:extLst>
              <a:ext uri="{FF2B5EF4-FFF2-40B4-BE49-F238E27FC236}">
                <a16:creationId xmlns:a16="http://schemas.microsoft.com/office/drawing/2014/main" id="{03DD1961-96CC-646D-DA42-B3FCA8DD863B}"/>
              </a:ext>
            </a:extLst>
          </p:cNvPr>
          <p:cNvSpPr txBox="1">
            <a:spLocks/>
          </p:cNvSpPr>
          <p:nvPr/>
        </p:nvSpPr>
        <p:spPr>
          <a:xfrm>
            <a:off x="1557338" y="3673758"/>
            <a:ext cx="9682162" cy="19488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2000"/>
              <a:t>For county election boards, the 22-month retention period for election materials defined under IC 3-10-1-31.1 was increased to 34 months following the election in which the materials were used</a:t>
            </a:r>
          </a:p>
          <a:p>
            <a:pPr>
              <a:lnSpc>
                <a:spcPct val="100000"/>
              </a:lnSpc>
              <a:spcBef>
                <a:spcPts val="0"/>
              </a:spcBef>
            </a:pPr>
            <a:r>
              <a:rPr lang="en-US" sz="1800"/>
              <a:t>Effective 1/1/26</a:t>
            </a:r>
          </a:p>
          <a:p>
            <a:pPr>
              <a:lnSpc>
                <a:spcPct val="100000"/>
              </a:lnSpc>
              <a:spcBef>
                <a:spcPts val="0"/>
              </a:spcBef>
            </a:pPr>
            <a:r>
              <a:rPr lang="en-US" sz="1800"/>
              <a:t>Note: impacts record retention schedule for the Nov 2023 &amp; May 2024 elections, meaning materials will need to be held longer</a:t>
            </a:r>
            <a:endParaRPr lang="en-US" sz="1800" dirty="0"/>
          </a:p>
        </p:txBody>
      </p:sp>
    </p:spTree>
    <p:extLst>
      <p:ext uri="{BB962C8B-B14F-4D97-AF65-F5344CB8AC3E}">
        <p14:creationId xmlns:p14="http://schemas.microsoft.com/office/powerpoint/2010/main" val="1932824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CCEC6-6EB5-9F60-8897-F55BE2D01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877C9A-90CA-0101-1FEB-91E93DFA4854}"/>
              </a:ext>
            </a:extLst>
          </p:cNvPr>
          <p:cNvSpPr>
            <a:spLocks noGrp="1"/>
          </p:cNvSpPr>
          <p:nvPr>
            <p:ph type="title"/>
          </p:nvPr>
        </p:nvSpPr>
        <p:spPr>
          <a:xfrm>
            <a:off x="1590675" y="255439"/>
            <a:ext cx="9715500" cy="1101725"/>
          </a:xfrm>
        </p:spPr>
        <p:txBody>
          <a:bodyPr/>
          <a:lstStyle/>
          <a:p>
            <a:r>
              <a:rPr lang="en-US" b="1" dirty="0"/>
              <a:t>Prioritizing Public Record Requests</a:t>
            </a:r>
          </a:p>
        </p:txBody>
      </p:sp>
      <p:sp>
        <p:nvSpPr>
          <p:cNvPr id="3" name="Content Placeholder 2">
            <a:extLst>
              <a:ext uri="{FF2B5EF4-FFF2-40B4-BE49-F238E27FC236}">
                <a16:creationId xmlns:a16="http://schemas.microsoft.com/office/drawing/2014/main" id="{58AF17F5-9125-B455-EC6B-59B3EFADCAAA}"/>
              </a:ext>
            </a:extLst>
          </p:cNvPr>
          <p:cNvSpPr>
            <a:spLocks noGrp="1"/>
          </p:cNvSpPr>
          <p:nvPr>
            <p:ph idx="1"/>
          </p:nvPr>
        </p:nvSpPr>
        <p:spPr>
          <a:xfrm>
            <a:off x="1557338" y="1200149"/>
            <a:ext cx="10034587" cy="4962526"/>
          </a:xfrm>
        </p:spPr>
        <p:txBody>
          <a:bodyPr>
            <a:noAutofit/>
          </a:bodyPr>
          <a:lstStyle/>
          <a:p>
            <a:pPr marL="0" indent="0">
              <a:lnSpc>
                <a:spcPct val="100000"/>
              </a:lnSpc>
              <a:spcBef>
                <a:spcPts val="0"/>
              </a:spcBef>
              <a:buNone/>
            </a:pPr>
            <a:r>
              <a:rPr lang="en-US" sz="2400" b="1" dirty="0">
                <a:solidFill>
                  <a:srgbClr val="000102"/>
                </a:solidFill>
                <a:ea typeface="KG Primary Penmanship"/>
                <a:cs typeface="KG Primary Penmanship"/>
                <a:sym typeface="KG Primary Penmanship"/>
              </a:rPr>
              <a:t>Indiana Residents or Specific Use Cases </a:t>
            </a:r>
            <a:r>
              <a:rPr lang="en-US" sz="1800" b="1" dirty="0">
                <a:solidFill>
                  <a:srgbClr val="000102"/>
                </a:solidFill>
                <a:ea typeface="KG Primary Penmanship"/>
                <a:cs typeface="KG Primary Penmanship"/>
                <a:sym typeface="KG Primary Penmanship"/>
              </a:rPr>
              <a:t>(effective 7/1/26)</a:t>
            </a:r>
          </a:p>
          <a:p>
            <a:pPr marL="0" indent="0">
              <a:lnSpc>
                <a:spcPct val="100000"/>
              </a:lnSpc>
              <a:spcBef>
                <a:spcPts val="0"/>
              </a:spcBef>
              <a:buNone/>
            </a:pPr>
            <a:r>
              <a:rPr lang="en-US" sz="2000" dirty="0">
                <a:solidFill>
                  <a:srgbClr val="000102"/>
                </a:solidFill>
                <a:ea typeface="KG Primary Penmanship"/>
                <a:cs typeface="KG Primary Penmanship"/>
                <a:sym typeface="KG Primary Penmanship"/>
              </a:rPr>
              <a:t>Public agencies may give priority to responding to a public records request by:</a:t>
            </a:r>
          </a:p>
          <a:p>
            <a:pPr>
              <a:lnSpc>
                <a:spcPct val="100000"/>
              </a:lnSpc>
              <a:spcBef>
                <a:spcPts val="0"/>
              </a:spcBef>
            </a:pPr>
            <a:r>
              <a:rPr lang="en-US" sz="1800" dirty="0">
                <a:solidFill>
                  <a:srgbClr val="000102"/>
                </a:solidFill>
                <a:ea typeface="KG Primary Penmanship"/>
                <a:cs typeface="KG Primary Penmanship"/>
                <a:sym typeface="KG Primary Penmanship"/>
              </a:rPr>
              <a:t>Indiana residents; and</a:t>
            </a:r>
          </a:p>
          <a:p>
            <a:pPr>
              <a:lnSpc>
                <a:spcPct val="100000"/>
              </a:lnSpc>
              <a:spcBef>
                <a:spcPts val="0"/>
              </a:spcBef>
            </a:pPr>
            <a:r>
              <a:rPr lang="en-US" sz="1800" dirty="0">
                <a:solidFill>
                  <a:srgbClr val="000102"/>
                </a:solidFill>
                <a:ea typeface="KG Primary Penmanship"/>
                <a:cs typeface="KG Primary Penmanship"/>
                <a:sym typeface="KG Primary Penmanship"/>
              </a:rPr>
              <a:t>requests submitted for civic, journalistic, academic, or personal use.</a:t>
            </a:r>
          </a:p>
          <a:p>
            <a:pPr marL="0" indent="0">
              <a:lnSpc>
                <a:spcPct val="100000"/>
              </a:lnSpc>
              <a:spcBef>
                <a:spcPts val="0"/>
              </a:spcBef>
              <a:buNone/>
            </a:pPr>
            <a:endParaRPr lang="en-US" sz="800" dirty="0">
              <a:solidFill>
                <a:srgbClr val="000102"/>
              </a:solidFill>
              <a:ea typeface="KG Primary Penmanship"/>
              <a:cs typeface="KG Primary Penmanship"/>
              <a:sym typeface="KG Primary Penmanship"/>
            </a:endParaRPr>
          </a:p>
          <a:p>
            <a:pPr marL="0" indent="0">
              <a:lnSpc>
                <a:spcPct val="100000"/>
              </a:lnSpc>
              <a:spcBef>
                <a:spcPts val="0"/>
              </a:spcBef>
              <a:buNone/>
            </a:pPr>
            <a:r>
              <a:rPr lang="en-US" sz="1800" dirty="0">
                <a:solidFill>
                  <a:srgbClr val="000102"/>
                </a:solidFill>
                <a:ea typeface="KG Primary Penmanship"/>
                <a:cs typeface="KG Primary Penmanship"/>
                <a:sym typeface="KG Primary Penmanship"/>
              </a:rPr>
              <a:t>Requests identified as originating from out-of-state or automated systems may be delayed as necessary to prevent disruption of core agency functions and is subject to the out-of-state supplemental fee (see below)</a:t>
            </a:r>
          </a:p>
          <a:p>
            <a:pPr marL="0" indent="0">
              <a:lnSpc>
                <a:spcPct val="100000"/>
              </a:lnSpc>
              <a:spcBef>
                <a:spcPts val="0"/>
              </a:spcBef>
              <a:buNone/>
            </a:pPr>
            <a:endParaRPr lang="en-US" sz="1400" dirty="0">
              <a:solidFill>
                <a:srgbClr val="000102"/>
              </a:solidFill>
              <a:ea typeface="KG Primary Penmanship"/>
              <a:cs typeface="KG Primary Penmanship"/>
              <a:sym typeface="KG Primary Penmanship"/>
            </a:endParaRPr>
          </a:p>
          <a:p>
            <a:pPr marL="0" indent="0">
              <a:lnSpc>
                <a:spcPct val="100000"/>
              </a:lnSpc>
              <a:spcBef>
                <a:spcPts val="0"/>
              </a:spcBef>
              <a:buNone/>
            </a:pPr>
            <a:r>
              <a:rPr lang="en-US" sz="2400" b="1" dirty="0">
                <a:solidFill>
                  <a:srgbClr val="000102"/>
                </a:solidFill>
                <a:ea typeface="KG Primary Penmanship"/>
                <a:cs typeface="KG Primary Penmanship"/>
                <a:sym typeface="KG Primary Penmanship"/>
              </a:rPr>
              <a:t>Out-of-State Supplemental Fee </a:t>
            </a:r>
            <a:r>
              <a:rPr lang="en-US" sz="1800" b="1" dirty="0">
                <a:solidFill>
                  <a:srgbClr val="000102"/>
                </a:solidFill>
                <a:ea typeface="KG Primary Penmanship"/>
                <a:cs typeface="KG Primary Penmanship"/>
                <a:sym typeface="KG Primary Penmanship"/>
              </a:rPr>
              <a:t>(effective 7/1/26)</a:t>
            </a:r>
          </a:p>
          <a:p>
            <a:pPr marL="0" indent="0">
              <a:lnSpc>
                <a:spcPct val="100000"/>
              </a:lnSpc>
              <a:spcBef>
                <a:spcPts val="0"/>
              </a:spcBef>
              <a:buNone/>
            </a:pPr>
            <a:r>
              <a:rPr lang="en-US" sz="2000" dirty="0">
                <a:solidFill>
                  <a:srgbClr val="000102"/>
                </a:solidFill>
                <a:ea typeface="KG Primary Penmanship"/>
                <a:cs typeface="KG Primary Penmanship"/>
                <a:sym typeface="KG Primary Penmanship"/>
              </a:rPr>
              <a:t>Public agencies may college a supplemental fee for processing public records requests submitted by non-Indiana residents or out-of-state entities. </a:t>
            </a:r>
          </a:p>
          <a:p>
            <a:pPr marL="0" indent="0">
              <a:lnSpc>
                <a:spcPct val="100000"/>
              </a:lnSpc>
              <a:spcBef>
                <a:spcPts val="0"/>
              </a:spcBef>
              <a:buNone/>
            </a:pPr>
            <a:endParaRPr lang="en-US" sz="800" dirty="0">
              <a:solidFill>
                <a:srgbClr val="000102"/>
              </a:solidFill>
              <a:ea typeface="KG Primary Penmanship"/>
              <a:cs typeface="KG Primary Penmanship"/>
              <a:sym typeface="KG Primary Penmanship"/>
            </a:endParaRPr>
          </a:p>
          <a:p>
            <a:pPr marL="0" indent="0">
              <a:lnSpc>
                <a:spcPct val="100000"/>
              </a:lnSpc>
              <a:spcBef>
                <a:spcPts val="0"/>
              </a:spcBef>
              <a:buNone/>
            </a:pPr>
            <a:r>
              <a:rPr lang="en-US" sz="2000" dirty="0">
                <a:solidFill>
                  <a:srgbClr val="000102"/>
                </a:solidFill>
                <a:ea typeface="KG Primary Penmanship"/>
                <a:cs typeface="KG Primary Penmanship"/>
                <a:sym typeface="KG Primary Penmanship"/>
              </a:rPr>
              <a:t>The fee:</a:t>
            </a:r>
          </a:p>
          <a:p>
            <a:pPr>
              <a:lnSpc>
                <a:spcPct val="100000"/>
              </a:lnSpc>
              <a:spcBef>
                <a:spcPts val="0"/>
              </a:spcBef>
            </a:pPr>
            <a:r>
              <a:rPr lang="en-US" sz="1800" dirty="0">
                <a:solidFill>
                  <a:srgbClr val="000102"/>
                </a:solidFill>
                <a:ea typeface="KG Primary Penmanship"/>
                <a:cs typeface="KG Primary Penmanship"/>
                <a:sym typeface="KG Primary Penmanship"/>
              </a:rPr>
              <a:t>Must be reasonably related to the cost of fulfilling the request; and</a:t>
            </a:r>
          </a:p>
          <a:p>
            <a:pPr>
              <a:lnSpc>
                <a:spcPct val="100000"/>
              </a:lnSpc>
              <a:spcBef>
                <a:spcPts val="0"/>
              </a:spcBef>
            </a:pPr>
            <a:r>
              <a:rPr lang="en-US" sz="1800" dirty="0">
                <a:solidFill>
                  <a:srgbClr val="000102"/>
                </a:solidFill>
                <a:ea typeface="KG Primary Penmanship"/>
                <a:cs typeface="KG Primary Penmanship"/>
                <a:sym typeface="KG Primary Penmanship"/>
              </a:rPr>
              <a:t>May not exceed $0.25 per page and $25 per hour of staff time spend processing the request.</a:t>
            </a:r>
          </a:p>
          <a:p>
            <a:pPr marL="0" indent="0">
              <a:lnSpc>
                <a:spcPct val="100000"/>
              </a:lnSpc>
              <a:spcBef>
                <a:spcPts val="0"/>
              </a:spcBef>
              <a:buNone/>
            </a:pPr>
            <a:endParaRPr lang="en-US" sz="800" dirty="0">
              <a:solidFill>
                <a:srgbClr val="000102"/>
              </a:solidFill>
              <a:ea typeface="KG Primary Penmanship"/>
              <a:cs typeface="KG Primary Penmanship"/>
              <a:sym typeface="KG Primary Penmanship"/>
            </a:endParaRPr>
          </a:p>
          <a:p>
            <a:pPr marL="0" indent="0">
              <a:lnSpc>
                <a:spcPct val="100000"/>
              </a:lnSpc>
              <a:spcBef>
                <a:spcPts val="0"/>
              </a:spcBef>
              <a:buNone/>
            </a:pPr>
            <a:r>
              <a:rPr lang="en-US" sz="1800" dirty="0">
                <a:solidFill>
                  <a:srgbClr val="000102"/>
                </a:solidFill>
                <a:ea typeface="KG Primary Penmanship"/>
                <a:cs typeface="KG Primary Penmanship"/>
                <a:sym typeface="KG Primary Penmanship"/>
              </a:rPr>
              <a:t>Fee may be waived if the public agency finds the request serves the public interest</a:t>
            </a:r>
          </a:p>
          <a:p>
            <a:pPr marL="0" indent="0">
              <a:lnSpc>
                <a:spcPct val="100000"/>
              </a:lnSpc>
              <a:spcBef>
                <a:spcPts val="0"/>
              </a:spcBef>
              <a:buNone/>
            </a:pPr>
            <a:endParaRPr lang="en-US" sz="1800" dirty="0">
              <a:solidFill>
                <a:srgbClr val="000102"/>
              </a:solidFill>
              <a:ea typeface="KG Primary Penmanship"/>
              <a:cs typeface="KG Primary Penmanship"/>
              <a:sym typeface="KG Primary Penmanship"/>
            </a:endParaRPr>
          </a:p>
        </p:txBody>
      </p:sp>
      <p:pic>
        <p:nvPicPr>
          <p:cNvPr id="5" name="Picture 4">
            <a:extLst>
              <a:ext uri="{FF2B5EF4-FFF2-40B4-BE49-F238E27FC236}">
                <a16:creationId xmlns:a16="http://schemas.microsoft.com/office/drawing/2014/main" id="{D771D478-FBF3-F76A-EDB4-610DC5E0414C}"/>
              </a:ext>
            </a:extLst>
          </p:cNvPr>
          <p:cNvPicPr>
            <a:picLocks noChangeAspect="1"/>
          </p:cNvPicPr>
          <p:nvPr/>
        </p:nvPicPr>
        <p:blipFill>
          <a:blip r:embed="rId2"/>
          <a:srcRect l="43239"/>
          <a:stretch>
            <a:fillRect/>
          </a:stretch>
        </p:blipFill>
        <p:spPr>
          <a:xfrm>
            <a:off x="0" y="-1"/>
            <a:ext cx="1524001" cy="2400300"/>
          </a:xfrm>
          <a:prstGeom prst="rect">
            <a:avLst/>
          </a:prstGeom>
        </p:spPr>
      </p:pic>
      <p:cxnSp>
        <p:nvCxnSpPr>
          <p:cNvPr id="9" name="Straight Connector 8">
            <a:extLst>
              <a:ext uri="{FF2B5EF4-FFF2-40B4-BE49-F238E27FC236}">
                <a16:creationId xmlns:a16="http://schemas.microsoft.com/office/drawing/2014/main" id="{84D180A3-070A-34FF-3596-A5C61AF380DF}"/>
              </a:ext>
            </a:extLst>
          </p:cNvPr>
          <p:cNvCxnSpPr/>
          <p:nvPr/>
        </p:nvCxnSpPr>
        <p:spPr>
          <a:xfrm>
            <a:off x="1557338" y="1152525"/>
            <a:ext cx="9648825"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5AB65FAD-835D-C8DC-D6F5-178609BF72CF}"/>
              </a:ext>
            </a:extLst>
          </p:cNvPr>
          <p:cNvCxnSpPr>
            <a:cxnSpLocks/>
          </p:cNvCxnSpPr>
          <p:nvPr/>
        </p:nvCxnSpPr>
        <p:spPr>
          <a:xfrm>
            <a:off x="0" y="6162675"/>
            <a:ext cx="12191999"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E9EFBB07-C45C-BB37-F729-E1EDF1CCD938}"/>
              </a:ext>
            </a:extLst>
          </p:cNvPr>
          <p:cNvSpPr txBox="1"/>
          <p:nvPr/>
        </p:nvSpPr>
        <p:spPr>
          <a:xfrm>
            <a:off x="2305050" y="6282302"/>
            <a:ext cx="9001125" cy="246221"/>
          </a:xfrm>
          <a:prstGeom prst="rect">
            <a:avLst/>
          </a:prstGeom>
          <a:noFill/>
        </p:spPr>
        <p:txBody>
          <a:bodyPr wrap="square" rtlCol="0">
            <a:spAutoFit/>
          </a:bodyPr>
          <a:lstStyle/>
          <a:p>
            <a:pPr algn="r"/>
            <a:r>
              <a:rPr lang="en-US" sz="1000" dirty="0"/>
              <a:t>IC 5-14-3-8.1 | IC 5-14-3-8</a:t>
            </a:r>
          </a:p>
        </p:txBody>
      </p:sp>
    </p:spTree>
    <p:extLst>
      <p:ext uri="{BB962C8B-B14F-4D97-AF65-F5344CB8AC3E}">
        <p14:creationId xmlns:p14="http://schemas.microsoft.com/office/powerpoint/2010/main" val="878613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7C01FCC4-FF8A-A68F-2014-9A64F848F0BE}"/>
              </a:ext>
            </a:extLst>
          </p:cNvPr>
          <p:cNvPicPr>
            <a:picLocks noChangeAspect="1"/>
          </p:cNvPicPr>
          <p:nvPr/>
        </p:nvPicPr>
        <p:blipFill>
          <a:blip r:embed="rId2">
            <a:alphaModFix amt="20000"/>
          </a:blip>
          <a:stretch>
            <a:fillRect/>
          </a:stretch>
        </p:blipFill>
        <p:spPr>
          <a:xfrm>
            <a:off x="2305050" y="1067214"/>
            <a:ext cx="2368898" cy="819151"/>
          </a:xfrm>
          <a:prstGeom prst="rect">
            <a:avLst/>
          </a:prstGeom>
        </p:spPr>
      </p:pic>
      <p:sp>
        <p:nvSpPr>
          <p:cNvPr id="2" name="Title 1">
            <a:extLst>
              <a:ext uri="{FF2B5EF4-FFF2-40B4-BE49-F238E27FC236}">
                <a16:creationId xmlns:a16="http://schemas.microsoft.com/office/drawing/2014/main" id="{60A48F7D-1E30-1FC0-4E64-2C926DF07B41}"/>
              </a:ext>
            </a:extLst>
          </p:cNvPr>
          <p:cNvSpPr>
            <a:spLocks noGrp="1"/>
          </p:cNvSpPr>
          <p:nvPr>
            <p:ph type="title"/>
          </p:nvPr>
        </p:nvSpPr>
        <p:spPr>
          <a:xfrm>
            <a:off x="1590675" y="255439"/>
            <a:ext cx="9715500" cy="1101725"/>
          </a:xfrm>
        </p:spPr>
        <p:txBody>
          <a:bodyPr/>
          <a:lstStyle/>
          <a:p>
            <a:r>
              <a:rPr lang="en-US" b="1" dirty="0"/>
              <a:t>Publication of Notices</a:t>
            </a:r>
          </a:p>
        </p:txBody>
      </p:sp>
      <p:sp>
        <p:nvSpPr>
          <p:cNvPr id="3" name="Content Placeholder 2">
            <a:extLst>
              <a:ext uri="{FF2B5EF4-FFF2-40B4-BE49-F238E27FC236}">
                <a16:creationId xmlns:a16="http://schemas.microsoft.com/office/drawing/2014/main" id="{6E8DED3B-CE80-1087-4A25-FA54EE3C788B}"/>
              </a:ext>
            </a:extLst>
          </p:cNvPr>
          <p:cNvSpPr>
            <a:spLocks noGrp="1"/>
          </p:cNvSpPr>
          <p:nvPr>
            <p:ph idx="1"/>
          </p:nvPr>
        </p:nvSpPr>
        <p:spPr>
          <a:xfrm>
            <a:off x="1524001" y="1357164"/>
            <a:ext cx="9715500" cy="4805511"/>
          </a:xfrm>
        </p:spPr>
        <p:txBody>
          <a:bodyPr>
            <a:normAutofit fontScale="92500" lnSpcReduction="10000"/>
          </a:bodyPr>
          <a:lstStyle/>
          <a:p>
            <a:pPr marL="0" indent="0">
              <a:buNone/>
            </a:pPr>
            <a:r>
              <a:rPr lang="en-US" sz="3000" b="1" dirty="0"/>
              <a:t>Starting </a:t>
            </a:r>
            <a:r>
              <a:rPr lang="en-US" sz="3000" b="1" u="sng" dirty="0">
                <a:solidFill>
                  <a:srgbClr val="D1765A"/>
                </a:solidFill>
              </a:rPr>
              <a:t>7/1/27</a:t>
            </a:r>
            <a:r>
              <a:rPr lang="en-US" sz="3000" dirty="0"/>
              <a:t>, public notices must be published in ONE of the following ways:</a:t>
            </a:r>
          </a:p>
          <a:p>
            <a:pPr marL="514350" indent="-514350">
              <a:buFont typeface="+mj-lt"/>
              <a:buAutoNum type="arabicParenR"/>
            </a:pPr>
            <a:r>
              <a:rPr lang="en-US" sz="2600" dirty="0"/>
              <a:t>Publication in a newspaper </a:t>
            </a:r>
          </a:p>
          <a:p>
            <a:pPr lvl="1"/>
            <a:r>
              <a:rPr lang="en-US" sz="2200" dirty="0"/>
              <a:t>A print edition newspaper (see IC 5-3-1-0.4) that is published in or circulates within the political subdivision specified in the statute. </a:t>
            </a:r>
          </a:p>
          <a:p>
            <a:pPr lvl="1"/>
            <a:r>
              <a:rPr lang="en-US" sz="2200" dirty="0"/>
              <a:t>An electronic edition published by the newspaper within the political subdivision. </a:t>
            </a:r>
          </a:p>
          <a:p>
            <a:pPr marL="514350" lvl="1" indent="-514350">
              <a:buFont typeface="+mj-lt"/>
              <a:buAutoNum type="arabicParenR" startAt="2"/>
            </a:pPr>
            <a:r>
              <a:rPr lang="en-US" sz="2600" dirty="0"/>
              <a:t>Publication in a locality newspaper: </a:t>
            </a:r>
          </a:p>
          <a:p>
            <a:pPr marL="742950" lvl="2" indent="-285750"/>
            <a:r>
              <a:rPr lang="en-US" sz="2200" dirty="0"/>
              <a:t>A print edition locality newspaper (see IC 5-3-1-0.1) that circulates within the political subdivision specified in the statute. </a:t>
            </a:r>
          </a:p>
          <a:p>
            <a:pPr marL="742950" lvl="2" indent="-285750"/>
            <a:r>
              <a:rPr lang="en-US" sz="2200" dirty="0"/>
              <a:t>An electronic edition (see IC 5-3-1-0.1) published by the locality newspaper circulated within the political subdivision </a:t>
            </a:r>
          </a:p>
          <a:p>
            <a:pPr marL="514350" indent="-514350">
              <a:buFont typeface="+mj-lt"/>
              <a:buAutoNum type="arabicParenR" startAt="3"/>
            </a:pPr>
            <a:r>
              <a:rPr lang="en-US" sz="2600" dirty="0"/>
              <a:t>Publication on a political subdivision’s official website</a:t>
            </a:r>
          </a:p>
          <a:p>
            <a:pPr marL="742950" lvl="1" indent="-285750"/>
            <a:r>
              <a:rPr lang="en-US" sz="2200" dirty="0"/>
              <a:t>For example, the county clerk’s or election board’s website (see IC 5-3-5)</a:t>
            </a:r>
          </a:p>
          <a:p>
            <a:pPr marL="742950" lvl="1" indent="-285750"/>
            <a:r>
              <a:rPr lang="en-US" sz="2200" dirty="0"/>
              <a:t>Requires documentation of posting for proof of publication requests </a:t>
            </a:r>
          </a:p>
        </p:txBody>
      </p:sp>
      <p:sp>
        <p:nvSpPr>
          <p:cNvPr id="6" name="TextBox 5">
            <a:extLst>
              <a:ext uri="{FF2B5EF4-FFF2-40B4-BE49-F238E27FC236}">
                <a16:creationId xmlns:a16="http://schemas.microsoft.com/office/drawing/2014/main" id="{41EACE71-6A20-DB4F-FD0B-65F33446D577}"/>
              </a:ext>
            </a:extLst>
          </p:cNvPr>
          <p:cNvSpPr txBox="1"/>
          <p:nvPr/>
        </p:nvSpPr>
        <p:spPr>
          <a:xfrm>
            <a:off x="2305050" y="6282302"/>
            <a:ext cx="9001125" cy="246221"/>
          </a:xfrm>
          <a:prstGeom prst="rect">
            <a:avLst/>
          </a:prstGeom>
          <a:noFill/>
        </p:spPr>
        <p:txBody>
          <a:bodyPr wrap="square" rtlCol="0">
            <a:spAutoFit/>
          </a:bodyPr>
          <a:lstStyle/>
          <a:p>
            <a:pPr algn="r"/>
            <a:r>
              <a:rPr lang="en-US" sz="1000" dirty="0"/>
              <a:t>IC 3-11-1.5-18 | IC 3-11-13-22 | IC 3-11-13-41 | IC 3-11-14.5-2 | IC 3-12-3.5-8 | IC 5-3-1-1.5 | IC 5-3-1-1.6 [REPEALED] | IC 5-3-1-2 | IC 5-3-1-4 [REPEALED])</a:t>
            </a:r>
          </a:p>
        </p:txBody>
      </p:sp>
      <p:cxnSp>
        <p:nvCxnSpPr>
          <p:cNvPr id="9" name="Straight Connector 8">
            <a:extLst>
              <a:ext uri="{FF2B5EF4-FFF2-40B4-BE49-F238E27FC236}">
                <a16:creationId xmlns:a16="http://schemas.microsoft.com/office/drawing/2014/main" id="{0E0231C9-FF7C-44BE-8BB8-E7B0E4DCA9B5}"/>
              </a:ext>
            </a:extLst>
          </p:cNvPr>
          <p:cNvCxnSpPr/>
          <p:nvPr/>
        </p:nvCxnSpPr>
        <p:spPr>
          <a:xfrm>
            <a:off x="1557338" y="1152525"/>
            <a:ext cx="9648825"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C9E51CF3-0726-D439-22F8-85946D6A5DCC}"/>
              </a:ext>
            </a:extLst>
          </p:cNvPr>
          <p:cNvCxnSpPr>
            <a:cxnSpLocks/>
          </p:cNvCxnSpPr>
          <p:nvPr/>
        </p:nvCxnSpPr>
        <p:spPr>
          <a:xfrm>
            <a:off x="0" y="6162675"/>
            <a:ext cx="12191999"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pic>
        <p:nvPicPr>
          <p:cNvPr id="18" name="Picture 17">
            <a:extLst>
              <a:ext uri="{FF2B5EF4-FFF2-40B4-BE49-F238E27FC236}">
                <a16:creationId xmlns:a16="http://schemas.microsoft.com/office/drawing/2014/main" id="{C0CEC17E-7557-5063-214A-9376FE3799DB}"/>
              </a:ext>
            </a:extLst>
          </p:cNvPr>
          <p:cNvPicPr>
            <a:picLocks noChangeAspect="1"/>
          </p:cNvPicPr>
          <p:nvPr/>
        </p:nvPicPr>
        <p:blipFill>
          <a:blip r:embed="rId3"/>
          <a:srcRect l="43239"/>
          <a:stretch>
            <a:fillRect/>
          </a:stretch>
        </p:blipFill>
        <p:spPr>
          <a:xfrm>
            <a:off x="0" y="-1"/>
            <a:ext cx="1524001" cy="2400300"/>
          </a:xfrm>
          <a:prstGeom prst="rect">
            <a:avLst/>
          </a:prstGeom>
        </p:spPr>
      </p:pic>
    </p:spTree>
    <p:extLst>
      <p:ext uri="{BB962C8B-B14F-4D97-AF65-F5344CB8AC3E}">
        <p14:creationId xmlns:p14="http://schemas.microsoft.com/office/powerpoint/2010/main" val="37678351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2199bfba-a409-4f13-b0c4-18b45933d88d}" enabled="0" method="" siteId="{2199bfba-a409-4f13-b0c4-18b45933d88d}" removed="1"/>
</clbl:labelList>
</file>

<file path=docProps/app.xml><?xml version="1.0" encoding="utf-8"?>
<Properties xmlns="http://schemas.openxmlformats.org/officeDocument/2006/extended-properties" xmlns:vt="http://schemas.openxmlformats.org/officeDocument/2006/docPropsVTypes">
  <TotalTime>646</TotalTime>
  <Words>2349</Words>
  <Application>Microsoft Office PowerPoint</Application>
  <PresentationFormat>Widescreen</PresentationFormat>
  <Paragraphs>221</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Aptos</vt:lpstr>
      <vt:lpstr>Aptos Display</vt:lpstr>
      <vt:lpstr>Aptos Narrow</vt:lpstr>
      <vt:lpstr>Arial</vt:lpstr>
      <vt:lpstr>Arial Narrow</vt:lpstr>
      <vt:lpstr>KG Primary Penmanship</vt:lpstr>
      <vt:lpstr>Office Theme</vt:lpstr>
      <vt:lpstr>2026 IED Legislative Summary IVRA Summer Conference</vt:lpstr>
      <vt:lpstr>Updates to Record Retention Policies &amp; Access to Public Records</vt:lpstr>
      <vt:lpstr>Restricted Addresses</vt:lpstr>
      <vt:lpstr>Restricting Online PII of Judges</vt:lpstr>
      <vt:lpstr>Online Public Record Request Portal</vt:lpstr>
      <vt:lpstr>Denial of Public Records</vt:lpstr>
      <vt:lpstr>Denial of Public Records</vt:lpstr>
      <vt:lpstr>Prioritizing Public Record Requests</vt:lpstr>
      <vt:lpstr>Publication of Notices</vt:lpstr>
      <vt:lpstr>Misc. Law Changes</vt:lpstr>
      <vt:lpstr>Ballot Layout</vt:lpstr>
      <vt:lpstr>Ballot Questions &amp; Constitutional Amendments on Nov. 2026 Ballot</vt:lpstr>
      <vt:lpstr> Straight Party Voting  Note: Changes to straight party are coming in Nov. 2027; do NOT apply to this election!  </vt:lpstr>
      <vt:lpstr>Rest of the Ballot</vt:lpstr>
      <vt:lpstr>SB Office Order Placement</vt:lpstr>
      <vt:lpstr>SB Candidate Groupings</vt:lpstr>
      <vt:lpstr>Questions? SBOA Summer Conference</vt:lpstr>
    </vt:vector>
  </TitlesOfParts>
  <Company>Indiana Office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Nussmeyer, Angela M</dc:creator>
  <cp:lastModifiedBy>Kochevar, Matthew R</cp:lastModifiedBy>
  <cp:revision>4</cp:revision>
  <dcterms:created xsi:type="dcterms:W3CDTF">2026-05-08T15:25:15Z</dcterms:created>
  <dcterms:modified xsi:type="dcterms:W3CDTF">2026-08-17T14:31:15Z</dcterms:modified>
</cp:coreProperties>
</file>