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256" r:id="rId2"/>
    <p:sldId id="313" r:id="rId3"/>
    <p:sldId id="257" r:id="rId4"/>
    <p:sldId id="259" r:id="rId5"/>
    <p:sldId id="281" r:id="rId6"/>
    <p:sldId id="263" r:id="rId7"/>
    <p:sldId id="271" r:id="rId8"/>
    <p:sldId id="272" r:id="rId9"/>
    <p:sldId id="306" r:id="rId10"/>
    <p:sldId id="276" r:id="rId11"/>
    <p:sldId id="302" r:id="rId12"/>
    <p:sldId id="286" r:id="rId13"/>
    <p:sldId id="310" r:id="rId14"/>
    <p:sldId id="285" r:id="rId15"/>
    <p:sldId id="287" r:id="rId16"/>
    <p:sldId id="289" r:id="rId17"/>
    <p:sldId id="290" r:id="rId18"/>
    <p:sldId id="291" r:id="rId19"/>
    <p:sldId id="282" r:id="rId20"/>
    <p:sldId id="283" r:id="rId21"/>
    <p:sldId id="292" r:id="rId22"/>
    <p:sldId id="293" r:id="rId23"/>
    <p:sldId id="294" r:id="rId24"/>
    <p:sldId id="295" r:id="rId25"/>
    <p:sldId id="266" r:id="rId26"/>
    <p:sldId id="311" r:id="rId27"/>
    <p:sldId id="312" r:id="rId28"/>
    <p:sldId id="278" r:id="rId29"/>
    <p:sldId id="279" r:id="rId30"/>
    <p:sldId id="280" r:id="rId31"/>
    <p:sldId id="298"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8EA8"/>
    <a:srgbClr val="AF8CA7"/>
    <a:srgbClr val="1298A6"/>
    <a:srgbClr val="CCBCCB"/>
    <a:srgbClr val="15AE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p:normalViewPr>
  <p:slideViewPr>
    <p:cSldViewPr snapToGrid="0" showGuides="1">
      <p:cViewPr varScale="1">
        <p:scale>
          <a:sx n="107" d="100"/>
          <a:sy n="107" d="100"/>
        </p:scale>
        <p:origin x="384"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725"/>
          </a:xfrm>
          <a:prstGeom prst="rect">
            <a:avLst/>
          </a:prstGeom>
        </p:spPr>
        <p:txBody>
          <a:bodyPr vert="horz" lIns="91440" tIns="45720" rIns="91440" bIns="45720" rtlCol="0"/>
          <a:lstStyle>
            <a:lvl1pPr algn="r">
              <a:defRPr sz="1200"/>
            </a:lvl1pPr>
          </a:lstStyle>
          <a:p>
            <a:fld id="{8536F6C4-3C6D-4411-8B1B-456A9B295F6E}" type="datetimeFigureOut">
              <a:rPr lang="en-US" smtClean="0"/>
              <a:t>6/9/2026</a:t>
            </a:fld>
            <a:endParaRPr lang="en-US"/>
          </a:p>
        </p:txBody>
      </p:sp>
      <p:sp>
        <p:nvSpPr>
          <p:cNvPr id="4" name="Footer Placeholder 3"/>
          <p:cNvSpPr>
            <a:spLocks noGrp="1"/>
          </p:cNvSpPr>
          <p:nvPr>
            <p:ph type="ftr" sz="quarter" idx="2"/>
          </p:nvPr>
        </p:nvSpPr>
        <p:spPr>
          <a:xfrm>
            <a:off x="0" y="8829676"/>
            <a:ext cx="303784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6"/>
            <a:ext cx="3037840" cy="466725"/>
          </a:xfrm>
          <a:prstGeom prst="rect">
            <a:avLst/>
          </a:prstGeom>
        </p:spPr>
        <p:txBody>
          <a:bodyPr vert="horz" lIns="91440" tIns="45720" rIns="91440" bIns="45720" rtlCol="0" anchor="b"/>
          <a:lstStyle>
            <a:lvl1pPr algn="r">
              <a:defRPr sz="1200"/>
            </a:lvl1pPr>
          </a:lstStyle>
          <a:p>
            <a:fld id="{A146BC2C-64CD-43B5-A5DC-B5E37C71AA26}" type="slidenum">
              <a:rPr lang="en-US" smtClean="0"/>
              <a:t>‹#›</a:t>
            </a:fld>
            <a:endParaRPr lang="en-US"/>
          </a:p>
        </p:txBody>
      </p:sp>
    </p:spTree>
    <p:extLst>
      <p:ext uri="{BB962C8B-B14F-4D97-AF65-F5344CB8AC3E}">
        <p14:creationId xmlns:p14="http://schemas.microsoft.com/office/powerpoint/2010/main" val="4211334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1"/>
            <a:ext cx="3037840" cy="466725"/>
          </a:xfrm>
          <a:prstGeom prst="rect">
            <a:avLst/>
          </a:prstGeom>
        </p:spPr>
        <p:txBody>
          <a:bodyPr vert="horz" lIns="91440" tIns="45720" rIns="91440" bIns="45720" rtlCol="0"/>
          <a:lstStyle>
            <a:lvl1pPr algn="r">
              <a:defRPr sz="1200"/>
            </a:lvl1pPr>
          </a:lstStyle>
          <a:p>
            <a:fld id="{50760ECA-3206-41DC-A211-2CD447E19764}" type="datetimeFigureOut">
              <a:rPr lang="en-US" smtClean="0"/>
              <a:t>6/9/2026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784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676"/>
            <a:ext cx="3037840" cy="466725"/>
          </a:xfrm>
          <a:prstGeom prst="rect">
            <a:avLst/>
          </a:prstGeom>
        </p:spPr>
        <p:txBody>
          <a:bodyPr vert="horz" lIns="91440" tIns="45720" rIns="91440" bIns="45720" rtlCol="0" anchor="b"/>
          <a:lstStyle>
            <a:lvl1pPr algn="r">
              <a:defRPr sz="1200"/>
            </a:lvl1pPr>
          </a:lstStyle>
          <a:p>
            <a:fld id="{615FD2EE-C333-4B57-AED7-38E444485A91}" type="slidenum">
              <a:rPr lang="en-US" smtClean="0"/>
              <a:t>‹#›</a:t>
            </a:fld>
            <a:endParaRPr lang="en-US"/>
          </a:p>
        </p:txBody>
      </p:sp>
    </p:spTree>
    <p:extLst>
      <p:ext uri="{BB962C8B-B14F-4D97-AF65-F5344CB8AC3E}">
        <p14:creationId xmlns:p14="http://schemas.microsoft.com/office/powerpoint/2010/main" val="4096210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a:t>
            </a:fld>
            <a:endParaRPr lang="en-US"/>
          </a:p>
        </p:txBody>
      </p:sp>
    </p:spTree>
    <p:extLst>
      <p:ext uri="{BB962C8B-B14F-4D97-AF65-F5344CB8AC3E}">
        <p14:creationId xmlns:p14="http://schemas.microsoft.com/office/powerpoint/2010/main" val="1474408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10</a:t>
            </a:fld>
            <a:endParaRPr lang="en-US"/>
          </a:p>
        </p:txBody>
      </p:sp>
    </p:spTree>
    <p:extLst>
      <p:ext uri="{BB962C8B-B14F-4D97-AF65-F5344CB8AC3E}">
        <p14:creationId xmlns:p14="http://schemas.microsoft.com/office/powerpoint/2010/main" val="4138527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11</a:t>
            </a:fld>
            <a:endParaRPr lang="en-US"/>
          </a:p>
        </p:txBody>
      </p:sp>
    </p:spTree>
    <p:extLst>
      <p:ext uri="{BB962C8B-B14F-4D97-AF65-F5344CB8AC3E}">
        <p14:creationId xmlns:p14="http://schemas.microsoft.com/office/powerpoint/2010/main" val="1771689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12</a:t>
            </a:fld>
            <a:endParaRPr lang="en-US"/>
          </a:p>
        </p:txBody>
      </p:sp>
    </p:spTree>
    <p:extLst>
      <p:ext uri="{BB962C8B-B14F-4D97-AF65-F5344CB8AC3E}">
        <p14:creationId xmlns:p14="http://schemas.microsoft.com/office/powerpoint/2010/main" val="2388674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13</a:t>
            </a:fld>
            <a:endParaRPr lang="en-US"/>
          </a:p>
        </p:txBody>
      </p:sp>
    </p:spTree>
    <p:extLst>
      <p:ext uri="{BB962C8B-B14F-4D97-AF65-F5344CB8AC3E}">
        <p14:creationId xmlns:p14="http://schemas.microsoft.com/office/powerpoint/2010/main" val="1756586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14</a:t>
            </a:fld>
            <a:endParaRPr lang="en-US"/>
          </a:p>
        </p:txBody>
      </p:sp>
    </p:spTree>
    <p:extLst>
      <p:ext uri="{BB962C8B-B14F-4D97-AF65-F5344CB8AC3E}">
        <p14:creationId xmlns:p14="http://schemas.microsoft.com/office/powerpoint/2010/main" val="2089111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15</a:t>
            </a:fld>
            <a:endParaRPr lang="en-US"/>
          </a:p>
        </p:txBody>
      </p:sp>
    </p:spTree>
    <p:extLst>
      <p:ext uri="{BB962C8B-B14F-4D97-AF65-F5344CB8AC3E}">
        <p14:creationId xmlns:p14="http://schemas.microsoft.com/office/powerpoint/2010/main" val="199759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16</a:t>
            </a:fld>
            <a:endParaRPr lang="en-US"/>
          </a:p>
        </p:txBody>
      </p:sp>
    </p:spTree>
    <p:extLst>
      <p:ext uri="{BB962C8B-B14F-4D97-AF65-F5344CB8AC3E}">
        <p14:creationId xmlns:p14="http://schemas.microsoft.com/office/powerpoint/2010/main" val="1292541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17</a:t>
            </a:fld>
            <a:endParaRPr lang="en-US"/>
          </a:p>
        </p:txBody>
      </p:sp>
    </p:spTree>
    <p:extLst>
      <p:ext uri="{BB962C8B-B14F-4D97-AF65-F5344CB8AC3E}">
        <p14:creationId xmlns:p14="http://schemas.microsoft.com/office/powerpoint/2010/main" val="4256924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18</a:t>
            </a:fld>
            <a:endParaRPr lang="en-US"/>
          </a:p>
        </p:txBody>
      </p:sp>
    </p:spTree>
    <p:extLst>
      <p:ext uri="{BB962C8B-B14F-4D97-AF65-F5344CB8AC3E}">
        <p14:creationId xmlns:p14="http://schemas.microsoft.com/office/powerpoint/2010/main" val="3041776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19</a:t>
            </a:fld>
            <a:endParaRPr lang="en-US"/>
          </a:p>
        </p:txBody>
      </p:sp>
    </p:spTree>
    <p:extLst>
      <p:ext uri="{BB962C8B-B14F-4D97-AF65-F5344CB8AC3E}">
        <p14:creationId xmlns:p14="http://schemas.microsoft.com/office/powerpoint/2010/main" val="264121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0C473-4713-6527-73C3-3D64C8C00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A0814-708D-7EE0-523C-0A15F082C8E0}"/>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13D49EE-4C64-BA53-6F8E-512C6B6BC6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D5DC4F-284B-9A9D-6227-BCE07FBBB5D5}"/>
              </a:ext>
            </a:extLst>
          </p:cNvPr>
          <p:cNvSpPr>
            <a:spLocks noGrp="1"/>
          </p:cNvSpPr>
          <p:nvPr>
            <p:ph type="sldNum" sz="quarter" idx="10"/>
          </p:nvPr>
        </p:nvSpPr>
        <p:spPr/>
        <p:txBody>
          <a:bodyPr/>
          <a:lstStyle/>
          <a:p>
            <a:fld id="{615FD2EE-C333-4B57-AED7-38E444485A91}" type="slidenum">
              <a:rPr lang="en-US" smtClean="0"/>
              <a:t>2</a:t>
            </a:fld>
            <a:endParaRPr lang="en-US"/>
          </a:p>
        </p:txBody>
      </p:sp>
    </p:spTree>
    <p:extLst>
      <p:ext uri="{BB962C8B-B14F-4D97-AF65-F5344CB8AC3E}">
        <p14:creationId xmlns:p14="http://schemas.microsoft.com/office/powerpoint/2010/main" val="2796563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20</a:t>
            </a:fld>
            <a:endParaRPr lang="en-US"/>
          </a:p>
        </p:txBody>
      </p:sp>
    </p:spTree>
    <p:extLst>
      <p:ext uri="{BB962C8B-B14F-4D97-AF65-F5344CB8AC3E}">
        <p14:creationId xmlns:p14="http://schemas.microsoft.com/office/powerpoint/2010/main" val="4108551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21</a:t>
            </a:fld>
            <a:endParaRPr lang="en-US"/>
          </a:p>
        </p:txBody>
      </p:sp>
    </p:spTree>
    <p:extLst>
      <p:ext uri="{BB962C8B-B14F-4D97-AF65-F5344CB8AC3E}">
        <p14:creationId xmlns:p14="http://schemas.microsoft.com/office/powerpoint/2010/main" val="3682446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22</a:t>
            </a:fld>
            <a:endParaRPr lang="en-US"/>
          </a:p>
        </p:txBody>
      </p:sp>
    </p:spTree>
    <p:extLst>
      <p:ext uri="{BB962C8B-B14F-4D97-AF65-F5344CB8AC3E}">
        <p14:creationId xmlns:p14="http://schemas.microsoft.com/office/powerpoint/2010/main" val="4274825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23</a:t>
            </a:fld>
            <a:endParaRPr lang="en-US"/>
          </a:p>
        </p:txBody>
      </p:sp>
    </p:spTree>
    <p:extLst>
      <p:ext uri="{BB962C8B-B14F-4D97-AF65-F5344CB8AC3E}">
        <p14:creationId xmlns:p14="http://schemas.microsoft.com/office/powerpoint/2010/main" val="1347188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24</a:t>
            </a:fld>
            <a:endParaRPr lang="en-US"/>
          </a:p>
        </p:txBody>
      </p:sp>
    </p:spTree>
    <p:extLst>
      <p:ext uri="{BB962C8B-B14F-4D97-AF65-F5344CB8AC3E}">
        <p14:creationId xmlns:p14="http://schemas.microsoft.com/office/powerpoint/2010/main" val="602513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25</a:t>
            </a:fld>
            <a:endParaRPr lang="en-US"/>
          </a:p>
        </p:txBody>
      </p:sp>
    </p:spTree>
    <p:extLst>
      <p:ext uri="{BB962C8B-B14F-4D97-AF65-F5344CB8AC3E}">
        <p14:creationId xmlns:p14="http://schemas.microsoft.com/office/powerpoint/2010/main" val="2260029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99750-34BC-A07A-64E2-28D883593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78A93-4371-C963-E037-5F0465E11AB7}"/>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F7E9DC0C-63DA-5B48-A800-64FAE2A544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F9CC2F-829D-80AA-BD50-9B4424D57F4C}"/>
              </a:ext>
            </a:extLst>
          </p:cNvPr>
          <p:cNvSpPr>
            <a:spLocks noGrp="1"/>
          </p:cNvSpPr>
          <p:nvPr>
            <p:ph type="sldNum" sz="quarter" idx="10"/>
          </p:nvPr>
        </p:nvSpPr>
        <p:spPr/>
        <p:txBody>
          <a:bodyPr/>
          <a:lstStyle/>
          <a:p>
            <a:fld id="{615FD2EE-C333-4B57-AED7-38E444485A91}" type="slidenum">
              <a:rPr lang="en-US" smtClean="0"/>
              <a:t>26</a:t>
            </a:fld>
            <a:endParaRPr lang="en-US"/>
          </a:p>
        </p:txBody>
      </p:sp>
    </p:spTree>
    <p:extLst>
      <p:ext uri="{BB962C8B-B14F-4D97-AF65-F5344CB8AC3E}">
        <p14:creationId xmlns:p14="http://schemas.microsoft.com/office/powerpoint/2010/main" val="3695073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62A9B-C6BD-2D92-4978-A231D9B51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D56DF-4352-F0F9-6D82-C3F3F792BBAC}"/>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1D7795F9-991E-7706-8AB8-EC938289F2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5EAE2B-79E8-6594-596D-8CA79E6FCACD}"/>
              </a:ext>
            </a:extLst>
          </p:cNvPr>
          <p:cNvSpPr>
            <a:spLocks noGrp="1"/>
          </p:cNvSpPr>
          <p:nvPr>
            <p:ph type="sldNum" sz="quarter" idx="10"/>
          </p:nvPr>
        </p:nvSpPr>
        <p:spPr/>
        <p:txBody>
          <a:bodyPr/>
          <a:lstStyle/>
          <a:p>
            <a:fld id="{615FD2EE-C333-4B57-AED7-38E444485A91}" type="slidenum">
              <a:rPr lang="en-US" smtClean="0"/>
              <a:t>27</a:t>
            </a:fld>
            <a:endParaRPr lang="en-US"/>
          </a:p>
        </p:txBody>
      </p:sp>
    </p:spTree>
    <p:extLst>
      <p:ext uri="{BB962C8B-B14F-4D97-AF65-F5344CB8AC3E}">
        <p14:creationId xmlns:p14="http://schemas.microsoft.com/office/powerpoint/2010/main" val="4821482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28</a:t>
            </a:fld>
            <a:endParaRPr lang="en-US"/>
          </a:p>
        </p:txBody>
      </p:sp>
    </p:spTree>
    <p:extLst>
      <p:ext uri="{BB962C8B-B14F-4D97-AF65-F5344CB8AC3E}">
        <p14:creationId xmlns:p14="http://schemas.microsoft.com/office/powerpoint/2010/main" val="2685259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29</a:t>
            </a:fld>
            <a:endParaRPr lang="en-US"/>
          </a:p>
        </p:txBody>
      </p:sp>
    </p:spTree>
    <p:extLst>
      <p:ext uri="{BB962C8B-B14F-4D97-AF65-F5344CB8AC3E}">
        <p14:creationId xmlns:p14="http://schemas.microsoft.com/office/powerpoint/2010/main" val="2400367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3</a:t>
            </a:fld>
            <a:endParaRPr lang="en-US"/>
          </a:p>
        </p:txBody>
      </p:sp>
    </p:spTree>
    <p:extLst>
      <p:ext uri="{BB962C8B-B14F-4D97-AF65-F5344CB8AC3E}">
        <p14:creationId xmlns:p14="http://schemas.microsoft.com/office/powerpoint/2010/main" val="2582793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30</a:t>
            </a:fld>
            <a:endParaRPr lang="en-US"/>
          </a:p>
        </p:txBody>
      </p:sp>
    </p:spTree>
    <p:extLst>
      <p:ext uri="{BB962C8B-B14F-4D97-AF65-F5344CB8AC3E}">
        <p14:creationId xmlns:p14="http://schemas.microsoft.com/office/powerpoint/2010/main" val="998397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31</a:t>
            </a:fld>
            <a:endParaRPr lang="en-US"/>
          </a:p>
        </p:txBody>
      </p:sp>
    </p:spTree>
    <p:extLst>
      <p:ext uri="{BB962C8B-B14F-4D97-AF65-F5344CB8AC3E}">
        <p14:creationId xmlns:p14="http://schemas.microsoft.com/office/powerpoint/2010/main" val="391746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4</a:t>
            </a:fld>
            <a:endParaRPr lang="en-US"/>
          </a:p>
        </p:txBody>
      </p:sp>
    </p:spTree>
    <p:extLst>
      <p:ext uri="{BB962C8B-B14F-4D97-AF65-F5344CB8AC3E}">
        <p14:creationId xmlns:p14="http://schemas.microsoft.com/office/powerpoint/2010/main" val="403818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5</a:t>
            </a:fld>
            <a:endParaRPr lang="en-US"/>
          </a:p>
        </p:txBody>
      </p:sp>
    </p:spTree>
    <p:extLst>
      <p:ext uri="{BB962C8B-B14F-4D97-AF65-F5344CB8AC3E}">
        <p14:creationId xmlns:p14="http://schemas.microsoft.com/office/powerpoint/2010/main" val="848267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6</a:t>
            </a:fld>
            <a:endParaRPr lang="en-US"/>
          </a:p>
        </p:txBody>
      </p:sp>
    </p:spTree>
    <p:extLst>
      <p:ext uri="{BB962C8B-B14F-4D97-AF65-F5344CB8AC3E}">
        <p14:creationId xmlns:p14="http://schemas.microsoft.com/office/powerpoint/2010/main" val="4131396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7</a:t>
            </a:fld>
            <a:endParaRPr lang="en-US"/>
          </a:p>
        </p:txBody>
      </p:sp>
    </p:spTree>
    <p:extLst>
      <p:ext uri="{BB962C8B-B14F-4D97-AF65-F5344CB8AC3E}">
        <p14:creationId xmlns:p14="http://schemas.microsoft.com/office/powerpoint/2010/main" val="2640608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8</a:t>
            </a:fld>
            <a:endParaRPr lang="en-US"/>
          </a:p>
        </p:txBody>
      </p:sp>
    </p:spTree>
    <p:extLst>
      <p:ext uri="{BB962C8B-B14F-4D97-AF65-F5344CB8AC3E}">
        <p14:creationId xmlns:p14="http://schemas.microsoft.com/office/powerpoint/2010/main" val="592508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FD2EE-C333-4B57-AED7-38E444485A91}" type="slidenum">
              <a:rPr lang="en-US" smtClean="0"/>
              <a:t>9</a:t>
            </a:fld>
            <a:endParaRPr lang="en-US"/>
          </a:p>
        </p:txBody>
      </p:sp>
    </p:spTree>
    <p:extLst>
      <p:ext uri="{BB962C8B-B14F-4D97-AF65-F5344CB8AC3E}">
        <p14:creationId xmlns:p14="http://schemas.microsoft.com/office/powerpoint/2010/main" val="2739758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1DCC62DC-5DAB-B907-8B3D-D2FF9E7FA8C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2286000"/>
            <a:ext cx="12192000" cy="9144000"/>
          </a:xfrm>
          <a:prstGeom prst="rect">
            <a:avLst/>
          </a:prstGeom>
        </p:spPr>
      </p:pic>
      <p:sp>
        <p:nvSpPr>
          <p:cNvPr id="8" name="Rectangle 7">
            <a:extLst>
              <a:ext uri="{FF2B5EF4-FFF2-40B4-BE49-F238E27FC236}">
                <a16:creationId xmlns:a16="http://schemas.microsoft.com/office/drawing/2014/main" id="{FC1E74B2-D47F-F265-EA4B-46569B4967CF}"/>
              </a:ext>
            </a:extLst>
          </p:cNvPr>
          <p:cNvSpPr/>
          <p:nvPr userDrawn="1"/>
        </p:nvSpPr>
        <p:spPr>
          <a:xfrm>
            <a:off x="9898340" y="6478133"/>
            <a:ext cx="1503938" cy="246221"/>
          </a:xfrm>
          <a:prstGeom prst="rect">
            <a:avLst/>
          </a:prstGeom>
        </p:spPr>
        <p:txBody>
          <a:bodyPr wrap="none">
            <a:spAutoFit/>
          </a:bodyPr>
          <a:lstStyle/>
          <a:p>
            <a:r>
              <a:rPr lang="en-US" sz="1000" i="1" dirty="0"/>
              <a:t>Image Created by </a:t>
            </a:r>
            <a:r>
              <a:rPr lang="en-US" sz="1000" i="1" dirty="0" err="1"/>
              <a:t>Freepik</a:t>
            </a:r>
            <a:endParaRPr lang="en-US" sz="1000" i="1" dirty="0"/>
          </a:p>
        </p:txBody>
      </p:sp>
    </p:spTree>
    <p:extLst>
      <p:ext uri="{BB962C8B-B14F-4D97-AF65-F5344CB8AC3E}">
        <p14:creationId xmlns:p14="http://schemas.microsoft.com/office/powerpoint/2010/main" val="1562393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B06C75-9320-48D2-9A36-F216E548AE0C}"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989533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B06C75-9320-48D2-9A36-F216E548AE0C}"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1255146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B06C75-9320-48D2-9A36-F216E548AE0C}"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32DC4-5A4C-4409-BBD7-3CCA4B3BBF93}" type="slidenum">
              <a:rPr lang="en-US" smtClean="0"/>
              <a:t>‹#›</a:t>
            </a:fld>
            <a:endParaRPr lang="en-US"/>
          </a:p>
        </p:txBody>
      </p:sp>
      <p:pic>
        <p:nvPicPr>
          <p:cNvPr id="7" name="Picture 6">
            <a:extLst>
              <a:ext uri="{FF2B5EF4-FFF2-40B4-BE49-F238E27FC236}">
                <a16:creationId xmlns:a16="http://schemas.microsoft.com/office/drawing/2014/main" id="{E0B25F29-A81C-14EE-AC65-D5C6DCA5A77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53000"/>
                    </a14:imgEffect>
                  </a14:imgLayer>
                </a14:imgProps>
              </a:ext>
              <a:ext uri="{28A0092B-C50C-407E-A947-70E740481C1C}">
                <a14:useLocalDpi xmlns:a14="http://schemas.microsoft.com/office/drawing/2010/main" val="0"/>
              </a:ext>
            </a:extLst>
          </a:blip>
          <a:srcRect/>
          <a:stretch/>
        </p:blipFill>
        <p:spPr>
          <a:xfrm>
            <a:off x="0" y="-11058"/>
            <a:ext cx="12192581" cy="1532430"/>
          </a:xfrm>
          <a:prstGeom prst="rect">
            <a:avLst/>
          </a:prstGeom>
        </p:spPr>
      </p:pic>
    </p:spTree>
    <p:extLst>
      <p:ext uri="{BB962C8B-B14F-4D97-AF65-F5344CB8AC3E}">
        <p14:creationId xmlns:p14="http://schemas.microsoft.com/office/powerpoint/2010/main" val="839656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B06C75-9320-48D2-9A36-F216E548AE0C}"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34220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B06C75-9320-48D2-9A36-F216E548AE0C}"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3178538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B06C75-9320-48D2-9A36-F216E548AE0C}" type="datetimeFigureOut">
              <a:rPr lang="en-US" smtClean="0"/>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3813260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B06C75-9320-48D2-9A36-F216E548AE0C}"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265547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B06C75-9320-48D2-9A36-F216E548AE0C}" type="datetimeFigureOut">
              <a:rPr lang="en-US" smtClean="0"/>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1806051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B06C75-9320-48D2-9A36-F216E548AE0C}"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1153098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B06C75-9320-48D2-9A36-F216E548AE0C}"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32DC4-5A4C-4409-BBD7-3CCA4B3BBF93}" type="slidenum">
              <a:rPr lang="en-US" smtClean="0"/>
              <a:t>‹#›</a:t>
            </a:fld>
            <a:endParaRPr lang="en-US"/>
          </a:p>
        </p:txBody>
      </p:sp>
    </p:spTree>
    <p:extLst>
      <p:ext uri="{BB962C8B-B14F-4D97-AF65-F5344CB8AC3E}">
        <p14:creationId xmlns:p14="http://schemas.microsoft.com/office/powerpoint/2010/main" val="2119726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B06C75-9320-48D2-9A36-F216E548AE0C}" type="datetimeFigureOut">
              <a:rPr lang="en-US" smtClean="0"/>
              <a:t>6/9/2026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32DC4-5A4C-4409-BBD7-3CCA4B3BBF93}" type="slidenum">
              <a:rPr lang="en-US" smtClean="0"/>
              <a:t>‹#›</a:t>
            </a:fld>
            <a:endParaRPr lang="en-US"/>
          </a:p>
        </p:txBody>
      </p:sp>
    </p:spTree>
    <p:extLst>
      <p:ext uri="{BB962C8B-B14F-4D97-AF65-F5344CB8AC3E}">
        <p14:creationId xmlns:p14="http://schemas.microsoft.com/office/powerpoint/2010/main" val="16566864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38" y="1279159"/>
            <a:ext cx="7019290" cy="1576553"/>
          </a:xfrm>
        </p:spPr>
        <p:txBody>
          <a:bodyPr>
            <a:normAutofit fontScale="90000"/>
          </a:bodyPr>
          <a:lstStyle/>
          <a:p>
            <a:r>
              <a:rPr lang="en-US" b="1" dirty="0">
                <a:solidFill>
                  <a:schemeClr val="tx1"/>
                </a:solidFill>
              </a:rPr>
              <a:t>Navigating the </a:t>
            </a:r>
            <a:br>
              <a:rPr lang="en-US" b="1" dirty="0">
                <a:solidFill>
                  <a:schemeClr val="tx1"/>
                </a:solidFill>
              </a:rPr>
            </a:br>
            <a:r>
              <a:rPr lang="en-US" b="1" dirty="0">
                <a:solidFill>
                  <a:schemeClr val="tx1"/>
                </a:solidFill>
              </a:rPr>
              <a:t>Election Maze</a:t>
            </a:r>
          </a:p>
        </p:txBody>
      </p:sp>
      <p:sp>
        <p:nvSpPr>
          <p:cNvPr id="3" name="Subtitle 2"/>
          <p:cNvSpPr>
            <a:spLocks noGrp="1"/>
          </p:cNvSpPr>
          <p:nvPr>
            <p:ph type="subTitle" idx="1"/>
          </p:nvPr>
        </p:nvSpPr>
        <p:spPr>
          <a:xfrm>
            <a:off x="2905760" y="3575166"/>
            <a:ext cx="6104890" cy="1492780"/>
          </a:xfrm>
        </p:spPr>
        <p:txBody>
          <a:bodyPr>
            <a:normAutofit/>
          </a:bodyPr>
          <a:lstStyle/>
          <a:p>
            <a:r>
              <a:rPr lang="en-US" sz="1800" dirty="0"/>
              <a:t>Presented by Joe McLain &amp; Angie Nussmeyer</a:t>
            </a:r>
          </a:p>
          <a:p>
            <a:r>
              <a:rPr lang="en-US" sz="1800" dirty="0"/>
              <a:t>Co-Directors, Indiana Election Division</a:t>
            </a:r>
          </a:p>
          <a:p>
            <a:endParaRPr lang="en-US" sz="1800" dirty="0"/>
          </a:p>
          <a:p>
            <a:r>
              <a:rPr lang="en-US" sz="1800" dirty="0"/>
              <a:t>ILMCT Institute &amp; Academy </a:t>
            </a:r>
            <a:r>
              <a:rPr lang="en-US" sz="1800"/>
              <a:t>| July </a:t>
            </a:r>
            <a:r>
              <a:rPr lang="en-US" sz="1800" dirty="0"/>
              <a:t>XX, 2026</a:t>
            </a:r>
          </a:p>
          <a:p>
            <a:endParaRPr lang="en-US" sz="1800" dirty="0"/>
          </a:p>
        </p:txBody>
      </p:sp>
    </p:spTree>
    <p:extLst>
      <p:ext uri="{BB962C8B-B14F-4D97-AF65-F5344CB8AC3E}">
        <p14:creationId xmlns:p14="http://schemas.microsoft.com/office/powerpoint/2010/main" val="827716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Small Town Elections</a:t>
            </a:r>
          </a:p>
        </p:txBody>
      </p:sp>
      <p:sp>
        <p:nvSpPr>
          <p:cNvPr id="3" name="Content Placeholder 2"/>
          <p:cNvSpPr>
            <a:spLocks noGrp="1"/>
          </p:cNvSpPr>
          <p:nvPr>
            <p:ph idx="1"/>
          </p:nvPr>
        </p:nvSpPr>
        <p:spPr/>
        <p:txBody>
          <a:bodyPr/>
          <a:lstStyle/>
          <a:p>
            <a:r>
              <a:rPr lang="en-US" dirty="0"/>
              <a:t>In the </a:t>
            </a:r>
            <a:r>
              <a:rPr lang="en-US" u="sng" dirty="0">
                <a:highlight>
                  <a:srgbClr val="CCBCCB"/>
                </a:highlight>
              </a:rPr>
              <a:t>even-numbered general election</a:t>
            </a:r>
            <a:r>
              <a:rPr lang="en-US" dirty="0">
                <a:highlight>
                  <a:srgbClr val="CCBCCB"/>
                </a:highlight>
              </a:rPr>
              <a:t> </a:t>
            </a:r>
            <a:r>
              <a:rPr lang="en-US" dirty="0"/>
              <a:t>years, the county election board conducts all elections</a:t>
            </a:r>
          </a:p>
          <a:p>
            <a:pPr lvl="1"/>
            <a:r>
              <a:rPr lang="en-US" sz="2000" dirty="0"/>
              <a:t>Note: All municipalities must hold a primary election to nominate D/R candidates, if the city or town has opted to move their elections to an even-numbered year. Libertarian candidates still use the town nominating convention, however.</a:t>
            </a:r>
          </a:p>
          <a:p>
            <a:pPr marL="457200" lvl="1" indent="0">
              <a:buNone/>
            </a:pPr>
            <a:endParaRPr lang="en-US" sz="2000" dirty="0"/>
          </a:p>
          <a:p>
            <a:r>
              <a:rPr lang="en-US" dirty="0"/>
              <a:t>In the </a:t>
            </a:r>
            <a:r>
              <a:rPr lang="en-US" u="sng" dirty="0">
                <a:highlight>
                  <a:srgbClr val="CCBCCB"/>
                </a:highlight>
              </a:rPr>
              <a:t>odd-numbered municipal election </a:t>
            </a:r>
            <a:r>
              <a:rPr lang="en-US" dirty="0"/>
              <a:t>year, towns with a population less than 3,500 MAY conduct their own municipal election</a:t>
            </a:r>
          </a:p>
          <a:p>
            <a:pPr lvl="1"/>
            <a:r>
              <a:rPr lang="en-US" sz="2200" dirty="0"/>
              <a:t>Population is determined by the decennial census (2020)</a:t>
            </a:r>
          </a:p>
          <a:p>
            <a:pPr lvl="2"/>
            <a:r>
              <a:rPr lang="en-US" sz="2200" dirty="0"/>
              <a:t>NOTE: Not an option for small towns within Marion County</a:t>
            </a:r>
          </a:p>
          <a:p>
            <a:pPr lvl="1"/>
            <a:endParaRPr lang="en-US" dirty="0"/>
          </a:p>
          <a:p>
            <a:endParaRPr lang="en-US" dirty="0"/>
          </a:p>
        </p:txBody>
      </p:sp>
      <p:sp>
        <p:nvSpPr>
          <p:cNvPr id="4" name="TextBox 3"/>
          <p:cNvSpPr txBox="1"/>
          <p:nvPr/>
        </p:nvSpPr>
        <p:spPr>
          <a:xfrm>
            <a:off x="838200" y="6215876"/>
            <a:ext cx="2946400" cy="276999"/>
          </a:xfrm>
          <a:prstGeom prst="rect">
            <a:avLst/>
          </a:prstGeom>
          <a:noFill/>
        </p:spPr>
        <p:txBody>
          <a:bodyPr wrap="square" rtlCol="0">
            <a:spAutoFit/>
          </a:bodyPr>
          <a:lstStyle/>
          <a:p>
            <a:r>
              <a:rPr lang="en-US" sz="1200" dirty="0"/>
              <a:t>IC 3-8-5 | IC 3-10-6.5 | IC 3-10-7</a:t>
            </a:r>
          </a:p>
        </p:txBody>
      </p:sp>
    </p:spTree>
    <p:extLst>
      <p:ext uri="{BB962C8B-B14F-4D97-AF65-F5344CB8AC3E}">
        <p14:creationId xmlns:p14="http://schemas.microsoft.com/office/powerpoint/2010/main" val="261734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975" y="243841"/>
            <a:ext cx="10443883" cy="1137920"/>
          </a:xfrm>
        </p:spPr>
        <p:txBody>
          <a:bodyPr>
            <a:noAutofit/>
          </a:bodyPr>
          <a:lstStyle/>
          <a:p>
            <a:r>
              <a:rPr lang="en-US" sz="4000" b="1" dirty="0"/>
              <a:t>D/R Candidate Nominations in Even-Year (2026)</a:t>
            </a:r>
          </a:p>
        </p:txBody>
      </p:sp>
      <p:sp>
        <p:nvSpPr>
          <p:cNvPr id="3" name="Content Placeholder 2"/>
          <p:cNvSpPr>
            <a:spLocks noGrp="1"/>
          </p:cNvSpPr>
          <p:nvPr>
            <p:ph idx="1"/>
          </p:nvPr>
        </p:nvSpPr>
        <p:spPr>
          <a:xfrm>
            <a:off x="1021976" y="1825628"/>
            <a:ext cx="10443882" cy="4361815"/>
          </a:xfrm>
        </p:spPr>
        <p:txBody>
          <a:bodyPr>
            <a:normAutofit lnSpcReduction="10000"/>
          </a:bodyPr>
          <a:lstStyle/>
          <a:p>
            <a:pPr marL="0" indent="0">
              <a:buNone/>
            </a:pPr>
            <a:r>
              <a:rPr lang="en-US" b="1" dirty="0"/>
              <a:t>Primary Election </a:t>
            </a:r>
          </a:p>
          <a:p>
            <a:r>
              <a:rPr lang="en-US" sz="2400" dirty="0"/>
              <a:t>State law requires all small towns to nominate their D/R candidates at the primary election</a:t>
            </a:r>
          </a:p>
          <a:p>
            <a:pPr lvl="1"/>
            <a:r>
              <a:rPr lang="en-US" dirty="0"/>
              <a:t>Candidate filing is the same as other D/R candidates (early Jan to mid-February)</a:t>
            </a:r>
          </a:p>
          <a:p>
            <a:pPr lvl="1"/>
            <a:r>
              <a:rPr lang="en-US" dirty="0"/>
              <a:t>County Election Board runs the election</a:t>
            </a:r>
          </a:p>
          <a:p>
            <a:pPr lvl="2"/>
            <a:r>
              <a:rPr lang="en-US" dirty="0"/>
              <a:t>Town does </a:t>
            </a:r>
            <a:r>
              <a:rPr lang="en-US" u="sng" dirty="0"/>
              <a:t>not</a:t>
            </a:r>
            <a:r>
              <a:rPr lang="en-US" dirty="0"/>
              <a:t> reimburse the county for the election expense</a:t>
            </a:r>
          </a:p>
          <a:p>
            <a:pPr marL="457200" lvl="1" indent="0">
              <a:buNone/>
            </a:pPr>
            <a:endParaRPr lang="en-US" sz="1800" dirty="0">
              <a:highlight>
                <a:srgbClr val="CCBCCB"/>
              </a:highlight>
            </a:endParaRPr>
          </a:p>
          <a:p>
            <a:pPr marL="0" indent="0">
              <a:buNone/>
            </a:pPr>
            <a:r>
              <a:rPr lang="en-US" sz="2400" dirty="0">
                <a:highlight>
                  <a:srgbClr val="CCBCCB"/>
                </a:highlight>
              </a:rPr>
              <a:t>Note: Small Town Nominating Conventions are NO longer permitted for D/R candidates in even-numbered year</a:t>
            </a:r>
          </a:p>
          <a:p>
            <a:pPr lvl="2"/>
            <a:r>
              <a:rPr lang="en-US" dirty="0"/>
              <a:t>Libertarian candidates are nominated at a town convention, however, as that’s their ballot access route in state law</a:t>
            </a:r>
          </a:p>
        </p:txBody>
      </p:sp>
      <p:sp>
        <p:nvSpPr>
          <p:cNvPr id="12" name="TextBox 11"/>
          <p:cNvSpPr txBox="1"/>
          <p:nvPr/>
        </p:nvSpPr>
        <p:spPr>
          <a:xfrm>
            <a:off x="1021975" y="6187443"/>
            <a:ext cx="2946400" cy="276999"/>
          </a:xfrm>
          <a:prstGeom prst="rect">
            <a:avLst/>
          </a:prstGeom>
          <a:noFill/>
        </p:spPr>
        <p:txBody>
          <a:bodyPr wrap="square" rtlCol="0">
            <a:spAutoFit/>
          </a:bodyPr>
          <a:lstStyle/>
          <a:p>
            <a:r>
              <a:rPr lang="en-US" sz="1200" dirty="0"/>
              <a:t>IC 3-8-5-2.5 | IC 3-8-5-10</a:t>
            </a:r>
          </a:p>
        </p:txBody>
      </p:sp>
    </p:spTree>
    <p:extLst>
      <p:ext uri="{BB962C8B-B14F-4D97-AF65-F5344CB8AC3E}">
        <p14:creationId xmlns:p14="http://schemas.microsoft.com/office/powerpoint/2010/main" val="26268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153" y="243841"/>
            <a:ext cx="10130118" cy="1137920"/>
          </a:xfrm>
        </p:spPr>
        <p:txBody>
          <a:bodyPr>
            <a:normAutofit fontScale="90000"/>
          </a:bodyPr>
          <a:lstStyle/>
          <a:p>
            <a:r>
              <a:rPr lang="en-US" b="1" dirty="0"/>
              <a:t>D/R/L Candidate Nominations in Odd Year (2027)</a:t>
            </a:r>
          </a:p>
        </p:txBody>
      </p:sp>
      <p:sp>
        <p:nvSpPr>
          <p:cNvPr id="3" name="Content Placeholder 2"/>
          <p:cNvSpPr>
            <a:spLocks noGrp="1"/>
          </p:cNvSpPr>
          <p:nvPr>
            <p:ph idx="1"/>
          </p:nvPr>
        </p:nvSpPr>
        <p:spPr>
          <a:xfrm>
            <a:off x="977153" y="1825628"/>
            <a:ext cx="10130118" cy="4361815"/>
          </a:xfrm>
        </p:spPr>
        <p:txBody>
          <a:bodyPr>
            <a:normAutofit lnSpcReduction="10000"/>
          </a:bodyPr>
          <a:lstStyle/>
          <a:p>
            <a:pPr marL="514350" indent="-514350">
              <a:buFont typeface="+mj-lt"/>
              <a:buAutoNum type="arabicPeriod"/>
            </a:pPr>
            <a:r>
              <a:rPr lang="en-US" dirty="0"/>
              <a:t>Town Convention</a:t>
            </a:r>
          </a:p>
          <a:p>
            <a:pPr lvl="1"/>
            <a:r>
              <a:rPr lang="en-US" dirty="0"/>
              <a:t>D/R/L hold town convention before August 28, 2027, to nominate contested candidates for November election</a:t>
            </a:r>
          </a:p>
          <a:p>
            <a:pPr lvl="1"/>
            <a:r>
              <a:rPr lang="en-US" dirty="0"/>
              <a:t>Default option if town council takes no action to pass an ordinance for a primary election (see below)</a:t>
            </a:r>
          </a:p>
          <a:p>
            <a:pPr marL="514350" indent="-514350">
              <a:buFont typeface="+mj-lt"/>
              <a:buAutoNum type="arabicPeriod"/>
            </a:pPr>
            <a:r>
              <a:rPr lang="en-US" dirty="0"/>
              <a:t>Town Primary Election</a:t>
            </a:r>
          </a:p>
          <a:p>
            <a:pPr lvl="1"/>
            <a:r>
              <a:rPr lang="en-US" dirty="0"/>
              <a:t>Town Council passes ordinance by January 1, 2027</a:t>
            </a:r>
          </a:p>
          <a:p>
            <a:pPr lvl="1"/>
            <a:r>
              <a:rPr lang="en-US" dirty="0"/>
              <a:t>Town Clerk-Treasurer files ordinance with county clerk by noon, January 6, 2027</a:t>
            </a:r>
          </a:p>
          <a:p>
            <a:pPr lvl="1"/>
            <a:r>
              <a:rPr lang="en-US" dirty="0"/>
              <a:t>Ordinance may not be changed more than one time in a 12-year period</a:t>
            </a:r>
          </a:p>
          <a:p>
            <a:pPr lvl="1"/>
            <a:r>
              <a:rPr lang="en-US" dirty="0"/>
              <a:t>County Election Board runs the election</a:t>
            </a:r>
          </a:p>
          <a:p>
            <a:pPr lvl="2"/>
            <a:r>
              <a:rPr lang="en-US" dirty="0"/>
              <a:t>Town </a:t>
            </a:r>
            <a:r>
              <a:rPr lang="en-US" u="sng" dirty="0"/>
              <a:t>does</a:t>
            </a:r>
            <a:r>
              <a:rPr lang="en-US" dirty="0"/>
              <a:t> reimburse county for the election expense</a:t>
            </a:r>
          </a:p>
          <a:p>
            <a:pPr marL="457200" lvl="1" indent="0">
              <a:buNone/>
            </a:pPr>
            <a:endParaRPr lang="en-US" dirty="0"/>
          </a:p>
        </p:txBody>
      </p:sp>
      <p:sp>
        <p:nvSpPr>
          <p:cNvPr id="12" name="TextBox 11"/>
          <p:cNvSpPr txBox="1"/>
          <p:nvPr/>
        </p:nvSpPr>
        <p:spPr>
          <a:xfrm>
            <a:off x="977153" y="6187443"/>
            <a:ext cx="2946400" cy="276999"/>
          </a:xfrm>
          <a:prstGeom prst="rect">
            <a:avLst/>
          </a:prstGeom>
          <a:noFill/>
        </p:spPr>
        <p:txBody>
          <a:bodyPr wrap="square" rtlCol="0">
            <a:spAutoFit/>
          </a:bodyPr>
          <a:lstStyle/>
          <a:p>
            <a:r>
              <a:rPr lang="en-US" sz="1200" dirty="0"/>
              <a:t>IC 3-5-3-7 | IC 3-8-5-2</a:t>
            </a:r>
          </a:p>
        </p:txBody>
      </p:sp>
    </p:spTree>
    <p:extLst>
      <p:ext uri="{BB962C8B-B14F-4D97-AF65-F5344CB8AC3E}">
        <p14:creationId xmlns:p14="http://schemas.microsoft.com/office/powerpoint/2010/main" val="860255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3521"/>
            <a:ext cx="10363200" cy="1158240"/>
          </a:xfrm>
        </p:spPr>
        <p:txBody>
          <a:bodyPr>
            <a:normAutofit/>
          </a:bodyPr>
          <a:lstStyle/>
          <a:p>
            <a:r>
              <a:rPr lang="en-US" b="1" dirty="0"/>
              <a:t>Small Town Municipal Elections</a:t>
            </a:r>
          </a:p>
        </p:txBody>
      </p:sp>
      <p:sp>
        <p:nvSpPr>
          <p:cNvPr id="3" name="Content Placeholder 2"/>
          <p:cNvSpPr>
            <a:spLocks noGrp="1"/>
          </p:cNvSpPr>
          <p:nvPr>
            <p:ph idx="1"/>
          </p:nvPr>
        </p:nvSpPr>
        <p:spPr>
          <a:xfrm>
            <a:off x="838199" y="1825625"/>
            <a:ext cx="10932460" cy="4351338"/>
          </a:xfrm>
        </p:spPr>
        <p:txBody>
          <a:bodyPr>
            <a:normAutofit fontScale="92500" lnSpcReduction="20000"/>
          </a:bodyPr>
          <a:lstStyle/>
          <a:p>
            <a:pPr marL="0" indent="0">
              <a:buNone/>
            </a:pPr>
            <a:r>
              <a:rPr lang="en-US" b="1" dirty="0"/>
              <a:t>Even Numbered Year November Election (2026, 2028, etc.)</a:t>
            </a:r>
          </a:p>
          <a:p>
            <a:pPr lvl="1"/>
            <a:r>
              <a:rPr lang="en-US" dirty="0"/>
              <a:t>CEB runs small town municipal election</a:t>
            </a:r>
          </a:p>
          <a:p>
            <a:pPr lvl="1"/>
            <a:r>
              <a:rPr lang="en-US" dirty="0"/>
              <a:t>Town does </a:t>
            </a:r>
            <a:r>
              <a:rPr lang="en-US" u="sng" dirty="0"/>
              <a:t>not</a:t>
            </a:r>
            <a:r>
              <a:rPr lang="en-US" dirty="0"/>
              <a:t> reimburse county for election expense</a:t>
            </a:r>
          </a:p>
          <a:p>
            <a:pPr marL="0" indent="0">
              <a:buNone/>
            </a:pPr>
            <a:endParaRPr lang="en-US" sz="1100" dirty="0"/>
          </a:p>
          <a:p>
            <a:pPr marL="0" indent="0">
              <a:buNone/>
            </a:pPr>
            <a:r>
              <a:rPr lang="en-US" b="1" dirty="0"/>
              <a:t>Odd Numbered Year November Election (2027, 2031, etc.)</a:t>
            </a:r>
          </a:p>
          <a:p>
            <a:pPr marL="514350" indent="-514350">
              <a:buFont typeface="+mj-lt"/>
              <a:buAutoNum type="arabicPeriod"/>
            </a:pPr>
            <a:r>
              <a:rPr lang="en-US" sz="2400" dirty="0"/>
              <a:t>CEB runs small town municipal election for fixed fee or variable amount</a:t>
            </a:r>
          </a:p>
          <a:p>
            <a:pPr lvl="1"/>
            <a:r>
              <a:rPr lang="en-US" sz="2100" dirty="0"/>
              <a:t>Town does reimburse county for expenses</a:t>
            </a:r>
          </a:p>
          <a:p>
            <a:pPr marL="514350" indent="-514350">
              <a:buFont typeface="+mj-lt"/>
              <a:buAutoNum type="arabicPeriod"/>
            </a:pPr>
            <a:r>
              <a:rPr lang="en-US" sz="2400" dirty="0"/>
              <a:t>Town Election Board runs small town municipal election</a:t>
            </a:r>
          </a:p>
          <a:p>
            <a:pPr lvl="1"/>
            <a:r>
              <a:rPr lang="en-US" sz="2100" dirty="0"/>
              <a:t>Town Council adopts resolution between Jan. 1, 2027, and Aug. 8, 2027</a:t>
            </a:r>
          </a:p>
          <a:p>
            <a:pPr lvl="1"/>
            <a:r>
              <a:rPr lang="en-US" sz="2100" dirty="0"/>
              <a:t>Town Clerk-Treasurer files copy of resolution with county clerk by noon, Aug. 23, 2027</a:t>
            </a:r>
          </a:p>
          <a:p>
            <a:pPr lvl="2"/>
            <a:r>
              <a:rPr lang="en-US" sz="1700" dirty="0"/>
              <a:t>Move from August 21 because the 23</a:t>
            </a:r>
            <a:r>
              <a:rPr lang="en-US" sz="1700" baseline="30000" dirty="0"/>
              <a:t>rd</a:t>
            </a:r>
            <a:r>
              <a:rPr lang="en-US" sz="1700" dirty="0"/>
              <a:t> falls on a Saturday</a:t>
            </a:r>
          </a:p>
          <a:p>
            <a:pPr lvl="1"/>
            <a:r>
              <a:rPr lang="en-US" sz="2100" dirty="0"/>
              <a:t>Town Election Board manages November 2027 election</a:t>
            </a:r>
          </a:p>
          <a:p>
            <a:pPr lvl="1"/>
            <a:r>
              <a:rPr lang="en-US" sz="2100" dirty="0"/>
              <a:t>Resolution expires December 31, 2027</a:t>
            </a:r>
          </a:p>
          <a:p>
            <a:pPr lvl="1"/>
            <a:r>
              <a:rPr lang="en-US" sz="2100" dirty="0"/>
              <a:t>Town is responsible for all costs of the election</a:t>
            </a:r>
            <a:endParaRPr lang="en-US" dirty="0"/>
          </a:p>
        </p:txBody>
      </p:sp>
      <p:sp>
        <p:nvSpPr>
          <p:cNvPr id="5" name="TextBox 4"/>
          <p:cNvSpPr txBox="1"/>
          <p:nvPr/>
        </p:nvSpPr>
        <p:spPr>
          <a:xfrm>
            <a:off x="838199" y="6343828"/>
            <a:ext cx="3742766" cy="276999"/>
          </a:xfrm>
          <a:prstGeom prst="rect">
            <a:avLst/>
          </a:prstGeom>
          <a:noFill/>
        </p:spPr>
        <p:txBody>
          <a:bodyPr wrap="square" rtlCol="0">
            <a:spAutoFit/>
          </a:bodyPr>
          <a:lstStyle/>
          <a:p>
            <a:r>
              <a:rPr lang="en-US" sz="1200" dirty="0"/>
              <a:t>IC 3-5-3-7 | IC 3-10-7-2(b) | IC 3-10-7-4 | IC 3-10-7-5.5</a:t>
            </a:r>
          </a:p>
        </p:txBody>
      </p:sp>
    </p:spTree>
    <p:extLst>
      <p:ext uri="{BB962C8B-B14F-4D97-AF65-F5344CB8AC3E}">
        <p14:creationId xmlns:p14="http://schemas.microsoft.com/office/powerpoint/2010/main" val="1078006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Small Town Election Board (2027)</a:t>
            </a:r>
          </a:p>
        </p:txBody>
      </p:sp>
      <p:sp>
        <p:nvSpPr>
          <p:cNvPr id="3" name="Content Placeholder 2"/>
          <p:cNvSpPr>
            <a:spLocks noGrp="1"/>
          </p:cNvSpPr>
          <p:nvPr>
            <p:ph idx="1"/>
          </p:nvPr>
        </p:nvSpPr>
        <p:spPr/>
        <p:txBody>
          <a:bodyPr>
            <a:normAutofit lnSpcReduction="10000"/>
          </a:bodyPr>
          <a:lstStyle/>
          <a:p>
            <a:r>
              <a:rPr lang="en-US" dirty="0"/>
              <a:t>Three member bi-partisan board </a:t>
            </a:r>
          </a:p>
          <a:p>
            <a:pPr lvl="1"/>
            <a:r>
              <a:rPr lang="en-US" dirty="0"/>
              <a:t>Used ONLY if town council adopts resolution to run November municipal election</a:t>
            </a:r>
          </a:p>
          <a:p>
            <a:pPr lvl="1"/>
            <a:r>
              <a:rPr lang="en-US" dirty="0"/>
              <a:t>Democratic &amp; Republican town committee chairs are members</a:t>
            </a:r>
          </a:p>
          <a:p>
            <a:pPr lvl="2"/>
            <a:r>
              <a:rPr lang="en-US" dirty="0"/>
              <a:t>Must select one to serve as chair of board</a:t>
            </a:r>
          </a:p>
          <a:p>
            <a:pPr lvl="1"/>
            <a:r>
              <a:rPr lang="en-US" dirty="0"/>
              <a:t>Town Clerk-Treasurer</a:t>
            </a:r>
          </a:p>
          <a:p>
            <a:pPr lvl="2"/>
            <a:r>
              <a:rPr lang="en-US" dirty="0"/>
              <a:t>Serves as Secretary</a:t>
            </a:r>
          </a:p>
          <a:p>
            <a:r>
              <a:rPr lang="en-US" dirty="0"/>
              <a:t>Required to follow Indiana &amp; federal election law </a:t>
            </a:r>
          </a:p>
          <a:p>
            <a:r>
              <a:rPr lang="en-US" dirty="0"/>
              <a:t>Must call meetings, preserve meeting minutes</a:t>
            </a:r>
          </a:p>
          <a:p>
            <a:r>
              <a:rPr lang="en-US" dirty="0"/>
              <a:t>May hire staff, deputy election commissioners</a:t>
            </a:r>
          </a:p>
          <a:p>
            <a:r>
              <a:rPr lang="en-US" dirty="0"/>
              <a:t>Town council sets compensation for board members</a:t>
            </a:r>
          </a:p>
        </p:txBody>
      </p:sp>
      <p:sp>
        <p:nvSpPr>
          <p:cNvPr id="4" name="TextBox 3"/>
          <p:cNvSpPr txBox="1"/>
          <p:nvPr/>
        </p:nvSpPr>
        <p:spPr>
          <a:xfrm>
            <a:off x="2152652" y="6299203"/>
            <a:ext cx="7953375" cy="276999"/>
          </a:xfrm>
          <a:prstGeom prst="rect">
            <a:avLst/>
          </a:prstGeom>
          <a:noFill/>
        </p:spPr>
        <p:txBody>
          <a:bodyPr wrap="square" rtlCol="0">
            <a:spAutoFit/>
          </a:bodyPr>
          <a:lstStyle/>
          <a:p>
            <a:r>
              <a:rPr lang="en-US" sz="1200" dirty="0"/>
              <a:t>IC 3-8-5-3 | IC 3-10-7-7 | IC 3-10-7-11 | IC 3-10-7-12 | IC 3-10-7-13 | IC 3-10-7-15 | IC 3-10-7-16 | IC 3-10-7-20 | IC 3-10-7-21 </a:t>
            </a:r>
          </a:p>
        </p:txBody>
      </p:sp>
    </p:spTree>
    <p:extLst>
      <p:ext uri="{BB962C8B-B14F-4D97-AF65-F5344CB8AC3E}">
        <p14:creationId xmlns:p14="http://schemas.microsoft.com/office/powerpoint/2010/main" val="3292537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Small Town Election Checklist (2027)	</a:t>
            </a:r>
          </a:p>
        </p:txBody>
      </p:sp>
      <p:sp>
        <p:nvSpPr>
          <p:cNvPr id="3" name="Content Placeholder 2"/>
          <p:cNvSpPr>
            <a:spLocks noGrp="1"/>
          </p:cNvSpPr>
          <p:nvPr>
            <p:ph idx="1"/>
          </p:nvPr>
        </p:nvSpPr>
        <p:spPr/>
        <p:txBody>
          <a:bodyPr>
            <a:normAutofit/>
          </a:bodyPr>
          <a:lstStyle/>
          <a:p>
            <a:pPr marL="0" indent="0">
              <a:buNone/>
            </a:pPr>
            <a:r>
              <a:rPr lang="en-US" sz="2400" b="1" dirty="0"/>
              <a:t>Determine Voting Method</a:t>
            </a:r>
          </a:p>
          <a:p>
            <a:pPr lvl="1"/>
            <a:r>
              <a:rPr lang="en-US" sz="2000" dirty="0"/>
              <a:t>Hand-counted paper ballots (IC 3-11-2; IC 3-11-11)</a:t>
            </a:r>
          </a:p>
          <a:p>
            <a:pPr lvl="1"/>
            <a:r>
              <a:rPr lang="en-US" sz="2000" dirty="0"/>
              <a:t>Optical scan ballot cards (IC 3-11-13)</a:t>
            </a:r>
          </a:p>
          <a:p>
            <a:pPr lvl="1"/>
            <a:r>
              <a:rPr lang="en-US" sz="2000" dirty="0"/>
              <a:t>Direct Recording Equipment (DRE) (IC 3-11-14)</a:t>
            </a:r>
          </a:p>
          <a:p>
            <a:pPr lvl="2"/>
            <a:r>
              <a:rPr lang="en-US" sz="1800" dirty="0"/>
              <a:t>Remember, must have a voting option available for persons with disabilities to vote independently and privately</a:t>
            </a:r>
          </a:p>
          <a:p>
            <a:pPr marL="0" indent="0">
              <a:buNone/>
            </a:pPr>
            <a:r>
              <a:rPr lang="en-US" sz="2400" b="1" dirty="0"/>
              <a:t>Build ballot according to IC 3-11-2 and voting method chapter above</a:t>
            </a:r>
          </a:p>
          <a:p>
            <a:pPr lvl="1"/>
            <a:r>
              <a:rPr lang="en-US" sz="2000" dirty="0"/>
              <a:t>Hand-counted paper ballots may be modified slightly; see IC 3-11-11</a:t>
            </a:r>
          </a:p>
          <a:p>
            <a:pPr marL="0" indent="0">
              <a:buNone/>
            </a:pPr>
            <a:r>
              <a:rPr lang="en-US" sz="2400" b="1" dirty="0"/>
              <a:t>Conduct public test of voting equipment</a:t>
            </a:r>
          </a:p>
          <a:p>
            <a:pPr lvl="1"/>
            <a:r>
              <a:rPr lang="en-US" sz="2000" dirty="0"/>
              <a:t>Must have voting equipment to assist voters with disabilities, so town election board would conduct public test</a:t>
            </a:r>
          </a:p>
          <a:p>
            <a:pPr lvl="3"/>
            <a:endParaRPr lang="en-US" dirty="0"/>
          </a:p>
        </p:txBody>
      </p:sp>
      <p:sp>
        <p:nvSpPr>
          <p:cNvPr id="4" name="TextBox 3"/>
          <p:cNvSpPr txBox="1"/>
          <p:nvPr/>
        </p:nvSpPr>
        <p:spPr>
          <a:xfrm>
            <a:off x="838200" y="6173400"/>
            <a:ext cx="2946400" cy="276999"/>
          </a:xfrm>
          <a:prstGeom prst="rect">
            <a:avLst/>
          </a:prstGeom>
          <a:noFill/>
        </p:spPr>
        <p:txBody>
          <a:bodyPr wrap="square" rtlCol="0">
            <a:spAutoFit/>
          </a:bodyPr>
          <a:lstStyle/>
          <a:p>
            <a:r>
              <a:rPr lang="en-US" sz="1200" dirty="0"/>
              <a:t>IC 3-10-7-32</a:t>
            </a:r>
          </a:p>
        </p:txBody>
      </p:sp>
      <p:sp>
        <p:nvSpPr>
          <p:cNvPr id="5" name="Rounded Rectangle 4"/>
          <p:cNvSpPr/>
          <p:nvPr/>
        </p:nvSpPr>
        <p:spPr>
          <a:xfrm>
            <a:off x="838199" y="5728447"/>
            <a:ext cx="10726271" cy="406922"/>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651746" y="5762631"/>
            <a:ext cx="9099176" cy="338554"/>
          </a:xfrm>
          <a:prstGeom prst="rect">
            <a:avLst/>
          </a:prstGeom>
          <a:noFill/>
        </p:spPr>
        <p:txBody>
          <a:bodyPr wrap="square" rtlCol="0">
            <a:spAutoFit/>
          </a:bodyPr>
          <a:lstStyle/>
          <a:p>
            <a:pPr algn="ctr"/>
            <a:r>
              <a:rPr lang="en-US" sz="1600" b="1" i="1" dirty="0">
                <a:solidFill>
                  <a:schemeClr val="bg1"/>
                </a:solidFill>
              </a:rPr>
              <a:t>This is NOT an exhaustive list of responsibilities to comply with Title 3 requirements.</a:t>
            </a:r>
          </a:p>
        </p:txBody>
      </p:sp>
    </p:spTree>
    <p:extLst>
      <p:ext uri="{BB962C8B-B14F-4D97-AF65-F5344CB8AC3E}">
        <p14:creationId xmlns:p14="http://schemas.microsoft.com/office/powerpoint/2010/main" val="4168291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Small Town Election Checklist (2027)	</a:t>
            </a:r>
          </a:p>
        </p:txBody>
      </p:sp>
      <p:sp>
        <p:nvSpPr>
          <p:cNvPr id="3" name="Content Placeholder 2"/>
          <p:cNvSpPr>
            <a:spLocks noGrp="1"/>
          </p:cNvSpPr>
          <p:nvPr>
            <p:ph idx="1"/>
          </p:nvPr>
        </p:nvSpPr>
        <p:spPr/>
        <p:txBody>
          <a:bodyPr>
            <a:normAutofit/>
          </a:bodyPr>
          <a:lstStyle/>
          <a:p>
            <a:pPr marL="0" indent="0">
              <a:buNone/>
            </a:pPr>
            <a:r>
              <a:rPr lang="en-US" sz="2400" b="1" dirty="0"/>
              <a:t>Provide Absentee Voting</a:t>
            </a:r>
          </a:p>
          <a:p>
            <a:pPr lvl="1"/>
            <a:r>
              <a:rPr lang="en-US" sz="2000" dirty="0"/>
              <a:t>Must offer absentee by mail, in-person “early” voting, travel board</a:t>
            </a:r>
          </a:p>
          <a:p>
            <a:pPr lvl="2"/>
            <a:r>
              <a:rPr lang="en-US" sz="1800" dirty="0"/>
              <a:t>Town board may adopt a resolution to reduce the number of early voting days by unanimous vote</a:t>
            </a:r>
          </a:p>
          <a:p>
            <a:pPr lvl="2"/>
            <a:r>
              <a:rPr lang="en-US" sz="1800" dirty="0"/>
              <a:t>Must include “findings of fact” to justify shortened days and hours (see IC 3-11-10-26.5)</a:t>
            </a:r>
          </a:p>
          <a:p>
            <a:pPr lvl="1"/>
            <a:r>
              <a:rPr lang="en-US" sz="2000" dirty="0"/>
              <a:t>Absentee ballots to military &amp; overseas voters MUST be mailed no later than 45-days before the election; failure to do so may be subject to US Department of Justice investigation</a:t>
            </a:r>
          </a:p>
          <a:p>
            <a:pPr lvl="2"/>
            <a:r>
              <a:rPr lang="en-US" sz="1800" dirty="0"/>
              <a:t>Some military/overseas voters prefer to vote by fax/email, and the deadline date will differ</a:t>
            </a:r>
          </a:p>
          <a:p>
            <a:pPr lvl="1"/>
            <a:r>
              <a:rPr lang="en-US" sz="2000" dirty="0"/>
              <a:t>Bi-partisan travel board teams must begin their appointments 19-days before the election</a:t>
            </a:r>
          </a:p>
          <a:p>
            <a:pPr marL="0" indent="0">
              <a:buNone/>
            </a:pPr>
            <a:r>
              <a:rPr lang="en-US" sz="2400" b="1" dirty="0"/>
              <a:t>Have a plan to appoint election officials via party nominations</a:t>
            </a:r>
          </a:p>
          <a:p>
            <a:pPr marL="0" indent="0">
              <a:buNone/>
            </a:pPr>
            <a:r>
              <a:rPr lang="en-US" sz="2400" b="1" dirty="0"/>
              <a:t>Identify polling locations for each precinct</a:t>
            </a:r>
          </a:p>
          <a:p>
            <a:pPr lvl="2"/>
            <a:r>
              <a:rPr lang="en-US" sz="1800" dirty="0"/>
              <a:t>Polling locations must be accessible to persons with disabilities</a:t>
            </a:r>
          </a:p>
          <a:p>
            <a:pPr marL="0" indent="0">
              <a:buNone/>
            </a:pPr>
            <a:r>
              <a:rPr lang="en-US" sz="2400" b="1" dirty="0"/>
              <a:t>Post public notice of elections</a:t>
            </a:r>
          </a:p>
          <a:p>
            <a:pPr marL="457200" lvl="1" indent="0">
              <a:buNone/>
            </a:pPr>
            <a:endParaRPr lang="en-US" sz="2000" dirty="0"/>
          </a:p>
          <a:p>
            <a:pPr lvl="3"/>
            <a:endParaRPr lang="en-US" dirty="0"/>
          </a:p>
        </p:txBody>
      </p:sp>
      <p:sp>
        <p:nvSpPr>
          <p:cNvPr id="4" name="TextBox 3"/>
          <p:cNvSpPr txBox="1"/>
          <p:nvPr/>
        </p:nvSpPr>
        <p:spPr>
          <a:xfrm>
            <a:off x="646580" y="6311900"/>
            <a:ext cx="2946400" cy="276999"/>
          </a:xfrm>
          <a:prstGeom prst="rect">
            <a:avLst/>
          </a:prstGeom>
          <a:noFill/>
        </p:spPr>
        <p:txBody>
          <a:bodyPr wrap="square" rtlCol="0">
            <a:spAutoFit/>
          </a:bodyPr>
          <a:lstStyle/>
          <a:p>
            <a:r>
              <a:rPr lang="en-US" sz="1200" dirty="0"/>
              <a:t>IC 3-10-7-22 | IC 3-10-7-23 | IC 3-11-10-26.5 </a:t>
            </a:r>
          </a:p>
        </p:txBody>
      </p:sp>
    </p:spTree>
    <p:extLst>
      <p:ext uri="{BB962C8B-B14F-4D97-AF65-F5344CB8AC3E}">
        <p14:creationId xmlns:p14="http://schemas.microsoft.com/office/powerpoint/2010/main" val="3513682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Small Town Election Reminders	</a:t>
            </a:r>
          </a:p>
        </p:txBody>
      </p:sp>
      <p:sp>
        <p:nvSpPr>
          <p:cNvPr id="3" name="Content Placeholder 2"/>
          <p:cNvSpPr>
            <a:spLocks noGrp="1"/>
          </p:cNvSpPr>
          <p:nvPr>
            <p:ph idx="1"/>
          </p:nvPr>
        </p:nvSpPr>
        <p:spPr>
          <a:xfrm>
            <a:off x="838200" y="1690688"/>
            <a:ext cx="10735235" cy="4351338"/>
          </a:xfrm>
        </p:spPr>
        <p:txBody>
          <a:bodyPr>
            <a:normAutofit fontScale="92500"/>
          </a:bodyPr>
          <a:lstStyle/>
          <a:p>
            <a:pPr marL="0" indent="0">
              <a:buNone/>
            </a:pPr>
            <a:r>
              <a:rPr lang="en-US" b="1" dirty="0"/>
              <a:t>Election Equipment</a:t>
            </a:r>
          </a:p>
          <a:p>
            <a:pPr lvl="1"/>
            <a:r>
              <a:rPr lang="en-US" dirty="0"/>
              <a:t>May borrow equipment from county election board</a:t>
            </a:r>
          </a:p>
          <a:p>
            <a:pPr lvl="2"/>
            <a:r>
              <a:rPr lang="en-US" dirty="0"/>
              <a:t>Town is responsible for reimbursing county for moving equipment and any damage to the machines</a:t>
            </a:r>
          </a:p>
          <a:p>
            <a:pPr marL="0" indent="0">
              <a:buNone/>
            </a:pPr>
            <a:r>
              <a:rPr lang="en-US" b="1" dirty="0"/>
              <a:t>Poll Books</a:t>
            </a:r>
          </a:p>
          <a:p>
            <a:pPr lvl="1"/>
            <a:r>
              <a:rPr lang="en-US" dirty="0"/>
              <a:t>County clerk (or board of voter registration, if applicable) prepares a list of voters in each precinct within the election district</a:t>
            </a:r>
          </a:p>
          <a:p>
            <a:pPr lvl="2"/>
            <a:r>
              <a:rPr lang="en-US" dirty="0"/>
              <a:t>Lists are printed no later than 10 days before the election</a:t>
            </a:r>
          </a:p>
          <a:p>
            <a:pPr lvl="3"/>
            <a:r>
              <a:rPr lang="en-US" dirty="0"/>
              <a:t>Must included voter’s full name, address, and assigned identification number</a:t>
            </a:r>
          </a:p>
          <a:p>
            <a:pPr lvl="2"/>
            <a:r>
              <a:rPr lang="en-US" dirty="0"/>
              <a:t>Two copies of each precinct list are given to town election board</a:t>
            </a:r>
          </a:p>
          <a:p>
            <a:pPr marL="0" indent="0">
              <a:buNone/>
            </a:pPr>
            <a:r>
              <a:rPr lang="en-US" b="1" dirty="0"/>
              <a:t>Canvass results</a:t>
            </a:r>
          </a:p>
          <a:p>
            <a:pPr lvl="1"/>
            <a:r>
              <a:rPr lang="en-US" dirty="0"/>
              <a:t>Town election board canvasses results to determine the total vote cast on election day</a:t>
            </a:r>
          </a:p>
          <a:p>
            <a:pPr lvl="2"/>
            <a:endParaRPr lang="en-US" dirty="0"/>
          </a:p>
          <a:p>
            <a:pPr lvl="1"/>
            <a:endParaRPr lang="en-US" dirty="0"/>
          </a:p>
        </p:txBody>
      </p:sp>
      <p:sp>
        <p:nvSpPr>
          <p:cNvPr id="4" name="TextBox 3"/>
          <p:cNvSpPr txBox="1"/>
          <p:nvPr/>
        </p:nvSpPr>
        <p:spPr>
          <a:xfrm>
            <a:off x="838200" y="6173400"/>
            <a:ext cx="2946400" cy="276999"/>
          </a:xfrm>
          <a:prstGeom prst="rect">
            <a:avLst/>
          </a:prstGeom>
          <a:noFill/>
        </p:spPr>
        <p:txBody>
          <a:bodyPr wrap="square" rtlCol="0">
            <a:spAutoFit/>
          </a:bodyPr>
          <a:lstStyle/>
          <a:p>
            <a:r>
              <a:rPr lang="en-US" sz="1200" dirty="0"/>
              <a:t>IC 3-10-7-31 | IC 3-10-7-30 </a:t>
            </a:r>
          </a:p>
        </p:txBody>
      </p:sp>
    </p:spTree>
    <p:extLst>
      <p:ext uri="{BB962C8B-B14F-4D97-AF65-F5344CB8AC3E}">
        <p14:creationId xmlns:p14="http://schemas.microsoft.com/office/powerpoint/2010/main" val="4058790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Small Town Election Reminders</a:t>
            </a:r>
          </a:p>
        </p:txBody>
      </p:sp>
      <p:sp>
        <p:nvSpPr>
          <p:cNvPr id="3" name="Content Placeholder 2"/>
          <p:cNvSpPr>
            <a:spLocks noGrp="1"/>
          </p:cNvSpPr>
          <p:nvPr>
            <p:ph idx="1"/>
          </p:nvPr>
        </p:nvSpPr>
        <p:spPr>
          <a:xfrm>
            <a:off x="838200" y="1690688"/>
            <a:ext cx="10690412" cy="4351338"/>
          </a:xfrm>
        </p:spPr>
        <p:txBody>
          <a:bodyPr>
            <a:normAutofit fontScale="92500" lnSpcReduction="20000"/>
          </a:bodyPr>
          <a:lstStyle/>
          <a:p>
            <a:pPr marL="0" indent="0">
              <a:buNone/>
            </a:pPr>
            <a:r>
              <a:rPr lang="en-US" b="1" dirty="0"/>
              <a:t>Secure election materials</a:t>
            </a:r>
          </a:p>
          <a:p>
            <a:pPr lvl="1"/>
            <a:r>
              <a:rPr lang="en-US" dirty="0"/>
              <a:t>Poll lists, ballots, tally sheets, and other materials are filed with the county election board for preservations</a:t>
            </a:r>
          </a:p>
          <a:p>
            <a:pPr marL="0" indent="0">
              <a:buNone/>
            </a:pPr>
            <a:r>
              <a:rPr lang="en-US" b="1" dirty="0"/>
              <a:t>Provide certificates of election, upon request</a:t>
            </a:r>
          </a:p>
          <a:p>
            <a:pPr lvl="1"/>
            <a:r>
              <a:rPr lang="en-US" dirty="0"/>
              <a:t>After the canvass, the town election board certifies the winners of the election to the town clerk-treasurer</a:t>
            </a:r>
          </a:p>
          <a:p>
            <a:pPr lvl="2"/>
            <a:r>
              <a:rPr lang="en-US" dirty="0"/>
              <a:t>If a public question is on the town ballot, the town election board would declare if the question was approved or defeated</a:t>
            </a:r>
          </a:p>
          <a:p>
            <a:pPr lvl="1"/>
            <a:r>
              <a:rPr lang="en-US" dirty="0"/>
              <a:t>Town clerk-treasurer may issue a certificate of election to each person </a:t>
            </a:r>
            <a:r>
              <a:rPr lang="en-US" dirty="0" err="1"/>
              <a:t>elect</a:t>
            </a:r>
            <a:r>
              <a:rPr lang="en-US" dirty="0" err="1">
                <a:solidFill>
                  <a:srgbClr val="FF0000"/>
                </a:solidFill>
              </a:rPr>
              <a:t>ed</a:t>
            </a:r>
            <a:r>
              <a:rPr lang="en-US" strike="sngStrike" dirty="0" err="1">
                <a:solidFill>
                  <a:srgbClr val="FF0000"/>
                </a:solidFill>
              </a:rPr>
              <a:t>ion</a:t>
            </a:r>
            <a:endParaRPr lang="en-US" strike="sngStrike" dirty="0">
              <a:solidFill>
                <a:srgbClr val="FF0000"/>
              </a:solidFill>
            </a:endParaRPr>
          </a:p>
          <a:p>
            <a:pPr marL="0" indent="0">
              <a:buNone/>
            </a:pPr>
            <a:r>
              <a:rPr lang="en-US" b="1" dirty="0"/>
              <a:t>Election Reports filed with the Indiana Election Division:</a:t>
            </a:r>
          </a:p>
          <a:p>
            <a:pPr lvl="1"/>
            <a:r>
              <a:rPr lang="en-US" dirty="0"/>
              <a:t>CEB-9 (County Election Report)</a:t>
            </a:r>
          </a:p>
          <a:p>
            <a:pPr lvl="1"/>
            <a:r>
              <a:rPr lang="en-US" dirty="0"/>
              <a:t>Precinct level Results</a:t>
            </a:r>
          </a:p>
          <a:p>
            <a:pPr lvl="1"/>
            <a:r>
              <a:rPr lang="en-US" dirty="0"/>
              <a:t>Names and mailing addresses of elected town judges</a:t>
            </a:r>
          </a:p>
          <a:p>
            <a:pPr lvl="2"/>
            <a:r>
              <a:rPr lang="en-US" dirty="0"/>
              <a:t>Governor issues a commission, and this information is necessary to complete this process</a:t>
            </a:r>
          </a:p>
          <a:p>
            <a:pPr lvl="2"/>
            <a:endParaRPr lang="en-US" dirty="0"/>
          </a:p>
          <a:p>
            <a:endParaRPr lang="en-US" dirty="0"/>
          </a:p>
        </p:txBody>
      </p:sp>
      <p:sp>
        <p:nvSpPr>
          <p:cNvPr id="4" name="TextBox 3"/>
          <p:cNvSpPr txBox="1"/>
          <p:nvPr/>
        </p:nvSpPr>
        <p:spPr>
          <a:xfrm>
            <a:off x="838200" y="6262042"/>
            <a:ext cx="5673538" cy="461665"/>
          </a:xfrm>
          <a:prstGeom prst="rect">
            <a:avLst/>
          </a:prstGeom>
          <a:noFill/>
        </p:spPr>
        <p:txBody>
          <a:bodyPr wrap="square" rtlCol="0">
            <a:spAutoFit/>
          </a:bodyPr>
          <a:lstStyle/>
          <a:p>
            <a:r>
              <a:rPr lang="en-US" sz="1200" dirty="0"/>
              <a:t>IC 3-10-7-33 | IC 3-10-7-34 | IC 3-6-5-17 | IC 3-6-5-17.5 | IC 3-12-5</a:t>
            </a:r>
          </a:p>
          <a:p>
            <a:endParaRPr lang="en-US" sz="1200" dirty="0"/>
          </a:p>
        </p:txBody>
      </p:sp>
    </p:spTree>
    <p:extLst>
      <p:ext uri="{BB962C8B-B14F-4D97-AF65-F5344CB8AC3E}">
        <p14:creationId xmlns:p14="http://schemas.microsoft.com/office/powerpoint/2010/main" val="2884993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3" name="Content Placeholder 2"/>
          <p:cNvSpPr txBox="1">
            <a:spLocks/>
          </p:cNvSpPr>
          <p:nvPr/>
        </p:nvSpPr>
        <p:spPr>
          <a:xfrm>
            <a:off x="5161280" y="1615439"/>
            <a:ext cx="6421120" cy="4113007"/>
          </a:xfrm>
          <a:prstGeom prst="rect">
            <a:avLst/>
          </a:prstGeom>
          <a:solidFill>
            <a:schemeClr val="bg1"/>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t>Serving Town Office &amp; </a:t>
            </a:r>
          </a:p>
          <a:p>
            <a:pPr marL="0" indent="0">
              <a:buNone/>
            </a:pPr>
            <a:r>
              <a:rPr lang="en-US" sz="4000" b="1" dirty="0"/>
              <a:t>Filling Office Vacancies</a:t>
            </a:r>
          </a:p>
        </p:txBody>
      </p:sp>
      <p:sp>
        <p:nvSpPr>
          <p:cNvPr id="4" name="TextBox 3"/>
          <p:cNvSpPr txBox="1"/>
          <p:nvPr/>
        </p:nvSpPr>
        <p:spPr>
          <a:xfrm>
            <a:off x="8769873" y="6486353"/>
            <a:ext cx="2895600" cy="261610"/>
          </a:xfrm>
          <a:prstGeom prst="rect">
            <a:avLst/>
          </a:prstGeom>
          <a:noFill/>
        </p:spPr>
        <p:txBody>
          <a:bodyPr wrap="square" rtlCol="0">
            <a:spAutoFit/>
          </a:bodyPr>
          <a:lstStyle/>
          <a:p>
            <a:pPr algn="r"/>
            <a:r>
              <a:rPr lang="en-US" sz="1100" i="1" dirty="0">
                <a:solidFill>
                  <a:schemeClr val="bg1"/>
                </a:solidFill>
              </a:rPr>
              <a:t>Image Created by </a:t>
            </a:r>
            <a:r>
              <a:rPr lang="en-US" sz="1100" i="1" dirty="0" err="1">
                <a:solidFill>
                  <a:schemeClr val="bg1"/>
                </a:solidFill>
              </a:rPr>
              <a:t>Freepik</a:t>
            </a:r>
            <a:endParaRPr lang="en-US" sz="1100" i="1" dirty="0">
              <a:solidFill>
                <a:schemeClr val="bg1"/>
              </a:solidFill>
            </a:endParaRPr>
          </a:p>
        </p:txBody>
      </p:sp>
    </p:spTree>
    <p:extLst>
      <p:ext uri="{BB962C8B-B14F-4D97-AF65-F5344CB8AC3E}">
        <p14:creationId xmlns:p14="http://schemas.microsoft.com/office/powerpoint/2010/main" val="182043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D568B-4B76-FD48-9129-DCD8183DA1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F69DF7-FDE6-A72D-8924-68776DC298AC}"/>
              </a:ext>
            </a:extLst>
          </p:cNvPr>
          <p:cNvSpPr>
            <a:spLocks noGrp="1"/>
          </p:cNvSpPr>
          <p:nvPr>
            <p:ph idx="1"/>
          </p:nvPr>
        </p:nvSpPr>
        <p:spPr>
          <a:xfrm>
            <a:off x="5727700" y="1685924"/>
            <a:ext cx="5969000" cy="4613275"/>
          </a:xfrm>
        </p:spPr>
        <p:txBody>
          <a:bodyPr>
            <a:normAutofit fontScale="92500" lnSpcReduction="20000"/>
          </a:bodyPr>
          <a:lstStyle/>
          <a:p>
            <a:pPr marL="0" indent="0">
              <a:buNone/>
            </a:pPr>
            <a:r>
              <a:rPr lang="en-US" b="1" dirty="0"/>
              <a:t>Primary Election</a:t>
            </a:r>
          </a:p>
          <a:p>
            <a:pPr lvl="1"/>
            <a:r>
              <a:rPr lang="en-US" dirty="0"/>
              <a:t>Major political parties nominate candidates for November elections</a:t>
            </a:r>
          </a:p>
          <a:p>
            <a:pPr lvl="1"/>
            <a:r>
              <a:rPr lang="en-US" dirty="0"/>
              <a:t>In Indiana, primaries are held in May</a:t>
            </a:r>
          </a:p>
          <a:p>
            <a:pPr marL="0" indent="0">
              <a:buNone/>
            </a:pPr>
            <a:r>
              <a:rPr lang="en-US" b="1" dirty="0"/>
              <a:t>General Election</a:t>
            </a:r>
          </a:p>
          <a:p>
            <a:pPr lvl="1"/>
            <a:r>
              <a:rPr lang="en-US" dirty="0"/>
              <a:t>All candidates appear on the ballot</a:t>
            </a:r>
          </a:p>
          <a:p>
            <a:pPr lvl="2"/>
            <a:r>
              <a:rPr lang="en-US" dirty="0"/>
              <a:t>Federal, state, local</a:t>
            </a:r>
          </a:p>
          <a:p>
            <a:pPr lvl="1"/>
            <a:r>
              <a:rPr lang="en-US" dirty="0"/>
              <a:t>November election in even-numbered years</a:t>
            </a:r>
          </a:p>
          <a:p>
            <a:pPr lvl="2"/>
            <a:r>
              <a:rPr lang="en-US" dirty="0"/>
              <a:t>Presidential &amp; mid-term elections</a:t>
            </a:r>
          </a:p>
          <a:p>
            <a:pPr marL="0" indent="0">
              <a:buNone/>
            </a:pPr>
            <a:r>
              <a:rPr lang="en-US" b="1" dirty="0"/>
              <a:t>Municipal Election</a:t>
            </a:r>
          </a:p>
          <a:p>
            <a:pPr lvl="1"/>
            <a:r>
              <a:rPr lang="en-US" dirty="0"/>
              <a:t>Local candidates on the ballot</a:t>
            </a:r>
          </a:p>
          <a:p>
            <a:pPr lvl="1"/>
            <a:r>
              <a:rPr lang="en-US" dirty="0"/>
              <a:t>November election in odd-numbered year between mid-term and presidential elections</a:t>
            </a:r>
          </a:p>
          <a:p>
            <a:pPr lvl="1"/>
            <a:endParaRPr lang="en-US" dirty="0"/>
          </a:p>
          <a:p>
            <a:pPr lvl="2"/>
            <a:endParaRPr lang="en-US" dirty="0"/>
          </a:p>
        </p:txBody>
      </p:sp>
      <p:sp>
        <p:nvSpPr>
          <p:cNvPr id="6" name="Title 1">
            <a:extLst>
              <a:ext uri="{FF2B5EF4-FFF2-40B4-BE49-F238E27FC236}">
                <a16:creationId xmlns:a16="http://schemas.microsoft.com/office/drawing/2014/main" id="{9FF47B9B-A3E5-BB0C-AFC2-E1A3F6B7A1A6}"/>
              </a:ext>
            </a:extLst>
          </p:cNvPr>
          <p:cNvSpPr txBox="1">
            <a:spLocks/>
          </p:cNvSpPr>
          <p:nvPr/>
        </p:nvSpPr>
        <p:spPr>
          <a:xfrm>
            <a:off x="5613400" y="361949"/>
            <a:ext cx="5969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Elections 101 </a:t>
            </a:r>
          </a:p>
        </p:txBody>
      </p:sp>
      <p:sp>
        <p:nvSpPr>
          <p:cNvPr id="7" name="Content Placeholder 2">
            <a:extLst>
              <a:ext uri="{FF2B5EF4-FFF2-40B4-BE49-F238E27FC236}">
                <a16:creationId xmlns:a16="http://schemas.microsoft.com/office/drawing/2014/main" id="{22EF2F3E-D88B-3F40-19CD-D076759130EE}"/>
              </a:ext>
            </a:extLst>
          </p:cNvPr>
          <p:cNvSpPr txBox="1">
            <a:spLocks/>
          </p:cNvSpPr>
          <p:nvPr/>
        </p:nvSpPr>
        <p:spPr>
          <a:xfrm>
            <a:off x="603250" y="1685925"/>
            <a:ext cx="5314950" cy="4613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dirty="0"/>
          </a:p>
          <a:p>
            <a:pPr lvl="1"/>
            <a:endParaRPr lang="en-US" sz="2000" dirty="0"/>
          </a:p>
          <a:p>
            <a:pPr lvl="2"/>
            <a:endParaRPr lang="en-US" dirty="0"/>
          </a:p>
        </p:txBody>
      </p:sp>
      <p:sp>
        <p:nvSpPr>
          <p:cNvPr id="10" name="Rectangle: Rounded Corners 9">
            <a:extLst>
              <a:ext uri="{FF2B5EF4-FFF2-40B4-BE49-F238E27FC236}">
                <a16:creationId xmlns:a16="http://schemas.microsoft.com/office/drawing/2014/main" id="{8D3ACDA6-82AB-64E6-B43C-3A5D327C13FA}"/>
              </a:ext>
            </a:extLst>
          </p:cNvPr>
          <p:cNvSpPr/>
          <p:nvPr/>
        </p:nvSpPr>
        <p:spPr>
          <a:xfrm>
            <a:off x="609600" y="558801"/>
            <a:ext cx="4279900" cy="5740398"/>
          </a:xfrm>
          <a:prstGeom prst="roundRect">
            <a:avLst/>
          </a:prstGeom>
          <a:solidFill>
            <a:srgbClr val="AF8C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Acronyms</a:t>
            </a:r>
          </a:p>
          <a:p>
            <a:r>
              <a:rPr lang="en-US" sz="2000" dirty="0"/>
              <a:t>ABS = Absentee</a:t>
            </a:r>
          </a:p>
          <a:p>
            <a:r>
              <a:rPr lang="en-US" sz="2000" dirty="0"/>
              <a:t>D/R/L = Democratic, Republican or Libertarian Parties</a:t>
            </a:r>
          </a:p>
          <a:p>
            <a:r>
              <a:rPr lang="en-US" sz="2000" dirty="0"/>
              <a:t>IEC = Indiana Election Commission</a:t>
            </a:r>
          </a:p>
          <a:p>
            <a:r>
              <a:rPr lang="en-US" sz="2000" dirty="0"/>
              <a:t>IED = Indiana Election Division</a:t>
            </a:r>
          </a:p>
          <a:p>
            <a:r>
              <a:rPr lang="en-US" sz="2000" dirty="0"/>
              <a:t>SOS = Secretary of State</a:t>
            </a:r>
          </a:p>
          <a:p>
            <a:r>
              <a:rPr lang="en-US" sz="2000" dirty="0"/>
              <a:t>SVRS = Statewide Voter Registration System</a:t>
            </a:r>
          </a:p>
          <a:p>
            <a:r>
              <a:rPr lang="en-US" sz="2000" dirty="0"/>
              <a:t>VR = Voter Registration</a:t>
            </a:r>
          </a:p>
          <a:p>
            <a:pPr algn="ctr"/>
            <a:endParaRPr lang="en-US" dirty="0"/>
          </a:p>
        </p:txBody>
      </p:sp>
    </p:spTree>
    <p:extLst>
      <p:ext uri="{BB962C8B-B14F-4D97-AF65-F5344CB8AC3E}">
        <p14:creationId xmlns:p14="http://schemas.microsoft.com/office/powerpoint/2010/main" val="3670255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Town Office (Candidate) Qualifications</a:t>
            </a:r>
          </a:p>
        </p:txBody>
      </p:sp>
      <p:sp>
        <p:nvSpPr>
          <p:cNvPr id="3" name="Content Placeholder 2"/>
          <p:cNvSpPr>
            <a:spLocks noGrp="1"/>
          </p:cNvSpPr>
          <p:nvPr>
            <p:ph idx="1"/>
          </p:nvPr>
        </p:nvSpPr>
        <p:spPr/>
        <p:txBody>
          <a:bodyPr>
            <a:normAutofit lnSpcReduction="10000"/>
          </a:bodyPr>
          <a:lstStyle/>
          <a:p>
            <a:r>
              <a:rPr lang="en-US" dirty="0"/>
              <a:t>Town office candidates, generally</a:t>
            </a:r>
          </a:p>
          <a:p>
            <a:pPr lvl="1"/>
            <a:r>
              <a:rPr lang="en-US" dirty="0"/>
              <a:t>Must be a registered voter in the election district</a:t>
            </a:r>
          </a:p>
          <a:p>
            <a:pPr lvl="2"/>
            <a:r>
              <a:rPr lang="en-US" dirty="0"/>
              <a:t>NOTE: town judges must be registered to vote in the county where the municipality is located</a:t>
            </a:r>
          </a:p>
          <a:p>
            <a:pPr lvl="1"/>
            <a:r>
              <a:rPr lang="en-US" dirty="0"/>
              <a:t>May not have a felony conviction (see IC 3-8-1-5 for full details)</a:t>
            </a:r>
          </a:p>
          <a:p>
            <a:pPr lvl="1"/>
            <a:r>
              <a:rPr lang="en-US" dirty="0"/>
              <a:t>Must file a statement of economic interest with declaration of candidacy or candidate consent</a:t>
            </a:r>
          </a:p>
          <a:p>
            <a:r>
              <a:rPr lang="en-US" dirty="0"/>
              <a:t>Residency Requirements</a:t>
            </a:r>
          </a:p>
          <a:p>
            <a:pPr lvl="1"/>
            <a:r>
              <a:rPr lang="en-US" dirty="0"/>
              <a:t>Town Council candidates must reside in the district in which seeking election, if applicable</a:t>
            </a:r>
          </a:p>
          <a:p>
            <a:pPr lvl="1"/>
            <a:r>
              <a:rPr lang="en-US" dirty="0"/>
              <a:t>Town Clerk-Treasurer &amp; Town Judge candidates do not have residency requirements beyond being a registered voter of the election district</a:t>
            </a:r>
          </a:p>
        </p:txBody>
      </p:sp>
      <p:sp>
        <p:nvSpPr>
          <p:cNvPr id="4" name="TextBox 3"/>
          <p:cNvSpPr txBox="1"/>
          <p:nvPr/>
        </p:nvSpPr>
        <p:spPr>
          <a:xfrm>
            <a:off x="838200" y="6354375"/>
            <a:ext cx="2946400" cy="276999"/>
          </a:xfrm>
          <a:prstGeom prst="rect">
            <a:avLst/>
          </a:prstGeom>
          <a:noFill/>
        </p:spPr>
        <p:txBody>
          <a:bodyPr wrap="square" rtlCol="0">
            <a:spAutoFit/>
          </a:bodyPr>
          <a:lstStyle/>
          <a:p>
            <a:r>
              <a:rPr lang="en-US" sz="1200" dirty="0"/>
              <a:t>IC 3-8-1-1 | IC 3-8-1-1.5 | 3-8-1-29</a:t>
            </a:r>
          </a:p>
        </p:txBody>
      </p:sp>
    </p:spTree>
    <p:extLst>
      <p:ext uri="{BB962C8B-B14F-4D97-AF65-F5344CB8AC3E}">
        <p14:creationId xmlns:p14="http://schemas.microsoft.com/office/powerpoint/2010/main" val="4274468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Town Office (Candidate) Qualifications</a:t>
            </a:r>
          </a:p>
        </p:txBody>
      </p:sp>
      <p:sp>
        <p:nvSpPr>
          <p:cNvPr id="3" name="Content Placeholder 2"/>
          <p:cNvSpPr>
            <a:spLocks noGrp="1"/>
          </p:cNvSpPr>
          <p:nvPr>
            <p:ph idx="1"/>
          </p:nvPr>
        </p:nvSpPr>
        <p:spPr/>
        <p:txBody>
          <a:bodyPr>
            <a:normAutofit lnSpcReduction="10000"/>
          </a:bodyPr>
          <a:lstStyle/>
          <a:p>
            <a:r>
              <a:rPr lang="en-US" dirty="0"/>
              <a:t>Government Employees Holding Office</a:t>
            </a:r>
          </a:p>
          <a:p>
            <a:pPr lvl="1"/>
            <a:r>
              <a:rPr lang="en-US" dirty="0"/>
              <a:t>A government employee may not hold elected office for the same unit of government &amp; remain employed</a:t>
            </a:r>
          </a:p>
          <a:p>
            <a:pPr lvl="1"/>
            <a:r>
              <a:rPr lang="en-US" dirty="0"/>
              <a:t>Does not disqualify a person from running; rather, the person is considered to have resigned from their job, if elected and qualified</a:t>
            </a:r>
          </a:p>
          <a:p>
            <a:pPr lvl="2"/>
            <a:r>
              <a:rPr lang="en-US" dirty="0"/>
              <a:t>Example: Sally is the town planner. She decides to run for town council. Sally wins her election. Since the elected office (town) IS the same unit of government as her employer (town), she effectively resigns her position as town planner.</a:t>
            </a:r>
          </a:p>
          <a:p>
            <a:pPr lvl="2"/>
            <a:r>
              <a:rPr lang="en-US" dirty="0"/>
              <a:t>Example 2: Joe is a town planner. He decides to run for county council. Joe wins his election. Since the elected office (county) is not the same unit of government as his employer (town), he may hold elected office and remain in his job.</a:t>
            </a:r>
          </a:p>
          <a:p>
            <a:pPr lvl="1"/>
            <a:r>
              <a:rPr lang="en-US" dirty="0"/>
              <a:t>NOTE: Firefighters who are not in a full-time, paid position (i.e. volunteer) are exempt from the statute.</a:t>
            </a:r>
          </a:p>
          <a:p>
            <a:pPr lvl="1"/>
            <a:endParaRPr lang="en-US" dirty="0"/>
          </a:p>
        </p:txBody>
      </p:sp>
      <p:sp>
        <p:nvSpPr>
          <p:cNvPr id="4" name="TextBox 3"/>
          <p:cNvSpPr txBox="1"/>
          <p:nvPr/>
        </p:nvSpPr>
        <p:spPr>
          <a:xfrm>
            <a:off x="838200" y="6176963"/>
            <a:ext cx="2946400" cy="276999"/>
          </a:xfrm>
          <a:prstGeom prst="rect">
            <a:avLst/>
          </a:prstGeom>
          <a:noFill/>
        </p:spPr>
        <p:txBody>
          <a:bodyPr wrap="square" rtlCol="0">
            <a:spAutoFit/>
          </a:bodyPr>
          <a:lstStyle/>
          <a:p>
            <a:r>
              <a:rPr lang="en-US" sz="1200" dirty="0"/>
              <a:t>IC 3-5-9</a:t>
            </a:r>
          </a:p>
        </p:txBody>
      </p:sp>
    </p:spTree>
    <p:extLst>
      <p:ext uri="{BB962C8B-B14F-4D97-AF65-F5344CB8AC3E}">
        <p14:creationId xmlns:p14="http://schemas.microsoft.com/office/powerpoint/2010/main" val="4281586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Town Office Candidate Filing</a:t>
            </a:r>
          </a:p>
        </p:txBody>
      </p:sp>
      <p:sp>
        <p:nvSpPr>
          <p:cNvPr id="3" name="Content Placeholder 2"/>
          <p:cNvSpPr>
            <a:spLocks noGrp="1"/>
          </p:cNvSpPr>
          <p:nvPr>
            <p:ph idx="1"/>
          </p:nvPr>
        </p:nvSpPr>
        <p:spPr/>
        <p:txBody>
          <a:bodyPr>
            <a:normAutofit/>
          </a:bodyPr>
          <a:lstStyle/>
          <a:p>
            <a:pPr marL="0" indent="0">
              <a:buNone/>
            </a:pPr>
            <a:r>
              <a:rPr lang="en-US" b="1" dirty="0"/>
              <a:t>Democratic &amp; Republican candidates</a:t>
            </a:r>
          </a:p>
          <a:p>
            <a:r>
              <a:rPr lang="en-US" sz="2400" dirty="0"/>
              <a:t>To run in primary election or town convention, candidate must:</a:t>
            </a:r>
          </a:p>
          <a:p>
            <a:pPr lvl="1"/>
            <a:r>
              <a:rPr lang="en-US" sz="2000" dirty="0"/>
              <a:t>In the last two primaries in which the candidate voted in Indiana, they must have requested a party ballot for the party they are affiliating with on the ballot OR</a:t>
            </a:r>
          </a:p>
          <a:p>
            <a:pPr lvl="1"/>
            <a:r>
              <a:rPr lang="en-US" sz="2000" dirty="0"/>
              <a:t>File certification from the county party chair of the major political party that the candidate is a member in good standing of the party</a:t>
            </a:r>
          </a:p>
          <a:p>
            <a:r>
              <a:rPr lang="en-US" sz="2400" dirty="0"/>
              <a:t>File paperwork with county clerk by deadline, including:</a:t>
            </a:r>
          </a:p>
          <a:p>
            <a:pPr lvl="1"/>
            <a:r>
              <a:rPr lang="en-US" sz="2000" dirty="0"/>
              <a:t>Statement of Economic Interests (CAN-12)</a:t>
            </a:r>
          </a:p>
          <a:p>
            <a:pPr lvl="1"/>
            <a:r>
              <a:rPr lang="en-US" sz="2000" dirty="0"/>
              <a:t>Form CAN-2 or CAN-42, if holding primary election in an even- or odd-numbered year</a:t>
            </a:r>
          </a:p>
          <a:p>
            <a:pPr lvl="1"/>
            <a:r>
              <a:rPr lang="en-US" sz="2000" dirty="0"/>
              <a:t>Form CAN-16, if holding a small town nominating convention in an odd-numbered year</a:t>
            </a:r>
          </a:p>
          <a:p>
            <a:pPr lvl="2"/>
            <a:endParaRPr lang="en-US" dirty="0"/>
          </a:p>
        </p:txBody>
      </p:sp>
      <p:sp>
        <p:nvSpPr>
          <p:cNvPr id="4" name="TextBox 3"/>
          <p:cNvSpPr txBox="1"/>
          <p:nvPr/>
        </p:nvSpPr>
        <p:spPr>
          <a:xfrm>
            <a:off x="838200" y="6176963"/>
            <a:ext cx="7886700" cy="276999"/>
          </a:xfrm>
          <a:prstGeom prst="rect">
            <a:avLst/>
          </a:prstGeom>
          <a:noFill/>
        </p:spPr>
        <p:txBody>
          <a:bodyPr wrap="square" rtlCol="0">
            <a:spAutoFit/>
          </a:bodyPr>
          <a:lstStyle/>
          <a:p>
            <a:r>
              <a:rPr lang="en-US" sz="1200" dirty="0"/>
              <a:t>IC 3-8-2 | IC 3-8-5-10.5</a:t>
            </a:r>
          </a:p>
        </p:txBody>
      </p:sp>
    </p:spTree>
    <p:extLst>
      <p:ext uri="{BB962C8B-B14F-4D97-AF65-F5344CB8AC3E}">
        <p14:creationId xmlns:p14="http://schemas.microsoft.com/office/powerpoint/2010/main" val="715053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Town Office Candidate Filing</a:t>
            </a:r>
          </a:p>
        </p:txBody>
      </p:sp>
      <p:sp>
        <p:nvSpPr>
          <p:cNvPr id="3" name="Content Placeholder 2"/>
          <p:cNvSpPr>
            <a:spLocks noGrp="1"/>
          </p:cNvSpPr>
          <p:nvPr>
            <p:ph idx="1"/>
          </p:nvPr>
        </p:nvSpPr>
        <p:spPr>
          <a:xfrm>
            <a:off x="838200" y="1825628"/>
            <a:ext cx="9201150" cy="3611235"/>
          </a:xfrm>
        </p:spPr>
        <p:txBody>
          <a:bodyPr>
            <a:normAutofit lnSpcReduction="10000"/>
          </a:bodyPr>
          <a:lstStyle/>
          <a:p>
            <a:pPr marL="0" indent="0">
              <a:lnSpc>
                <a:spcPct val="100000"/>
              </a:lnSpc>
              <a:spcBef>
                <a:spcPts val="0"/>
              </a:spcBef>
              <a:buNone/>
            </a:pPr>
            <a:r>
              <a:rPr lang="en-US" b="1" dirty="0"/>
              <a:t>Libertarian Candidates</a:t>
            </a:r>
          </a:p>
          <a:p>
            <a:pPr>
              <a:lnSpc>
                <a:spcPct val="100000"/>
              </a:lnSpc>
              <a:spcBef>
                <a:spcPts val="0"/>
              </a:spcBef>
            </a:pPr>
            <a:r>
              <a:rPr lang="en-US" sz="2400" dirty="0"/>
              <a:t>Nominated at a town convention</a:t>
            </a:r>
          </a:p>
          <a:p>
            <a:pPr>
              <a:lnSpc>
                <a:spcPct val="100000"/>
              </a:lnSpc>
              <a:spcBef>
                <a:spcPts val="0"/>
              </a:spcBef>
            </a:pPr>
            <a:r>
              <a:rPr lang="en-US" sz="2400" dirty="0"/>
              <a:t>File paperwork with county clerk by deadline, including:</a:t>
            </a:r>
          </a:p>
          <a:p>
            <a:pPr lvl="2">
              <a:lnSpc>
                <a:spcPct val="100000"/>
              </a:lnSpc>
              <a:spcBef>
                <a:spcPts val="0"/>
              </a:spcBef>
            </a:pPr>
            <a:r>
              <a:rPr lang="en-US" sz="1800" dirty="0"/>
              <a:t>FORM CAN-16</a:t>
            </a:r>
          </a:p>
          <a:p>
            <a:pPr lvl="2">
              <a:lnSpc>
                <a:spcPct val="100000"/>
              </a:lnSpc>
              <a:spcBef>
                <a:spcPts val="0"/>
              </a:spcBef>
            </a:pPr>
            <a:r>
              <a:rPr lang="en-US" sz="1800" dirty="0"/>
              <a:t>Statement of Economic Interest (CAN-12)</a:t>
            </a:r>
          </a:p>
          <a:p>
            <a:pPr marL="0" indent="0">
              <a:lnSpc>
                <a:spcPct val="100000"/>
              </a:lnSpc>
              <a:spcBef>
                <a:spcPts val="0"/>
              </a:spcBef>
              <a:buNone/>
            </a:pPr>
            <a:r>
              <a:rPr lang="en-US" b="1" dirty="0">
                <a:solidFill>
                  <a:schemeClr val="tx1"/>
                </a:solidFill>
              </a:rPr>
              <a:t>Write-in Candidates</a:t>
            </a:r>
          </a:p>
          <a:p>
            <a:pPr>
              <a:lnSpc>
                <a:spcPct val="100000"/>
              </a:lnSpc>
              <a:spcBef>
                <a:spcPts val="0"/>
              </a:spcBef>
            </a:pPr>
            <a:r>
              <a:rPr lang="en-US" sz="2400" dirty="0"/>
              <a:t>Name is NOT printed on the ballot</a:t>
            </a:r>
          </a:p>
          <a:p>
            <a:pPr>
              <a:lnSpc>
                <a:spcPct val="100000"/>
              </a:lnSpc>
              <a:spcBef>
                <a:spcPts val="0"/>
              </a:spcBef>
            </a:pPr>
            <a:r>
              <a:rPr lang="en-US" sz="2400" dirty="0"/>
              <a:t>File paperwork with county clerk by deadline, including:</a:t>
            </a:r>
          </a:p>
          <a:p>
            <a:pPr lvl="2">
              <a:lnSpc>
                <a:spcPct val="100000"/>
              </a:lnSpc>
              <a:spcBef>
                <a:spcPts val="0"/>
              </a:spcBef>
            </a:pPr>
            <a:r>
              <a:rPr lang="en-US" sz="1800" dirty="0"/>
              <a:t>FORM CAN-3 </a:t>
            </a:r>
            <a:r>
              <a:rPr lang="en-US" sz="1800" dirty="0">
                <a:solidFill>
                  <a:srgbClr val="7030A0"/>
                </a:solidFill>
              </a:rPr>
              <a:t>or CAN-51</a:t>
            </a:r>
            <a:r>
              <a:rPr lang="en-US" sz="1800" dirty="0"/>
              <a:t> (even-numbered years); FORM CAN-51 (odd-numbered years)</a:t>
            </a:r>
          </a:p>
          <a:p>
            <a:pPr lvl="2">
              <a:lnSpc>
                <a:spcPct val="100000"/>
              </a:lnSpc>
              <a:spcBef>
                <a:spcPts val="0"/>
              </a:spcBef>
            </a:pPr>
            <a:r>
              <a:rPr lang="en-US" sz="1800" dirty="0"/>
              <a:t>Statement of Economic Interest (CAN-12)</a:t>
            </a:r>
          </a:p>
        </p:txBody>
      </p:sp>
      <p:sp>
        <p:nvSpPr>
          <p:cNvPr id="4" name="TextBox 3"/>
          <p:cNvSpPr txBox="1"/>
          <p:nvPr/>
        </p:nvSpPr>
        <p:spPr>
          <a:xfrm>
            <a:off x="838200" y="6354375"/>
            <a:ext cx="2946400" cy="276999"/>
          </a:xfrm>
          <a:prstGeom prst="rect">
            <a:avLst/>
          </a:prstGeom>
          <a:noFill/>
        </p:spPr>
        <p:txBody>
          <a:bodyPr wrap="square" rtlCol="0">
            <a:spAutoFit/>
          </a:bodyPr>
          <a:lstStyle/>
          <a:p>
            <a:r>
              <a:rPr lang="en-US" sz="1200" dirty="0"/>
              <a:t>IC 3-8-2-4 | IC 3-8-5-17</a:t>
            </a:r>
          </a:p>
        </p:txBody>
      </p:sp>
      <p:sp>
        <p:nvSpPr>
          <p:cNvPr id="5" name="Rounded Rectangle 4"/>
          <p:cNvSpPr/>
          <p:nvPr/>
        </p:nvSpPr>
        <p:spPr>
          <a:xfrm>
            <a:off x="663387" y="5514090"/>
            <a:ext cx="10901083" cy="785113"/>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21976" y="5514090"/>
            <a:ext cx="10165976" cy="707886"/>
          </a:xfrm>
          <a:prstGeom prst="rect">
            <a:avLst/>
          </a:prstGeom>
          <a:noFill/>
        </p:spPr>
        <p:txBody>
          <a:bodyPr wrap="square" rtlCol="0">
            <a:spAutoFit/>
          </a:bodyPr>
          <a:lstStyle/>
          <a:p>
            <a:pPr algn="ctr"/>
            <a:r>
              <a:rPr lang="en-US" sz="2000" b="1" i="1" dirty="0"/>
              <a:t>Candidate filing requirements on these slides are not exhaustive; </a:t>
            </a:r>
            <a:br>
              <a:rPr lang="en-US" sz="2000" b="1" i="1" dirty="0"/>
            </a:br>
            <a:r>
              <a:rPr lang="en-US" sz="2000" b="1" i="1" dirty="0"/>
              <a:t>please consult proper statutes for further guidance.</a:t>
            </a:r>
          </a:p>
        </p:txBody>
      </p:sp>
    </p:spTree>
    <p:extLst>
      <p:ext uri="{BB962C8B-B14F-4D97-AF65-F5344CB8AC3E}">
        <p14:creationId xmlns:p14="http://schemas.microsoft.com/office/powerpoint/2010/main" val="81658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Town Office Candidate Filing</a:t>
            </a:r>
          </a:p>
        </p:txBody>
      </p:sp>
      <p:sp>
        <p:nvSpPr>
          <p:cNvPr id="3" name="Content Placeholder 2"/>
          <p:cNvSpPr>
            <a:spLocks noGrp="1"/>
          </p:cNvSpPr>
          <p:nvPr>
            <p:ph idx="1"/>
          </p:nvPr>
        </p:nvSpPr>
        <p:spPr/>
        <p:txBody>
          <a:bodyPr>
            <a:normAutofit/>
          </a:bodyPr>
          <a:lstStyle/>
          <a:p>
            <a:pPr marL="0" indent="0">
              <a:buNone/>
            </a:pPr>
            <a:r>
              <a:rPr lang="en-US" b="1" dirty="0"/>
              <a:t>Minor Party &amp; Independent Candidates</a:t>
            </a:r>
          </a:p>
          <a:p>
            <a:pPr lvl="1"/>
            <a:r>
              <a:rPr lang="en-US" dirty="0"/>
              <a:t>For name to appear on the ballot, the candidate:</a:t>
            </a:r>
          </a:p>
          <a:p>
            <a:pPr lvl="2"/>
            <a:r>
              <a:rPr lang="en-US" dirty="0"/>
              <a:t>Must collect signatures of registered voters within the election district totaling 2% of the total votes cast in the last Secretary of State’s race</a:t>
            </a:r>
          </a:p>
          <a:p>
            <a:pPr lvl="3"/>
            <a:r>
              <a:rPr lang="en-US" dirty="0"/>
              <a:t>Reach out to county clerk for precinct results from 2022 (for 2026) or 2026 (for 2027, 2028, 2030) November election to determine threshold</a:t>
            </a:r>
          </a:p>
          <a:p>
            <a:pPr lvl="2"/>
            <a:r>
              <a:rPr lang="en-US" dirty="0"/>
              <a:t>Submit petitions (CAN-21 in even years; CAN-44 in odd years) to county VR official for certification</a:t>
            </a:r>
          </a:p>
          <a:p>
            <a:pPr lvl="2"/>
            <a:r>
              <a:rPr lang="en-US" dirty="0"/>
              <a:t>File certified petitions (CAN-21 or CAN-44), candidate consent (CAN-20 in even years; CAN-45 in odd years), and statement of economic interest (CAN-12) by deadline</a:t>
            </a:r>
          </a:p>
        </p:txBody>
      </p:sp>
      <p:sp>
        <p:nvSpPr>
          <p:cNvPr id="4" name="TextBox 3"/>
          <p:cNvSpPr txBox="1"/>
          <p:nvPr/>
        </p:nvSpPr>
        <p:spPr>
          <a:xfrm>
            <a:off x="727261" y="6299201"/>
            <a:ext cx="2946400" cy="276999"/>
          </a:xfrm>
          <a:prstGeom prst="rect">
            <a:avLst/>
          </a:prstGeom>
          <a:noFill/>
        </p:spPr>
        <p:txBody>
          <a:bodyPr wrap="square" rtlCol="0">
            <a:spAutoFit/>
          </a:bodyPr>
          <a:lstStyle/>
          <a:p>
            <a:r>
              <a:rPr lang="en-US" sz="1200" dirty="0"/>
              <a:t>IC 3-8-6</a:t>
            </a:r>
          </a:p>
        </p:txBody>
      </p:sp>
      <p:sp>
        <p:nvSpPr>
          <p:cNvPr id="5" name="Rounded Rectangle 4"/>
          <p:cNvSpPr/>
          <p:nvPr/>
        </p:nvSpPr>
        <p:spPr>
          <a:xfrm>
            <a:off x="609599" y="5222421"/>
            <a:ext cx="11035553" cy="1076781"/>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228164" y="5406868"/>
            <a:ext cx="8935720" cy="707886"/>
          </a:xfrm>
          <a:prstGeom prst="rect">
            <a:avLst/>
          </a:prstGeom>
          <a:noFill/>
        </p:spPr>
        <p:txBody>
          <a:bodyPr wrap="square" rtlCol="0">
            <a:spAutoFit/>
          </a:bodyPr>
          <a:lstStyle/>
          <a:p>
            <a:pPr algn="ctr"/>
            <a:r>
              <a:rPr lang="en-US" sz="2000" i="1" dirty="0"/>
              <a:t>Democratic, Republican &amp; Libertarian parties may fill ballot vacancies; minor party/independent candidates &amp; write-in candidates may not.</a:t>
            </a:r>
          </a:p>
        </p:txBody>
      </p:sp>
    </p:spTree>
    <p:extLst>
      <p:ext uri="{BB962C8B-B14F-4D97-AF65-F5344CB8AC3E}">
        <p14:creationId xmlns:p14="http://schemas.microsoft.com/office/powerpoint/2010/main" val="349542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991" y="323753"/>
            <a:ext cx="10328537" cy="955763"/>
          </a:xfrm>
        </p:spPr>
        <p:txBody>
          <a:bodyPr>
            <a:normAutofit/>
          </a:bodyPr>
          <a:lstStyle/>
          <a:p>
            <a:r>
              <a:rPr lang="en-US" b="1" dirty="0"/>
              <a:t>Filling Town Office Vacancies</a:t>
            </a:r>
          </a:p>
        </p:txBody>
      </p:sp>
      <p:sp>
        <p:nvSpPr>
          <p:cNvPr id="3" name="Content Placeholder 2"/>
          <p:cNvSpPr>
            <a:spLocks noGrp="1"/>
          </p:cNvSpPr>
          <p:nvPr>
            <p:ph idx="1"/>
          </p:nvPr>
        </p:nvSpPr>
        <p:spPr>
          <a:xfrm>
            <a:off x="699247" y="1825624"/>
            <a:ext cx="10856259" cy="4351057"/>
          </a:xfrm>
        </p:spPr>
        <p:txBody>
          <a:bodyPr>
            <a:normAutofit fontScale="92500"/>
          </a:bodyPr>
          <a:lstStyle/>
          <a:p>
            <a:pPr marL="0" indent="0">
              <a:buNone/>
            </a:pPr>
            <a:r>
              <a:rPr lang="en-US" b="1" dirty="0"/>
              <a:t>Resignation (IC 5-8-3.5)</a:t>
            </a:r>
          </a:p>
          <a:p>
            <a:pPr lvl="1"/>
            <a:r>
              <a:rPr lang="en-US" dirty="0"/>
              <a:t>Resignation letter must be filed with the </a:t>
            </a:r>
            <a:r>
              <a:rPr lang="en-US" dirty="0">
                <a:highlight>
                  <a:srgbClr val="CCBCCB"/>
                </a:highlight>
              </a:rPr>
              <a:t>county clerk</a:t>
            </a:r>
          </a:p>
          <a:p>
            <a:pPr lvl="1"/>
            <a:r>
              <a:rPr lang="en-US" dirty="0"/>
              <a:t>Procedures in law to fill the vacancy if resignation if not properly filed</a:t>
            </a:r>
          </a:p>
          <a:p>
            <a:pPr marL="0" indent="0">
              <a:buNone/>
            </a:pPr>
            <a:r>
              <a:rPr lang="en-US" b="1" dirty="0"/>
              <a:t>Death (IC 5-8-6)</a:t>
            </a:r>
          </a:p>
          <a:p>
            <a:pPr lvl="1"/>
            <a:r>
              <a:rPr lang="en-US" dirty="0">
                <a:highlight>
                  <a:srgbClr val="CCBCCB"/>
                </a:highlight>
              </a:rPr>
              <a:t>County clerk </a:t>
            </a:r>
            <a:r>
              <a:rPr lang="en-US" dirty="0"/>
              <a:t>must receive information that the individual has passed</a:t>
            </a:r>
          </a:p>
          <a:p>
            <a:pPr lvl="1"/>
            <a:r>
              <a:rPr lang="en-US" dirty="0"/>
              <a:t>If “reasonably satisfied” it’s true, then notifies the person or entity that can fill the vacancy</a:t>
            </a:r>
          </a:p>
          <a:p>
            <a:pPr lvl="1"/>
            <a:r>
              <a:rPr lang="en-US" b="1" dirty="0">
                <a:highlight>
                  <a:srgbClr val="CCBCCB"/>
                </a:highlight>
              </a:rPr>
              <a:t>CANNOT</a:t>
            </a:r>
            <a:r>
              <a:rPr lang="en-US" dirty="0"/>
              <a:t> fill an elected office vacancy due to death until county clerk gives notice!</a:t>
            </a:r>
          </a:p>
          <a:p>
            <a:pPr marL="0" indent="0">
              <a:buNone/>
            </a:pPr>
            <a:r>
              <a:rPr lang="en-US" b="1" dirty="0"/>
              <a:t>Declaring Town Council Seat Vacant (IC 5-8-5, IC 36-5-2-6.5(3))</a:t>
            </a:r>
          </a:p>
          <a:p>
            <a:pPr lvl="1"/>
            <a:r>
              <a:rPr lang="en-US" dirty="0"/>
              <a:t>Procedures set forth in state law to declare a town council seat vacant if official has moved out of the election district &amp; not resigned</a:t>
            </a:r>
          </a:p>
          <a:p>
            <a:pPr lvl="1"/>
            <a:endParaRPr lang="en-US" dirty="0"/>
          </a:p>
        </p:txBody>
      </p:sp>
      <p:sp>
        <p:nvSpPr>
          <p:cNvPr id="8" name="TextBox 7"/>
          <p:cNvSpPr txBox="1"/>
          <p:nvPr/>
        </p:nvSpPr>
        <p:spPr>
          <a:xfrm>
            <a:off x="699247" y="6257248"/>
            <a:ext cx="6578974" cy="276999"/>
          </a:xfrm>
          <a:prstGeom prst="rect">
            <a:avLst/>
          </a:prstGeom>
          <a:noFill/>
        </p:spPr>
        <p:txBody>
          <a:bodyPr wrap="square" rtlCol="0">
            <a:spAutoFit/>
          </a:bodyPr>
          <a:lstStyle/>
          <a:p>
            <a:r>
              <a:rPr lang="en-US" sz="1200" dirty="0"/>
              <a:t>IC 3-13-9-1 | IC 3-13-9-2 | IC 3-13-9-3 | IC 3-13-9-4 | IC 3-13-11 | IC 5-8-6-3.5 | IC 5-8-5 | IC 5-8-6-6</a:t>
            </a:r>
          </a:p>
        </p:txBody>
      </p:sp>
    </p:spTree>
    <p:extLst>
      <p:ext uri="{BB962C8B-B14F-4D97-AF65-F5344CB8AC3E}">
        <p14:creationId xmlns:p14="http://schemas.microsoft.com/office/powerpoint/2010/main" val="1525459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7DE13-E9B6-7640-A0F7-53E847E9E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C0698-9F4A-AB81-9A91-4FE5C7029E80}"/>
              </a:ext>
            </a:extLst>
          </p:cNvPr>
          <p:cNvSpPr>
            <a:spLocks noGrp="1"/>
          </p:cNvSpPr>
          <p:nvPr>
            <p:ph type="title"/>
          </p:nvPr>
        </p:nvSpPr>
        <p:spPr>
          <a:xfrm>
            <a:off x="966991" y="323753"/>
            <a:ext cx="10328537" cy="955763"/>
          </a:xfrm>
        </p:spPr>
        <p:txBody>
          <a:bodyPr>
            <a:normAutofit/>
          </a:bodyPr>
          <a:lstStyle/>
          <a:p>
            <a:r>
              <a:rPr lang="en-US" b="1" dirty="0"/>
              <a:t>Filling Town Office Vacancies</a:t>
            </a:r>
          </a:p>
        </p:txBody>
      </p:sp>
      <p:sp>
        <p:nvSpPr>
          <p:cNvPr id="3" name="Content Placeholder 2">
            <a:extLst>
              <a:ext uri="{FF2B5EF4-FFF2-40B4-BE49-F238E27FC236}">
                <a16:creationId xmlns:a16="http://schemas.microsoft.com/office/drawing/2014/main" id="{3ED41D7A-CE18-2752-3C67-8238C1C6CDA4}"/>
              </a:ext>
            </a:extLst>
          </p:cNvPr>
          <p:cNvSpPr>
            <a:spLocks noGrp="1"/>
          </p:cNvSpPr>
          <p:nvPr>
            <p:ph idx="1"/>
          </p:nvPr>
        </p:nvSpPr>
        <p:spPr>
          <a:xfrm>
            <a:off x="699247" y="1730188"/>
            <a:ext cx="10856259" cy="4446493"/>
          </a:xfrm>
        </p:spPr>
        <p:txBody>
          <a:bodyPr>
            <a:normAutofit/>
          </a:bodyPr>
          <a:lstStyle/>
          <a:p>
            <a:pPr marL="0" indent="0">
              <a:lnSpc>
                <a:spcPct val="100000"/>
              </a:lnSpc>
              <a:spcBef>
                <a:spcPts val="0"/>
              </a:spcBef>
              <a:buNone/>
            </a:pPr>
            <a:r>
              <a:rPr lang="en-US" b="1" dirty="0"/>
              <a:t>Rules for filling town office vacancies (IC 3-13-9)</a:t>
            </a:r>
          </a:p>
          <a:p>
            <a:pPr>
              <a:lnSpc>
                <a:spcPct val="100000"/>
              </a:lnSpc>
              <a:spcBef>
                <a:spcPts val="0"/>
              </a:spcBef>
            </a:pPr>
            <a:r>
              <a:rPr lang="en-US" sz="2600" dirty="0"/>
              <a:t>Don’t skip over IC 3-13-9-1! </a:t>
            </a:r>
          </a:p>
          <a:p>
            <a:pPr lvl="1">
              <a:lnSpc>
                <a:spcPct val="100000"/>
              </a:lnSpc>
              <a:spcBef>
                <a:spcPts val="0"/>
              </a:spcBef>
            </a:pPr>
            <a:r>
              <a:rPr lang="en-US" sz="2000" dirty="0"/>
              <a:t>This section mandates that if the elected official was a D or R, then the D or R party gets first pass at filling the vacancy</a:t>
            </a:r>
          </a:p>
          <a:p>
            <a:pPr marL="0" indent="0">
              <a:lnSpc>
                <a:spcPct val="100000"/>
              </a:lnSpc>
              <a:spcBef>
                <a:spcPts val="0"/>
              </a:spcBef>
              <a:buNone/>
            </a:pPr>
            <a:endParaRPr lang="en-US" dirty="0"/>
          </a:p>
          <a:p>
            <a:pPr marL="457200" lvl="1" indent="0">
              <a:lnSpc>
                <a:spcPct val="100000"/>
              </a:lnSpc>
              <a:spcBef>
                <a:spcPts val="0"/>
              </a:spcBef>
              <a:buNone/>
            </a:pPr>
            <a:endParaRPr lang="en-US" dirty="0"/>
          </a:p>
          <a:p>
            <a:pPr marL="0" indent="0">
              <a:lnSpc>
                <a:spcPct val="100000"/>
              </a:lnSpc>
              <a:spcBef>
                <a:spcPts val="0"/>
              </a:spcBef>
              <a:buNone/>
            </a:pPr>
            <a:endParaRPr lang="en-US" sz="2000" b="1" dirty="0"/>
          </a:p>
          <a:p>
            <a:pPr marL="0" indent="0">
              <a:lnSpc>
                <a:spcPct val="100000"/>
              </a:lnSpc>
              <a:spcBef>
                <a:spcPts val="0"/>
              </a:spcBef>
              <a:buNone/>
            </a:pPr>
            <a:r>
              <a:rPr lang="en-US" sz="2000" b="1" dirty="0"/>
              <a:t>Example: </a:t>
            </a:r>
            <a:r>
              <a:rPr lang="en-US" sz="2000" dirty="0"/>
              <a:t>IC 3-13-9-3 tells us that this section (meaning IC 3-13-9-3) does not apply if the vacancy is covered by IC 3-13-9-1 (meaning the candidate was a D or R) OR is covered by section 1 but the party has not filled the position within their 30-day time frame to do so</a:t>
            </a:r>
          </a:p>
        </p:txBody>
      </p:sp>
      <p:pic>
        <p:nvPicPr>
          <p:cNvPr id="5" name="Picture 4">
            <a:extLst>
              <a:ext uri="{FF2B5EF4-FFF2-40B4-BE49-F238E27FC236}">
                <a16:creationId xmlns:a16="http://schemas.microsoft.com/office/drawing/2014/main" id="{BFD17617-49B3-8FA9-B185-C82B900CA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197" y="3299597"/>
            <a:ext cx="8713693" cy="892767"/>
          </a:xfrm>
          <a:prstGeom prst="rect">
            <a:avLst/>
          </a:prstGeom>
          <a:ln w="38100">
            <a:solidFill>
              <a:srgbClr val="A98EA8"/>
            </a:solidFill>
          </a:ln>
        </p:spPr>
      </p:pic>
      <p:pic>
        <p:nvPicPr>
          <p:cNvPr id="7" name="Picture 6">
            <a:extLst>
              <a:ext uri="{FF2B5EF4-FFF2-40B4-BE49-F238E27FC236}">
                <a16:creationId xmlns:a16="http://schemas.microsoft.com/office/drawing/2014/main" id="{BFC4D5CA-B7B6-04C3-82A4-1E3BA7A89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4197" y="5345645"/>
            <a:ext cx="8547791" cy="1019660"/>
          </a:xfrm>
          <a:prstGeom prst="rect">
            <a:avLst/>
          </a:prstGeom>
          <a:ln w="38100">
            <a:solidFill>
              <a:srgbClr val="A98EA8"/>
            </a:solidFill>
          </a:ln>
        </p:spPr>
      </p:pic>
    </p:spTree>
    <p:extLst>
      <p:ext uri="{BB962C8B-B14F-4D97-AF65-F5344CB8AC3E}">
        <p14:creationId xmlns:p14="http://schemas.microsoft.com/office/powerpoint/2010/main" val="1462800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82B8-5C9A-3A89-1413-4A291AB6AF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97607-2B94-A98E-2BC1-C7EB10F6BFF1}"/>
              </a:ext>
            </a:extLst>
          </p:cNvPr>
          <p:cNvSpPr>
            <a:spLocks noGrp="1"/>
          </p:cNvSpPr>
          <p:nvPr>
            <p:ph type="title"/>
          </p:nvPr>
        </p:nvSpPr>
        <p:spPr>
          <a:xfrm>
            <a:off x="966991" y="323753"/>
            <a:ext cx="10328537" cy="955763"/>
          </a:xfrm>
        </p:spPr>
        <p:txBody>
          <a:bodyPr>
            <a:normAutofit/>
          </a:bodyPr>
          <a:lstStyle/>
          <a:p>
            <a:r>
              <a:rPr lang="en-US" b="1" dirty="0"/>
              <a:t>Filling Town Office Vacancies</a:t>
            </a:r>
          </a:p>
        </p:txBody>
      </p:sp>
      <p:sp>
        <p:nvSpPr>
          <p:cNvPr id="3" name="Content Placeholder 2">
            <a:extLst>
              <a:ext uri="{FF2B5EF4-FFF2-40B4-BE49-F238E27FC236}">
                <a16:creationId xmlns:a16="http://schemas.microsoft.com/office/drawing/2014/main" id="{1A508C26-23FB-3D08-80C0-B66B5CBD478F}"/>
              </a:ext>
            </a:extLst>
          </p:cNvPr>
          <p:cNvSpPr>
            <a:spLocks noGrp="1"/>
          </p:cNvSpPr>
          <p:nvPr>
            <p:ph idx="1"/>
          </p:nvPr>
        </p:nvSpPr>
        <p:spPr>
          <a:xfrm>
            <a:off x="699247" y="1825624"/>
            <a:ext cx="11143129" cy="4351057"/>
          </a:xfrm>
        </p:spPr>
        <p:txBody>
          <a:bodyPr>
            <a:normAutofit/>
          </a:bodyPr>
          <a:lstStyle/>
          <a:p>
            <a:pPr marL="0" indent="0">
              <a:buNone/>
            </a:pPr>
            <a:r>
              <a:rPr lang="en-US" sz="2400" b="1" dirty="0"/>
              <a:t>If elected official creating vacancy is a D or R…</a:t>
            </a:r>
          </a:p>
          <a:p>
            <a:pPr lvl="1"/>
            <a:r>
              <a:rPr lang="en-US" sz="2000" dirty="0"/>
              <a:t>Clerk sends notice of vacancy to county chair &amp; chair fills elected office vacancy by a caucus not later than 30-days from the date the vacancy occurred</a:t>
            </a:r>
          </a:p>
          <a:p>
            <a:pPr lvl="2"/>
            <a:r>
              <a:rPr lang="en-US" sz="1800" dirty="0"/>
              <a:t>NOTE: If fewer than two precinct committeemen are eligible to participate in the caucus, the chair makes a direct appointment</a:t>
            </a:r>
          </a:p>
          <a:p>
            <a:pPr lvl="1"/>
            <a:r>
              <a:rPr lang="en-US" sz="2000" dirty="0"/>
              <a:t>Paperwork is filed with the county clerk’s office not later than noon, 5 days after filling the vacancy</a:t>
            </a:r>
          </a:p>
          <a:p>
            <a:pPr marL="0" indent="0">
              <a:buNone/>
            </a:pPr>
            <a:r>
              <a:rPr lang="en-US" sz="2400" b="1" dirty="0"/>
              <a:t>If elected official creating vacancy is a D or R BUT the chair fails within 30-days…</a:t>
            </a:r>
          </a:p>
          <a:p>
            <a:pPr lvl="1"/>
            <a:r>
              <a:rPr lang="en-US" sz="2000" dirty="0"/>
              <a:t>Town Council may fill the open position using the procedures found in IC 3-13-9-2 (town judge); IC 3-13-9-3 (town clerk-treasurer); IC 3-13-9-4 (town council)</a:t>
            </a:r>
          </a:p>
          <a:p>
            <a:pPr marL="0" indent="0">
              <a:buNone/>
            </a:pPr>
            <a:r>
              <a:rPr lang="en-US" sz="2400" b="1" dirty="0"/>
              <a:t>If elected official is an Independent, Libertarian, or other minor party…</a:t>
            </a:r>
          </a:p>
          <a:p>
            <a:pPr lvl="1"/>
            <a:r>
              <a:rPr lang="en-US" sz="2000" dirty="0"/>
              <a:t>Town council must fill the open position using procedures found in IC 3-13-9-2 (town judge); IC 3-13-9-3 (town clerk-treasurer); IC 3-13-9-4 (town council)</a:t>
            </a:r>
          </a:p>
          <a:p>
            <a:pPr marL="457200" lvl="1" indent="0">
              <a:buNone/>
            </a:pPr>
            <a:endParaRPr lang="en-US" dirty="0"/>
          </a:p>
          <a:p>
            <a:pPr lvl="1"/>
            <a:endParaRPr lang="en-US" dirty="0"/>
          </a:p>
        </p:txBody>
      </p:sp>
      <p:sp>
        <p:nvSpPr>
          <p:cNvPr id="8" name="TextBox 7">
            <a:extLst>
              <a:ext uri="{FF2B5EF4-FFF2-40B4-BE49-F238E27FC236}">
                <a16:creationId xmlns:a16="http://schemas.microsoft.com/office/drawing/2014/main" id="{0254F99B-402A-9467-9FE3-43DE20A762A9}"/>
              </a:ext>
            </a:extLst>
          </p:cNvPr>
          <p:cNvSpPr txBox="1"/>
          <p:nvPr/>
        </p:nvSpPr>
        <p:spPr>
          <a:xfrm>
            <a:off x="699247" y="6257248"/>
            <a:ext cx="6578974" cy="276999"/>
          </a:xfrm>
          <a:prstGeom prst="rect">
            <a:avLst/>
          </a:prstGeom>
          <a:noFill/>
        </p:spPr>
        <p:txBody>
          <a:bodyPr wrap="square" rtlCol="0">
            <a:spAutoFit/>
          </a:bodyPr>
          <a:lstStyle/>
          <a:p>
            <a:r>
              <a:rPr lang="en-US" sz="1200" dirty="0"/>
              <a:t>IC 3-13-9-1 | IC 3-13-9-2 | IC 3-13-9-3 | IC 3-13-9-4 | IC 3-13-11 | IC 5-8-6-3.5 | IC 5-8-5 | IC 5-8-6-6</a:t>
            </a:r>
          </a:p>
        </p:txBody>
      </p:sp>
    </p:spTree>
    <p:extLst>
      <p:ext uri="{BB962C8B-B14F-4D97-AF65-F5344CB8AC3E}">
        <p14:creationId xmlns:p14="http://schemas.microsoft.com/office/powerpoint/2010/main" val="1713075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4" name="Content Placeholder 2"/>
          <p:cNvSpPr txBox="1">
            <a:spLocks/>
          </p:cNvSpPr>
          <p:nvPr/>
        </p:nvSpPr>
        <p:spPr>
          <a:xfrm>
            <a:off x="2600960" y="2123440"/>
            <a:ext cx="7051040" cy="3708400"/>
          </a:xfrm>
          <a:prstGeom prst="rect">
            <a:avLst/>
          </a:prstGeom>
          <a:solidFill>
            <a:schemeClr val="bg1">
              <a:alpha val="80000"/>
            </a:schemeClr>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t>Campaign Finance</a:t>
            </a:r>
          </a:p>
          <a:p>
            <a:r>
              <a:rPr lang="en-US" dirty="0"/>
              <a:t>Campaign Finance Forms</a:t>
            </a:r>
          </a:p>
          <a:p>
            <a:r>
              <a:rPr lang="en-US" dirty="0"/>
              <a:t>When to Open Committee</a:t>
            </a:r>
          </a:p>
          <a:p>
            <a:r>
              <a:rPr lang="en-US" dirty="0"/>
              <a:t>Reporting Deadlines</a:t>
            </a:r>
          </a:p>
        </p:txBody>
      </p:sp>
      <p:sp>
        <p:nvSpPr>
          <p:cNvPr id="5" name="TextBox 4"/>
          <p:cNvSpPr txBox="1"/>
          <p:nvPr/>
        </p:nvSpPr>
        <p:spPr>
          <a:xfrm>
            <a:off x="7772400" y="140985"/>
            <a:ext cx="2895600" cy="261610"/>
          </a:xfrm>
          <a:prstGeom prst="rect">
            <a:avLst/>
          </a:prstGeom>
          <a:noFill/>
        </p:spPr>
        <p:txBody>
          <a:bodyPr wrap="square" rtlCol="0">
            <a:spAutoFit/>
          </a:bodyPr>
          <a:lstStyle/>
          <a:p>
            <a:pPr algn="r"/>
            <a:r>
              <a:rPr lang="en-US" sz="1100" i="1" dirty="0"/>
              <a:t>Image Created by </a:t>
            </a:r>
            <a:r>
              <a:rPr lang="en-US" sz="1100" i="1" dirty="0" err="1"/>
              <a:t>Freepik</a:t>
            </a:r>
            <a:endParaRPr lang="en-US" sz="1100" i="1" dirty="0"/>
          </a:p>
        </p:txBody>
      </p:sp>
    </p:spTree>
    <p:extLst>
      <p:ext uri="{BB962C8B-B14F-4D97-AF65-F5344CB8AC3E}">
        <p14:creationId xmlns:p14="http://schemas.microsoft.com/office/powerpoint/2010/main" val="3369922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08341" cy="1325563"/>
          </a:xfrm>
        </p:spPr>
        <p:txBody>
          <a:bodyPr>
            <a:normAutofit/>
          </a:bodyPr>
          <a:lstStyle/>
          <a:p>
            <a:r>
              <a:rPr lang="en-US" sz="4000" b="1" dirty="0"/>
              <a:t>Campaign Finance Forms &amp; Opening a Committee</a:t>
            </a:r>
          </a:p>
        </p:txBody>
      </p:sp>
      <p:sp>
        <p:nvSpPr>
          <p:cNvPr id="3" name="Content Placeholder 2"/>
          <p:cNvSpPr>
            <a:spLocks noGrp="1"/>
          </p:cNvSpPr>
          <p:nvPr>
            <p:ph idx="1"/>
          </p:nvPr>
        </p:nvSpPr>
        <p:spPr>
          <a:xfrm>
            <a:off x="4231340" y="1825624"/>
            <a:ext cx="7477151" cy="4667251"/>
          </a:xfrm>
        </p:spPr>
        <p:txBody>
          <a:bodyPr>
            <a:normAutofit fontScale="92500" lnSpcReduction="10000"/>
          </a:bodyPr>
          <a:lstStyle/>
          <a:p>
            <a:pPr marL="0" indent="0">
              <a:buNone/>
            </a:pPr>
            <a:r>
              <a:rPr lang="en-US" b="1" dirty="0"/>
              <a:t>When do you open a candidate’s committee - how much does the elected office pay in a calendar year?</a:t>
            </a:r>
          </a:p>
          <a:p>
            <a:pPr lvl="1"/>
            <a:r>
              <a:rPr lang="en-US" dirty="0"/>
              <a:t>Less than $5,000 per calendar year, file CFA-1 when:</a:t>
            </a:r>
          </a:p>
          <a:p>
            <a:pPr lvl="2"/>
            <a:r>
              <a:rPr lang="en-US" dirty="0"/>
              <a:t>Candidate raises or spends more than $500 ($500.01+) toward running for office</a:t>
            </a:r>
          </a:p>
          <a:p>
            <a:pPr lvl="3"/>
            <a:r>
              <a:rPr lang="en-US" dirty="0"/>
              <a:t>CFA-1 must be filed no later than noon, ten days after raising/spending the $500</a:t>
            </a:r>
          </a:p>
          <a:p>
            <a:pPr lvl="1"/>
            <a:r>
              <a:rPr lang="en-US" dirty="0"/>
              <a:t>More than $5,000 per calendar year, file CFA-1 when:</a:t>
            </a:r>
          </a:p>
          <a:p>
            <a:pPr lvl="2"/>
            <a:r>
              <a:rPr lang="en-US" dirty="0"/>
              <a:t>No later than noon, ten days after candidate raises or spends more than $100 ($100.01+) toward running for office or assumes an office vacancy OR</a:t>
            </a:r>
          </a:p>
          <a:p>
            <a:pPr lvl="2"/>
            <a:r>
              <a:rPr lang="en-US" dirty="0"/>
              <a:t>No later than noon, seven days after candidate filing deadlines passes, whichever comes first</a:t>
            </a:r>
          </a:p>
          <a:p>
            <a:pPr lvl="3"/>
            <a:r>
              <a:rPr lang="en-US" dirty="0"/>
              <a:t>This is a requirement of all candidates running for an office meeting this salary threshold, even if the candidate does not intend to raise or spend any money</a:t>
            </a:r>
          </a:p>
          <a:p>
            <a:pPr lvl="2"/>
            <a:endParaRPr lang="en-US" dirty="0"/>
          </a:p>
        </p:txBody>
      </p:sp>
      <p:sp>
        <p:nvSpPr>
          <p:cNvPr id="4" name="Rectangle: Rounded Corners 3">
            <a:extLst>
              <a:ext uri="{FF2B5EF4-FFF2-40B4-BE49-F238E27FC236}">
                <a16:creationId xmlns:a16="http://schemas.microsoft.com/office/drawing/2014/main" id="{FD150FB7-D33D-F2B9-8DD3-55D94B47ECEC}"/>
              </a:ext>
            </a:extLst>
          </p:cNvPr>
          <p:cNvSpPr/>
          <p:nvPr/>
        </p:nvSpPr>
        <p:spPr>
          <a:xfrm>
            <a:off x="483509" y="1751153"/>
            <a:ext cx="3500718" cy="4741722"/>
          </a:xfrm>
          <a:prstGeom prst="roundRect">
            <a:avLst/>
          </a:prstGeom>
          <a:solidFill>
            <a:srgbClr val="CCBCCB"/>
          </a:solidFill>
          <a:ln w="28575">
            <a:solidFill>
              <a:srgbClr val="A98E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CFA FORMS</a:t>
            </a:r>
          </a:p>
          <a:p>
            <a:r>
              <a:rPr lang="en-US" sz="1600" b="1" dirty="0"/>
              <a:t>CFA-1: Statement of Organization for Candidate’s Committee</a:t>
            </a:r>
          </a:p>
          <a:p>
            <a:pPr marL="285750" indent="-285750">
              <a:buFont typeface="Arial" panose="020B0604020202020204" pitchFamily="34" charset="0"/>
              <a:buChar char="•"/>
            </a:pPr>
            <a:r>
              <a:rPr lang="en-US" sz="1400" dirty="0"/>
              <a:t>Used to establish committee to raise/spend funds to run for office</a:t>
            </a:r>
          </a:p>
          <a:p>
            <a:endParaRPr lang="en-US" sz="1000" b="1" dirty="0"/>
          </a:p>
          <a:p>
            <a:r>
              <a:rPr lang="en-US" sz="1600" b="1" dirty="0"/>
              <a:t>CFA-4: Report of Receipts &amp; Expenditures</a:t>
            </a:r>
          </a:p>
          <a:p>
            <a:pPr marL="285750" indent="-285750">
              <a:buFont typeface="Arial" panose="020B0604020202020204" pitchFamily="34" charset="0"/>
              <a:buChar char="•"/>
            </a:pPr>
            <a:r>
              <a:rPr lang="en-US" sz="1400" dirty="0"/>
              <a:t>Used to report financial information at specific times during the year</a:t>
            </a:r>
          </a:p>
          <a:p>
            <a:endParaRPr lang="en-US" sz="1100" b="1" dirty="0"/>
          </a:p>
          <a:p>
            <a:r>
              <a:rPr lang="en-US" sz="1600" b="1" dirty="0"/>
              <a:t>CFA-11: Supplemental Report</a:t>
            </a:r>
          </a:p>
          <a:p>
            <a:pPr marL="285750" indent="-285750">
              <a:buFont typeface="Arial" panose="020B0604020202020204" pitchFamily="34" charset="0"/>
              <a:buChar char="•"/>
            </a:pPr>
            <a:r>
              <a:rPr lang="en-US" sz="1600" dirty="0"/>
              <a:t>Used during specific windows of time before each election when a candidate raises $1000 or more from a single source within 48-hours of accepting it</a:t>
            </a:r>
            <a:endParaRPr lang="en-US" sz="1400" dirty="0"/>
          </a:p>
          <a:p>
            <a:pPr algn="ctr"/>
            <a:endParaRPr lang="en-US" dirty="0"/>
          </a:p>
        </p:txBody>
      </p:sp>
    </p:spTree>
    <p:extLst>
      <p:ext uri="{BB962C8B-B14F-4D97-AF65-F5344CB8AC3E}">
        <p14:creationId xmlns:p14="http://schemas.microsoft.com/office/powerpoint/2010/main" val="224090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Key Players</a:t>
            </a:r>
          </a:p>
        </p:txBody>
      </p:sp>
      <p:sp>
        <p:nvSpPr>
          <p:cNvPr id="3" name="Content Placeholder 2"/>
          <p:cNvSpPr>
            <a:spLocks noGrp="1"/>
          </p:cNvSpPr>
          <p:nvPr>
            <p:ph idx="1"/>
          </p:nvPr>
        </p:nvSpPr>
        <p:spPr>
          <a:xfrm>
            <a:off x="838200" y="1825625"/>
            <a:ext cx="5257800" cy="4351338"/>
          </a:xfrm>
        </p:spPr>
        <p:txBody>
          <a:bodyPr>
            <a:normAutofit fontScale="92500" lnSpcReduction="10000"/>
          </a:bodyPr>
          <a:lstStyle/>
          <a:p>
            <a:pPr marL="0" indent="0">
              <a:buNone/>
            </a:pPr>
            <a:r>
              <a:rPr lang="en-US" b="1" dirty="0"/>
              <a:t>FEDERAL GOVERNMENT</a:t>
            </a:r>
          </a:p>
          <a:p>
            <a:r>
              <a:rPr lang="en-US" sz="2400" dirty="0"/>
              <a:t>Federal Election Commission (FEC)</a:t>
            </a:r>
          </a:p>
          <a:p>
            <a:pPr lvl="1"/>
            <a:r>
              <a:rPr lang="en-US" sz="2200" dirty="0"/>
              <a:t>Enforces campaign finance law for federal candidates/PACs</a:t>
            </a:r>
          </a:p>
          <a:p>
            <a:r>
              <a:rPr lang="en-US" sz="2400" dirty="0"/>
              <a:t>Election Assistance Commission (EAC)</a:t>
            </a:r>
          </a:p>
          <a:p>
            <a:pPr lvl="1"/>
            <a:r>
              <a:rPr lang="en-US" sz="2200" dirty="0"/>
              <a:t>Offers best practices in election administration</a:t>
            </a:r>
          </a:p>
          <a:p>
            <a:pPr lvl="1"/>
            <a:r>
              <a:rPr lang="en-US" sz="2200" dirty="0"/>
              <a:t>Approves voluntary voting system guidelines (VVSG)</a:t>
            </a:r>
          </a:p>
          <a:p>
            <a:r>
              <a:rPr lang="en-US" sz="2400" dirty="0"/>
              <a:t>Federal Communications Commission (FCC)</a:t>
            </a:r>
          </a:p>
          <a:p>
            <a:pPr lvl="1"/>
            <a:r>
              <a:rPr lang="en-US" sz="2200" dirty="0"/>
              <a:t>Handles complaints regarding radio/television/internet communications for all candidates &amp; committees</a:t>
            </a:r>
          </a:p>
          <a:p>
            <a:pPr lvl="2"/>
            <a:endParaRPr lang="en-US" dirty="0"/>
          </a:p>
          <a:p>
            <a:pPr lvl="2"/>
            <a:endParaRPr lang="en-US" dirty="0"/>
          </a:p>
        </p:txBody>
      </p:sp>
      <p:sp>
        <p:nvSpPr>
          <p:cNvPr id="4" name="Content Placeholder 2"/>
          <p:cNvSpPr txBox="1">
            <a:spLocks/>
          </p:cNvSpPr>
          <p:nvPr/>
        </p:nvSpPr>
        <p:spPr>
          <a:xfrm>
            <a:off x="6315634" y="1825627"/>
            <a:ext cx="5257800" cy="457517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100" b="1" dirty="0"/>
              <a:t>STATE GOVERNMENT</a:t>
            </a:r>
          </a:p>
          <a:p>
            <a:r>
              <a:rPr lang="en-US" sz="2600" dirty="0"/>
              <a:t>Secretary of State</a:t>
            </a:r>
          </a:p>
          <a:p>
            <a:pPr lvl="1"/>
            <a:r>
              <a:rPr lang="en-US" dirty="0"/>
              <a:t>Serves as state’s chief election official </a:t>
            </a:r>
          </a:p>
          <a:p>
            <a:r>
              <a:rPr lang="en-US" sz="2600" dirty="0"/>
              <a:t>Indiana Election Division</a:t>
            </a:r>
          </a:p>
          <a:p>
            <a:pPr lvl="1"/>
            <a:r>
              <a:rPr lang="en-US" dirty="0"/>
              <a:t>Bi-partisan staff who partners with the SOS to maintain SVRS</a:t>
            </a:r>
          </a:p>
          <a:p>
            <a:pPr lvl="1"/>
            <a:r>
              <a:rPr lang="en-US" dirty="0"/>
              <a:t>Supports the Indiana Election Commission</a:t>
            </a:r>
          </a:p>
          <a:p>
            <a:pPr lvl="1"/>
            <a:r>
              <a:rPr lang="en-US" dirty="0"/>
              <a:t>Receives candidate &amp; campaign finance filings at state level</a:t>
            </a:r>
          </a:p>
          <a:p>
            <a:r>
              <a:rPr lang="en-US" sz="2600" dirty="0"/>
              <a:t>Indiana Election Commission</a:t>
            </a:r>
          </a:p>
          <a:p>
            <a:pPr lvl="1"/>
            <a:r>
              <a:rPr lang="en-US" dirty="0"/>
              <a:t>Made up of four members: 2 Ds + 2 Rs</a:t>
            </a:r>
          </a:p>
          <a:p>
            <a:pPr lvl="1"/>
            <a:r>
              <a:rPr lang="en-US" dirty="0"/>
              <a:t>Certifies voting systems for use in Indiana</a:t>
            </a:r>
          </a:p>
          <a:p>
            <a:pPr lvl="1"/>
            <a:r>
              <a:rPr lang="en-US" dirty="0"/>
              <a:t>Enforces campaign finance laws</a:t>
            </a:r>
          </a:p>
          <a:p>
            <a:pPr lvl="1"/>
            <a:r>
              <a:rPr lang="en-US" dirty="0"/>
              <a:t>Rules on candidate challenges</a:t>
            </a:r>
          </a:p>
        </p:txBody>
      </p:sp>
      <p:cxnSp>
        <p:nvCxnSpPr>
          <p:cNvPr id="6" name="Straight Connector 5">
            <a:extLst>
              <a:ext uri="{FF2B5EF4-FFF2-40B4-BE49-F238E27FC236}">
                <a16:creationId xmlns:a16="http://schemas.microsoft.com/office/drawing/2014/main" id="{D3212D73-F45F-6DAD-E906-FACD4867F92C}"/>
              </a:ext>
            </a:extLst>
          </p:cNvPr>
          <p:cNvCxnSpPr/>
          <p:nvPr/>
        </p:nvCxnSpPr>
        <p:spPr>
          <a:xfrm>
            <a:off x="6096000" y="1917700"/>
            <a:ext cx="0" cy="4368800"/>
          </a:xfrm>
          <a:prstGeom prst="line">
            <a:avLst/>
          </a:prstGeom>
          <a:ln w="76200">
            <a:solidFill>
              <a:srgbClr val="A98EA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323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Reporting Deadlines</a:t>
            </a:r>
          </a:p>
        </p:txBody>
      </p:sp>
      <p:sp>
        <p:nvSpPr>
          <p:cNvPr id="3" name="Content Placeholder 2"/>
          <p:cNvSpPr>
            <a:spLocks noGrp="1"/>
          </p:cNvSpPr>
          <p:nvPr>
            <p:ph idx="1"/>
          </p:nvPr>
        </p:nvSpPr>
        <p:spPr>
          <a:xfrm>
            <a:off x="838200" y="1825626"/>
            <a:ext cx="10515600" cy="3396794"/>
          </a:xfrm>
        </p:spPr>
        <p:txBody>
          <a:bodyPr>
            <a:normAutofit/>
          </a:bodyPr>
          <a:lstStyle/>
          <a:p>
            <a:pPr marL="0" indent="0">
              <a:buNone/>
            </a:pPr>
            <a:r>
              <a:rPr lang="en-US" dirty="0"/>
              <a:t>Once a candidate opens a committee, the committee MUST submit campaign finance reports until the committee is closed.</a:t>
            </a:r>
          </a:p>
          <a:p>
            <a:pPr lvl="1"/>
            <a:r>
              <a:rPr lang="en-US" dirty="0"/>
              <a:t>If candidate is on the ballot in 2026:</a:t>
            </a:r>
          </a:p>
          <a:p>
            <a:pPr lvl="2"/>
            <a:r>
              <a:rPr lang="en-US" dirty="0"/>
              <a:t>2026 Pre-Primary Report (deadline passed)</a:t>
            </a:r>
          </a:p>
          <a:p>
            <a:pPr lvl="2"/>
            <a:r>
              <a:rPr lang="en-US" dirty="0"/>
              <a:t>2026 Pre-Election Report, due October 16, 2026 (NOON)</a:t>
            </a:r>
          </a:p>
          <a:p>
            <a:pPr lvl="3"/>
            <a:r>
              <a:rPr lang="en-US" dirty="0"/>
              <a:t>CFA-11 (“48-hour” report) may be required between October 10 and November 1, 2026</a:t>
            </a:r>
          </a:p>
          <a:p>
            <a:pPr lvl="2"/>
            <a:r>
              <a:rPr lang="en-US" dirty="0"/>
              <a:t>2026 Annual Report, due January 20, 2027 (NOON)</a:t>
            </a:r>
          </a:p>
          <a:p>
            <a:pPr lvl="1"/>
            <a:r>
              <a:rPr lang="en-US" dirty="0"/>
              <a:t>If candidate is NOT on the ballot in 2026:</a:t>
            </a:r>
          </a:p>
          <a:p>
            <a:pPr lvl="2"/>
            <a:r>
              <a:rPr lang="en-US" dirty="0"/>
              <a:t>2026 Annual Report, due January 20, 2027 (NOON)  </a:t>
            </a:r>
          </a:p>
        </p:txBody>
      </p:sp>
      <p:sp>
        <p:nvSpPr>
          <p:cNvPr id="4" name="Rounded Rectangle 4">
            <a:extLst>
              <a:ext uri="{FF2B5EF4-FFF2-40B4-BE49-F238E27FC236}">
                <a16:creationId xmlns:a16="http://schemas.microsoft.com/office/drawing/2014/main" id="{3D6A60EF-F8BD-38E2-68DB-376BE13A23BE}"/>
              </a:ext>
            </a:extLst>
          </p:cNvPr>
          <p:cNvSpPr/>
          <p:nvPr/>
        </p:nvSpPr>
        <p:spPr>
          <a:xfrm>
            <a:off x="609599" y="5222421"/>
            <a:ext cx="11035553" cy="1076781"/>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11AF04-232A-C95B-0D1B-6BAB2121DDAE}"/>
              </a:ext>
            </a:extLst>
          </p:cNvPr>
          <p:cNvSpPr txBox="1"/>
          <p:nvPr/>
        </p:nvSpPr>
        <p:spPr>
          <a:xfrm>
            <a:off x="952500" y="5406868"/>
            <a:ext cx="10299700" cy="707886"/>
          </a:xfrm>
          <a:prstGeom prst="rect">
            <a:avLst/>
          </a:prstGeom>
          <a:noFill/>
        </p:spPr>
        <p:txBody>
          <a:bodyPr wrap="square" rtlCol="0">
            <a:spAutoFit/>
          </a:bodyPr>
          <a:lstStyle/>
          <a:p>
            <a:pPr algn="ctr"/>
            <a:r>
              <a:rPr lang="en-US" sz="2000" i="1" dirty="0"/>
              <a:t>NEW! </a:t>
            </a:r>
            <a:r>
              <a:rPr lang="en-US" sz="2000" i="1" u="sng" dirty="0"/>
              <a:t>ALL</a:t>
            </a:r>
            <a:r>
              <a:rPr lang="en-US" sz="2000" i="1" dirty="0"/>
              <a:t> elected officials must have an active campaign finance committee until such a time they no longer hold office and are not a candidate.</a:t>
            </a:r>
          </a:p>
        </p:txBody>
      </p:sp>
    </p:spTree>
    <p:extLst>
      <p:ext uri="{BB962C8B-B14F-4D97-AF65-F5344CB8AC3E}">
        <p14:creationId xmlns:p14="http://schemas.microsoft.com/office/powerpoint/2010/main" val="4060855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97306" y="727070"/>
            <a:ext cx="5657850" cy="1576553"/>
          </a:xfrm>
        </p:spPr>
        <p:txBody>
          <a:bodyPr/>
          <a:lstStyle/>
          <a:p>
            <a:r>
              <a:rPr lang="en-US" dirty="0">
                <a:solidFill>
                  <a:schemeClr val="tx1"/>
                </a:solidFill>
              </a:rPr>
              <a:t>Questions?</a:t>
            </a:r>
          </a:p>
        </p:txBody>
      </p:sp>
      <p:sp>
        <p:nvSpPr>
          <p:cNvPr id="3" name="Title 1"/>
          <p:cNvSpPr txBox="1">
            <a:spLocks/>
          </p:cNvSpPr>
          <p:nvPr/>
        </p:nvSpPr>
        <p:spPr>
          <a:xfrm>
            <a:off x="2947491" y="3545178"/>
            <a:ext cx="6488395" cy="1576553"/>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6000" b="1" kern="1200">
                <a:solidFill>
                  <a:srgbClr val="15AEBC"/>
                </a:solidFill>
                <a:latin typeface="+mj-lt"/>
                <a:ea typeface="+mj-ea"/>
                <a:cs typeface="+mj-cs"/>
              </a:defRPr>
            </a:lvl1pPr>
          </a:lstStyle>
          <a:p>
            <a:r>
              <a:rPr lang="en-US" sz="2400" dirty="0">
                <a:solidFill>
                  <a:schemeClr val="tx1"/>
                </a:solidFill>
              </a:rPr>
              <a:t>Indiana Election Division</a:t>
            </a:r>
          </a:p>
          <a:p>
            <a:r>
              <a:rPr lang="en-US" sz="2400" dirty="0">
                <a:solidFill>
                  <a:schemeClr val="tx1"/>
                </a:solidFill>
              </a:rPr>
              <a:t>200 West Washington Street, Room E204</a:t>
            </a:r>
          </a:p>
          <a:p>
            <a:r>
              <a:rPr lang="en-US" sz="2400" dirty="0">
                <a:solidFill>
                  <a:schemeClr val="tx1"/>
                </a:solidFill>
              </a:rPr>
              <a:t>Indianapolis, Indiana 46204</a:t>
            </a:r>
          </a:p>
          <a:p>
            <a:endParaRPr lang="en-US" sz="2400" dirty="0">
              <a:solidFill>
                <a:schemeClr val="tx1"/>
              </a:solidFill>
            </a:endParaRPr>
          </a:p>
          <a:p>
            <a:r>
              <a:rPr lang="en-US" sz="2400" dirty="0">
                <a:solidFill>
                  <a:schemeClr val="tx1"/>
                </a:solidFill>
              </a:rPr>
              <a:t>www.in.gov/sos/elections | campaignfinance.in.gov</a:t>
            </a:r>
          </a:p>
          <a:p>
            <a:endParaRPr lang="en-US" sz="800" dirty="0">
              <a:solidFill>
                <a:schemeClr val="tx1"/>
              </a:solidFill>
            </a:endParaRPr>
          </a:p>
          <a:p>
            <a:r>
              <a:rPr lang="en-US" sz="2400" dirty="0">
                <a:solidFill>
                  <a:schemeClr val="tx1"/>
                </a:solidFill>
              </a:rPr>
              <a:t>317-232-3939 | elections@iec.in.gov</a:t>
            </a:r>
          </a:p>
        </p:txBody>
      </p:sp>
    </p:spTree>
    <p:extLst>
      <p:ext uri="{BB962C8B-B14F-4D97-AF65-F5344CB8AC3E}">
        <p14:creationId xmlns:p14="http://schemas.microsoft.com/office/powerpoint/2010/main" val="3038555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452880" y="5621455"/>
            <a:ext cx="10129520" cy="645742"/>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b="1" dirty="0"/>
              <a:t>Key Players</a:t>
            </a:r>
          </a:p>
        </p:txBody>
      </p:sp>
      <p:sp>
        <p:nvSpPr>
          <p:cNvPr id="3" name="Content Placeholder 2"/>
          <p:cNvSpPr>
            <a:spLocks noGrp="1"/>
          </p:cNvSpPr>
          <p:nvPr>
            <p:ph idx="1"/>
          </p:nvPr>
        </p:nvSpPr>
        <p:spPr>
          <a:xfrm>
            <a:off x="838200" y="1825625"/>
            <a:ext cx="10515600" cy="4258809"/>
          </a:xfrm>
        </p:spPr>
        <p:txBody>
          <a:bodyPr/>
          <a:lstStyle/>
          <a:p>
            <a:pPr marL="0" indent="0">
              <a:buNone/>
            </a:pPr>
            <a:r>
              <a:rPr lang="en-US" b="1" dirty="0"/>
              <a:t>LOCAL GOVERNMENT</a:t>
            </a:r>
          </a:p>
          <a:p>
            <a:pPr lvl="1"/>
            <a:r>
              <a:rPr lang="en-US" dirty="0"/>
              <a:t>County Clerk</a:t>
            </a:r>
          </a:p>
          <a:p>
            <a:pPr lvl="2"/>
            <a:r>
              <a:rPr lang="en-US" dirty="0"/>
              <a:t>Serves as chief election &amp; voter registration official</a:t>
            </a:r>
          </a:p>
          <a:p>
            <a:pPr lvl="3"/>
            <a:r>
              <a:rPr lang="en-US" dirty="0"/>
              <a:t>NOTE: A few counties have a bi-partisan Board of Voter Registration, which serves as the county’s chief VR official</a:t>
            </a:r>
          </a:p>
          <a:p>
            <a:pPr lvl="1"/>
            <a:r>
              <a:rPr lang="en-US" dirty="0"/>
              <a:t>County Election Board</a:t>
            </a:r>
          </a:p>
          <a:p>
            <a:pPr lvl="2"/>
            <a:r>
              <a:rPr lang="en-US" dirty="0"/>
              <a:t>Made up of three members: 1 Democratic, 1 Republican member + County Clerk	</a:t>
            </a:r>
          </a:p>
          <a:p>
            <a:pPr lvl="2"/>
            <a:r>
              <a:rPr lang="en-US" dirty="0"/>
              <a:t>Conducts all elections in the county</a:t>
            </a:r>
          </a:p>
          <a:p>
            <a:pPr lvl="2"/>
            <a:r>
              <a:rPr lang="en-US" dirty="0"/>
              <a:t>Enforces campaign finance laws</a:t>
            </a:r>
          </a:p>
          <a:p>
            <a:pPr marL="457200" lvl="1" indent="0">
              <a:buNone/>
            </a:pPr>
            <a:endParaRPr lang="en-US" dirty="0"/>
          </a:p>
          <a:p>
            <a:pPr lvl="2"/>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1490" y="4938656"/>
            <a:ext cx="1919344" cy="1919344"/>
          </a:xfrm>
          <a:prstGeom prst="rect">
            <a:avLst/>
          </a:prstGeom>
        </p:spPr>
      </p:pic>
      <p:sp>
        <p:nvSpPr>
          <p:cNvPr id="5" name="TextBox 4"/>
          <p:cNvSpPr txBox="1"/>
          <p:nvPr/>
        </p:nvSpPr>
        <p:spPr>
          <a:xfrm>
            <a:off x="838200" y="6425148"/>
            <a:ext cx="1007110" cy="184666"/>
          </a:xfrm>
          <a:prstGeom prst="rect">
            <a:avLst/>
          </a:prstGeom>
          <a:noFill/>
        </p:spPr>
        <p:txBody>
          <a:bodyPr wrap="square" rtlCol="0">
            <a:spAutoFit/>
          </a:bodyPr>
          <a:lstStyle/>
          <a:p>
            <a:r>
              <a:rPr lang="en-US" sz="600" dirty="0"/>
              <a:t>Image created by </a:t>
            </a:r>
            <a:r>
              <a:rPr lang="en-US" sz="600" dirty="0" err="1"/>
              <a:t>Freepik</a:t>
            </a:r>
            <a:endParaRPr lang="en-US" sz="600" dirty="0"/>
          </a:p>
        </p:txBody>
      </p:sp>
      <p:sp>
        <p:nvSpPr>
          <p:cNvPr id="6" name="TextBox 5"/>
          <p:cNvSpPr txBox="1"/>
          <p:nvPr/>
        </p:nvSpPr>
        <p:spPr>
          <a:xfrm>
            <a:off x="2085153" y="5715102"/>
            <a:ext cx="8864973" cy="369332"/>
          </a:xfrm>
          <a:prstGeom prst="rect">
            <a:avLst/>
          </a:prstGeom>
          <a:noFill/>
        </p:spPr>
        <p:txBody>
          <a:bodyPr wrap="square" rtlCol="0">
            <a:spAutoFit/>
          </a:bodyPr>
          <a:lstStyle/>
          <a:p>
            <a:r>
              <a:rPr lang="en-US" i="1" dirty="0"/>
              <a:t>Towns, generally, do not manage elections, but stay tuned for the exception.</a:t>
            </a:r>
          </a:p>
        </p:txBody>
      </p:sp>
    </p:spTree>
    <p:extLst>
      <p:ext uri="{BB962C8B-B14F-4D97-AF65-F5344CB8AC3E}">
        <p14:creationId xmlns:p14="http://schemas.microsoft.com/office/powerpoint/2010/main" val="533848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alphaModFix amt="35000"/>
            <a:extLst>
              <a:ext uri="{28A0092B-C50C-407E-A947-70E740481C1C}">
                <a14:useLocalDpi xmlns:a14="http://schemas.microsoft.com/office/drawing/2010/main" val="0"/>
              </a:ext>
            </a:extLst>
          </a:blip>
          <a:srcRect l="-639"/>
          <a:stretch>
            <a:fillRect/>
          </a:stretch>
        </p:blipFill>
        <p:spPr>
          <a:xfrm>
            <a:off x="-125506" y="0"/>
            <a:ext cx="12367310" cy="6956612"/>
          </a:xfrm>
          <a:prstGeom prst="rect">
            <a:avLst/>
          </a:prstGeom>
        </p:spPr>
      </p:pic>
      <p:sp>
        <p:nvSpPr>
          <p:cNvPr id="5" name="Content Placeholder 2"/>
          <p:cNvSpPr txBox="1">
            <a:spLocks/>
          </p:cNvSpPr>
          <p:nvPr/>
        </p:nvSpPr>
        <p:spPr>
          <a:xfrm>
            <a:off x="1837765" y="873760"/>
            <a:ext cx="9744635" cy="5110480"/>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t>Election Overview</a:t>
            </a:r>
          </a:p>
          <a:p>
            <a:r>
              <a:rPr lang="en-US" sz="3600" dirty="0"/>
              <a:t>Voter Registration</a:t>
            </a:r>
          </a:p>
          <a:p>
            <a:r>
              <a:rPr lang="en-US" sz="3600" dirty="0"/>
              <a:t>Absentee Voting</a:t>
            </a:r>
          </a:p>
          <a:p>
            <a:pPr lvl="1"/>
            <a:r>
              <a:rPr lang="en-US" sz="3200" dirty="0"/>
              <a:t>By Mail</a:t>
            </a:r>
          </a:p>
          <a:p>
            <a:pPr lvl="1"/>
            <a:r>
              <a:rPr lang="en-US" sz="3200" dirty="0"/>
              <a:t>In-person at Clerk’s Office &amp; other early voting sites</a:t>
            </a:r>
          </a:p>
          <a:p>
            <a:pPr lvl="1"/>
            <a:r>
              <a:rPr lang="en-US" sz="3200" dirty="0"/>
              <a:t>Travel Board</a:t>
            </a:r>
          </a:p>
          <a:p>
            <a:r>
              <a:rPr lang="en-US" sz="3600" dirty="0"/>
              <a:t>Public Test of Voting Equipment</a:t>
            </a:r>
          </a:p>
          <a:p>
            <a:r>
              <a:rPr lang="en-US" sz="3600" dirty="0"/>
              <a:t>Election Day Operations</a:t>
            </a:r>
          </a:p>
        </p:txBody>
      </p:sp>
      <p:sp>
        <p:nvSpPr>
          <p:cNvPr id="7" name="TextBox 6"/>
          <p:cNvSpPr txBox="1"/>
          <p:nvPr/>
        </p:nvSpPr>
        <p:spPr>
          <a:xfrm>
            <a:off x="7772400" y="140985"/>
            <a:ext cx="2895600" cy="261610"/>
          </a:xfrm>
          <a:prstGeom prst="rect">
            <a:avLst/>
          </a:prstGeom>
          <a:noFill/>
        </p:spPr>
        <p:txBody>
          <a:bodyPr wrap="square" rtlCol="0">
            <a:spAutoFit/>
          </a:bodyPr>
          <a:lstStyle/>
          <a:p>
            <a:pPr algn="r"/>
            <a:r>
              <a:rPr lang="en-US" sz="1100" i="1" dirty="0"/>
              <a:t>Image Created by </a:t>
            </a:r>
            <a:r>
              <a:rPr lang="en-US" sz="1100" i="1" dirty="0" err="1"/>
              <a:t>Freepik</a:t>
            </a:r>
            <a:endParaRPr lang="en-US" sz="1100" i="1" dirty="0"/>
          </a:p>
        </p:txBody>
      </p:sp>
    </p:spTree>
    <p:extLst>
      <p:ext uri="{BB962C8B-B14F-4D97-AF65-F5344CB8AC3E}">
        <p14:creationId xmlns:p14="http://schemas.microsoft.com/office/powerpoint/2010/main" val="163372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Voter Registration</a:t>
            </a:r>
          </a:p>
        </p:txBody>
      </p:sp>
      <p:sp>
        <p:nvSpPr>
          <p:cNvPr id="3" name="Content Placeholder 2"/>
          <p:cNvSpPr>
            <a:spLocks noGrp="1"/>
          </p:cNvSpPr>
          <p:nvPr>
            <p:ph idx="1"/>
          </p:nvPr>
        </p:nvSpPr>
        <p:spPr>
          <a:xfrm>
            <a:off x="757518" y="1690688"/>
            <a:ext cx="10233212" cy="4208088"/>
          </a:xfrm>
        </p:spPr>
        <p:txBody>
          <a:bodyPr>
            <a:normAutofit fontScale="85000" lnSpcReduction="20000"/>
          </a:bodyPr>
          <a:lstStyle/>
          <a:p>
            <a:pPr marL="0" indent="0">
              <a:buNone/>
            </a:pPr>
            <a:r>
              <a:rPr lang="en-US" b="1" dirty="0"/>
              <a:t>General Requirements</a:t>
            </a:r>
          </a:p>
          <a:p>
            <a:pPr lvl="1"/>
            <a:r>
              <a:rPr lang="en-US" dirty="0"/>
              <a:t>Must be 18 on or before the date of the November election</a:t>
            </a:r>
          </a:p>
          <a:p>
            <a:pPr lvl="2"/>
            <a:r>
              <a:rPr lang="en-US" dirty="0"/>
              <a:t>A 17-year-old may register and vote in the May primary election, though cannot vote on public questions</a:t>
            </a:r>
          </a:p>
          <a:p>
            <a:pPr lvl="1"/>
            <a:r>
              <a:rPr lang="en-US" dirty="0"/>
              <a:t>Must be a US citizen</a:t>
            </a:r>
          </a:p>
          <a:p>
            <a:pPr lvl="1"/>
            <a:r>
              <a:rPr lang="en-US" dirty="0"/>
              <a:t>Must reside in their Indiana precinct at least 30-days before an election</a:t>
            </a:r>
          </a:p>
          <a:p>
            <a:pPr lvl="1"/>
            <a:r>
              <a:rPr lang="en-US" dirty="0"/>
              <a:t>Must not be currently imprisoned after being convicted of a crime</a:t>
            </a:r>
          </a:p>
          <a:p>
            <a:pPr lvl="1"/>
            <a:endParaRPr lang="en-US" sz="100" dirty="0"/>
          </a:p>
          <a:p>
            <a:pPr marL="0" indent="0">
              <a:buNone/>
            </a:pPr>
            <a:r>
              <a:rPr lang="en-US" b="1" dirty="0"/>
              <a:t>Ways to Register to Vote</a:t>
            </a:r>
          </a:p>
          <a:p>
            <a:pPr lvl="1"/>
            <a:r>
              <a:rPr lang="en-US" dirty="0"/>
              <a:t>Online at indianavoters.com</a:t>
            </a:r>
          </a:p>
          <a:p>
            <a:pPr lvl="2"/>
            <a:r>
              <a:rPr lang="en-US" dirty="0"/>
              <a:t>Requires Indiana driver’s license or state ID to enter for voter ID number</a:t>
            </a:r>
          </a:p>
          <a:p>
            <a:pPr lvl="1"/>
            <a:r>
              <a:rPr lang="en-US" dirty="0"/>
              <a:t>Paper Forms (federal mail-in form, state forms VRG-7, VRG-11)</a:t>
            </a:r>
          </a:p>
          <a:p>
            <a:pPr lvl="2"/>
            <a:r>
              <a:rPr lang="en-US" dirty="0"/>
              <a:t>Requires voter to provide one of the following for voter ID number: Indiana driver’s license or state ID number OR last four of Social Security Number</a:t>
            </a:r>
          </a:p>
          <a:p>
            <a:pPr lvl="3"/>
            <a:r>
              <a:rPr lang="en-US" dirty="0"/>
              <a:t>If voter has neither, may write in “NONE” and an ID number is created for them </a:t>
            </a:r>
          </a:p>
          <a:p>
            <a:pPr lvl="1"/>
            <a:r>
              <a:rPr lang="en-US" dirty="0"/>
              <a:t>BMV during </a:t>
            </a:r>
            <a:r>
              <a:rPr lang="en-US" u="sng" dirty="0"/>
              <a:t>credential</a:t>
            </a:r>
            <a:r>
              <a:rPr lang="en-US" dirty="0"/>
              <a:t> transactions (that is, getting a driver’s license or state ID card)</a:t>
            </a:r>
          </a:p>
          <a:p>
            <a:pPr lvl="1"/>
            <a:endParaRPr lang="en-US" dirty="0"/>
          </a:p>
          <a:p>
            <a:pPr lvl="2"/>
            <a:endParaRPr lang="en-US" dirty="0"/>
          </a:p>
        </p:txBody>
      </p:sp>
      <p:sp>
        <p:nvSpPr>
          <p:cNvPr id="4" name="Rounded Rectangle 6">
            <a:extLst>
              <a:ext uri="{FF2B5EF4-FFF2-40B4-BE49-F238E27FC236}">
                <a16:creationId xmlns:a16="http://schemas.microsoft.com/office/drawing/2014/main" id="{F25E02DC-FE31-8CBA-287D-FB657227C5FF}"/>
              </a:ext>
            </a:extLst>
          </p:cNvPr>
          <p:cNvSpPr/>
          <p:nvPr/>
        </p:nvSpPr>
        <p:spPr>
          <a:xfrm>
            <a:off x="944133" y="5900337"/>
            <a:ext cx="10129520" cy="592538"/>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Statewide VR Deadline is 29-days before each election</a:t>
            </a:r>
          </a:p>
        </p:txBody>
      </p:sp>
    </p:spTree>
    <p:extLst>
      <p:ext uri="{BB962C8B-B14F-4D97-AF65-F5344CB8AC3E}">
        <p14:creationId xmlns:p14="http://schemas.microsoft.com/office/powerpoint/2010/main" val="227125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Absentee Voting</a:t>
            </a:r>
          </a:p>
        </p:txBody>
      </p:sp>
      <p:sp>
        <p:nvSpPr>
          <p:cNvPr id="3" name="Content Placeholder 2"/>
          <p:cNvSpPr>
            <a:spLocks noGrp="1"/>
          </p:cNvSpPr>
          <p:nvPr>
            <p:ph idx="1"/>
          </p:nvPr>
        </p:nvSpPr>
        <p:spPr>
          <a:xfrm>
            <a:off x="838200" y="1825625"/>
            <a:ext cx="7911353" cy="4351338"/>
          </a:xfrm>
        </p:spPr>
        <p:txBody>
          <a:bodyPr>
            <a:normAutofit fontScale="92500" lnSpcReduction="20000"/>
          </a:bodyPr>
          <a:lstStyle/>
          <a:p>
            <a:pPr marL="0" indent="0">
              <a:buNone/>
            </a:pPr>
            <a:r>
              <a:rPr lang="en-US" sz="2400" b="1" dirty="0"/>
              <a:t>By Mail</a:t>
            </a:r>
          </a:p>
          <a:p>
            <a:pPr lvl="1"/>
            <a:r>
              <a:rPr lang="en-US" sz="2000" dirty="0"/>
              <a:t>Requires a voter to mark a reason on the ABS-Mail form</a:t>
            </a:r>
          </a:p>
          <a:p>
            <a:pPr lvl="1"/>
            <a:r>
              <a:rPr lang="en-US" sz="2000" dirty="0"/>
              <a:t>Ballots mailed at least 45-days before Election Day</a:t>
            </a:r>
          </a:p>
          <a:p>
            <a:pPr lvl="1"/>
            <a:r>
              <a:rPr lang="en-US" sz="2000" dirty="0"/>
              <a:t>ABS-Mail application deadline is 11:59PM, 12-days before election</a:t>
            </a:r>
          </a:p>
          <a:p>
            <a:pPr lvl="1"/>
            <a:r>
              <a:rPr lang="en-US" sz="2000" dirty="0"/>
              <a:t>Voted ballots must be received by 6PM on Election Day</a:t>
            </a:r>
          </a:p>
          <a:p>
            <a:pPr marL="0" indent="0">
              <a:buNone/>
            </a:pPr>
            <a:r>
              <a:rPr lang="en-US" b="1" dirty="0"/>
              <a:t>Travel Board</a:t>
            </a:r>
          </a:p>
          <a:p>
            <a:pPr lvl="1"/>
            <a:r>
              <a:rPr lang="en-US" sz="2000" dirty="0"/>
              <a:t>Bi-partisan team sent to aid voter who is confined to their home or their caregiver to complete their ballot</a:t>
            </a:r>
          </a:p>
          <a:p>
            <a:pPr lvl="1"/>
            <a:r>
              <a:rPr lang="en-US" sz="2000" dirty="0"/>
              <a:t>ABS-Traveling Board deadline is noon, day before election</a:t>
            </a:r>
          </a:p>
          <a:p>
            <a:pPr lvl="1"/>
            <a:r>
              <a:rPr lang="en-US" sz="2000" dirty="0"/>
              <a:t>Travel board appointments begin 19-days before the election</a:t>
            </a:r>
          </a:p>
          <a:p>
            <a:pPr marL="0" indent="0">
              <a:buNone/>
            </a:pPr>
            <a:r>
              <a:rPr lang="en-US" sz="2400" b="1" dirty="0"/>
              <a:t>In-Person (“Early” Voting)</a:t>
            </a:r>
          </a:p>
          <a:p>
            <a:pPr lvl="1"/>
            <a:r>
              <a:rPr lang="en-US" sz="2000" dirty="0"/>
              <a:t>Starts 28-days before each election, ending at noon the day before the election</a:t>
            </a:r>
          </a:p>
          <a:p>
            <a:pPr lvl="1"/>
            <a:r>
              <a:rPr lang="en-US" sz="2000" dirty="0"/>
              <a:t>Does not require a reason, but voter must show photo ID that complies with state law</a:t>
            </a:r>
          </a:p>
        </p:txBody>
      </p:sp>
      <p:sp>
        <p:nvSpPr>
          <p:cNvPr id="4" name="Rounded Rectangle 6">
            <a:extLst>
              <a:ext uri="{FF2B5EF4-FFF2-40B4-BE49-F238E27FC236}">
                <a16:creationId xmlns:a16="http://schemas.microsoft.com/office/drawing/2014/main" id="{C92E0357-232F-A9E5-A894-C902D79CF844}"/>
              </a:ext>
            </a:extLst>
          </p:cNvPr>
          <p:cNvSpPr/>
          <p:nvPr/>
        </p:nvSpPr>
        <p:spPr>
          <a:xfrm>
            <a:off x="8964705" y="1690688"/>
            <a:ext cx="2718547" cy="4575641"/>
          </a:xfrm>
          <a:prstGeom prst="roundRect">
            <a:avLst/>
          </a:prstGeom>
          <a:solidFill>
            <a:srgbClr val="A98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While photo ID is not required to vote by mail or travel board, it must be included with the ABS application or the voter must provide their voter ID number.</a:t>
            </a:r>
          </a:p>
        </p:txBody>
      </p:sp>
    </p:spTree>
    <p:extLst>
      <p:ext uri="{BB962C8B-B14F-4D97-AF65-F5344CB8AC3E}">
        <p14:creationId xmlns:p14="http://schemas.microsoft.com/office/powerpoint/2010/main" val="3382269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Election Prep &amp; Election </a:t>
            </a:r>
            <a:r>
              <a:rPr lang="en-US" b="1"/>
              <a:t>Day Duties</a:t>
            </a:r>
            <a:endParaRPr lang="en-US" b="1" dirty="0"/>
          </a:p>
        </p:txBody>
      </p:sp>
      <p:sp>
        <p:nvSpPr>
          <p:cNvPr id="3" name="Content Placeholder 2"/>
          <p:cNvSpPr>
            <a:spLocks noGrp="1"/>
          </p:cNvSpPr>
          <p:nvPr>
            <p:ph idx="1"/>
          </p:nvPr>
        </p:nvSpPr>
        <p:spPr>
          <a:xfrm>
            <a:off x="838200" y="1825625"/>
            <a:ext cx="10789024" cy="4351338"/>
          </a:xfrm>
        </p:spPr>
        <p:txBody>
          <a:bodyPr>
            <a:normAutofit/>
          </a:bodyPr>
          <a:lstStyle/>
          <a:p>
            <a:pPr marL="0" indent="0">
              <a:buNone/>
            </a:pPr>
            <a:r>
              <a:rPr lang="en-US" b="1" dirty="0"/>
              <a:t>Public Test of Voting Systems</a:t>
            </a:r>
          </a:p>
          <a:p>
            <a:pPr lvl="1"/>
            <a:r>
              <a:rPr lang="en-US" dirty="0"/>
              <a:t>Each CEB must put their voting systems through a mock election to ensure that:</a:t>
            </a:r>
          </a:p>
          <a:p>
            <a:pPr lvl="2"/>
            <a:r>
              <a:rPr lang="en-US" dirty="0"/>
              <a:t>each candidate and, if applicable, each political party or public question receives at least one vote;</a:t>
            </a:r>
          </a:p>
          <a:p>
            <a:pPr lvl="2"/>
            <a:r>
              <a:rPr lang="en-US" dirty="0"/>
              <a:t>votes tallied on voting system unit match the total from the main tabulation computer; and</a:t>
            </a:r>
          </a:p>
          <a:p>
            <a:pPr lvl="2"/>
            <a:r>
              <a:rPr lang="en-US" dirty="0"/>
              <a:t>accessible features are working as intended.</a:t>
            </a:r>
          </a:p>
          <a:p>
            <a:pPr marL="0" indent="0">
              <a:buNone/>
            </a:pPr>
            <a:r>
              <a:rPr lang="en-US" b="1" dirty="0"/>
              <a:t>Recruiting Election Workers</a:t>
            </a:r>
          </a:p>
          <a:p>
            <a:pPr lvl="1"/>
            <a:r>
              <a:rPr lang="en-US" dirty="0"/>
              <a:t>D/R Parties nominate &amp; CEB appoints:</a:t>
            </a:r>
          </a:p>
          <a:p>
            <a:pPr lvl="2"/>
            <a:r>
              <a:rPr lang="en-US" dirty="0"/>
              <a:t>election Day poll workers, absentee voter boards, central count teams</a:t>
            </a:r>
          </a:p>
          <a:p>
            <a:pPr marL="0" indent="0">
              <a:buNone/>
            </a:pPr>
            <a:r>
              <a:rPr lang="en-US" b="1" dirty="0"/>
              <a:t>Distributing Election Materials &amp; Training Workers</a:t>
            </a:r>
          </a:p>
          <a:p>
            <a:pPr lvl="2"/>
            <a:endParaRPr lang="en-US" dirty="0"/>
          </a:p>
        </p:txBody>
      </p:sp>
    </p:spTree>
    <p:extLst>
      <p:ext uri="{BB962C8B-B14F-4D97-AF65-F5344CB8AC3E}">
        <p14:creationId xmlns:p14="http://schemas.microsoft.com/office/powerpoint/2010/main" val="2766008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extBox 1"/>
          <p:cNvSpPr txBox="1"/>
          <p:nvPr/>
        </p:nvSpPr>
        <p:spPr>
          <a:xfrm>
            <a:off x="1819836" y="6320122"/>
            <a:ext cx="3482788" cy="276999"/>
          </a:xfrm>
          <a:prstGeom prst="rect">
            <a:avLst/>
          </a:prstGeom>
          <a:noFill/>
        </p:spPr>
        <p:txBody>
          <a:bodyPr wrap="square" rtlCol="0">
            <a:spAutoFit/>
          </a:bodyPr>
          <a:lstStyle/>
          <a:p>
            <a:r>
              <a:rPr lang="en-US" sz="1200" i="1" dirty="0"/>
              <a:t>Created by </a:t>
            </a:r>
            <a:r>
              <a:rPr lang="en-US" sz="1200" i="1" dirty="0" err="1"/>
              <a:t>Iconicbestiary</a:t>
            </a:r>
            <a:r>
              <a:rPr lang="en-US" sz="1200" i="1" dirty="0"/>
              <a:t> - Freepik.com</a:t>
            </a:r>
          </a:p>
        </p:txBody>
      </p:sp>
      <p:sp>
        <p:nvSpPr>
          <p:cNvPr id="5" name="Content Placeholder 2"/>
          <p:cNvSpPr txBox="1">
            <a:spLocks/>
          </p:cNvSpPr>
          <p:nvPr/>
        </p:nvSpPr>
        <p:spPr>
          <a:xfrm>
            <a:off x="2191873" y="1201272"/>
            <a:ext cx="7678269" cy="3548428"/>
          </a:xfrm>
          <a:prstGeom prst="rect">
            <a:avLst/>
          </a:prstGeom>
          <a:solidFill>
            <a:schemeClr val="bg1">
              <a:alpha val="80000"/>
            </a:schemeClr>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t>Small Town Elections</a:t>
            </a:r>
          </a:p>
          <a:p>
            <a:r>
              <a:rPr lang="en-US" dirty="0"/>
              <a:t>Municipal Primary Elections or Town Convention</a:t>
            </a:r>
          </a:p>
          <a:p>
            <a:r>
              <a:rPr lang="en-US" dirty="0"/>
              <a:t>Town Election Board</a:t>
            </a:r>
          </a:p>
          <a:p>
            <a:r>
              <a:rPr lang="en-US" dirty="0"/>
              <a:t>Small Town Election Checklist</a:t>
            </a:r>
          </a:p>
          <a:p>
            <a:r>
              <a:rPr lang="en-US" dirty="0"/>
              <a:t>Small Town Election Reminders</a:t>
            </a:r>
          </a:p>
        </p:txBody>
      </p:sp>
    </p:spTree>
    <p:extLst>
      <p:ext uri="{BB962C8B-B14F-4D97-AF65-F5344CB8AC3E}">
        <p14:creationId xmlns:p14="http://schemas.microsoft.com/office/powerpoint/2010/main" val="143535959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Office 2013 - 2022 Theme</Template>
  <TotalTime>2406</TotalTime>
  <Words>3470</Words>
  <Application>Microsoft Office PowerPoint</Application>
  <PresentationFormat>Widescreen</PresentationFormat>
  <Paragraphs>374</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2013 - 2022 Theme</vt:lpstr>
      <vt:lpstr>Navigating the  Election Maze</vt:lpstr>
      <vt:lpstr>PowerPoint Presentation</vt:lpstr>
      <vt:lpstr>Key Players</vt:lpstr>
      <vt:lpstr>Key Players</vt:lpstr>
      <vt:lpstr>PowerPoint Presentation</vt:lpstr>
      <vt:lpstr>Voter Registration</vt:lpstr>
      <vt:lpstr>Absentee Voting</vt:lpstr>
      <vt:lpstr>Election Prep &amp; Election Day Duties</vt:lpstr>
      <vt:lpstr>PowerPoint Presentation</vt:lpstr>
      <vt:lpstr>Small Town Elections</vt:lpstr>
      <vt:lpstr>D/R Candidate Nominations in Even-Year (2026)</vt:lpstr>
      <vt:lpstr>D/R/L Candidate Nominations in Odd Year (2027)</vt:lpstr>
      <vt:lpstr>Small Town Municipal Elections</vt:lpstr>
      <vt:lpstr>Small Town Election Board (2027)</vt:lpstr>
      <vt:lpstr>Small Town Election Checklist (2027) </vt:lpstr>
      <vt:lpstr>Small Town Election Checklist (2027) </vt:lpstr>
      <vt:lpstr>Small Town Election Reminders </vt:lpstr>
      <vt:lpstr>Small Town Election Reminders</vt:lpstr>
      <vt:lpstr>PowerPoint Presentation</vt:lpstr>
      <vt:lpstr>Town Office (Candidate) Qualifications</vt:lpstr>
      <vt:lpstr>Town Office (Candidate) Qualifications</vt:lpstr>
      <vt:lpstr>Town Office Candidate Filing</vt:lpstr>
      <vt:lpstr>Town Office Candidate Filing</vt:lpstr>
      <vt:lpstr>Town Office Candidate Filing</vt:lpstr>
      <vt:lpstr>Filling Town Office Vacancies</vt:lpstr>
      <vt:lpstr>Filling Town Office Vacancies</vt:lpstr>
      <vt:lpstr>Filling Town Office Vacancies</vt:lpstr>
      <vt:lpstr>PowerPoint Presentation</vt:lpstr>
      <vt:lpstr>Campaign Finance Forms &amp; Opening a Committee</vt:lpstr>
      <vt:lpstr>Reporting Deadlines</vt:lpstr>
      <vt:lpstr>Questions?</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Nussmeyer, Angela M</dc:creator>
  <cp:lastModifiedBy>Nussmeyer, Angela M</cp:lastModifiedBy>
  <cp:revision>69</cp:revision>
  <cp:lastPrinted>2018-03-09T17:19:11Z</cp:lastPrinted>
  <dcterms:created xsi:type="dcterms:W3CDTF">2018-03-05T17:55:59Z</dcterms:created>
  <dcterms:modified xsi:type="dcterms:W3CDTF">2026-06-09T15:57:11Z</dcterms:modified>
</cp:coreProperties>
</file>