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56" r:id="rId2"/>
    <p:sldId id="269" r:id="rId3"/>
    <p:sldId id="268" r:id="rId4"/>
    <p:sldId id="297" r:id="rId5"/>
    <p:sldId id="263" r:id="rId6"/>
    <p:sldId id="291" r:id="rId7"/>
    <p:sldId id="293" r:id="rId8"/>
    <p:sldId id="266" r:id="rId9"/>
    <p:sldId id="290" r:id="rId10"/>
    <p:sldId id="292" r:id="rId11"/>
    <p:sldId id="289" r:id="rId12"/>
    <p:sldId id="264"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73333-CAFA-4DE0-A976-B5C509299609}" v="2" dt="2023-11-28T22:42:16.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7" autoAdjust="0"/>
    <p:restoredTop sz="94660"/>
  </p:normalViewPr>
  <p:slideViewPr>
    <p:cSldViewPr snapToGrid="0">
      <p:cViewPr varScale="1">
        <p:scale>
          <a:sx n="114" d="100"/>
          <a:sy n="114" d="100"/>
        </p:scale>
        <p:origin x="1290" y="102"/>
      </p:cViewPr>
      <p:guideLst/>
    </p:cSldViewPr>
  </p:slideViewPr>
  <p:notesTextViewPr>
    <p:cViewPr>
      <p:scale>
        <a:sx n="3" d="2"/>
        <a:sy n="3" d="2"/>
      </p:scale>
      <p:origin x="0" y="0"/>
    </p:cViewPr>
  </p:notesTextViewPr>
  <p:sorterViewPr>
    <p:cViewPr>
      <p:scale>
        <a:sx n="100" d="100"/>
        <a:sy n="100" d="100"/>
      </p:scale>
      <p:origin x="0" y="-3902"/>
    </p:cViewPr>
  </p:sorterViewPr>
  <p:notesViewPr>
    <p:cSldViewPr snapToGrid="0">
      <p:cViewPr varScale="1">
        <p:scale>
          <a:sx n="81" d="100"/>
          <a:sy n="81" d="100"/>
        </p:scale>
        <p:origin x="20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185C047-695A-42DB-BFB2-A2D1953FABC2}" type="datetimeFigureOut">
              <a:rPr lang="en-US" smtClean="0"/>
              <a:t>12/1/2023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D2BB8F1-5EAF-4F6F-8944-D10AE28993E9}" type="slidenum">
              <a:rPr lang="en-US" smtClean="0"/>
              <a:t>‹#›</a:t>
            </a:fld>
            <a:endParaRPr lang="en-US"/>
          </a:p>
        </p:txBody>
      </p:sp>
    </p:spTree>
    <p:extLst>
      <p:ext uri="{BB962C8B-B14F-4D97-AF65-F5344CB8AC3E}">
        <p14:creationId xmlns:p14="http://schemas.microsoft.com/office/powerpoint/2010/main" val="3216959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A260B1-0DF9-4146-A46A-810226262040}" type="datetimeFigureOut">
              <a:rPr lang="en-US" smtClean="0"/>
              <a:t>12/1/2023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68DA88-A648-464C-AC9B-14FC6906122C}" type="slidenum">
              <a:rPr lang="en-US" smtClean="0"/>
              <a:t>‹#›</a:t>
            </a:fld>
            <a:endParaRPr lang="en-US"/>
          </a:p>
        </p:txBody>
      </p:sp>
    </p:spTree>
    <p:extLst>
      <p:ext uri="{BB962C8B-B14F-4D97-AF65-F5344CB8AC3E}">
        <p14:creationId xmlns:p14="http://schemas.microsoft.com/office/powerpoint/2010/main" val="866740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8DA88-A648-464C-AC9B-14FC6906122C}" type="slidenum">
              <a:rPr lang="en-US" smtClean="0"/>
              <a:t>1</a:t>
            </a:fld>
            <a:endParaRPr lang="en-US"/>
          </a:p>
        </p:txBody>
      </p:sp>
    </p:spTree>
    <p:extLst>
      <p:ext uri="{BB962C8B-B14F-4D97-AF65-F5344CB8AC3E}">
        <p14:creationId xmlns:p14="http://schemas.microsoft.com/office/powerpoint/2010/main" val="174897772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0FCB548-04CC-C5D9-7C8C-C184FC7F1654}"/>
              </a:ext>
            </a:extLst>
          </p:cNvPr>
          <p:cNvSpPr/>
          <p:nvPr userDrawn="1"/>
        </p:nvSpPr>
        <p:spPr>
          <a:xfrm>
            <a:off x="13335" y="0"/>
            <a:ext cx="9144000" cy="6852713"/>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4585334" y="4520587"/>
            <a:ext cx="3796665" cy="1069848"/>
          </a:xfrm>
        </p:spPr>
        <p:txBody>
          <a:bodyPr>
            <a:normAutofit/>
          </a:bodyPr>
          <a:lstStyle>
            <a:lvl1pPr marL="0" indent="0" algn="l">
              <a:buNone/>
              <a:defRPr sz="1800" b="0">
                <a:solidFill>
                  <a:srgbClr val="FFFF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5" name="Picture 14" descr="A group of white papers flying in the air&#10;&#10;Description automatically generated">
            <a:extLst>
              <a:ext uri="{FF2B5EF4-FFF2-40B4-BE49-F238E27FC236}">
                <a16:creationId xmlns:a16="http://schemas.microsoft.com/office/drawing/2014/main" id="{663E64A2-36D5-F8C1-50A9-AD5D1E86A2B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5621" b="94703" l="7230" r="95585">
                        <a14:foregroundMark x1="24309" y1="19854" x2="24309" y2="19854"/>
                        <a14:foregroundMark x1="33333" y1="5621" x2="33333" y2="5621"/>
                        <a14:foregroundMark x1="77584" y1="11727" x2="77584" y2="11727"/>
                        <a14:foregroundMark x1="58079" y1="43106" x2="58079" y2="43106"/>
                        <a14:foregroundMark x1="35759" y1="49211" x2="35759" y2="49211"/>
                        <a14:foregroundMark x1="17370" y1="43914" x2="17370" y2="43914"/>
                        <a14:foregroundMark x1="7230" y1="60938" x2="7230" y2="60938"/>
                        <a14:foregroundMark x1="36487" y1="58755" x2="36487" y2="58755"/>
                        <a14:foregroundMark x1="69869" y1="54064" x2="69869" y2="54064"/>
                        <a14:foregroundMark x1="67443" y1="36717" x2="67443" y2="36717"/>
                        <a14:foregroundMark x1="74381" y1="26243" x2="74381" y2="26243"/>
                        <a14:foregroundMark x1="88452" y1="28751" x2="88452" y2="28751"/>
                        <a14:foregroundMark x1="87676" y1="40639" x2="87676" y2="40639"/>
                        <a14:foregroundMark x1="88646" y1="53457" x2="88646" y2="53457"/>
                        <a14:foregroundMark x1="70451" y1="61545" x2="70451" y2="61545"/>
                        <a14:foregroundMark x1="67831" y1="72988" x2="67831" y2="72988"/>
                        <a14:foregroundMark x1="51334" y1="73110" x2="51334" y2="73110"/>
                        <a14:foregroundMark x1="37458" y1="75010" x2="37458" y2="75010"/>
                        <a14:foregroundMark x1="20767" y1="69834" x2="20767" y2="69834"/>
                        <a14:foregroundMark x1="94420" y1="27012" x2="94420" y2="27012"/>
                        <a14:foregroundMark x1="95585" y1="26243" x2="95585" y2="26243"/>
                        <a14:foregroundMark x1="93498" y1="27820" x2="93498" y2="27820"/>
                        <a14:foregroundMark x1="29209" y1="86413" x2="29209" y2="86413"/>
                        <a14:foregroundMark x1="52450" y1="94703" x2="52450" y2="94703"/>
                        <a14:foregroundMark x1="68753" y1="85160" x2="68753" y2="85160"/>
                        <a14:foregroundMark x1="80738" y1="82976" x2="80738" y2="82976"/>
                      </a14:backgroundRemoval>
                    </a14:imgEffect>
                  </a14:imgLayer>
                </a14:imgProps>
              </a:ext>
              <a:ext uri="{28A0092B-C50C-407E-A947-70E740481C1C}">
                <a14:useLocalDpi xmlns:a14="http://schemas.microsoft.com/office/drawing/2010/main" val="0"/>
              </a:ext>
            </a:extLst>
          </a:blip>
          <a:stretch>
            <a:fillRect/>
          </a:stretch>
        </p:blipFill>
        <p:spPr>
          <a:xfrm>
            <a:off x="-918337" y="-620247"/>
            <a:ext cx="6522974" cy="7827569"/>
          </a:xfrm>
          <a:prstGeom prst="rect">
            <a:avLst/>
          </a:prstGeom>
        </p:spPr>
      </p:pic>
      <p:sp>
        <p:nvSpPr>
          <p:cNvPr id="2" name="Title 1"/>
          <p:cNvSpPr>
            <a:spLocks noGrp="1"/>
          </p:cNvSpPr>
          <p:nvPr>
            <p:ph type="ctrTitle"/>
          </p:nvPr>
        </p:nvSpPr>
        <p:spPr>
          <a:xfrm>
            <a:off x="4572000" y="1432223"/>
            <a:ext cx="3810000" cy="3035808"/>
          </a:xfrm>
          <a:noFill/>
        </p:spPr>
        <p:txBody>
          <a:bodyPr anchor="ctr">
            <a:noAutofit/>
          </a:bodyPr>
          <a:lstStyle>
            <a:lvl1pPr algn="l">
              <a:lnSpc>
                <a:spcPct val="80000"/>
              </a:lnSpc>
              <a:defRPr sz="6400" b="0" cap="all" baseline="0">
                <a:solidFill>
                  <a:schemeClr val="tx1"/>
                </a:solidFill>
                <a:highlight>
                  <a:srgbClr val="FFFF00"/>
                </a:highlight>
              </a:defRPr>
            </a:lvl1pPr>
          </a:lstStyle>
          <a:p>
            <a:r>
              <a:rPr lang="en-US" dirty="0"/>
              <a:t>Click to edit Master title style</a:t>
            </a:r>
          </a:p>
        </p:txBody>
      </p:sp>
      <p:sp>
        <p:nvSpPr>
          <p:cNvPr id="18" name="TextBox 17">
            <a:extLst>
              <a:ext uri="{FF2B5EF4-FFF2-40B4-BE49-F238E27FC236}">
                <a16:creationId xmlns:a16="http://schemas.microsoft.com/office/drawing/2014/main" id="{84CBC31C-9D77-1757-1065-CE8BE8F6A204}"/>
              </a:ext>
            </a:extLst>
          </p:cNvPr>
          <p:cNvSpPr txBox="1"/>
          <p:nvPr userDrawn="1"/>
        </p:nvSpPr>
        <p:spPr>
          <a:xfrm rot="16200000">
            <a:off x="-2299398" y="-462331"/>
            <a:ext cx="5038724" cy="215444"/>
          </a:xfrm>
          <a:prstGeom prst="rect">
            <a:avLst/>
          </a:prstGeom>
          <a:noFill/>
        </p:spPr>
        <p:txBody>
          <a:bodyPr wrap="square">
            <a:spAutoFit/>
          </a:bodyPr>
          <a:lstStyle/>
          <a:p>
            <a:r>
              <a:rPr lang="en-US" sz="800" dirty="0">
                <a:solidFill>
                  <a:schemeClr val="bg1"/>
                </a:solidFill>
              </a:rPr>
              <a:t>Image by </a:t>
            </a:r>
            <a:r>
              <a:rPr lang="en-US" sz="800" dirty="0" err="1">
                <a:solidFill>
                  <a:schemeClr val="bg1"/>
                </a:solidFill>
              </a:rPr>
              <a:t>macrovector</a:t>
            </a:r>
            <a:r>
              <a:rPr lang="en-US" sz="800" dirty="0">
                <a:solidFill>
                  <a:schemeClr val="bg1"/>
                </a:solidFill>
              </a:rPr>
              <a:t> on </a:t>
            </a:r>
            <a:r>
              <a:rPr lang="en-US" sz="800" dirty="0" err="1">
                <a:solidFill>
                  <a:schemeClr val="bg1"/>
                </a:solidFill>
              </a:rPr>
              <a:t>Freepik</a:t>
            </a:r>
            <a:endParaRPr lang="en-US" sz="800" dirty="0">
              <a:solidFill>
                <a:schemeClr val="bg1"/>
              </a:solidFill>
            </a:endParaRPr>
          </a:p>
        </p:txBody>
      </p:sp>
    </p:spTree>
    <p:extLst>
      <p:ext uri="{BB962C8B-B14F-4D97-AF65-F5344CB8AC3E}">
        <p14:creationId xmlns:p14="http://schemas.microsoft.com/office/powerpoint/2010/main" val="3956754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720BF9-9715-4627-92C4-25E7F16A6C62}" type="datetime1">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483346" y="6272785"/>
            <a:ext cx="480060" cy="365125"/>
          </a:xfrm>
          <a:prstGeom prst="rect">
            <a:avLst/>
          </a:prstGeom>
        </p:spPr>
        <p:txBody>
          <a:bodyPr/>
          <a:lstStyle/>
          <a:p>
            <a:fld id="{3C496C3A-F05C-4F52-B2ED-3BF07515449D}" type="slidenum">
              <a:rPr lang="en-US" smtClean="0"/>
              <a:t>‹#›</a:t>
            </a:fld>
            <a:endParaRPr lang="en-US"/>
          </a:p>
        </p:txBody>
      </p:sp>
    </p:spTree>
    <p:extLst>
      <p:ext uri="{BB962C8B-B14F-4D97-AF65-F5344CB8AC3E}">
        <p14:creationId xmlns:p14="http://schemas.microsoft.com/office/powerpoint/2010/main" val="210854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6494AA-D4E1-4FE1-A1DC-D6A7B17236DF}" type="datetime1">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483346" y="6272785"/>
            <a:ext cx="480060" cy="365125"/>
          </a:xfrm>
          <a:prstGeom prst="rect">
            <a:avLst/>
          </a:prstGeom>
        </p:spPr>
        <p:txBody>
          <a:bodyPr/>
          <a:lstStyle/>
          <a:p>
            <a:fld id="{3C496C3A-F05C-4F52-B2ED-3BF07515449D}" type="slidenum">
              <a:rPr lang="en-US" smtClean="0"/>
              <a:t>‹#›</a:t>
            </a:fld>
            <a:endParaRPr lang="en-US"/>
          </a:p>
        </p:txBody>
      </p:sp>
    </p:spTree>
    <p:extLst>
      <p:ext uri="{BB962C8B-B14F-4D97-AF65-F5344CB8AC3E}">
        <p14:creationId xmlns:p14="http://schemas.microsoft.com/office/powerpoint/2010/main" val="209571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1171"/>
            <a:ext cx="7772400" cy="929258"/>
          </a:xfrm>
        </p:spPr>
        <p:txBody>
          <a:bodyPr anchor="b" anchorCtr="0"/>
          <a:lstStyle>
            <a:lvl1pPr>
              <a:defRPr>
                <a:blipFill dpi="0" rotWithShape="1">
                  <a:blip r:embed="rId2">
                    <a:extLst>
                      <a:ext uri="{28A0092B-C50C-407E-A947-70E740481C1C}">
                        <a14:useLocalDpi xmlns:a14="http://schemas.microsoft.com/office/drawing/2010/main" val="0"/>
                      </a:ext>
                    </a:extLst>
                  </a:blip>
                  <a:srcRect/>
                  <a:tile tx="6350" ty="-127000" sx="65000" sy="64000" flip="none" algn="bl"/>
                </a:blip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71D65BE-4865-4652-8F80-8F1F0B2CE27C}" type="datetime1">
              <a:rPr lang="en-US" smtClean="0"/>
              <a:t>12/1/2023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483346" y="6272785"/>
            <a:ext cx="480060" cy="365125"/>
          </a:xfrm>
          <a:prstGeom prst="rect">
            <a:avLst/>
          </a:prstGeom>
        </p:spPr>
        <p:txBody>
          <a:bodyPr/>
          <a:lstStyle/>
          <a:p>
            <a:fld id="{3C496C3A-F05C-4F52-B2ED-3BF07515449D}" type="slidenum">
              <a:rPr lang="en-US" smtClean="0"/>
              <a:t>‹#›</a:t>
            </a:fld>
            <a:endParaRPr lang="en-US"/>
          </a:p>
        </p:txBody>
      </p:sp>
    </p:spTree>
    <p:extLst>
      <p:ext uri="{BB962C8B-B14F-4D97-AF65-F5344CB8AC3E}">
        <p14:creationId xmlns:p14="http://schemas.microsoft.com/office/powerpoint/2010/main" val="148856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90"/>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B796CBF-9A31-4E05-AA8F-85894EF76315}" type="datetime1">
              <a:rPr lang="en-US" smtClean="0"/>
              <a:t>12/1/2023</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a:prstGeom prst="rect">
            <a:avLst/>
          </a:prstGeom>
        </p:spPr>
        <p:txBody>
          <a:bodyPr/>
          <a:lstStyle>
            <a:lvl1pPr>
              <a:defRPr sz="2800"/>
            </a:lvl1pPr>
          </a:lstStyle>
          <a:p>
            <a:fld id="{3C496C3A-F05C-4F52-B2ED-3BF07515449D}" type="slidenum">
              <a:rPr lang="en-US" smtClean="0"/>
              <a:t>‹#›</a:t>
            </a:fld>
            <a:endParaRPr lang="en-US"/>
          </a:p>
        </p:txBody>
      </p:sp>
    </p:spTree>
    <p:extLst>
      <p:ext uri="{BB962C8B-B14F-4D97-AF65-F5344CB8AC3E}">
        <p14:creationId xmlns:p14="http://schemas.microsoft.com/office/powerpoint/2010/main" val="348705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9A89DA-3AB3-4833-BBF7-4B9557A4742C}" type="datetime1">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483346" y="6272785"/>
            <a:ext cx="480060" cy="365125"/>
          </a:xfrm>
          <a:prstGeom prst="rect">
            <a:avLst/>
          </a:prstGeom>
        </p:spPr>
        <p:txBody>
          <a:bodyPr/>
          <a:lstStyle/>
          <a:p>
            <a:fld id="{3C496C3A-F05C-4F52-B2ED-3BF07515449D}" type="slidenum">
              <a:rPr lang="en-US" smtClean="0"/>
              <a:t>‹#›</a:t>
            </a:fld>
            <a:endParaRPr lang="en-US"/>
          </a:p>
        </p:txBody>
      </p:sp>
    </p:spTree>
    <p:extLst>
      <p:ext uri="{BB962C8B-B14F-4D97-AF65-F5344CB8AC3E}">
        <p14:creationId xmlns:p14="http://schemas.microsoft.com/office/powerpoint/2010/main" val="166483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AE09E8-8194-411C-B790-FA9E1FB75106}" type="datetime1">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483346" y="6272785"/>
            <a:ext cx="480060" cy="365125"/>
          </a:xfrm>
          <a:prstGeom prst="rect">
            <a:avLst/>
          </a:prstGeom>
        </p:spPr>
        <p:txBody>
          <a:bodyPr/>
          <a:lstStyle/>
          <a:p>
            <a:fld id="{3C496C3A-F05C-4F52-B2ED-3BF07515449D}" type="slidenum">
              <a:rPr lang="en-US" smtClean="0"/>
              <a:t>‹#›</a:t>
            </a:fld>
            <a:endParaRPr lang="en-US"/>
          </a:p>
        </p:txBody>
      </p:sp>
    </p:spTree>
    <p:extLst>
      <p:ext uri="{BB962C8B-B14F-4D97-AF65-F5344CB8AC3E}">
        <p14:creationId xmlns:p14="http://schemas.microsoft.com/office/powerpoint/2010/main" val="565585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F475CC4-E59B-42BE-90B0-66335F6A8A4D}" type="datetime1">
              <a:rPr lang="en-US" smtClean="0"/>
              <a:t>12/1/2023</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a:xfrm>
            <a:off x="8483346" y="6272785"/>
            <a:ext cx="480060" cy="365125"/>
          </a:xfrm>
          <a:prstGeom prst="rect">
            <a:avLst/>
          </a:prstGeom>
        </p:spPr>
        <p:txBody>
          <a:bodyPr/>
          <a:lstStyle/>
          <a:p>
            <a:fld id="{3C496C3A-F05C-4F52-B2ED-3BF07515449D}" type="slidenum">
              <a:rPr lang="en-US" smtClean="0"/>
              <a:t>‹#›</a:t>
            </a:fld>
            <a:endParaRPr lang="en-US"/>
          </a:p>
        </p:txBody>
      </p:sp>
    </p:spTree>
    <p:extLst>
      <p:ext uri="{BB962C8B-B14F-4D97-AF65-F5344CB8AC3E}">
        <p14:creationId xmlns:p14="http://schemas.microsoft.com/office/powerpoint/2010/main" val="28046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036D2-9FB4-4D94-87DB-C389E6BD061A}" type="datetime1">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483346" y="6272785"/>
            <a:ext cx="480060" cy="365125"/>
          </a:xfrm>
          <a:prstGeom prst="rect">
            <a:avLst/>
          </a:prstGeom>
        </p:spPr>
        <p:txBody>
          <a:bodyPr/>
          <a:lstStyle/>
          <a:p>
            <a:fld id="{3C496C3A-F05C-4F52-B2ED-3BF07515449D}" type="slidenum">
              <a:rPr lang="en-US" smtClean="0"/>
              <a:t>‹#›</a:t>
            </a:fld>
            <a:endParaRPr lang="en-US"/>
          </a:p>
        </p:txBody>
      </p:sp>
    </p:spTree>
    <p:extLst>
      <p:ext uri="{BB962C8B-B14F-4D97-AF65-F5344CB8AC3E}">
        <p14:creationId xmlns:p14="http://schemas.microsoft.com/office/powerpoint/2010/main" val="229881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A9C3F4C5-AB16-47D6-BC23-9E6ECB1937A3}" type="datetime1">
              <a:rPr lang="en-US" smtClean="0"/>
              <a:t>12/1/2023</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a:xfrm>
            <a:off x="8483346" y="6272785"/>
            <a:ext cx="480060" cy="365125"/>
          </a:xfrm>
          <a:prstGeom prst="rect">
            <a:avLst/>
          </a:prstGeom>
        </p:spPr>
        <p:txBody>
          <a:bodyPr/>
          <a:lstStyle/>
          <a:p>
            <a:fld id="{3C496C3A-F05C-4F52-B2ED-3BF07515449D}" type="slidenum">
              <a:rPr lang="en-US" smtClean="0"/>
              <a:t>‹#›</a:t>
            </a:fld>
            <a:endParaRPr lang="en-US"/>
          </a:p>
        </p:txBody>
      </p:sp>
    </p:spTree>
    <p:extLst>
      <p:ext uri="{BB962C8B-B14F-4D97-AF65-F5344CB8AC3E}">
        <p14:creationId xmlns:p14="http://schemas.microsoft.com/office/powerpoint/2010/main" val="267472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D4FB6D14-3851-4B4B-823D-2887611B2DE2}" type="datetime1">
              <a:rPr lang="en-US" smtClean="0"/>
              <a:t>12/1/2023</a:t>
            </a:fld>
            <a:endParaRPr lang="en-US"/>
          </a:p>
        </p:txBody>
      </p:sp>
      <p:sp>
        <p:nvSpPr>
          <p:cNvPr id="10" name="Slide Number Placeholder 9"/>
          <p:cNvSpPr>
            <a:spLocks noGrp="1"/>
          </p:cNvSpPr>
          <p:nvPr>
            <p:ph type="sldNum" sz="quarter" idx="12"/>
          </p:nvPr>
        </p:nvSpPr>
        <p:spPr>
          <a:xfrm>
            <a:off x="8483346" y="6272785"/>
            <a:ext cx="480060" cy="365125"/>
          </a:xfrm>
          <a:prstGeom prst="rect">
            <a:avLst/>
          </a:prstGeom>
        </p:spPr>
        <p:txBody>
          <a:bodyPr/>
          <a:lstStyle/>
          <a:p>
            <a:fld id="{3C496C3A-F05C-4F52-B2ED-3BF07515449D}" type="slidenum">
              <a:rPr lang="en-US" smtClean="0"/>
              <a:t>‹#›</a:t>
            </a:fld>
            <a:endParaRPr lang="en-US"/>
          </a:p>
        </p:txBody>
      </p:sp>
    </p:spTree>
    <p:extLst>
      <p:ext uri="{BB962C8B-B14F-4D97-AF65-F5344CB8AC3E}">
        <p14:creationId xmlns:p14="http://schemas.microsoft.com/office/powerpoint/2010/main" val="412624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7B7DB4-F224-7DD0-6B16-155B45255B80}"/>
              </a:ext>
            </a:extLst>
          </p:cNvPr>
          <p:cNvSpPr/>
          <p:nvPr userDrawn="1"/>
        </p:nvSpPr>
        <p:spPr>
          <a:xfrm>
            <a:off x="-19050" y="0"/>
            <a:ext cx="9163050" cy="6858000"/>
          </a:xfrm>
          <a:prstGeom prst="rect">
            <a:avLst/>
          </a:prstGeom>
          <a:blipFill dpi="0" rotWithShape="1">
            <a:blip r:embed="rId13">
              <a:alphaModFix amt="34000"/>
              <a:lum bright="70000" contrast="-70000"/>
              <a:extLst>
                <a:ext uri="{BEBA8EAE-BF5A-486C-A8C5-ECC9F3942E4B}">
                  <a14:imgProps xmlns:a14="http://schemas.microsoft.com/office/drawing/2010/main">
                    <a14:imgLayer r:embed="rId1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800" y="228472"/>
            <a:ext cx="7772400" cy="929258"/>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685800" y="1514475"/>
            <a:ext cx="7772400" cy="46577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F4CF21A3-89C2-4BAD-A6E4-F443EF60357F}" type="datetime1">
              <a:rPr lang="en-US" smtClean="0"/>
              <a:t>12/1/2023</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528304" y="6272785"/>
            <a:ext cx="480060" cy="365125"/>
          </a:xfrm>
          <a:prstGeom prst="rect">
            <a:avLst/>
          </a:prstGeom>
        </p:spPr>
        <p:txBody>
          <a:bodyPr vert="horz" lIns="91440" tIns="45720" rIns="91440" bIns="45720" rtlCol="0" anchor="ctr"/>
          <a:lstStyle>
            <a:lvl1pPr algn="ctr">
              <a:defRPr sz="1100" b="1" spc="-70" baseline="0">
                <a:solidFill>
                  <a:schemeClr val="tx1"/>
                </a:solidFill>
                <a:latin typeface="+mn-lt"/>
              </a:defRPr>
            </a:lvl1pPr>
          </a:lstStyle>
          <a:p>
            <a:fld id="{3C496C3A-F05C-4F52-B2ED-3BF07515449D}" type="slidenum">
              <a:rPr lang="en-US" smtClean="0"/>
              <a:pPr/>
              <a:t>‹#›</a:t>
            </a:fld>
            <a:endParaRPr lang="en-US" dirty="0"/>
          </a:p>
        </p:txBody>
      </p:sp>
      <p:sp>
        <p:nvSpPr>
          <p:cNvPr id="13" name="Rectangle 12"/>
          <p:cNvSpPr/>
          <p:nvPr userDrawn="1"/>
        </p:nvSpPr>
        <p:spPr>
          <a:xfrm>
            <a:off x="685800" y="1187091"/>
            <a:ext cx="7772400" cy="806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16114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498" y="1432223"/>
            <a:ext cx="3238501" cy="3035808"/>
          </a:xfrm>
        </p:spPr>
        <p:txBody>
          <a:bodyPr/>
          <a:lstStyle/>
          <a:p>
            <a:r>
              <a:rPr lang="en-US" sz="7200" dirty="0"/>
              <a:t>Election records</a:t>
            </a:r>
          </a:p>
        </p:txBody>
      </p:sp>
      <p:sp>
        <p:nvSpPr>
          <p:cNvPr id="3" name="Subtitle 2"/>
          <p:cNvSpPr>
            <a:spLocks noGrp="1"/>
          </p:cNvSpPr>
          <p:nvPr>
            <p:ph type="subTitle" idx="1"/>
          </p:nvPr>
        </p:nvSpPr>
        <p:spPr>
          <a:xfrm>
            <a:off x="5143499" y="3931920"/>
            <a:ext cx="3486151" cy="1878330"/>
          </a:xfrm>
        </p:spPr>
        <p:txBody>
          <a:bodyPr>
            <a:noAutofit/>
          </a:bodyPr>
          <a:lstStyle/>
          <a:p>
            <a:pPr>
              <a:lnSpc>
                <a:spcPct val="100000"/>
              </a:lnSpc>
              <a:spcBef>
                <a:spcPts val="0"/>
              </a:spcBef>
            </a:pPr>
            <a:r>
              <a:rPr lang="en-US" sz="1200" dirty="0">
                <a:latin typeface="Calibri" panose="020F0502020204030204" pitchFamily="34" charset="0"/>
              </a:rPr>
              <a:t>2024 Indiana Election Administrator’s Conference</a:t>
            </a:r>
          </a:p>
          <a:p>
            <a:pPr>
              <a:lnSpc>
                <a:spcPct val="100000"/>
              </a:lnSpc>
              <a:spcBef>
                <a:spcPts val="0"/>
              </a:spcBef>
            </a:pPr>
            <a:endParaRPr lang="en-US" sz="1100" dirty="0">
              <a:latin typeface="Calibri" panose="020F0502020204030204" pitchFamily="34" charset="0"/>
            </a:endParaRPr>
          </a:p>
          <a:p>
            <a:pPr>
              <a:lnSpc>
                <a:spcPct val="100000"/>
              </a:lnSpc>
              <a:spcBef>
                <a:spcPts val="0"/>
              </a:spcBef>
            </a:pPr>
            <a:r>
              <a:rPr lang="en-US" sz="1100" dirty="0">
                <a:latin typeface="Calibri" panose="020F0502020204030204" pitchFamily="34" charset="0"/>
              </a:rPr>
              <a:t>Matthew Kochevar, Co-General Counsel</a:t>
            </a:r>
          </a:p>
          <a:p>
            <a:pPr>
              <a:lnSpc>
                <a:spcPct val="100000"/>
              </a:lnSpc>
              <a:spcBef>
                <a:spcPts val="0"/>
              </a:spcBef>
            </a:pPr>
            <a:r>
              <a:rPr lang="en-US" sz="1100" dirty="0">
                <a:latin typeface="Calibri" panose="020F0502020204030204" pitchFamily="34" charset="0"/>
              </a:rPr>
              <a:t>Indiana Election Division</a:t>
            </a:r>
          </a:p>
        </p:txBody>
      </p:sp>
    </p:spTree>
    <p:extLst>
      <p:ext uri="{BB962C8B-B14F-4D97-AF65-F5344CB8AC3E}">
        <p14:creationId xmlns:p14="http://schemas.microsoft.com/office/powerpoint/2010/main" val="2250464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Records – County Policy</a:t>
            </a:r>
          </a:p>
        </p:txBody>
      </p:sp>
      <p:sp>
        <p:nvSpPr>
          <p:cNvPr id="3" name="Content Placeholder 2"/>
          <p:cNvSpPr>
            <a:spLocks noGrp="1"/>
          </p:cNvSpPr>
          <p:nvPr>
            <p:ph idx="1"/>
          </p:nvPr>
        </p:nvSpPr>
        <p:spPr>
          <a:xfrm>
            <a:off x="685800" y="1413890"/>
            <a:ext cx="7772400" cy="4738937"/>
          </a:xfrm>
        </p:spPr>
        <p:txBody>
          <a:bodyPr>
            <a:noAutofit/>
          </a:bodyPr>
          <a:lstStyle/>
          <a:p>
            <a:pPr>
              <a:lnSpc>
                <a:spcPct val="100000"/>
              </a:lnSpc>
            </a:pPr>
            <a:r>
              <a:rPr lang="en-US" sz="1800" dirty="0">
                <a:latin typeface="Calibri" panose="020F0502020204030204" pitchFamily="34" charset="0"/>
              </a:rPr>
              <a:t>Response to request electronic information from SVRS info should follow </a:t>
            </a:r>
            <a:r>
              <a:rPr lang="en-US" sz="1800" i="1" dirty="0">
                <a:latin typeface="Calibri" panose="020F0502020204030204" pitchFamily="34" charset="0"/>
              </a:rPr>
              <a:t>nondiscriminatory uniform policy</a:t>
            </a:r>
            <a:r>
              <a:rPr lang="en-US" sz="1800" dirty="0">
                <a:latin typeface="Calibri" panose="020F0502020204030204" pitchFamily="34" charset="0"/>
              </a:rPr>
              <a:t> adopted by CEB</a:t>
            </a:r>
          </a:p>
          <a:p>
            <a:pPr lvl="1">
              <a:lnSpc>
                <a:spcPct val="100000"/>
              </a:lnSpc>
            </a:pPr>
            <a:r>
              <a:rPr lang="en-US" sz="1600" dirty="0">
                <a:latin typeface="Calibri" panose="020F0502020204030204" pitchFamily="34" charset="0"/>
              </a:rPr>
              <a:t>Policy must either permit a person to obtain an electronic copy of information in SVRS; or </a:t>
            </a:r>
          </a:p>
          <a:p>
            <a:pPr lvl="1">
              <a:lnSpc>
                <a:spcPct val="100000"/>
              </a:lnSpc>
            </a:pPr>
            <a:r>
              <a:rPr lang="en-US" sz="1600" dirty="0">
                <a:latin typeface="Calibri" panose="020F0502020204030204" pitchFamily="34" charset="0"/>
              </a:rPr>
              <a:t>Not permit a person to obtain a copy of the information</a:t>
            </a:r>
          </a:p>
          <a:p>
            <a:pPr>
              <a:lnSpc>
                <a:spcPct val="100000"/>
              </a:lnSpc>
            </a:pPr>
            <a:r>
              <a:rPr lang="en-US" sz="1800" dirty="0">
                <a:latin typeface="Calibri" panose="020F0502020204030204" pitchFamily="34" charset="0"/>
              </a:rPr>
              <a:t>Policy should cover at least:</a:t>
            </a:r>
          </a:p>
          <a:p>
            <a:pPr lvl="1">
              <a:lnSpc>
                <a:spcPct val="100000"/>
              </a:lnSpc>
            </a:pPr>
            <a:r>
              <a:rPr lang="en-US" sz="1600" dirty="0">
                <a:latin typeface="Calibri" panose="020F0502020204030204" pitchFamily="34" charset="0"/>
              </a:rPr>
              <a:t>Full county voter list</a:t>
            </a:r>
          </a:p>
          <a:p>
            <a:pPr>
              <a:lnSpc>
                <a:spcPct val="100000"/>
              </a:lnSpc>
            </a:pPr>
            <a:r>
              <a:rPr lang="en-US" sz="1800" dirty="0">
                <a:latin typeface="Calibri" panose="020F0502020204030204" pitchFamily="34" charset="0"/>
              </a:rPr>
              <a:t>Policy does not cover:</a:t>
            </a:r>
          </a:p>
          <a:p>
            <a:pPr lvl="1">
              <a:lnSpc>
                <a:spcPct val="100000"/>
              </a:lnSpc>
            </a:pPr>
            <a:r>
              <a:rPr lang="en-US" sz="1600" dirty="0">
                <a:latin typeface="Calibri" panose="020F0502020204030204" pitchFamily="34" charset="0"/>
              </a:rPr>
              <a:t>SVRS reports in the Reports Library</a:t>
            </a:r>
          </a:p>
          <a:p>
            <a:pPr lvl="1">
              <a:lnSpc>
                <a:spcPct val="100000"/>
              </a:lnSpc>
            </a:pPr>
            <a:r>
              <a:rPr lang="en-US" sz="1600" dirty="0">
                <a:latin typeface="Calibri" panose="020F0502020204030204" pitchFamily="34" charset="0"/>
              </a:rPr>
              <a:t>Request for individual voter registration information</a:t>
            </a:r>
          </a:p>
          <a:p>
            <a:pPr lvl="1">
              <a:lnSpc>
                <a:spcPct val="100000"/>
              </a:lnSpc>
            </a:pPr>
            <a:r>
              <a:rPr lang="en-US" sz="1600" dirty="0">
                <a:latin typeface="Calibri" panose="020F0502020204030204" pitchFamily="34" charset="0"/>
              </a:rPr>
              <a:t>Reports already printed</a:t>
            </a:r>
          </a:p>
          <a:p>
            <a:pPr>
              <a:lnSpc>
                <a:spcPct val="100000"/>
              </a:lnSpc>
            </a:pPr>
            <a:r>
              <a:rPr lang="en-US" sz="1800" dirty="0">
                <a:latin typeface="Calibri" panose="020F0502020204030204" pitchFamily="34" charset="0"/>
              </a:rPr>
              <a:t>PAC has further opined on the extent of the county policy</a:t>
            </a:r>
          </a:p>
          <a:p>
            <a:pPr lvl="1">
              <a:lnSpc>
                <a:spcPct val="100000"/>
              </a:lnSpc>
            </a:pPr>
            <a:r>
              <a:rPr lang="en-US" sz="1600" dirty="0">
                <a:latin typeface="Calibri" panose="020F0502020204030204" pitchFamily="34" charset="0"/>
              </a:rPr>
              <a:t>See attached Formal Complaint No. 19-FC-18</a:t>
            </a:r>
          </a:p>
          <a:p>
            <a:pPr lvl="1">
              <a:lnSpc>
                <a:spcPct val="100000"/>
              </a:lnSpc>
            </a:pPr>
            <a:r>
              <a:rPr lang="en-US" sz="1600" dirty="0">
                <a:latin typeface="Calibri" panose="020F0502020204030204" pitchFamily="34" charset="0"/>
              </a:rPr>
              <a:t>Policy cannot apply to request for individual voter records in SVRS</a:t>
            </a:r>
          </a:p>
        </p:txBody>
      </p:sp>
      <p:sp>
        <p:nvSpPr>
          <p:cNvPr id="4" name="TextBox 3"/>
          <p:cNvSpPr txBox="1"/>
          <p:nvPr/>
        </p:nvSpPr>
        <p:spPr>
          <a:xfrm>
            <a:off x="685800" y="6272785"/>
            <a:ext cx="7310336" cy="338554"/>
          </a:xfrm>
          <a:prstGeom prst="rect">
            <a:avLst/>
          </a:prstGeom>
          <a:noFill/>
        </p:spPr>
        <p:txBody>
          <a:bodyPr wrap="square" rtlCol="0">
            <a:spAutoFit/>
          </a:bodyPr>
          <a:lstStyle/>
          <a:p>
            <a:r>
              <a:rPr lang="en-US" sz="1600" dirty="0">
                <a:latin typeface="Calibri" panose="020F0502020204030204" pitchFamily="34" charset="0"/>
              </a:rPr>
              <a:t>IC 3-7-27-6</a:t>
            </a:r>
          </a:p>
        </p:txBody>
      </p:sp>
      <p:sp>
        <p:nvSpPr>
          <p:cNvPr id="5" name="Slide Number Placeholder 4"/>
          <p:cNvSpPr>
            <a:spLocks noGrp="1"/>
          </p:cNvSpPr>
          <p:nvPr>
            <p:ph type="sldNum" sz="quarter" idx="12"/>
          </p:nvPr>
        </p:nvSpPr>
        <p:spPr/>
        <p:txBody>
          <a:bodyPr/>
          <a:lstStyle/>
          <a:p>
            <a:fld id="{3C496C3A-F05C-4F52-B2ED-3BF07515449D}" type="slidenum">
              <a:rPr lang="en-US" smtClean="0"/>
              <a:t>10</a:t>
            </a:fld>
            <a:endParaRPr lang="en-US"/>
          </a:p>
        </p:txBody>
      </p:sp>
    </p:spTree>
    <p:extLst>
      <p:ext uri="{BB962C8B-B14F-4D97-AF65-F5344CB8AC3E}">
        <p14:creationId xmlns:p14="http://schemas.microsoft.com/office/powerpoint/2010/main" val="332884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Records – Party Chairs</a:t>
            </a:r>
          </a:p>
        </p:txBody>
      </p:sp>
      <p:sp>
        <p:nvSpPr>
          <p:cNvPr id="3" name="Content Placeholder 2"/>
          <p:cNvSpPr>
            <a:spLocks noGrp="1"/>
          </p:cNvSpPr>
          <p:nvPr>
            <p:ph idx="1"/>
          </p:nvPr>
        </p:nvSpPr>
        <p:spPr>
          <a:xfrm>
            <a:off x="685800" y="1413891"/>
            <a:ext cx="7772400" cy="4731187"/>
          </a:xfrm>
        </p:spPr>
        <p:txBody>
          <a:bodyPr>
            <a:normAutofit fontScale="62500" lnSpcReduction="20000"/>
          </a:bodyPr>
          <a:lstStyle/>
          <a:p>
            <a:pPr>
              <a:lnSpc>
                <a:spcPct val="120000"/>
              </a:lnSpc>
            </a:pPr>
            <a:r>
              <a:rPr lang="en-US" sz="3200" dirty="0">
                <a:latin typeface="Calibri" panose="020F0502020204030204" pitchFamily="34" charset="0"/>
              </a:rPr>
              <a:t>County party chairs are entitled by law, upon request, to certain VR information (non-exhaustive):</a:t>
            </a:r>
          </a:p>
          <a:p>
            <a:pPr lvl="1">
              <a:lnSpc>
                <a:spcPct val="120000"/>
              </a:lnSpc>
            </a:pPr>
            <a:r>
              <a:rPr lang="en-US" sz="2900" dirty="0">
                <a:latin typeface="Calibri" panose="020F0502020204030204" pitchFamily="34" charset="0"/>
              </a:rPr>
              <a:t>Report regarding submitted VR applications</a:t>
            </a:r>
          </a:p>
          <a:p>
            <a:pPr lvl="2">
              <a:lnSpc>
                <a:spcPct val="120000"/>
              </a:lnSpc>
            </a:pPr>
            <a:r>
              <a:rPr lang="en-US" sz="2600" dirty="0">
                <a:latin typeface="Calibri" panose="020F0502020204030204" pitchFamily="34" charset="0"/>
              </a:rPr>
              <a:t>One report covers from when VR period opened to 65 days before election</a:t>
            </a:r>
          </a:p>
          <a:p>
            <a:pPr lvl="2">
              <a:lnSpc>
                <a:spcPct val="120000"/>
              </a:lnSpc>
            </a:pPr>
            <a:r>
              <a:rPr lang="en-US" sz="2600" dirty="0">
                <a:latin typeface="Calibri" panose="020F0502020204030204" pitchFamily="34" charset="0"/>
              </a:rPr>
              <a:t>One report cover from 65 days before election to 29 days before election</a:t>
            </a:r>
          </a:p>
          <a:p>
            <a:pPr lvl="1">
              <a:lnSpc>
                <a:spcPct val="120000"/>
              </a:lnSpc>
            </a:pPr>
            <a:r>
              <a:rPr lang="en-US" sz="2900" dirty="0">
                <a:latin typeface="Calibri" panose="020F0502020204030204" pitchFamily="34" charset="0"/>
              </a:rPr>
              <a:t>Electronic poll book info on Election Day</a:t>
            </a:r>
          </a:p>
          <a:p>
            <a:pPr lvl="2">
              <a:lnSpc>
                <a:spcPct val="120000"/>
              </a:lnSpc>
            </a:pPr>
            <a:r>
              <a:rPr lang="en-US" sz="2900" dirty="0">
                <a:latin typeface="Calibri" panose="020F0502020204030204" pitchFamily="34" charset="0"/>
              </a:rPr>
              <a:t>Copy of precinct pollbook when they are prepared (if paper list is still used for an election)</a:t>
            </a:r>
          </a:p>
          <a:p>
            <a:pPr lvl="1">
              <a:lnSpc>
                <a:spcPct val="120000"/>
              </a:lnSpc>
            </a:pPr>
            <a:r>
              <a:rPr lang="en-US" sz="2900" dirty="0">
                <a:latin typeface="Calibri" panose="020F0502020204030204" pitchFamily="34" charset="0"/>
              </a:rPr>
              <a:t>List of voters receiving VLM notices</a:t>
            </a:r>
          </a:p>
          <a:p>
            <a:pPr lvl="1">
              <a:lnSpc>
                <a:spcPct val="120000"/>
              </a:lnSpc>
            </a:pPr>
            <a:r>
              <a:rPr lang="en-US" sz="2900" dirty="0">
                <a:latin typeface="Calibri" panose="020F0502020204030204" pitchFamily="34" charset="0"/>
              </a:rPr>
              <a:t>List of cancelled voters</a:t>
            </a:r>
          </a:p>
          <a:p>
            <a:pPr lvl="1">
              <a:lnSpc>
                <a:spcPct val="120000"/>
              </a:lnSpc>
            </a:pPr>
            <a:r>
              <a:rPr lang="en-US" sz="2900" dirty="0">
                <a:latin typeface="Calibri" panose="020F0502020204030204" pitchFamily="34" charset="0"/>
              </a:rPr>
              <a:t>List of deceased voters</a:t>
            </a:r>
          </a:p>
          <a:p>
            <a:pPr lvl="1">
              <a:lnSpc>
                <a:spcPct val="120000"/>
              </a:lnSpc>
            </a:pPr>
            <a:r>
              <a:rPr lang="en-US" sz="2900" dirty="0">
                <a:latin typeface="Calibri" panose="020F0502020204030204" pitchFamily="34" charset="0"/>
              </a:rPr>
              <a:t>List of disenfranchised voters</a:t>
            </a:r>
          </a:p>
          <a:p>
            <a:pPr lvl="2">
              <a:lnSpc>
                <a:spcPct val="120000"/>
              </a:lnSpc>
            </a:pPr>
            <a:r>
              <a:rPr lang="en-US" sz="2600" dirty="0">
                <a:latin typeface="Calibri" panose="020F0502020204030204" pitchFamily="34" charset="0"/>
              </a:rPr>
              <a:t>Cover those convicted of a crime and then imprisoned</a:t>
            </a:r>
          </a:p>
          <a:p>
            <a:pPr lvl="1"/>
            <a:endParaRPr lang="en-US" sz="2800" dirty="0"/>
          </a:p>
          <a:p>
            <a:endParaRPr lang="en-US" dirty="0"/>
          </a:p>
        </p:txBody>
      </p:sp>
      <p:sp>
        <p:nvSpPr>
          <p:cNvPr id="4" name="Slide Number Placeholder 3"/>
          <p:cNvSpPr>
            <a:spLocks noGrp="1"/>
          </p:cNvSpPr>
          <p:nvPr>
            <p:ph type="sldNum" sz="quarter" idx="12"/>
          </p:nvPr>
        </p:nvSpPr>
        <p:spPr/>
        <p:txBody>
          <a:bodyPr/>
          <a:lstStyle/>
          <a:p>
            <a:fld id="{3C496C3A-F05C-4F52-B2ED-3BF07515449D}" type="slidenum">
              <a:rPr lang="en-US" smtClean="0"/>
              <a:t>11</a:t>
            </a:fld>
            <a:endParaRPr lang="en-US"/>
          </a:p>
        </p:txBody>
      </p:sp>
      <p:sp>
        <p:nvSpPr>
          <p:cNvPr id="5" name="TextBox 4"/>
          <p:cNvSpPr txBox="1"/>
          <p:nvPr/>
        </p:nvSpPr>
        <p:spPr>
          <a:xfrm>
            <a:off x="685800" y="6272785"/>
            <a:ext cx="7505700" cy="338554"/>
          </a:xfrm>
          <a:prstGeom prst="rect">
            <a:avLst/>
          </a:prstGeom>
          <a:noFill/>
        </p:spPr>
        <p:txBody>
          <a:bodyPr wrap="square" rtlCol="0">
            <a:spAutoFit/>
          </a:bodyPr>
          <a:lstStyle/>
          <a:p>
            <a:r>
              <a:rPr lang="en-US" sz="1600" dirty="0">
                <a:latin typeface="Calibri" panose="020F0502020204030204" pitchFamily="34" charset="0"/>
              </a:rPr>
              <a:t>IC 3-7-28 | IC 3-11-8-10.3(b)(8)(B)</a:t>
            </a:r>
          </a:p>
        </p:txBody>
      </p:sp>
    </p:spTree>
    <p:extLst>
      <p:ext uri="{BB962C8B-B14F-4D97-AF65-F5344CB8AC3E}">
        <p14:creationId xmlns:p14="http://schemas.microsoft.com/office/powerpoint/2010/main" val="223954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4575" y="3032423"/>
            <a:ext cx="3810000" cy="3035808"/>
          </a:xfrm>
        </p:spPr>
        <p:txBody>
          <a:bodyPr/>
          <a:lstStyle/>
          <a:p>
            <a:pPr algn="ctr"/>
            <a:r>
              <a:rPr lang="en-US" dirty="0"/>
              <a:t>Questions?</a:t>
            </a:r>
          </a:p>
        </p:txBody>
      </p:sp>
      <p:sp>
        <p:nvSpPr>
          <p:cNvPr id="4" name="Slide Number Placeholder 3"/>
          <p:cNvSpPr>
            <a:spLocks noGrp="1"/>
          </p:cNvSpPr>
          <p:nvPr>
            <p:ph type="sldNum" sz="quarter" idx="4294967295"/>
          </p:nvPr>
        </p:nvSpPr>
        <p:spPr>
          <a:xfrm>
            <a:off x="8664575" y="6272213"/>
            <a:ext cx="479425" cy="365125"/>
          </a:xfrm>
        </p:spPr>
        <p:txBody>
          <a:bodyPr/>
          <a:lstStyle/>
          <a:p>
            <a:fld id="{3C496C3A-F05C-4F52-B2ED-3BF07515449D}" type="slidenum">
              <a:rPr lang="en-US"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8664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Records - Generally</a:t>
            </a:r>
          </a:p>
        </p:txBody>
      </p:sp>
      <p:sp>
        <p:nvSpPr>
          <p:cNvPr id="3" name="Content Placeholder 2"/>
          <p:cNvSpPr>
            <a:spLocks noGrp="1"/>
          </p:cNvSpPr>
          <p:nvPr>
            <p:ph idx="1"/>
          </p:nvPr>
        </p:nvSpPr>
        <p:spPr>
          <a:xfrm>
            <a:off x="685800" y="1413891"/>
            <a:ext cx="7772400" cy="4758310"/>
          </a:xfrm>
        </p:spPr>
        <p:txBody>
          <a:bodyPr>
            <a:normAutofit fontScale="92500" lnSpcReduction="20000"/>
          </a:bodyPr>
          <a:lstStyle/>
          <a:p>
            <a:pPr>
              <a:lnSpc>
                <a:spcPct val="110000"/>
              </a:lnSpc>
            </a:pPr>
            <a:r>
              <a:rPr lang="en-US" sz="2400" dirty="0">
                <a:latin typeface="Calibri" panose="020F0502020204030204" pitchFamily="34" charset="0"/>
              </a:rPr>
              <a:t>Law provides that all public agency records are publicly available for inspection and copying</a:t>
            </a:r>
          </a:p>
          <a:p>
            <a:pPr>
              <a:lnSpc>
                <a:spcPct val="110000"/>
              </a:lnSpc>
            </a:pPr>
            <a:r>
              <a:rPr lang="en-US" sz="2400" dirty="0">
                <a:latin typeface="Calibri" panose="020F0502020204030204" pitchFamily="34" charset="0"/>
              </a:rPr>
              <a:t>There are exceptions/exemptions to this law</a:t>
            </a:r>
          </a:p>
          <a:p>
            <a:pPr lvl="1">
              <a:lnSpc>
                <a:spcPct val="110000"/>
              </a:lnSpc>
            </a:pPr>
            <a:r>
              <a:rPr lang="en-US" sz="2200" dirty="0">
                <a:latin typeface="Calibri" panose="020F0502020204030204" pitchFamily="34" charset="0"/>
              </a:rPr>
              <a:t>Certain voter registration records are exempted from law:</a:t>
            </a:r>
          </a:p>
          <a:p>
            <a:pPr lvl="2">
              <a:lnSpc>
                <a:spcPct val="110000"/>
              </a:lnSpc>
            </a:pPr>
            <a:r>
              <a:rPr lang="en-US" sz="1900" dirty="0">
                <a:latin typeface="Calibri" panose="020F0502020204030204" pitchFamily="34" charset="0"/>
              </a:rPr>
              <a:t>Records concerning declinations to register to vote</a:t>
            </a:r>
          </a:p>
          <a:p>
            <a:pPr lvl="2">
              <a:lnSpc>
                <a:spcPct val="110000"/>
              </a:lnSpc>
            </a:pPr>
            <a:r>
              <a:rPr lang="en-US" sz="1900" dirty="0">
                <a:latin typeface="Calibri" panose="020F0502020204030204" pitchFamily="34" charset="0"/>
              </a:rPr>
              <a:t>Records that indicate identity of voter registration agency where voter registered</a:t>
            </a:r>
          </a:p>
          <a:p>
            <a:pPr lvl="2">
              <a:lnSpc>
                <a:spcPct val="110000"/>
              </a:lnSpc>
            </a:pPr>
            <a:r>
              <a:rPr lang="en-US" sz="1900" dirty="0">
                <a:latin typeface="Calibri" panose="020F0502020204030204" pitchFamily="34" charset="0"/>
              </a:rPr>
              <a:t>Registration records of participants in AG’s confidentiality program for abused persons</a:t>
            </a:r>
          </a:p>
          <a:p>
            <a:pPr>
              <a:lnSpc>
                <a:spcPct val="110000"/>
              </a:lnSpc>
            </a:pPr>
            <a:r>
              <a:rPr lang="en-US" sz="2400" dirty="0">
                <a:latin typeface="Calibri" panose="020F0502020204030204" pitchFamily="34" charset="0"/>
              </a:rPr>
              <a:t>Public agency cannot declare records confidential without legal authority</a:t>
            </a:r>
          </a:p>
          <a:p>
            <a:pPr>
              <a:lnSpc>
                <a:spcPct val="110000"/>
              </a:lnSpc>
            </a:pPr>
            <a:r>
              <a:rPr lang="en-US" sz="2400" dirty="0">
                <a:latin typeface="Calibri" panose="020F0502020204030204" pitchFamily="34" charset="0"/>
              </a:rPr>
              <a:t>Cannot deny access to records because requestor failed to state reason for request</a:t>
            </a:r>
          </a:p>
        </p:txBody>
      </p:sp>
      <p:sp>
        <p:nvSpPr>
          <p:cNvPr id="4" name="TextBox 3"/>
          <p:cNvSpPr txBox="1"/>
          <p:nvPr/>
        </p:nvSpPr>
        <p:spPr>
          <a:xfrm>
            <a:off x="685800" y="6172201"/>
            <a:ext cx="7772400" cy="338554"/>
          </a:xfrm>
          <a:prstGeom prst="rect">
            <a:avLst/>
          </a:prstGeom>
          <a:noFill/>
        </p:spPr>
        <p:txBody>
          <a:bodyPr wrap="square" rtlCol="0">
            <a:spAutoFit/>
          </a:bodyPr>
          <a:lstStyle/>
          <a:p>
            <a:r>
              <a:rPr lang="en-US" sz="1600" dirty="0">
                <a:latin typeface="Calibri" panose="020F0502020204030204" pitchFamily="34" charset="0"/>
              </a:rPr>
              <a:t>IC 5-14-3-3 | IC 3-7-27-12</a:t>
            </a:r>
          </a:p>
        </p:txBody>
      </p:sp>
      <p:sp>
        <p:nvSpPr>
          <p:cNvPr id="5" name="Slide Number Placeholder 4"/>
          <p:cNvSpPr>
            <a:spLocks noGrp="1"/>
          </p:cNvSpPr>
          <p:nvPr>
            <p:ph type="sldNum" sz="quarter" idx="12"/>
          </p:nvPr>
        </p:nvSpPr>
        <p:spPr/>
        <p:txBody>
          <a:bodyPr/>
          <a:lstStyle/>
          <a:p>
            <a:fld id="{3C496C3A-F05C-4F52-B2ED-3BF07515449D}" type="slidenum">
              <a:rPr lang="en-US" smtClean="0"/>
              <a:t>2</a:t>
            </a:fld>
            <a:endParaRPr lang="en-US"/>
          </a:p>
        </p:txBody>
      </p:sp>
    </p:spTree>
    <p:extLst>
      <p:ext uri="{BB962C8B-B14F-4D97-AF65-F5344CB8AC3E}">
        <p14:creationId xmlns:p14="http://schemas.microsoft.com/office/powerpoint/2010/main" val="127822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Records - Elections</a:t>
            </a:r>
          </a:p>
        </p:txBody>
      </p:sp>
      <p:sp>
        <p:nvSpPr>
          <p:cNvPr id="3" name="Content Placeholder 2"/>
          <p:cNvSpPr>
            <a:spLocks noGrp="1"/>
          </p:cNvSpPr>
          <p:nvPr>
            <p:ph idx="1"/>
          </p:nvPr>
        </p:nvSpPr>
        <p:spPr/>
        <p:txBody>
          <a:bodyPr>
            <a:normAutofit fontScale="62500" lnSpcReduction="20000"/>
          </a:bodyPr>
          <a:lstStyle/>
          <a:p>
            <a:pPr>
              <a:lnSpc>
                <a:spcPct val="110000"/>
              </a:lnSpc>
            </a:pPr>
            <a:r>
              <a:rPr lang="en-US" sz="2800" dirty="0">
                <a:latin typeface="Calibri" panose="020F0502020204030204" pitchFamily="34" charset="0"/>
              </a:rPr>
              <a:t>Nearly all records produced by county election board when administering an election is an election record</a:t>
            </a:r>
          </a:p>
          <a:p>
            <a:pPr>
              <a:lnSpc>
                <a:spcPct val="110000"/>
              </a:lnSpc>
            </a:pPr>
            <a:r>
              <a:rPr lang="en-US" sz="2800" dirty="0">
                <a:latin typeface="Calibri" panose="020F0502020204030204" pitchFamily="34" charset="0"/>
              </a:rPr>
              <a:t>Various election materials are public records</a:t>
            </a:r>
          </a:p>
          <a:p>
            <a:pPr>
              <a:lnSpc>
                <a:spcPct val="110000"/>
              </a:lnSpc>
            </a:pPr>
            <a:r>
              <a:rPr lang="en-US" sz="2600" dirty="0">
                <a:latin typeface="Calibri" panose="020F0502020204030204" pitchFamily="34" charset="0"/>
              </a:rPr>
              <a:t>Exceptions:</a:t>
            </a:r>
          </a:p>
          <a:p>
            <a:pPr lvl="1">
              <a:lnSpc>
                <a:spcPct val="110000"/>
              </a:lnSpc>
            </a:pPr>
            <a:r>
              <a:rPr lang="en-US" sz="2600" dirty="0">
                <a:latin typeface="Calibri" panose="020F0502020204030204" pitchFamily="34" charset="0"/>
              </a:rPr>
              <a:t>Unused Ballots, but only during recount/contest filing period</a:t>
            </a:r>
          </a:p>
          <a:p>
            <a:pPr lvl="1">
              <a:lnSpc>
                <a:spcPct val="110000"/>
              </a:lnSpc>
            </a:pPr>
            <a:r>
              <a:rPr lang="en-US" sz="2600" dirty="0">
                <a:latin typeface="Calibri" panose="020F0502020204030204" pitchFamily="34" charset="0"/>
              </a:rPr>
              <a:t>Invalid (not counted) provisional ballot sealed in PRO-2 envelope</a:t>
            </a:r>
          </a:p>
          <a:p>
            <a:pPr lvl="2">
              <a:lnSpc>
                <a:spcPct val="110000"/>
              </a:lnSpc>
            </a:pPr>
            <a:r>
              <a:rPr lang="en-US" sz="2600" dirty="0">
                <a:latin typeface="Calibri" panose="020F0502020204030204" pitchFamily="34" charset="0"/>
              </a:rPr>
              <a:t>Names of provisional voters are confidential through recount/contest filing period</a:t>
            </a:r>
          </a:p>
          <a:p>
            <a:pPr lvl="3">
              <a:lnSpc>
                <a:spcPct val="110000"/>
              </a:lnSpc>
            </a:pPr>
            <a:r>
              <a:rPr lang="en-US" sz="2600" dirty="0">
                <a:latin typeface="Calibri" panose="020F0502020204030204" pitchFamily="34" charset="0"/>
              </a:rPr>
              <a:t>PRE-4/PRO-2 affidavit does become public record and may be copied after the recount/contest period has expired</a:t>
            </a:r>
          </a:p>
          <a:p>
            <a:pPr lvl="2">
              <a:lnSpc>
                <a:spcPct val="110000"/>
              </a:lnSpc>
            </a:pPr>
            <a:r>
              <a:rPr lang="en-US" sz="2600" dirty="0">
                <a:latin typeface="Calibri" panose="020F0502020204030204" pitchFamily="34" charset="0"/>
              </a:rPr>
              <a:t>It’s permissible to reveal in which precincts a provisional ballot was issued during an election, even if the recount or contest period has not yet expired, as part of a public records request</a:t>
            </a:r>
          </a:p>
          <a:p>
            <a:pPr lvl="1">
              <a:lnSpc>
                <a:spcPct val="110000"/>
              </a:lnSpc>
            </a:pPr>
            <a:r>
              <a:rPr lang="en-US" sz="2600" dirty="0">
                <a:latin typeface="Calibri" panose="020F0502020204030204" pitchFamily="34" charset="0"/>
              </a:rPr>
              <a:t>Voted Ballots and Cast Vote Record</a:t>
            </a:r>
          </a:p>
          <a:p>
            <a:pPr lvl="2">
              <a:lnSpc>
                <a:spcPct val="110000"/>
              </a:lnSpc>
            </a:pPr>
            <a:r>
              <a:rPr lang="en-US" sz="2600" dirty="0">
                <a:latin typeface="Calibri" panose="020F0502020204030204" pitchFamily="34" charset="0"/>
              </a:rPr>
              <a:t>See Guidance on Handling Public Records Request for "Cast Vote Record“ from Voting System issued by IED on September 6, 2022</a:t>
            </a:r>
          </a:p>
        </p:txBody>
      </p:sp>
      <p:sp>
        <p:nvSpPr>
          <p:cNvPr id="4" name="TextBox 3"/>
          <p:cNvSpPr txBox="1"/>
          <p:nvPr/>
        </p:nvSpPr>
        <p:spPr>
          <a:xfrm>
            <a:off x="685800" y="6272785"/>
            <a:ext cx="6571034" cy="338554"/>
          </a:xfrm>
          <a:prstGeom prst="rect">
            <a:avLst/>
          </a:prstGeom>
          <a:noFill/>
        </p:spPr>
        <p:txBody>
          <a:bodyPr wrap="square" rtlCol="0">
            <a:spAutoFit/>
          </a:bodyPr>
          <a:lstStyle/>
          <a:p>
            <a:r>
              <a:rPr lang="en-US" sz="1600" dirty="0">
                <a:latin typeface="Calibri" panose="020F0502020204030204" pitchFamily="34" charset="0"/>
              </a:rPr>
              <a:t>IC 3-10-1-31.1 | IC 3-11.7-5-2.7</a:t>
            </a:r>
          </a:p>
        </p:txBody>
      </p:sp>
      <p:sp>
        <p:nvSpPr>
          <p:cNvPr id="5" name="Slide Number Placeholder 4"/>
          <p:cNvSpPr>
            <a:spLocks noGrp="1"/>
          </p:cNvSpPr>
          <p:nvPr>
            <p:ph type="sldNum" sz="quarter" idx="12"/>
          </p:nvPr>
        </p:nvSpPr>
        <p:spPr/>
        <p:txBody>
          <a:bodyPr/>
          <a:lstStyle/>
          <a:p>
            <a:fld id="{3C496C3A-F05C-4F52-B2ED-3BF07515449D}" type="slidenum">
              <a:rPr lang="en-US" smtClean="0"/>
              <a:t>3</a:t>
            </a:fld>
            <a:endParaRPr lang="en-US"/>
          </a:p>
        </p:txBody>
      </p:sp>
    </p:spTree>
    <p:extLst>
      <p:ext uri="{BB962C8B-B14F-4D97-AF65-F5344CB8AC3E}">
        <p14:creationId xmlns:p14="http://schemas.microsoft.com/office/powerpoint/2010/main" val="373760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Records - Affidavits</a:t>
            </a:r>
          </a:p>
        </p:txBody>
      </p:sp>
      <p:sp>
        <p:nvSpPr>
          <p:cNvPr id="3" name="Content Placeholder 2"/>
          <p:cNvSpPr>
            <a:spLocks noGrp="1"/>
          </p:cNvSpPr>
          <p:nvPr>
            <p:ph idx="1"/>
          </p:nvPr>
        </p:nvSpPr>
        <p:spPr/>
        <p:txBody>
          <a:bodyPr>
            <a:normAutofit fontScale="77500" lnSpcReduction="20000"/>
          </a:bodyPr>
          <a:lstStyle/>
          <a:p>
            <a:pPr>
              <a:lnSpc>
                <a:spcPct val="110000"/>
              </a:lnSpc>
            </a:pPr>
            <a:r>
              <a:rPr lang="en-US" sz="2800" dirty="0">
                <a:latin typeface="Calibri" panose="020F0502020204030204" pitchFamily="34" charset="0"/>
              </a:rPr>
              <a:t>After recount/contest filing deadline certain affidavits may not be available for public inspection if copies are not made by the clerk</a:t>
            </a:r>
          </a:p>
          <a:p>
            <a:pPr lvl="1">
              <a:lnSpc>
                <a:spcPct val="110000"/>
              </a:lnSpc>
            </a:pPr>
            <a:r>
              <a:rPr lang="en-US" sz="2800" dirty="0">
                <a:latin typeface="Calibri" panose="020F0502020204030204" pitchFamily="34" charset="0"/>
              </a:rPr>
              <a:t>PRE-4 (Voter Challenge Affidavit) &amp; PRE-6 (Primary Party Affiliation Challenge)</a:t>
            </a:r>
          </a:p>
          <a:p>
            <a:pPr lvl="1">
              <a:lnSpc>
                <a:spcPct val="110000"/>
              </a:lnSpc>
            </a:pPr>
            <a:r>
              <a:rPr lang="en-US" sz="2800" dirty="0">
                <a:latin typeface="Calibri" panose="020F0502020204030204" pitchFamily="34" charset="0"/>
              </a:rPr>
              <a:t>The PRE-4 (along with the PRO-2) &amp; PRE-6 affidavits are sealed and transferred to the grand jury foreman when next in session with copies being sent to Secretary of State</a:t>
            </a:r>
          </a:p>
          <a:p>
            <a:pPr lvl="2">
              <a:lnSpc>
                <a:spcPct val="110000"/>
              </a:lnSpc>
            </a:pPr>
            <a:r>
              <a:rPr lang="en-US" sz="2800" dirty="0">
                <a:latin typeface="Calibri" panose="020F0502020204030204" pitchFamily="34" charset="0"/>
              </a:rPr>
              <a:t>Any PRO-2 envelope containing a provisional ballot that was not counted SHOULD NOT BE OPENED!</a:t>
            </a:r>
          </a:p>
          <a:p>
            <a:pPr>
              <a:lnSpc>
                <a:spcPct val="110000"/>
              </a:lnSpc>
            </a:pPr>
            <a:r>
              <a:rPr lang="en-US" sz="2800" dirty="0">
                <a:latin typeface="Calibri" panose="020F0502020204030204" pitchFamily="34" charset="0"/>
              </a:rPr>
              <a:t>Once the review is complete the prosecuting attorney shall return the PRE-4, &amp; PRE-7 envelopes to the clerk for proper records retention</a:t>
            </a:r>
          </a:p>
        </p:txBody>
      </p:sp>
      <p:sp>
        <p:nvSpPr>
          <p:cNvPr id="4" name="TextBox 3"/>
          <p:cNvSpPr txBox="1"/>
          <p:nvPr/>
        </p:nvSpPr>
        <p:spPr>
          <a:xfrm>
            <a:off x="685800" y="6272785"/>
            <a:ext cx="6571034" cy="338554"/>
          </a:xfrm>
          <a:prstGeom prst="rect">
            <a:avLst/>
          </a:prstGeom>
          <a:noFill/>
        </p:spPr>
        <p:txBody>
          <a:bodyPr wrap="square" rtlCol="0">
            <a:spAutoFit/>
          </a:bodyPr>
          <a:lstStyle/>
          <a:p>
            <a:r>
              <a:rPr lang="en-US" sz="1600" dirty="0">
                <a:latin typeface="Calibri" panose="020F0502020204030204" pitchFamily="34" charset="0"/>
              </a:rPr>
              <a:t>IC 3-14-5-1 | IC 3-14-5-2</a:t>
            </a:r>
          </a:p>
        </p:txBody>
      </p:sp>
      <p:sp>
        <p:nvSpPr>
          <p:cNvPr id="5" name="Slide Number Placeholder 4"/>
          <p:cNvSpPr>
            <a:spLocks noGrp="1"/>
          </p:cNvSpPr>
          <p:nvPr>
            <p:ph type="sldNum" sz="quarter" idx="12"/>
          </p:nvPr>
        </p:nvSpPr>
        <p:spPr/>
        <p:txBody>
          <a:bodyPr/>
          <a:lstStyle/>
          <a:p>
            <a:fld id="{3C496C3A-F05C-4F52-B2ED-3BF07515449D}" type="slidenum">
              <a:rPr lang="en-US" smtClean="0"/>
              <a:t>4</a:t>
            </a:fld>
            <a:endParaRPr lang="en-US"/>
          </a:p>
        </p:txBody>
      </p:sp>
    </p:spTree>
    <p:extLst>
      <p:ext uri="{BB962C8B-B14F-4D97-AF65-F5344CB8AC3E}">
        <p14:creationId xmlns:p14="http://schemas.microsoft.com/office/powerpoint/2010/main" val="113289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records - ABSEntee</a:t>
            </a:r>
          </a:p>
        </p:txBody>
      </p:sp>
      <p:sp>
        <p:nvSpPr>
          <p:cNvPr id="3" name="Content Placeholder 2"/>
          <p:cNvSpPr>
            <a:spLocks noGrp="1"/>
          </p:cNvSpPr>
          <p:nvPr>
            <p:ph idx="1"/>
          </p:nvPr>
        </p:nvSpPr>
        <p:spPr>
          <a:xfrm>
            <a:off x="685800" y="1514475"/>
            <a:ext cx="7772400" cy="4543425"/>
          </a:xfrm>
        </p:spPr>
        <p:txBody>
          <a:bodyPr>
            <a:noAutofit/>
          </a:bodyPr>
          <a:lstStyle/>
          <a:p>
            <a:pPr>
              <a:lnSpc>
                <a:spcPct val="100000"/>
              </a:lnSpc>
            </a:pPr>
            <a:r>
              <a:rPr lang="en-US" sz="2400" dirty="0">
                <a:latin typeface="Calibri" panose="020F0502020204030204" pitchFamily="34" charset="0"/>
              </a:rPr>
              <a:t>Absentee ballot applications:</a:t>
            </a:r>
          </a:p>
          <a:p>
            <a:pPr lvl="1">
              <a:lnSpc>
                <a:spcPct val="100000"/>
              </a:lnSpc>
            </a:pPr>
            <a:r>
              <a:rPr lang="en-US" dirty="0">
                <a:latin typeface="Calibri" panose="020F0502020204030204" pitchFamily="34" charset="0"/>
              </a:rPr>
              <a:t>Available for inspection and copying until attached to a returned ballot envelope</a:t>
            </a:r>
          </a:p>
          <a:p>
            <a:pPr lvl="1">
              <a:lnSpc>
                <a:spcPct val="100000"/>
              </a:lnSpc>
            </a:pPr>
            <a:r>
              <a:rPr lang="en-US" dirty="0">
                <a:latin typeface="Calibri" panose="020F0502020204030204" pitchFamily="34" charset="0"/>
              </a:rPr>
              <a:t>Applications for mail and traveling board must be photocopied so they can be available for inspection and copying</a:t>
            </a:r>
          </a:p>
          <a:p>
            <a:pPr lvl="1">
              <a:lnSpc>
                <a:spcPct val="100000"/>
              </a:lnSpc>
            </a:pPr>
            <a:r>
              <a:rPr lang="en-US" dirty="0">
                <a:latin typeface="Calibri" panose="020F0502020204030204" pitchFamily="34" charset="0"/>
              </a:rPr>
              <a:t>Voter ID number provided on ABS application or copy of Voter ID attached to ABS application is confidential and must be redacted from copy of application provide during public records request</a:t>
            </a:r>
          </a:p>
          <a:p>
            <a:pPr>
              <a:lnSpc>
                <a:spcPct val="100000"/>
              </a:lnSpc>
            </a:pPr>
            <a:r>
              <a:rPr lang="en-US" sz="2400" dirty="0">
                <a:latin typeface="Calibri" panose="020F0502020204030204" pitchFamily="34" charset="0"/>
              </a:rPr>
              <a:t>Absentee ballot information:</a:t>
            </a:r>
          </a:p>
          <a:p>
            <a:pPr lvl="1">
              <a:lnSpc>
                <a:spcPct val="100000"/>
              </a:lnSpc>
            </a:pPr>
            <a:r>
              <a:rPr lang="en-US" dirty="0">
                <a:latin typeface="Calibri" panose="020F0502020204030204" pitchFamily="34" charset="0"/>
              </a:rPr>
              <a:t>Absentee ballot application information entered into SVRS is not confidential</a:t>
            </a:r>
          </a:p>
          <a:p>
            <a:pPr lvl="1">
              <a:lnSpc>
                <a:spcPct val="100000"/>
              </a:lnSpc>
            </a:pPr>
            <a:r>
              <a:rPr lang="en-US" dirty="0">
                <a:latin typeface="Calibri" panose="020F0502020204030204" pitchFamily="34" charset="0"/>
              </a:rPr>
              <a:t>ABS Reports are considered public records</a:t>
            </a:r>
          </a:p>
        </p:txBody>
      </p:sp>
      <p:sp>
        <p:nvSpPr>
          <p:cNvPr id="4" name="TextBox 3"/>
          <p:cNvSpPr txBox="1"/>
          <p:nvPr/>
        </p:nvSpPr>
        <p:spPr>
          <a:xfrm>
            <a:off x="685800" y="6252669"/>
            <a:ext cx="2711741" cy="338554"/>
          </a:xfrm>
          <a:prstGeom prst="rect">
            <a:avLst/>
          </a:prstGeom>
          <a:noFill/>
        </p:spPr>
        <p:txBody>
          <a:bodyPr wrap="square" rtlCol="0">
            <a:spAutoFit/>
          </a:bodyPr>
          <a:lstStyle/>
          <a:p>
            <a:r>
              <a:rPr lang="en-US" sz="1600" dirty="0">
                <a:latin typeface="Calibri" panose="020F0502020204030204" pitchFamily="34" charset="0"/>
              </a:rPr>
              <a:t>IC 3-11-4-17 | IC 3-11-10-8.5</a:t>
            </a:r>
          </a:p>
        </p:txBody>
      </p:sp>
      <p:sp>
        <p:nvSpPr>
          <p:cNvPr id="5" name="Slide Number Placeholder 4"/>
          <p:cNvSpPr>
            <a:spLocks noGrp="1"/>
          </p:cNvSpPr>
          <p:nvPr>
            <p:ph type="sldNum" sz="quarter" idx="12"/>
          </p:nvPr>
        </p:nvSpPr>
        <p:spPr/>
        <p:txBody>
          <a:bodyPr/>
          <a:lstStyle/>
          <a:p>
            <a:fld id="{3C496C3A-F05C-4F52-B2ED-3BF07515449D}" type="slidenum">
              <a:rPr lang="en-US" smtClean="0"/>
              <a:t>5</a:t>
            </a:fld>
            <a:endParaRPr lang="en-US"/>
          </a:p>
        </p:txBody>
      </p:sp>
    </p:spTree>
    <p:extLst>
      <p:ext uri="{BB962C8B-B14F-4D97-AF65-F5344CB8AC3E}">
        <p14:creationId xmlns:p14="http://schemas.microsoft.com/office/powerpoint/2010/main" val="179230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Records – Candidate Forms</a:t>
            </a:r>
          </a:p>
        </p:txBody>
      </p:sp>
      <p:sp>
        <p:nvSpPr>
          <p:cNvPr id="3" name="Content Placeholder 2"/>
          <p:cNvSpPr>
            <a:spLocks noGrp="1"/>
          </p:cNvSpPr>
          <p:nvPr>
            <p:ph idx="1"/>
          </p:nvPr>
        </p:nvSpPr>
        <p:spPr>
          <a:xfrm>
            <a:off x="685800" y="1413891"/>
            <a:ext cx="7772400" cy="4758310"/>
          </a:xfrm>
        </p:spPr>
        <p:txBody>
          <a:bodyPr>
            <a:normAutofit/>
          </a:bodyPr>
          <a:lstStyle/>
          <a:p>
            <a:pPr>
              <a:lnSpc>
                <a:spcPct val="100000"/>
              </a:lnSpc>
            </a:pPr>
            <a:r>
              <a:rPr lang="en-US" sz="2400" dirty="0">
                <a:latin typeface="Calibri" panose="020F0502020204030204" pitchFamily="34" charset="0"/>
              </a:rPr>
              <a:t>Any filed candidate form is a public record available for public inspection</a:t>
            </a:r>
          </a:p>
          <a:p>
            <a:pPr>
              <a:lnSpc>
                <a:spcPct val="100000"/>
              </a:lnSpc>
            </a:pPr>
            <a:r>
              <a:rPr lang="en-US" sz="2400" b="1" dirty="0">
                <a:latin typeface="Calibri" panose="020F0502020204030204" pitchFamily="34" charset="0"/>
              </a:rPr>
              <a:t>Exception on the CAN-9, Notice of Primary Election</a:t>
            </a:r>
            <a:r>
              <a:rPr lang="en-US" sz="2400" dirty="0">
                <a:latin typeface="Calibri" panose="020F0502020204030204" pitchFamily="34" charset="0"/>
              </a:rPr>
              <a:t>:</a:t>
            </a:r>
          </a:p>
          <a:p>
            <a:pPr lvl="1">
              <a:lnSpc>
                <a:spcPct val="100000"/>
              </a:lnSpc>
            </a:pPr>
            <a:r>
              <a:rPr lang="en-US" sz="2400" dirty="0">
                <a:latin typeface="Calibri" panose="020F0502020204030204" pitchFamily="34" charset="0"/>
              </a:rPr>
              <a:t>A judge or former judge; </a:t>
            </a:r>
          </a:p>
          <a:p>
            <a:pPr lvl="1">
              <a:lnSpc>
                <a:spcPct val="100000"/>
              </a:lnSpc>
            </a:pPr>
            <a:r>
              <a:rPr lang="en-US" sz="2400" dirty="0">
                <a:latin typeface="Calibri" panose="020F0502020204030204" pitchFamily="34" charset="0"/>
              </a:rPr>
              <a:t>law enforcements officer; or </a:t>
            </a:r>
          </a:p>
          <a:p>
            <a:pPr lvl="1">
              <a:lnSpc>
                <a:spcPct val="100000"/>
              </a:lnSpc>
            </a:pPr>
            <a:r>
              <a:rPr lang="en-US" sz="2400" dirty="0">
                <a:latin typeface="Calibri" panose="020F0502020204030204" pitchFamily="34" charset="0"/>
              </a:rPr>
              <a:t>victim of domestic violence </a:t>
            </a:r>
          </a:p>
          <a:p>
            <a:pPr marL="274320" lvl="1" indent="0">
              <a:lnSpc>
                <a:spcPct val="100000"/>
              </a:lnSpc>
              <a:buNone/>
            </a:pPr>
            <a:r>
              <a:rPr lang="en-US" sz="2400" dirty="0">
                <a:latin typeface="Calibri" panose="020F0502020204030204" pitchFamily="34" charset="0"/>
              </a:rPr>
              <a:t>who files to have their address restricted in a local government property database (</a:t>
            </a:r>
            <a:r>
              <a:rPr lang="en-US" sz="2400" i="1" dirty="0">
                <a:latin typeface="Calibri" panose="020F0502020204030204" pitchFamily="34" charset="0"/>
              </a:rPr>
              <a:t>see IC 36-1-8.5</a:t>
            </a:r>
            <a:r>
              <a:rPr lang="en-US" sz="2400" dirty="0">
                <a:latin typeface="Calibri" panose="020F0502020204030204" pitchFamily="34" charset="0"/>
              </a:rPr>
              <a:t>) would not have their name and address appear on the notice of a primary election  (</a:t>
            </a:r>
            <a:r>
              <a:rPr lang="en-US" sz="2400" i="1" dirty="0">
                <a:latin typeface="Calibri" panose="020F0502020204030204" pitchFamily="34" charset="0"/>
              </a:rPr>
              <a:t>CAN-9)</a:t>
            </a:r>
            <a:endParaRPr lang="en-US" sz="2400" dirty="0">
              <a:latin typeface="Calibri" panose="020F0502020204030204" pitchFamily="34" charset="0"/>
            </a:endParaRPr>
          </a:p>
        </p:txBody>
      </p:sp>
      <p:sp>
        <p:nvSpPr>
          <p:cNvPr id="4" name="TextBox 3"/>
          <p:cNvSpPr txBox="1"/>
          <p:nvPr/>
        </p:nvSpPr>
        <p:spPr>
          <a:xfrm>
            <a:off x="685800" y="6172201"/>
            <a:ext cx="7310336" cy="338554"/>
          </a:xfrm>
          <a:prstGeom prst="rect">
            <a:avLst/>
          </a:prstGeom>
          <a:noFill/>
        </p:spPr>
        <p:txBody>
          <a:bodyPr wrap="square" rtlCol="0">
            <a:spAutoFit/>
          </a:bodyPr>
          <a:lstStyle/>
          <a:p>
            <a:r>
              <a:rPr lang="en-US" sz="1600" dirty="0">
                <a:latin typeface="Calibri" panose="020F0502020204030204" pitchFamily="34" charset="0"/>
              </a:rPr>
              <a:t>IC 3-8-2-19(a)(3) | IC 36-1-8.5</a:t>
            </a:r>
          </a:p>
        </p:txBody>
      </p:sp>
      <p:sp>
        <p:nvSpPr>
          <p:cNvPr id="5" name="Slide Number Placeholder 4"/>
          <p:cNvSpPr>
            <a:spLocks noGrp="1"/>
          </p:cNvSpPr>
          <p:nvPr>
            <p:ph type="sldNum" sz="quarter" idx="12"/>
          </p:nvPr>
        </p:nvSpPr>
        <p:spPr/>
        <p:txBody>
          <a:bodyPr/>
          <a:lstStyle/>
          <a:p>
            <a:fld id="{3C496C3A-F05C-4F52-B2ED-3BF07515449D}" type="slidenum">
              <a:rPr lang="en-US" smtClean="0"/>
              <a:t>6</a:t>
            </a:fld>
            <a:endParaRPr lang="en-US"/>
          </a:p>
        </p:txBody>
      </p:sp>
    </p:spTree>
    <p:extLst>
      <p:ext uri="{BB962C8B-B14F-4D97-AF65-F5344CB8AC3E}">
        <p14:creationId xmlns:p14="http://schemas.microsoft.com/office/powerpoint/2010/main" val="11027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5D8F-AC65-4154-952C-1F5DEFBA7046}"/>
              </a:ext>
            </a:extLst>
          </p:cNvPr>
          <p:cNvSpPr>
            <a:spLocks noGrp="1"/>
          </p:cNvSpPr>
          <p:nvPr>
            <p:ph type="title"/>
          </p:nvPr>
        </p:nvSpPr>
        <p:spPr/>
        <p:txBody>
          <a:bodyPr/>
          <a:lstStyle/>
          <a:p>
            <a:pPr algn="ctr"/>
            <a:r>
              <a:rPr lang="en-US" dirty="0"/>
              <a:t>Public Records – Security Policies</a:t>
            </a:r>
          </a:p>
        </p:txBody>
      </p:sp>
      <p:sp>
        <p:nvSpPr>
          <p:cNvPr id="3" name="Content Placeholder 2">
            <a:extLst>
              <a:ext uri="{FF2B5EF4-FFF2-40B4-BE49-F238E27FC236}">
                <a16:creationId xmlns:a16="http://schemas.microsoft.com/office/drawing/2014/main" id="{8BF63D8D-DC81-4DDA-A961-9FD6FC42CBA6}"/>
              </a:ext>
            </a:extLst>
          </p:cNvPr>
          <p:cNvSpPr>
            <a:spLocks noGrp="1"/>
          </p:cNvSpPr>
          <p:nvPr>
            <p:ph idx="1"/>
          </p:nvPr>
        </p:nvSpPr>
        <p:spPr/>
        <p:txBody>
          <a:bodyPr>
            <a:normAutofit/>
          </a:bodyPr>
          <a:lstStyle/>
          <a:p>
            <a:r>
              <a:rPr lang="en-US" dirty="0">
                <a:latin typeface="Calibri" panose="020F0502020204030204" pitchFamily="34" charset="0"/>
              </a:rPr>
              <a:t>The General Assembly declared certain records regarding election security confidential and has given the CEB &amp; the State the discretion to not disclose the information under a public record request</a:t>
            </a:r>
          </a:p>
          <a:p>
            <a:pPr lvl="1"/>
            <a:r>
              <a:rPr lang="en-US" dirty="0">
                <a:latin typeface="Calibri" panose="020F0502020204030204" pitchFamily="34" charset="0"/>
              </a:rPr>
              <a:t>A record that would disclose administrative or technical information that would jeopardize a voting system &amp; SVRS including SVRS infrastructure information</a:t>
            </a:r>
          </a:p>
          <a:p>
            <a:r>
              <a:rPr lang="en-US" dirty="0">
                <a:latin typeface="Calibri" panose="020F0502020204030204" pitchFamily="34" charset="0"/>
              </a:rPr>
              <a:t>The following are confidential records and cannot be disclosed:</a:t>
            </a:r>
          </a:p>
          <a:p>
            <a:pPr lvl="1"/>
            <a:r>
              <a:rPr lang="en-US" dirty="0">
                <a:latin typeface="Calibri" panose="020F0502020204030204" pitchFamily="34" charset="0"/>
              </a:rPr>
              <a:t>All information in the VSTOP voting system and electronic pollbook inventory database; and</a:t>
            </a:r>
          </a:p>
          <a:p>
            <a:pPr lvl="1"/>
            <a:r>
              <a:rPr lang="en-US">
                <a:latin typeface="Calibri" panose="020F0502020204030204" pitchFamily="34" charset="0"/>
              </a:rPr>
              <a:t>A CEB adopt voting system and electronic pollbook security plan</a:t>
            </a:r>
          </a:p>
        </p:txBody>
      </p:sp>
      <p:sp>
        <p:nvSpPr>
          <p:cNvPr id="4" name="Slide Number Placeholder 3">
            <a:extLst>
              <a:ext uri="{FF2B5EF4-FFF2-40B4-BE49-F238E27FC236}">
                <a16:creationId xmlns:a16="http://schemas.microsoft.com/office/drawing/2014/main" id="{C56833AA-6FCD-45B5-A2ED-9E837DB4977D}"/>
              </a:ext>
            </a:extLst>
          </p:cNvPr>
          <p:cNvSpPr>
            <a:spLocks noGrp="1"/>
          </p:cNvSpPr>
          <p:nvPr>
            <p:ph type="sldNum" sz="quarter" idx="12"/>
          </p:nvPr>
        </p:nvSpPr>
        <p:spPr/>
        <p:txBody>
          <a:bodyPr/>
          <a:lstStyle/>
          <a:p>
            <a:fld id="{3C496C3A-F05C-4F52-B2ED-3BF07515449D}" type="slidenum">
              <a:rPr lang="en-US" smtClean="0"/>
              <a:t>7</a:t>
            </a:fld>
            <a:endParaRPr lang="en-US"/>
          </a:p>
        </p:txBody>
      </p:sp>
      <p:sp>
        <p:nvSpPr>
          <p:cNvPr id="5" name="TextBox 4">
            <a:extLst>
              <a:ext uri="{FF2B5EF4-FFF2-40B4-BE49-F238E27FC236}">
                <a16:creationId xmlns:a16="http://schemas.microsoft.com/office/drawing/2014/main" id="{82BDC45E-49EC-49F3-97DD-A8B0211FC3CD}"/>
              </a:ext>
            </a:extLst>
          </p:cNvPr>
          <p:cNvSpPr txBox="1"/>
          <p:nvPr/>
        </p:nvSpPr>
        <p:spPr>
          <a:xfrm>
            <a:off x="685800" y="6172200"/>
            <a:ext cx="7310336" cy="338554"/>
          </a:xfrm>
          <a:prstGeom prst="rect">
            <a:avLst/>
          </a:prstGeom>
          <a:noFill/>
        </p:spPr>
        <p:txBody>
          <a:bodyPr wrap="square" rtlCol="0">
            <a:spAutoFit/>
          </a:bodyPr>
          <a:lstStyle/>
          <a:p>
            <a:r>
              <a:rPr lang="en-US" sz="1600" dirty="0">
                <a:latin typeface="Calibri" panose="020F0502020204030204" pitchFamily="34" charset="0"/>
              </a:rPr>
              <a:t>IC 3-11-16-6 | IC 3-11-15-46 | IC 5-14-3-4</a:t>
            </a:r>
          </a:p>
        </p:txBody>
      </p:sp>
    </p:spTree>
    <p:extLst>
      <p:ext uri="{BB962C8B-B14F-4D97-AF65-F5344CB8AC3E}">
        <p14:creationId xmlns:p14="http://schemas.microsoft.com/office/powerpoint/2010/main" val="4225639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Records – VR Paper</a:t>
            </a:r>
          </a:p>
        </p:txBody>
      </p:sp>
      <p:sp>
        <p:nvSpPr>
          <p:cNvPr id="3" name="Content Placeholder 2"/>
          <p:cNvSpPr>
            <a:spLocks noGrp="1"/>
          </p:cNvSpPr>
          <p:nvPr>
            <p:ph idx="1"/>
          </p:nvPr>
        </p:nvSpPr>
        <p:spPr>
          <a:xfrm>
            <a:off x="685800" y="1413891"/>
            <a:ext cx="7772400" cy="4758310"/>
          </a:xfrm>
        </p:spPr>
        <p:txBody>
          <a:bodyPr>
            <a:normAutofit/>
          </a:bodyPr>
          <a:lstStyle/>
          <a:p>
            <a:pPr>
              <a:lnSpc>
                <a:spcPct val="100000"/>
              </a:lnSpc>
            </a:pPr>
            <a:r>
              <a:rPr lang="en-US" sz="2800" dirty="0">
                <a:latin typeface="Calibri" panose="020F0502020204030204" pitchFamily="34" charset="0"/>
              </a:rPr>
              <a:t>Includes: </a:t>
            </a:r>
          </a:p>
          <a:p>
            <a:pPr lvl="1">
              <a:lnSpc>
                <a:spcPct val="100000"/>
              </a:lnSpc>
            </a:pPr>
            <a:r>
              <a:rPr lang="en-US" sz="2400" dirty="0">
                <a:latin typeface="Calibri" panose="020F0502020204030204" pitchFamily="34" charset="0"/>
              </a:rPr>
              <a:t>Individual paper VR forms</a:t>
            </a:r>
          </a:p>
          <a:p>
            <a:pPr lvl="1">
              <a:lnSpc>
                <a:spcPct val="100000"/>
              </a:lnSpc>
            </a:pPr>
            <a:r>
              <a:rPr lang="en-US" sz="2400" dirty="0">
                <a:latin typeface="Calibri" panose="020F0502020204030204" pitchFamily="34" charset="0"/>
              </a:rPr>
              <a:t>Paper reports with VR info</a:t>
            </a:r>
          </a:p>
          <a:p>
            <a:pPr>
              <a:lnSpc>
                <a:spcPct val="100000"/>
              </a:lnSpc>
            </a:pPr>
            <a:r>
              <a:rPr lang="en-US" sz="2800" dirty="0">
                <a:latin typeface="Calibri" panose="020F0502020204030204" pitchFamily="34" charset="0"/>
              </a:rPr>
              <a:t>Documents are available for inspection and copying</a:t>
            </a:r>
          </a:p>
          <a:p>
            <a:pPr lvl="1">
              <a:lnSpc>
                <a:spcPct val="100000"/>
              </a:lnSpc>
            </a:pPr>
            <a:r>
              <a:rPr lang="en-US" sz="2400" dirty="0">
                <a:latin typeface="Calibri" panose="020F0502020204030204" pitchFamily="34" charset="0"/>
              </a:rPr>
              <a:t>Unless VR official can state there is an exception in public records law that would prevent official from giving record to requestor</a:t>
            </a:r>
          </a:p>
        </p:txBody>
      </p:sp>
      <p:sp>
        <p:nvSpPr>
          <p:cNvPr id="4" name="TextBox 3"/>
          <p:cNvSpPr txBox="1"/>
          <p:nvPr/>
        </p:nvSpPr>
        <p:spPr>
          <a:xfrm>
            <a:off x="685800" y="6175922"/>
            <a:ext cx="7310336" cy="338554"/>
          </a:xfrm>
          <a:prstGeom prst="rect">
            <a:avLst/>
          </a:prstGeom>
          <a:noFill/>
        </p:spPr>
        <p:txBody>
          <a:bodyPr wrap="square" rtlCol="0">
            <a:spAutoFit/>
          </a:bodyPr>
          <a:lstStyle/>
          <a:p>
            <a:r>
              <a:rPr lang="en-US" sz="1600" dirty="0">
                <a:latin typeface="Calibri" panose="020F0502020204030204" pitchFamily="34" charset="0"/>
              </a:rPr>
              <a:t>IC 3-7-27-6 | IC 5-14-3-4</a:t>
            </a:r>
          </a:p>
        </p:txBody>
      </p:sp>
      <p:sp>
        <p:nvSpPr>
          <p:cNvPr id="5" name="Slide Number Placeholder 4"/>
          <p:cNvSpPr>
            <a:spLocks noGrp="1"/>
          </p:cNvSpPr>
          <p:nvPr>
            <p:ph type="sldNum" sz="quarter" idx="12"/>
          </p:nvPr>
        </p:nvSpPr>
        <p:spPr/>
        <p:txBody>
          <a:bodyPr/>
          <a:lstStyle/>
          <a:p>
            <a:fld id="{3C496C3A-F05C-4F52-B2ED-3BF07515449D}" type="slidenum">
              <a:rPr lang="en-US" smtClean="0"/>
              <a:t>8</a:t>
            </a:fld>
            <a:endParaRPr lang="en-US"/>
          </a:p>
        </p:txBody>
      </p:sp>
    </p:spTree>
    <p:extLst>
      <p:ext uri="{BB962C8B-B14F-4D97-AF65-F5344CB8AC3E}">
        <p14:creationId xmlns:p14="http://schemas.microsoft.com/office/powerpoint/2010/main" val="354450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Records – VR Electronic</a:t>
            </a:r>
          </a:p>
        </p:txBody>
      </p:sp>
      <p:sp>
        <p:nvSpPr>
          <p:cNvPr id="3" name="Content Placeholder 2"/>
          <p:cNvSpPr>
            <a:spLocks noGrp="1"/>
          </p:cNvSpPr>
          <p:nvPr>
            <p:ph idx="1"/>
          </p:nvPr>
        </p:nvSpPr>
        <p:spPr>
          <a:xfrm>
            <a:off x="685800" y="1413891"/>
            <a:ext cx="7772400" cy="5274832"/>
          </a:xfrm>
        </p:spPr>
        <p:txBody>
          <a:bodyPr>
            <a:noAutofit/>
          </a:bodyPr>
          <a:lstStyle/>
          <a:p>
            <a:pPr>
              <a:lnSpc>
                <a:spcPct val="100000"/>
              </a:lnSpc>
            </a:pPr>
            <a:r>
              <a:rPr lang="en-US" sz="1800" dirty="0">
                <a:latin typeface="Calibri" panose="020F0502020204030204" pitchFamily="34" charset="0"/>
              </a:rPr>
              <a:t>Includes:</a:t>
            </a:r>
          </a:p>
          <a:p>
            <a:pPr lvl="1">
              <a:lnSpc>
                <a:spcPct val="100000"/>
              </a:lnSpc>
            </a:pPr>
            <a:r>
              <a:rPr lang="en-US" sz="1600" dirty="0">
                <a:latin typeface="Calibri" panose="020F0502020204030204" pitchFamily="34" charset="0"/>
              </a:rPr>
              <a:t>Entire county list in SVRS</a:t>
            </a:r>
          </a:p>
          <a:p>
            <a:pPr lvl="1">
              <a:lnSpc>
                <a:spcPct val="100000"/>
              </a:lnSpc>
            </a:pPr>
            <a:r>
              <a:rPr lang="en-US" sz="1600" dirty="0">
                <a:latin typeface="Calibri" panose="020F0502020204030204" pitchFamily="34" charset="0"/>
              </a:rPr>
              <a:t>Individual voter’s record in SVRS</a:t>
            </a:r>
          </a:p>
          <a:p>
            <a:pPr lvl="1">
              <a:lnSpc>
                <a:spcPct val="100000"/>
              </a:lnSpc>
            </a:pPr>
            <a:r>
              <a:rPr lang="en-US" sz="1600" dirty="0">
                <a:latin typeface="Calibri" panose="020F0502020204030204" pitchFamily="34" charset="0"/>
              </a:rPr>
              <a:t>SVRS produced reports</a:t>
            </a:r>
          </a:p>
          <a:p>
            <a:pPr>
              <a:lnSpc>
                <a:spcPct val="100000"/>
              </a:lnSpc>
            </a:pPr>
            <a:r>
              <a:rPr lang="en-US" sz="1800" dirty="0">
                <a:latin typeface="Calibri" panose="020F0502020204030204" pitchFamily="34" charset="0"/>
              </a:rPr>
              <a:t>Unlike IED, county VR officials are not restricted in the type of information they can provide from SVRS</a:t>
            </a:r>
          </a:p>
          <a:p>
            <a:pPr lvl="1">
              <a:lnSpc>
                <a:spcPct val="100000"/>
              </a:lnSpc>
            </a:pPr>
            <a:r>
              <a:rPr lang="en-US" sz="1600" dirty="0">
                <a:latin typeface="Calibri" panose="020F0502020204030204" pitchFamily="34" charset="0"/>
              </a:rPr>
              <a:t>ONLY restriction is full social security number (no longer used).</a:t>
            </a:r>
          </a:p>
          <a:p>
            <a:pPr lvl="2">
              <a:lnSpc>
                <a:spcPct val="100000"/>
              </a:lnSpc>
            </a:pPr>
            <a:r>
              <a:rPr lang="en-US" sz="1400" dirty="0">
                <a:latin typeface="Calibri" panose="020F0502020204030204" pitchFamily="34" charset="0"/>
              </a:rPr>
              <a:t>Name, DOB, Address, Vote History, Voter ID #, DLN, etc., are to be provided</a:t>
            </a:r>
          </a:p>
          <a:p>
            <a:pPr>
              <a:lnSpc>
                <a:spcPct val="100000"/>
              </a:lnSpc>
            </a:pPr>
            <a:r>
              <a:rPr lang="en-US" sz="1800" dirty="0">
                <a:latin typeface="Calibri" panose="020F0502020204030204" pitchFamily="34" charset="0"/>
              </a:rPr>
              <a:t>Request to county for SVRS records must be made on the </a:t>
            </a:r>
            <a:r>
              <a:rPr lang="en-US" sz="1800" i="1" dirty="0">
                <a:latin typeface="Calibri" panose="020F0502020204030204" pitchFamily="34" charset="0"/>
              </a:rPr>
              <a:t>VRG-24</a:t>
            </a:r>
            <a:endParaRPr lang="en-US" sz="1800" dirty="0">
              <a:latin typeface="Calibri" panose="020F0502020204030204" pitchFamily="34" charset="0"/>
            </a:endParaRPr>
          </a:p>
          <a:p>
            <a:pPr lvl="1">
              <a:lnSpc>
                <a:spcPct val="100000"/>
              </a:lnSpc>
            </a:pPr>
            <a:r>
              <a:rPr lang="en-US" sz="1600" dirty="0">
                <a:latin typeface="Calibri" panose="020F0502020204030204" pitchFamily="34" charset="0"/>
              </a:rPr>
              <a:t>Form covers any request for information from SVRS but prohibits commercial use of following data:</a:t>
            </a:r>
          </a:p>
          <a:p>
            <a:pPr lvl="2">
              <a:lnSpc>
                <a:spcPct val="100000"/>
              </a:lnSpc>
            </a:pPr>
            <a:r>
              <a:rPr lang="en-US" sz="1400" dirty="0">
                <a:latin typeface="Calibri" panose="020F0502020204030204" pitchFamily="34" charset="0"/>
              </a:rPr>
              <a:t>County voter file</a:t>
            </a:r>
          </a:p>
          <a:p>
            <a:pPr lvl="2">
              <a:lnSpc>
                <a:spcPct val="100000"/>
              </a:lnSpc>
            </a:pPr>
            <a:r>
              <a:rPr lang="en-US" sz="1400" dirty="0">
                <a:latin typeface="Calibri" panose="020F0502020204030204" pitchFamily="34" charset="0"/>
              </a:rPr>
              <a:t>SVRS report (that you already don’t have a paper copy of)</a:t>
            </a:r>
          </a:p>
          <a:p>
            <a:pPr lvl="2">
              <a:lnSpc>
                <a:spcPct val="100000"/>
              </a:lnSpc>
            </a:pPr>
            <a:r>
              <a:rPr lang="en-US" sz="1400" dirty="0">
                <a:latin typeface="Calibri" panose="020F0502020204030204" pitchFamily="34" charset="0"/>
              </a:rPr>
              <a:t>Individual voter record out of SVRS</a:t>
            </a:r>
          </a:p>
        </p:txBody>
      </p:sp>
      <p:sp>
        <p:nvSpPr>
          <p:cNvPr id="4" name="TextBox 3"/>
          <p:cNvSpPr txBox="1"/>
          <p:nvPr/>
        </p:nvSpPr>
        <p:spPr>
          <a:xfrm>
            <a:off x="685800" y="6272785"/>
            <a:ext cx="7310336" cy="338554"/>
          </a:xfrm>
          <a:prstGeom prst="rect">
            <a:avLst/>
          </a:prstGeom>
          <a:noFill/>
        </p:spPr>
        <p:txBody>
          <a:bodyPr wrap="square" rtlCol="0">
            <a:spAutoFit/>
          </a:bodyPr>
          <a:lstStyle/>
          <a:p>
            <a:r>
              <a:rPr lang="en-US" sz="1600" dirty="0">
                <a:latin typeface="Calibri" panose="020F0502020204030204" pitchFamily="34" charset="0"/>
              </a:rPr>
              <a:t>IC 3-7-27-6</a:t>
            </a:r>
          </a:p>
        </p:txBody>
      </p:sp>
      <p:sp>
        <p:nvSpPr>
          <p:cNvPr id="5" name="Slide Number Placeholder 4"/>
          <p:cNvSpPr>
            <a:spLocks noGrp="1"/>
          </p:cNvSpPr>
          <p:nvPr>
            <p:ph type="sldNum" sz="quarter" idx="12"/>
          </p:nvPr>
        </p:nvSpPr>
        <p:spPr/>
        <p:txBody>
          <a:bodyPr/>
          <a:lstStyle/>
          <a:p>
            <a:fld id="{3C496C3A-F05C-4F52-B2ED-3BF07515449D}" type="slidenum">
              <a:rPr lang="en-US" smtClean="0"/>
              <a:t>9</a:t>
            </a:fld>
            <a:endParaRPr lang="en-US"/>
          </a:p>
        </p:txBody>
      </p:sp>
    </p:spTree>
    <p:extLst>
      <p:ext uri="{BB962C8B-B14F-4D97-AF65-F5344CB8AC3E}">
        <p14:creationId xmlns:p14="http://schemas.microsoft.com/office/powerpoint/2010/main" val="4178698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1212</TotalTime>
  <Words>1071</Words>
  <Application>Microsoft Office PowerPoint</Application>
  <PresentationFormat>On-screen Show (4:3)</PresentationFormat>
  <Paragraphs>119</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Rockwell</vt:lpstr>
      <vt:lpstr>Rockwell Condensed</vt:lpstr>
      <vt:lpstr>Wingdings</vt:lpstr>
      <vt:lpstr>Wood Type</vt:lpstr>
      <vt:lpstr>Election records</vt:lpstr>
      <vt:lpstr>Public Records - Generally</vt:lpstr>
      <vt:lpstr>Public Records - Elections</vt:lpstr>
      <vt:lpstr>Public Records - Affidavits</vt:lpstr>
      <vt:lpstr>Public records - ABSEntee</vt:lpstr>
      <vt:lpstr>Public Records – Candidate Forms</vt:lpstr>
      <vt:lpstr>Public Records – Security Policies</vt:lpstr>
      <vt:lpstr>Public Records – VR Paper</vt:lpstr>
      <vt:lpstr>Public Records – VR Electronic</vt:lpstr>
      <vt:lpstr>Public Records – County Policy</vt:lpstr>
      <vt:lpstr>Public Records – Party Chairs</vt:lpstr>
      <vt:lpstr>Questions?</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Kochevar, Matthew R</dc:creator>
  <cp:lastModifiedBy>Kochevar, Matthew R</cp:lastModifiedBy>
  <cp:revision>103</cp:revision>
  <dcterms:created xsi:type="dcterms:W3CDTF">2017-05-12T14:54:25Z</dcterms:created>
  <dcterms:modified xsi:type="dcterms:W3CDTF">2023-12-01T16:12:21Z</dcterms:modified>
</cp:coreProperties>
</file>