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1"/>
  </p:notesMasterIdLst>
  <p:handoutMasterIdLst>
    <p:handoutMasterId r:id="rId22"/>
  </p:handoutMasterIdLst>
  <p:sldIdLst>
    <p:sldId id="298" r:id="rId2"/>
    <p:sldId id="269" r:id="rId3"/>
    <p:sldId id="268" r:id="rId4"/>
    <p:sldId id="297" r:id="rId5"/>
    <p:sldId id="263" r:id="rId6"/>
    <p:sldId id="291" r:id="rId7"/>
    <p:sldId id="293" r:id="rId8"/>
    <p:sldId id="266" r:id="rId9"/>
    <p:sldId id="290" r:id="rId10"/>
    <p:sldId id="292" r:id="rId11"/>
    <p:sldId id="289" r:id="rId12"/>
    <p:sldId id="274" r:id="rId13"/>
    <p:sldId id="294" r:id="rId14"/>
    <p:sldId id="295" r:id="rId15"/>
    <p:sldId id="271" r:id="rId16"/>
    <p:sldId id="273" r:id="rId17"/>
    <p:sldId id="272" r:id="rId18"/>
    <p:sldId id="270" r:id="rId19"/>
    <p:sldId id="264" r:id="rId20"/>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0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697" autoAdjust="0"/>
    <p:restoredTop sz="94660"/>
  </p:normalViewPr>
  <p:slideViewPr>
    <p:cSldViewPr snapToGrid="0">
      <p:cViewPr varScale="1">
        <p:scale>
          <a:sx n="96" d="100"/>
          <a:sy n="96" d="100"/>
        </p:scale>
        <p:origin x="144" y="582"/>
      </p:cViewPr>
      <p:guideLst/>
    </p:cSldViewPr>
  </p:slideViewPr>
  <p:notesTextViewPr>
    <p:cViewPr>
      <p:scale>
        <a:sx n="3" d="2"/>
        <a:sy n="3" d="2"/>
      </p:scale>
      <p:origin x="0" y="0"/>
    </p:cViewPr>
  </p:notesTextViewPr>
  <p:sorterViewPr>
    <p:cViewPr>
      <p:scale>
        <a:sx n="100" d="100"/>
        <a:sy n="100" d="100"/>
      </p:scale>
      <p:origin x="0" y="-3902"/>
    </p:cViewPr>
  </p:sorterViewPr>
  <p:notesViewPr>
    <p:cSldViewPr snapToGrid="0">
      <p:cViewPr varScale="1">
        <p:scale>
          <a:sx n="81" d="100"/>
          <a:sy n="81" d="100"/>
        </p:scale>
        <p:origin x="2022"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F185C047-695A-42DB-BFB2-A2D1953FABC2}" type="datetimeFigureOut">
              <a:rPr lang="en-US" smtClean="0"/>
              <a:t>12/12/2025</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AD2BB8F1-5EAF-4F6F-8944-D10AE28993E9}" type="slidenum">
              <a:rPr lang="en-US" smtClean="0"/>
              <a:t>‹#›</a:t>
            </a:fld>
            <a:endParaRPr lang="en-US"/>
          </a:p>
        </p:txBody>
      </p:sp>
    </p:spTree>
    <p:extLst>
      <p:ext uri="{BB962C8B-B14F-4D97-AF65-F5344CB8AC3E}">
        <p14:creationId xmlns:p14="http://schemas.microsoft.com/office/powerpoint/2010/main" val="32169590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FA260B1-0DF9-4146-A46A-810226262040}" type="datetimeFigureOut">
              <a:rPr lang="en-US" smtClean="0"/>
              <a:t>12/12/2025</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1868DA88-A648-464C-AC9B-14FC6906122C}" type="slidenum">
              <a:rPr lang="en-US" smtClean="0"/>
              <a:t>‹#›</a:t>
            </a:fld>
            <a:endParaRPr lang="en-US"/>
          </a:p>
        </p:txBody>
      </p:sp>
    </p:spTree>
    <p:extLst>
      <p:ext uri="{BB962C8B-B14F-4D97-AF65-F5344CB8AC3E}">
        <p14:creationId xmlns:p14="http://schemas.microsoft.com/office/powerpoint/2010/main" val="8667401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5.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D69C04F2-3752-06E3-E09F-4B32D8143490}"/>
              </a:ext>
            </a:extLst>
          </p:cNvPr>
          <p:cNvSpPr/>
          <p:nvPr userDrawn="1"/>
        </p:nvSpPr>
        <p:spPr>
          <a:xfrm>
            <a:off x="17781" y="5287"/>
            <a:ext cx="12192000" cy="6852713"/>
          </a:xfrm>
          <a:prstGeom prst="rect">
            <a:avLst/>
          </a:prstGeom>
          <a:solidFill>
            <a:srgbClr val="00206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6782065" y="1213562"/>
            <a:ext cx="4349761" cy="3035808"/>
          </a:xfrm>
        </p:spPr>
        <p:txBody>
          <a:bodyPr anchor="ctr">
            <a:noAutofit/>
          </a:bodyPr>
          <a:lstStyle>
            <a:lvl1pPr algn="l">
              <a:lnSpc>
                <a:spcPct val="80000"/>
              </a:lnSpc>
              <a:defRPr sz="6000" cap="all" baseline="0">
                <a:solidFill>
                  <a:schemeClr val="tx1"/>
                </a:solidFill>
              </a:defRPr>
            </a:lvl1pPr>
          </a:lstStyle>
          <a:p>
            <a:r>
              <a:rPr lang="en-US" dirty="0"/>
              <a:t>Click to edit Master title style</a:t>
            </a:r>
          </a:p>
        </p:txBody>
      </p:sp>
      <p:sp>
        <p:nvSpPr>
          <p:cNvPr id="15" name="TextBox 14">
            <a:extLst>
              <a:ext uri="{FF2B5EF4-FFF2-40B4-BE49-F238E27FC236}">
                <a16:creationId xmlns:a16="http://schemas.microsoft.com/office/drawing/2014/main" id="{88C670D8-C45E-80AC-F466-F6E30D5ABE75}"/>
              </a:ext>
            </a:extLst>
          </p:cNvPr>
          <p:cNvSpPr txBox="1"/>
          <p:nvPr userDrawn="1"/>
        </p:nvSpPr>
        <p:spPr>
          <a:xfrm rot="16200000">
            <a:off x="-2226077" y="-462332"/>
            <a:ext cx="5038724" cy="215444"/>
          </a:xfrm>
          <a:prstGeom prst="rect">
            <a:avLst/>
          </a:prstGeom>
          <a:noFill/>
        </p:spPr>
        <p:txBody>
          <a:bodyPr wrap="square">
            <a:spAutoFit/>
          </a:bodyPr>
          <a:lstStyle/>
          <a:p>
            <a:r>
              <a:rPr lang="en-US" sz="800" dirty="0">
                <a:solidFill>
                  <a:schemeClr val="bg1"/>
                </a:solidFill>
              </a:rPr>
              <a:t>Image by </a:t>
            </a:r>
            <a:r>
              <a:rPr lang="en-US" sz="800" dirty="0" err="1">
                <a:solidFill>
                  <a:schemeClr val="bg1"/>
                </a:solidFill>
              </a:rPr>
              <a:t>macrovector</a:t>
            </a:r>
            <a:r>
              <a:rPr lang="en-US" sz="800" dirty="0">
                <a:solidFill>
                  <a:schemeClr val="bg1"/>
                </a:solidFill>
              </a:rPr>
              <a:t> on </a:t>
            </a:r>
            <a:r>
              <a:rPr lang="en-US" sz="800" dirty="0" err="1">
                <a:solidFill>
                  <a:schemeClr val="bg1"/>
                </a:solidFill>
              </a:rPr>
              <a:t>Freepik</a:t>
            </a:r>
            <a:endParaRPr lang="en-US" sz="800" dirty="0">
              <a:solidFill>
                <a:schemeClr val="bg1"/>
              </a:solidFill>
            </a:endParaRPr>
          </a:p>
        </p:txBody>
      </p:sp>
      <p:pic>
        <p:nvPicPr>
          <p:cNvPr id="16" name="Picture 15" descr="A group of white papers flying in the air&#10;&#10;Description automatically generated">
            <a:extLst>
              <a:ext uri="{FF2B5EF4-FFF2-40B4-BE49-F238E27FC236}">
                <a16:creationId xmlns:a16="http://schemas.microsoft.com/office/drawing/2014/main" id="{4D5E6660-82A0-D63A-7AFA-654ED2D155F5}"/>
              </a:ext>
            </a:extLst>
          </p:cNvPr>
          <p:cNvPicPr>
            <a:picLocks noChangeAspect="1"/>
          </p:cNvPicPr>
          <p:nvPr userDrawn="1"/>
        </p:nvPicPr>
        <p:blipFill>
          <a:blip r:embed="rId2" cstate="print">
            <a:extLst>
              <a:ext uri="{BEBA8EAE-BF5A-486C-A8C5-ECC9F3942E4B}">
                <a14:imgProps xmlns:a14="http://schemas.microsoft.com/office/drawing/2010/main">
                  <a14:imgLayer r:embed="rId3">
                    <a14:imgEffect>
                      <a14:backgroundRemoval t="0" b="99030" l="0" r="98914">
                        <a14:foregroundMark x1="12180" y1="13645" x2="12180" y2="13645"/>
                        <a14:foregroundMark x1="77036" y1="4366" x2="77036" y2="4366"/>
                        <a14:foregroundMark x1="53297" y1="40146" x2="53297" y2="40146"/>
                        <a14:foregroundMark x1="26144" y1="47119" x2="26144" y2="47119"/>
                        <a14:foregroundMark x1="3801" y1="41055" x2="3801" y2="41055"/>
                        <a14:foregroundMark x1="26998" y1="58035" x2="26998" y2="58035"/>
                        <a14:foregroundMark x1="67649" y1="52638" x2="67649" y2="52638"/>
                        <a14:foregroundMark x1="64701" y1="32868" x2="64701" y2="32868"/>
                        <a14:foregroundMark x1="73157" y1="20922" x2="73157" y2="20922"/>
                        <a14:foregroundMark x1="90303" y1="23772" x2="90303" y2="23772"/>
                        <a14:foregroundMark x1="89372" y1="37356" x2="89372" y2="37356"/>
                        <a14:foregroundMark x1="90535" y1="51971" x2="90535" y2="51971"/>
                        <a14:foregroundMark x1="68348" y1="61189" x2="68348" y2="61189"/>
                        <a14:foregroundMark x1="65167" y1="74287" x2="65167" y2="74287"/>
                        <a14:foregroundMark x1="45074" y1="74409" x2="45074" y2="74409"/>
                        <a14:foregroundMark x1="28239" y1="76592" x2="28239" y2="76592"/>
                        <a14:foregroundMark x1="7913" y1="70649" x2="7913" y2="70649"/>
                        <a14:foregroundMark x1="97517" y1="21771" x2="97517" y2="21771"/>
                        <a14:foregroundMark x1="98991" y1="20922" x2="98991" y2="20922"/>
                        <a14:foregroundMark x1="96431" y1="22741" x2="96431" y2="22741"/>
                        <a14:foregroundMark x1="18154" y1="89569" x2="18154" y2="89569"/>
                        <a14:foregroundMark x1="46470" y1="99030" x2="46470" y2="99030"/>
                        <a14:foregroundMark x1="66330" y1="88175" x2="66330" y2="88175"/>
                        <a14:foregroundMark x1="80915" y1="85688" x2="80915" y2="85688"/>
                        <a14:foregroundMark x1="39798" y1="31474" x2="39798" y2="31474"/>
                        <a14:backgroundMark x1="11327" y1="36689" x2="4732" y2="34203"/>
                        <a14:backgroundMark x1="4732" y1="34203" x2="2715" y2="21831"/>
                        <a14:backgroundMark x1="2715" y1="21831" x2="4267" y2="6671"/>
                        <a14:backgroundMark x1="4267" y1="6671" x2="388" y2="849"/>
                        <a14:backgroundMark x1="388" y1="849" x2="2870" y2="19102"/>
                        <a14:backgroundMark x1="2870" y1="19102" x2="14663" y2="19830"/>
                        <a14:backgroundMark x1="14663" y1="19830" x2="21412" y2="17162"/>
                        <a14:backgroundMark x1="21412" y1="17162" x2="22653" y2="5882"/>
                        <a14:backgroundMark x1="22653" y1="5882" x2="15283" y2="3275"/>
                        <a14:backgroundMark x1="15283" y1="3275" x2="8379" y2="5276"/>
                        <a14:backgroundMark x1="8379" y1="5276" x2="26299" y2="2790"/>
                        <a14:backgroundMark x1="26299" y1="2790" x2="34756" y2="13463"/>
                        <a14:backgroundMark x1="34756" y1="13463" x2="25756" y2="21771"/>
                        <a14:backgroundMark x1="25756" y1="21771" x2="18852" y2="23954"/>
                        <a14:backgroundMark x1="18852" y1="23954" x2="13033" y2="29654"/>
                        <a14:backgroundMark x1="13033" y1="29654" x2="11016" y2="36386"/>
                      </a14:backgroundRemoval>
                    </a14:imgEffect>
                  </a14:imgLayer>
                </a14:imgProps>
              </a:ext>
              <a:ext uri="{28A0092B-C50C-407E-A947-70E740481C1C}">
                <a14:useLocalDpi xmlns:a14="http://schemas.microsoft.com/office/drawing/2010/main" val="0"/>
              </a:ext>
            </a:extLst>
          </a:blip>
          <a:srcRect/>
          <a:stretch>
            <a:fillRect/>
          </a:stretch>
        </p:blipFill>
        <p:spPr>
          <a:xfrm>
            <a:off x="-608384" y="0"/>
            <a:ext cx="7141972" cy="6858000"/>
          </a:xfrm>
          <a:prstGeom prst="rect">
            <a:avLst/>
          </a:prstGeom>
        </p:spPr>
      </p:pic>
    </p:spTree>
    <p:extLst>
      <p:ext uri="{BB962C8B-B14F-4D97-AF65-F5344CB8AC3E}">
        <p14:creationId xmlns:p14="http://schemas.microsoft.com/office/powerpoint/2010/main" val="258204856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720BF9-9715-4627-92C4-25E7F16A6C62}" type="datetime1">
              <a:rPr lang="en-US" smtClean="0"/>
              <a:t>12/12/2025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496C3A-F05C-4F52-B2ED-3BF07515449D}" type="slidenum">
              <a:rPr lang="en-US" smtClean="0"/>
              <a:t>‹#›</a:t>
            </a:fld>
            <a:endParaRPr lang="en-US"/>
          </a:p>
        </p:txBody>
      </p:sp>
    </p:spTree>
    <p:extLst>
      <p:ext uri="{BB962C8B-B14F-4D97-AF65-F5344CB8AC3E}">
        <p14:creationId xmlns:p14="http://schemas.microsoft.com/office/powerpoint/2010/main" val="40609661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26494AA-D4E1-4FE1-A1DC-D6A7B17236DF}" type="datetime1">
              <a:rPr lang="en-US" smtClean="0"/>
              <a:t>12/12/2025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496C3A-F05C-4F52-B2ED-3BF07515449D}" type="slidenum">
              <a:rPr lang="en-US" smtClean="0"/>
              <a:t>‹#›</a:t>
            </a:fld>
            <a:endParaRPr lang="en-US"/>
          </a:p>
        </p:txBody>
      </p:sp>
    </p:spTree>
    <p:extLst>
      <p:ext uri="{BB962C8B-B14F-4D97-AF65-F5344CB8AC3E}">
        <p14:creationId xmlns:p14="http://schemas.microsoft.com/office/powerpoint/2010/main" val="2581778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80B2C633-532E-9C80-0CC2-4A0DB2A87BF1}"/>
              </a:ext>
            </a:extLst>
          </p:cNvPr>
          <p:cNvSpPr/>
          <p:nvPr userDrawn="1"/>
        </p:nvSpPr>
        <p:spPr>
          <a:xfrm>
            <a:off x="0" y="0"/>
            <a:ext cx="12192000" cy="6857999"/>
          </a:xfrm>
          <a:prstGeom prst="rect">
            <a:avLst/>
          </a:prstGeom>
          <a:blipFill dpi="0" rotWithShape="1">
            <a:blip r:embed="rId2">
              <a:lum bright="70000" contrast="-70000"/>
              <a:alphaModFix amt="35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title"/>
          </p:nvPr>
        </p:nvSpPr>
        <p:spPr/>
        <p:txBody>
          <a:bodyPr/>
          <a:lstStyle>
            <a:lvl1pPr algn="ctr">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a:xfrm>
            <a:off x="627888" y="6272784"/>
            <a:ext cx="6787896" cy="365125"/>
          </a:xfrm>
        </p:spPr>
        <p:txBody>
          <a:bodyPr/>
          <a:lstStyle/>
          <a:p>
            <a:endParaRPr lang="en-US" dirty="0"/>
          </a:p>
        </p:txBody>
      </p:sp>
      <p:sp>
        <p:nvSpPr>
          <p:cNvPr id="6" name="Slide Number Placeholder 5"/>
          <p:cNvSpPr>
            <a:spLocks noGrp="1"/>
          </p:cNvSpPr>
          <p:nvPr>
            <p:ph type="sldNum" sz="quarter" idx="12"/>
          </p:nvPr>
        </p:nvSpPr>
        <p:spPr/>
        <p:txBody>
          <a:bodyPr/>
          <a:lstStyle/>
          <a:p>
            <a:fld id="{3C496C3A-F05C-4F52-B2ED-3BF07515449D}" type="slidenum">
              <a:rPr lang="en-US" smtClean="0"/>
              <a:t>‹#›</a:t>
            </a:fld>
            <a:endParaRPr lang="en-US"/>
          </a:p>
        </p:txBody>
      </p:sp>
      <p:sp>
        <p:nvSpPr>
          <p:cNvPr id="8" name="Rectangle 7">
            <a:extLst>
              <a:ext uri="{FF2B5EF4-FFF2-40B4-BE49-F238E27FC236}">
                <a16:creationId xmlns:a16="http://schemas.microsoft.com/office/drawing/2014/main" id="{5E56396E-547D-521E-781C-F509D40D22DA}"/>
              </a:ext>
            </a:extLst>
          </p:cNvPr>
          <p:cNvSpPr/>
          <p:nvPr userDrawn="1"/>
        </p:nvSpPr>
        <p:spPr>
          <a:xfrm>
            <a:off x="603504" y="1187092"/>
            <a:ext cx="11009376" cy="80683"/>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sz="1800"/>
          </a:p>
        </p:txBody>
      </p:sp>
      <p:grpSp>
        <p:nvGrpSpPr>
          <p:cNvPr id="10" name="Group 9">
            <a:extLst>
              <a:ext uri="{FF2B5EF4-FFF2-40B4-BE49-F238E27FC236}">
                <a16:creationId xmlns:a16="http://schemas.microsoft.com/office/drawing/2014/main" id="{D480A938-97BD-D7AE-669E-2C5547D534DB}"/>
              </a:ext>
            </a:extLst>
          </p:cNvPr>
          <p:cNvGrpSpPr>
            <a:grpSpLocks noChangeAspect="1"/>
          </p:cNvGrpSpPr>
          <p:nvPr userDrawn="1"/>
        </p:nvGrpSpPr>
        <p:grpSpPr>
          <a:xfrm>
            <a:off x="11401725" y="6229681"/>
            <a:ext cx="457200" cy="457200"/>
            <a:chOff x="11361456" y="6195813"/>
            <a:chExt cx="548640" cy="548640"/>
          </a:xfrm>
        </p:grpSpPr>
        <p:sp>
          <p:nvSpPr>
            <p:cNvPr id="11" name="Oval 10">
              <a:extLst>
                <a:ext uri="{FF2B5EF4-FFF2-40B4-BE49-F238E27FC236}">
                  <a16:creationId xmlns:a16="http://schemas.microsoft.com/office/drawing/2014/main" id="{4FC83183-E611-6C39-42DF-08A7DCEAFAC2}"/>
                </a:ext>
              </a:extLst>
            </p:cNvPr>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 uri="{28A0092B-C50C-407E-A947-70E740481C1C}">
                    <a14:useLocalDpi xmlns:a14="http://schemas.microsoft.com/office/drawing/2010/main" val="0"/>
                  </a:ext>
                </a:extLst>
              </a:blip>
              <a:srcRect/>
              <a:tile tx="50800" ty="0" sx="85000" sy="85000" flip="none" algn="tl"/>
            </a:blipFill>
            <a:ln w="25400" cap="flat" cmpd="sng" algn="ctr">
              <a:noFill/>
              <a:prstDash val="solid"/>
            </a:ln>
            <a:effectLst/>
          </p:spPr>
          <p:txBody>
            <a:bodyPr/>
            <a:lstStyle/>
            <a:p>
              <a:endParaRPr lang="en-US"/>
            </a:p>
          </p:txBody>
        </p:sp>
        <p:sp>
          <p:nvSpPr>
            <p:cNvPr id="12" name="Oval 11">
              <a:extLst>
                <a:ext uri="{FF2B5EF4-FFF2-40B4-BE49-F238E27FC236}">
                  <a16:creationId xmlns:a16="http://schemas.microsoft.com/office/drawing/2014/main" id="{6ECB1570-8286-BE11-BAEB-75E0574DD452}"/>
                </a:ext>
              </a:extLst>
            </p:cNvPr>
            <p:cNvSpPr/>
            <p:nvPr/>
          </p:nvSpPr>
          <p:spPr>
            <a:xfrm>
              <a:off x="11396488" y="6230844"/>
              <a:ext cx="478576" cy="478578"/>
            </a:xfrm>
            <a:prstGeom prst="ellipse">
              <a:avLst/>
            </a:prstGeom>
            <a:noFill/>
            <a:ln w="12700" cap="flat" cmpd="sng" algn="ctr">
              <a:solidFill>
                <a:srgbClr val="FFFFFF"/>
              </a:solidFill>
              <a:prstDash val="solid"/>
            </a:ln>
            <a:effectLst/>
          </p:spPr>
          <p:txBody>
            <a:bodyPr/>
            <a:lstStyle/>
            <a:p>
              <a:endParaRPr lang="en-US"/>
            </a:p>
          </p:txBody>
        </p:sp>
      </p:grpSp>
      <p:sp>
        <p:nvSpPr>
          <p:cNvPr id="16" name="TextBox 15">
            <a:extLst>
              <a:ext uri="{FF2B5EF4-FFF2-40B4-BE49-F238E27FC236}">
                <a16:creationId xmlns:a16="http://schemas.microsoft.com/office/drawing/2014/main" id="{F1D2CE64-C6E9-1E74-0D36-7E178EAE210F}"/>
              </a:ext>
            </a:extLst>
          </p:cNvPr>
          <p:cNvSpPr txBox="1"/>
          <p:nvPr userDrawn="1"/>
        </p:nvSpPr>
        <p:spPr>
          <a:xfrm>
            <a:off x="11418049" y="6278467"/>
            <a:ext cx="487018" cy="369332"/>
          </a:xfrm>
          <a:prstGeom prst="rect">
            <a:avLst/>
          </a:prstGeom>
          <a:noFill/>
        </p:spPr>
        <p:txBody>
          <a:bodyPr wrap="square">
            <a:spAutoFit/>
          </a:bodyPr>
          <a:lstStyle/>
          <a:p>
            <a:fld id="{3C496C3A-F05C-4F52-B2ED-3BF07515449D}" type="slidenum">
              <a:rPr lang="en-US" smtClean="0">
                <a:solidFill>
                  <a:schemeClr val="bg1"/>
                </a:solidFill>
              </a:rPr>
              <a:pPr/>
              <a:t>‹#›</a:t>
            </a:fld>
            <a:endParaRPr lang="en-US" dirty="0">
              <a:solidFill>
                <a:schemeClr val="bg1"/>
              </a:solidFill>
            </a:endParaRPr>
          </a:p>
        </p:txBody>
      </p:sp>
    </p:spTree>
    <p:extLst>
      <p:ext uri="{BB962C8B-B14F-4D97-AF65-F5344CB8AC3E}">
        <p14:creationId xmlns:p14="http://schemas.microsoft.com/office/powerpoint/2010/main" val="15147835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DB796CBF-9A31-4E05-AA8F-85894EF76315}" type="datetime1">
              <a:rPr lang="en-US" smtClean="0"/>
              <a:t>12/12/2025</a:t>
            </a:fld>
            <a:endParaRPr lang="en-US"/>
          </a:p>
        </p:txBody>
      </p:sp>
      <p:sp>
        <p:nvSpPr>
          <p:cNvPr id="5" name="Footer Placeholder 4"/>
          <p:cNvSpPr>
            <a:spLocks noGrp="1"/>
          </p:cNvSpPr>
          <p:nvPr>
            <p:ph type="ftr" sz="quarter" idx="11"/>
          </p:nvPr>
        </p:nvSpPr>
        <p:spPr>
          <a:xfrm>
            <a:off x="2182708" y="6272784"/>
            <a:ext cx="6327648" cy="365125"/>
          </a:xfrm>
        </p:spPr>
        <p:txBody>
          <a:bodyPr/>
          <a:lstStyle/>
          <a:p>
            <a:endParaRPr lang="en-US"/>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 uri="{28A0092B-C50C-407E-A947-70E740481C1C}">
                    <a14:useLocalDpi xmlns:a14="http://schemas.microsoft.com/office/drawing/2010/main" val="0"/>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3C496C3A-F05C-4F52-B2ED-3BF07515449D}" type="slidenum">
              <a:rPr lang="en-US" smtClean="0"/>
              <a:t>‹#›</a:t>
            </a:fld>
            <a:endParaRPr lang="en-US"/>
          </a:p>
        </p:txBody>
      </p:sp>
    </p:spTree>
    <p:extLst>
      <p:ext uri="{BB962C8B-B14F-4D97-AF65-F5344CB8AC3E}">
        <p14:creationId xmlns:p14="http://schemas.microsoft.com/office/powerpoint/2010/main" val="24187195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D9A89DA-3AB3-4833-BBF7-4B9557A4742C}" type="datetime1">
              <a:rPr lang="en-US" smtClean="0"/>
              <a:t>12/12/2025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496C3A-F05C-4F52-B2ED-3BF07515449D}" type="slidenum">
              <a:rPr lang="en-US" smtClean="0"/>
              <a:t>‹#›</a:t>
            </a:fld>
            <a:endParaRPr lang="en-US"/>
          </a:p>
        </p:txBody>
      </p:sp>
    </p:spTree>
    <p:extLst>
      <p:ext uri="{BB962C8B-B14F-4D97-AF65-F5344CB8AC3E}">
        <p14:creationId xmlns:p14="http://schemas.microsoft.com/office/powerpoint/2010/main" val="37179144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0AE09E8-8194-411C-B790-FA9E1FB75106}" type="datetime1">
              <a:rPr lang="en-US" smtClean="0"/>
              <a:t>12/12/2025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C496C3A-F05C-4F52-B2ED-3BF07515449D}" type="slidenum">
              <a:rPr lang="en-US" smtClean="0"/>
              <a:t>‹#›</a:t>
            </a:fld>
            <a:endParaRPr lang="en-US"/>
          </a:p>
        </p:txBody>
      </p:sp>
    </p:spTree>
    <p:extLst>
      <p:ext uri="{BB962C8B-B14F-4D97-AF65-F5344CB8AC3E}">
        <p14:creationId xmlns:p14="http://schemas.microsoft.com/office/powerpoint/2010/main" val="29218099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F475CC4-E59B-42BE-90B0-66335F6A8A4D}" type="datetime1">
              <a:rPr lang="en-US" smtClean="0"/>
              <a:t>12/12/2025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C496C3A-F05C-4F52-B2ED-3BF07515449D}" type="slidenum">
              <a:rPr lang="en-US" smtClean="0"/>
              <a:t>‹#›</a:t>
            </a:fld>
            <a:endParaRPr lang="en-US"/>
          </a:p>
        </p:txBody>
      </p:sp>
    </p:spTree>
    <p:extLst>
      <p:ext uri="{BB962C8B-B14F-4D97-AF65-F5344CB8AC3E}">
        <p14:creationId xmlns:p14="http://schemas.microsoft.com/office/powerpoint/2010/main" val="1287920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4036D2-9FB4-4D94-87DB-C389E6BD061A}" type="datetime1">
              <a:rPr lang="en-US" smtClean="0"/>
              <a:t>12/12/2025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C496C3A-F05C-4F52-B2ED-3BF07515449D}" type="slidenum">
              <a:rPr lang="en-US" smtClean="0"/>
              <a:t>‹#›</a:t>
            </a:fld>
            <a:endParaRPr lang="en-US"/>
          </a:p>
        </p:txBody>
      </p:sp>
    </p:spTree>
    <p:extLst>
      <p:ext uri="{BB962C8B-B14F-4D97-AF65-F5344CB8AC3E}">
        <p14:creationId xmlns:p14="http://schemas.microsoft.com/office/powerpoint/2010/main" val="2625068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9C3F4C5-AB16-47D6-BC23-9E6ECB1937A3}" type="datetime1">
              <a:rPr lang="en-US" smtClean="0"/>
              <a:t>12/12/2025</a:t>
            </a:fld>
            <a:endParaRPr lang="en-US"/>
          </a:p>
        </p:txBody>
      </p:sp>
      <p:sp>
        <p:nvSpPr>
          <p:cNvPr id="6" name="Footer Placeholder 5"/>
          <p:cNvSpPr>
            <a:spLocks noGrp="1"/>
          </p:cNvSpPr>
          <p:nvPr>
            <p:ph type="ftr" sz="quarter" idx="11"/>
          </p:nvPr>
        </p:nvSpPr>
        <p:spPr/>
        <p:txBody>
          <a:bodyPr/>
          <a:lstStyle/>
          <a:p>
            <a:endParaRPr lang="en-US"/>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 uri="{28A0092B-C50C-407E-A947-70E740481C1C}">
                    <a14:useLocalDpi xmlns:a14="http://schemas.microsoft.com/office/drawing/2010/main" val="0"/>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3C496C3A-F05C-4F52-B2ED-3BF07515449D}" type="slidenum">
              <a:rPr lang="en-US" smtClean="0"/>
              <a:t>‹#›</a:t>
            </a:fld>
            <a:endParaRPr lang="en-US"/>
          </a:p>
        </p:txBody>
      </p:sp>
    </p:spTree>
    <p:extLst>
      <p:ext uri="{BB962C8B-B14F-4D97-AF65-F5344CB8AC3E}">
        <p14:creationId xmlns:p14="http://schemas.microsoft.com/office/powerpoint/2010/main" val="17824344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4FB6D14-3851-4B4B-823D-2887611B2DE2}" type="datetime1">
              <a:rPr lang="en-US" smtClean="0"/>
              <a:t>12/12/2025</a:t>
            </a:fld>
            <a:endParaRPr lang="en-US"/>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 uri="{28A0092B-C50C-407E-A947-70E740481C1C}">
                    <a14:useLocalDpi xmlns:a14="http://schemas.microsoft.com/office/drawing/2010/main" val="0"/>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3C496C3A-F05C-4F52-B2ED-3BF07515449D}" type="slidenum">
              <a:rPr lang="en-US" smtClean="0"/>
              <a:t>‹#›</a:t>
            </a:fld>
            <a:endParaRPr lang="en-US"/>
          </a:p>
        </p:txBody>
      </p:sp>
    </p:spTree>
    <p:extLst>
      <p:ext uri="{BB962C8B-B14F-4D97-AF65-F5344CB8AC3E}">
        <p14:creationId xmlns:p14="http://schemas.microsoft.com/office/powerpoint/2010/main" val="37331239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7888" y="417383"/>
            <a:ext cx="10984992" cy="70246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03504" y="1335024"/>
            <a:ext cx="11009376" cy="4837176"/>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F4CF21A3-89C2-4BAD-A6E4-F443EF60357F}" type="datetime1">
              <a:rPr lang="en-US" smtClean="0"/>
              <a:t>12/12/2025</a:t>
            </a:fld>
            <a:endParaRPr lang="en-US"/>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 uri="{28A0092B-C50C-407E-A947-70E740481C1C}">
                    <a14:useLocalDpi xmlns:a14="http://schemas.microsoft.com/office/drawing/2010/main" val="0"/>
                  </a:ext>
                </a:extLst>
              </a:blip>
              <a:srcRect/>
              <a:tile tx="50800" ty="0" sx="85000" sy="85000" flip="none" algn="tl"/>
            </a:blipFill>
            <a:ln w="25400" cap="flat" cmpd="sng" algn="ctr">
              <a:noFill/>
              <a:prstDash val="solid"/>
            </a:ln>
            <a:effectLst/>
          </p:spPr>
          <p:txBody>
            <a:bodyPr/>
            <a:lstStyle/>
            <a:p>
              <a:endParaRPr lang="en-US"/>
            </a:p>
          </p:txBody>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txBody>
            <a:bodyPr/>
            <a:lstStyle/>
            <a:p>
              <a:endParaRPr lang="en-US"/>
            </a:p>
          </p:txBody>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3C496C3A-F05C-4F52-B2ED-3BF07515449D}" type="slidenum">
              <a:rPr lang="en-US" smtClean="0"/>
              <a:pPr/>
              <a:t>‹#›</a:t>
            </a:fld>
            <a:endParaRPr lang="en-US" dirty="0"/>
          </a:p>
        </p:txBody>
      </p:sp>
      <p:sp>
        <p:nvSpPr>
          <p:cNvPr id="11" name="Rectangle 10">
            <a:extLst>
              <a:ext uri="{FF2B5EF4-FFF2-40B4-BE49-F238E27FC236}">
                <a16:creationId xmlns:a16="http://schemas.microsoft.com/office/drawing/2014/main" id="{C97D9560-E9F6-49E1-5978-351010F11A02}"/>
              </a:ext>
            </a:extLst>
          </p:cNvPr>
          <p:cNvSpPr/>
          <p:nvPr userDrawn="1"/>
        </p:nvSpPr>
        <p:spPr>
          <a:xfrm>
            <a:off x="603504" y="1187092"/>
            <a:ext cx="11009376" cy="80683"/>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sz="1800"/>
          </a:p>
        </p:txBody>
      </p:sp>
    </p:spTree>
    <p:extLst>
      <p:ext uri="{BB962C8B-B14F-4D97-AF65-F5344CB8AC3E}">
        <p14:creationId xmlns:p14="http://schemas.microsoft.com/office/powerpoint/2010/main" val="230466672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defTabSz="914400" rtl="0" eaLnBrk="1" latinLnBrk="0" hangingPunct="1">
        <a:lnSpc>
          <a:spcPct val="90000"/>
        </a:lnSpc>
        <a:spcBef>
          <a:spcPct val="0"/>
        </a:spcBef>
        <a:buNone/>
        <a:defRPr sz="5400" kern="1200" cap="all" baseline="0">
          <a:solidFill>
            <a:schemeClr val="tx1"/>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61859E-90B0-C906-F353-6348C2FCCC8A}"/>
              </a:ext>
            </a:extLst>
          </p:cNvPr>
          <p:cNvSpPr>
            <a:spLocks noGrp="1"/>
          </p:cNvSpPr>
          <p:nvPr>
            <p:ph type="ctrTitle"/>
          </p:nvPr>
        </p:nvSpPr>
        <p:spPr/>
        <p:txBody>
          <a:bodyPr/>
          <a:lstStyle/>
          <a:p>
            <a:r>
              <a:rPr lang="en-US" sz="8800" dirty="0">
                <a:highlight>
                  <a:srgbClr val="FFFF00"/>
                </a:highlight>
              </a:rPr>
              <a:t>Election records</a:t>
            </a:r>
          </a:p>
        </p:txBody>
      </p:sp>
      <p:sp>
        <p:nvSpPr>
          <p:cNvPr id="3" name="Subtitle 2"/>
          <p:cNvSpPr txBox="1">
            <a:spLocks/>
          </p:cNvSpPr>
          <p:nvPr/>
        </p:nvSpPr>
        <p:spPr>
          <a:xfrm>
            <a:off x="6793792" y="4001812"/>
            <a:ext cx="4179007" cy="1878012"/>
          </a:xfrm>
          <a:prstGeom prst="rect">
            <a:avLst/>
          </a:prstGeom>
        </p:spPr>
        <p:txBody>
          <a:bodyPr vert="horz" lIns="91440" tIns="45720" rIns="91440" bIns="45720" rtlCol="0">
            <a:noAutofit/>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pPr>
              <a:lnSpc>
                <a:spcPct val="100000"/>
              </a:lnSpc>
              <a:spcBef>
                <a:spcPts val="0"/>
              </a:spcBef>
            </a:pPr>
            <a:r>
              <a:rPr lang="en-US" sz="1400" dirty="0">
                <a:solidFill>
                  <a:srgbClr val="FFFF00"/>
                </a:solidFill>
                <a:latin typeface="Calibri" panose="020F0502020204030204" pitchFamily="34" charset="0"/>
              </a:rPr>
              <a:t>2026 Indiana Election Administrators’ Conference</a:t>
            </a:r>
          </a:p>
          <a:p>
            <a:pPr>
              <a:lnSpc>
                <a:spcPct val="100000"/>
              </a:lnSpc>
              <a:spcBef>
                <a:spcPts val="0"/>
              </a:spcBef>
            </a:pPr>
            <a:endParaRPr lang="en-US" sz="1200" dirty="0">
              <a:solidFill>
                <a:srgbClr val="FFFF00"/>
              </a:solidFill>
              <a:latin typeface="Calibri" panose="020F0502020204030204" pitchFamily="34" charset="0"/>
            </a:endParaRPr>
          </a:p>
          <a:p>
            <a:pPr>
              <a:lnSpc>
                <a:spcPct val="100000"/>
              </a:lnSpc>
              <a:spcBef>
                <a:spcPts val="0"/>
              </a:spcBef>
            </a:pPr>
            <a:r>
              <a:rPr lang="en-US" sz="1200" dirty="0">
                <a:solidFill>
                  <a:srgbClr val="FFFF00"/>
                </a:solidFill>
                <a:latin typeface="Calibri" panose="020F0502020204030204" pitchFamily="34" charset="0"/>
              </a:rPr>
              <a:t>Brad King, Co-Director, </a:t>
            </a:r>
          </a:p>
          <a:p>
            <a:pPr>
              <a:lnSpc>
                <a:spcPct val="100000"/>
              </a:lnSpc>
              <a:spcBef>
                <a:spcPts val="0"/>
              </a:spcBef>
            </a:pPr>
            <a:r>
              <a:rPr lang="en-US" sz="1100" dirty="0">
                <a:solidFill>
                  <a:srgbClr val="FFFF00"/>
                </a:solidFill>
                <a:latin typeface="Calibri" panose="020F0502020204030204" pitchFamily="34" charset="0"/>
              </a:rPr>
              <a:t>With thanks to Matthew Kochevar, Co-General Counsel</a:t>
            </a:r>
          </a:p>
          <a:p>
            <a:pPr>
              <a:lnSpc>
                <a:spcPct val="100000"/>
              </a:lnSpc>
              <a:spcBef>
                <a:spcPts val="0"/>
              </a:spcBef>
            </a:pPr>
            <a:r>
              <a:rPr lang="en-US" sz="1100" dirty="0">
                <a:solidFill>
                  <a:srgbClr val="FFFF00"/>
                </a:solidFill>
                <a:latin typeface="Calibri" panose="020F0502020204030204" pitchFamily="34" charset="0"/>
              </a:rPr>
              <a:t>Indiana Election Division</a:t>
            </a:r>
          </a:p>
        </p:txBody>
      </p:sp>
    </p:spTree>
    <p:extLst>
      <p:ext uri="{BB962C8B-B14F-4D97-AF65-F5344CB8AC3E}">
        <p14:creationId xmlns:p14="http://schemas.microsoft.com/office/powerpoint/2010/main" val="1162896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Public Records – County Policy</a:t>
            </a:r>
          </a:p>
        </p:txBody>
      </p:sp>
      <p:sp>
        <p:nvSpPr>
          <p:cNvPr id="3" name="Content Placeholder 2"/>
          <p:cNvSpPr>
            <a:spLocks noGrp="1"/>
          </p:cNvSpPr>
          <p:nvPr>
            <p:ph idx="1"/>
          </p:nvPr>
        </p:nvSpPr>
        <p:spPr>
          <a:xfrm>
            <a:off x="627888" y="1413891"/>
            <a:ext cx="10984992" cy="4738937"/>
          </a:xfrm>
        </p:spPr>
        <p:txBody>
          <a:bodyPr>
            <a:noAutofit/>
          </a:bodyPr>
          <a:lstStyle/>
          <a:p>
            <a:pPr>
              <a:lnSpc>
                <a:spcPct val="100000"/>
              </a:lnSpc>
              <a:spcBef>
                <a:spcPts val="0"/>
              </a:spcBef>
            </a:pPr>
            <a:r>
              <a:rPr lang="en-US" dirty="0">
                <a:latin typeface="Calibri" panose="020F0502020204030204" pitchFamily="34" charset="0"/>
              </a:rPr>
              <a:t>Response to request electronic information from SVRS info should follow </a:t>
            </a:r>
            <a:r>
              <a:rPr lang="en-US" i="1" dirty="0">
                <a:latin typeface="Calibri" panose="020F0502020204030204" pitchFamily="34" charset="0"/>
              </a:rPr>
              <a:t>nondiscriminatory uniform policy</a:t>
            </a:r>
            <a:r>
              <a:rPr lang="en-US" dirty="0">
                <a:latin typeface="Calibri" panose="020F0502020204030204" pitchFamily="34" charset="0"/>
              </a:rPr>
              <a:t> adopted by CEB</a:t>
            </a:r>
          </a:p>
          <a:p>
            <a:pPr lvl="1">
              <a:lnSpc>
                <a:spcPct val="100000"/>
              </a:lnSpc>
              <a:spcBef>
                <a:spcPts val="0"/>
              </a:spcBef>
              <a:spcAft>
                <a:spcPts val="0"/>
              </a:spcAft>
            </a:pPr>
            <a:r>
              <a:rPr lang="en-US" dirty="0">
                <a:latin typeface="Calibri" panose="020F0502020204030204" pitchFamily="34" charset="0"/>
              </a:rPr>
              <a:t>Policy must either permit a person to obtain an electronic copy of information in SVRS; or </a:t>
            </a:r>
          </a:p>
          <a:p>
            <a:pPr lvl="1">
              <a:lnSpc>
                <a:spcPct val="100000"/>
              </a:lnSpc>
              <a:spcBef>
                <a:spcPts val="0"/>
              </a:spcBef>
              <a:spcAft>
                <a:spcPts val="0"/>
              </a:spcAft>
            </a:pPr>
            <a:r>
              <a:rPr lang="en-US" dirty="0">
                <a:latin typeface="Calibri" panose="020F0502020204030204" pitchFamily="34" charset="0"/>
              </a:rPr>
              <a:t>Not permit a person to obtain a copy of the information</a:t>
            </a:r>
          </a:p>
          <a:p>
            <a:pPr lvl="1">
              <a:lnSpc>
                <a:spcPct val="100000"/>
              </a:lnSpc>
              <a:spcBef>
                <a:spcPts val="0"/>
              </a:spcBef>
              <a:spcAft>
                <a:spcPts val="0"/>
              </a:spcAft>
            </a:pPr>
            <a:endParaRPr lang="en-US" sz="1000" dirty="0">
              <a:latin typeface="Calibri" panose="020F0502020204030204" pitchFamily="34" charset="0"/>
            </a:endParaRPr>
          </a:p>
          <a:p>
            <a:pPr>
              <a:lnSpc>
                <a:spcPct val="100000"/>
              </a:lnSpc>
              <a:spcBef>
                <a:spcPts val="0"/>
              </a:spcBef>
            </a:pPr>
            <a:r>
              <a:rPr lang="en-US" dirty="0">
                <a:latin typeface="Calibri" panose="020F0502020204030204" pitchFamily="34" charset="0"/>
              </a:rPr>
              <a:t>Policy should cover:</a:t>
            </a:r>
          </a:p>
          <a:p>
            <a:pPr lvl="1">
              <a:lnSpc>
                <a:spcPct val="100000"/>
              </a:lnSpc>
              <a:spcBef>
                <a:spcPts val="0"/>
              </a:spcBef>
              <a:spcAft>
                <a:spcPts val="0"/>
              </a:spcAft>
            </a:pPr>
            <a:r>
              <a:rPr lang="en-US" dirty="0">
                <a:latin typeface="Calibri" panose="020F0502020204030204" pitchFamily="34" charset="0"/>
              </a:rPr>
              <a:t>Full county voter list</a:t>
            </a:r>
          </a:p>
          <a:p>
            <a:pPr lvl="1">
              <a:lnSpc>
                <a:spcPct val="100000"/>
              </a:lnSpc>
              <a:spcBef>
                <a:spcPts val="0"/>
              </a:spcBef>
              <a:spcAft>
                <a:spcPts val="0"/>
              </a:spcAft>
            </a:pPr>
            <a:r>
              <a:rPr lang="en-US" dirty="0">
                <a:latin typeface="Calibri" panose="020F0502020204030204" pitchFamily="34" charset="0"/>
              </a:rPr>
              <a:t>All records and reports in SVRS, including election admin records and ABS activity reports</a:t>
            </a:r>
          </a:p>
          <a:p>
            <a:pPr marL="274320" lvl="1" indent="0">
              <a:lnSpc>
                <a:spcPct val="100000"/>
              </a:lnSpc>
              <a:spcBef>
                <a:spcPts val="0"/>
              </a:spcBef>
              <a:spcAft>
                <a:spcPts val="0"/>
              </a:spcAft>
              <a:buNone/>
            </a:pPr>
            <a:endParaRPr lang="en-US" sz="1000" dirty="0">
              <a:latin typeface="Calibri" panose="020F0502020204030204" pitchFamily="34" charset="0"/>
            </a:endParaRPr>
          </a:p>
          <a:p>
            <a:pPr>
              <a:lnSpc>
                <a:spcPct val="100000"/>
              </a:lnSpc>
              <a:spcBef>
                <a:spcPts val="0"/>
              </a:spcBef>
            </a:pPr>
            <a:r>
              <a:rPr lang="en-US" dirty="0">
                <a:latin typeface="Calibri" panose="020F0502020204030204" pitchFamily="34" charset="0"/>
              </a:rPr>
              <a:t>Policy does not cover:</a:t>
            </a:r>
          </a:p>
          <a:p>
            <a:pPr lvl="1">
              <a:lnSpc>
                <a:spcPct val="100000"/>
              </a:lnSpc>
              <a:spcBef>
                <a:spcPts val="0"/>
              </a:spcBef>
              <a:spcAft>
                <a:spcPts val="0"/>
              </a:spcAft>
            </a:pPr>
            <a:r>
              <a:rPr lang="en-US" dirty="0">
                <a:latin typeface="Calibri" panose="020F0502020204030204" pitchFamily="34" charset="0"/>
              </a:rPr>
              <a:t>Request for individual voter registration information</a:t>
            </a:r>
          </a:p>
          <a:p>
            <a:pPr lvl="1">
              <a:lnSpc>
                <a:spcPct val="100000"/>
              </a:lnSpc>
              <a:spcBef>
                <a:spcPts val="0"/>
              </a:spcBef>
              <a:spcAft>
                <a:spcPts val="0"/>
              </a:spcAft>
            </a:pPr>
            <a:r>
              <a:rPr lang="en-US" dirty="0">
                <a:latin typeface="Calibri" panose="020F0502020204030204" pitchFamily="34" charset="0"/>
              </a:rPr>
              <a:t>Reports already printed</a:t>
            </a:r>
          </a:p>
          <a:p>
            <a:pPr lvl="1">
              <a:lnSpc>
                <a:spcPct val="100000"/>
              </a:lnSpc>
              <a:spcBef>
                <a:spcPts val="0"/>
              </a:spcBef>
              <a:spcAft>
                <a:spcPts val="0"/>
              </a:spcAft>
            </a:pPr>
            <a:endParaRPr lang="en-US" sz="1050" dirty="0">
              <a:latin typeface="Calibri" panose="020F0502020204030204" pitchFamily="34" charset="0"/>
            </a:endParaRPr>
          </a:p>
          <a:p>
            <a:pPr>
              <a:lnSpc>
                <a:spcPct val="100000"/>
              </a:lnSpc>
              <a:spcBef>
                <a:spcPts val="0"/>
              </a:spcBef>
            </a:pPr>
            <a:r>
              <a:rPr lang="en-US" dirty="0">
                <a:latin typeface="Calibri" panose="020F0502020204030204" pitchFamily="34" charset="0"/>
              </a:rPr>
              <a:t>State’s Public Access Counselor has further opined on the extent of the county policy</a:t>
            </a:r>
          </a:p>
          <a:p>
            <a:pPr lvl="1">
              <a:lnSpc>
                <a:spcPct val="100000"/>
              </a:lnSpc>
              <a:spcBef>
                <a:spcPts val="0"/>
              </a:spcBef>
              <a:spcAft>
                <a:spcPts val="0"/>
              </a:spcAft>
            </a:pPr>
            <a:r>
              <a:rPr lang="en-US" dirty="0">
                <a:latin typeface="Calibri" panose="020F0502020204030204" pitchFamily="34" charset="0"/>
              </a:rPr>
              <a:t>See Formal Complaint No. 19-FC-18 found in the appendix of the </a:t>
            </a:r>
            <a:r>
              <a:rPr lang="en-US" i="1" dirty="0">
                <a:latin typeface="Calibri" panose="020F0502020204030204" pitchFamily="34" charset="0"/>
              </a:rPr>
              <a:t>2026 Voter Registration Guidebook</a:t>
            </a:r>
            <a:endParaRPr lang="en-US" dirty="0">
              <a:latin typeface="Calibri" panose="020F0502020204030204" pitchFamily="34" charset="0"/>
            </a:endParaRPr>
          </a:p>
          <a:p>
            <a:pPr lvl="1">
              <a:lnSpc>
                <a:spcPct val="100000"/>
              </a:lnSpc>
              <a:spcBef>
                <a:spcPts val="0"/>
              </a:spcBef>
              <a:spcAft>
                <a:spcPts val="0"/>
              </a:spcAft>
            </a:pPr>
            <a:r>
              <a:rPr lang="en-US" dirty="0">
                <a:latin typeface="Calibri" panose="020F0502020204030204" pitchFamily="34" charset="0"/>
              </a:rPr>
              <a:t>Policy cannot apply to request for individual voter records in SVRS</a:t>
            </a:r>
          </a:p>
        </p:txBody>
      </p:sp>
      <p:sp>
        <p:nvSpPr>
          <p:cNvPr id="4" name="TextBox 3"/>
          <p:cNvSpPr txBox="1"/>
          <p:nvPr/>
        </p:nvSpPr>
        <p:spPr>
          <a:xfrm>
            <a:off x="627888" y="6348282"/>
            <a:ext cx="7310336" cy="338554"/>
          </a:xfrm>
          <a:prstGeom prst="rect">
            <a:avLst/>
          </a:prstGeom>
          <a:noFill/>
        </p:spPr>
        <p:txBody>
          <a:bodyPr wrap="square" rtlCol="0">
            <a:spAutoFit/>
          </a:bodyPr>
          <a:lstStyle/>
          <a:p>
            <a:r>
              <a:rPr lang="en-US" sz="1600" dirty="0">
                <a:latin typeface="Calibri" panose="020F0502020204030204" pitchFamily="34" charset="0"/>
              </a:rPr>
              <a:t>IC 3-7-27-6</a:t>
            </a:r>
          </a:p>
        </p:txBody>
      </p:sp>
    </p:spTree>
    <p:extLst>
      <p:ext uri="{BB962C8B-B14F-4D97-AF65-F5344CB8AC3E}">
        <p14:creationId xmlns:p14="http://schemas.microsoft.com/office/powerpoint/2010/main" val="33288458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Public Records – Party Chairs</a:t>
            </a:r>
          </a:p>
        </p:txBody>
      </p:sp>
      <p:sp>
        <p:nvSpPr>
          <p:cNvPr id="3" name="Content Placeholder 2"/>
          <p:cNvSpPr>
            <a:spLocks noGrp="1"/>
          </p:cNvSpPr>
          <p:nvPr>
            <p:ph idx="1"/>
          </p:nvPr>
        </p:nvSpPr>
        <p:spPr>
          <a:xfrm>
            <a:off x="627887" y="1413892"/>
            <a:ext cx="11060529" cy="4731187"/>
          </a:xfrm>
        </p:spPr>
        <p:txBody>
          <a:bodyPr>
            <a:normAutofit fontScale="70000" lnSpcReduction="20000"/>
          </a:bodyPr>
          <a:lstStyle/>
          <a:p>
            <a:pPr>
              <a:lnSpc>
                <a:spcPct val="120000"/>
              </a:lnSpc>
              <a:spcBef>
                <a:spcPts val="0"/>
              </a:spcBef>
            </a:pPr>
            <a:r>
              <a:rPr lang="en-US" sz="3200" dirty="0">
                <a:latin typeface="Calibri" panose="020F0502020204030204" pitchFamily="34" charset="0"/>
              </a:rPr>
              <a:t>County party chairs are entitled by law, upon request, to certain VR information (non-exhaustive):</a:t>
            </a:r>
          </a:p>
          <a:p>
            <a:pPr lvl="1">
              <a:lnSpc>
                <a:spcPct val="120000"/>
              </a:lnSpc>
              <a:spcBef>
                <a:spcPts val="0"/>
              </a:spcBef>
              <a:spcAft>
                <a:spcPts val="0"/>
              </a:spcAft>
            </a:pPr>
            <a:r>
              <a:rPr lang="en-US" sz="2900" dirty="0">
                <a:latin typeface="Calibri" panose="020F0502020204030204" pitchFamily="34" charset="0"/>
              </a:rPr>
              <a:t>Report regarding submitted VR applications</a:t>
            </a:r>
          </a:p>
          <a:p>
            <a:pPr lvl="2">
              <a:lnSpc>
                <a:spcPct val="120000"/>
              </a:lnSpc>
              <a:spcBef>
                <a:spcPts val="0"/>
              </a:spcBef>
              <a:spcAft>
                <a:spcPts val="0"/>
              </a:spcAft>
            </a:pPr>
            <a:r>
              <a:rPr lang="en-US" sz="2600" dirty="0">
                <a:latin typeface="Calibri" panose="020F0502020204030204" pitchFamily="34" charset="0"/>
              </a:rPr>
              <a:t>One report covers from when VR period opened to 65 days before election</a:t>
            </a:r>
          </a:p>
          <a:p>
            <a:pPr lvl="2">
              <a:lnSpc>
                <a:spcPct val="120000"/>
              </a:lnSpc>
              <a:spcBef>
                <a:spcPts val="0"/>
              </a:spcBef>
              <a:spcAft>
                <a:spcPts val="0"/>
              </a:spcAft>
            </a:pPr>
            <a:r>
              <a:rPr lang="en-US" sz="2600" dirty="0">
                <a:latin typeface="Calibri" panose="020F0502020204030204" pitchFamily="34" charset="0"/>
              </a:rPr>
              <a:t>One report cover from 65 days before election to 29 days before election</a:t>
            </a:r>
          </a:p>
          <a:p>
            <a:pPr lvl="1">
              <a:lnSpc>
                <a:spcPct val="120000"/>
              </a:lnSpc>
              <a:spcBef>
                <a:spcPts val="0"/>
              </a:spcBef>
              <a:spcAft>
                <a:spcPts val="0"/>
              </a:spcAft>
            </a:pPr>
            <a:r>
              <a:rPr lang="en-US" sz="2900" dirty="0">
                <a:latin typeface="Calibri" panose="020F0502020204030204" pitchFamily="34" charset="0"/>
              </a:rPr>
              <a:t>Electronic poll book info on Election Day</a:t>
            </a:r>
          </a:p>
          <a:p>
            <a:pPr lvl="2">
              <a:lnSpc>
                <a:spcPct val="120000"/>
              </a:lnSpc>
              <a:spcBef>
                <a:spcPts val="0"/>
              </a:spcBef>
              <a:spcAft>
                <a:spcPts val="0"/>
              </a:spcAft>
            </a:pPr>
            <a:r>
              <a:rPr lang="en-US" sz="2900" dirty="0">
                <a:latin typeface="Calibri" panose="020F0502020204030204" pitchFamily="34" charset="0"/>
              </a:rPr>
              <a:t>Copy of precinct pollbook when they are prepared (if paper list is still used for an election)</a:t>
            </a:r>
          </a:p>
          <a:p>
            <a:pPr lvl="2">
              <a:lnSpc>
                <a:spcPct val="120000"/>
              </a:lnSpc>
              <a:spcBef>
                <a:spcPts val="0"/>
              </a:spcBef>
              <a:spcAft>
                <a:spcPts val="0"/>
              </a:spcAft>
            </a:pPr>
            <a:r>
              <a:rPr lang="en-US" sz="2900" b="1" dirty="0">
                <a:highlight>
                  <a:srgbClr val="FFFF00"/>
                </a:highlight>
                <a:latin typeface="Calibri" panose="020F0502020204030204" pitchFamily="34" charset="0"/>
              </a:rPr>
              <a:t>NEW! </a:t>
            </a:r>
            <a:r>
              <a:rPr lang="en-US" sz="2900" b="1" dirty="0">
                <a:latin typeface="Calibri" panose="020F0502020204030204" pitchFamily="34" charset="0"/>
              </a:rPr>
              <a:t>County must provide absentee activity reports and other election day reports (including ePollbook reports) not later than 10 am, 12 noon, 2 pm, and 4 pm local time, on election day, unless CEB adopts policy to provide at other times by unanimous CEB vote.</a:t>
            </a:r>
          </a:p>
          <a:p>
            <a:pPr lvl="1">
              <a:lnSpc>
                <a:spcPct val="120000"/>
              </a:lnSpc>
              <a:spcBef>
                <a:spcPts val="0"/>
              </a:spcBef>
              <a:spcAft>
                <a:spcPts val="0"/>
              </a:spcAft>
            </a:pPr>
            <a:r>
              <a:rPr lang="en-US" sz="2900" dirty="0">
                <a:latin typeface="Calibri" panose="020F0502020204030204" pitchFamily="34" charset="0"/>
              </a:rPr>
              <a:t>List of voters receiving VLM notices</a:t>
            </a:r>
          </a:p>
          <a:p>
            <a:pPr lvl="1">
              <a:lnSpc>
                <a:spcPct val="120000"/>
              </a:lnSpc>
              <a:spcBef>
                <a:spcPts val="0"/>
              </a:spcBef>
              <a:spcAft>
                <a:spcPts val="0"/>
              </a:spcAft>
            </a:pPr>
            <a:r>
              <a:rPr lang="en-US" sz="2900" dirty="0">
                <a:latin typeface="Calibri" panose="020F0502020204030204" pitchFamily="34" charset="0"/>
              </a:rPr>
              <a:t>List of cancelled voters</a:t>
            </a:r>
          </a:p>
          <a:p>
            <a:pPr lvl="1">
              <a:lnSpc>
                <a:spcPct val="120000"/>
              </a:lnSpc>
              <a:spcBef>
                <a:spcPts val="0"/>
              </a:spcBef>
              <a:spcAft>
                <a:spcPts val="0"/>
              </a:spcAft>
            </a:pPr>
            <a:r>
              <a:rPr lang="en-US" sz="2900" dirty="0">
                <a:latin typeface="Calibri" panose="020F0502020204030204" pitchFamily="34" charset="0"/>
              </a:rPr>
              <a:t>List of deceased voters</a:t>
            </a:r>
          </a:p>
          <a:p>
            <a:pPr lvl="1">
              <a:lnSpc>
                <a:spcPct val="120000"/>
              </a:lnSpc>
              <a:spcBef>
                <a:spcPts val="0"/>
              </a:spcBef>
              <a:spcAft>
                <a:spcPts val="0"/>
              </a:spcAft>
            </a:pPr>
            <a:r>
              <a:rPr lang="en-US" sz="2900" dirty="0">
                <a:latin typeface="Calibri" panose="020F0502020204030204" pitchFamily="34" charset="0"/>
              </a:rPr>
              <a:t>List of disenfranchised voters</a:t>
            </a:r>
          </a:p>
          <a:p>
            <a:pPr lvl="2">
              <a:lnSpc>
                <a:spcPct val="120000"/>
              </a:lnSpc>
              <a:spcBef>
                <a:spcPts val="0"/>
              </a:spcBef>
              <a:spcAft>
                <a:spcPts val="0"/>
              </a:spcAft>
            </a:pPr>
            <a:r>
              <a:rPr lang="en-US" sz="2600" dirty="0">
                <a:latin typeface="Calibri" panose="020F0502020204030204" pitchFamily="34" charset="0"/>
              </a:rPr>
              <a:t>Cover those convicted of a crime and then imprisoned</a:t>
            </a:r>
          </a:p>
          <a:p>
            <a:pPr lvl="1"/>
            <a:endParaRPr lang="en-US" sz="2800" dirty="0"/>
          </a:p>
          <a:p>
            <a:endParaRPr lang="en-US" dirty="0"/>
          </a:p>
        </p:txBody>
      </p:sp>
      <p:sp>
        <p:nvSpPr>
          <p:cNvPr id="5" name="TextBox 4"/>
          <p:cNvSpPr txBox="1"/>
          <p:nvPr/>
        </p:nvSpPr>
        <p:spPr>
          <a:xfrm>
            <a:off x="627887" y="6269851"/>
            <a:ext cx="7505700" cy="338554"/>
          </a:xfrm>
          <a:prstGeom prst="rect">
            <a:avLst/>
          </a:prstGeom>
          <a:noFill/>
        </p:spPr>
        <p:txBody>
          <a:bodyPr wrap="square" rtlCol="0">
            <a:spAutoFit/>
          </a:bodyPr>
          <a:lstStyle/>
          <a:p>
            <a:r>
              <a:rPr lang="en-US" sz="1600" dirty="0">
                <a:latin typeface="Calibri" panose="020F0502020204030204" pitchFamily="34" charset="0"/>
              </a:rPr>
              <a:t>IC 3-7-27-6.5; 3-7-28 | IC 3-11-8-10.3(b)(8)(B)</a:t>
            </a:r>
          </a:p>
        </p:txBody>
      </p:sp>
    </p:spTree>
    <p:extLst>
      <p:ext uri="{BB962C8B-B14F-4D97-AF65-F5344CB8AC3E}">
        <p14:creationId xmlns:p14="http://schemas.microsoft.com/office/powerpoint/2010/main" val="22395466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Record Retention – VR Records</a:t>
            </a:r>
          </a:p>
        </p:txBody>
      </p:sp>
      <p:sp>
        <p:nvSpPr>
          <p:cNvPr id="3" name="Content Placeholder 2"/>
          <p:cNvSpPr>
            <a:spLocks noGrp="1"/>
          </p:cNvSpPr>
          <p:nvPr>
            <p:ph idx="1"/>
          </p:nvPr>
        </p:nvSpPr>
        <p:spPr>
          <a:xfrm>
            <a:off x="627887" y="1413891"/>
            <a:ext cx="11249373" cy="4758310"/>
          </a:xfrm>
        </p:spPr>
        <p:txBody>
          <a:bodyPr>
            <a:normAutofit fontScale="92500"/>
          </a:bodyPr>
          <a:lstStyle/>
          <a:p>
            <a:pPr>
              <a:lnSpc>
                <a:spcPct val="100000"/>
              </a:lnSpc>
            </a:pPr>
            <a:r>
              <a:rPr lang="en-US" sz="3300" b="1" dirty="0">
                <a:solidFill>
                  <a:schemeClr val="accent2"/>
                </a:solidFill>
                <a:latin typeface="Calibri" panose="020F0502020204030204" pitchFamily="34" charset="0"/>
              </a:rPr>
              <a:t>Active &amp; Inactive voter registrations should </a:t>
            </a:r>
            <a:r>
              <a:rPr lang="en-US" sz="3300" b="1" u="sng" dirty="0">
                <a:solidFill>
                  <a:schemeClr val="accent2"/>
                </a:solidFill>
                <a:latin typeface="Calibri" panose="020F0502020204030204" pitchFamily="34" charset="0"/>
              </a:rPr>
              <a:t>NEVER</a:t>
            </a:r>
            <a:r>
              <a:rPr lang="en-US" sz="3300" b="1" dirty="0">
                <a:solidFill>
                  <a:schemeClr val="accent2"/>
                </a:solidFill>
                <a:latin typeface="Calibri" panose="020F0502020204030204" pitchFamily="34" charset="0"/>
              </a:rPr>
              <a:t> be DESTROYED!</a:t>
            </a:r>
            <a:endParaRPr lang="en-US" sz="3300" b="1" dirty="0">
              <a:latin typeface="Calibri" panose="020F0502020204030204" pitchFamily="34" charset="0"/>
            </a:endParaRPr>
          </a:p>
          <a:p>
            <a:pPr>
              <a:lnSpc>
                <a:spcPct val="100000"/>
              </a:lnSpc>
            </a:pPr>
            <a:r>
              <a:rPr lang="en-US" sz="3000" dirty="0">
                <a:latin typeface="Calibri" panose="020F0502020204030204" pitchFamily="34" charset="0"/>
              </a:rPr>
              <a:t>Paper voter registration records may be destroyed:</a:t>
            </a:r>
          </a:p>
          <a:p>
            <a:pPr lvl="1">
              <a:lnSpc>
                <a:spcPct val="100000"/>
              </a:lnSpc>
            </a:pPr>
            <a:r>
              <a:rPr lang="en-US" sz="2600" dirty="0">
                <a:latin typeface="Calibri" panose="020F0502020204030204" pitchFamily="34" charset="0"/>
              </a:rPr>
              <a:t>When the voter’s registration at the address on the paper registration is cancelled; AND</a:t>
            </a:r>
          </a:p>
          <a:p>
            <a:pPr lvl="1">
              <a:lnSpc>
                <a:spcPct val="100000"/>
              </a:lnSpc>
            </a:pPr>
            <a:r>
              <a:rPr lang="en-US" sz="2600" dirty="0">
                <a:latin typeface="Calibri" panose="020F0502020204030204" pitchFamily="34" charset="0"/>
              </a:rPr>
              <a:t>A general election has occurred, and 24 months have passed since that election</a:t>
            </a:r>
          </a:p>
          <a:p>
            <a:pPr lvl="2">
              <a:lnSpc>
                <a:spcPct val="100000"/>
              </a:lnSpc>
            </a:pPr>
            <a:r>
              <a:rPr lang="en-US" sz="2600" dirty="0">
                <a:latin typeface="Calibri" panose="020F0502020204030204" pitchFamily="34" charset="0"/>
              </a:rPr>
              <a:t>Note: </a:t>
            </a:r>
            <a:r>
              <a:rPr lang="en-US" sz="2600" i="1" dirty="0">
                <a:latin typeface="Calibri" panose="020F0502020204030204" pitchFamily="34" charset="0"/>
              </a:rPr>
              <a:t>General Election = November election in federal election cycles (that is, elections held in even-numbered years)</a:t>
            </a:r>
          </a:p>
          <a:p>
            <a:pPr lvl="2">
              <a:lnSpc>
                <a:spcPct val="100000"/>
              </a:lnSpc>
            </a:pPr>
            <a:r>
              <a:rPr lang="en-US" sz="2600" dirty="0">
                <a:latin typeface="Calibri" panose="020F0502020204030204" pitchFamily="34" charset="0"/>
              </a:rPr>
              <a:t>This includes any SAMC/VLM cards that updates or cancels a voter’s registration</a:t>
            </a:r>
          </a:p>
          <a:p>
            <a:pPr>
              <a:lnSpc>
                <a:spcPct val="100000"/>
              </a:lnSpc>
            </a:pPr>
            <a:r>
              <a:rPr lang="en-US" sz="3000" dirty="0">
                <a:latin typeface="Calibri" panose="020F0502020204030204" pitchFamily="34" charset="0"/>
              </a:rPr>
              <a:t>A voter declination record may be destroyed 2 years after the date of the next general election</a:t>
            </a:r>
          </a:p>
        </p:txBody>
      </p:sp>
      <p:sp>
        <p:nvSpPr>
          <p:cNvPr id="4" name="TextBox 3"/>
          <p:cNvSpPr txBox="1"/>
          <p:nvPr/>
        </p:nvSpPr>
        <p:spPr>
          <a:xfrm>
            <a:off x="627888" y="6271340"/>
            <a:ext cx="7515225" cy="338554"/>
          </a:xfrm>
          <a:prstGeom prst="rect">
            <a:avLst/>
          </a:prstGeom>
          <a:noFill/>
        </p:spPr>
        <p:txBody>
          <a:bodyPr wrap="square" rtlCol="0">
            <a:spAutoFit/>
          </a:bodyPr>
          <a:lstStyle/>
          <a:p>
            <a:r>
              <a:rPr lang="en-US" sz="1600" dirty="0">
                <a:latin typeface="Calibri" panose="020F0502020204030204" pitchFamily="34" charset="0"/>
              </a:rPr>
              <a:t>IC 3-7-27-6(b) | IC 3-10-1-31.1(g)</a:t>
            </a:r>
          </a:p>
        </p:txBody>
      </p:sp>
    </p:spTree>
    <p:extLst>
      <p:ext uri="{BB962C8B-B14F-4D97-AF65-F5344CB8AC3E}">
        <p14:creationId xmlns:p14="http://schemas.microsoft.com/office/powerpoint/2010/main" val="25352772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Record Retention – VR Records</a:t>
            </a:r>
          </a:p>
        </p:txBody>
      </p:sp>
      <p:sp>
        <p:nvSpPr>
          <p:cNvPr id="3" name="Content Placeholder 2"/>
          <p:cNvSpPr>
            <a:spLocks noGrp="1"/>
          </p:cNvSpPr>
          <p:nvPr>
            <p:ph idx="1"/>
          </p:nvPr>
        </p:nvSpPr>
        <p:spPr>
          <a:xfrm>
            <a:off x="627887" y="1413891"/>
            <a:ext cx="10984991" cy="4758310"/>
          </a:xfrm>
        </p:spPr>
        <p:txBody>
          <a:bodyPr>
            <a:normAutofit/>
          </a:bodyPr>
          <a:lstStyle/>
          <a:p>
            <a:pPr>
              <a:lnSpc>
                <a:spcPct val="100000"/>
              </a:lnSpc>
            </a:pPr>
            <a:r>
              <a:rPr lang="en-US" sz="2800" dirty="0">
                <a:latin typeface="Calibri" panose="020F0502020204030204" pitchFamily="34" charset="0"/>
              </a:rPr>
              <a:t>Example: Voter Carl passes away in August 2025, and his registration status is properly changed to “cancelled”</a:t>
            </a:r>
          </a:p>
          <a:p>
            <a:pPr lvl="1">
              <a:lnSpc>
                <a:spcPct val="100000"/>
              </a:lnSpc>
            </a:pPr>
            <a:r>
              <a:rPr lang="en-US" sz="2400" dirty="0">
                <a:latin typeface="Calibri" panose="020F0502020204030204" pitchFamily="34" charset="0"/>
              </a:rPr>
              <a:t>County VR official must wait 24-months after the next general election, which is November 2026</a:t>
            </a:r>
          </a:p>
          <a:p>
            <a:pPr lvl="1">
              <a:lnSpc>
                <a:spcPct val="100000"/>
              </a:lnSpc>
            </a:pPr>
            <a:r>
              <a:rPr lang="en-US" sz="2400" dirty="0">
                <a:latin typeface="Calibri" panose="020F0502020204030204" pitchFamily="34" charset="0"/>
              </a:rPr>
              <a:t>Carl’s paper voter registration record may be destroyed after November 2028, or 24-months from the November 2026 election</a:t>
            </a:r>
          </a:p>
          <a:p>
            <a:pPr>
              <a:lnSpc>
                <a:spcPct val="100000"/>
              </a:lnSpc>
            </a:pPr>
            <a:r>
              <a:rPr lang="en-US" sz="2800" dirty="0">
                <a:latin typeface="Calibri" panose="020F0502020204030204" pitchFamily="34" charset="0"/>
              </a:rPr>
              <a:t>Electronic SVRS records remain in perpetuity</a:t>
            </a:r>
          </a:p>
        </p:txBody>
      </p:sp>
      <p:sp>
        <p:nvSpPr>
          <p:cNvPr id="4" name="TextBox 3"/>
          <p:cNvSpPr txBox="1"/>
          <p:nvPr/>
        </p:nvSpPr>
        <p:spPr>
          <a:xfrm>
            <a:off x="627887" y="6271340"/>
            <a:ext cx="7515225" cy="338554"/>
          </a:xfrm>
          <a:prstGeom prst="rect">
            <a:avLst/>
          </a:prstGeom>
          <a:noFill/>
        </p:spPr>
        <p:txBody>
          <a:bodyPr wrap="square" rtlCol="0">
            <a:spAutoFit/>
          </a:bodyPr>
          <a:lstStyle/>
          <a:p>
            <a:r>
              <a:rPr lang="en-US" sz="1600" dirty="0">
                <a:latin typeface="Calibri" panose="020F0502020204030204" pitchFamily="34" charset="0"/>
              </a:rPr>
              <a:t>IC 3-10-1-31.1(g)</a:t>
            </a:r>
          </a:p>
        </p:txBody>
      </p:sp>
    </p:spTree>
    <p:extLst>
      <p:ext uri="{BB962C8B-B14F-4D97-AF65-F5344CB8AC3E}">
        <p14:creationId xmlns:p14="http://schemas.microsoft.com/office/powerpoint/2010/main" val="37976946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Record Retention – VR Records</a:t>
            </a:r>
          </a:p>
        </p:txBody>
      </p:sp>
      <p:sp>
        <p:nvSpPr>
          <p:cNvPr id="3" name="Content Placeholder 2"/>
          <p:cNvSpPr>
            <a:spLocks noGrp="1"/>
          </p:cNvSpPr>
          <p:nvPr>
            <p:ph idx="1"/>
          </p:nvPr>
        </p:nvSpPr>
        <p:spPr>
          <a:xfrm>
            <a:off x="627887" y="1413891"/>
            <a:ext cx="10984991" cy="4758310"/>
          </a:xfrm>
        </p:spPr>
        <p:txBody>
          <a:bodyPr>
            <a:noAutofit/>
          </a:bodyPr>
          <a:lstStyle/>
          <a:p>
            <a:pPr>
              <a:lnSpc>
                <a:spcPct val="100000"/>
              </a:lnSpc>
              <a:spcBef>
                <a:spcPts val="0"/>
              </a:spcBef>
            </a:pPr>
            <a:r>
              <a:rPr lang="en-US" sz="2800" b="1" dirty="0">
                <a:highlight>
                  <a:srgbClr val="FFFF00"/>
                </a:highlight>
                <a:latin typeface="Calibri" panose="020F0502020204030204" pitchFamily="34" charset="0"/>
              </a:rPr>
              <a:t>What about paper VR applications that are denied?</a:t>
            </a:r>
          </a:p>
          <a:p>
            <a:pPr lvl="1">
              <a:lnSpc>
                <a:spcPct val="100000"/>
              </a:lnSpc>
              <a:spcBef>
                <a:spcPts val="0"/>
              </a:spcBef>
              <a:spcAft>
                <a:spcPts val="0"/>
              </a:spcAft>
            </a:pPr>
            <a:r>
              <a:rPr lang="en-US" sz="2400" dirty="0">
                <a:latin typeface="Calibri" panose="020F0502020204030204" pitchFamily="34" charset="0"/>
              </a:rPr>
              <a:t>State law requires a copy to be scanned and entered into the voter’s SVRS record that is created during processing</a:t>
            </a:r>
          </a:p>
          <a:p>
            <a:pPr lvl="1">
              <a:lnSpc>
                <a:spcPct val="100000"/>
              </a:lnSpc>
              <a:spcBef>
                <a:spcPts val="0"/>
              </a:spcBef>
              <a:spcAft>
                <a:spcPts val="0"/>
              </a:spcAft>
            </a:pPr>
            <a:r>
              <a:rPr lang="en-US" sz="2400" dirty="0">
                <a:latin typeface="Calibri" panose="020F0502020204030204" pitchFamily="34" charset="0"/>
              </a:rPr>
              <a:t>Once this done there is no need to keep duplicate paper copy and it may be disposed of</a:t>
            </a:r>
          </a:p>
          <a:p>
            <a:pPr>
              <a:lnSpc>
                <a:spcPct val="100000"/>
              </a:lnSpc>
              <a:spcBef>
                <a:spcPts val="0"/>
              </a:spcBef>
            </a:pPr>
            <a:r>
              <a:rPr lang="en-US" sz="2800" b="1" dirty="0">
                <a:highlight>
                  <a:srgbClr val="FFFF00"/>
                </a:highlight>
                <a:latin typeface="Calibri" panose="020F0502020204030204" pitchFamily="34" charset="0"/>
              </a:rPr>
              <a:t>What about SAMC/VLM cards that does not update or cancels a voter’s record?</a:t>
            </a:r>
          </a:p>
          <a:p>
            <a:pPr lvl="1">
              <a:lnSpc>
                <a:spcPct val="100000"/>
              </a:lnSpc>
              <a:spcBef>
                <a:spcPts val="0"/>
              </a:spcBef>
              <a:spcAft>
                <a:spcPts val="0"/>
              </a:spcAft>
            </a:pPr>
            <a:r>
              <a:rPr lang="en-US" sz="2400" dirty="0">
                <a:latin typeface="Calibri" panose="020F0502020204030204" pitchFamily="34" charset="0"/>
              </a:rPr>
              <a:t>Those cards must be kept for 2 years after the next general election (November 3, 2026)</a:t>
            </a:r>
          </a:p>
          <a:p>
            <a:pPr lvl="1">
              <a:lnSpc>
                <a:spcPct val="100000"/>
              </a:lnSpc>
              <a:spcBef>
                <a:spcPts val="0"/>
              </a:spcBef>
              <a:spcAft>
                <a:spcPts val="0"/>
              </a:spcAft>
            </a:pPr>
            <a:r>
              <a:rPr lang="en-US" sz="2400" dirty="0">
                <a:latin typeface="Calibri" panose="020F0502020204030204" pitchFamily="34" charset="0"/>
              </a:rPr>
              <a:t>These include SAMC/VLMs that were returned as undeliverable or that a voter uses to confirm their residence address is still accurate</a:t>
            </a:r>
          </a:p>
          <a:p>
            <a:pPr lvl="1">
              <a:lnSpc>
                <a:spcPct val="100000"/>
              </a:lnSpc>
              <a:spcBef>
                <a:spcPts val="0"/>
              </a:spcBef>
              <a:spcAft>
                <a:spcPts val="0"/>
              </a:spcAft>
            </a:pPr>
            <a:r>
              <a:rPr lang="en-US" sz="2400" dirty="0">
                <a:latin typeface="Calibri" panose="020F0502020204030204" pitchFamily="34" charset="0"/>
              </a:rPr>
              <a:t>All First Mailings Cards (FMUs) from 2025 Statewide VLM Mailing Program</a:t>
            </a:r>
          </a:p>
        </p:txBody>
      </p:sp>
      <p:sp>
        <p:nvSpPr>
          <p:cNvPr id="4" name="TextBox 3"/>
          <p:cNvSpPr txBox="1"/>
          <p:nvPr/>
        </p:nvSpPr>
        <p:spPr>
          <a:xfrm>
            <a:off x="627887" y="6271340"/>
            <a:ext cx="7515225" cy="338554"/>
          </a:xfrm>
          <a:prstGeom prst="rect">
            <a:avLst/>
          </a:prstGeom>
          <a:noFill/>
        </p:spPr>
        <p:txBody>
          <a:bodyPr wrap="square" rtlCol="0">
            <a:spAutoFit/>
          </a:bodyPr>
          <a:lstStyle/>
          <a:p>
            <a:r>
              <a:rPr lang="en-US" sz="1600" dirty="0">
                <a:latin typeface="Calibri" panose="020F0502020204030204" pitchFamily="34" charset="0"/>
              </a:rPr>
              <a:t>IC 3-7-27-21.1 | IC 3-7-33-5 | IC 3-7-33-8</a:t>
            </a:r>
          </a:p>
        </p:txBody>
      </p:sp>
    </p:spTree>
    <p:extLst>
      <p:ext uri="{BB962C8B-B14F-4D97-AF65-F5344CB8AC3E}">
        <p14:creationId xmlns:p14="http://schemas.microsoft.com/office/powerpoint/2010/main" val="40877566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Record retention – Election Records</a:t>
            </a:r>
          </a:p>
        </p:txBody>
      </p:sp>
      <p:sp>
        <p:nvSpPr>
          <p:cNvPr id="3" name="Content Placeholder 2"/>
          <p:cNvSpPr>
            <a:spLocks noGrp="1"/>
          </p:cNvSpPr>
          <p:nvPr>
            <p:ph idx="1"/>
          </p:nvPr>
        </p:nvSpPr>
        <p:spPr>
          <a:xfrm>
            <a:off x="627888" y="1413891"/>
            <a:ext cx="10984992" cy="4758310"/>
          </a:xfrm>
        </p:spPr>
        <p:txBody>
          <a:bodyPr>
            <a:normAutofit/>
          </a:bodyPr>
          <a:lstStyle/>
          <a:p>
            <a:pPr>
              <a:lnSpc>
                <a:spcPct val="100000"/>
              </a:lnSpc>
            </a:pPr>
            <a:r>
              <a:rPr lang="en-US" sz="2400" b="1" dirty="0">
                <a:latin typeface="Calibri" panose="020F0502020204030204" pitchFamily="34" charset="0"/>
              </a:rPr>
              <a:t>Poll lists, absentee apps, etc. </a:t>
            </a:r>
          </a:p>
          <a:p>
            <a:pPr lvl="1">
              <a:lnSpc>
                <a:spcPct val="100000"/>
              </a:lnSpc>
            </a:pPr>
            <a:r>
              <a:rPr lang="en-US" sz="2200" dirty="0">
                <a:latin typeface="Calibri" panose="020F0502020204030204" pitchFamily="34" charset="0"/>
              </a:rPr>
              <a:t>Remain in storage and available for public inspection after recount/contest filing period</a:t>
            </a:r>
          </a:p>
          <a:p>
            <a:pPr lvl="2">
              <a:lnSpc>
                <a:spcPct val="100000"/>
              </a:lnSpc>
            </a:pPr>
            <a:r>
              <a:rPr lang="en-US" dirty="0">
                <a:latin typeface="Calibri" panose="020F0502020204030204" pitchFamily="34" charset="0"/>
              </a:rPr>
              <a:t>Poll lists may be unsealed to perform vote history work</a:t>
            </a:r>
          </a:p>
          <a:p>
            <a:pPr lvl="1">
              <a:lnSpc>
                <a:spcPct val="100000"/>
              </a:lnSpc>
            </a:pPr>
            <a:r>
              <a:rPr lang="en-US" sz="2200" dirty="0">
                <a:latin typeface="Calibri" panose="020F0502020204030204" pitchFamily="34" charset="0"/>
              </a:rPr>
              <a:t>May destroy 22-months after the election</a:t>
            </a:r>
          </a:p>
          <a:p>
            <a:pPr lvl="2">
              <a:lnSpc>
                <a:spcPct val="100000"/>
              </a:lnSpc>
            </a:pPr>
            <a:r>
              <a:rPr lang="en-US" sz="2200" dirty="0">
                <a:latin typeface="Calibri" panose="020F0502020204030204" pitchFamily="34" charset="0"/>
              </a:rPr>
              <a:t>OK to destroy materials from elections held on or before November 5, 2023</a:t>
            </a:r>
          </a:p>
          <a:p>
            <a:pPr lvl="3">
              <a:lnSpc>
                <a:spcPct val="100000"/>
              </a:lnSpc>
            </a:pPr>
            <a:r>
              <a:rPr lang="en-US" dirty="0">
                <a:latin typeface="Calibri" panose="020F0502020204030204" pitchFamily="34" charset="0"/>
              </a:rPr>
              <a:t>May 7, 2024 primary election materials may be destroyed on or after March 7, 2026</a:t>
            </a:r>
          </a:p>
          <a:p>
            <a:pPr lvl="3">
              <a:lnSpc>
                <a:spcPct val="100000"/>
              </a:lnSpc>
            </a:pPr>
            <a:r>
              <a:rPr lang="en-US" dirty="0">
                <a:latin typeface="Calibri" panose="020F0502020204030204" pitchFamily="34" charset="0"/>
              </a:rPr>
              <a:t>November 5, 2024 general election materials may be destroyed on or after September 5, 2026</a:t>
            </a:r>
          </a:p>
          <a:p>
            <a:pPr>
              <a:lnSpc>
                <a:spcPct val="100000"/>
              </a:lnSpc>
            </a:pPr>
            <a:r>
              <a:rPr lang="en-US" sz="2400" i="1" dirty="0">
                <a:latin typeface="Calibri" panose="020F0502020204030204" pitchFamily="34" charset="0"/>
              </a:rPr>
              <a:t>Before destroying, submit record destruction request &amp; receive approval from county commission on public records</a:t>
            </a:r>
          </a:p>
        </p:txBody>
      </p:sp>
      <p:sp>
        <p:nvSpPr>
          <p:cNvPr id="4" name="TextBox 3"/>
          <p:cNvSpPr txBox="1"/>
          <p:nvPr/>
        </p:nvSpPr>
        <p:spPr>
          <a:xfrm>
            <a:off x="549966" y="6272784"/>
            <a:ext cx="7410450" cy="338554"/>
          </a:xfrm>
          <a:prstGeom prst="rect">
            <a:avLst/>
          </a:prstGeom>
          <a:noFill/>
        </p:spPr>
        <p:txBody>
          <a:bodyPr wrap="square" rtlCol="0">
            <a:spAutoFit/>
          </a:bodyPr>
          <a:lstStyle/>
          <a:p>
            <a:r>
              <a:rPr lang="en-US" sz="1600" dirty="0">
                <a:latin typeface="Calibri" panose="020F0502020204030204" pitchFamily="34" charset="0"/>
              </a:rPr>
              <a:t>IC 3-10-1-31.1</a:t>
            </a:r>
          </a:p>
        </p:txBody>
      </p:sp>
    </p:spTree>
    <p:extLst>
      <p:ext uri="{BB962C8B-B14F-4D97-AF65-F5344CB8AC3E}">
        <p14:creationId xmlns:p14="http://schemas.microsoft.com/office/powerpoint/2010/main" val="11672351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Record Retention – Election Records</a:t>
            </a:r>
          </a:p>
        </p:txBody>
      </p:sp>
      <p:sp>
        <p:nvSpPr>
          <p:cNvPr id="3" name="Content Placeholder 2"/>
          <p:cNvSpPr>
            <a:spLocks noGrp="1"/>
          </p:cNvSpPr>
          <p:nvPr>
            <p:ph idx="1"/>
          </p:nvPr>
        </p:nvSpPr>
        <p:spPr>
          <a:xfrm>
            <a:off x="627888" y="1413890"/>
            <a:ext cx="10984992" cy="4758310"/>
          </a:xfrm>
        </p:spPr>
        <p:txBody>
          <a:bodyPr>
            <a:normAutofit/>
          </a:bodyPr>
          <a:lstStyle/>
          <a:p>
            <a:pPr>
              <a:lnSpc>
                <a:spcPct val="100000"/>
              </a:lnSpc>
            </a:pPr>
            <a:r>
              <a:rPr lang="en-US" sz="3600" dirty="0">
                <a:highlight>
                  <a:srgbClr val="FFFF00"/>
                </a:highlight>
                <a:latin typeface="Calibri" panose="020F0502020204030204" pitchFamily="34" charset="0"/>
              </a:rPr>
              <a:t>NEVER DESTROY</a:t>
            </a:r>
            <a:r>
              <a:rPr lang="en-US" sz="4000" dirty="0">
                <a:highlight>
                  <a:srgbClr val="FFFF00"/>
                </a:highlight>
                <a:latin typeface="Calibri" panose="020F0502020204030204" pitchFamily="34" charset="0"/>
              </a:rPr>
              <a:t>:</a:t>
            </a:r>
          </a:p>
          <a:p>
            <a:pPr lvl="1">
              <a:lnSpc>
                <a:spcPct val="100000"/>
              </a:lnSpc>
            </a:pPr>
            <a:r>
              <a:rPr lang="en-US" sz="3200" dirty="0">
                <a:latin typeface="Calibri" panose="020F0502020204030204" pitchFamily="34" charset="0"/>
              </a:rPr>
              <a:t>Election Board meeting minutes</a:t>
            </a:r>
          </a:p>
          <a:p>
            <a:pPr lvl="1">
              <a:lnSpc>
                <a:spcPct val="100000"/>
              </a:lnSpc>
            </a:pPr>
            <a:r>
              <a:rPr lang="en-US" sz="3200" dirty="0">
                <a:latin typeface="Calibri" panose="020F0502020204030204" pitchFamily="34" charset="0"/>
              </a:rPr>
              <a:t>Certified election results/returns</a:t>
            </a:r>
          </a:p>
          <a:p>
            <a:pPr lvl="1">
              <a:lnSpc>
                <a:spcPct val="100000"/>
              </a:lnSpc>
            </a:pPr>
            <a:r>
              <a:rPr lang="en-US" sz="3200" dirty="0">
                <a:latin typeface="Calibri" panose="020F0502020204030204" pitchFamily="34" charset="0"/>
              </a:rPr>
              <a:t>One regular ballot for each township at every election</a:t>
            </a:r>
          </a:p>
          <a:p>
            <a:pPr lvl="1">
              <a:lnSpc>
                <a:spcPct val="100000"/>
              </a:lnSpc>
            </a:pPr>
            <a:r>
              <a:rPr lang="en-US" sz="3200" dirty="0">
                <a:latin typeface="Calibri" panose="020F0502020204030204" pitchFamily="34" charset="0"/>
              </a:rPr>
              <a:t>One provisional ballot for each precinct at every election</a:t>
            </a:r>
          </a:p>
          <a:p>
            <a:pPr lvl="2">
              <a:lnSpc>
                <a:spcPct val="100000"/>
              </a:lnSpc>
            </a:pPr>
            <a:r>
              <a:rPr lang="en-US" sz="2400" dirty="0">
                <a:latin typeface="Calibri" panose="020F0502020204030204" pitchFamily="34" charset="0"/>
              </a:rPr>
              <a:t>Ballots need to be pasted/copied into CEB minutes</a:t>
            </a:r>
          </a:p>
          <a:p>
            <a:pPr lvl="1">
              <a:lnSpc>
                <a:spcPct val="100000"/>
              </a:lnSpc>
            </a:pPr>
            <a:r>
              <a:rPr lang="en-US" sz="3200" dirty="0">
                <a:latin typeface="Calibri" panose="020F0502020204030204" pitchFamily="34" charset="0"/>
              </a:rPr>
              <a:t>Active/Inactive voter registrations</a:t>
            </a:r>
          </a:p>
        </p:txBody>
      </p:sp>
      <p:sp>
        <p:nvSpPr>
          <p:cNvPr id="4" name="TextBox 3"/>
          <p:cNvSpPr txBox="1"/>
          <p:nvPr/>
        </p:nvSpPr>
        <p:spPr>
          <a:xfrm>
            <a:off x="627888" y="6271340"/>
            <a:ext cx="7154694" cy="338554"/>
          </a:xfrm>
          <a:prstGeom prst="rect">
            <a:avLst/>
          </a:prstGeom>
          <a:noFill/>
        </p:spPr>
        <p:txBody>
          <a:bodyPr wrap="square" rtlCol="0">
            <a:spAutoFit/>
          </a:bodyPr>
          <a:lstStyle/>
          <a:p>
            <a:r>
              <a:rPr lang="en-US" sz="1600" dirty="0">
                <a:latin typeface="Calibri" panose="020F0502020204030204" pitchFamily="34" charset="0"/>
              </a:rPr>
              <a:t>IC 3-6-5-13 | IC 3-7-27-15 | IC 3-7-27-19 | IC 3-11-3-32 | IC 5-15-6-2.5 | IC 5-15-6-6</a:t>
            </a:r>
          </a:p>
        </p:txBody>
      </p:sp>
    </p:spTree>
    <p:extLst>
      <p:ext uri="{BB962C8B-B14F-4D97-AF65-F5344CB8AC3E}">
        <p14:creationId xmlns:p14="http://schemas.microsoft.com/office/powerpoint/2010/main" val="24046164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Record Retention - Ballots</a:t>
            </a:r>
          </a:p>
        </p:txBody>
      </p:sp>
      <p:sp>
        <p:nvSpPr>
          <p:cNvPr id="3" name="Content Placeholder 2"/>
          <p:cNvSpPr>
            <a:spLocks noGrp="1"/>
          </p:cNvSpPr>
          <p:nvPr>
            <p:ph idx="1"/>
          </p:nvPr>
        </p:nvSpPr>
        <p:spPr>
          <a:xfrm>
            <a:off x="627888" y="1428530"/>
            <a:ext cx="10984992" cy="4747546"/>
          </a:xfrm>
        </p:spPr>
        <p:txBody>
          <a:bodyPr>
            <a:noAutofit/>
          </a:bodyPr>
          <a:lstStyle/>
          <a:p>
            <a:pPr>
              <a:lnSpc>
                <a:spcPct val="100000"/>
              </a:lnSpc>
            </a:pPr>
            <a:r>
              <a:rPr lang="en-US" sz="2400" b="1" dirty="0">
                <a:latin typeface="Calibri" panose="020F0502020204030204" pitchFamily="34" charset="0"/>
              </a:rPr>
              <a:t>UNUSED</a:t>
            </a:r>
            <a:r>
              <a:rPr lang="en-US" sz="2400" dirty="0">
                <a:latin typeface="Calibri" panose="020F0502020204030204" pitchFamily="34" charset="0"/>
              </a:rPr>
              <a:t> ballots may be destroyed after recount deadline passes and no litigation has been filed</a:t>
            </a:r>
          </a:p>
          <a:p>
            <a:pPr lvl="1">
              <a:lnSpc>
                <a:spcPct val="100000"/>
              </a:lnSpc>
            </a:pPr>
            <a:r>
              <a:rPr lang="en-US" sz="2000" dirty="0">
                <a:latin typeface="Calibri" panose="020F0502020204030204" pitchFamily="34" charset="0"/>
              </a:rPr>
              <a:t>Must keep at least one unused regular for each township and one provisional ballot for each precinct in perpetuity</a:t>
            </a:r>
          </a:p>
          <a:p>
            <a:pPr>
              <a:lnSpc>
                <a:spcPct val="100000"/>
              </a:lnSpc>
            </a:pPr>
            <a:r>
              <a:rPr lang="en-US" sz="2400" b="1" dirty="0">
                <a:latin typeface="Calibri" panose="020F0502020204030204" pitchFamily="34" charset="0"/>
              </a:rPr>
              <a:t>VOTED</a:t>
            </a:r>
            <a:r>
              <a:rPr lang="en-US" sz="2400" dirty="0">
                <a:latin typeface="Calibri" panose="020F0502020204030204" pitchFamily="34" charset="0"/>
              </a:rPr>
              <a:t> and </a:t>
            </a:r>
            <a:r>
              <a:rPr lang="en-US" sz="2400" b="1" dirty="0">
                <a:latin typeface="Calibri" panose="020F0502020204030204" pitchFamily="34" charset="0"/>
              </a:rPr>
              <a:t>PROVISIONAL</a:t>
            </a:r>
            <a:r>
              <a:rPr lang="en-US" sz="2400" dirty="0">
                <a:latin typeface="Calibri" panose="020F0502020204030204" pitchFamily="34" charset="0"/>
              </a:rPr>
              <a:t> ballots must remain sealed for 22-months after election</a:t>
            </a:r>
          </a:p>
          <a:p>
            <a:pPr lvl="1">
              <a:lnSpc>
                <a:spcPct val="100000"/>
              </a:lnSpc>
            </a:pPr>
            <a:r>
              <a:rPr lang="en-US" sz="2000" dirty="0">
                <a:latin typeface="Calibri" panose="020F0502020204030204" pitchFamily="34" charset="0"/>
              </a:rPr>
              <a:t>Afterwards, may be destroyed after notifying county records commission</a:t>
            </a:r>
          </a:p>
          <a:p>
            <a:pPr lvl="1">
              <a:lnSpc>
                <a:spcPct val="100000"/>
              </a:lnSpc>
            </a:pPr>
            <a:r>
              <a:rPr lang="en-US" sz="2000" dirty="0">
                <a:latin typeface="Calibri" panose="020F0502020204030204" pitchFamily="34" charset="0"/>
              </a:rPr>
              <a:t>Voted ballots may be transferred to a state educational institution rather than be destroyed</a:t>
            </a:r>
          </a:p>
          <a:p>
            <a:pPr lvl="1">
              <a:lnSpc>
                <a:spcPct val="100000"/>
              </a:lnSpc>
            </a:pPr>
            <a:r>
              <a:rPr lang="en-US" sz="2000" dirty="0">
                <a:latin typeface="Calibri" panose="020F0502020204030204" pitchFamily="34" charset="0"/>
              </a:rPr>
              <a:t>Note: The PRE-4/PRO-2 provisional ballot affidavit can be copied and made available to the public upon request after the recount/contest period has expired, but an envelope containing an uncounted provisional ballot MUST remain sealed</a:t>
            </a:r>
          </a:p>
          <a:p>
            <a:pPr>
              <a:lnSpc>
                <a:spcPct val="100000"/>
              </a:lnSpc>
            </a:pPr>
            <a:endParaRPr lang="en-US" sz="2400" dirty="0">
              <a:latin typeface="Calibri" panose="020F0502020204030204" pitchFamily="34" charset="0"/>
            </a:endParaRPr>
          </a:p>
        </p:txBody>
      </p:sp>
      <p:sp>
        <p:nvSpPr>
          <p:cNvPr id="4" name="TextBox 3"/>
          <p:cNvSpPr txBox="1"/>
          <p:nvPr/>
        </p:nvSpPr>
        <p:spPr>
          <a:xfrm>
            <a:off x="627888" y="6271340"/>
            <a:ext cx="7296151" cy="338554"/>
          </a:xfrm>
          <a:prstGeom prst="rect">
            <a:avLst/>
          </a:prstGeom>
          <a:noFill/>
        </p:spPr>
        <p:txBody>
          <a:bodyPr wrap="square" rtlCol="0">
            <a:spAutoFit/>
          </a:bodyPr>
          <a:lstStyle/>
          <a:p>
            <a:r>
              <a:rPr lang="en-US" sz="1600" dirty="0">
                <a:latin typeface="Calibri" panose="020F0502020204030204" pitchFamily="34" charset="0"/>
              </a:rPr>
              <a:t>IC 3-10-1-31.1 | IC 3-11-3-31 | IC 3-12-2-12 | IC 3-12-4-13</a:t>
            </a:r>
          </a:p>
        </p:txBody>
      </p:sp>
    </p:spTree>
    <p:extLst>
      <p:ext uri="{BB962C8B-B14F-4D97-AF65-F5344CB8AC3E}">
        <p14:creationId xmlns:p14="http://schemas.microsoft.com/office/powerpoint/2010/main" val="8223669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Record Retention – Campaign Finance</a:t>
            </a:r>
          </a:p>
        </p:txBody>
      </p:sp>
      <p:sp>
        <p:nvSpPr>
          <p:cNvPr id="3" name="Content Placeholder 2"/>
          <p:cNvSpPr>
            <a:spLocks noGrp="1"/>
          </p:cNvSpPr>
          <p:nvPr>
            <p:ph idx="1"/>
          </p:nvPr>
        </p:nvSpPr>
        <p:spPr>
          <a:xfrm>
            <a:off x="627888" y="1413891"/>
            <a:ext cx="10984992" cy="4758310"/>
          </a:xfrm>
        </p:spPr>
        <p:txBody>
          <a:bodyPr>
            <a:normAutofit/>
          </a:bodyPr>
          <a:lstStyle/>
          <a:p>
            <a:pPr>
              <a:lnSpc>
                <a:spcPct val="110000"/>
              </a:lnSpc>
            </a:pPr>
            <a:r>
              <a:rPr lang="en-US" sz="2800" b="1" dirty="0">
                <a:latin typeface="Calibri" panose="020F0502020204030204" pitchFamily="34" charset="0"/>
              </a:rPr>
              <a:t>Candidate (non-judicial)/Party/Political Action Committees:</a:t>
            </a:r>
          </a:p>
          <a:p>
            <a:pPr lvl="1">
              <a:lnSpc>
                <a:spcPct val="110000"/>
              </a:lnSpc>
            </a:pPr>
            <a:r>
              <a:rPr lang="en-US" sz="2400" dirty="0">
                <a:latin typeface="Calibri" panose="020F0502020204030204" pitchFamily="34" charset="0"/>
              </a:rPr>
              <a:t>Destroyed four years from December 1 following the election the date of the previous general election unless subject to litigation</a:t>
            </a:r>
          </a:p>
          <a:p>
            <a:pPr lvl="1">
              <a:lnSpc>
                <a:spcPct val="110000"/>
              </a:lnSpc>
            </a:pPr>
            <a:r>
              <a:rPr lang="en-US" sz="2400" dirty="0">
                <a:latin typeface="Calibri" panose="020F0502020204030204" pitchFamily="34" charset="0"/>
              </a:rPr>
              <a:t>On December 1, 2024, records for committees during 2020 election and previous elections may be destroyed</a:t>
            </a:r>
          </a:p>
          <a:p>
            <a:pPr>
              <a:lnSpc>
                <a:spcPct val="100000"/>
              </a:lnSpc>
            </a:pPr>
            <a:r>
              <a:rPr lang="en-US" sz="2800" b="1" dirty="0">
                <a:latin typeface="Calibri" panose="020F0502020204030204" pitchFamily="34" charset="0"/>
              </a:rPr>
              <a:t>Judicial Candidate Committees:</a:t>
            </a:r>
          </a:p>
          <a:p>
            <a:pPr lvl="1">
              <a:lnSpc>
                <a:spcPct val="110000"/>
              </a:lnSpc>
            </a:pPr>
            <a:r>
              <a:rPr lang="en-US" sz="2400" dirty="0">
                <a:latin typeface="Calibri" panose="020F0502020204030204" pitchFamily="34" charset="0"/>
              </a:rPr>
              <a:t>Destroyed six years from December 1 following the election to which they pertain unless subject to litigation</a:t>
            </a:r>
          </a:p>
          <a:p>
            <a:pPr lvl="1">
              <a:lnSpc>
                <a:spcPct val="110000"/>
              </a:lnSpc>
            </a:pPr>
            <a:r>
              <a:rPr lang="en-US" sz="2400" dirty="0">
                <a:latin typeface="Calibri" panose="020F0502020204030204" pitchFamily="34" charset="0"/>
              </a:rPr>
              <a:t>On December 1, 2024, records for judicial candidates during 2018 election and previous may be destroyed</a:t>
            </a:r>
          </a:p>
          <a:p>
            <a:endParaRPr lang="en-US" dirty="0">
              <a:latin typeface="Calibri" panose="020F0502020204030204" pitchFamily="34" charset="0"/>
            </a:endParaRPr>
          </a:p>
        </p:txBody>
      </p:sp>
      <p:sp>
        <p:nvSpPr>
          <p:cNvPr id="4" name="TextBox 3"/>
          <p:cNvSpPr txBox="1"/>
          <p:nvPr/>
        </p:nvSpPr>
        <p:spPr>
          <a:xfrm>
            <a:off x="627888" y="6271340"/>
            <a:ext cx="6200775" cy="338554"/>
          </a:xfrm>
          <a:prstGeom prst="rect">
            <a:avLst/>
          </a:prstGeom>
          <a:noFill/>
        </p:spPr>
        <p:txBody>
          <a:bodyPr wrap="square" rtlCol="0">
            <a:spAutoFit/>
          </a:bodyPr>
          <a:lstStyle/>
          <a:p>
            <a:r>
              <a:rPr lang="en-US" sz="1600" dirty="0">
                <a:latin typeface="Calibri" panose="020F0502020204030204" pitchFamily="34" charset="0"/>
              </a:rPr>
              <a:t>IC 3-9-4-6</a:t>
            </a:r>
          </a:p>
        </p:txBody>
      </p:sp>
    </p:spTree>
    <p:extLst>
      <p:ext uri="{BB962C8B-B14F-4D97-AF65-F5344CB8AC3E}">
        <p14:creationId xmlns:p14="http://schemas.microsoft.com/office/powerpoint/2010/main" val="42487961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378575" y="3032423"/>
            <a:ext cx="3810000" cy="3035808"/>
          </a:xfrm>
        </p:spPr>
        <p:txBody>
          <a:bodyPr/>
          <a:lstStyle/>
          <a:p>
            <a:pPr algn="ctr"/>
            <a:r>
              <a:rPr lang="en-US" dirty="0">
                <a:highlight>
                  <a:srgbClr val="FFFF00"/>
                </a:highlight>
              </a:rPr>
              <a:t>Questions?</a:t>
            </a:r>
          </a:p>
        </p:txBody>
      </p:sp>
    </p:spTree>
    <p:extLst>
      <p:ext uri="{BB962C8B-B14F-4D97-AF65-F5344CB8AC3E}">
        <p14:creationId xmlns:p14="http://schemas.microsoft.com/office/powerpoint/2010/main" val="866443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Public Records - Generally</a:t>
            </a:r>
          </a:p>
        </p:txBody>
      </p:sp>
      <p:sp>
        <p:nvSpPr>
          <p:cNvPr id="3" name="Content Placeholder 2"/>
          <p:cNvSpPr>
            <a:spLocks noGrp="1"/>
          </p:cNvSpPr>
          <p:nvPr>
            <p:ph idx="1"/>
          </p:nvPr>
        </p:nvSpPr>
        <p:spPr/>
        <p:txBody>
          <a:bodyPr>
            <a:normAutofit/>
          </a:bodyPr>
          <a:lstStyle/>
          <a:p>
            <a:r>
              <a:rPr lang="en-US" dirty="0"/>
              <a:t>Law presumes that all public agency records are publicly available for inspection and copying</a:t>
            </a:r>
          </a:p>
          <a:p>
            <a:r>
              <a:rPr lang="en-US" dirty="0"/>
              <a:t>However, there are exceptions to this law</a:t>
            </a:r>
          </a:p>
          <a:p>
            <a:pPr lvl="1"/>
            <a:r>
              <a:rPr lang="en-US" dirty="0"/>
              <a:t>Certain voter registration records are exempted from law:</a:t>
            </a:r>
          </a:p>
          <a:p>
            <a:pPr lvl="1"/>
            <a:r>
              <a:rPr lang="en-US" dirty="0"/>
              <a:t>Records concerning declinations to register to vote</a:t>
            </a:r>
          </a:p>
          <a:p>
            <a:pPr lvl="1"/>
            <a:r>
              <a:rPr lang="en-US" dirty="0"/>
              <a:t>Records that indicate identity of voter registration agency where voter registered</a:t>
            </a:r>
          </a:p>
          <a:p>
            <a:pPr lvl="1"/>
            <a:r>
              <a:rPr lang="en-US" dirty="0"/>
              <a:t>Registration records of participants in AG’s confidentiality program for abused persons</a:t>
            </a:r>
          </a:p>
          <a:p>
            <a:pPr lvl="1"/>
            <a:r>
              <a:rPr lang="en-US" dirty="0"/>
              <a:t>Information that a voter has a BMV “temporary credential”</a:t>
            </a:r>
          </a:p>
          <a:p>
            <a:pPr lvl="1"/>
            <a:r>
              <a:rPr lang="en-US" dirty="0"/>
              <a:t>Proof of citizenship document provided to a county voter registration office to meet requirement</a:t>
            </a:r>
          </a:p>
          <a:p>
            <a:pPr lvl="1"/>
            <a:r>
              <a:rPr lang="en-US" dirty="0"/>
              <a:t>Ballot retraction unique identification number</a:t>
            </a:r>
          </a:p>
          <a:p>
            <a:r>
              <a:rPr lang="en-US" dirty="0"/>
              <a:t>Public agency cannot declare records confidential without legal authority under state or federal law.</a:t>
            </a:r>
          </a:p>
          <a:p>
            <a:r>
              <a:rPr lang="en-US" dirty="0"/>
              <a:t>Cannot deny access to records because requestor failed to state reason for request</a:t>
            </a:r>
          </a:p>
        </p:txBody>
      </p:sp>
      <p:sp>
        <p:nvSpPr>
          <p:cNvPr id="4" name="TextBox 3"/>
          <p:cNvSpPr txBox="1"/>
          <p:nvPr/>
        </p:nvSpPr>
        <p:spPr>
          <a:xfrm>
            <a:off x="627888" y="6286069"/>
            <a:ext cx="7772400" cy="338554"/>
          </a:xfrm>
          <a:prstGeom prst="rect">
            <a:avLst/>
          </a:prstGeom>
          <a:noFill/>
        </p:spPr>
        <p:txBody>
          <a:bodyPr wrap="square" rtlCol="0">
            <a:spAutoFit/>
          </a:bodyPr>
          <a:lstStyle/>
          <a:p>
            <a:r>
              <a:rPr lang="en-US" sz="1600" dirty="0">
                <a:latin typeface="Calibri" panose="020F0502020204030204" pitchFamily="34" charset="0"/>
              </a:rPr>
              <a:t>IC 5-14-3-3 | IC 3-7-27-12; IC 3-7-38.2-7.3; IC 36-1-3-8(a)(12); IC 3-11-4-2.2; IC 3-11-15-26</a:t>
            </a:r>
          </a:p>
        </p:txBody>
      </p:sp>
    </p:spTree>
    <p:extLst>
      <p:ext uri="{BB962C8B-B14F-4D97-AF65-F5344CB8AC3E}">
        <p14:creationId xmlns:p14="http://schemas.microsoft.com/office/powerpoint/2010/main" val="12782278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Public Records - Elections</a:t>
            </a:r>
          </a:p>
        </p:txBody>
      </p:sp>
      <p:sp>
        <p:nvSpPr>
          <p:cNvPr id="3" name="Content Placeholder 2"/>
          <p:cNvSpPr>
            <a:spLocks noGrp="1"/>
          </p:cNvSpPr>
          <p:nvPr>
            <p:ph idx="1"/>
          </p:nvPr>
        </p:nvSpPr>
        <p:spPr/>
        <p:txBody>
          <a:bodyPr>
            <a:normAutofit fontScale="77500" lnSpcReduction="20000"/>
          </a:bodyPr>
          <a:lstStyle/>
          <a:p>
            <a:pPr>
              <a:lnSpc>
                <a:spcPct val="110000"/>
              </a:lnSpc>
            </a:pPr>
            <a:r>
              <a:rPr lang="en-US" sz="2800" dirty="0">
                <a:latin typeface="Calibri" panose="020F0502020204030204" pitchFamily="34" charset="0"/>
              </a:rPr>
              <a:t>Nearly every record produced by CEB when administering an election is a public record</a:t>
            </a:r>
          </a:p>
          <a:p>
            <a:pPr>
              <a:lnSpc>
                <a:spcPct val="110000"/>
              </a:lnSpc>
            </a:pPr>
            <a:r>
              <a:rPr lang="en-US" sz="2800" dirty="0">
                <a:latin typeface="Calibri" panose="020F0502020204030204" pitchFamily="34" charset="0"/>
              </a:rPr>
              <a:t>Various election materials are public records</a:t>
            </a:r>
          </a:p>
          <a:p>
            <a:pPr>
              <a:lnSpc>
                <a:spcPct val="110000"/>
              </a:lnSpc>
            </a:pPr>
            <a:r>
              <a:rPr lang="en-US" sz="2600" dirty="0">
                <a:latin typeface="Calibri" panose="020F0502020204030204" pitchFamily="34" charset="0"/>
              </a:rPr>
              <a:t>Exceptions:</a:t>
            </a:r>
          </a:p>
          <a:p>
            <a:pPr lvl="1">
              <a:lnSpc>
                <a:spcPct val="110000"/>
              </a:lnSpc>
            </a:pPr>
            <a:r>
              <a:rPr lang="en-US" sz="2600" dirty="0">
                <a:latin typeface="Calibri" panose="020F0502020204030204" pitchFamily="34" charset="0"/>
              </a:rPr>
              <a:t>Unused Ballots, but only during recount/contest filing period</a:t>
            </a:r>
          </a:p>
          <a:p>
            <a:pPr lvl="1">
              <a:lnSpc>
                <a:spcPct val="110000"/>
              </a:lnSpc>
            </a:pPr>
            <a:r>
              <a:rPr lang="en-US" sz="2600" dirty="0">
                <a:latin typeface="Calibri" panose="020F0502020204030204" pitchFamily="34" charset="0"/>
              </a:rPr>
              <a:t>Invalid (not counted) provisional ballot sealed in PRO-2 envelope</a:t>
            </a:r>
          </a:p>
          <a:p>
            <a:pPr lvl="2">
              <a:lnSpc>
                <a:spcPct val="110000"/>
              </a:lnSpc>
            </a:pPr>
            <a:r>
              <a:rPr lang="en-US" sz="2600" dirty="0">
                <a:highlight>
                  <a:srgbClr val="FFFF00"/>
                </a:highlight>
                <a:latin typeface="Calibri" panose="020F0502020204030204" pitchFamily="34" charset="0"/>
              </a:rPr>
              <a:t>Names of provisional voters are </a:t>
            </a:r>
            <a:r>
              <a:rPr lang="en-US" sz="2600" b="1" dirty="0">
                <a:highlight>
                  <a:srgbClr val="FFFF00"/>
                </a:highlight>
                <a:latin typeface="Calibri" panose="020F0502020204030204" pitchFamily="34" charset="0"/>
              </a:rPr>
              <a:t>confidential</a:t>
            </a:r>
            <a:r>
              <a:rPr lang="en-US" sz="2600" dirty="0">
                <a:highlight>
                  <a:srgbClr val="FFFF00"/>
                </a:highlight>
                <a:latin typeface="Calibri" panose="020F0502020204030204" pitchFamily="34" charset="0"/>
              </a:rPr>
              <a:t> </a:t>
            </a:r>
            <a:r>
              <a:rPr lang="en-US" sz="2600" dirty="0">
                <a:latin typeface="Calibri" panose="020F0502020204030204" pitchFamily="34" charset="0"/>
              </a:rPr>
              <a:t>through recount/contest filing period</a:t>
            </a:r>
          </a:p>
          <a:p>
            <a:pPr lvl="3">
              <a:lnSpc>
                <a:spcPct val="110000"/>
              </a:lnSpc>
            </a:pPr>
            <a:r>
              <a:rPr lang="en-US" sz="2600" dirty="0">
                <a:latin typeface="Calibri" panose="020F0502020204030204" pitchFamily="34" charset="0"/>
              </a:rPr>
              <a:t>PRE-4/PRO-2 affidavit does become public record and may be copied after the recount/contest period has expired</a:t>
            </a:r>
          </a:p>
          <a:p>
            <a:pPr lvl="2">
              <a:lnSpc>
                <a:spcPct val="110000"/>
              </a:lnSpc>
            </a:pPr>
            <a:r>
              <a:rPr lang="en-US" sz="2600" dirty="0">
                <a:latin typeface="Calibri" panose="020F0502020204030204" pitchFamily="34" charset="0"/>
              </a:rPr>
              <a:t>Permissible to reveal in which PRECINCT a provisional ballot was issued during an election, even if the recount or contest period has not yet expired, as part of a public records request</a:t>
            </a:r>
          </a:p>
          <a:p>
            <a:pPr lvl="1">
              <a:lnSpc>
                <a:spcPct val="110000"/>
              </a:lnSpc>
            </a:pPr>
            <a:r>
              <a:rPr lang="en-US" sz="2600" dirty="0">
                <a:latin typeface="Calibri" panose="020F0502020204030204" pitchFamily="34" charset="0"/>
              </a:rPr>
              <a:t>Voted Ballots and Cast Vote Record</a:t>
            </a:r>
          </a:p>
          <a:p>
            <a:pPr lvl="2">
              <a:lnSpc>
                <a:spcPct val="110000"/>
              </a:lnSpc>
            </a:pPr>
            <a:r>
              <a:rPr lang="en-US" sz="2600" dirty="0">
                <a:latin typeface="Calibri" panose="020F0502020204030204" pitchFamily="34" charset="0"/>
              </a:rPr>
              <a:t>See Guidance on Handling Public Records Requests for "Cast Vote Record“ from Voting System issued by IED on September 6, 2022, in the </a:t>
            </a:r>
            <a:r>
              <a:rPr lang="en-US" sz="2600" i="1" dirty="0">
                <a:latin typeface="Calibri" panose="020F0502020204030204" pitchFamily="34" charset="0"/>
              </a:rPr>
              <a:t>2026 Voter Registration Guidebook</a:t>
            </a:r>
          </a:p>
        </p:txBody>
      </p:sp>
      <p:sp>
        <p:nvSpPr>
          <p:cNvPr id="4" name="TextBox 3"/>
          <p:cNvSpPr txBox="1"/>
          <p:nvPr/>
        </p:nvSpPr>
        <p:spPr>
          <a:xfrm>
            <a:off x="627888" y="6271340"/>
            <a:ext cx="6571034" cy="338554"/>
          </a:xfrm>
          <a:prstGeom prst="rect">
            <a:avLst/>
          </a:prstGeom>
          <a:noFill/>
        </p:spPr>
        <p:txBody>
          <a:bodyPr wrap="square" rtlCol="0">
            <a:spAutoFit/>
          </a:bodyPr>
          <a:lstStyle/>
          <a:p>
            <a:r>
              <a:rPr lang="en-US" sz="1600" dirty="0">
                <a:latin typeface="Calibri" panose="020F0502020204030204" pitchFamily="34" charset="0"/>
              </a:rPr>
              <a:t>IC 3-10-1-31.1 | IC 3-11.7-5-2.7</a:t>
            </a:r>
          </a:p>
        </p:txBody>
      </p:sp>
    </p:spTree>
    <p:extLst>
      <p:ext uri="{BB962C8B-B14F-4D97-AF65-F5344CB8AC3E}">
        <p14:creationId xmlns:p14="http://schemas.microsoft.com/office/powerpoint/2010/main" val="37376079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Public Records - Affidavits</a:t>
            </a:r>
          </a:p>
        </p:txBody>
      </p:sp>
      <p:sp>
        <p:nvSpPr>
          <p:cNvPr id="3" name="Content Placeholder 2"/>
          <p:cNvSpPr>
            <a:spLocks noGrp="1"/>
          </p:cNvSpPr>
          <p:nvPr>
            <p:ph idx="1"/>
          </p:nvPr>
        </p:nvSpPr>
        <p:spPr/>
        <p:txBody>
          <a:bodyPr>
            <a:normAutofit fontScale="92500" lnSpcReduction="20000"/>
          </a:bodyPr>
          <a:lstStyle/>
          <a:p>
            <a:pPr>
              <a:lnSpc>
                <a:spcPct val="110000"/>
              </a:lnSpc>
            </a:pPr>
            <a:r>
              <a:rPr lang="en-US" sz="2800" dirty="0">
                <a:latin typeface="Calibri" panose="020F0502020204030204" pitchFamily="34" charset="0"/>
              </a:rPr>
              <a:t>After recount/contest filing deadline certain affidavits may not be available for public inspection if copies are not previously made by the clerk</a:t>
            </a:r>
          </a:p>
          <a:p>
            <a:pPr lvl="1">
              <a:lnSpc>
                <a:spcPct val="110000"/>
              </a:lnSpc>
            </a:pPr>
            <a:r>
              <a:rPr lang="en-US" sz="2800" dirty="0">
                <a:latin typeface="Calibri" panose="020F0502020204030204" pitchFamily="34" charset="0"/>
              </a:rPr>
              <a:t>PRE-4 (Voter Challenge Affidavit) &amp; PRE-6 (Primary Party Affiliation Challenge)</a:t>
            </a:r>
          </a:p>
          <a:p>
            <a:pPr lvl="1">
              <a:lnSpc>
                <a:spcPct val="110000"/>
              </a:lnSpc>
            </a:pPr>
            <a:r>
              <a:rPr lang="en-US" sz="2800" dirty="0">
                <a:latin typeface="Calibri" panose="020F0502020204030204" pitchFamily="34" charset="0"/>
              </a:rPr>
              <a:t>The PRE-4 (along with the PRO-2) &amp; PRE-6 affidavits are sealed and transferred to the grand jury foreman when next in session with copies being sent to Secretary of State</a:t>
            </a:r>
          </a:p>
          <a:p>
            <a:pPr lvl="2">
              <a:lnSpc>
                <a:spcPct val="110000"/>
              </a:lnSpc>
            </a:pPr>
            <a:r>
              <a:rPr lang="en-US" sz="2800" dirty="0">
                <a:latin typeface="Calibri" panose="020F0502020204030204" pitchFamily="34" charset="0"/>
              </a:rPr>
              <a:t>Any PRO-2 envelope containing a provisional ballot that was not counted MUST NOT BE OPENED!</a:t>
            </a:r>
          </a:p>
          <a:p>
            <a:pPr>
              <a:lnSpc>
                <a:spcPct val="110000"/>
              </a:lnSpc>
            </a:pPr>
            <a:r>
              <a:rPr lang="en-US" sz="2800" dirty="0">
                <a:latin typeface="Calibri" panose="020F0502020204030204" pitchFamily="34" charset="0"/>
              </a:rPr>
              <a:t>If an original affidavit is provided to the grand jury, once the review is complete, the prosecuting attorney shall return the PRE-4, &amp; PRE-7 envelopes to the clerk for proper records retention</a:t>
            </a:r>
          </a:p>
        </p:txBody>
      </p:sp>
      <p:sp>
        <p:nvSpPr>
          <p:cNvPr id="4" name="TextBox 3"/>
          <p:cNvSpPr txBox="1"/>
          <p:nvPr/>
        </p:nvSpPr>
        <p:spPr>
          <a:xfrm>
            <a:off x="627888" y="6271340"/>
            <a:ext cx="6571034" cy="338554"/>
          </a:xfrm>
          <a:prstGeom prst="rect">
            <a:avLst/>
          </a:prstGeom>
          <a:noFill/>
        </p:spPr>
        <p:txBody>
          <a:bodyPr wrap="square" rtlCol="0">
            <a:spAutoFit/>
          </a:bodyPr>
          <a:lstStyle/>
          <a:p>
            <a:r>
              <a:rPr lang="en-US" sz="1600" dirty="0">
                <a:latin typeface="Calibri" panose="020F0502020204030204" pitchFamily="34" charset="0"/>
              </a:rPr>
              <a:t>IC 3-14-5-1 | IC 3-14-5-2</a:t>
            </a:r>
          </a:p>
        </p:txBody>
      </p:sp>
    </p:spTree>
    <p:extLst>
      <p:ext uri="{BB962C8B-B14F-4D97-AF65-F5344CB8AC3E}">
        <p14:creationId xmlns:p14="http://schemas.microsoft.com/office/powerpoint/2010/main" val="11328932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Public records - ABSEntee</a:t>
            </a:r>
          </a:p>
        </p:txBody>
      </p:sp>
      <p:sp>
        <p:nvSpPr>
          <p:cNvPr id="3" name="Content Placeholder 2"/>
          <p:cNvSpPr>
            <a:spLocks noGrp="1"/>
          </p:cNvSpPr>
          <p:nvPr>
            <p:ph idx="1"/>
          </p:nvPr>
        </p:nvSpPr>
        <p:spPr>
          <a:xfrm>
            <a:off x="627888" y="1514476"/>
            <a:ext cx="10984992" cy="4543425"/>
          </a:xfrm>
        </p:spPr>
        <p:txBody>
          <a:bodyPr>
            <a:noAutofit/>
          </a:bodyPr>
          <a:lstStyle/>
          <a:p>
            <a:pPr>
              <a:lnSpc>
                <a:spcPct val="100000"/>
              </a:lnSpc>
            </a:pPr>
            <a:r>
              <a:rPr lang="en-US" sz="2400" dirty="0">
                <a:latin typeface="Calibri" panose="020F0502020204030204" pitchFamily="34" charset="0"/>
              </a:rPr>
              <a:t>Absentee ballot applications:</a:t>
            </a:r>
          </a:p>
          <a:p>
            <a:pPr lvl="1">
              <a:lnSpc>
                <a:spcPct val="100000"/>
              </a:lnSpc>
            </a:pPr>
            <a:r>
              <a:rPr lang="en-US" dirty="0">
                <a:latin typeface="Calibri" panose="020F0502020204030204" pitchFamily="34" charset="0"/>
              </a:rPr>
              <a:t>Applications for mail and traveling board must be photocopied so applications can be available for inspection and copying</a:t>
            </a:r>
          </a:p>
          <a:p>
            <a:pPr lvl="2">
              <a:lnSpc>
                <a:spcPct val="100000"/>
              </a:lnSpc>
            </a:pPr>
            <a:r>
              <a:rPr lang="en-US" sz="1800" dirty="0">
                <a:latin typeface="Calibri" panose="020F0502020204030204" pitchFamily="34" charset="0"/>
              </a:rPr>
              <a:t>Original ABS application is available for inspection and copying until attached to a returned ABS ballot envelope and stored under bi-partisan lock &amp; key by precinct</a:t>
            </a:r>
          </a:p>
          <a:p>
            <a:pPr lvl="1">
              <a:lnSpc>
                <a:spcPct val="100000"/>
              </a:lnSpc>
            </a:pPr>
            <a:r>
              <a:rPr lang="en-US" dirty="0">
                <a:latin typeface="Calibri" panose="020F0502020204030204" pitchFamily="34" charset="0"/>
              </a:rPr>
              <a:t>Voter ID number provided on ABS application or copy of Voter ID attached to ABS application is confidential and must be redacted from copy of application provide during public records request</a:t>
            </a:r>
          </a:p>
          <a:p>
            <a:pPr>
              <a:lnSpc>
                <a:spcPct val="100000"/>
              </a:lnSpc>
            </a:pPr>
            <a:r>
              <a:rPr lang="en-US" sz="2400" dirty="0">
                <a:latin typeface="Calibri" panose="020F0502020204030204" pitchFamily="34" charset="0"/>
              </a:rPr>
              <a:t>Absentee ballot information:</a:t>
            </a:r>
          </a:p>
          <a:p>
            <a:pPr lvl="1">
              <a:lnSpc>
                <a:spcPct val="100000"/>
              </a:lnSpc>
            </a:pPr>
            <a:r>
              <a:rPr lang="en-US" dirty="0">
                <a:latin typeface="Calibri" panose="020F0502020204030204" pitchFamily="34" charset="0"/>
              </a:rPr>
              <a:t>Absentee ballot application information entered into SVRS is </a:t>
            </a:r>
            <a:r>
              <a:rPr lang="en-US" u="sng" dirty="0">
                <a:latin typeface="Calibri" panose="020F0502020204030204" pitchFamily="34" charset="0"/>
              </a:rPr>
              <a:t>not</a:t>
            </a:r>
            <a:r>
              <a:rPr lang="en-US" dirty="0">
                <a:latin typeface="Calibri" panose="020F0502020204030204" pitchFamily="34" charset="0"/>
              </a:rPr>
              <a:t> confidential</a:t>
            </a:r>
          </a:p>
          <a:p>
            <a:pPr lvl="1">
              <a:lnSpc>
                <a:spcPct val="100000"/>
              </a:lnSpc>
            </a:pPr>
            <a:r>
              <a:rPr lang="en-US" dirty="0">
                <a:latin typeface="Calibri" panose="020F0502020204030204" pitchFamily="34" charset="0"/>
              </a:rPr>
              <a:t>ABS Reports are considered public records</a:t>
            </a:r>
          </a:p>
          <a:p>
            <a:pPr lvl="2">
              <a:lnSpc>
                <a:spcPct val="100000"/>
              </a:lnSpc>
            </a:pPr>
            <a:r>
              <a:rPr lang="en-US" dirty="0">
                <a:latin typeface="Calibri" panose="020F0502020204030204" pitchFamily="34" charset="0"/>
              </a:rPr>
              <a:t>See IC 3-7-27-6(c) for other considerations for the CEB to make regarding the availability of reports</a:t>
            </a:r>
          </a:p>
          <a:p>
            <a:pPr lvl="2">
              <a:lnSpc>
                <a:spcPct val="100000"/>
              </a:lnSpc>
            </a:pPr>
            <a:r>
              <a:rPr lang="en-US" dirty="0">
                <a:latin typeface="Calibri" panose="020F0502020204030204" pitchFamily="34" charset="0"/>
              </a:rPr>
              <a:t>State and county party chairs may be entitled to information that would otherwise be restricted through a CEB policy</a:t>
            </a:r>
          </a:p>
          <a:p>
            <a:pPr lvl="2">
              <a:lnSpc>
                <a:spcPct val="100000"/>
              </a:lnSpc>
            </a:pPr>
            <a:endParaRPr lang="en-US" dirty="0">
              <a:latin typeface="Calibri" panose="020F0502020204030204" pitchFamily="34" charset="0"/>
            </a:endParaRPr>
          </a:p>
        </p:txBody>
      </p:sp>
      <p:sp>
        <p:nvSpPr>
          <p:cNvPr id="4" name="TextBox 3"/>
          <p:cNvSpPr txBox="1"/>
          <p:nvPr/>
        </p:nvSpPr>
        <p:spPr>
          <a:xfrm>
            <a:off x="627888" y="6271340"/>
            <a:ext cx="2711741" cy="338554"/>
          </a:xfrm>
          <a:prstGeom prst="rect">
            <a:avLst/>
          </a:prstGeom>
          <a:noFill/>
        </p:spPr>
        <p:txBody>
          <a:bodyPr wrap="square" rtlCol="0">
            <a:spAutoFit/>
          </a:bodyPr>
          <a:lstStyle/>
          <a:p>
            <a:r>
              <a:rPr lang="en-US" sz="1600" dirty="0">
                <a:latin typeface="Calibri" panose="020F0502020204030204" pitchFamily="34" charset="0"/>
              </a:rPr>
              <a:t>IC 3-11-4-17 | IC 3-11-10-8.5</a:t>
            </a:r>
          </a:p>
        </p:txBody>
      </p:sp>
    </p:spTree>
    <p:extLst>
      <p:ext uri="{BB962C8B-B14F-4D97-AF65-F5344CB8AC3E}">
        <p14:creationId xmlns:p14="http://schemas.microsoft.com/office/powerpoint/2010/main" val="17923001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Public Records – Candidate Forms</a:t>
            </a:r>
          </a:p>
        </p:txBody>
      </p:sp>
      <p:sp>
        <p:nvSpPr>
          <p:cNvPr id="3" name="Content Placeholder 2"/>
          <p:cNvSpPr>
            <a:spLocks noGrp="1"/>
          </p:cNvSpPr>
          <p:nvPr>
            <p:ph idx="1"/>
          </p:nvPr>
        </p:nvSpPr>
        <p:spPr>
          <a:xfrm>
            <a:off x="627887" y="1413891"/>
            <a:ext cx="10984991" cy="4758310"/>
          </a:xfrm>
        </p:spPr>
        <p:txBody>
          <a:bodyPr>
            <a:normAutofit/>
          </a:bodyPr>
          <a:lstStyle/>
          <a:p>
            <a:pPr>
              <a:lnSpc>
                <a:spcPct val="100000"/>
              </a:lnSpc>
            </a:pPr>
            <a:r>
              <a:rPr lang="en-US" sz="2400" dirty="0">
                <a:latin typeface="Calibri" panose="020F0502020204030204" pitchFamily="34" charset="0"/>
              </a:rPr>
              <a:t>Any filed candidate form is a public record available for public inspection</a:t>
            </a:r>
          </a:p>
          <a:p>
            <a:pPr lvl="1">
              <a:lnSpc>
                <a:spcPct val="100000"/>
              </a:lnSpc>
            </a:pPr>
            <a:r>
              <a:rPr lang="en-US" sz="2200" dirty="0">
                <a:latin typeface="Calibri" panose="020F0502020204030204" pitchFamily="34" charset="0"/>
              </a:rPr>
              <a:t>All information on the form is public; there is no state law that requires the CEB to redact information provided on the candidate filing forms</a:t>
            </a:r>
          </a:p>
          <a:p>
            <a:pPr>
              <a:lnSpc>
                <a:spcPct val="100000"/>
              </a:lnSpc>
            </a:pPr>
            <a:r>
              <a:rPr lang="en-US" sz="2400" b="1" dirty="0">
                <a:highlight>
                  <a:srgbClr val="FFFF00"/>
                </a:highlight>
                <a:latin typeface="Calibri" panose="020F0502020204030204" pitchFamily="34" charset="0"/>
              </a:rPr>
              <a:t>NEW! </a:t>
            </a:r>
            <a:r>
              <a:rPr lang="en-US" sz="2400" dirty="0">
                <a:latin typeface="Calibri" panose="020F0502020204030204" pitchFamily="34" charset="0"/>
              </a:rPr>
              <a:t>CAN-9, Notice of Primary Election:</a:t>
            </a:r>
          </a:p>
          <a:p>
            <a:pPr lvl="1">
              <a:lnSpc>
                <a:spcPct val="100000"/>
              </a:lnSpc>
            </a:pPr>
            <a:r>
              <a:rPr lang="en-US" sz="2200" b="1" dirty="0">
                <a:latin typeface="Calibri" panose="020F0502020204030204" pitchFamily="34" charset="0"/>
              </a:rPr>
              <a:t>DO NOT include address of any candidate appearing on primary ballot.</a:t>
            </a:r>
          </a:p>
          <a:p>
            <a:pPr marL="274320" lvl="1" indent="0">
              <a:lnSpc>
                <a:spcPct val="100000"/>
              </a:lnSpc>
              <a:buNone/>
            </a:pPr>
            <a:r>
              <a:rPr lang="en-US" sz="2200" i="1" dirty="0">
                <a:latin typeface="Calibri" panose="020F0502020204030204" pitchFamily="34" charset="0"/>
              </a:rPr>
              <a:t>Note: State law only requires the CAN-39 notice used in the general election to include the offices on the ballot; not the individuals seeking a particular office. If the CEB decides to include candidate names on the CAN-39, do NOT include the candidate’s address!</a:t>
            </a:r>
          </a:p>
          <a:p>
            <a:pPr marL="0" indent="0">
              <a:lnSpc>
                <a:spcPct val="100000"/>
              </a:lnSpc>
              <a:buNone/>
            </a:pPr>
            <a:endParaRPr lang="en-US" sz="2400" b="1" dirty="0">
              <a:latin typeface="Calibri" panose="020F0502020204030204" pitchFamily="34" charset="0"/>
            </a:endParaRPr>
          </a:p>
        </p:txBody>
      </p:sp>
      <p:sp>
        <p:nvSpPr>
          <p:cNvPr id="4" name="TextBox 3"/>
          <p:cNvSpPr txBox="1"/>
          <p:nvPr/>
        </p:nvSpPr>
        <p:spPr>
          <a:xfrm>
            <a:off x="627887" y="6299355"/>
            <a:ext cx="7310336" cy="338554"/>
          </a:xfrm>
          <a:prstGeom prst="rect">
            <a:avLst/>
          </a:prstGeom>
          <a:noFill/>
        </p:spPr>
        <p:txBody>
          <a:bodyPr wrap="square" rtlCol="0">
            <a:spAutoFit/>
          </a:bodyPr>
          <a:lstStyle/>
          <a:p>
            <a:r>
              <a:rPr lang="en-US" sz="1600" dirty="0">
                <a:latin typeface="Calibri" panose="020F0502020204030204" pitchFamily="34" charset="0"/>
              </a:rPr>
              <a:t>IC 3-8-2-19</a:t>
            </a:r>
          </a:p>
        </p:txBody>
      </p:sp>
    </p:spTree>
    <p:extLst>
      <p:ext uri="{BB962C8B-B14F-4D97-AF65-F5344CB8AC3E}">
        <p14:creationId xmlns:p14="http://schemas.microsoft.com/office/powerpoint/2010/main" val="1102731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515D8F-AC65-4154-952C-1F5DEFBA7046}"/>
              </a:ext>
            </a:extLst>
          </p:cNvPr>
          <p:cNvSpPr>
            <a:spLocks noGrp="1"/>
          </p:cNvSpPr>
          <p:nvPr>
            <p:ph type="title"/>
          </p:nvPr>
        </p:nvSpPr>
        <p:spPr/>
        <p:txBody>
          <a:bodyPr>
            <a:normAutofit fontScale="90000"/>
          </a:bodyPr>
          <a:lstStyle/>
          <a:p>
            <a:pPr algn="ctr"/>
            <a:r>
              <a:rPr lang="en-US" dirty="0"/>
              <a:t>Public Records – Security Policies</a:t>
            </a:r>
          </a:p>
        </p:txBody>
      </p:sp>
      <p:sp>
        <p:nvSpPr>
          <p:cNvPr id="3" name="Content Placeholder 2">
            <a:extLst>
              <a:ext uri="{FF2B5EF4-FFF2-40B4-BE49-F238E27FC236}">
                <a16:creationId xmlns:a16="http://schemas.microsoft.com/office/drawing/2014/main" id="{8BF63D8D-DC81-4DDA-A961-9FD6FC42CBA6}"/>
              </a:ext>
            </a:extLst>
          </p:cNvPr>
          <p:cNvSpPr>
            <a:spLocks noGrp="1"/>
          </p:cNvSpPr>
          <p:nvPr>
            <p:ph idx="1"/>
          </p:nvPr>
        </p:nvSpPr>
        <p:spPr/>
        <p:txBody>
          <a:bodyPr>
            <a:normAutofit/>
          </a:bodyPr>
          <a:lstStyle/>
          <a:p>
            <a:r>
              <a:rPr lang="en-US" sz="2400" dirty="0">
                <a:latin typeface="Calibri" panose="020F0502020204030204" pitchFamily="34" charset="0"/>
              </a:rPr>
              <a:t>The General Assembly declared certain records regarding election security confidential and has given the CEB &amp; the State the discretion to not disclose the information under a public record request</a:t>
            </a:r>
          </a:p>
          <a:p>
            <a:pPr lvl="1"/>
            <a:r>
              <a:rPr lang="en-US" sz="2400" dirty="0">
                <a:latin typeface="Calibri" panose="020F0502020204030204" pitchFamily="34" charset="0"/>
              </a:rPr>
              <a:t>A record that would disclose administrative or technical information that would jeopardize a voting system and SVRS, including SVRS infrastructure information</a:t>
            </a:r>
          </a:p>
          <a:p>
            <a:r>
              <a:rPr lang="en-US" sz="2800" b="1" dirty="0">
                <a:highlight>
                  <a:srgbClr val="FFFF00"/>
                </a:highlight>
                <a:latin typeface="Calibri" panose="020F0502020204030204" pitchFamily="34" charset="0"/>
              </a:rPr>
              <a:t>The following are confidential records and cannot be disclosed:</a:t>
            </a:r>
          </a:p>
          <a:p>
            <a:pPr lvl="1"/>
            <a:r>
              <a:rPr lang="en-US" sz="2400" dirty="0">
                <a:latin typeface="Calibri" panose="020F0502020204030204" pitchFamily="34" charset="0"/>
              </a:rPr>
              <a:t>All information in the VSTOP voting system and electronic pollbook inventory database; and</a:t>
            </a:r>
          </a:p>
          <a:p>
            <a:pPr lvl="1"/>
            <a:r>
              <a:rPr lang="en-US" sz="2400" dirty="0">
                <a:latin typeface="Calibri" panose="020F0502020204030204" pitchFamily="34" charset="0"/>
              </a:rPr>
              <a:t>A CEB adopted voting system and electronic pollbook security plan</a:t>
            </a:r>
          </a:p>
        </p:txBody>
      </p:sp>
      <p:sp>
        <p:nvSpPr>
          <p:cNvPr id="5" name="TextBox 4">
            <a:extLst>
              <a:ext uri="{FF2B5EF4-FFF2-40B4-BE49-F238E27FC236}">
                <a16:creationId xmlns:a16="http://schemas.microsoft.com/office/drawing/2014/main" id="{82BDC45E-49EC-49F3-97DD-A8B0211FC3CD}"/>
              </a:ext>
            </a:extLst>
          </p:cNvPr>
          <p:cNvSpPr txBox="1"/>
          <p:nvPr/>
        </p:nvSpPr>
        <p:spPr>
          <a:xfrm>
            <a:off x="627888" y="6271340"/>
            <a:ext cx="7310336" cy="338554"/>
          </a:xfrm>
          <a:prstGeom prst="rect">
            <a:avLst/>
          </a:prstGeom>
          <a:noFill/>
        </p:spPr>
        <p:txBody>
          <a:bodyPr wrap="square" rtlCol="0">
            <a:spAutoFit/>
          </a:bodyPr>
          <a:lstStyle/>
          <a:p>
            <a:r>
              <a:rPr lang="en-US" sz="1600" dirty="0">
                <a:latin typeface="Calibri" panose="020F0502020204030204" pitchFamily="34" charset="0"/>
              </a:rPr>
              <a:t>IC 3-11-16-6 | IC 3-11-15-46(b) | IC 5-14-3-4</a:t>
            </a:r>
          </a:p>
        </p:txBody>
      </p:sp>
    </p:spTree>
    <p:extLst>
      <p:ext uri="{BB962C8B-B14F-4D97-AF65-F5344CB8AC3E}">
        <p14:creationId xmlns:p14="http://schemas.microsoft.com/office/powerpoint/2010/main" val="42256390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Public Records – VR Paper</a:t>
            </a:r>
          </a:p>
        </p:txBody>
      </p:sp>
      <p:sp>
        <p:nvSpPr>
          <p:cNvPr id="3" name="Content Placeholder 2"/>
          <p:cNvSpPr>
            <a:spLocks noGrp="1"/>
          </p:cNvSpPr>
          <p:nvPr>
            <p:ph idx="1"/>
          </p:nvPr>
        </p:nvSpPr>
        <p:spPr>
          <a:xfrm>
            <a:off x="627888" y="1413891"/>
            <a:ext cx="10984992" cy="4758310"/>
          </a:xfrm>
        </p:spPr>
        <p:txBody>
          <a:bodyPr>
            <a:normAutofit/>
          </a:bodyPr>
          <a:lstStyle/>
          <a:p>
            <a:pPr>
              <a:lnSpc>
                <a:spcPct val="100000"/>
              </a:lnSpc>
            </a:pPr>
            <a:r>
              <a:rPr lang="en-US" sz="2800" dirty="0">
                <a:latin typeface="Calibri" panose="020F0502020204030204" pitchFamily="34" charset="0"/>
              </a:rPr>
              <a:t>Includes: </a:t>
            </a:r>
          </a:p>
          <a:p>
            <a:pPr lvl="1">
              <a:lnSpc>
                <a:spcPct val="100000"/>
              </a:lnSpc>
            </a:pPr>
            <a:r>
              <a:rPr lang="en-US" sz="2400" dirty="0">
                <a:latin typeface="Calibri" panose="020F0502020204030204" pitchFamily="34" charset="0"/>
              </a:rPr>
              <a:t>Individual paper VR forms</a:t>
            </a:r>
          </a:p>
          <a:p>
            <a:pPr lvl="1">
              <a:lnSpc>
                <a:spcPct val="100000"/>
              </a:lnSpc>
            </a:pPr>
            <a:r>
              <a:rPr lang="en-US" sz="2400" dirty="0">
                <a:latin typeface="Calibri" panose="020F0502020204030204" pitchFamily="34" charset="0"/>
              </a:rPr>
              <a:t>Paper reports with VR info</a:t>
            </a:r>
          </a:p>
          <a:p>
            <a:pPr>
              <a:lnSpc>
                <a:spcPct val="100000"/>
              </a:lnSpc>
            </a:pPr>
            <a:r>
              <a:rPr lang="en-US" sz="2800" dirty="0">
                <a:latin typeface="Calibri" panose="020F0502020204030204" pitchFamily="34" charset="0"/>
              </a:rPr>
              <a:t>Documents are available for inspection and copying</a:t>
            </a:r>
          </a:p>
          <a:p>
            <a:pPr lvl="1">
              <a:lnSpc>
                <a:spcPct val="100000"/>
              </a:lnSpc>
            </a:pPr>
            <a:r>
              <a:rPr lang="en-US" sz="2400" dirty="0">
                <a:latin typeface="Calibri" panose="020F0502020204030204" pitchFamily="34" charset="0"/>
              </a:rPr>
              <a:t>Unless VR official can identify an exception in public records law that would prohibit (or permit) an official from giving record to requestor</a:t>
            </a:r>
          </a:p>
        </p:txBody>
      </p:sp>
      <p:sp>
        <p:nvSpPr>
          <p:cNvPr id="4" name="TextBox 3"/>
          <p:cNvSpPr txBox="1"/>
          <p:nvPr/>
        </p:nvSpPr>
        <p:spPr>
          <a:xfrm>
            <a:off x="627888" y="6172201"/>
            <a:ext cx="7310336" cy="338554"/>
          </a:xfrm>
          <a:prstGeom prst="rect">
            <a:avLst/>
          </a:prstGeom>
          <a:noFill/>
        </p:spPr>
        <p:txBody>
          <a:bodyPr wrap="square" rtlCol="0">
            <a:spAutoFit/>
          </a:bodyPr>
          <a:lstStyle/>
          <a:p>
            <a:r>
              <a:rPr lang="en-US" sz="1600" dirty="0">
                <a:latin typeface="Calibri" panose="020F0502020204030204" pitchFamily="34" charset="0"/>
              </a:rPr>
              <a:t>IC 3-7-27-6 | IC 5-14-3-4</a:t>
            </a:r>
          </a:p>
        </p:txBody>
      </p:sp>
    </p:spTree>
    <p:extLst>
      <p:ext uri="{BB962C8B-B14F-4D97-AF65-F5344CB8AC3E}">
        <p14:creationId xmlns:p14="http://schemas.microsoft.com/office/powerpoint/2010/main" val="35445039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Public Records – VR Electronic</a:t>
            </a:r>
          </a:p>
        </p:txBody>
      </p:sp>
      <p:sp>
        <p:nvSpPr>
          <p:cNvPr id="3" name="Content Placeholder 2"/>
          <p:cNvSpPr>
            <a:spLocks noGrp="1"/>
          </p:cNvSpPr>
          <p:nvPr>
            <p:ph idx="1"/>
          </p:nvPr>
        </p:nvSpPr>
        <p:spPr>
          <a:xfrm>
            <a:off x="627887" y="1413891"/>
            <a:ext cx="10984991" cy="4648979"/>
          </a:xfrm>
        </p:spPr>
        <p:txBody>
          <a:bodyPr>
            <a:noAutofit/>
          </a:bodyPr>
          <a:lstStyle/>
          <a:p>
            <a:pPr>
              <a:lnSpc>
                <a:spcPct val="100000"/>
              </a:lnSpc>
              <a:spcBef>
                <a:spcPts val="0"/>
              </a:spcBef>
            </a:pPr>
            <a:r>
              <a:rPr lang="en-US" sz="2400" dirty="0">
                <a:latin typeface="Calibri" panose="020F0502020204030204" pitchFamily="34" charset="0"/>
              </a:rPr>
              <a:t>Includes:</a:t>
            </a:r>
          </a:p>
          <a:p>
            <a:pPr lvl="1">
              <a:lnSpc>
                <a:spcPct val="100000"/>
              </a:lnSpc>
              <a:spcBef>
                <a:spcPts val="0"/>
              </a:spcBef>
              <a:spcAft>
                <a:spcPts val="0"/>
              </a:spcAft>
            </a:pPr>
            <a:r>
              <a:rPr lang="en-US" sz="2000" dirty="0">
                <a:latin typeface="Calibri" panose="020F0502020204030204" pitchFamily="34" charset="0"/>
              </a:rPr>
              <a:t>Entire countywide voter file list in SVRS</a:t>
            </a:r>
          </a:p>
          <a:p>
            <a:pPr lvl="1">
              <a:lnSpc>
                <a:spcPct val="100000"/>
              </a:lnSpc>
              <a:spcBef>
                <a:spcPts val="0"/>
              </a:spcBef>
              <a:spcAft>
                <a:spcPts val="0"/>
              </a:spcAft>
            </a:pPr>
            <a:r>
              <a:rPr lang="en-US" sz="2000" dirty="0">
                <a:latin typeface="Calibri" panose="020F0502020204030204" pitchFamily="34" charset="0"/>
              </a:rPr>
              <a:t>Individual voter’s record in SVRS</a:t>
            </a:r>
          </a:p>
          <a:p>
            <a:pPr lvl="1">
              <a:lnSpc>
                <a:spcPct val="100000"/>
              </a:lnSpc>
              <a:spcBef>
                <a:spcPts val="0"/>
              </a:spcBef>
              <a:spcAft>
                <a:spcPts val="0"/>
              </a:spcAft>
            </a:pPr>
            <a:r>
              <a:rPr lang="en-US" sz="2000" dirty="0">
                <a:latin typeface="Calibri" panose="020F0502020204030204" pitchFamily="34" charset="0"/>
              </a:rPr>
              <a:t>SVRS produced reports</a:t>
            </a:r>
          </a:p>
          <a:p>
            <a:pPr lvl="1">
              <a:lnSpc>
                <a:spcPct val="100000"/>
              </a:lnSpc>
              <a:spcBef>
                <a:spcPts val="0"/>
              </a:spcBef>
              <a:spcAft>
                <a:spcPts val="0"/>
              </a:spcAft>
            </a:pPr>
            <a:endParaRPr lang="en-US" sz="2000" dirty="0">
              <a:latin typeface="Calibri" panose="020F0502020204030204" pitchFamily="34" charset="0"/>
            </a:endParaRPr>
          </a:p>
          <a:p>
            <a:pPr>
              <a:lnSpc>
                <a:spcPct val="100000"/>
              </a:lnSpc>
              <a:spcBef>
                <a:spcPts val="0"/>
              </a:spcBef>
            </a:pPr>
            <a:r>
              <a:rPr lang="en-US" sz="2400" dirty="0">
                <a:latin typeface="Calibri" panose="020F0502020204030204" pitchFamily="34" charset="0"/>
              </a:rPr>
              <a:t>Unlike IED, county VR officials are not restricted in the type of information they can provide from SVRS</a:t>
            </a:r>
          </a:p>
          <a:p>
            <a:pPr lvl="1">
              <a:lnSpc>
                <a:spcPct val="100000"/>
              </a:lnSpc>
              <a:spcBef>
                <a:spcPts val="0"/>
              </a:spcBef>
              <a:spcAft>
                <a:spcPts val="0"/>
              </a:spcAft>
            </a:pPr>
            <a:r>
              <a:rPr lang="en-US" sz="2000" dirty="0">
                <a:latin typeface="Calibri" panose="020F0502020204030204" pitchFamily="34" charset="0"/>
              </a:rPr>
              <a:t>ONLY restriction is full social security number (no longer used).</a:t>
            </a:r>
          </a:p>
          <a:p>
            <a:pPr lvl="2">
              <a:lnSpc>
                <a:spcPct val="100000"/>
              </a:lnSpc>
              <a:spcBef>
                <a:spcPts val="0"/>
              </a:spcBef>
              <a:spcAft>
                <a:spcPts val="0"/>
              </a:spcAft>
            </a:pPr>
            <a:r>
              <a:rPr lang="en-US" sz="1800" dirty="0">
                <a:latin typeface="Calibri" panose="020F0502020204030204" pitchFamily="34" charset="0"/>
              </a:rPr>
              <a:t>Name, DOB, Address, Vote History, Voter ID #, DLN, etc., are to be provided</a:t>
            </a:r>
          </a:p>
          <a:p>
            <a:pPr lvl="2">
              <a:lnSpc>
                <a:spcPct val="100000"/>
              </a:lnSpc>
              <a:spcBef>
                <a:spcPts val="0"/>
              </a:spcBef>
              <a:spcAft>
                <a:spcPts val="0"/>
              </a:spcAft>
            </a:pPr>
            <a:endParaRPr lang="en-US" sz="1800" dirty="0">
              <a:latin typeface="Calibri" panose="020F0502020204030204" pitchFamily="34" charset="0"/>
            </a:endParaRPr>
          </a:p>
          <a:p>
            <a:pPr>
              <a:lnSpc>
                <a:spcPct val="100000"/>
              </a:lnSpc>
              <a:spcBef>
                <a:spcPts val="0"/>
              </a:spcBef>
            </a:pPr>
            <a:r>
              <a:rPr lang="en-US" sz="2400" dirty="0">
                <a:latin typeface="Calibri" panose="020F0502020204030204" pitchFamily="34" charset="0"/>
              </a:rPr>
              <a:t>Request to county for SVRS records must be made on the </a:t>
            </a:r>
            <a:r>
              <a:rPr lang="en-US" sz="2400" i="1" dirty="0">
                <a:latin typeface="Calibri" panose="020F0502020204030204" pitchFamily="34" charset="0"/>
              </a:rPr>
              <a:t>VRG-24</a:t>
            </a:r>
            <a:endParaRPr lang="en-US" sz="2400" dirty="0">
              <a:latin typeface="Calibri" panose="020F0502020204030204" pitchFamily="34" charset="0"/>
            </a:endParaRPr>
          </a:p>
          <a:p>
            <a:pPr lvl="1">
              <a:lnSpc>
                <a:spcPct val="100000"/>
              </a:lnSpc>
              <a:spcBef>
                <a:spcPts val="0"/>
              </a:spcBef>
              <a:spcAft>
                <a:spcPts val="0"/>
              </a:spcAft>
            </a:pPr>
            <a:r>
              <a:rPr lang="en-US" sz="2000" dirty="0">
                <a:latin typeface="Calibri" panose="020F0502020204030204" pitchFamily="34" charset="0"/>
              </a:rPr>
              <a:t>Form covers any request for information from SVRS but prohibits commercial use of following data:</a:t>
            </a:r>
          </a:p>
          <a:p>
            <a:pPr lvl="2">
              <a:lnSpc>
                <a:spcPct val="100000"/>
              </a:lnSpc>
              <a:spcBef>
                <a:spcPts val="0"/>
              </a:spcBef>
              <a:spcAft>
                <a:spcPts val="0"/>
              </a:spcAft>
            </a:pPr>
            <a:r>
              <a:rPr lang="en-US" sz="1800" dirty="0">
                <a:latin typeface="Calibri" panose="020F0502020204030204" pitchFamily="34" charset="0"/>
              </a:rPr>
              <a:t>County voter file</a:t>
            </a:r>
          </a:p>
          <a:p>
            <a:pPr lvl="2">
              <a:lnSpc>
                <a:spcPct val="100000"/>
              </a:lnSpc>
              <a:spcBef>
                <a:spcPts val="0"/>
              </a:spcBef>
              <a:spcAft>
                <a:spcPts val="0"/>
              </a:spcAft>
            </a:pPr>
            <a:r>
              <a:rPr lang="en-US" sz="1800" dirty="0">
                <a:latin typeface="Calibri" panose="020F0502020204030204" pitchFamily="34" charset="0"/>
              </a:rPr>
              <a:t>SVRS report </a:t>
            </a:r>
            <a:r>
              <a:rPr lang="en-US" sz="1800" b="1" dirty="0">
                <a:latin typeface="Calibri" panose="020F0502020204030204" pitchFamily="34" charset="0"/>
              </a:rPr>
              <a:t>(that you already don’t have a paper copy of!)</a:t>
            </a:r>
          </a:p>
          <a:p>
            <a:pPr lvl="2">
              <a:lnSpc>
                <a:spcPct val="100000"/>
              </a:lnSpc>
              <a:spcBef>
                <a:spcPts val="0"/>
              </a:spcBef>
              <a:spcAft>
                <a:spcPts val="0"/>
              </a:spcAft>
            </a:pPr>
            <a:r>
              <a:rPr lang="en-US" sz="1800" dirty="0">
                <a:latin typeface="Calibri" panose="020F0502020204030204" pitchFamily="34" charset="0"/>
              </a:rPr>
              <a:t>Individual voter record out of SVRS</a:t>
            </a:r>
          </a:p>
        </p:txBody>
      </p:sp>
      <p:sp>
        <p:nvSpPr>
          <p:cNvPr id="4" name="TextBox 3"/>
          <p:cNvSpPr txBox="1"/>
          <p:nvPr/>
        </p:nvSpPr>
        <p:spPr>
          <a:xfrm>
            <a:off x="627887" y="6271340"/>
            <a:ext cx="7310336" cy="338554"/>
          </a:xfrm>
          <a:prstGeom prst="rect">
            <a:avLst/>
          </a:prstGeom>
          <a:noFill/>
        </p:spPr>
        <p:txBody>
          <a:bodyPr wrap="square" rtlCol="0">
            <a:spAutoFit/>
          </a:bodyPr>
          <a:lstStyle/>
          <a:p>
            <a:r>
              <a:rPr lang="en-US" sz="1600" dirty="0">
                <a:latin typeface="Calibri" panose="020F0502020204030204" pitchFamily="34" charset="0"/>
              </a:rPr>
              <a:t>IC 3-7-27-6</a:t>
            </a:r>
          </a:p>
        </p:txBody>
      </p:sp>
    </p:spTree>
    <p:extLst>
      <p:ext uri="{BB962C8B-B14F-4D97-AF65-F5344CB8AC3E}">
        <p14:creationId xmlns:p14="http://schemas.microsoft.com/office/powerpoint/2010/main" val="417869809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2199bfba-a409-4f13-b0c4-18b45933d88d}" enabled="0" method="" siteId="{2199bfba-a409-4f13-b0c4-18b45933d88d}" removed="1"/>
</clbl:labelList>
</file>

<file path=docProps/app.xml><?xml version="1.0" encoding="utf-8"?>
<Properties xmlns="http://schemas.openxmlformats.org/officeDocument/2006/extended-properties" xmlns:vt="http://schemas.openxmlformats.org/officeDocument/2006/docPropsVTypes">
  <Template>TM03090434[[fn=Wood Type]]</Template>
  <TotalTime>1379</TotalTime>
  <Words>2012</Words>
  <Application>Microsoft Office PowerPoint</Application>
  <PresentationFormat>Widescreen</PresentationFormat>
  <Paragraphs>177</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Calibri</vt:lpstr>
      <vt:lpstr>Rockwell</vt:lpstr>
      <vt:lpstr>Rockwell Condensed</vt:lpstr>
      <vt:lpstr>Wingdings</vt:lpstr>
      <vt:lpstr>Wood Type</vt:lpstr>
      <vt:lpstr>Election records</vt:lpstr>
      <vt:lpstr>Public Records - Generally</vt:lpstr>
      <vt:lpstr>Public Records - Elections</vt:lpstr>
      <vt:lpstr>Public Records - Affidavits</vt:lpstr>
      <vt:lpstr>Public records - ABSEntee</vt:lpstr>
      <vt:lpstr>Public Records – Candidate Forms</vt:lpstr>
      <vt:lpstr>Public Records – Security Policies</vt:lpstr>
      <vt:lpstr>Public Records – VR Paper</vt:lpstr>
      <vt:lpstr>Public Records – VR Electronic</vt:lpstr>
      <vt:lpstr>Public Records – County Policy</vt:lpstr>
      <vt:lpstr>Public Records – Party Chairs</vt:lpstr>
      <vt:lpstr>Record Retention – VR Records</vt:lpstr>
      <vt:lpstr>Record Retention – VR Records</vt:lpstr>
      <vt:lpstr>Record Retention – VR Records</vt:lpstr>
      <vt:lpstr>Record retention – Election Records</vt:lpstr>
      <vt:lpstr>Record Retention – Election Records</vt:lpstr>
      <vt:lpstr>Record Retention - Ballots</vt:lpstr>
      <vt:lpstr>Record Retention – Campaign Finance</vt:lpstr>
      <vt:lpstr>Questions?</vt:lpstr>
    </vt:vector>
  </TitlesOfParts>
  <Company>State of Indiana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Kochevar, Matthew R</dc:creator>
  <cp:lastModifiedBy>Nussmeyer, Angela M</cp:lastModifiedBy>
  <cp:revision>112</cp:revision>
  <dcterms:created xsi:type="dcterms:W3CDTF">2017-05-12T14:54:25Z</dcterms:created>
  <dcterms:modified xsi:type="dcterms:W3CDTF">2025-12-12T18:57:18Z</dcterms:modified>
</cp:coreProperties>
</file>