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4" r:id="rId3"/>
  </p:sldMasterIdLst>
  <p:notesMasterIdLst>
    <p:notesMasterId r:id="rId14"/>
  </p:notesMasterIdLst>
  <p:sldIdLst>
    <p:sldId id="414" r:id="rId4"/>
    <p:sldId id="420" r:id="rId5"/>
    <p:sldId id="421" r:id="rId6"/>
    <p:sldId id="422" r:id="rId7"/>
    <p:sldId id="423" r:id="rId8"/>
    <p:sldId id="419" r:id="rId9"/>
    <p:sldId id="429" r:id="rId10"/>
    <p:sldId id="428" r:id="rId11"/>
    <p:sldId id="418" r:id="rId12"/>
    <p:sldId id="20761364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38671-2EEE-446D-B219-1570D2E6DFEA}"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CC94D-AE96-4F29-8E35-7E05A941828F}" type="slidenum">
              <a:rPr lang="en-US" smtClean="0"/>
              <a:t>‹#›</a:t>
            </a:fld>
            <a:endParaRPr lang="en-US"/>
          </a:p>
        </p:txBody>
      </p:sp>
    </p:spTree>
    <p:extLst>
      <p:ext uri="{BB962C8B-B14F-4D97-AF65-F5344CB8AC3E}">
        <p14:creationId xmlns:p14="http://schemas.microsoft.com/office/powerpoint/2010/main" val="20378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42424"/>
                </a:solidFill>
                <a:effectLst/>
                <a:latin typeface="Segoe UI" panose="020B0502040204020203" pitchFamily="34" charset="0"/>
              </a:rPr>
              <a:t>Any existing envelope stock has been grandfathered in by the Election Division, and counties can continue to use their stock on hand, until it is depleted. IED shared the </a:t>
            </a:r>
            <a:r>
              <a:rPr lang="en-US" b="0" i="0">
                <a:solidFill>
                  <a:srgbClr val="242424"/>
                </a:solidFill>
                <a:effectLst/>
                <a:latin typeface="Times New Roman" panose="02020603050405020304" pitchFamily="18" charset="0"/>
              </a:rPr>
              <a:t>decision on this will be stated in the forms order the Division will approve once the forms changes are complete.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642FE-0A76-4594-AB66-8DC4BA84C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89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4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4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46.sv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26B6-C61B-FA82-F7BB-47564291A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E68900-3183-DF18-22FB-43B048EF8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9FE73-A3E1-DB7F-76A7-81DCB65D9DEB}"/>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5" name="Footer Placeholder 4">
            <a:extLst>
              <a:ext uri="{FF2B5EF4-FFF2-40B4-BE49-F238E27FC236}">
                <a16:creationId xmlns:a16="http://schemas.microsoft.com/office/drawing/2014/main" id="{7C75997C-7F0A-3F69-6DEB-6BB248572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2A744-7020-9EE4-1BCF-E7A957D731C5}"/>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183491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1A6E-AAF5-6A50-FB80-223844B1B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257EE8-0DD0-FA2D-DCEA-080E789AF3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1D9DE-F54E-DE2A-D134-2A5F9BACCD8F}"/>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5" name="Footer Placeholder 4">
            <a:extLst>
              <a:ext uri="{FF2B5EF4-FFF2-40B4-BE49-F238E27FC236}">
                <a16:creationId xmlns:a16="http://schemas.microsoft.com/office/drawing/2014/main" id="{07F976EB-A316-8DDA-4DCF-A4F720764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C7746-7BB1-71BF-EBF0-7E5A75D40612}"/>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14646425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2956846"/>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Rectangle 7"/>
          <p:cNvSpPr/>
          <p:nvPr/>
        </p:nvSpPr>
        <p:spPr>
          <a:xfrm>
            <a:off x="0" y="6469166"/>
            <a:ext cx="12192000" cy="393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FOR INTERNAL USE ONLY</a:t>
            </a:r>
          </a:p>
        </p:txBody>
      </p:sp>
      <p:sp>
        <p:nvSpPr>
          <p:cNvPr id="10" name="Rectangle 9"/>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054A29-5F80-4472-B29A-DDBB34353EF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5" name="Rectangle 4">
            <a:extLst>
              <a:ext uri="{FF2B5EF4-FFF2-40B4-BE49-F238E27FC236}">
                <a16:creationId xmlns:a16="http://schemas.microsoft.com/office/drawing/2014/main" id="{D6646AFB-E6BC-646E-492D-F08C66BB2987}"/>
              </a:ext>
            </a:extLst>
          </p:cNvPr>
          <p:cNvSpPr/>
          <p:nvPr userDrawn="1"/>
        </p:nvSpPr>
        <p:spPr>
          <a:xfrm>
            <a:off x="0" y="6469166"/>
            <a:ext cx="12192000" cy="393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FOR INTERNAL USE ONLY</a:t>
            </a:r>
          </a:p>
        </p:txBody>
      </p:sp>
      <p:sp>
        <p:nvSpPr>
          <p:cNvPr id="6" name="Rectangle 5">
            <a:extLst>
              <a:ext uri="{FF2B5EF4-FFF2-40B4-BE49-F238E27FC236}">
                <a16:creationId xmlns:a16="http://schemas.microsoft.com/office/drawing/2014/main" id="{E8F8CD11-9324-1543-4796-FBCD12332554}"/>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9669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238030"/>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7"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5"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399"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14"/>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0C47FF-A352-3E55-AB30-DD659427A6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5" name="Rectangle 4">
            <a:extLst>
              <a:ext uri="{FF2B5EF4-FFF2-40B4-BE49-F238E27FC236}">
                <a16:creationId xmlns:a16="http://schemas.microsoft.com/office/drawing/2014/main" id="{C12DE6F2-8D6D-B111-A14E-73BF5396B367}"/>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1663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5" name="Rectangle 14"/>
          <p:cNvSpPr/>
          <p:nvPr/>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97223"/>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63D7AA7-97E5-4A2F-DC84-224CAEB8AE5E}"/>
              </a:ext>
            </a:extLst>
          </p:cNvPr>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42071A1C-1002-049A-8A8F-B321595FCE85}"/>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6E2D30-FDA9-20B3-9900-62AD455469C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9" name="Rectangle 8">
            <a:extLst>
              <a:ext uri="{FF2B5EF4-FFF2-40B4-BE49-F238E27FC236}">
                <a16:creationId xmlns:a16="http://schemas.microsoft.com/office/drawing/2014/main" id="{B78A7AF4-DAB3-4EB9-E11C-D54F0EE82E87}"/>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83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5" name="Rectangle 14"/>
          <p:cNvSpPr/>
          <p:nvPr/>
        </p:nvSpPr>
        <p:spPr>
          <a:xfrm>
            <a:off x="17092" y="0"/>
            <a:ext cx="121133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75055"/>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DB71F6F-683F-448F-E613-DC4312E5E73D}"/>
              </a:ext>
            </a:extLst>
          </p:cNvPr>
          <p:cNvSpPr/>
          <p:nvPr userDrawn="1"/>
        </p:nvSpPr>
        <p:spPr>
          <a:xfrm>
            <a:off x="17092" y="0"/>
            <a:ext cx="121133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3E9D9D0B-8004-FA3D-96B0-A8FDCCBF6F1D}"/>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1887A4-6C26-1441-3B9B-E1D02F21E4B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pic>
        <p:nvPicPr>
          <p:cNvPr id="9" name="Picture 8">
            <a:extLst>
              <a:ext uri="{FF2B5EF4-FFF2-40B4-BE49-F238E27FC236}">
                <a16:creationId xmlns:a16="http://schemas.microsoft.com/office/drawing/2014/main" id="{FE0C90F4-CA2E-E5E9-71DB-DF2B7A0FF34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19" name="Rectangle 18">
            <a:extLst>
              <a:ext uri="{FF2B5EF4-FFF2-40B4-BE49-F238E27FC236}">
                <a16:creationId xmlns:a16="http://schemas.microsoft.com/office/drawing/2014/main" id="{7564D260-5C24-863C-D856-7A90ADBD330E}"/>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8573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9" name="Rectangle 8"/>
          <p:cNvSpPr/>
          <p:nvPr/>
        </p:nvSpPr>
        <p:spPr>
          <a:xfrm>
            <a:off x="6417933"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6407047" y="1383974"/>
            <a:ext cx="3744913" cy="173436"/>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6407047" y="1622003"/>
            <a:ext cx="4352107"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6398502" y="3042302"/>
            <a:ext cx="435210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6400050" y="2537798"/>
            <a:ext cx="4351450"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5"/>
          <p:cNvSpPr>
            <a:spLocks noGrp="1"/>
          </p:cNvSpPr>
          <p:nvPr>
            <p:ph type="pic" sz="quarter" idx="10"/>
          </p:nvPr>
        </p:nvSpPr>
        <p:spPr>
          <a:xfrm>
            <a:off x="121444" y="109057"/>
            <a:ext cx="58602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4" name="Rectangle 3">
            <a:extLst>
              <a:ext uri="{FF2B5EF4-FFF2-40B4-BE49-F238E27FC236}">
                <a16:creationId xmlns:a16="http://schemas.microsoft.com/office/drawing/2014/main" id="{36F3A82C-C2E0-E78E-259F-85B09E7309FB}"/>
              </a:ext>
            </a:extLst>
          </p:cNvPr>
          <p:cNvSpPr/>
          <p:nvPr userDrawn="1"/>
        </p:nvSpPr>
        <p:spPr>
          <a:xfrm>
            <a:off x="6417933"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1170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10" name="Rectangle 9"/>
          <p:cNvSpPr/>
          <p:nvPr/>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p:nvGrpSpPr>
        <p:grpSpPr>
          <a:xfrm>
            <a:off x="58994" y="60326"/>
            <a:ext cx="12054348" cy="6743598"/>
            <a:chOff x="58994" y="60326"/>
            <a:chExt cx="12054348" cy="6743598"/>
          </a:xfrm>
        </p:grpSpPr>
        <p:cxnSp>
          <p:nvCxnSpPr>
            <p:cNvPr id="13" name="Straight Connector 12"/>
            <p:cNvCxnSpPr/>
            <p:nvPr/>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6" name="Rectangle 15"/>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30EE81E-4632-B340-7077-D2A0BB101707}"/>
              </a:ext>
            </a:extLst>
          </p:cNvPr>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FDD8C9-EFBA-48C3-59CF-8A760C924CAD}"/>
              </a:ext>
            </a:extLst>
          </p:cNvPr>
          <p:cNvGrpSpPr/>
          <p:nvPr userDrawn="1"/>
        </p:nvGrpSpPr>
        <p:grpSpPr>
          <a:xfrm>
            <a:off x="58994" y="60326"/>
            <a:ext cx="12054348" cy="6743598"/>
            <a:chOff x="58994" y="60326"/>
            <a:chExt cx="12054348" cy="6743598"/>
          </a:xfrm>
        </p:grpSpPr>
        <p:cxnSp>
          <p:nvCxnSpPr>
            <p:cNvPr id="6" name="Straight Connector 5">
              <a:extLst>
                <a:ext uri="{FF2B5EF4-FFF2-40B4-BE49-F238E27FC236}">
                  <a16:creationId xmlns:a16="http://schemas.microsoft.com/office/drawing/2014/main" id="{41406114-279D-8746-E68F-C5E2A4539D32}"/>
                </a:ext>
              </a:extLst>
            </p:cNvPr>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715B1E1-5FF6-557B-E89B-584DE767C180}"/>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EEACE150-02E8-F382-4963-4F60F33278C6}"/>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251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4683095"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8" name="Rectangle 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C0A6F1-F320-1678-1778-684820A5613D}"/>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0816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10" name="Rectangle 9"/>
          <p:cNvSpPr/>
          <p:nvPr/>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p:nvGrpSpPr>
        <p:grpSpPr>
          <a:xfrm>
            <a:off x="58994" y="60326"/>
            <a:ext cx="12054348" cy="6743598"/>
            <a:chOff x="58994" y="60326"/>
            <a:chExt cx="12054348" cy="6743598"/>
          </a:xfrm>
        </p:grpSpPr>
        <p:cxnSp>
          <p:nvCxnSpPr>
            <p:cNvPr id="13" name="Straight Connector 12"/>
            <p:cNvCxnSpPr/>
            <p:nvPr/>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B66DE9-EBD9-8F23-6166-3E0BFE0D3F62}"/>
              </a:ext>
            </a:extLst>
          </p:cNvPr>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01FCB11-299A-5773-99E9-8F588C1D7953}"/>
              </a:ext>
            </a:extLst>
          </p:cNvPr>
          <p:cNvGrpSpPr/>
          <p:nvPr userDrawn="1"/>
        </p:nvGrpSpPr>
        <p:grpSpPr>
          <a:xfrm>
            <a:off x="58994" y="60326"/>
            <a:ext cx="12054348" cy="6743598"/>
            <a:chOff x="58994" y="60326"/>
            <a:chExt cx="12054348" cy="6743598"/>
          </a:xfrm>
        </p:grpSpPr>
        <p:cxnSp>
          <p:nvCxnSpPr>
            <p:cNvPr id="6" name="Straight Connector 5">
              <a:extLst>
                <a:ext uri="{FF2B5EF4-FFF2-40B4-BE49-F238E27FC236}">
                  <a16:creationId xmlns:a16="http://schemas.microsoft.com/office/drawing/2014/main" id="{644D74A6-973E-9A25-A99B-A4400C981BEA}"/>
                </a:ext>
              </a:extLst>
            </p:cNvPr>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71521E-07FD-3FF6-F6FC-66ECCD0540B4}"/>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F34082F-B6CF-1D40-B490-76753596359A}"/>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7226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619B21-BA46-28E7-0B2F-4FC4D6712351}"/>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7994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bg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2" name="Rectangle 1">
            <a:extLst>
              <a:ext uri="{FF2B5EF4-FFF2-40B4-BE49-F238E27FC236}">
                <a16:creationId xmlns:a16="http://schemas.microsoft.com/office/drawing/2014/main" id="{ACCD6718-B150-281E-111A-5E7C744313FD}"/>
              </a:ext>
            </a:extLst>
          </p:cNvPr>
          <p:cNvSpPr/>
          <p:nvPr userDrawn="1"/>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A8159B-A570-C935-9EFD-BB68A0DE5D59}"/>
              </a:ext>
            </a:extLst>
          </p:cNvPr>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5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1AC85-0E6D-8227-3035-CF957E9F4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99BC78-15C5-236F-F97A-74CD8C6136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EE0EC-5AA6-DB31-93CB-6C92F8BC5D60}"/>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5" name="Footer Placeholder 4">
            <a:extLst>
              <a:ext uri="{FF2B5EF4-FFF2-40B4-BE49-F238E27FC236}">
                <a16:creationId xmlns:a16="http://schemas.microsoft.com/office/drawing/2014/main" id="{38C9E83D-C3F1-AA19-BC2E-6A5214E88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2DFDB-889A-B5B3-117F-6D195D4ED003}"/>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7427020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p:nvSpPr>
        <p:spPr>
          <a:xfrm>
            <a:off x="2038525" y="1090569"/>
            <a:ext cx="8414158" cy="4815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2" name="Rectangle 1">
            <a:extLst>
              <a:ext uri="{FF2B5EF4-FFF2-40B4-BE49-F238E27FC236}">
                <a16:creationId xmlns:a16="http://schemas.microsoft.com/office/drawing/2014/main" id="{30BD067E-5748-2881-63C6-CFA01739C1C8}"/>
              </a:ext>
            </a:extLst>
          </p:cNvPr>
          <p:cNvSpPr/>
          <p:nvPr userDrawn="1"/>
        </p:nvSpPr>
        <p:spPr>
          <a:xfrm>
            <a:off x="2038525" y="1090569"/>
            <a:ext cx="8414158" cy="4815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9FEB034-C0C6-10D0-82B3-502A4B116810}"/>
              </a:ext>
            </a:extLst>
          </p:cNvPr>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1315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4"/>
          <p:cNvSpPr/>
          <p:nvPr/>
        </p:nvSpPr>
        <p:spPr>
          <a:xfrm>
            <a:off x="2038525" y="1090569"/>
            <a:ext cx="8414158" cy="481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2" name="Rectangle 1">
            <a:extLst>
              <a:ext uri="{FF2B5EF4-FFF2-40B4-BE49-F238E27FC236}">
                <a16:creationId xmlns:a16="http://schemas.microsoft.com/office/drawing/2014/main" id="{D1EBE61C-BDE0-D834-FA9F-59D84365EF70}"/>
              </a:ext>
            </a:extLst>
          </p:cNvPr>
          <p:cNvSpPr/>
          <p:nvPr userDrawn="1"/>
        </p:nvSpPr>
        <p:spPr>
          <a:xfrm>
            <a:off x="2038525" y="1090569"/>
            <a:ext cx="8414158" cy="481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0835CD1-EAC6-BACC-8621-E7192729E4CC}"/>
              </a:ext>
            </a:extLst>
          </p:cNvPr>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4954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full bg - left one col-K">
    <p:spTree>
      <p:nvGrpSpPr>
        <p:cNvPr id="1" name=""/>
        <p:cNvGrpSpPr/>
        <p:nvPr/>
      </p:nvGrpSpPr>
      <p:grpSpPr>
        <a:xfrm>
          <a:off x="0" y="0"/>
          <a:ext cx="0" cy="0"/>
          <a:chOff x="0" y="0"/>
          <a:chExt cx="0" cy="0"/>
        </a:xfrm>
      </p:grpSpPr>
      <p:sp>
        <p:nvSpPr>
          <p:cNvPr id="5" name="Rectangle 4"/>
          <p:cNvSpPr/>
          <p:nvPr/>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bg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bg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bg1"/>
                </a:solidFill>
                <a:latin typeface="+mj-lt"/>
                <a:ea typeface="Roboto Light" panose="02000000000000000000" pitchFamily="2" charset="0"/>
              </a:defRPr>
            </a:lvl1pPr>
          </a:lstStyle>
          <a:p>
            <a:pPr lvl="0"/>
            <a:r>
              <a:rPr lang="en-US"/>
              <a:t>Byline</a:t>
            </a:r>
          </a:p>
        </p:txBody>
      </p:sp>
      <p:sp>
        <p:nvSpPr>
          <p:cNvPr id="3" name="Rectangle 2">
            <a:extLst>
              <a:ext uri="{FF2B5EF4-FFF2-40B4-BE49-F238E27FC236}">
                <a16:creationId xmlns:a16="http://schemas.microsoft.com/office/drawing/2014/main" id="{09A43F95-35C2-ED58-5714-8DD5C116ADBC}"/>
              </a:ext>
            </a:extLst>
          </p:cNvPr>
          <p:cNvSpPr/>
          <p:nvPr userDrawn="1"/>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FA863D6-20FC-FF0B-09CF-5A1306555FA1}"/>
              </a:ext>
            </a:extLst>
          </p:cNvPr>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90EB72-1EFE-C908-67AF-2B6BE9DB7380}"/>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3351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_full bg - left one col-K">
    <p:spTree>
      <p:nvGrpSpPr>
        <p:cNvPr id="1" name=""/>
        <p:cNvGrpSpPr/>
        <p:nvPr/>
      </p:nvGrpSpPr>
      <p:grpSpPr>
        <a:xfrm>
          <a:off x="0" y="0"/>
          <a:ext cx="0" cy="0"/>
          <a:chOff x="0" y="0"/>
          <a:chExt cx="0" cy="0"/>
        </a:xfrm>
      </p:grpSpPr>
      <p:sp>
        <p:nvSpPr>
          <p:cNvPr id="5" name="Rectangle 4"/>
          <p:cNvSpPr/>
          <p:nvPr/>
        </p:nvSpPr>
        <p:spPr>
          <a:xfrm>
            <a:off x="1157681" y="998290"/>
            <a:ext cx="6165908" cy="4681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
        <p:nvSpPr>
          <p:cNvPr id="3" name="Rectangle 2">
            <a:extLst>
              <a:ext uri="{FF2B5EF4-FFF2-40B4-BE49-F238E27FC236}">
                <a16:creationId xmlns:a16="http://schemas.microsoft.com/office/drawing/2014/main" id="{7E64265F-6B4D-DC80-9253-0F046691C6A6}"/>
              </a:ext>
            </a:extLst>
          </p:cNvPr>
          <p:cNvSpPr/>
          <p:nvPr userDrawn="1"/>
        </p:nvSpPr>
        <p:spPr>
          <a:xfrm>
            <a:off x="1157681" y="998290"/>
            <a:ext cx="6165908" cy="4681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9CB18D-B07E-4427-5B01-B61C047E7FDD}"/>
              </a:ext>
            </a:extLst>
          </p:cNvPr>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6CF7AF-5EB8-8BB8-94CC-AA11040C0C6F}"/>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25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_full bg - left one col-K">
    <p:spTree>
      <p:nvGrpSpPr>
        <p:cNvPr id="1" name=""/>
        <p:cNvGrpSpPr/>
        <p:nvPr/>
      </p:nvGrpSpPr>
      <p:grpSpPr>
        <a:xfrm>
          <a:off x="0" y="0"/>
          <a:ext cx="0" cy="0"/>
          <a:chOff x="0" y="0"/>
          <a:chExt cx="0" cy="0"/>
        </a:xfrm>
      </p:grpSpPr>
      <p:sp>
        <p:nvSpPr>
          <p:cNvPr id="5" name="Rectangle 4"/>
          <p:cNvSpPr/>
          <p:nvPr/>
        </p:nvSpPr>
        <p:spPr>
          <a:xfrm>
            <a:off x="1157681" y="998290"/>
            <a:ext cx="6165908" cy="4681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
        <p:nvSpPr>
          <p:cNvPr id="3" name="Rectangle 2">
            <a:extLst>
              <a:ext uri="{FF2B5EF4-FFF2-40B4-BE49-F238E27FC236}">
                <a16:creationId xmlns:a16="http://schemas.microsoft.com/office/drawing/2014/main" id="{8EECDD30-6556-9FAC-F462-AC9023C3AA55}"/>
              </a:ext>
            </a:extLst>
          </p:cNvPr>
          <p:cNvSpPr/>
          <p:nvPr userDrawn="1"/>
        </p:nvSpPr>
        <p:spPr>
          <a:xfrm>
            <a:off x="1157681" y="998290"/>
            <a:ext cx="6165908" cy="4681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2CBC10-39F2-1885-3853-77D289AE92B5}"/>
              </a:ext>
            </a:extLst>
          </p:cNvPr>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38471-CEC8-CCD4-DCB5-D13B6774F2CC}"/>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258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ottom image-K">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994" y="60326"/>
            <a:ext cx="12133006"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2"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3" name="Rectangle 12"/>
          <p:cNvSpPr/>
          <p:nvPr/>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2" name="Rectangle 1">
            <a:extLst>
              <a:ext uri="{FF2B5EF4-FFF2-40B4-BE49-F238E27FC236}">
                <a16:creationId xmlns:a16="http://schemas.microsoft.com/office/drawing/2014/main" id="{EF924548-7A02-0BF3-4306-36A4B2A9EE8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E2598C-C4A3-9E9A-AB28-D751317EF96B}"/>
              </a:ext>
            </a:extLst>
          </p:cNvPr>
          <p:cNvSpPr/>
          <p:nvPr userDrawn="1"/>
        </p:nvSpPr>
        <p:spPr>
          <a:xfrm>
            <a:off x="58994" y="60326"/>
            <a:ext cx="12133006"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AF6913-0AA3-F07B-B92A-AA5393AE892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6" name="Rectangle 5">
            <a:extLst>
              <a:ext uri="{FF2B5EF4-FFF2-40B4-BE49-F238E27FC236}">
                <a16:creationId xmlns:a16="http://schemas.microsoft.com/office/drawing/2014/main" id="{64730C85-9776-19CF-D4C0-A3BDD0541647}"/>
              </a:ext>
            </a:extLst>
          </p:cNvPr>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6037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bottom image-K">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9"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B3771704-9727-A0B3-0D15-2D95DB334A1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909E9A-1AAD-04E1-0394-7704010DE4C5}"/>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CC5508-1EA5-2C86-CC7A-7C3907E74648}"/>
              </a:ext>
            </a:extLst>
          </p:cNvPr>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EC9F5B-FDA1-0A31-9682-0BDE2B2A63E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3982865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9" name="Rectangle 8"/>
          <p:cNvSpPr/>
          <p:nvPr/>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3" name="Rectangle 2">
            <a:extLst>
              <a:ext uri="{FF2B5EF4-FFF2-40B4-BE49-F238E27FC236}">
                <a16:creationId xmlns:a16="http://schemas.microsoft.com/office/drawing/2014/main" id="{7E97B090-9BE3-53D5-0519-E7BAFBA7D08A}"/>
              </a:ext>
            </a:extLst>
          </p:cNvPr>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EAA2A67-C87E-C3D7-4726-35F9344FBFEF}"/>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BBEFCE-936F-3893-2990-BE8D0801DD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23304454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
        <p:nvSpPr>
          <p:cNvPr id="8" name="Rectangle 7"/>
          <p:cNvSpPr/>
          <p:nvPr userDrawn="1"/>
        </p:nvSpPr>
        <p:spPr>
          <a:xfrm>
            <a:off x="0" y="0"/>
            <a:ext cx="7325033" cy="685799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9" name="Rectangle 8"/>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97622" y="1389063"/>
            <a:ext cx="5599045" cy="2387600"/>
          </a:xfrm>
          <a:prstGeom prst="rect">
            <a:avLst/>
          </a:prstGeom>
        </p:spPr>
        <p:txBody>
          <a:bodyPr lIns="0" tIns="0" rIns="0" bIns="0" anchor="t"/>
          <a:lstStyle>
            <a:lvl1pPr algn="l">
              <a:lnSpc>
                <a:spcPct val="100000"/>
              </a:lnSpc>
              <a:defRPr sz="32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88097" y="5511272"/>
            <a:ext cx="1756824" cy="633413"/>
          </a:xfrm>
          <a:prstGeom prst="rect">
            <a:avLst/>
          </a:prstGeom>
        </p:spPr>
      </p:pic>
      <p:grpSp>
        <p:nvGrpSpPr>
          <p:cNvPr id="27" name="Group 26"/>
          <p:cNvGrpSpPr/>
          <p:nvPr userDrawn="1"/>
        </p:nvGrpSpPr>
        <p:grpSpPr>
          <a:xfrm>
            <a:off x="58994" y="60326"/>
            <a:ext cx="12054348" cy="6743598"/>
            <a:chOff x="58994" y="60326"/>
            <a:chExt cx="12054348" cy="6743598"/>
          </a:xfrm>
        </p:grpSpPr>
        <p:cxnSp>
          <p:nvCxnSpPr>
            <p:cNvPr id="14" name="Straight Connector 13"/>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21971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Rectangle 7"/>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14401" y="1434164"/>
            <a:ext cx="4084446" cy="123246"/>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2" name="Title 1"/>
          <p:cNvSpPr>
            <a:spLocks noGrp="1"/>
          </p:cNvSpPr>
          <p:nvPr>
            <p:ph type="title"/>
          </p:nvPr>
        </p:nvSpPr>
        <p:spPr>
          <a:xfrm>
            <a:off x="914400" y="1622003"/>
            <a:ext cx="10584677" cy="1325563"/>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4400" y="2537798"/>
            <a:ext cx="10576134" cy="441529"/>
          </a:xfrm>
        </p:spPr>
        <p:txBody>
          <a:bodyPr wrap="square" lIns="0" tIns="0" rIns="0" bIns="0" anchor="t" anchorCtr="0">
            <a:normAutofit/>
          </a:bodyPr>
          <a:lstStyle>
            <a:lvl1pPr marL="0" indent="0">
              <a:lnSpc>
                <a:spcPct val="15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Rectangle 12"/>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94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a:latin typeface="Arial" panose="020B0604020202020204" pitchFamily="34" charset="0"/>
            </a:endParaRPr>
          </a:p>
        </p:txBody>
      </p:sp>
    </p:spTree>
    <p:extLst>
      <p:ext uri="{BB962C8B-B14F-4D97-AF65-F5344CB8AC3E}">
        <p14:creationId xmlns:p14="http://schemas.microsoft.com/office/powerpoint/2010/main" val="6034602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75054"/>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3"/>
            <a:ext cx="10584677"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4"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4400" y="2537798"/>
            <a:ext cx="10576134"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Rectangle 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6119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p:cNvSpPr/>
          <p:nvPr userDrawn="1"/>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326"/>
            <a:ext cx="12143574"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22945" y="1383974"/>
            <a:ext cx="4075901"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12" name="Rectangle 11"/>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431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2956846"/>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Rectangle 7"/>
          <p:cNvSpPr/>
          <p:nvPr userDrawn="1"/>
        </p:nvSpPr>
        <p:spPr>
          <a:xfrm>
            <a:off x="0" y="6469166"/>
            <a:ext cx="12192000" cy="393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FOR INTERNAL USE ONLY</a:t>
            </a:r>
          </a:p>
        </p:txBody>
      </p:sp>
      <p:sp>
        <p:nvSpPr>
          <p:cNvPr id="10" name="Rectangle 9"/>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8476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238030"/>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7"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5"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399"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Rectangle 14"/>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535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5" name="Rectangle 14"/>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97223"/>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0124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5" name="Rectangle 14"/>
          <p:cNvSpPr/>
          <p:nvPr userDrawn="1"/>
        </p:nvSpPr>
        <p:spPr>
          <a:xfrm>
            <a:off x="17092" y="0"/>
            <a:ext cx="121133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75055"/>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5709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75054"/>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4683095"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Picture Placeholder 25"/>
          <p:cNvSpPr>
            <a:spLocks noGrp="1"/>
          </p:cNvSpPr>
          <p:nvPr>
            <p:ph type="pic" sz="quarter" idx="10"/>
          </p:nvPr>
        </p:nvSpPr>
        <p:spPr>
          <a:xfrm>
            <a:off x="6193534" y="109057"/>
            <a:ext cx="58602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0" name="Rectangle 9"/>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5938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9" name="Rectangle 8"/>
          <p:cNvSpPr/>
          <p:nvPr userDrawn="1"/>
        </p:nvSpPr>
        <p:spPr>
          <a:xfrm>
            <a:off x="6417933"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6407047" y="1383974"/>
            <a:ext cx="3744913" cy="173436"/>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6407047" y="1622003"/>
            <a:ext cx="4352107"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6398502" y="3042302"/>
            <a:ext cx="435210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6400050" y="2537798"/>
            <a:ext cx="4351450"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Picture Placeholder 25"/>
          <p:cNvSpPr>
            <a:spLocks noGrp="1"/>
          </p:cNvSpPr>
          <p:nvPr>
            <p:ph type="pic" sz="quarter" idx="10"/>
          </p:nvPr>
        </p:nvSpPr>
        <p:spPr>
          <a:xfrm>
            <a:off x="121444" y="109057"/>
            <a:ext cx="58602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Tree>
    <p:extLst>
      <p:ext uri="{BB962C8B-B14F-4D97-AF65-F5344CB8AC3E}">
        <p14:creationId xmlns:p14="http://schemas.microsoft.com/office/powerpoint/2010/main" val="4937054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userDrawn="1"/>
        </p:nvGrpSpPr>
        <p:grpSpPr>
          <a:xfrm>
            <a:off x="58994" y="60326"/>
            <a:ext cx="12054348" cy="6743598"/>
            <a:chOff x="58994" y="60326"/>
            <a:chExt cx="12054348" cy="6743598"/>
          </a:xfrm>
        </p:grpSpPr>
        <p:cxnSp>
          <p:nvCxnSpPr>
            <p:cNvPr id="13" name="Straight Connector 12"/>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6" name="Rectangle 15"/>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1394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4683095"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8" name="Rectangle 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73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5" name="Picture 4" descr="Logo&#10;&#10;Description automatically generated">
            <a:extLst>
              <a:ext uri="{FF2B5EF4-FFF2-40B4-BE49-F238E27FC236}">
                <a16:creationId xmlns:a16="http://schemas.microsoft.com/office/drawing/2014/main" id="{243B7637-B42D-A7D9-632A-E6ADCB0014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343" y="1014800"/>
            <a:ext cx="1412375" cy="458078"/>
          </a:xfrm>
          <a:prstGeom prst="rect">
            <a:avLst/>
          </a:prstGeom>
        </p:spPr>
      </p:pic>
    </p:spTree>
    <p:extLst>
      <p:ext uri="{BB962C8B-B14F-4D97-AF65-F5344CB8AC3E}">
        <p14:creationId xmlns:p14="http://schemas.microsoft.com/office/powerpoint/2010/main" val="1452132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0" name="Rectangle 9"/>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userDrawn="1"/>
        </p:nvGrpSpPr>
        <p:grpSpPr>
          <a:xfrm>
            <a:off x="58994" y="60326"/>
            <a:ext cx="12054348" cy="6743598"/>
            <a:chOff x="58994" y="60326"/>
            <a:chExt cx="12054348" cy="6743598"/>
          </a:xfrm>
        </p:grpSpPr>
        <p:cxnSp>
          <p:nvCxnSpPr>
            <p:cNvPr id="13" name="Straight Connector 12"/>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0532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Rectangle 9"/>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4212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bg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Tree>
    <p:extLst>
      <p:ext uri="{BB962C8B-B14F-4D97-AF65-F5344CB8AC3E}">
        <p14:creationId xmlns:p14="http://schemas.microsoft.com/office/powerpoint/2010/main" val="39001202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p:cNvSpPr/>
          <p:nvPr userDrawn="1"/>
        </p:nvSpPr>
        <p:spPr>
          <a:xfrm>
            <a:off x="2038525" y="1090569"/>
            <a:ext cx="8414158" cy="4815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Tree>
    <p:extLst>
      <p:ext uri="{BB962C8B-B14F-4D97-AF65-F5344CB8AC3E}">
        <p14:creationId xmlns:p14="http://schemas.microsoft.com/office/powerpoint/2010/main" val="4307481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p:cNvSpPr/>
          <p:nvPr userDrawn="1"/>
        </p:nvSpPr>
        <p:spPr>
          <a:xfrm>
            <a:off x="2038525" y="1090569"/>
            <a:ext cx="8414158" cy="481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Tree>
    <p:extLst>
      <p:ext uri="{BB962C8B-B14F-4D97-AF65-F5344CB8AC3E}">
        <p14:creationId xmlns:p14="http://schemas.microsoft.com/office/powerpoint/2010/main" val="36198653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full bg - left one col-K">
    <p:spTree>
      <p:nvGrpSpPr>
        <p:cNvPr id="1" name=""/>
        <p:cNvGrpSpPr/>
        <p:nvPr/>
      </p:nvGrpSpPr>
      <p:grpSpPr>
        <a:xfrm>
          <a:off x="0" y="0"/>
          <a:ext cx="0" cy="0"/>
          <a:chOff x="0" y="0"/>
          <a:chExt cx="0" cy="0"/>
        </a:xfrm>
      </p:grpSpPr>
      <p:sp>
        <p:nvSpPr>
          <p:cNvPr id="5" name="Rectangle 4"/>
          <p:cNvSpPr/>
          <p:nvPr userDrawn="1"/>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bg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bg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bg1"/>
                </a:solidFill>
                <a:latin typeface="+mj-lt"/>
                <a:ea typeface="Roboto Light" panose="02000000000000000000" pitchFamily="2" charset="0"/>
              </a:defRPr>
            </a:lvl1pPr>
          </a:lstStyle>
          <a:p>
            <a:pPr lvl="0"/>
            <a:r>
              <a:rPr lang="en-US"/>
              <a:t>Byline</a:t>
            </a:r>
          </a:p>
        </p:txBody>
      </p:sp>
    </p:spTree>
    <p:extLst>
      <p:ext uri="{BB962C8B-B14F-4D97-AF65-F5344CB8AC3E}">
        <p14:creationId xmlns:p14="http://schemas.microsoft.com/office/powerpoint/2010/main" val="3780090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full bg - left one col-K">
    <p:spTree>
      <p:nvGrpSpPr>
        <p:cNvPr id="1" name=""/>
        <p:cNvGrpSpPr/>
        <p:nvPr/>
      </p:nvGrpSpPr>
      <p:grpSpPr>
        <a:xfrm>
          <a:off x="0" y="0"/>
          <a:ext cx="0" cy="0"/>
          <a:chOff x="0" y="0"/>
          <a:chExt cx="0" cy="0"/>
        </a:xfrm>
      </p:grpSpPr>
      <p:sp>
        <p:nvSpPr>
          <p:cNvPr id="5" name="Rectangle 4"/>
          <p:cNvSpPr/>
          <p:nvPr userDrawn="1"/>
        </p:nvSpPr>
        <p:spPr>
          <a:xfrm>
            <a:off x="1157681" y="998290"/>
            <a:ext cx="6165908" cy="4681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Tree>
    <p:extLst>
      <p:ext uri="{BB962C8B-B14F-4D97-AF65-F5344CB8AC3E}">
        <p14:creationId xmlns:p14="http://schemas.microsoft.com/office/powerpoint/2010/main" val="38798202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_full bg - left one col-K">
    <p:spTree>
      <p:nvGrpSpPr>
        <p:cNvPr id="1" name=""/>
        <p:cNvGrpSpPr/>
        <p:nvPr/>
      </p:nvGrpSpPr>
      <p:grpSpPr>
        <a:xfrm>
          <a:off x="0" y="0"/>
          <a:ext cx="0" cy="0"/>
          <a:chOff x="0" y="0"/>
          <a:chExt cx="0" cy="0"/>
        </a:xfrm>
      </p:grpSpPr>
      <p:sp>
        <p:nvSpPr>
          <p:cNvPr id="5" name="Rectangle 4"/>
          <p:cNvSpPr/>
          <p:nvPr userDrawn="1"/>
        </p:nvSpPr>
        <p:spPr>
          <a:xfrm>
            <a:off x="1157681" y="998290"/>
            <a:ext cx="6165908" cy="4681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Tree>
    <p:extLst>
      <p:ext uri="{BB962C8B-B14F-4D97-AF65-F5344CB8AC3E}">
        <p14:creationId xmlns:p14="http://schemas.microsoft.com/office/powerpoint/2010/main" val="17661367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8994" y="60326"/>
            <a:ext cx="12133006"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2"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Tree>
    <p:extLst>
      <p:ext uri="{BB962C8B-B14F-4D97-AF65-F5344CB8AC3E}">
        <p14:creationId xmlns:p14="http://schemas.microsoft.com/office/powerpoint/2010/main" val="35486671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9"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endParaRPr lang="en-US"/>
          </a:p>
        </p:txBody>
      </p:sp>
    </p:spTree>
    <p:extLst>
      <p:ext uri="{BB962C8B-B14F-4D97-AF65-F5344CB8AC3E}">
        <p14:creationId xmlns:p14="http://schemas.microsoft.com/office/powerpoint/2010/main" val="77668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9" name="Picture 8" descr="Logo&#10;&#10;Description automatically generated">
            <a:extLst>
              <a:ext uri="{FF2B5EF4-FFF2-40B4-BE49-F238E27FC236}">
                <a16:creationId xmlns:a16="http://schemas.microsoft.com/office/drawing/2014/main" id="{C4CAC7C5-0273-5208-B90E-5322181223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343" y="1014800"/>
            <a:ext cx="1412375" cy="458078"/>
          </a:xfrm>
          <a:prstGeom prst="rect">
            <a:avLst/>
          </a:prstGeom>
        </p:spPr>
      </p:pic>
    </p:spTree>
    <p:extLst>
      <p:ext uri="{BB962C8B-B14F-4D97-AF65-F5344CB8AC3E}">
        <p14:creationId xmlns:p14="http://schemas.microsoft.com/office/powerpoint/2010/main" val="3581314666"/>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9" name="Rectangle 8"/>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7082146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blank - Content-W">
    <p:spTree>
      <p:nvGrpSpPr>
        <p:cNvPr id="1" name=""/>
        <p:cNvGrpSpPr/>
        <p:nvPr/>
      </p:nvGrpSpPr>
      <p:grpSpPr>
        <a:xfrm>
          <a:off x="0" y="0"/>
          <a:ext cx="0" cy="0"/>
          <a:chOff x="0" y="0"/>
          <a:chExt cx="0" cy="0"/>
        </a:xfrm>
      </p:grpSpPr>
      <p:sp>
        <p:nvSpPr>
          <p:cNvPr id="10" name="Rectangle 9"/>
          <p:cNvSpPr/>
          <p:nvPr userDrawn="1"/>
        </p:nvSpPr>
        <p:spPr>
          <a:xfrm>
            <a:off x="58995"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6"/>
          <p:cNvSpPr>
            <a:spLocks noGrp="1"/>
          </p:cNvSpPr>
          <p:nvPr>
            <p:ph type="body" sz="quarter" idx="10" hasCustomPrompt="1"/>
          </p:nvPr>
        </p:nvSpPr>
        <p:spPr>
          <a:xfrm>
            <a:off x="1125819" y="2833656"/>
            <a:ext cx="9677683" cy="3289300"/>
          </a:xfrm>
          <a:prstGeom prst="rect">
            <a:avLst/>
          </a:prstGeom>
        </p:spPr>
        <p:txBody>
          <a:bodyPr lIns="0" tIns="0" rIns="0" bIns="0"/>
          <a:lstStyle>
            <a:lvl1pPr marL="0" indent="0">
              <a:lnSpc>
                <a:spcPct val="100000"/>
              </a:lnSpc>
              <a:spcBef>
                <a:spcPts val="0"/>
              </a:spcBef>
              <a:buNone/>
              <a:defRPr sz="1800" spc="-15" baseline="0">
                <a:ln>
                  <a:noFill/>
                </a:ln>
                <a:solidFill>
                  <a:schemeClr val="tx1"/>
                </a:solidFill>
                <a:latin typeface="Roboto" panose="02000000000000000000" pitchFamily="2" charset="0"/>
                <a:ea typeface="Roboto" panose="02000000000000000000" pitchFamily="2" charset="0"/>
                <a:cs typeface="Arial" panose="020B0604020202020204" pitchFamily="34" charset="0"/>
              </a:defRPr>
            </a:lvl1pPr>
            <a:lvl2pPr marL="169065" indent="-169065">
              <a:lnSpc>
                <a:spcPct val="100000"/>
              </a:lnSpc>
              <a:spcBef>
                <a:spcPts val="0"/>
              </a:spcBef>
              <a:buFont typeface="Roboto Black" panose="02000000000000000000" pitchFamily="2" charset="0"/>
              <a:buChar char="−"/>
              <a:defRPr sz="1600" spc="-15" baseline="0">
                <a:ln>
                  <a:noFill/>
                </a:ln>
                <a:solidFill>
                  <a:schemeClr val="tx1"/>
                </a:solidFill>
                <a:latin typeface="Roboto Light" panose="02000000000000000000" pitchFamily="2" charset="0"/>
                <a:ea typeface="Roboto Light" panose="02000000000000000000" pitchFamily="2" charset="0"/>
                <a:cs typeface="Arial" panose="020B0604020202020204" pitchFamily="34" charset="0"/>
              </a:defRPr>
            </a:lvl2pPr>
            <a:lvl3pPr marL="257168" indent="-128585">
              <a:lnSpc>
                <a:spcPct val="100000"/>
              </a:lnSpc>
              <a:spcBef>
                <a:spcPts val="0"/>
              </a:spcBef>
              <a:buFont typeface="Roboto Light" panose="02000000000000000000" pitchFamily="2" charset="0"/>
              <a:buChar char="-"/>
              <a:tabLst/>
              <a:defRPr sz="1400" spc="-15" baseline="0">
                <a:ln>
                  <a:noFill/>
                </a:ln>
                <a:solidFill>
                  <a:schemeClr val="tx1"/>
                </a:solidFill>
                <a:latin typeface="Roboto Light" panose="02000000000000000000" pitchFamily="2" charset="0"/>
                <a:ea typeface="Roboto Light" panose="02000000000000000000" pitchFamily="2" charset="0"/>
                <a:cs typeface="Arial" panose="020B0604020202020204" pitchFamily="34"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a:t>Edit Column text styles</a:t>
            </a:r>
          </a:p>
          <a:p>
            <a:pPr lvl="1"/>
            <a:r>
              <a:rPr lang="en-US"/>
              <a:t>Second level</a:t>
            </a:r>
          </a:p>
          <a:p>
            <a:pPr lvl="2"/>
            <a:r>
              <a:rPr lang="en-US"/>
              <a:t>Third level</a:t>
            </a:r>
          </a:p>
        </p:txBody>
      </p:sp>
      <p:sp>
        <p:nvSpPr>
          <p:cNvPr id="12" name="Title 1"/>
          <p:cNvSpPr>
            <a:spLocks noGrp="1"/>
          </p:cNvSpPr>
          <p:nvPr>
            <p:ph type="ctrTitle" hasCustomPrompt="1"/>
          </p:nvPr>
        </p:nvSpPr>
        <p:spPr>
          <a:xfrm>
            <a:off x="1120115" y="1582072"/>
            <a:ext cx="5599045" cy="961505"/>
          </a:xfrm>
          <a:prstGeom prst="rect">
            <a:avLst/>
          </a:prstGeom>
        </p:spPr>
        <p:txBody>
          <a:bodyPr lIns="0" tIns="0" rIns="0" bIns="0" anchor="t">
            <a:normAutofit/>
          </a:bodyPr>
          <a:lstStyle>
            <a:lvl1pPr algn="l">
              <a:lnSpc>
                <a:spcPct val="100000"/>
              </a:lnSpc>
              <a:spcBef>
                <a:spcPts val="0"/>
              </a:spcBef>
              <a:defRPr sz="2400" spc="-15" baseline="0">
                <a:solidFill>
                  <a:schemeClr val="tx1"/>
                </a:solidFill>
                <a:latin typeface="Roboto Light" panose="02000000000000000000" pitchFamily="2" charset="0"/>
                <a:ea typeface="Roboto Light" panose="02000000000000000000" pitchFamily="2" charset="0"/>
                <a:cs typeface="Arial" panose="020B0604020202020204" pitchFamily="34" charset="0"/>
              </a:defRPr>
            </a:lvl1pPr>
          </a:lstStyle>
          <a:p>
            <a:r>
              <a:rPr lang="en-US"/>
              <a:t>Click to edit title style</a:t>
            </a:r>
          </a:p>
        </p:txBody>
      </p:sp>
      <p:sp>
        <p:nvSpPr>
          <p:cNvPr id="13" name="Text Placeholder 4"/>
          <p:cNvSpPr>
            <a:spLocks noGrp="1"/>
          </p:cNvSpPr>
          <p:nvPr>
            <p:ph type="body" sz="quarter" idx="13" hasCustomPrompt="1"/>
          </p:nvPr>
        </p:nvSpPr>
        <p:spPr>
          <a:xfrm>
            <a:off x="1120116" y="1402080"/>
            <a:ext cx="3744913" cy="173436"/>
          </a:xfrm>
          <a:prstGeom prst="rect">
            <a:avLst/>
          </a:prstGeom>
        </p:spPr>
        <p:txBody>
          <a:bodyPr lIns="0" tIns="0" rIns="0" bIns="0">
            <a:normAutofit/>
          </a:bodyPr>
          <a:lstStyle>
            <a:lvl1pPr marL="0" indent="0">
              <a:lnSpc>
                <a:spcPct val="100000"/>
              </a:lnSpc>
              <a:spcBef>
                <a:spcPts val="0"/>
              </a:spcBef>
              <a:buFontTx/>
              <a:buNone/>
              <a:defRPr sz="900" cap="all" spc="38"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14" name="Rectangle 13"/>
          <p:cNvSpPr/>
          <p:nvPr userDrawn="1"/>
        </p:nvSpPr>
        <p:spPr>
          <a:xfrm>
            <a:off x="1135347" y="887817"/>
            <a:ext cx="742951"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2492794532"/>
      </p:ext>
    </p:extLst>
  </p:cSld>
  <p:clrMapOvr>
    <a:masterClrMapping/>
  </p:clrMapOvr>
  <p:extLst>
    <p:ext uri="{DCECCB84-F9BA-43D5-87BE-67443E8EF086}">
      <p15:sldGuideLst xmlns:p15="http://schemas.microsoft.com/office/powerpoint/2012/main">
        <p15:guide id="1" orient="horz" pos="2160">
          <p15:clr>
            <a:srgbClr val="FBAE40"/>
          </p15:clr>
        </p15:guide>
        <p15:guide id="2" pos="45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9" name="Picture 8" descr="Logo&#10;&#10;Description automatically generated">
            <a:extLst>
              <a:ext uri="{FF2B5EF4-FFF2-40B4-BE49-F238E27FC236}">
                <a16:creationId xmlns:a16="http://schemas.microsoft.com/office/drawing/2014/main" id="{963282FF-A3A1-1B3A-8F7C-62A3B4D1D0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343" y="1014800"/>
            <a:ext cx="1412375" cy="458078"/>
          </a:xfrm>
          <a:prstGeom prst="rect">
            <a:avLst/>
          </a:prstGeom>
        </p:spPr>
      </p:pic>
    </p:spTree>
    <p:extLst>
      <p:ext uri="{BB962C8B-B14F-4D97-AF65-F5344CB8AC3E}">
        <p14:creationId xmlns:p14="http://schemas.microsoft.com/office/powerpoint/2010/main" val="224756479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9" name="Picture 8" descr="Logo&#10;&#10;Description automatically generated">
            <a:extLst>
              <a:ext uri="{FF2B5EF4-FFF2-40B4-BE49-F238E27FC236}">
                <a16:creationId xmlns:a16="http://schemas.microsoft.com/office/drawing/2014/main" id="{0ADB06BA-0793-83E8-0AC9-EEECBEBCC6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343" y="1014800"/>
            <a:ext cx="1412375" cy="458078"/>
          </a:xfrm>
          <a:prstGeom prst="rect">
            <a:avLst/>
          </a:prstGeom>
        </p:spPr>
      </p:pic>
    </p:spTree>
    <p:extLst>
      <p:ext uri="{BB962C8B-B14F-4D97-AF65-F5344CB8AC3E}">
        <p14:creationId xmlns:p14="http://schemas.microsoft.com/office/powerpoint/2010/main" val="194248327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302087E0-EEC1-75AF-93DC-2F497017B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6594" y="5918805"/>
            <a:ext cx="1828800" cy="594433"/>
          </a:xfrm>
          <a:prstGeom prst="rect">
            <a:avLst/>
          </a:prstGeom>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Tree>
    <p:extLst>
      <p:ext uri="{BB962C8B-B14F-4D97-AF65-F5344CB8AC3E}">
        <p14:creationId xmlns:p14="http://schemas.microsoft.com/office/powerpoint/2010/main" val="3284128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3" name="Picture 2">
            <a:extLst>
              <a:ext uri="{FF2B5EF4-FFF2-40B4-BE49-F238E27FC236}">
                <a16:creationId xmlns:a16="http://schemas.microsoft.com/office/drawing/2014/main" id="{02CF8042-0805-1E42-C6B1-78FCF51FFD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96594" y="5919453"/>
            <a:ext cx="1828800" cy="593137"/>
          </a:xfrm>
          <a:prstGeom prst="rect">
            <a:avLst/>
          </a:prstGeom>
        </p:spPr>
      </p:pic>
    </p:spTree>
    <p:extLst>
      <p:ext uri="{BB962C8B-B14F-4D97-AF65-F5344CB8AC3E}">
        <p14:creationId xmlns:p14="http://schemas.microsoft.com/office/powerpoint/2010/main" val="4263780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4" name="Picture 3">
            <a:extLst>
              <a:ext uri="{FF2B5EF4-FFF2-40B4-BE49-F238E27FC236}">
                <a16:creationId xmlns:a16="http://schemas.microsoft.com/office/drawing/2014/main" id="{7654DE3A-81F4-FA03-5572-84B4FE7B34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96594" y="5919453"/>
            <a:ext cx="1828800" cy="593137"/>
          </a:xfrm>
          <a:prstGeom prst="rect">
            <a:avLst/>
          </a:prstGeom>
        </p:spPr>
      </p:pic>
    </p:spTree>
    <p:extLst>
      <p:ext uri="{BB962C8B-B14F-4D97-AF65-F5344CB8AC3E}">
        <p14:creationId xmlns:p14="http://schemas.microsoft.com/office/powerpoint/2010/main" val="1108039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E0C8-AF82-7DF9-5E4D-C474F72DC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EAA31-1D1D-0C07-FCB1-BB0A899304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0B18A-7A5A-533C-9D98-FC373A4AA82D}"/>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5" name="Footer Placeholder 4">
            <a:extLst>
              <a:ext uri="{FF2B5EF4-FFF2-40B4-BE49-F238E27FC236}">
                <a16:creationId xmlns:a16="http://schemas.microsoft.com/office/drawing/2014/main" id="{678C8DF3-6D43-92FC-AA27-1C8C6C392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DE26C-CDA6-2CDA-DCE0-50DF69E1B3B8}"/>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259280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endParaRPr lang="en-US"/>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994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56895344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295146550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239766840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73283793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194075738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315656093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89278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22546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13807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1B1D-F6CD-9144-E7DE-24CBCE1C4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26A54F-5AD4-CD0B-50DA-9BEBA8782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76465-DAC2-50B7-8CFF-69BFA7654392}"/>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5" name="Footer Placeholder 4">
            <a:extLst>
              <a:ext uri="{FF2B5EF4-FFF2-40B4-BE49-F238E27FC236}">
                <a16:creationId xmlns:a16="http://schemas.microsoft.com/office/drawing/2014/main" id="{C45AC0FF-618B-29D3-087D-A1D2F72A4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0EB9A-99FB-0024-6FBF-92BFD056573E}"/>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3779057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1341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2806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0907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777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3952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0923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990524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158455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882693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6908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6B7-B50B-0AD6-2D53-E0FD4839F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E6811-F8C4-8CE5-7C39-EF5D243B3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F7737F-B750-BABE-7DDC-FAF4B82B0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A57CA-5BA7-89E9-8F25-88E3205A86AF}"/>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6" name="Footer Placeholder 5">
            <a:extLst>
              <a:ext uri="{FF2B5EF4-FFF2-40B4-BE49-F238E27FC236}">
                <a16:creationId xmlns:a16="http://schemas.microsoft.com/office/drawing/2014/main" id="{E19EC803-2F3D-ACED-74D9-6A5892ED5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F522E-B320-7B91-1D38-18C3F19F9FA6}"/>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2242439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6799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492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086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5033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3081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2539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696014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649699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644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09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736A-3640-4940-6FDB-1CD8A6451C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9F60EA-587C-9AF5-8984-98B0217FC0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B54D6-8589-D5C2-983E-2220A02FCA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4303BD-0403-1212-17F3-198147ABF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8E4F3-E443-C4A8-8DBB-061DEED84A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8A985-7183-A257-7F25-C9998896802B}"/>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8" name="Footer Placeholder 7">
            <a:extLst>
              <a:ext uri="{FF2B5EF4-FFF2-40B4-BE49-F238E27FC236}">
                <a16:creationId xmlns:a16="http://schemas.microsoft.com/office/drawing/2014/main" id="{FB39A59E-AF1A-F297-5834-5949F1670D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208E36-44BA-7B45-9A72-731FA37C5077}"/>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2659392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399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908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280093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2022 Baker Tilly US, LLP</a:t>
            </a:r>
          </a:p>
        </p:txBody>
      </p:sp>
      <p:pic>
        <p:nvPicPr>
          <p:cNvPr id="6" name="Picture 5" descr="Shape&#10;&#10;Description automatically generated with medium confidence">
            <a:extLst>
              <a:ext uri="{FF2B5EF4-FFF2-40B4-BE49-F238E27FC236}">
                <a16:creationId xmlns:a16="http://schemas.microsoft.com/office/drawing/2014/main" id="{DBD4097D-E2EC-B1F3-C81E-89031B6A05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6594" y="5918805"/>
            <a:ext cx="1828800" cy="594433"/>
          </a:xfrm>
          <a:prstGeom prst="rect">
            <a:avLst/>
          </a:prstGeom>
        </p:spPr>
      </p:pic>
    </p:spTree>
    <p:extLst>
      <p:ext uri="{BB962C8B-B14F-4D97-AF65-F5344CB8AC3E}">
        <p14:creationId xmlns:p14="http://schemas.microsoft.com/office/powerpoint/2010/main" val="3472594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userDrawn="1"/>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3207644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a:latin typeface="Arial" panose="020B0604020202020204" pitchFamily="34" charset="0"/>
            </a:endParaRPr>
          </a:p>
        </p:txBody>
      </p:sp>
    </p:spTree>
    <p:extLst>
      <p:ext uri="{BB962C8B-B14F-4D97-AF65-F5344CB8AC3E}">
        <p14:creationId xmlns:p14="http://schemas.microsoft.com/office/powerpoint/2010/main" val="4104537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11" name="Graphic 10">
            <a:extLst>
              <a:ext uri="{FF2B5EF4-FFF2-40B4-BE49-F238E27FC236}">
                <a16:creationId xmlns:a16="http://schemas.microsoft.com/office/drawing/2014/main" id="{99A73D36-4B95-076D-B590-D473F01A72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1431203987"/>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6" name="Graphic 5">
            <a:extLst>
              <a:ext uri="{FF2B5EF4-FFF2-40B4-BE49-F238E27FC236}">
                <a16:creationId xmlns:a16="http://schemas.microsoft.com/office/drawing/2014/main" id="{62542ABF-94A2-3279-C75D-DC6136DC34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201601076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7" name="Graphic 6">
            <a:extLst>
              <a:ext uri="{FF2B5EF4-FFF2-40B4-BE49-F238E27FC236}">
                <a16:creationId xmlns:a16="http://schemas.microsoft.com/office/drawing/2014/main" id="{ADE18FED-9CD6-F983-5FCC-381318AFC7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129902392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5" name="Graphic 4">
            <a:extLst>
              <a:ext uri="{FF2B5EF4-FFF2-40B4-BE49-F238E27FC236}">
                <a16:creationId xmlns:a16="http://schemas.microsoft.com/office/drawing/2014/main" id="{DB6CDB25-3D83-8F3C-6B92-C264396D07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184002522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54A8-5AFB-8096-2B84-C00178364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43ACF2-834E-548A-B72E-C7C8D1ACD703}"/>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4" name="Footer Placeholder 3">
            <a:extLst>
              <a:ext uri="{FF2B5EF4-FFF2-40B4-BE49-F238E27FC236}">
                <a16:creationId xmlns:a16="http://schemas.microsoft.com/office/drawing/2014/main" id="{5A1C3083-C9CC-3EC6-DAB9-3C3102AAC8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A56166-78D4-EB51-83E4-F8771D4C5CF9}"/>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1550675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5">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944A11C-8F75-66F5-D860-0834E5CA12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6594" y="5918572"/>
            <a:ext cx="1828800" cy="594666"/>
          </a:xfrm>
          <a:prstGeom prst="rect">
            <a:avLst/>
          </a:prstGeom>
        </p:spPr>
      </p:pic>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8" name="Graphic 7">
            <a:extLst>
              <a:ext uri="{FF2B5EF4-FFF2-40B4-BE49-F238E27FC236}">
                <a16:creationId xmlns:a16="http://schemas.microsoft.com/office/drawing/2014/main" id="{02F627E4-5F37-C414-83A3-C1B2E6DF1D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3514" y="5827594"/>
            <a:ext cx="2108595" cy="685645"/>
          </a:xfrm>
          <a:prstGeom prst="rect">
            <a:avLst/>
          </a:prstGeom>
        </p:spPr>
      </p:pic>
    </p:spTree>
    <p:extLst>
      <p:ext uri="{BB962C8B-B14F-4D97-AF65-F5344CB8AC3E}">
        <p14:creationId xmlns:p14="http://schemas.microsoft.com/office/powerpoint/2010/main" val="2268017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2" name="Graphic 1">
            <a:extLst>
              <a:ext uri="{FF2B5EF4-FFF2-40B4-BE49-F238E27FC236}">
                <a16:creationId xmlns:a16="http://schemas.microsoft.com/office/drawing/2014/main" id="{DAC5F2A9-A98E-F1A4-1A15-03026CF38C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8707" y="5824485"/>
            <a:ext cx="2045517" cy="660579"/>
          </a:xfrm>
          <a:prstGeom prst="rect">
            <a:avLst/>
          </a:prstGeom>
        </p:spPr>
      </p:pic>
    </p:spTree>
    <p:extLst>
      <p:ext uri="{BB962C8B-B14F-4D97-AF65-F5344CB8AC3E}">
        <p14:creationId xmlns:p14="http://schemas.microsoft.com/office/powerpoint/2010/main" val="2713751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2" name="Graphic 1">
            <a:extLst>
              <a:ext uri="{FF2B5EF4-FFF2-40B4-BE49-F238E27FC236}">
                <a16:creationId xmlns:a16="http://schemas.microsoft.com/office/drawing/2014/main" id="{57910E02-C284-3E40-40AA-635103B88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8707" y="5824485"/>
            <a:ext cx="2045517" cy="660579"/>
          </a:xfrm>
          <a:prstGeom prst="rect">
            <a:avLst/>
          </a:prstGeom>
        </p:spPr>
      </p:pic>
    </p:spTree>
    <p:extLst>
      <p:ext uri="{BB962C8B-B14F-4D97-AF65-F5344CB8AC3E}">
        <p14:creationId xmlns:p14="http://schemas.microsoft.com/office/powerpoint/2010/main" val="2396918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r>
              <a:rPr lang="en-US"/>
              <a:t>Click to edit Master title style</a:t>
            </a:r>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6787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4094681953"/>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1803410785"/>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108508247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388155663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356598497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38955731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00801-A663-E5A7-24CD-D18BEE2788B0}"/>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3" name="Footer Placeholder 2">
            <a:extLst>
              <a:ext uri="{FF2B5EF4-FFF2-40B4-BE49-F238E27FC236}">
                <a16:creationId xmlns:a16="http://schemas.microsoft.com/office/drawing/2014/main" id="{12FF4E22-46C9-9046-6AC5-5E7F76C7A1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D1CB53-B735-5A47-1C9A-6D05D48AFF89}"/>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23980121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63871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806188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741227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7731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6179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448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86216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8838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3387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60418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BC4A-78D8-51C1-C614-AC363DA2C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4F11B-1417-80D6-89E8-5DEFAA113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0C9C81-6620-8EA0-B6EF-BDA6E7AA1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5AF1B-8A7F-A924-8FCC-757603B09CFA}"/>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6" name="Footer Placeholder 5">
            <a:extLst>
              <a:ext uri="{FF2B5EF4-FFF2-40B4-BE49-F238E27FC236}">
                <a16:creationId xmlns:a16="http://schemas.microsoft.com/office/drawing/2014/main" id="{70F1BAA7-66BB-DFA3-EBDD-4497F0B1E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D67B8-961C-5074-70C6-6ABD32226BE1}"/>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9115360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5482795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455742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1201878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6751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94346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4291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66937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8380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0337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55008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4E50-C69C-E1A7-079A-B03EA1491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F3B05-2CDA-D461-BB31-EEE7661CC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74735-55AB-9D35-E98E-94602792B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C4338-345C-962D-437E-BA2DB9485DCE}"/>
              </a:ext>
            </a:extLst>
          </p:cNvPr>
          <p:cNvSpPr>
            <a:spLocks noGrp="1"/>
          </p:cNvSpPr>
          <p:nvPr>
            <p:ph type="dt" sz="half" idx="10"/>
          </p:nvPr>
        </p:nvSpPr>
        <p:spPr/>
        <p:txBody>
          <a:bodyPr/>
          <a:lstStyle/>
          <a:p>
            <a:fld id="{1112F23B-9B09-4758-A707-99F98D7D2F56}" type="datetimeFigureOut">
              <a:rPr lang="en-US" smtClean="0"/>
              <a:t>12/6/2023</a:t>
            </a:fld>
            <a:endParaRPr lang="en-US"/>
          </a:p>
        </p:txBody>
      </p:sp>
      <p:sp>
        <p:nvSpPr>
          <p:cNvPr id="6" name="Footer Placeholder 5">
            <a:extLst>
              <a:ext uri="{FF2B5EF4-FFF2-40B4-BE49-F238E27FC236}">
                <a16:creationId xmlns:a16="http://schemas.microsoft.com/office/drawing/2014/main" id="{5D43DE6E-F5C4-90C3-DF64-052CFBFC5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F698E-6873-389D-0E43-F955C4AFD7B1}"/>
              </a:ext>
            </a:extLst>
          </p:cNvPr>
          <p:cNvSpPr>
            <a:spLocks noGrp="1"/>
          </p:cNvSpPr>
          <p:nvPr>
            <p:ph type="sldNum" sz="quarter" idx="12"/>
          </p:nvPr>
        </p:nvSpPr>
        <p:spPr/>
        <p:txBody>
          <a:bodyPr/>
          <a:lstStyle/>
          <a:p>
            <a:fld id="{1D27215C-C327-4083-BC85-1EC9BC0AA86F}" type="slidenum">
              <a:rPr lang="en-US" smtClean="0"/>
              <a:t>‹#›</a:t>
            </a:fld>
            <a:endParaRPr lang="en-US"/>
          </a:p>
        </p:txBody>
      </p:sp>
    </p:spTree>
    <p:extLst>
      <p:ext uri="{BB962C8B-B14F-4D97-AF65-F5344CB8AC3E}">
        <p14:creationId xmlns:p14="http://schemas.microsoft.com/office/powerpoint/2010/main" val="597331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5525924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9443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3920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9283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295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885885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2022 Baker Tilly US, LLP</a:t>
            </a:r>
          </a:p>
        </p:txBody>
      </p:sp>
      <p:pic>
        <p:nvPicPr>
          <p:cNvPr id="2" name="Graphic 1">
            <a:extLst>
              <a:ext uri="{FF2B5EF4-FFF2-40B4-BE49-F238E27FC236}">
                <a16:creationId xmlns:a16="http://schemas.microsoft.com/office/drawing/2014/main" id="{5F951C6C-8EAB-C27F-4B80-7695603411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3514" y="5827594"/>
            <a:ext cx="2108595" cy="685645"/>
          </a:xfrm>
          <a:prstGeom prst="rect">
            <a:avLst/>
          </a:prstGeom>
        </p:spPr>
      </p:pic>
    </p:spTree>
    <p:extLst>
      <p:ext uri="{BB962C8B-B14F-4D97-AF65-F5344CB8AC3E}">
        <p14:creationId xmlns:p14="http://schemas.microsoft.com/office/powerpoint/2010/main" val="1942345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2_Section Hea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093"/>
            <a:ext cx="12192000" cy="6878093"/>
          </a:xfrm>
          <a:prstGeom prst="rect">
            <a:avLst/>
          </a:prstGeom>
          <a:ln>
            <a:noFill/>
          </a:ln>
        </p:spPr>
      </p:pic>
      <p:sp>
        <p:nvSpPr>
          <p:cNvPr id="2" name="Title 1"/>
          <p:cNvSpPr>
            <a:spLocks noGrp="1"/>
          </p:cNvSpPr>
          <p:nvPr>
            <p:ph type="title"/>
          </p:nvPr>
        </p:nvSpPr>
        <p:spPr>
          <a:xfrm>
            <a:off x="754112" y="2833555"/>
            <a:ext cx="4616451" cy="2347259"/>
          </a:xfrm>
        </p:spPr>
        <p:txBody>
          <a:bodyPr lIns="0" tIns="0" rIns="0" bIns="0" anchor="ctr">
            <a:normAutofit/>
          </a:bodyPr>
          <a:lstStyle>
            <a:lvl1pPr>
              <a:defRPr sz="4267">
                <a:solidFill>
                  <a:schemeClr val="bg1"/>
                </a:solidFill>
              </a:defRPr>
            </a:lvl1pPr>
          </a:lstStyle>
          <a:p>
            <a:r>
              <a:rPr lang="en-US"/>
              <a:t>Click to edit Master title style</a:t>
            </a:r>
          </a:p>
        </p:txBody>
      </p:sp>
    </p:spTree>
    <p:extLst>
      <p:ext uri="{BB962C8B-B14F-4D97-AF65-F5344CB8AC3E}">
        <p14:creationId xmlns:p14="http://schemas.microsoft.com/office/powerpoint/2010/main" val="3664468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7"/>
          <p:cNvSpPr/>
          <p:nvPr/>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14401" y="1434164"/>
            <a:ext cx="4084446" cy="123246"/>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2" name="Title 1"/>
          <p:cNvSpPr>
            <a:spLocks noGrp="1"/>
          </p:cNvSpPr>
          <p:nvPr>
            <p:ph type="title"/>
          </p:nvPr>
        </p:nvSpPr>
        <p:spPr>
          <a:xfrm>
            <a:off x="914400" y="1622003"/>
            <a:ext cx="10584677" cy="1325563"/>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4400" y="2537798"/>
            <a:ext cx="10576134" cy="441529"/>
          </a:xfrm>
        </p:spPr>
        <p:txBody>
          <a:bodyPr wrap="square" lIns="0" tIns="0" rIns="0" bIns="0" anchor="t" anchorCtr="0">
            <a:normAutofit/>
          </a:bodyPr>
          <a:lstStyle>
            <a:lvl1pPr marL="0" indent="0">
              <a:lnSpc>
                <a:spcPct val="15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Rectangle 12"/>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3538B83-FAC1-2E0C-80A7-8228E1C5DA0B}"/>
              </a:ext>
            </a:extLst>
          </p:cNvPr>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CBC715D3-AB3A-A44F-305C-20EEB6593019}"/>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81F0F7-2501-BB46-32AD-96F3B907F4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9" name="Rectangle 8">
            <a:extLst>
              <a:ext uri="{FF2B5EF4-FFF2-40B4-BE49-F238E27FC236}">
                <a16:creationId xmlns:a16="http://schemas.microsoft.com/office/drawing/2014/main" id="{B6F37085-5FC5-4B2F-F264-D2CED79E68B8}"/>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1420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Rectangle 7"/>
          <p:cNvSpPr/>
          <p:nvPr/>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0326"/>
            <a:ext cx="12143574"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22945" y="1383974"/>
            <a:ext cx="4075901"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12" name="Rectangle 11"/>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8F3940-8DC8-8221-4F0A-240D8BCA56EF}"/>
              </a:ext>
            </a:extLst>
          </p:cNvPr>
          <p:cNvSpPr/>
          <p:nvPr userDrawn="1"/>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8CA760-34B0-E20D-8735-4210CE43C761}"/>
              </a:ext>
            </a:extLst>
          </p:cNvPr>
          <p:cNvSpPr/>
          <p:nvPr userDrawn="1"/>
        </p:nvSpPr>
        <p:spPr>
          <a:xfrm>
            <a:off x="0" y="60326"/>
            <a:ext cx="12143574"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C44760-E4DC-52CA-C490-318FA175C73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9" name="Rectangle 8">
            <a:extLst>
              <a:ext uri="{FF2B5EF4-FFF2-40B4-BE49-F238E27FC236}">
                <a16:creationId xmlns:a16="http://schemas.microsoft.com/office/drawing/2014/main" id="{D7A48866-412F-F50B-2624-F43554DD8116}"/>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27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80.xml"/><Relationship Id="rId21" Type="http://schemas.openxmlformats.org/officeDocument/2006/relationships/slideLayout" Target="../slideLayouts/slideLayout75.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63" Type="http://schemas.openxmlformats.org/officeDocument/2006/relationships/slideLayout" Target="../slideLayouts/slideLayout117.xml"/><Relationship Id="rId68" Type="http://schemas.openxmlformats.org/officeDocument/2006/relationships/slideLayout" Target="../slideLayouts/slideLayout122.xml"/><Relationship Id="rId84" Type="http://schemas.openxmlformats.org/officeDocument/2006/relationships/slideLayout" Target="../slideLayouts/slideLayout138.xml"/><Relationship Id="rId16" Type="http://schemas.openxmlformats.org/officeDocument/2006/relationships/slideLayout" Target="../slideLayouts/slideLayout70.xml"/><Relationship Id="rId11" Type="http://schemas.openxmlformats.org/officeDocument/2006/relationships/slideLayout" Target="../slideLayouts/slideLayout65.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53" Type="http://schemas.openxmlformats.org/officeDocument/2006/relationships/slideLayout" Target="../slideLayouts/slideLayout107.xml"/><Relationship Id="rId58" Type="http://schemas.openxmlformats.org/officeDocument/2006/relationships/slideLayout" Target="../slideLayouts/slideLayout112.xml"/><Relationship Id="rId74" Type="http://schemas.openxmlformats.org/officeDocument/2006/relationships/slideLayout" Target="../slideLayouts/slideLayout128.xml"/><Relationship Id="rId79" Type="http://schemas.openxmlformats.org/officeDocument/2006/relationships/slideLayout" Target="../slideLayouts/slideLayout133.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slideLayout" Target="../slideLayouts/slideLayout110.xml"/><Relationship Id="rId64" Type="http://schemas.openxmlformats.org/officeDocument/2006/relationships/slideLayout" Target="../slideLayouts/slideLayout118.xml"/><Relationship Id="rId69" Type="http://schemas.openxmlformats.org/officeDocument/2006/relationships/slideLayout" Target="../slideLayouts/slideLayout123.xml"/><Relationship Id="rId77" Type="http://schemas.openxmlformats.org/officeDocument/2006/relationships/slideLayout" Target="../slideLayouts/slideLayout131.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72" Type="http://schemas.openxmlformats.org/officeDocument/2006/relationships/slideLayout" Target="../slideLayouts/slideLayout126.xml"/><Relationship Id="rId80" Type="http://schemas.openxmlformats.org/officeDocument/2006/relationships/slideLayout" Target="../slideLayouts/slideLayout134.xml"/><Relationship Id="rId85" Type="http://schemas.openxmlformats.org/officeDocument/2006/relationships/slideLayout" Target="../slideLayouts/slideLayout139.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59" Type="http://schemas.openxmlformats.org/officeDocument/2006/relationships/slideLayout" Target="../slideLayouts/slideLayout113.xml"/><Relationship Id="rId67" Type="http://schemas.openxmlformats.org/officeDocument/2006/relationships/slideLayout" Target="../slideLayouts/slideLayout121.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62" Type="http://schemas.openxmlformats.org/officeDocument/2006/relationships/slideLayout" Target="../slideLayouts/slideLayout116.xml"/><Relationship Id="rId70" Type="http://schemas.openxmlformats.org/officeDocument/2006/relationships/slideLayout" Target="../slideLayouts/slideLayout124.xml"/><Relationship Id="rId75" Type="http://schemas.openxmlformats.org/officeDocument/2006/relationships/slideLayout" Target="../slideLayouts/slideLayout129.xml"/><Relationship Id="rId83" Type="http://schemas.openxmlformats.org/officeDocument/2006/relationships/slideLayout" Target="../slideLayouts/slideLayout137.xml"/><Relationship Id="rId88"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57" Type="http://schemas.openxmlformats.org/officeDocument/2006/relationships/slideLayout" Target="../slideLayouts/slideLayout111.xml"/><Relationship Id="rId10" Type="http://schemas.openxmlformats.org/officeDocument/2006/relationships/slideLayout" Target="../slideLayouts/slideLayout64.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60" Type="http://schemas.openxmlformats.org/officeDocument/2006/relationships/slideLayout" Target="../slideLayouts/slideLayout114.xml"/><Relationship Id="rId65" Type="http://schemas.openxmlformats.org/officeDocument/2006/relationships/slideLayout" Target="../slideLayouts/slideLayout119.xml"/><Relationship Id="rId73" Type="http://schemas.openxmlformats.org/officeDocument/2006/relationships/slideLayout" Target="../slideLayouts/slideLayout127.xml"/><Relationship Id="rId78" Type="http://schemas.openxmlformats.org/officeDocument/2006/relationships/slideLayout" Target="../slideLayouts/slideLayout132.xml"/><Relationship Id="rId81" Type="http://schemas.openxmlformats.org/officeDocument/2006/relationships/slideLayout" Target="../slideLayouts/slideLayout135.xml"/><Relationship Id="rId86" Type="http://schemas.openxmlformats.org/officeDocument/2006/relationships/slideLayout" Target="../slideLayouts/slideLayout140.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9" Type="http://schemas.openxmlformats.org/officeDocument/2006/relationships/slideLayout" Target="../slideLayouts/slideLayout93.xml"/><Relationship Id="rId34" Type="http://schemas.openxmlformats.org/officeDocument/2006/relationships/slideLayout" Target="../slideLayouts/slideLayout88.xml"/><Relationship Id="rId50" Type="http://schemas.openxmlformats.org/officeDocument/2006/relationships/slideLayout" Target="../slideLayouts/slideLayout104.xml"/><Relationship Id="rId55" Type="http://schemas.openxmlformats.org/officeDocument/2006/relationships/slideLayout" Target="../slideLayouts/slideLayout109.xml"/><Relationship Id="rId76" Type="http://schemas.openxmlformats.org/officeDocument/2006/relationships/slideLayout" Target="../slideLayouts/slideLayout130.xml"/><Relationship Id="rId7" Type="http://schemas.openxmlformats.org/officeDocument/2006/relationships/slideLayout" Target="../slideLayouts/slideLayout61.xml"/><Relationship Id="rId71" Type="http://schemas.openxmlformats.org/officeDocument/2006/relationships/slideLayout" Target="../slideLayouts/slideLayout125.xml"/><Relationship Id="rId2" Type="http://schemas.openxmlformats.org/officeDocument/2006/relationships/slideLayout" Target="../slideLayouts/slideLayout56.xml"/><Relationship Id="rId29" Type="http://schemas.openxmlformats.org/officeDocument/2006/relationships/slideLayout" Target="../slideLayouts/slideLayout83.xml"/><Relationship Id="rId24" Type="http://schemas.openxmlformats.org/officeDocument/2006/relationships/slideLayout" Target="../slideLayouts/slideLayout78.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66" Type="http://schemas.openxmlformats.org/officeDocument/2006/relationships/slideLayout" Target="../slideLayouts/slideLayout120.xml"/><Relationship Id="rId87" Type="http://schemas.openxmlformats.org/officeDocument/2006/relationships/slideLayout" Target="../slideLayouts/slideLayout141.xml"/><Relationship Id="rId61" Type="http://schemas.openxmlformats.org/officeDocument/2006/relationships/slideLayout" Target="../slideLayouts/slideLayout115.xml"/><Relationship Id="rId82"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30526-69F2-E4AD-1204-A91CA2AFF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CBB21-1B43-7EC0-D05C-6B72FB838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7B6AB-52F2-5E7E-7A8D-441617C19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F23B-9B09-4758-A707-99F98D7D2F56}" type="datetimeFigureOut">
              <a:rPr lang="en-US" smtClean="0"/>
              <a:t>12/6/2023</a:t>
            </a:fld>
            <a:endParaRPr lang="en-US"/>
          </a:p>
        </p:txBody>
      </p:sp>
      <p:sp>
        <p:nvSpPr>
          <p:cNvPr id="5" name="Footer Placeholder 4">
            <a:extLst>
              <a:ext uri="{FF2B5EF4-FFF2-40B4-BE49-F238E27FC236}">
                <a16:creationId xmlns:a16="http://schemas.microsoft.com/office/drawing/2014/main" id="{77B4C967-0F6E-F792-1D01-72A33AEFB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D091F-2B8A-E59A-46B3-B3C7E62C9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7215C-C327-4083-BC85-1EC9BC0AA86F}" type="slidenum">
              <a:rPr lang="en-US" smtClean="0"/>
              <a:t>‹#›</a:t>
            </a:fld>
            <a:endParaRPr lang="en-US"/>
          </a:p>
        </p:txBody>
      </p:sp>
    </p:spTree>
    <p:extLst>
      <p:ext uri="{BB962C8B-B14F-4D97-AF65-F5344CB8AC3E}">
        <p14:creationId xmlns:p14="http://schemas.microsoft.com/office/powerpoint/2010/main" val="3794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r>
              <a:rPr lang="en-US"/>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678EFB2-4C89-4337-9FE3-76CC5529E1A8}" type="slidenum">
              <a:rPr lang="en-US" smtClean="0"/>
              <a:pPr/>
              <a:t>‹#›</a:t>
            </a:fld>
            <a:endParaRPr lang="en-US"/>
          </a:p>
        </p:txBody>
      </p:sp>
    </p:spTree>
    <p:extLst>
      <p:ext uri="{BB962C8B-B14F-4D97-AF65-F5344CB8AC3E}">
        <p14:creationId xmlns:p14="http://schemas.microsoft.com/office/powerpoint/2010/main" val="2788978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8D4BCE8-C29C-45AF-B169-4E9DD4A9258F}" type="datetimeFigureOut">
              <a:rPr lang="en-US" smtClean="0"/>
              <a:t>12/6/2023</a:t>
            </a:fld>
            <a:endParaRPr lang="en-US"/>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BDD4976-8527-42EB-9DCF-DF8E03B3AFAC}" type="slidenum">
              <a:rPr lang="en-US" smtClean="0"/>
              <a:t>‹#›</a:t>
            </a:fld>
            <a:endParaRPr lang="en-US"/>
          </a:p>
        </p:txBody>
      </p:sp>
    </p:spTree>
    <p:extLst>
      <p:ext uri="{BB962C8B-B14F-4D97-AF65-F5344CB8AC3E}">
        <p14:creationId xmlns:p14="http://schemas.microsoft.com/office/powerpoint/2010/main" val="9522135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 id="2147483760" r:id="rId56"/>
    <p:sldLayoutId id="2147483761" r:id="rId57"/>
    <p:sldLayoutId id="2147483762" r:id="rId58"/>
    <p:sldLayoutId id="2147483763" r:id="rId59"/>
    <p:sldLayoutId id="2147483764" r:id="rId60"/>
    <p:sldLayoutId id="2147483765" r:id="rId61"/>
    <p:sldLayoutId id="2147483766" r:id="rId62"/>
    <p:sldLayoutId id="2147483767" r:id="rId63"/>
    <p:sldLayoutId id="2147483768" r:id="rId64"/>
    <p:sldLayoutId id="2147483769" r:id="rId65"/>
    <p:sldLayoutId id="2147483770" r:id="rId66"/>
    <p:sldLayoutId id="2147483771" r:id="rId67"/>
    <p:sldLayoutId id="2147483772" r:id="rId68"/>
    <p:sldLayoutId id="2147483773" r:id="rId69"/>
    <p:sldLayoutId id="2147483774" r:id="rId70"/>
    <p:sldLayoutId id="2147483775" r:id="rId71"/>
    <p:sldLayoutId id="2147483776" r:id="rId72"/>
    <p:sldLayoutId id="2147483777" r:id="rId73"/>
    <p:sldLayoutId id="2147483778" r:id="rId74"/>
    <p:sldLayoutId id="2147483779" r:id="rId75"/>
    <p:sldLayoutId id="2147483780" r:id="rId76"/>
    <p:sldLayoutId id="2147483781" r:id="rId77"/>
    <p:sldLayoutId id="2147483782" r:id="rId78"/>
    <p:sldLayoutId id="2147483783" r:id="rId79"/>
    <p:sldLayoutId id="2147483784" r:id="rId80"/>
    <p:sldLayoutId id="2147483785" r:id="rId81"/>
    <p:sldLayoutId id="2147483786" r:id="rId82"/>
    <p:sldLayoutId id="2147483787" r:id="rId83"/>
    <p:sldLayoutId id="2147483788" r:id="rId84"/>
    <p:sldLayoutId id="2147483789" r:id="rId85"/>
    <p:sldLayoutId id="2147483790" r:id="rId86"/>
    <p:sldLayoutId id="2147483791" r:id="rId87"/>
  </p:sldLayoutIdLst>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urveymonkey.com/r/TJ5GW3M" TargetMode="Externa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questis.sharepoint.com/:b:/r/sites/IN/SVRS/County/Shared%20Documents1/ABS%20Envelope%20Standardization/ABS%20Envelope%20Standardization%20Training%20Deck(10.18.2023).pdf?csf=1&amp;web=1&amp;e=gx9nWh" TargetMode="External"/><Relationship Id="rId2" Type="http://schemas.openxmlformats.org/officeDocument/2006/relationships/hyperlink" Target="https://questis.sharepoint.com/sites/IN/SVRS/County/_layouts/15/stream.aspx?id=%2Fsites%2FIN%2FSVRS%2FCounty%2FShared%20Documents1%2FABS%20Envelope%20Standardization%2FABS%20Envelope%20Standardization%20County%20Training%20Meeting%20Recording%20%2D%2010%2E18%2E2023%2Emp4&amp;referrer=StreamWebApp%2EWeb&amp;referrerScenario=AddressBarCopied%2Eview" TargetMode="External"/><Relationship Id="rId1" Type="http://schemas.openxmlformats.org/officeDocument/2006/relationships/slideLayout" Target="../slideLayouts/slideLayout33.xml"/><Relationship Id="rId5" Type="http://schemas.openxmlformats.org/officeDocument/2006/relationships/hyperlink" Target="https://www.surveymonkey.com/r/TJ5GW3M" TargetMode="External"/><Relationship Id="rId4" Type="http://schemas.openxmlformats.org/officeDocument/2006/relationships/hyperlink" Target="https://questis.sharepoint.com/:b:/r/sites/IN/SVRS/County/Shared%20Documents1/ABS%20Envelope%20Standardization/ABS%20Envelope%20Style%20Guide(10.18.2023).pdf?csf=1&amp;web=1&amp;e=j31HT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hyperlink" Target="https://about.usps.com/what/government-services/election-mail/pdf/election-mail-prepaid-reply-mail-info.pdf" TargetMode="External"/><Relationship Id="rId2" Type="http://schemas.openxmlformats.org/officeDocument/2006/relationships/hyperlink" Target="https://about.usps.com/what/government-services/election-mail/welcome.htm#resources" TargetMode="External"/><Relationship Id="rId1" Type="http://schemas.openxmlformats.org/officeDocument/2006/relationships/slideLayout" Target="../slideLayouts/slideLayout31.xml"/><Relationship Id="rId5" Type="http://schemas.openxmlformats.org/officeDocument/2006/relationships/image" Target="../media/image51.png"/><Relationship Id="rId4" Type="http://schemas.openxmlformats.org/officeDocument/2006/relationships/hyperlink" Target="https://pe.usps.com/text/qsg300/Q505.htm#ep102696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hyperlink" Target="https://questis.sharepoint.com/sites/IN/SVRS/County/Shared%20Documents1/ABS%20Envelope%20Standardization/ABS%20Envelope%20Style%20Guide%20FINAL%20DRAFT.pdf?CT=1697463345964&amp;OR=ItemsView" TargetMode="Externa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E9F3C2-E8CD-D1D0-F49F-021F037B4878}"/>
              </a:ext>
            </a:extLst>
          </p:cNvPr>
          <p:cNvSpPr>
            <a:spLocks noGrp="1"/>
          </p:cNvSpPr>
          <p:nvPr>
            <p:ph type="subTitle" idx="1"/>
          </p:nvPr>
        </p:nvSpPr>
        <p:spPr>
          <a:xfrm>
            <a:off x="457199" y="1524000"/>
            <a:ext cx="6477857" cy="3538224"/>
          </a:xfrm>
        </p:spPr>
        <p:txBody>
          <a:bodyPr>
            <a:normAutofit/>
          </a:bodyPr>
          <a:lstStyle/>
          <a:p>
            <a:r>
              <a:rPr lang="en-US" sz="5100" dirty="0"/>
              <a:t>Absentee Ballot Security Envelope Redesign</a:t>
            </a:r>
          </a:p>
        </p:txBody>
      </p:sp>
      <p:sp>
        <p:nvSpPr>
          <p:cNvPr id="3" name="Title 2">
            <a:extLst>
              <a:ext uri="{FF2B5EF4-FFF2-40B4-BE49-F238E27FC236}">
                <a16:creationId xmlns:a16="http://schemas.microsoft.com/office/drawing/2014/main" id="{641B5088-18EF-3F7C-2F7F-783C0D346CB8}"/>
              </a:ext>
            </a:extLst>
          </p:cNvPr>
          <p:cNvSpPr>
            <a:spLocks noGrp="1"/>
          </p:cNvSpPr>
          <p:nvPr>
            <p:ph type="title"/>
          </p:nvPr>
        </p:nvSpPr>
        <p:spPr>
          <a:xfrm>
            <a:off x="457200" y="5071190"/>
            <a:ext cx="6036732" cy="535531"/>
          </a:xfrm>
        </p:spPr>
        <p:txBody>
          <a:bodyPr/>
          <a:lstStyle/>
          <a:p>
            <a:r>
              <a:rPr lang="en-US" dirty="0"/>
              <a:t>2023 Election Conference</a:t>
            </a:r>
            <a:br>
              <a:rPr lang="en-US" dirty="0"/>
            </a:br>
            <a:r>
              <a:rPr lang="en-US" dirty="0"/>
              <a:t>Jack Sanders, Baker Tilly Project Manager</a:t>
            </a:r>
          </a:p>
        </p:txBody>
      </p:sp>
    </p:spTree>
    <p:extLst>
      <p:ext uri="{BB962C8B-B14F-4D97-AF65-F5344CB8AC3E}">
        <p14:creationId xmlns:p14="http://schemas.microsoft.com/office/powerpoint/2010/main" val="228349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A719-E8CA-F577-CB26-5C1D1EE41BE9}"/>
              </a:ext>
            </a:extLst>
          </p:cNvPr>
          <p:cNvSpPr>
            <a:spLocks noGrp="1"/>
          </p:cNvSpPr>
          <p:nvPr>
            <p:ph type="title"/>
          </p:nvPr>
        </p:nvSpPr>
        <p:spPr>
          <a:xfrm>
            <a:off x="457200" y="3041202"/>
            <a:ext cx="4368800" cy="387798"/>
          </a:xfrm>
        </p:spPr>
        <p:txBody>
          <a:bodyPr/>
          <a:lstStyle/>
          <a:p>
            <a:r>
              <a:rPr lang="en-US" dirty="0"/>
              <a:t>Camera-Ready Files Information Gathering Survey</a:t>
            </a:r>
          </a:p>
        </p:txBody>
      </p:sp>
      <p:sp>
        <p:nvSpPr>
          <p:cNvPr id="3" name="Subtitle 2">
            <a:extLst>
              <a:ext uri="{FF2B5EF4-FFF2-40B4-BE49-F238E27FC236}">
                <a16:creationId xmlns:a16="http://schemas.microsoft.com/office/drawing/2014/main" id="{0873495E-DB63-0DF0-2276-33A652ABF830}"/>
              </a:ext>
            </a:extLst>
          </p:cNvPr>
          <p:cNvSpPr>
            <a:spLocks noGrp="1"/>
          </p:cNvSpPr>
          <p:nvPr>
            <p:ph type="subTitle" idx="1"/>
          </p:nvPr>
        </p:nvSpPr>
        <p:spPr>
          <a:xfrm>
            <a:off x="457200" y="3429001"/>
            <a:ext cx="4368800" cy="2069797"/>
          </a:xfrm>
        </p:spPr>
        <p:txBody>
          <a:bodyPr/>
          <a:lstStyle/>
          <a:p>
            <a:r>
              <a:rPr lang="en-US" dirty="0"/>
              <a:t>Survey Web Link and QR Code</a:t>
            </a:r>
          </a:p>
        </p:txBody>
      </p:sp>
      <p:sp>
        <p:nvSpPr>
          <p:cNvPr id="4" name="TextBox 3">
            <a:extLst>
              <a:ext uri="{FF2B5EF4-FFF2-40B4-BE49-F238E27FC236}">
                <a16:creationId xmlns:a16="http://schemas.microsoft.com/office/drawing/2014/main" id="{FF51E194-B76F-4D7D-9E68-0B5DB925CF22}"/>
              </a:ext>
            </a:extLst>
          </p:cNvPr>
          <p:cNvSpPr txBox="1"/>
          <p:nvPr/>
        </p:nvSpPr>
        <p:spPr>
          <a:xfrm>
            <a:off x="5093368" y="244279"/>
            <a:ext cx="7098632"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rPr>
              <a:t>Link: </a:t>
            </a:r>
            <a:r>
              <a:rPr lang="en-US" sz="2400" dirty="0">
                <a:latin typeface="+mn-lt"/>
                <a:hlinkClick r:id="rId2"/>
              </a:rPr>
              <a:t>https://www.surveymonkey.com/r/TJ5GW3M</a:t>
            </a:r>
            <a:endParaRPr lang="en-US" sz="2400" dirty="0">
              <a:latin typeface="+mn-lt"/>
            </a:endParaRPr>
          </a:p>
        </p:txBody>
      </p:sp>
      <p:pic>
        <p:nvPicPr>
          <p:cNvPr id="6" name="Picture 5">
            <a:extLst>
              <a:ext uri="{FF2B5EF4-FFF2-40B4-BE49-F238E27FC236}">
                <a16:creationId xmlns:a16="http://schemas.microsoft.com/office/drawing/2014/main" id="{30A285B1-5DCF-A899-76B7-63C75E94A5D4}"/>
              </a:ext>
            </a:extLst>
          </p:cNvPr>
          <p:cNvPicPr>
            <a:picLocks noChangeAspect="1"/>
          </p:cNvPicPr>
          <p:nvPr/>
        </p:nvPicPr>
        <p:blipFill>
          <a:blip r:embed="rId3"/>
          <a:stretch>
            <a:fillRect/>
          </a:stretch>
        </p:blipFill>
        <p:spPr>
          <a:xfrm>
            <a:off x="6258182" y="1245227"/>
            <a:ext cx="4769004" cy="4769004"/>
          </a:xfrm>
          <a:prstGeom prst="rect">
            <a:avLst/>
          </a:prstGeom>
        </p:spPr>
      </p:pic>
    </p:spTree>
    <p:extLst>
      <p:ext uri="{BB962C8B-B14F-4D97-AF65-F5344CB8AC3E}">
        <p14:creationId xmlns:p14="http://schemas.microsoft.com/office/powerpoint/2010/main" val="99471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79F6-99FC-8180-1411-54335A41754B}"/>
              </a:ext>
            </a:extLst>
          </p:cNvPr>
          <p:cNvSpPr>
            <a:spLocks noGrp="1"/>
          </p:cNvSpPr>
          <p:nvPr>
            <p:ph type="title"/>
          </p:nvPr>
        </p:nvSpPr>
        <p:spPr/>
        <p:txBody>
          <a:bodyPr/>
          <a:lstStyle/>
          <a:p>
            <a:r>
              <a:rPr lang="en-US" dirty="0">
                <a:solidFill>
                  <a:schemeClr val="tx1"/>
                </a:solidFill>
              </a:rPr>
              <a:t>What is this Project?</a:t>
            </a:r>
          </a:p>
        </p:txBody>
      </p:sp>
      <p:sp>
        <p:nvSpPr>
          <p:cNvPr id="3" name="Text Placeholder 2">
            <a:extLst>
              <a:ext uri="{FF2B5EF4-FFF2-40B4-BE49-F238E27FC236}">
                <a16:creationId xmlns:a16="http://schemas.microsoft.com/office/drawing/2014/main" id="{C166552F-0B03-4D12-C061-9E3052D73E65}"/>
              </a:ext>
            </a:extLst>
          </p:cNvPr>
          <p:cNvSpPr>
            <a:spLocks noGrp="1"/>
          </p:cNvSpPr>
          <p:nvPr>
            <p:ph type="body" sz="quarter" idx="13"/>
          </p:nvPr>
        </p:nvSpPr>
        <p:spPr/>
        <p:txBody>
          <a:bodyPr/>
          <a:lstStyle/>
          <a:p>
            <a:r>
              <a:rPr lang="en-US" dirty="0"/>
              <a:t>Absentee Envelope Standardization Overview</a:t>
            </a:r>
          </a:p>
        </p:txBody>
      </p:sp>
      <p:sp>
        <p:nvSpPr>
          <p:cNvPr id="4" name="Content Placeholder 3">
            <a:extLst>
              <a:ext uri="{FF2B5EF4-FFF2-40B4-BE49-F238E27FC236}">
                <a16:creationId xmlns:a16="http://schemas.microsoft.com/office/drawing/2014/main" id="{590FAB03-56CC-9914-5E5F-5B2497545770}"/>
              </a:ext>
            </a:extLst>
          </p:cNvPr>
          <p:cNvSpPr>
            <a:spLocks noGrp="1"/>
          </p:cNvSpPr>
          <p:nvPr>
            <p:ph sz="quarter" idx="14"/>
          </p:nvPr>
        </p:nvSpPr>
        <p:spPr/>
        <p:txBody>
          <a:bodyPr>
            <a:normAutofit fontScale="85000" lnSpcReduction="20000"/>
          </a:bodyPr>
          <a:lstStyle/>
          <a:p>
            <a:r>
              <a:rPr lang="en-US" dirty="0"/>
              <a:t>At this time, there is not a standard mail design being used by counties for outgoing and return absentee mail </a:t>
            </a:r>
          </a:p>
          <a:p>
            <a:r>
              <a:rPr lang="en-US" dirty="0"/>
              <a:t>Why create a standardized absentee mail design?</a:t>
            </a:r>
          </a:p>
          <a:p>
            <a:pPr lvl="1"/>
            <a:r>
              <a:rPr lang="en-US" dirty="0"/>
              <a:t>Increase voter recognition of election mail</a:t>
            </a:r>
          </a:p>
          <a:p>
            <a:pPr lvl="1"/>
            <a:r>
              <a:rPr lang="en-US" dirty="0"/>
              <a:t>Easy identification of election mail for voters, mail carriers, and USPS processing facilities</a:t>
            </a:r>
          </a:p>
          <a:p>
            <a:pPr lvl="1"/>
            <a:r>
              <a:rPr lang="en-US" dirty="0"/>
              <a:t>Reduces risk voters may experience for mail delivery issues </a:t>
            </a:r>
          </a:p>
          <a:p>
            <a:r>
              <a:rPr lang="en-US" dirty="0"/>
              <a:t>Which Absentee Envelopes have been redesigned?</a:t>
            </a:r>
          </a:p>
          <a:p>
            <a:pPr lvl="1"/>
            <a:r>
              <a:rPr lang="en-US" dirty="0"/>
              <a:t>ABS-6 (Domestic Return Envelope)</a:t>
            </a:r>
          </a:p>
          <a:p>
            <a:pPr lvl="1"/>
            <a:r>
              <a:rPr lang="en-US" dirty="0"/>
              <a:t>ABS-8 (Domestic Outgoing Envelope)</a:t>
            </a:r>
          </a:p>
          <a:p>
            <a:pPr lvl="1"/>
            <a:r>
              <a:rPr lang="en-US" dirty="0"/>
              <a:t>ABS-10A (UOCAVA Outgoing Envelope)</a:t>
            </a:r>
          </a:p>
          <a:p>
            <a:pPr lvl="1"/>
            <a:r>
              <a:rPr lang="en-US" dirty="0"/>
              <a:t>ABS-10B (UOCAVA Envelope for Office Use)</a:t>
            </a:r>
          </a:p>
          <a:p>
            <a:pPr lvl="1"/>
            <a:r>
              <a:rPr lang="en-US" dirty="0"/>
              <a:t>ABS-16 (UOCAVA Return Envelope)</a:t>
            </a:r>
          </a:p>
          <a:p>
            <a:r>
              <a:rPr lang="en-US" dirty="0"/>
              <a:t>Counties can refer to the Absentee Envelope Style Guide, recorded training session, and training documentation with design guidelines and configuration options.	</a:t>
            </a:r>
          </a:p>
          <a:p>
            <a:pPr lvl="1"/>
            <a:endParaRPr lang="en-US" dirty="0"/>
          </a:p>
          <a:p>
            <a:pPr lvl="1"/>
            <a:endParaRPr lang="en-US" dirty="0"/>
          </a:p>
          <a:p>
            <a:endParaRPr lang="en-US" dirty="0"/>
          </a:p>
        </p:txBody>
      </p:sp>
    </p:spTree>
    <p:extLst>
      <p:ext uri="{BB962C8B-B14F-4D97-AF65-F5344CB8AC3E}">
        <p14:creationId xmlns:p14="http://schemas.microsoft.com/office/powerpoint/2010/main" val="267381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79F6-99FC-8180-1411-54335A41754B}"/>
              </a:ext>
            </a:extLst>
          </p:cNvPr>
          <p:cNvSpPr>
            <a:spLocks noGrp="1"/>
          </p:cNvSpPr>
          <p:nvPr>
            <p:ph type="title"/>
          </p:nvPr>
        </p:nvSpPr>
        <p:spPr/>
        <p:txBody>
          <a:bodyPr/>
          <a:lstStyle/>
          <a:p>
            <a:r>
              <a:rPr lang="en-US" dirty="0">
                <a:solidFill>
                  <a:schemeClr val="tx1"/>
                </a:solidFill>
              </a:rPr>
              <a:t>County Resources and Training Materials</a:t>
            </a:r>
          </a:p>
        </p:txBody>
      </p:sp>
      <p:sp>
        <p:nvSpPr>
          <p:cNvPr id="3" name="Text Placeholder 2">
            <a:extLst>
              <a:ext uri="{FF2B5EF4-FFF2-40B4-BE49-F238E27FC236}">
                <a16:creationId xmlns:a16="http://schemas.microsoft.com/office/drawing/2014/main" id="{C166552F-0B03-4D12-C061-9E3052D73E65}"/>
              </a:ext>
            </a:extLst>
          </p:cNvPr>
          <p:cNvSpPr>
            <a:spLocks noGrp="1"/>
          </p:cNvSpPr>
          <p:nvPr>
            <p:ph type="body" sz="quarter" idx="13"/>
          </p:nvPr>
        </p:nvSpPr>
        <p:spPr/>
        <p:txBody>
          <a:bodyPr/>
          <a:lstStyle/>
          <a:p>
            <a:r>
              <a:rPr lang="en-US" dirty="0"/>
              <a:t>Project Materials</a:t>
            </a:r>
          </a:p>
        </p:txBody>
      </p:sp>
      <p:sp>
        <p:nvSpPr>
          <p:cNvPr id="4" name="Content Placeholder 3">
            <a:extLst>
              <a:ext uri="{FF2B5EF4-FFF2-40B4-BE49-F238E27FC236}">
                <a16:creationId xmlns:a16="http://schemas.microsoft.com/office/drawing/2014/main" id="{590FAB03-56CC-9914-5E5F-5B2497545770}"/>
              </a:ext>
            </a:extLst>
          </p:cNvPr>
          <p:cNvSpPr>
            <a:spLocks noGrp="1"/>
          </p:cNvSpPr>
          <p:nvPr>
            <p:ph sz="quarter" idx="14"/>
          </p:nvPr>
        </p:nvSpPr>
        <p:spPr/>
        <p:txBody>
          <a:bodyPr/>
          <a:lstStyle/>
          <a:p>
            <a:r>
              <a:rPr lang="en-US" dirty="0">
                <a:effectLst/>
                <a:latin typeface="+mn-lt"/>
              </a:rPr>
              <a:t>ABS Envelope County Trainings conducted </a:t>
            </a:r>
            <a:r>
              <a:rPr lang="en-US" dirty="0">
                <a:latin typeface="+mn-lt"/>
              </a:rPr>
              <a:t>10/16 &amp; 10/18</a:t>
            </a:r>
          </a:p>
          <a:p>
            <a:pPr lvl="1"/>
            <a:r>
              <a:rPr lang="en-US" dirty="0">
                <a:latin typeface="+mn-lt"/>
              </a:rPr>
              <a:t>Meeting materials available in SVRS County Portal:</a:t>
            </a:r>
          </a:p>
          <a:p>
            <a:pPr lvl="2"/>
            <a:r>
              <a:rPr lang="en-US" dirty="0">
                <a:latin typeface="+mn-lt"/>
              </a:rPr>
              <a:t>10/18</a:t>
            </a:r>
            <a:r>
              <a:rPr lang="en-US" dirty="0">
                <a:solidFill>
                  <a:srgbClr val="FF0000"/>
                </a:solidFill>
                <a:latin typeface="+mn-lt"/>
              </a:rPr>
              <a:t> </a:t>
            </a:r>
            <a:r>
              <a:rPr lang="en-US" dirty="0">
                <a:latin typeface="+mn-lt"/>
              </a:rPr>
              <a:t>Training Recording: </a:t>
            </a:r>
            <a:r>
              <a:rPr lang="en-US" dirty="0">
                <a:latin typeface="+mn-lt"/>
                <a:hlinkClick r:id="rId2"/>
              </a:rPr>
              <a:t>Meeting Recording Link</a:t>
            </a:r>
            <a:endParaRPr lang="en-US" dirty="0">
              <a:latin typeface="+mn-lt"/>
            </a:endParaRPr>
          </a:p>
          <a:p>
            <a:pPr lvl="2"/>
            <a:r>
              <a:rPr lang="en-US" dirty="0">
                <a:latin typeface="+mn-lt"/>
              </a:rPr>
              <a:t>10/18 Training Slide Deck: </a:t>
            </a:r>
            <a:r>
              <a:rPr lang="en-US" dirty="0">
                <a:latin typeface="+mn-lt"/>
                <a:hlinkClick r:id="rId3"/>
              </a:rPr>
              <a:t>Training Slide Deck Link</a:t>
            </a:r>
            <a:endParaRPr lang="en-US" dirty="0">
              <a:latin typeface="+mn-lt"/>
            </a:endParaRPr>
          </a:p>
          <a:p>
            <a:pPr lvl="2"/>
            <a:r>
              <a:rPr lang="en-US" dirty="0">
                <a:latin typeface="+mn-lt"/>
              </a:rPr>
              <a:t>Updated ABS Envelope Style Guide: </a:t>
            </a:r>
            <a:r>
              <a:rPr lang="en-US" dirty="0">
                <a:latin typeface="+mn-lt"/>
                <a:hlinkClick r:id="rId4"/>
              </a:rPr>
              <a:t>ABS Envelope Style Guide Link</a:t>
            </a:r>
            <a:endParaRPr lang="en-US" dirty="0">
              <a:latin typeface="+mn-lt"/>
            </a:endParaRPr>
          </a:p>
          <a:p>
            <a:r>
              <a:rPr lang="en-US" dirty="0">
                <a:latin typeface="+mn-lt"/>
              </a:rPr>
              <a:t>Camera-Ready Files Information Gathering Survey</a:t>
            </a:r>
          </a:p>
          <a:p>
            <a:pPr lvl="1"/>
            <a:r>
              <a:rPr lang="en-US" dirty="0">
                <a:latin typeface="+mn-lt"/>
              </a:rPr>
              <a:t>Survey Link: </a:t>
            </a:r>
            <a:r>
              <a:rPr lang="en-US" dirty="0">
                <a:latin typeface="+mn-lt"/>
                <a:hlinkClick r:id="rId5"/>
              </a:rPr>
              <a:t>https://www.surveymonkey.com/r/TJ5GW3M</a:t>
            </a:r>
            <a:endParaRPr lang="en-US" dirty="0">
              <a:latin typeface="+mn-lt"/>
            </a:endParaRPr>
          </a:p>
          <a:p>
            <a:pPr lvl="1"/>
            <a:r>
              <a:rPr lang="en-US" dirty="0">
                <a:latin typeface="+mn-lt"/>
              </a:rPr>
              <a:t>Survey Due Date: </a:t>
            </a:r>
            <a:r>
              <a:rPr lang="en-US" dirty="0"/>
              <a:t>Thursday, December 21</a:t>
            </a:r>
            <a:r>
              <a:rPr lang="en-US" baseline="30000" dirty="0"/>
              <a:t>st</a:t>
            </a:r>
            <a:endParaRPr lang="en-US" dirty="0">
              <a:latin typeface="+mn-lt"/>
            </a:endParaRPr>
          </a:p>
        </p:txBody>
      </p:sp>
    </p:spTree>
    <p:extLst>
      <p:ext uri="{BB962C8B-B14F-4D97-AF65-F5344CB8AC3E}">
        <p14:creationId xmlns:p14="http://schemas.microsoft.com/office/powerpoint/2010/main" val="214712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79F6-99FC-8180-1411-54335A41754B}"/>
              </a:ext>
            </a:extLst>
          </p:cNvPr>
          <p:cNvSpPr>
            <a:spLocks noGrp="1"/>
          </p:cNvSpPr>
          <p:nvPr>
            <p:ph type="title"/>
          </p:nvPr>
        </p:nvSpPr>
        <p:spPr/>
        <p:txBody>
          <a:bodyPr/>
          <a:lstStyle/>
          <a:p>
            <a:r>
              <a:rPr lang="en-US" dirty="0">
                <a:solidFill>
                  <a:schemeClr val="tx1"/>
                </a:solidFill>
              </a:rPr>
              <a:t>Template Development Update</a:t>
            </a:r>
          </a:p>
        </p:txBody>
      </p:sp>
      <p:sp>
        <p:nvSpPr>
          <p:cNvPr id="3" name="Text Placeholder 2">
            <a:extLst>
              <a:ext uri="{FF2B5EF4-FFF2-40B4-BE49-F238E27FC236}">
                <a16:creationId xmlns:a16="http://schemas.microsoft.com/office/drawing/2014/main" id="{C166552F-0B03-4D12-C061-9E3052D73E65}"/>
              </a:ext>
            </a:extLst>
          </p:cNvPr>
          <p:cNvSpPr>
            <a:spLocks noGrp="1"/>
          </p:cNvSpPr>
          <p:nvPr>
            <p:ph type="body" sz="quarter" idx="13"/>
          </p:nvPr>
        </p:nvSpPr>
        <p:spPr/>
        <p:txBody>
          <a:bodyPr/>
          <a:lstStyle/>
          <a:p>
            <a:r>
              <a:rPr lang="en-US" dirty="0"/>
              <a:t>Timeline Overview</a:t>
            </a:r>
          </a:p>
        </p:txBody>
      </p:sp>
      <p:sp>
        <p:nvSpPr>
          <p:cNvPr id="4" name="Content Placeholder 3">
            <a:extLst>
              <a:ext uri="{FF2B5EF4-FFF2-40B4-BE49-F238E27FC236}">
                <a16:creationId xmlns:a16="http://schemas.microsoft.com/office/drawing/2014/main" id="{590FAB03-56CC-9914-5E5F-5B2497545770}"/>
              </a:ext>
            </a:extLst>
          </p:cNvPr>
          <p:cNvSpPr>
            <a:spLocks noGrp="1"/>
          </p:cNvSpPr>
          <p:nvPr>
            <p:ph sz="quarter" idx="14"/>
          </p:nvPr>
        </p:nvSpPr>
        <p:spPr/>
        <p:txBody>
          <a:bodyPr>
            <a:normAutofit/>
          </a:bodyPr>
          <a:lstStyle/>
          <a:p>
            <a:pPr marL="514350" indent="-514350">
              <a:buFont typeface="+mj-lt"/>
              <a:buAutoNum type="arabicPeriod"/>
            </a:pPr>
            <a:r>
              <a:rPr lang="en-US" dirty="0">
                <a:effectLst/>
                <a:latin typeface="+mn-lt"/>
              </a:rPr>
              <a:t>Envelope design templates are undergoing finalization with updated revision numbers</a:t>
            </a:r>
          </a:p>
          <a:p>
            <a:pPr marL="514350" indent="-514350">
              <a:buFont typeface="+mj-lt"/>
              <a:buAutoNum type="arabicPeriod"/>
            </a:pPr>
            <a:r>
              <a:rPr lang="en-US" dirty="0">
                <a:latin typeface="+mn-lt"/>
              </a:rPr>
              <a:t>Designs will be submitted for Forms Management review and approval</a:t>
            </a:r>
          </a:p>
          <a:p>
            <a:pPr marL="514350" indent="-514350">
              <a:buFont typeface="+mj-lt"/>
              <a:buAutoNum type="arabicPeriod"/>
            </a:pPr>
            <a:r>
              <a:rPr lang="en-US" dirty="0">
                <a:latin typeface="+mn-lt"/>
              </a:rPr>
              <a:t>Counties will receive official forms order from IED in the near future</a:t>
            </a:r>
          </a:p>
          <a:p>
            <a:pPr marL="514350" indent="-514350">
              <a:buFont typeface="+mj-lt"/>
              <a:buAutoNum type="arabicPeriod"/>
            </a:pPr>
            <a:r>
              <a:rPr lang="en-US" dirty="0">
                <a:latin typeface="+mn-lt"/>
              </a:rPr>
              <a:t>Counties may begin coordinating with print vendors and purchasing standardized stock</a:t>
            </a:r>
          </a:p>
        </p:txBody>
      </p:sp>
    </p:spTree>
    <p:extLst>
      <p:ext uri="{BB962C8B-B14F-4D97-AF65-F5344CB8AC3E}">
        <p14:creationId xmlns:p14="http://schemas.microsoft.com/office/powerpoint/2010/main" val="153018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79F6-99FC-8180-1411-54335A41754B}"/>
              </a:ext>
            </a:extLst>
          </p:cNvPr>
          <p:cNvSpPr>
            <a:spLocks noGrp="1"/>
          </p:cNvSpPr>
          <p:nvPr>
            <p:ph type="title"/>
          </p:nvPr>
        </p:nvSpPr>
        <p:spPr/>
        <p:txBody>
          <a:bodyPr/>
          <a:lstStyle/>
          <a:p>
            <a:r>
              <a:rPr lang="en-US" dirty="0">
                <a:solidFill>
                  <a:schemeClr val="tx1"/>
                </a:solidFill>
              </a:rPr>
              <a:t>Next Steps for Counties</a:t>
            </a:r>
          </a:p>
        </p:txBody>
      </p:sp>
      <p:sp>
        <p:nvSpPr>
          <p:cNvPr id="3" name="Text Placeholder 2">
            <a:extLst>
              <a:ext uri="{FF2B5EF4-FFF2-40B4-BE49-F238E27FC236}">
                <a16:creationId xmlns:a16="http://schemas.microsoft.com/office/drawing/2014/main" id="{C166552F-0B03-4D12-C061-9E3052D73E65}"/>
              </a:ext>
            </a:extLst>
          </p:cNvPr>
          <p:cNvSpPr>
            <a:spLocks noGrp="1"/>
          </p:cNvSpPr>
          <p:nvPr>
            <p:ph type="body" sz="quarter" idx="13"/>
          </p:nvPr>
        </p:nvSpPr>
        <p:spPr/>
        <p:txBody>
          <a:bodyPr/>
          <a:lstStyle/>
          <a:p>
            <a:r>
              <a:rPr lang="en-US" dirty="0"/>
              <a:t>Next Steps</a:t>
            </a:r>
          </a:p>
        </p:txBody>
      </p:sp>
      <p:sp>
        <p:nvSpPr>
          <p:cNvPr id="4" name="Content Placeholder 3">
            <a:extLst>
              <a:ext uri="{FF2B5EF4-FFF2-40B4-BE49-F238E27FC236}">
                <a16:creationId xmlns:a16="http://schemas.microsoft.com/office/drawing/2014/main" id="{590FAB03-56CC-9914-5E5F-5B2497545770}"/>
              </a:ext>
            </a:extLst>
          </p:cNvPr>
          <p:cNvSpPr>
            <a:spLocks noGrp="1"/>
          </p:cNvSpPr>
          <p:nvPr>
            <p:ph sz="quarter" idx="14"/>
          </p:nvPr>
        </p:nvSpPr>
        <p:spPr/>
        <p:txBody>
          <a:bodyPr>
            <a:normAutofit fontScale="92500" lnSpcReduction="10000"/>
          </a:bodyPr>
          <a:lstStyle/>
          <a:p>
            <a:pPr marL="514350" indent="-514350">
              <a:buFont typeface="+mj-lt"/>
              <a:buAutoNum type="arabicPeriod"/>
            </a:pPr>
            <a:r>
              <a:rPr lang="en-US" dirty="0"/>
              <a:t>Identify desired customizations &amp; mail types by referring to the Style Guide and completing the Camera-Ready Files Information Gathering survey</a:t>
            </a:r>
          </a:p>
          <a:p>
            <a:pPr marL="514350" indent="-514350">
              <a:buFont typeface="+mj-lt"/>
              <a:buAutoNum type="arabicPeriod"/>
            </a:pPr>
            <a:r>
              <a:rPr lang="en-US" dirty="0"/>
              <a:t>Complete the survey by Thursday, December 21</a:t>
            </a:r>
            <a:r>
              <a:rPr lang="en-US" baseline="30000" dirty="0"/>
              <a:t>st</a:t>
            </a:r>
            <a:r>
              <a:rPr lang="en-US" dirty="0"/>
              <a:t> (47 of 92 counties have responded)</a:t>
            </a:r>
          </a:p>
          <a:p>
            <a:pPr marL="514350" indent="-514350">
              <a:buFont typeface="+mj-lt"/>
              <a:buAutoNum type="arabicPeriod"/>
            </a:pPr>
            <a:r>
              <a:rPr lang="en-US" dirty="0"/>
              <a:t>The Jackson Group can develop camera-ready files at no cost to counties; Counties may also choose to use their own design vendor </a:t>
            </a:r>
          </a:p>
          <a:p>
            <a:pPr lvl="1"/>
            <a:r>
              <a:rPr lang="en-US" dirty="0"/>
              <a:t>Base templates have received preliminary approval from Mail Design Analysts</a:t>
            </a:r>
          </a:p>
          <a:p>
            <a:pPr marL="514350" indent="-514350">
              <a:buFont typeface="+mj-lt"/>
              <a:buAutoNum type="arabicPeriod"/>
            </a:pPr>
            <a:r>
              <a:rPr lang="en-US" dirty="0"/>
              <a:t>Counties should work with their print vendor to secure USPS MDA Approval after camera-ready files </a:t>
            </a:r>
          </a:p>
          <a:p>
            <a:pPr marL="514350" indent="-514350">
              <a:buFont typeface="+mj-lt"/>
              <a:buAutoNum type="arabicPeriod"/>
            </a:pPr>
            <a:r>
              <a:rPr lang="en-US" dirty="0"/>
              <a:t>Coordinate purchase of stock and printing services with desired print vendor</a:t>
            </a:r>
          </a:p>
          <a:p>
            <a:pPr lvl="1"/>
            <a:endParaRPr lang="en-US" dirty="0"/>
          </a:p>
        </p:txBody>
      </p:sp>
    </p:spTree>
    <p:extLst>
      <p:ext uri="{BB962C8B-B14F-4D97-AF65-F5344CB8AC3E}">
        <p14:creationId xmlns:p14="http://schemas.microsoft.com/office/powerpoint/2010/main" val="373548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374D-DF2A-38F1-5950-02E2FA9E3DC2}"/>
              </a:ext>
            </a:extLst>
          </p:cNvPr>
          <p:cNvSpPr>
            <a:spLocks noGrp="1"/>
          </p:cNvSpPr>
          <p:nvPr>
            <p:ph type="ctrTitle"/>
          </p:nvPr>
        </p:nvSpPr>
        <p:spPr>
          <a:xfrm>
            <a:off x="682293" y="3606814"/>
            <a:ext cx="5413707" cy="830997"/>
          </a:xfrm>
        </p:spPr>
        <p:txBody>
          <a:bodyPr/>
          <a:lstStyle/>
          <a:p>
            <a:r>
              <a:rPr lang="en-US"/>
              <a:t>Questions?</a:t>
            </a:r>
          </a:p>
        </p:txBody>
      </p:sp>
    </p:spTree>
    <p:extLst>
      <p:ext uri="{BB962C8B-B14F-4D97-AF65-F5344CB8AC3E}">
        <p14:creationId xmlns:p14="http://schemas.microsoft.com/office/powerpoint/2010/main" val="317543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3C52-348D-B23C-3C93-B188574E985D}"/>
              </a:ext>
            </a:extLst>
          </p:cNvPr>
          <p:cNvSpPr>
            <a:spLocks noGrp="1"/>
          </p:cNvSpPr>
          <p:nvPr>
            <p:ph type="title"/>
          </p:nvPr>
        </p:nvSpPr>
        <p:spPr>
          <a:xfrm>
            <a:off x="456360" y="691228"/>
            <a:ext cx="11277496" cy="535531"/>
          </a:xfrm>
        </p:spPr>
        <p:txBody>
          <a:bodyPr/>
          <a:lstStyle/>
          <a:p>
            <a:r>
              <a:rPr lang="en-US" dirty="0"/>
              <a:t>Appendix: Purpose of the Survey</a:t>
            </a:r>
          </a:p>
        </p:txBody>
      </p:sp>
      <p:sp>
        <p:nvSpPr>
          <p:cNvPr id="3" name="Text Placeholder 2">
            <a:extLst>
              <a:ext uri="{FF2B5EF4-FFF2-40B4-BE49-F238E27FC236}">
                <a16:creationId xmlns:a16="http://schemas.microsoft.com/office/drawing/2014/main" id="{9759BD3E-196B-B818-943A-6A0FB694916E}"/>
              </a:ext>
            </a:extLst>
          </p:cNvPr>
          <p:cNvSpPr>
            <a:spLocks noGrp="1"/>
          </p:cNvSpPr>
          <p:nvPr>
            <p:ph type="body" sz="quarter" idx="13"/>
          </p:nvPr>
        </p:nvSpPr>
        <p:spPr/>
        <p:txBody>
          <a:bodyPr/>
          <a:lstStyle/>
          <a:p>
            <a:r>
              <a:rPr lang="en-US"/>
              <a:t>Survey Review</a:t>
            </a:r>
          </a:p>
        </p:txBody>
      </p:sp>
      <p:sp>
        <p:nvSpPr>
          <p:cNvPr id="4" name="Content Placeholder 3">
            <a:extLst>
              <a:ext uri="{FF2B5EF4-FFF2-40B4-BE49-F238E27FC236}">
                <a16:creationId xmlns:a16="http://schemas.microsoft.com/office/drawing/2014/main" id="{028651B4-3C80-6114-1016-B1C1C7A074D5}"/>
              </a:ext>
            </a:extLst>
          </p:cNvPr>
          <p:cNvSpPr>
            <a:spLocks noGrp="1"/>
          </p:cNvSpPr>
          <p:nvPr>
            <p:ph sz="quarter" idx="14"/>
          </p:nvPr>
        </p:nvSpPr>
        <p:spPr>
          <a:xfrm>
            <a:off x="456361" y="1683958"/>
            <a:ext cx="7712950" cy="4897711"/>
          </a:xfrm>
        </p:spPr>
        <p:txBody>
          <a:bodyPr>
            <a:normAutofit fontScale="92500" lnSpcReduction="10000"/>
          </a:bodyPr>
          <a:lstStyle/>
          <a:p>
            <a:pPr marL="0" indent="0">
              <a:lnSpc>
                <a:spcPct val="100000"/>
              </a:lnSpc>
              <a:buNone/>
            </a:pPr>
            <a:r>
              <a:rPr lang="en-US" sz="1200" b="0" i="0">
                <a:solidFill>
                  <a:srgbClr val="000000"/>
                </a:solidFill>
                <a:effectLst/>
                <a:latin typeface="+mn-lt"/>
              </a:rPr>
              <a:t>The Information Gathering Survey for Camera-Ready Files will be used to gather county mailing information and preferences regarding the use of:</a:t>
            </a:r>
          </a:p>
          <a:p>
            <a:pPr>
              <a:lnSpc>
                <a:spcPct val="100000"/>
              </a:lnSpc>
            </a:pPr>
            <a:r>
              <a:rPr lang="en-US" sz="1200" b="0" i="0">
                <a:solidFill>
                  <a:srgbClr val="000000"/>
                </a:solidFill>
                <a:effectLst/>
                <a:latin typeface="+mn-lt"/>
              </a:rPr>
              <a:t>Business Reply Mail</a:t>
            </a:r>
            <a:endParaRPr lang="en-US" sz="1200">
              <a:solidFill>
                <a:srgbClr val="000000"/>
              </a:solidFill>
              <a:latin typeface="+mn-lt"/>
            </a:endParaRPr>
          </a:p>
          <a:p>
            <a:pPr>
              <a:lnSpc>
                <a:spcPct val="100000"/>
              </a:lnSpc>
            </a:pPr>
            <a:r>
              <a:rPr lang="en-US" sz="1200" b="0" i="0">
                <a:solidFill>
                  <a:srgbClr val="000000"/>
                </a:solidFill>
                <a:effectLst/>
                <a:latin typeface="+mn-lt"/>
              </a:rPr>
              <a:t>Intelligent Mail Barcodes (IMB)</a:t>
            </a:r>
          </a:p>
          <a:p>
            <a:pPr>
              <a:lnSpc>
                <a:spcPct val="100000"/>
              </a:lnSpc>
            </a:pPr>
            <a:r>
              <a:rPr lang="en-US" sz="1200">
                <a:solidFill>
                  <a:srgbClr val="000000"/>
                </a:solidFill>
                <a:latin typeface="+mn-lt"/>
              </a:rPr>
              <a:t>O</a:t>
            </a:r>
            <a:r>
              <a:rPr lang="en-US" sz="1200" b="0" i="0">
                <a:solidFill>
                  <a:srgbClr val="000000"/>
                </a:solidFill>
                <a:effectLst/>
                <a:latin typeface="+mn-lt"/>
              </a:rPr>
              <a:t>ther optional information that may be present on the envelopes</a:t>
            </a:r>
          </a:p>
          <a:p>
            <a:pPr marL="0" indent="0">
              <a:lnSpc>
                <a:spcPct val="100000"/>
              </a:lnSpc>
              <a:buNone/>
            </a:pPr>
            <a:r>
              <a:rPr lang="en-US" sz="1200" b="0" i="0">
                <a:solidFill>
                  <a:srgbClr val="000000"/>
                </a:solidFill>
                <a:effectLst/>
                <a:latin typeface="+mn-lt"/>
              </a:rPr>
              <a:t>Once survey responses have been collected, the Election Division will work with The Jackson Group to streamline the file creation process and provide individual print-ready templates for any counties. </a:t>
            </a:r>
          </a:p>
          <a:p>
            <a:pPr marL="0" indent="0">
              <a:lnSpc>
                <a:spcPct val="100000"/>
              </a:lnSpc>
              <a:buNone/>
            </a:pPr>
            <a:r>
              <a:rPr lang="en-US" sz="1200" b="0" i="0">
                <a:solidFill>
                  <a:srgbClr val="000000"/>
                </a:solidFill>
                <a:effectLst/>
                <a:latin typeface="+mn-lt"/>
              </a:rPr>
              <a:t>Counties can choose to work with The Jackson Group or their desired print vendor to produce envelopes that will be utilized to send absentee materials during the election.  </a:t>
            </a:r>
          </a:p>
          <a:p>
            <a:pPr algn="l"/>
            <a:r>
              <a:rPr lang="en-US" sz="1200" b="0" i="0">
                <a:solidFill>
                  <a:schemeClr val="tx2"/>
                </a:solidFill>
                <a:effectLst/>
                <a:latin typeface="+mn-lt"/>
                <a:hlinkClick r:id="rId2"/>
              </a:rPr>
              <a:t>Election Mail Toolkit – All resources Election Mail</a:t>
            </a:r>
            <a:endParaRPr lang="en-US" sz="1200">
              <a:solidFill>
                <a:schemeClr val="tx2"/>
              </a:solidFill>
              <a:latin typeface="+mn-lt"/>
            </a:endParaRPr>
          </a:p>
          <a:p>
            <a:pPr algn="l"/>
            <a:r>
              <a:rPr lang="en-US" sz="1200" b="0" i="0">
                <a:solidFill>
                  <a:schemeClr val="tx2"/>
                </a:solidFill>
                <a:effectLst/>
                <a:latin typeface="+mn-lt"/>
                <a:hlinkClick r:id="rId3"/>
              </a:rPr>
              <a:t>Voters using Prepaid Postage Overview</a:t>
            </a:r>
            <a:r>
              <a:rPr lang="en-US" sz="1200" b="0" i="0">
                <a:solidFill>
                  <a:schemeClr val="tx2"/>
                </a:solidFill>
                <a:effectLst/>
                <a:latin typeface="+mn-lt"/>
              </a:rPr>
              <a:t>:</a:t>
            </a:r>
          </a:p>
          <a:p>
            <a:pPr algn="l"/>
            <a:r>
              <a:rPr lang="en-US" sz="1200" b="0" i="0">
                <a:solidFill>
                  <a:schemeClr val="tx2"/>
                </a:solidFill>
                <a:effectLst/>
                <a:latin typeface="+mn-lt"/>
                <a:hlinkClick r:id="rId4"/>
              </a:rPr>
              <a:t>BRM Quick Service Guide </a:t>
            </a:r>
            <a:endParaRPr lang="en-US" sz="1200" b="0" i="0">
              <a:solidFill>
                <a:srgbClr val="424242"/>
              </a:solidFill>
              <a:effectLst/>
              <a:latin typeface="+mn-lt"/>
            </a:endParaRPr>
          </a:p>
          <a:p>
            <a:pPr algn="l"/>
            <a:r>
              <a:rPr lang="en-US" sz="1200" b="1" i="0">
                <a:solidFill>
                  <a:schemeClr val="tx2"/>
                </a:solidFill>
                <a:effectLst/>
                <a:latin typeface="+mn-lt"/>
              </a:rPr>
              <a:t>Basic Qualified Business Reply Mail (QBRM)</a:t>
            </a:r>
            <a:r>
              <a:rPr lang="en-US" sz="1200" b="0" i="0">
                <a:solidFill>
                  <a:schemeClr val="tx2"/>
                </a:solidFill>
                <a:effectLst/>
                <a:latin typeface="+mn-lt"/>
              </a:rPr>
              <a:t>—Annual account maintenance fee is required. Per piece charge in addition to QBRM First-Class Mail postage. Paid through an advance deposit account. Used </a:t>
            </a:r>
            <a:r>
              <a:rPr lang="en-US" sz="1200" b="1" i="0">
                <a:solidFill>
                  <a:schemeClr val="tx2"/>
                </a:solidFill>
                <a:effectLst/>
                <a:latin typeface="+mn-lt"/>
              </a:rPr>
              <a:t>only on barcoded automation-compatible cards</a:t>
            </a:r>
            <a:r>
              <a:rPr lang="en-US" sz="1200" b="0" i="0">
                <a:solidFill>
                  <a:schemeClr val="tx2"/>
                </a:solidFill>
                <a:effectLst/>
                <a:latin typeface="+mn-lt"/>
              </a:rPr>
              <a:t> and letter-size mail weighing up to 3.5 ounces </a:t>
            </a:r>
            <a:r>
              <a:rPr lang="en-US" sz="1200" b="1" i="0">
                <a:solidFill>
                  <a:schemeClr val="tx2"/>
                </a:solidFill>
                <a:effectLst/>
                <a:latin typeface="+mn-lt"/>
              </a:rPr>
              <a:t>if design is approved for QBRM by USPS before distribution (505.1.3).</a:t>
            </a:r>
            <a:r>
              <a:rPr lang="en-US" sz="1200" b="0" i="0">
                <a:solidFill>
                  <a:schemeClr val="tx2"/>
                </a:solidFill>
                <a:effectLst/>
                <a:latin typeface="+mn-lt"/>
              </a:rPr>
              <a:t> A </a:t>
            </a:r>
            <a:r>
              <a:rPr lang="en-US" sz="1200" b="1" i="0">
                <a:solidFill>
                  <a:schemeClr val="tx2"/>
                </a:solidFill>
                <a:effectLst/>
                <a:latin typeface="+mn-lt"/>
              </a:rPr>
              <a:t>unique ZIP+4 code is assigned by USPS for each price category of QBRM</a:t>
            </a:r>
            <a:r>
              <a:rPr lang="en-US" sz="1200" b="0" i="0">
                <a:solidFill>
                  <a:schemeClr val="tx2"/>
                </a:solidFill>
                <a:effectLst/>
                <a:latin typeface="+mn-lt"/>
              </a:rPr>
              <a:t> to be returned (one for card-price pieces, one for letter-size pieces weighing up to and including 3.5 ounces).Best suited if the </a:t>
            </a:r>
            <a:r>
              <a:rPr lang="en-US" sz="1200" b="1" i="0">
                <a:solidFill>
                  <a:schemeClr val="tx2"/>
                </a:solidFill>
                <a:effectLst/>
                <a:latin typeface="+mn-lt"/>
              </a:rPr>
              <a:t>QBRM customer’s return volume is approximately 613 letters or more, or 610 cards or more, expected annually</a:t>
            </a:r>
            <a:endParaRPr lang="en-US" sz="1200" b="0" i="0">
              <a:solidFill>
                <a:schemeClr val="tx2"/>
              </a:solidFill>
              <a:effectLst/>
              <a:latin typeface="+mn-lt"/>
            </a:endParaRPr>
          </a:p>
          <a:p>
            <a:r>
              <a:rPr lang="en-US" sz="1200" b="1" i="0">
                <a:solidFill>
                  <a:schemeClr val="tx2"/>
                </a:solidFill>
                <a:effectLst/>
                <a:latin typeface="+mn-lt"/>
              </a:rPr>
              <a:t>High-Volume QBRM</a:t>
            </a:r>
            <a:r>
              <a:rPr lang="en-US" sz="1200" b="0" i="0">
                <a:solidFill>
                  <a:schemeClr val="tx2"/>
                </a:solidFill>
                <a:effectLst/>
                <a:latin typeface="+mn-lt"/>
              </a:rPr>
              <a:t>—Annual account maintenance fee, and a separate quarterly fee is required. Mailers can pay a quarterly fee for any consecutive 3-calendar-month period. Per piece charge in addition to QBRM First-Class Mail postage. Paid through an advanced deposit account.</a:t>
            </a:r>
            <a:r>
              <a:rPr lang="en-US" sz="1200">
                <a:solidFill>
                  <a:schemeClr val="tx2"/>
                </a:solidFill>
                <a:latin typeface="+mn-lt"/>
              </a:rPr>
              <a:t> </a:t>
            </a:r>
            <a:r>
              <a:rPr lang="en-US" sz="1200" b="0" i="0">
                <a:solidFill>
                  <a:schemeClr val="tx2"/>
                </a:solidFill>
                <a:effectLst/>
                <a:latin typeface="+mn-lt"/>
              </a:rPr>
              <a:t>Best suited if the QBRM customer’s return volume is approximately 43,043 pieces or more quarterly or 172,174 pieces or more annually</a:t>
            </a:r>
          </a:p>
        </p:txBody>
      </p:sp>
      <p:pic>
        <p:nvPicPr>
          <p:cNvPr id="5" name="Picture 4">
            <a:extLst>
              <a:ext uri="{FF2B5EF4-FFF2-40B4-BE49-F238E27FC236}">
                <a16:creationId xmlns:a16="http://schemas.microsoft.com/office/drawing/2014/main" id="{398ACA0F-CB2F-A525-8355-70C4A4A0CECC}"/>
              </a:ext>
            </a:extLst>
          </p:cNvPr>
          <p:cNvPicPr>
            <a:picLocks noChangeAspect="1"/>
          </p:cNvPicPr>
          <p:nvPr/>
        </p:nvPicPr>
        <p:blipFill>
          <a:blip r:embed="rId5"/>
          <a:stretch>
            <a:fillRect/>
          </a:stretch>
        </p:blipFill>
        <p:spPr>
          <a:xfrm>
            <a:off x="8071890" y="1683958"/>
            <a:ext cx="3937825" cy="4999055"/>
          </a:xfrm>
          <a:prstGeom prst="rect">
            <a:avLst/>
          </a:prstGeom>
        </p:spPr>
      </p:pic>
    </p:spTree>
    <p:extLst>
      <p:ext uri="{BB962C8B-B14F-4D97-AF65-F5344CB8AC3E}">
        <p14:creationId xmlns:p14="http://schemas.microsoft.com/office/powerpoint/2010/main" val="199301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93F1-6F76-A201-5CE4-B765F68F4041}"/>
              </a:ext>
            </a:extLst>
          </p:cNvPr>
          <p:cNvSpPr>
            <a:spLocks noGrp="1"/>
          </p:cNvSpPr>
          <p:nvPr>
            <p:ph type="title"/>
          </p:nvPr>
        </p:nvSpPr>
        <p:spPr>
          <a:xfrm>
            <a:off x="456360" y="691228"/>
            <a:ext cx="11735640" cy="978729"/>
          </a:xfrm>
        </p:spPr>
        <p:txBody>
          <a:bodyPr/>
          <a:lstStyle/>
          <a:p>
            <a:r>
              <a:rPr lang="en-US" dirty="0"/>
              <a:t>Appendix: Absentee Envelope Style Guide Overview</a:t>
            </a:r>
          </a:p>
        </p:txBody>
      </p:sp>
      <p:sp>
        <p:nvSpPr>
          <p:cNvPr id="3" name="Text Placeholder 2">
            <a:extLst>
              <a:ext uri="{FF2B5EF4-FFF2-40B4-BE49-F238E27FC236}">
                <a16:creationId xmlns:a16="http://schemas.microsoft.com/office/drawing/2014/main" id="{4777F21C-ED2D-8011-428A-7D0ACE3B50E2}"/>
              </a:ext>
            </a:extLst>
          </p:cNvPr>
          <p:cNvSpPr>
            <a:spLocks noGrp="1"/>
          </p:cNvSpPr>
          <p:nvPr>
            <p:ph type="body" sz="quarter" idx="13"/>
          </p:nvPr>
        </p:nvSpPr>
        <p:spPr/>
        <p:txBody>
          <a:bodyPr/>
          <a:lstStyle/>
          <a:p>
            <a:r>
              <a:rPr lang="en-US"/>
              <a:t>Style Guide Review</a:t>
            </a:r>
          </a:p>
        </p:txBody>
      </p:sp>
      <p:sp>
        <p:nvSpPr>
          <p:cNvPr id="9" name="Content Placeholder 3">
            <a:extLst>
              <a:ext uri="{FF2B5EF4-FFF2-40B4-BE49-F238E27FC236}">
                <a16:creationId xmlns:a16="http://schemas.microsoft.com/office/drawing/2014/main" id="{DC30E8BE-167F-0829-C93F-AEBE60705864}"/>
              </a:ext>
            </a:extLst>
          </p:cNvPr>
          <p:cNvSpPr txBox="1">
            <a:spLocks/>
          </p:cNvSpPr>
          <p:nvPr/>
        </p:nvSpPr>
        <p:spPr>
          <a:xfrm>
            <a:off x="216119" y="1406753"/>
            <a:ext cx="3783881" cy="41534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The Style Guide provides direction to counties regarding the ABS-6, 8, 10A, 10B and 16, 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Specific Envelope Features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Size of Envelopes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Postage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Return Address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Voter Delivery Address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Mail Designation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Election Mail Logo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Par Avion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Barcode Clear Zone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County Preference Design Elements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B303A"/>
              </a:solidFill>
              <a:effectLst/>
              <a:uLnTx/>
              <a:uFillTx/>
              <a:latin typeface="Arial" panose="020B0604020202020204" pitchFamily="34" charset="0"/>
              <a:ea typeface="+mn-ea"/>
              <a:cs typeface="+mn-cs"/>
            </a:endParaRPr>
          </a:p>
        </p:txBody>
      </p:sp>
      <p:sp>
        <p:nvSpPr>
          <p:cNvPr id="12" name="Content Placeholder 3">
            <a:extLst>
              <a:ext uri="{FF2B5EF4-FFF2-40B4-BE49-F238E27FC236}">
                <a16:creationId xmlns:a16="http://schemas.microsoft.com/office/drawing/2014/main" id="{B59B2878-57D2-C5C1-D1CB-56579EA805D6}"/>
              </a:ext>
            </a:extLst>
          </p:cNvPr>
          <p:cNvSpPr txBox="1">
            <a:spLocks/>
          </p:cNvSpPr>
          <p:nvPr/>
        </p:nvSpPr>
        <p:spPr>
          <a:xfrm>
            <a:off x="5516974" y="325343"/>
            <a:ext cx="2966176" cy="1296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2B303A"/>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2B303A"/>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D37E0EC5-9A49-2EDB-15B7-E48D59373CDE}"/>
              </a:ext>
            </a:extLst>
          </p:cNvPr>
          <p:cNvPicPr>
            <a:picLocks noChangeAspect="1"/>
          </p:cNvPicPr>
          <p:nvPr/>
        </p:nvPicPr>
        <p:blipFill>
          <a:blip r:embed="rId3"/>
          <a:stretch>
            <a:fillRect/>
          </a:stretch>
        </p:blipFill>
        <p:spPr>
          <a:xfrm>
            <a:off x="4000002" y="1406753"/>
            <a:ext cx="3815450" cy="4949223"/>
          </a:xfrm>
          <a:prstGeom prst="rect">
            <a:avLst/>
          </a:prstGeom>
        </p:spPr>
      </p:pic>
      <p:pic>
        <p:nvPicPr>
          <p:cNvPr id="16" name="Picture 15">
            <a:extLst>
              <a:ext uri="{FF2B5EF4-FFF2-40B4-BE49-F238E27FC236}">
                <a16:creationId xmlns:a16="http://schemas.microsoft.com/office/drawing/2014/main" id="{72069542-2FBC-6DBA-919A-8BBA6C0AD6A3}"/>
              </a:ext>
            </a:extLst>
          </p:cNvPr>
          <p:cNvPicPr>
            <a:picLocks noChangeAspect="1"/>
          </p:cNvPicPr>
          <p:nvPr/>
        </p:nvPicPr>
        <p:blipFill>
          <a:blip r:embed="rId4"/>
          <a:stretch>
            <a:fillRect/>
          </a:stretch>
        </p:blipFill>
        <p:spPr>
          <a:xfrm>
            <a:off x="7777290" y="1246884"/>
            <a:ext cx="3815450" cy="5130721"/>
          </a:xfrm>
          <a:prstGeom prst="rect">
            <a:avLst/>
          </a:prstGeom>
        </p:spPr>
      </p:pic>
      <p:sp>
        <p:nvSpPr>
          <p:cNvPr id="5" name="TextBox 4">
            <a:extLst>
              <a:ext uri="{FF2B5EF4-FFF2-40B4-BE49-F238E27FC236}">
                <a16:creationId xmlns:a16="http://schemas.microsoft.com/office/drawing/2014/main" id="{67AA9DCC-BC54-299F-2BFE-986CBC7D19E8}"/>
              </a:ext>
            </a:extLst>
          </p:cNvPr>
          <p:cNvSpPr txBox="1"/>
          <p:nvPr/>
        </p:nvSpPr>
        <p:spPr>
          <a:xfrm>
            <a:off x="0" y="6397730"/>
            <a:ext cx="84095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B303A"/>
                </a:solidFill>
                <a:effectLst/>
                <a:uLnTx/>
                <a:uFillTx/>
                <a:latin typeface="Arial" panose="020B0604020202020204"/>
                <a:ea typeface="+mn-ea"/>
                <a:cs typeface="+mn-cs"/>
              </a:rPr>
              <a:t>The complete Style Guide can be found on the County Portal </a:t>
            </a:r>
            <a:r>
              <a:rPr kumimoji="0" lang="en-US" sz="1800" b="0" i="0" u="none" strike="noStrike" kern="1200" cap="none" spc="0" normalizeH="0" baseline="0" noProof="0">
                <a:ln>
                  <a:noFill/>
                </a:ln>
                <a:solidFill>
                  <a:srgbClr val="2B303A"/>
                </a:solidFill>
                <a:effectLst/>
                <a:uLnTx/>
                <a:uFillTx/>
                <a:latin typeface="Arial" panose="020B0604020202020204"/>
                <a:ea typeface="+mn-ea"/>
                <a:cs typeface="+mn-cs"/>
                <a:hlinkClick r:id="rId5"/>
              </a:rPr>
              <a:t>here</a:t>
            </a:r>
            <a:r>
              <a:rPr kumimoji="0" lang="en-US" sz="1800" b="0" i="0" u="none" strike="noStrike" kern="1200" cap="none" spc="0" normalizeH="0" baseline="0" noProof="0">
                <a:ln>
                  <a:noFill/>
                </a:ln>
                <a:solidFill>
                  <a:srgbClr val="2B303A"/>
                </a:solidFill>
                <a:effectLst/>
                <a:uLnTx/>
                <a:uFillTx/>
                <a:latin typeface="Arial" panose="020B0604020202020204"/>
                <a:ea typeface="+mn-ea"/>
                <a:cs typeface="+mn-cs"/>
              </a:rPr>
              <a:t>.</a:t>
            </a:r>
          </a:p>
        </p:txBody>
      </p:sp>
    </p:spTree>
    <p:extLst>
      <p:ext uri="{BB962C8B-B14F-4D97-AF65-F5344CB8AC3E}">
        <p14:creationId xmlns:p14="http://schemas.microsoft.com/office/powerpoint/2010/main" val="401554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BFDD-5131-7E7F-E586-0965A5901D38}"/>
              </a:ext>
            </a:extLst>
          </p:cNvPr>
          <p:cNvSpPr>
            <a:spLocks noGrp="1"/>
          </p:cNvSpPr>
          <p:nvPr>
            <p:ph type="title"/>
          </p:nvPr>
        </p:nvSpPr>
        <p:spPr>
          <a:xfrm>
            <a:off x="456360" y="691228"/>
            <a:ext cx="11277496" cy="535531"/>
          </a:xfrm>
        </p:spPr>
        <p:txBody>
          <a:bodyPr/>
          <a:lstStyle/>
          <a:p>
            <a:r>
              <a:rPr lang="en-US"/>
              <a:t>DRAFT ABS-6 County Customizations </a:t>
            </a:r>
            <a:r>
              <a:rPr lang="en-US" sz="1200"/>
              <a:t>(Domestic Return Envelope)</a:t>
            </a:r>
            <a:endParaRPr lang="en-US" sz="2000"/>
          </a:p>
        </p:txBody>
      </p:sp>
      <p:sp>
        <p:nvSpPr>
          <p:cNvPr id="3" name="Text Placeholder 2">
            <a:extLst>
              <a:ext uri="{FF2B5EF4-FFF2-40B4-BE49-F238E27FC236}">
                <a16:creationId xmlns:a16="http://schemas.microsoft.com/office/drawing/2014/main" id="{0A929311-B735-C654-30F5-839C99C8A9E1}"/>
              </a:ext>
            </a:extLst>
          </p:cNvPr>
          <p:cNvSpPr>
            <a:spLocks noGrp="1"/>
          </p:cNvSpPr>
          <p:nvPr>
            <p:ph type="body" sz="quarter" idx="13"/>
          </p:nvPr>
        </p:nvSpPr>
        <p:spPr>
          <a:xfrm>
            <a:off x="456360" y="480395"/>
            <a:ext cx="11277496" cy="193899"/>
          </a:xfrm>
        </p:spPr>
        <p:txBody>
          <a:bodyPr/>
          <a:lstStyle/>
          <a:p>
            <a:r>
              <a:rPr lang="en-US"/>
              <a:t>Review of Updated Envelope Templates</a:t>
            </a:r>
          </a:p>
        </p:txBody>
      </p:sp>
      <p:pic>
        <p:nvPicPr>
          <p:cNvPr id="5" name="Image 36">
            <a:extLst>
              <a:ext uri="{FF2B5EF4-FFF2-40B4-BE49-F238E27FC236}">
                <a16:creationId xmlns:a16="http://schemas.microsoft.com/office/drawing/2014/main" id="{32EADF56-6E11-A635-3CBB-101B419D15BD}"/>
              </a:ext>
            </a:extLst>
          </p:cNvPr>
          <p:cNvPicPr/>
          <p:nvPr/>
        </p:nvPicPr>
        <p:blipFill>
          <a:blip r:embed="rId2" cstate="print"/>
          <a:stretch>
            <a:fillRect/>
          </a:stretch>
        </p:blipFill>
        <p:spPr>
          <a:xfrm>
            <a:off x="2768133" y="1226759"/>
            <a:ext cx="6653947" cy="2904096"/>
          </a:xfrm>
          <a:prstGeom prst="rect">
            <a:avLst/>
          </a:prstGeom>
        </p:spPr>
      </p:pic>
      <p:sp>
        <p:nvSpPr>
          <p:cNvPr id="16" name="Content Placeholder 3">
            <a:extLst>
              <a:ext uri="{FF2B5EF4-FFF2-40B4-BE49-F238E27FC236}">
                <a16:creationId xmlns:a16="http://schemas.microsoft.com/office/drawing/2014/main" id="{7846F7B2-0665-46BC-7E0C-C409C499A3F3}"/>
              </a:ext>
            </a:extLst>
          </p:cNvPr>
          <p:cNvSpPr>
            <a:spLocks noGrp="1"/>
          </p:cNvSpPr>
          <p:nvPr>
            <p:ph sz="quarter" idx="14"/>
          </p:nvPr>
        </p:nvSpPr>
        <p:spPr>
          <a:xfrm>
            <a:off x="708253" y="4136017"/>
            <a:ext cx="10773709" cy="2615656"/>
          </a:xfrm>
        </p:spPr>
        <p:txBody>
          <a:bodyPr>
            <a:normAutofit fontScale="25000" lnSpcReduction="20000"/>
          </a:bodyPr>
          <a:lstStyle/>
          <a:p>
            <a:pPr marL="0" indent="0">
              <a:lnSpc>
                <a:spcPct val="120000"/>
              </a:lnSpc>
              <a:spcBef>
                <a:spcPts val="600"/>
              </a:spcBef>
              <a:buNone/>
            </a:pPr>
            <a:r>
              <a:rPr lang="en-US" sz="7200" dirty="0">
                <a:effectLst/>
                <a:latin typeface="+mn-lt"/>
                <a:ea typeface="Calibri" panose="020F0502020204030204" pitchFamily="34" charset="0"/>
                <a:cs typeface="Arial" panose="020B0604020202020204" pitchFamily="34" charset="0"/>
              </a:rPr>
              <a:t>Counties</a:t>
            </a:r>
            <a:r>
              <a:rPr lang="en-US" sz="7200" spc="-25" dirty="0">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have</a:t>
            </a:r>
            <a:r>
              <a:rPr lang="en-US" sz="7200" spc="-20" dirty="0">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the</a:t>
            </a:r>
            <a:r>
              <a:rPr lang="en-US" sz="7200" spc="-20" dirty="0">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freedom</a:t>
            </a:r>
            <a:r>
              <a:rPr lang="en-US" sz="7200" spc="-20" dirty="0">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to</a:t>
            </a:r>
            <a:r>
              <a:rPr lang="en-US" sz="7200" spc="-25" dirty="0">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personalize</a:t>
            </a:r>
            <a:r>
              <a:rPr lang="en-US" sz="7200" spc="-20" dirty="0">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and edit aspects of the Absentee Envelopes outlined</a:t>
            </a:r>
            <a:r>
              <a:rPr lang="en-US" sz="7200" spc="-35" dirty="0">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in</a:t>
            </a:r>
            <a:r>
              <a:rPr lang="en-US" sz="7200" spc="-20" dirty="0">
                <a:effectLst/>
                <a:latin typeface="+mn-lt"/>
                <a:ea typeface="Calibri" panose="020F0502020204030204" pitchFamily="34" charset="0"/>
                <a:cs typeface="Arial" panose="020B0604020202020204" pitchFamily="34" charset="0"/>
              </a:rPr>
              <a:t> </a:t>
            </a:r>
            <a:r>
              <a:rPr lang="en-US" sz="7200" b="1" dirty="0">
                <a:solidFill>
                  <a:srgbClr val="0070C0"/>
                </a:solidFill>
                <a:effectLst/>
                <a:latin typeface="+mn-lt"/>
                <a:ea typeface="Calibri" panose="020F0502020204030204" pitchFamily="34" charset="0"/>
                <a:cs typeface="Arial" panose="020B0604020202020204" pitchFamily="34" charset="0"/>
              </a:rPr>
              <a:t>BLUE</a:t>
            </a:r>
            <a:r>
              <a:rPr lang="en-US" sz="7200" b="1" dirty="0">
                <a:solidFill>
                  <a:srgbClr val="0000FF"/>
                </a:solidFill>
                <a:effectLst/>
                <a:latin typeface="+mn-lt"/>
                <a:ea typeface="Calibri" panose="020F0502020204030204" pitchFamily="34" charset="0"/>
                <a:cs typeface="Arial" panose="020B0604020202020204" pitchFamily="34" charset="0"/>
              </a:rPr>
              <a:t> </a:t>
            </a:r>
            <a:r>
              <a:rPr lang="en-US" sz="7200" dirty="0">
                <a:effectLst/>
                <a:latin typeface="+mn-lt"/>
                <a:ea typeface="Calibri" panose="020F0502020204030204" pitchFamily="34" charset="0"/>
                <a:cs typeface="Arial" panose="020B0604020202020204" pitchFamily="34" charset="0"/>
              </a:rPr>
              <a:t>boxes.</a:t>
            </a:r>
            <a:r>
              <a:rPr lang="en-US" sz="7200" dirty="0">
                <a:latin typeface="+mn-lt"/>
              </a:rPr>
              <a:t> These include:</a:t>
            </a:r>
          </a:p>
          <a:p>
            <a:pPr marL="342900" indent="-342900">
              <a:lnSpc>
                <a:spcPct val="120000"/>
              </a:lnSpc>
              <a:spcBef>
                <a:spcPts val="600"/>
              </a:spcBef>
              <a:buAutoNum type="arabicPeriod"/>
            </a:pPr>
            <a:r>
              <a:rPr lang="en-US" sz="7200" dirty="0">
                <a:latin typeface="+mn-lt"/>
              </a:rPr>
              <a:t>Using the County Seal or the State Seal</a:t>
            </a:r>
          </a:p>
          <a:p>
            <a:pPr marL="342900" indent="-342900">
              <a:lnSpc>
                <a:spcPct val="120000"/>
              </a:lnSpc>
              <a:spcBef>
                <a:spcPts val="600"/>
              </a:spcBef>
              <a:buAutoNum type="arabicPeriod"/>
            </a:pPr>
            <a:r>
              <a:rPr lang="en-US" sz="7200" dirty="0">
                <a:latin typeface="+mn-lt"/>
              </a:rPr>
              <a:t>Using different mail designations such as Business Reply mail or Qualified Business Reply Mail depending on the volume of ballots sent or county preference</a:t>
            </a:r>
          </a:p>
          <a:p>
            <a:pPr lvl="1">
              <a:lnSpc>
                <a:spcPct val="120000"/>
              </a:lnSpc>
              <a:spcBef>
                <a:spcPts val="600"/>
              </a:spcBef>
            </a:pPr>
            <a:r>
              <a:rPr lang="en-US" sz="7200" dirty="0">
                <a:latin typeface="+mn-lt"/>
              </a:rPr>
              <a:t>Postage imprint must read "NO POSTAGE NECESSARY IF MAILED IN THE UNITED STATES" if counties choose to use Business Reply Mail</a:t>
            </a:r>
          </a:p>
          <a:p>
            <a:pPr marL="342900" indent="-342900">
              <a:lnSpc>
                <a:spcPct val="120000"/>
              </a:lnSpc>
              <a:spcBef>
                <a:spcPts val="600"/>
              </a:spcBef>
              <a:buAutoNum type="arabicPeriod"/>
            </a:pPr>
            <a:r>
              <a:rPr lang="en-US" sz="7200" dirty="0">
                <a:latin typeface="+mn-lt"/>
              </a:rPr>
              <a:t>Return Envelope information on the front of the envelope</a:t>
            </a:r>
          </a:p>
          <a:p>
            <a:pPr marL="342900" indent="-342900">
              <a:lnSpc>
                <a:spcPct val="120000"/>
              </a:lnSpc>
              <a:spcBef>
                <a:spcPts val="600"/>
              </a:spcBef>
              <a:buAutoNum type="arabicPeriod"/>
            </a:pPr>
            <a:endParaRPr lang="en-US" sz="1800" dirty="0">
              <a:latin typeface="+mn-lt"/>
            </a:endParaRPr>
          </a:p>
        </p:txBody>
      </p:sp>
      <p:sp>
        <p:nvSpPr>
          <p:cNvPr id="17" name="TextBox 16">
            <a:extLst>
              <a:ext uri="{FF2B5EF4-FFF2-40B4-BE49-F238E27FC236}">
                <a16:creationId xmlns:a16="http://schemas.microsoft.com/office/drawing/2014/main" id="{84AFEC3A-7F16-0265-31B3-24969C57A453}"/>
              </a:ext>
            </a:extLst>
          </p:cNvPr>
          <p:cNvSpPr txBox="1"/>
          <p:nvPr/>
        </p:nvSpPr>
        <p:spPr>
          <a:xfrm>
            <a:off x="2516673" y="1376812"/>
            <a:ext cx="251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a:ea typeface="+mn-ea"/>
                <a:cs typeface="+mn-cs"/>
              </a:rPr>
              <a:t>1</a:t>
            </a:r>
          </a:p>
        </p:txBody>
      </p:sp>
      <p:sp>
        <p:nvSpPr>
          <p:cNvPr id="18" name="TextBox 17">
            <a:extLst>
              <a:ext uri="{FF2B5EF4-FFF2-40B4-BE49-F238E27FC236}">
                <a16:creationId xmlns:a16="http://schemas.microsoft.com/office/drawing/2014/main" id="{93BC602C-1043-A28E-5D06-26051AC15A4E}"/>
              </a:ext>
            </a:extLst>
          </p:cNvPr>
          <p:cNvSpPr txBox="1"/>
          <p:nvPr/>
        </p:nvSpPr>
        <p:spPr>
          <a:xfrm>
            <a:off x="7749359" y="2756415"/>
            <a:ext cx="251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a:ea typeface="+mn-ea"/>
                <a:cs typeface="+mn-cs"/>
              </a:rPr>
              <a:t>2</a:t>
            </a:r>
          </a:p>
        </p:txBody>
      </p:sp>
      <p:sp>
        <p:nvSpPr>
          <p:cNvPr id="19" name="TextBox 18">
            <a:extLst>
              <a:ext uri="{FF2B5EF4-FFF2-40B4-BE49-F238E27FC236}">
                <a16:creationId xmlns:a16="http://schemas.microsoft.com/office/drawing/2014/main" id="{1A0F6536-293C-99E6-46C2-4C3C220224C0}"/>
              </a:ext>
            </a:extLst>
          </p:cNvPr>
          <p:cNvSpPr txBox="1"/>
          <p:nvPr/>
        </p:nvSpPr>
        <p:spPr>
          <a:xfrm>
            <a:off x="4481394" y="2124809"/>
            <a:ext cx="251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a:ea typeface="+mn-ea"/>
                <a:cs typeface="+mn-cs"/>
              </a:rPr>
              <a:t>3</a:t>
            </a:r>
          </a:p>
        </p:txBody>
      </p:sp>
    </p:spTree>
    <p:extLst>
      <p:ext uri="{BB962C8B-B14F-4D97-AF65-F5344CB8AC3E}">
        <p14:creationId xmlns:p14="http://schemas.microsoft.com/office/powerpoint/2010/main" val="3786316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Y23 REbrand ppt">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3 REbrand ppt" id="{0DA374BE-5842-46C1-B339-6553ECEA46F5}" vid="{FA4521FD-36A9-47C0-8828-FB8C9D8D71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941</Words>
  <Application>Microsoft Office PowerPoint</Application>
  <PresentationFormat>Widescreen</PresentationFormat>
  <Paragraphs>84</Paragraphs>
  <Slides>10</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Arial</vt:lpstr>
      <vt:lpstr>Arial Black</vt:lpstr>
      <vt:lpstr>Calibri</vt:lpstr>
      <vt:lpstr>Calibri Light</vt:lpstr>
      <vt:lpstr>Helvetica</vt:lpstr>
      <vt:lpstr>Roboto</vt:lpstr>
      <vt:lpstr>Roboto Black</vt:lpstr>
      <vt:lpstr>Roboto Light</vt:lpstr>
      <vt:lpstr>Segoe UI</vt:lpstr>
      <vt:lpstr>Times New Roman</vt:lpstr>
      <vt:lpstr>Office Theme</vt:lpstr>
      <vt:lpstr>Baker Tilly Full Deck</vt:lpstr>
      <vt:lpstr>FY23 REbrand ppt</vt:lpstr>
      <vt:lpstr>2023 Election Conference Jack Sanders, Baker Tilly Project Manager</vt:lpstr>
      <vt:lpstr>What is this Project?</vt:lpstr>
      <vt:lpstr>County Resources and Training Materials</vt:lpstr>
      <vt:lpstr>Template Development Update</vt:lpstr>
      <vt:lpstr>Next Steps for Counties</vt:lpstr>
      <vt:lpstr>Questions?</vt:lpstr>
      <vt:lpstr>Appendix: Purpose of the Survey</vt:lpstr>
      <vt:lpstr>Appendix: Absentee Envelope Style Guide Overview</vt:lpstr>
      <vt:lpstr>DRAFT ABS-6 County Customizations (Domestic Return Envelope)</vt:lpstr>
      <vt:lpstr>Camera-Ready Files Information Gathering Survey</vt:lpstr>
    </vt:vector>
  </TitlesOfParts>
  <Company>Baker Tilly 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Election Conference Jack Sanders, Baker Tilly Project Manager</dc:title>
  <dc:creator>Sanders, Jack</dc:creator>
  <cp:lastModifiedBy>Nussmeyer, Angela M</cp:lastModifiedBy>
  <cp:revision>5</cp:revision>
  <dcterms:created xsi:type="dcterms:W3CDTF">2023-12-05T19:29:22Z</dcterms:created>
  <dcterms:modified xsi:type="dcterms:W3CDTF">2023-12-06T15:02:47Z</dcterms:modified>
</cp:coreProperties>
</file>