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0" r:id="rId3"/>
    <p:sldId id="267" r:id="rId4"/>
    <p:sldId id="266" r:id="rId5"/>
    <p:sldId id="265" r:id="rId6"/>
    <p:sldId id="264" r:id="rId7"/>
    <p:sldId id="258" r:id="rId8"/>
    <p:sldId id="259" r:id="rId9"/>
    <p:sldId id="263" r:id="rId10"/>
    <p:sldId id="262" r:id="rId11"/>
    <p:sldId id="261" r:id="rId12"/>
    <p:sldId id="268" r:id="rId13"/>
    <p:sldId id="25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3" d="100"/>
          <a:sy n="9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6D06F7-E119-46A5-9B96-7BDA68EA403E}"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238522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06F7-E119-46A5-9B96-7BDA68EA403E}"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2042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06F7-E119-46A5-9B96-7BDA68EA403E}"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145648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6D06F7-E119-46A5-9B96-7BDA68EA403E}"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3306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06F7-E119-46A5-9B96-7BDA68EA403E}"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372750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6D06F7-E119-46A5-9B96-7BDA68EA403E}"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99151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D06F7-E119-46A5-9B96-7BDA68EA403E}"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206395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6D06F7-E119-46A5-9B96-7BDA68EA403E}"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59619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D06F7-E119-46A5-9B96-7BDA68EA403E}"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339519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D06F7-E119-46A5-9B96-7BDA68EA403E}"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173734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D06F7-E119-46A5-9B96-7BDA68EA403E}"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B4332-817F-41BA-92D2-592848A49E8E}" type="slidenum">
              <a:rPr lang="en-US" smtClean="0"/>
              <a:t>‹#›</a:t>
            </a:fld>
            <a:endParaRPr lang="en-US"/>
          </a:p>
        </p:txBody>
      </p:sp>
    </p:spTree>
    <p:extLst>
      <p:ext uri="{BB962C8B-B14F-4D97-AF65-F5344CB8AC3E}">
        <p14:creationId xmlns:p14="http://schemas.microsoft.com/office/powerpoint/2010/main" val="309173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D06F7-E119-46A5-9B96-7BDA68EA403E}" type="datetimeFigureOut">
              <a:rPr lang="en-US" smtClean="0"/>
              <a:t>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4332-817F-41BA-92D2-592848A49E8E}" type="slidenum">
              <a:rPr lang="en-US" smtClean="0"/>
              <a:t>‹#›</a:t>
            </a:fld>
            <a:endParaRPr lang="en-US"/>
          </a:p>
        </p:txBody>
      </p:sp>
    </p:spTree>
    <p:extLst>
      <p:ext uri="{BB962C8B-B14F-4D97-AF65-F5344CB8AC3E}">
        <p14:creationId xmlns:p14="http://schemas.microsoft.com/office/powerpoint/2010/main" val="3739284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sp>
        <p:nvSpPr>
          <p:cNvPr id="3" name="TextBox 2">
            <a:extLst>
              <a:ext uri="{FF2B5EF4-FFF2-40B4-BE49-F238E27FC236}">
                <a16:creationId xmlns:a16="http://schemas.microsoft.com/office/drawing/2014/main" id="{8EA63907-44E0-ADED-9CE9-B07E7562BFD3}"/>
              </a:ext>
            </a:extLst>
          </p:cNvPr>
          <p:cNvSpPr txBox="1"/>
          <p:nvPr/>
        </p:nvSpPr>
        <p:spPr>
          <a:xfrm>
            <a:off x="554108" y="1784533"/>
            <a:ext cx="8147440" cy="3139321"/>
          </a:xfrm>
          <a:prstGeom prst="rect">
            <a:avLst/>
          </a:prstGeom>
          <a:noFill/>
        </p:spPr>
        <p:txBody>
          <a:bodyPr wrap="square">
            <a:spAutoFit/>
          </a:bodyPr>
          <a:lstStyle/>
          <a:p>
            <a:pPr lvl="0" algn="ctr"/>
            <a:r>
              <a:rPr lang="en-US" sz="4500" dirty="0"/>
              <a:t>Election Administration Nuances in 2023 Municipal Election</a:t>
            </a:r>
          </a:p>
          <a:p>
            <a:pPr lvl="0" algn="ctr"/>
            <a:endParaRPr lang="en-US" sz="2700" dirty="0"/>
          </a:p>
          <a:p>
            <a:pPr lvl="0" algn="ctr"/>
            <a:r>
              <a:rPr lang="en-US" sz="2700" dirty="0"/>
              <a:t>Brad King, Co-Director</a:t>
            </a:r>
          </a:p>
          <a:p>
            <a:pPr lvl="0" algn="ctr"/>
            <a:r>
              <a:rPr lang="en-US" sz="2700" dirty="0"/>
              <a:t>Indiana Election Division</a:t>
            </a:r>
          </a:p>
          <a:p>
            <a:pPr lvl="0" algn="ctr"/>
            <a:r>
              <a:rPr lang="en-US" sz="2700" dirty="0"/>
              <a:t>December 14, 2023 </a:t>
            </a:r>
          </a:p>
        </p:txBody>
      </p:sp>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Tree>
    <p:extLst>
      <p:ext uri="{BB962C8B-B14F-4D97-AF65-F5344CB8AC3E}">
        <p14:creationId xmlns:p14="http://schemas.microsoft.com/office/powerpoint/2010/main" val="83702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squirrels on a stump">
            <a:extLst>
              <a:ext uri="{FF2B5EF4-FFF2-40B4-BE49-F238E27FC236}">
                <a16:creationId xmlns:a16="http://schemas.microsoft.com/office/drawing/2014/main" id="{72152597-50D6-3776-71D7-64AA61EB11B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E123901C-4946-69A1-1556-5BE0F943D0A6}"/>
              </a:ext>
            </a:extLst>
          </p:cNvPr>
          <p:cNvSpPr txBox="1"/>
          <p:nvPr/>
        </p:nvSpPr>
        <p:spPr>
          <a:xfrm>
            <a:off x="85725" y="3495675"/>
            <a:ext cx="8248646" cy="3225800"/>
          </a:xfrm>
          <a:prstGeom prst="rect">
            <a:avLst/>
          </a:prstGeom>
        </p:spPr>
        <p:txBody>
          <a:bodyPr vert="horz" lIns="91440" tIns="45720" rIns="91440" bIns="45720" numCol="2" rtlCol="0" anchor="ctr">
            <a:normAutofit fontScale="92500"/>
          </a:bodyPr>
          <a:lstStyle/>
          <a:p>
            <a:pPr marL="57150" algn="ctr" defTabSz="914400">
              <a:lnSpc>
                <a:spcPct val="90000"/>
              </a:lnSpc>
              <a:spcAft>
                <a:spcPts val="600"/>
              </a:spcAft>
            </a:pPr>
            <a:r>
              <a:rPr lang="en-US" sz="3200" dirty="0"/>
              <a:t>Town Election Board </a:t>
            </a:r>
          </a:p>
          <a:p>
            <a:pPr marL="285750" indent="-228600" defTabSz="914400">
              <a:lnSpc>
                <a:spcPct val="90000"/>
              </a:lnSpc>
              <a:spcAft>
                <a:spcPts val="600"/>
              </a:spcAft>
              <a:buFont typeface="Arial" panose="020B0604020202020204" pitchFamily="34" charset="0"/>
              <a:buChar char="•"/>
            </a:pPr>
            <a:r>
              <a:rPr lang="en-US" dirty="0"/>
              <a:t>Generally town election board must follow all laws applicable to county election board.</a:t>
            </a:r>
          </a:p>
          <a:p>
            <a:pPr marL="742950" lvl="1" indent="-228600" defTabSz="914400">
              <a:lnSpc>
                <a:spcPct val="90000"/>
              </a:lnSpc>
              <a:spcAft>
                <a:spcPts val="600"/>
              </a:spcAft>
              <a:buFont typeface="Arial" panose="020B0604020202020204" pitchFamily="34" charset="0"/>
              <a:buChar char="•"/>
            </a:pPr>
            <a:r>
              <a:rPr lang="en-US" dirty="0"/>
              <a:t>Ensuring polling locations are accessible to voters with disabilities</a:t>
            </a:r>
          </a:p>
          <a:p>
            <a:pPr marL="742950" lvl="1" indent="-228600" defTabSz="914400">
              <a:lnSpc>
                <a:spcPct val="90000"/>
              </a:lnSpc>
              <a:spcAft>
                <a:spcPts val="600"/>
              </a:spcAft>
              <a:buFont typeface="Arial" panose="020B0604020202020204" pitchFamily="34" charset="0"/>
              <a:buChar char="•"/>
            </a:pPr>
            <a:r>
              <a:rPr lang="en-US" dirty="0"/>
              <a:t>Applying voter registration fail safe laws</a:t>
            </a:r>
          </a:p>
          <a:p>
            <a:pPr marL="742950" lvl="1" indent="-228600" defTabSz="914400">
              <a:lnSpc>
                <a:spcPct val="90000"/>
              </a:lnSpc>
              <a:spcAft>
                <a:spcPts val="600"/>
              </a:spcAft>
              <a:buFont typeface="Arial" panose="020B0604020202020204" pitchFamily="34" charset="0"/>
              <a:buChar char="•"/>
            </a:pPr>
            <a:r>
              <a:rPr lang="en-US" dirty="0"/>
              <a:t>Offering absentee voting by mail</a:t>
            </a:r>
          </a:p>
          <a:p>
            <a:pPr marL="742950" lvl="1" indent="-228600" defTabSz="914400">
              <a:lnSpc>
                <a:spcPct val="90000"/>
              </a:lnSpc>
              <a:spcAft>
                <a:spcPts val="600"/>
              </a:spcAft>
              <a:buFont typeface="Arial" panose="020B0604020202020204" pitchFamily="34" charset="0"/>
              <a:buChar char="•"/>
            </a:pPr>
            <a:r>
              <a:rPr lang="en-US" dirty="0"/>
              <a:t>Travel board and in-person early voting</a:t>
            </a:r>
          </a:p>
          <a:p>
            <a:pPr marL="742950" lvl="1" indent="-228600" defTabSz="914400">
              <a:lnSpc>
                <a:spcPct val="90000"/>
              </a:lnSpc>
              <a:spcAft>
                <a:spcPts val="600"/>
              </a:spcAft>
              <a:buFont typeface="Arial" panose="020B0604020202020204" pitchFamily="34" charset="0"/>
              <a:buChar char="•"/>
            </a:pPr>
            <a:r>
              <a:rPr lang="en-US" dirty="0"/>
              <a:t>Recruiting and training poll workers </a:t>
            </a:r>
          </a:p>
          <a:p>
            <a:pPr marL="742950" lvl="1" indent="-228600" defTabSz="914400">
              <a:lnSpc>
                <a:spcPct val="90000"/>
              </a:lnSpc>
              <a:spcAft>
                <a:spcPts val="600"/>
              </a:spcAft>
              <a:buFont typeface="Arial" panose="020B0604020202020204" pitchFamily="34" charset="0"/>
              <a:buChar char="•"/>
            </a:pPr>
            <a:r>
              <a:rPr lang="en-US" dirty="0"/>
              <a:t>Providing accessible voting systems and other election materials for use on election day</a:t>
            </a:r>
          </a:p>
          <a:p>
            <a:pPr marL="742950" lvl="1" indent="-228600" defTabSz="914400">
              <a:lnSpc>
                <a:spcPct val="90000"/>
              </a:lnSpc>
              <a:spcAft>
                <a:spcPts val="600"/>
              </a:spcAft>
              <a:buFont typeface="Arial" panose="020B0604020202020204" pitchFamily="34" charset="0"/>
              <a:buChar char="•"/>
            </a:pPr>
            <a:r>
              <a:rPr lang="en-US" dirty="0"/>
              <a:t>Must keep minutes</a:t>
            </a:r>
          </a:p>
          <a:p>
            <a:pPr marL="742950" lvl="1" indent="-228600" defTabSz="914400">
              <a:lnSpc>
                <a:spcPct val="90000"/>
              </a:lnSpc>
              <a:spcAft>
                <a:spcPts val="600"/>
              </a:spcAft>
              <a:buFont typeface="Arial" panose="020B0604020202020204" pitchFamily="34" charset="0"/>
              <a:buChar char="•"/>
            </a:pPr>
            <a:r>
              <a:rPr lang="en-US" dirty="0"/>
              <a:t>Subject to the open door law</a:t>
            </a:r>
          </a:p>
          <a:p>
            <a:pPr marL="742950" lvl="1" indent="-228600" defTabSz="914400">
              <a:lnSpc>
                <a:spcPct val="90000"/>
              </a:lnSpc>
              <a:spcAft>
                <a:spcPts val="600"/>
              </a:spcAft>
              <a:buFont typeface="Arial" panose="020B0604020202020204" pitchFamily="34" charset="0"/>
              <a:buChar char="•"/>
            </a:pPr>
            <a:r>
              <a:rPr lang="en-US" dirty="0"/>
              <a:t>Records must be retained and stored with county clerk</a:t>
            </a:r>
          </a:p>
          <a:p>
            <a:pPr marL="742950" lvl="1" indent="-228600" defTabSz="914400">
              <a:lnSpc>
                <a:spcPct val="90000"/>
              </a:lnSpc>
              <a:spcAft>
                <a:spcPts val="600"/>
              </a:spcAft>
              <a:buFont typeface="Arial" panose="020B0604020202020204" pitchFamily="34" charset="0"/>
              <a:buChar char="•"/>
            </a:pPr>
            <a:r>
              <a:rPr lang="en-US" dirty="0"/>
              <a:t>Town election board retains all election materials until recount &amp; contest deadline expires (17 days)</a:t>
            </a:r>
            <a:endParaRPr lang="en-US" sz="600" dirty="0"/>
          </a:p>
        </p:txBody>
      </p:sp>
      <p:sp>
        <p:nvSpPr>
          <p:cNvPr id="7" name="Slide Number Placeholder 4">
            <a:extLst>
              <a:ext uri="{FF2B5EF4-FFF2-40B4-BE49-F238E27FC236}">
                <a16:creationId xmlns:a16="http://schemas.microsoft.com/office/drawing/2014/main" id="{2648D835-F5CB-AEF7-C04F-23C7578D2BE2}"/>
              </a:ext>
            </a:extLst>
          </p:cNvPr>
          <p:cNvSpPr>
            <a:spLocks noGrp="1"/>
          </p:cNvSpPr>
          <p:nvPr>
            <p:ph type="sldNum" sz="quarter" idx="12"/>
          </p:nvPr>
        </p:nvSpPr>
        <p:spPr>
          <a:xfrm>
            <a:off x="6648450" y="6356350"/>
            <a:ext cx="2057400" cy="365125"/>
          </a:xfrm>
        </p:spPr>
        <p:txBody>
          <a:bodyPr vert="horz" lIns="91440" tIns="45720" rIns="91440" bIns="45720" rtlCol="0" anchor="ctr">
            <a:normAutofit/>
          </a:bodyPr>
          <a:lstStyle/>
          <a:p>
            <a:pPr defTabSz="914400">
              <a:spcAft>
                <a:spcPts val="600"/>
              </a:spcAft>
              <a:defRPr/>
            </a:pPr>
            <a:r>
              <a:rPr lang="en-US" sz="1000" dirty="0">
                <a:solidFill>
                  <a:schemeClr val="tx1">
                    <a:lumMod val="75000"/>
                    <a:lumOff val="25000"/>
                  </a:schemeClr>
                </a:solidFill>
                <a:latin typeface="Calibri" panose="020F0502020204030204"/>
              </a:rPr>
              <a:t>IC 3-10-7-7, IC 3-11-3-31</a:t>
            </a:r>
          </a:p>
        </p:txBody>
      </p:sp>
    </p:spTree>
    <p:extLst>
      <p:ext uri="{BB962C8B-B14F-4D97-AF65-F5344CB8AC3E}">
        <p14:creationId xmlns:p14="http://schemas.microsoft.com/office/powerpoint/2010/main" val="180554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Title 1">
            <a:extLst>
              <a:ext uri="{FF2B5EF4-FFF2-40B4-BE49-F238E27FC236}">
                <a16:creationId xmlns:a16="http://schemas.microsoft.com/office/drawing/2014/main" id="{0B5F5060-D600-7A8E-79D2-006960D026E2}"/>
              </a:ext>
            </a:extLst>
          </p:cNvPr>
          <p:cNvSpPr txBox="1">
            <a:spLocks/>
          </p:cNvSpPr>
          <p:nvPr/>
        </p:nvSpPr>
        <p:spPr>
          <a:xfrm>
            <a:off x="-685800" y="194468"/>
            <a:ext cx="10515600" cy="1325563"/>
          </a:xfrm>
          <a:prstGeom prst="rect">
            <a:avLst/>
          </a:prstGeom>
        </p:spPr>
        <p:txBody>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t>Town Election Board Members </a:t>
            </a:r>
          </a:p>
        </p:txBody>
      </p:sp>
      <p:sp>
        <p:nvSpPr>
          <p:cNvPr id="6" name="TextBox 5">
            <a:extLst>
              <a:ext uri="{FF2B5EF4-FFF2-40B4-BE49-F238E27FC236}">
                <a16:creationId xmlns:a16="http://schemas.microsoft.com/office/drawing/2014/main" id="{C407B59B-E5F4-991B-5F32-8CC326BD310F}"/>
              </a:ext>
            </a:extLst>
          </p:cNvPr>
          <p:cNvSpPr txBox="1"/>
          <p:nvPr/>
        </p:nvSpPr>
        <p:spPr>
          <a:xfrm>
            <a:off x="524657" y="1066298"/>
            <a:ext cx="7674964" cy="4431983"/>
          </a:xfrm>
          <a:prstGeom prst="rect">
            <a:avLst/>
          </a:prstGeom>
          <a:noFill/>
        </p:spPr>
        <p:txBody>
          <a:bodyPr wrap="square" rtlCol="0">
            <a:spAutoFit/>
          </a:bodyPr>
          <a:lstStyle/>
          <a:p>
            <a:pPr marL="0" indent="0">
              <a:buFont typeface="Arial" panose="020B0604020202020204" pitchFamily="34" charset="0"/>
              <a:buNone/>
            </a:pPr>
            <a:r>
              <a:rPr lang="en-US" sz="2200" dirty="0"/>
              <a:t>Members</a:t>
            </a:r>
          </a:p>
          <a:p>
            <a:pPr marL="285750" indent="-285750">
              <a:buFont typeface="Arial" panose="020B0604020202020204" pitchFamily="34" charset="0"/>
              <a:buChar char="•"/>
            </a:pPr>
            <a:r>
              <a:rPr lang="en-US" sz="2200" dirty="0"/>
              <a:t>Town Party Chairman appointed by the Democratic Party County Chairman</a:t>
            </a:r>
          </a:p>
          <a:p>
            <a:pPr marL="285750" indent="-285750">
              <a:buFont typeface="Arial" panose="020B0604020202020204" pitchFamily="34" charset="0"/>
              <a:buChar char="•"/>
            </a:pPr>
            <a:r>
              <a:rPr lang="en-US" sz="2200" dirty="0"/>
              <a:t>Town Party Chairman appointed by the Republican Party County Chairman</a:t>
            </a:r>
          </a:p>
          <a:p>
            <a:pPr marL="285750" indent="-285750">
              <a:buFont typeface="Arial" panose="020B0604020202020204" pitchFamily="34" charset="0"/>
              <a:buChar char="•"/>
            </a:pPr>
            <a:r>
              <a:rPr lang="en-US" sz="2200" dirty="0"/>
              <a:t>Town Clerk-Treasurer</a:t>
            </a:r>
          </a:p>
          <a:p>
            <a:pPr marL="285750" indent="-285750">
              <a:buFont typeface="Arial" panose="020B0604020202020204" pitchFamily="34" charset="0"/>
              <a:buChar char="•"/>
            </a:pPr>
            <a:endParaRPr lang="en-US" sz="2200" dirty="0"/>
          </a:p>
          <a:p>
            <a:pPr marL="0" indent="0">
              <a:buFont typeface="Arial" panose="020B0604020202020204" pitchFamily="34" charset="0"/>
              <a:buNone/>
            </a:pPr>
            <a:r>
              <a:rPr lang="en-US" sz="2200" dirty="0"/>
              <a:t>Who serves as Chair?</a:t>
            </a:r>
          </a:p>
          <a:p>
            <a:pPr marL="285750" indent="-285750">
              <a:buFont typeface="Arial" panose="020B0604020202020204" pitchFamily="34" charset="0"/>
              <a:buChar char="•"/>
            </a:pPr>
            <a:r>
              <a:rPr lang="en-US" sz="2200" dirty="0"/>
              <a:t>Town Election Board selects one of its members to serve.</a:t>
            </a:r>
          </a:p>
          <a:p>
            <a:pPr marL="285750" indent="-285750">
              <a:buFont typeface="Arial" panose="020B0604020202020204" pitchFamily="34" charset="0"/>
              <a:buChar char="•"/>
            </a:pPr>
            <a:endParaRPr lang="en-US" sz="2200" dirty="0"/>
          </a:p>
          <a:p>
            <a:pPr marL="0" indent="0">
              <a:buFont typeface="Arial" panose="020B0604020202020204" pitchFamily="34" charset="0"/>
              <a:buNone/>
            </a:pPr>
            <a:r>
              <a:rPr lang="en-US" sz="2200" dirty="0"/>
              <a:t>Who serves as Secretary?</a:t>
            </a:r>
          </a:p>
          <a:p>
            <a:pPr marL="285750" indent="-285750">
              <a:buFont typeface="Arial" panose="020B0604020202020204" pitchFamily="34" charset="0"/>
              <a:buChar char="•"/>
            </a:pPr>
            <a:r>
              <a:rPr lang="en-US" sz="2200" dirty="0"/>
              <a:t>Town Clerk-Treasurer</a:t>
            </a:r>
          </a:p>
          <a:p>
            <a:pPr marL="285750" indent="-285750">
              <a:buFont typeface="Arial" panose="020B0604020202020204" pitchFamily="34" charset="0"/>
              <a:buChar char="•"/>
            </a:pPr>
            <a:endParaRPr lang="en-US" dirty="0"/>
          </a:p>
        </p:txBody>
      </p:sp>
      <p:sp>
        <p:nvSpPr>
          <p:cNvPr id="7" name="Slide Number Placeholder 4">
            <a:extLst>
              <a:ext uri="{FF2B5EF4-FFF2-40B4-BE49-F238E27FC236}">
                <a16:creationId xmlns:a16="http://schemas.microsoft.com/office/drawing/2014/main" id="{D5A00066-08AE-4C10-14A5-E6D64A89321B}"/>
              </a:ext>
            </a:extLst>
          </p:cNvPr>
          <p:cNvSpPr>
            <a:spLocks noGrp="1"/>
          </p:cNvSpPr>
          <p:nvPr>
            <p:ph type="sldNum" sz="quarter" idx="12"/>
          </p:nvPr>
        </p:nvSpPr>
        <p:spPr>
          <a:xfrm>
            <a:off x="5227773" y="6209798"/>
            <a:ext cx="3413156" cy="365125"/>
          </a:xfrm>
        </p:spPr>
        <p:txBody>
          <a:bodyPr/>
          <a:lstStyle/>
          <a:p>
            <a:r>
              <a:rPr lang="en-US" dirty="0"/>
              <a:t>IC 3-10-7-7, IC 3-10-7-11 </a:t>
            </a:r>
          </a:p>
        </p:txBody>
      </p:sp>
    </p:spTree>
    <p:extLst>
      <p:ext uri="{BB962C8B-B14F-4D97-AF65-F5344CB8AC3E}">
        <p14:creationId xmlns:p14="http://schemas.microsoft.com/office/powerpoint/2010/main" val="16102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ammal, cat, squirrel, staring&#10;&#10;Description automatically generated">
            <a:extLst>
              <a:ext uri="{FF2B5EF4-FFF2-40B4-BE49-F238E27FC236}">
                <a16:creationId xmlns:a16="http://schemas.microsoft.com/office/drawing/2014/main" id="{A77A7CD0-F782-9179-2024-FE92D356BA3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
          <a:stretch/>
        </p:blipFill>
        <p:spPr>
          <a:xfrm>
            <a:off x="240030" y="320040"/>
            <a:ext cx="8661654"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A4003B-AE8E-E667-DBA5-84316BFB23D0}"/>
              </a:ext>
            </a:extLst>
          </p:cNvPr>
          <p:cNvSpPr txBox="1">
            <a:spLocks/>
          </p:cNvSpPr>
          <p:nvPr/>
        </p:nvSpPr>
        <p:spPr>
          <a:xfrm>
            <a:off x="630936" y="5009083"/>
            <a:ext cx="2167128" cy="13459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300">
                <a:solidFill>
                  <a:schemeClr val="bg1"/>
                </a:solidFill>
              </a:rPr>
              <a:t>Town Election Board Appeals</a:t>
            </a: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88BB99-0F11-1EC4-D51A-B6F294CC2749}"/>
              </a:ext>
            </a:extLst>
          </p:cNvPr>
          <p:cNvSpPr txBox="1"/>
          <p:nvPr/>
        </p:nvSpPr>
        <p:spPr>
          <a:xfrm>
            <a:off x="3284982" y="5009083"/>
            <a:ext cx="5232654" cy="1345997"/>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900">
                <a:solidFill>
                  <a:schemeClr val="bg1"/>
                </a:solidFill>
              </a:rPr>
              <a:t>Any registered voter in town may appeal any decision of the clerk-treasurer or town election board to the county election board. </a:t>
            </a:r>
          </a:p>
          <a:p>
            <a:pPr marL="285750" indent="-228600" defTabSz="914400">
              <a:lnSpc>
                <a:spcPct val="90000"/>
              </a:lnSpc>
              <a:spcAft>
                <a:spcPts val="600"/>
              </a:spcAft>
              <a:buFont typeface="Arial" panose="020B0604020202020204" pitchFamily="34" charset="0"/>
              <a:buChar char="•"/>
            </a:pPr>
            <a:r>
              <a:rPr lang="en-US" sz="900">
                <a:solidFill>
                  <a:schemeClr val="bg1"/>
                </a:solidFill>
              </a:rPr>
              <a:t>The appeal must be in writing, describe the grounds for the appeals and include any relevant documents. </a:t>
            </a:r>
          </a:p>
          <a:p>
            <a:pPr marL="285750" indent="-228600" defTabSz="914400">
              <a:lnSpc>
                <a:spcPct val="90000"/>
              </a:lnSpc>
              <a:spcAft>
                <a:spcPts val="600"/>
              </a:spcAft>
              <a:buFont typeface="Arial" panose="020B0604020202020204" pitchFamily="34" charset="0"/>
              <a:buChar char="•"/>
            </a:pPr>
            <a:r>
              <a:rPr lang="en-US" sz="900">
                <a:solidFill>
                  <a:schemeClr val="bg1"/>
                </a:solidFill>
              </a:rPr>
              <a:t>The county election board must render a decision within 10 days of receiving the appeal. </a:t>
            </a:r>
          </a:p>
          <a:p>
            <a:pPr marL="285750" indent="-228600" defTabSz="914400">
              <a:lnSpc>
                <a:spcPct val="90000"/>
              </a:lnSpc>
              <a:spcAft>
                <a:spcPts val="600"/>
              </a:spcAft>
              <a:buFont typeface="Arial" panose="020B0604020202020204" pitchFamily="34" charset="0"/>
              <a:buChar char="•"/>
            </a:pPr>
            <a:r>
              <a:rPr lang="en-US" sz="900">
                <a:solidFill>
                  <a:schemeClr val="bg1"/>
                </a:solidFill>
              </a:rPr>
              <a:t>Candidates or county chair can still file a recount or contest action, which is separate from this process</a:t>
            </a:r>
          </a:p>
        </p:txBody>
      </p:sp>
      <p:sp>
        <p:nvSpPr>
          <p:cNvPr id="7" name="Date Placeholder 2">
            <a:extLst>
              <a:ext uri="{FF2B5EF4-FFF2-40B4-BE49-F238E27FC236}">
                <a16:creationId xmlns:a16="http://schemas.microsoft.com/office/drawing/2014/main" id="{BEFB6E56-98A7-5DAC-D600-7595BB647C37}"/>
              </a:ext>
            </a:extLst>
          </p:cNvPr>
          <p:cNvSpPr>
            <a:spLocks noGrp="1"/>
          </p:cNvSpPr>
          <p:nvPr>
            <p:ph type="dt" sz="half" idx="10"/>
          </p:nvPr>
        </p:nvSpPr>
        <p:spPr>
          <a:xfrm>
            <a:off x="630936" y="6556248"/>
            <a:ext cx="2057400" cy="274320"/>
          </a:xfrm>
        </p:spPr>
        <p:txBody>
          <a:bodyPr vert="horz" lIns="91440" tIns="45720" rIns="91440" bIns="45720" rtlCol="0" anchor="ctr">
            <a:normAutofit/>
          </a:bodyPr>
          <a:lstStyle/>
          <a:p>
            <a:pPr defTabSz="914400">
              <a:lnSpc>
                <a:spcPct val="90000"/>
              </a:lnSpc>
              <a:spcAft>
                <a:spcPts val="600"/>
              </a:spcAft>
              <a:defRPr/>
            </a:pPr>
            <a:r>
              <a:rPr lang="en-US" sz="700">
                <a:solidFill>
                  <a:schemeClr val="tx1">
                    <a:alpha val="70000"/>
                  </a:schemeClr>
                </a:solidFill>
                <a:latin typeface="Calibri" panose="020F0502020204030204"/>
              </a:rPr>
              <a:t>IC 3-10-7-35</a:t>
            </a:r>
          </a:p>
          <a:p>
            <a:pPr defTabSz="914400">
              <a:lnSpc>
                <a:spcPct val="90000"/>
              </a:lnSpc>
              <a:spcAft>
                <a:spcPts val="600"/>
              </a:spcAft>
              <a:defRPr/>
            </a:pPr>
            <a:endParaRPr lang="en-US" sz="700">
              <a:solidFill>
                <a:schemeClr val="tx1">
                  <a:alpha val="70000"/>
                </a:schemeClr>
              </a:solidFill>
              <a:latin typeface="Calibri" panose="020F0502020204030204"/>
            </a:endParaRPr>
          </a:p>
        </p:txBody>
      </p:sp>
    </p:spTree>
    <p:extLst>
      <p:ext uri="{BB962C8B-B14F-4D97-AF65-F5344CB8AC3E}">
        <p14:creationId xmlns:p14="http://schemas.microsoft.com/office/powerpoint/2010/main" val="265829482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E7F8-1E67-131B-FE2A-B8CC1905A88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C3A5160-F607-BEDE-6BBB-64621673B1AD}"/>
              </a:ext>
            </a:extLst>
          </p:cNvPr>
          <p:cNvSpPr>
            <a:spLocks noGrp="1"/>
          </p:cNvSpPr>
          <p:nvPr>
            <p:ph type="subTitle" idx="1"/>
          </p:nvPr>
        </p:nvSpPr>
        <p:spPr/>
        <p:txBody>
          <a:bodyPr/>
          <a:lstStyle/>
          <a:p>
            <a:endParaRPr lang="en-US"/>
          </a:p>
        </p:txBody>
      </p:sp>
      <p:pic>
        <p:nvPicPr>
          <p:cNvPr id="4" name="Picture 3" descr="A picture containing mammal, squirrel, close, staring">
            <a:extLst>
              <a:ext uri="{FF2B5EF4-FFF2-40B4-BE49-F238E27FC236}">
                <a16:creationId xmlns:a16="http://schemas.microsoft.com/office/drawing/2014/main" id="{C00F2FD4-7B4C-975B-650E-6F76187A0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8" y="1"/>
            <a:ext cx="12185459" cy="6858000"/>
          </a:xfrm>
          <a:prstGeom prst="rect">
            <a:avLst/>
          </a:prstGeom>
        </p:spPr>
      </p:pic>
      <p:sp>
        <p:nvSpPr>
          <p:cNvPr id="5" name="TextBox 4">
            <a:extLst>
              <a:ext uri="{FF2B5EF4-FFF2-40B4-BE49-F238E27FC236}">
                <a16:creationId xmlns:a16="http://schemas.microsoft.com/office/drawing/2014/main" id="{B47B27EE-4B0C-BA57-2692-296F8037516D}"/>
              </a:ext>
            </a:extLst>
          </p:cNvPr>
          <p:cNvSpPr txBox="1"/>
          <p:nvPr/>
        </p:nvSpPr>
        <p:spPr>
          <a:xfrm>
            <a:off x="888913" y="5411569"/>
            <a:ext cx="2304861" cy="646331"/>
          </a:xfrm>
          <a:prstGeom prst="rect">
            <a:avLst/>
          </a:prstGeom>
          <a:noFill/>
        </p:spPr>
        <p:txBody>
          <a:bodyPr wrap="square" rtlCol="0">
            <a:spAutoFit/>
          </a:bodyPr>
          <a:lstStyle/>
          <a:p>
            <a:r>
              <a:rPr lang="en-US" sz="3600" dirty="0"/>
              <a:t>Questions?</a:t>
            </a:r>
          </a:p>
        </p:txBody>
      </p:sp>
    </p:spTree>
    <p:extLst>
      <p:ext uri="{BB962C8B-B14F-4D97-AF65-F5344CB8AC3E}">
        <p14:creationId xmlns:p14="http://schemas.microsoft.com/office/powerpoint/2010/main" val="303942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305133" y="3"/>
            <a:ext cx="3075966"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sp>
        <p:nvSpPr>
          <p:cNvPr id="2" name="TextBox 1">
            <a:extLst>
              <a:ext uri="{FF2B5EF4-FFF2-40B4-BE49-F238E27FC236}">
                <a16:creationId xmlns:a16="http://schemas.microsoft.com/office/drawing/2014/main" id="{086F07D6-25F6-4C70-C1A8-F890F90C9BF2}"/>
              </a:ext>
            </a:extLst>
          </p:cNvPr>
          <p:cNvSpPr txBox="1"/>
          <p:nvPr/>
        </p:nvSpPr>
        <p:spPr>
          <a:xfrm>
            <a:off x="2624216" y="4044684"/>
            <a:ext cx="6781800" cy="3600451"/>
          </a:xfrm>
          <a:prstGeom prst="rect">
            <a:avLst/>
          </a:prstGeom>
        </p:spPr>
        <p:txBody>
          <a:bodyPr vert="horz" lIns="91440" tIns="45720" rIns="91440" bIns="45720" rtlCol="0">
            <a:normAutofit/>
          </a:bodyPr>
          <a:lstStyle/>
          <a:p>
            <a:pPr defTabSz="914400">
              <a:lnSpc>
                <a:spcPct val="90000"/>
              </a:lnSpc>
              <a:spcAft>
                <a:spcPts val="600"/>
              </a:spcAft>
            </a:pPr>
            <a:r>
              <a:rPr lang="en-US" sz="3200" dirty="0"/>
              <a:t>     </a:t>
            </a:r>
            <a:r>
              <a:rPr lang="en-US" sz="2400" dirty="0"/>
              <a:t>Municipal Elections are Squirely</a:t>
            </a:r>
          </a:p>
          <a:p>
            <a:pPr marL="285750" indent="-228600" defTabSz="914400">
              <a:lnSpc>
                <a:spcPct val="90000"/>
              </a:lnSpc>
              <a:spcAft>
                <a:spcPts val="600"/>
              </a:spcAft>
              <a:buFont typeface="Arial" panose="020B0604020202020204" pitchFamily="34" charset="0"/>
              <a:buChar char="•"/>
            </a:pPr>
            <a:r>
              <a:rPr lang="en-US" sz="2200" dirty="0"/>
              <a:t>It is not same as 2022 General.</a:t>
            </a:r>
          </a:p>
          <a:p>
            <a:pPr marL="285750" indent="-228600" defTabSz="914400">
              <a:lnSpc>
                <a:spcPct val="90000"/>
              </a:lnSpc>
              <a:spcAft>
                <a:spcPts val="600"/>
              </a:spcAft>
              <a:buFont typeface="Arial" panose="020B0604020202020204" pitchFamily="34" charset="0"/>
              <a:buChar char="•"/>
            </a:pPr>
            <a:r>
              <a:rPr lang="en-US" sz="2200" dirty="0"/>
              <a:t>In some ways more complicated than other elections. </a:t>
            </a:r>
          </a:p>
          <a:p>
            <a:pPr marL="285750" indent="-228600" defTabSz="914400">
              <a:lnSpc>
                <a:spcPct val="90000"/>
              </a:lnSpc>
              <a:spcAft>
                <a:spcPts val="600"/>
              </a:spcAft>
              <a:buFont typeface="Arial" panose="020B0604020202020204" pitchFamily="34" charset="0"/>
              <a:buChar char="•"/>
            </a:pPr>
            <a:r>
              <a:rPr lang="en-US" sz="2200" dirty="0"/>
              <a:t>Several nuances apply only to municipal elections.</a:t>
            </a:r>
          </a:p>
          <a:p>
            <a:pPr marL="285750" indent="-228600" defTabSz="914400">
              <a:lnSpc>
                <a:spcPct val="90000"/>
              </a:lnSpc>
              <a:spcAft>
                <a:spcPts val="600"/>
              </a:spcAft>
              <a:buFont typeface="Arial" panose="020B0604020202020204" pitchFamily="34" charset="0"/>
              <a:buChar char="•"/>
            </a:pPr>
            <a:r>
              <a:rPr lang="en-US" sz="2200" dirty="0"/>
              <a:t>Roll of personalities </a:t>
            </a:r>
          </a:p>
          <a:p>
            <a:pPr marL="285750" indent="-228600" defTabSz="914400">
              <a:lnSpc>
                <a:spcPct val="90000"/>
              </a:lnSpc>
              <a:spcAft>
                <a:spcPts val="600"/>
              </a:spcAft>
              <a:buFont typeface="Arial" panose="020B0604020202020204" pitchFamily="34" charset="0"/>
              <a:buChar char="•"/>
            </a:pPr>
            <a:r>
              <a:rPr lang="en-US" sz="2200" dirty="0"/>
              <a:t>(Town of New Amsterdam 1993) </a:t>
            </a:r>
          </a:p>
        </p:txBody>
      </p:sp>
      <p:pic>
        <p:nvPicPr>
          <p:cNvPr id="6" name="Picture 5" descr="A squirrel eating a nut">
            <a:extLst>
              <a:ext uri="{FF2B5EF4-FFF2-40B4-BE49-F238E27FC236}">
                <a16:creationId xmlns:a16="http://schemas.microsoft.com/office/drawing/2014/main" id="{8F2E6CFE-28FB-C16C-7FDB-376D5BD4079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 y="277472"/>
            <a:ext cx="3414533"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89805" y="-2"/>
            <a:ext cx="2654195"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422968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Title 1">
            <a:extLst>
              <a:ext uri="{FF2B5EF4-FFF2-40B4-BE49-F238E27FC236}">
                <a16:creationId xmlns:a16="http://schemas.microsoft.com/office/drawing/2014/main" id="{F38510A7-21D8-BE1D-EF52-B24C26C95247}"/>
              </a:ext>
            </a:extLst>
          </p:cNvPr>
          <p:cNvSpPr txBox="1">
            <a:spLocks/>
          </p:cNvSpPr>
          <p:nvPr/>
        </p:nvSpPr>
        <p:spPr>
          <a:xfrm>
            <a:off x="-739514" y="194468"/>
            <a:ext cx="10515600" cy="1325563"/>
          </a:xfrm>
          <a:prstGeom prst="rect">
            <a:avLst/>
          </a:prstGeom>
        </p:spPr>
        <p:txBody>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No Elections in 2023 if…</a:t>
            </a:r>
          </a:p>
        </p:txBody>
      </p:sp>
      <p:sp>
        <p:nvSpPr>
          <p:cNvPr id="6" name="TextBox 5">
            <a:extLst>
              <a:ext uri="{FF2B5EF4-FFF2-40B4-BE49-F238E27FC236}">
                <a16:creationId xmlns:a16="http://schemas.microsoft.com/office/drawing/2014/main" id="{E17B5F86-C60D-BB6F-15DF-37AE484BA651}"/>
              </a:ext>
            </a:extLst>
          </p:cNvPr>
          <p:cNvSpPr txBox="1"/>
          <p:nvPr/>
        </p:nvSpPr>
        <p:spPr>
          <a:xfrm>
            <a:off x="444708" y="1071629"/>
            <a:ext cx="8147155" cy="4524315"/>
          </a:xfrm>
          <a:prstGeom prst="rect">
            <a:avLst/>
          </a:prstGeom>
          <a:noFill/>
        </p:spPr>
        <p:txBody>
          <a:bodyPr wrap="square" rtlCol="0">
            <a:spAutoFit/>
          </a:bodyPr>
          <a:lstStyle/>
          <a:p>
            <a:pPr marL="285750" indent="-285750">
              <a:buFont typeface="Arial" panose="020B0604020202020204" pitchFamily="34" charset="0"/>
              <a:buChar char="•"/>
            </a:pPr>
            <a:r>
              <a:rPr lang="en-US" dirty="0"/>
              <a:t>No candidate files to run for election for ANY office in November 2023. </a:t>
            </a:r>
          </a:p>
          <a:p>
            <a:pPr marL="742950" lvl="1" indent="-285750">
              <a:buFont typeface="Arial" panose="020B0604020202020204" pitchFamily="34" charset="0"/>
              <a:buChar char="•"/>
            </a:pPr>
            <a:r>
              <a:rPr lang="en-US" dirty="0"/>
              <a:t>Current officers hold over for another 4 year term under article 15 section 3 of Indiana Constitution. </a:t>
            </a:r>
          </a:p>
          <a:p>
            <a:pPr marL="285750" indent="-285750">
              <a:buFont typeface="Arial" panose="020B0604020202020204" pitchFamily="34" charset="0"/>
              <a:buChar char="•"/>
            </a:pPr>
            <a:r>
              <a:rPr lang="en-US" dirty="0"/>
              <a:t>Town has adopted ordinance to move all elections to general election year cycles. </a:t>
            </a:r>
          </a:p>
          <a:p>
            <a:pPr marL="742950" lvl="1" indent="-285750">
              <a:buFont typeface="Arial" panose="020B0604020202020204" pitchFamily="34" charset="0"/>
              <a:buChar char="•"/>
            </a:pPr>
            <a:r>
              <a:rPr lang="en-US" dirty="0"/>
              <a:t>Ordinance to implement must be adopted by town by December 31, 2022. </a:t>
            </a:r>
          </a:p>
          <a:p>
            <a:pPr marL="285750" lvl="0" indent="-285750">
              <a:buFont typeface="Arial" panose="020B0604020202020204" pitchFamily="34" charset="0"/>
              <a:buChar char="•"/>
            </a:pPr>
            <a:r>
              <a:rPr lang="en-US" dirty="0"/>
              <a:t>No Primary Election in May 2023 if </a:t>
            </a:r>
            <a:r>
              <a:rPr lang="en-US" strike="sngStrike" dirty="0"/>
              <a:t>no </a:t>
            </a:r>
            <a:r>
              <a:rPr lang="en-US" dirty="0"/>
              <a:t>small town has NOT adopted ordinance to do so</a:t>
            </a:r>
          </a:p>
          <a:p>
            <a:pPr marL="742950" lvl="1" indent="-285750">
              <a:buFont typeface="Arial" panose="020B0604020202020204" pitchFamily="34" charset="0"/>
              <a:buChar char="•"/>
            </a:pPr>
            <a:r>
              <a:rPr lang="en-US" dirty="0"/>
              <a:t>Instead, nomination of D, L, R candidate is handled through town convention, if necessary. </a:t>
            </a:r>
          </a:p>
          <a:p>
            <a:pPr marL="285750" lvl="0" indent="-285750">
              <a:buFont typeface="Arial" panose="020B0604020202020204" pitchFamily="34" charset="0"/>
              <a:buChar char="•"/>
            </a:pPr>
            <a:r>
              <a:rPr lang="en-US" dirty="0"/>
              <a:t>No May 2023 Primary if no candidate files OR there are no contested offices on the ballot as a D/R party candidate. </a:t>
            </a:r>
          </a:p>
          <a:p>
            <a:pPr marL="742950" lvl="1" indent="-285750">
              <a:buFont typeface="Arial" panose="020B0604020202020204" pitchFamily="34" charset="0"/>
              <a:buChar char="•"/>
            </a:pPr>
            <a:r>
              <a:rPr lang="en-US" dirty="0"/>
              <a:t>If candidates have filed but there are no contests within the party, D/R county chairman option to file request for primary with county election board noon 7 days after the filing deadline. (NOON, Friday, February 10, 2023)</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Slide Number Placeholder 4">
            <a:extLst>
              <a:ext uri="{FF2B5EF4-FFF2-40B4-BE49-F238E27FC236}">
                <a16:creationId xmlns:a16="http://schemas.microsoft.com/office/drawing/2014/main" id="{1709B8D2-A188-FC4A-BFAA-3AD08BEFDDFD}"/>
              </a:ext>
            </a:extLst>
          </p:cNvPr>
          <p:cNvSpPr>
            <a:spLocks noGrp="1"/>
          </p:cNvSpPr>
          <p:nvPr>
            <p:ph type="sldNum" sz="quarter" idx="12"/>
          </p:nvPr>
        </p:nvSpPr>
        <p:spPr>
          <a:xfrm>
            <a:off x="5454776" y="6334608"/>
            <a:ext cx="3413156" cy="365125"/>
          </a:xfrm>
        </p:spPr>
        <p:txBody>
          <a:bodyPr/>
          <a:lstStyle/>
          <a:p>
            <a:r>
              <a:rPr lang="en-US" dirty="0"/>
              <a:t>IC 3-10-6-3,  IC 3-10-6-4, IC 3-8-5-2, IC 3-10-7-6.1</a:t>
            </a:r>
          </a:p>
        </p:txBody>
      </p:sp>
    </p:spTree>
    <p:extLst>
      <p:ext uri="{BB962C8B-B14F-4D97-AF65-F5344CB8AC3E}">
        <p14:creationId xmlns:p14="http://schemas.microsoft.com/office/powerpoint/2010/main" val="167841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Title 1">
            <a:extLst>
              <a:ext uri="{FF2B5EF4-FFF2-40B4-BE49-F238E27FC236}">
                <a16:creationId xmlns:a16="http://schemas.microsoft.com/office/drawing/2014/main" id="{5F7D8E69-891A-9D50-87C0-ACC808229CAD}"/>
              </a:ext>
            </a:extLst>
          </p:cNvPr>
          <p:cNvSpPr txBox="1">
            <a:spLocks/>
          </p:cNvSpPr>
          <p:nvPr/>
        </p:nvSpPr>
        <p:spPr>
          <a:xfrm>
            <a:off x="-1475716" y="243680"/>
            <a:ext cx="12095430" cy="1325563"/>
          </a:xfrm>
          <a:prstGeom prst="rect">
            <a:avLst/>
          </a:prstGeom>
        </p:spPr>
        <p:txBody>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4400" dirty="0"/>
              <a:t>“</a:t>
            </a:r>
            <a:r>
              <a:rPr lang="en-US" sz="3200" dirty="0"/>
              <a:t>Cancelled” and “Partial” Elections in a Municipality </a:t>
            </a:r>
          </a:p>
        </p:txBody>
      </p:sp>
      <p:sp>
        <p:nvSpPr>
          <p:cNvPr id="6" name="TextBox 5">
            <a:extLst>
              <a:ext uri="{FF2B5EF4-FFF2-40B4-BE49-F238E27FC236}">
                <a16:creationId xmlns:a16="http://schemas.microsoft.com/office/drawing/2014/main" id="{B7F470B2-7808-D925-57CF-EA4D075E5C0E}"/>
              </a:ext>
            </a:extLst>
          </p:cNvPr>
          <p:cNvSpPr txBox="1"/>
          <p:nvPr/>
        </p:nvSpPr>
        <p:spPr>
          <a:xfrm>
            <a:off x="532151" y="857250"/>
            <a:ext cx="7952282" cy="5078313"/>
          </a:xfrm>
          <a:prstGeom prst="rect">
            <a:avLst/>
          </a:prstGeom>
          <a:noFill/>
        </p:spPr>
        <p:txBody>
          <a:bodyPr wrap="square" rtlCol="0">
            <a:spAutoFit/>
          </a:bodyPr>
          <a:lstStyle/>
          <a:p>
            <a:pPr marL="285750" indent="-285750">
              <a:buFont typeface="Arial" panose="020B0604020202020204" pitchFamily="34" charset="0"/>
              <a:buChar char="•"/>
            </a:pPr>
            <a:r>
              <a:rPr lang="en-US" dirty="0"/>
              <a:t>November 2023 city &amp; town election must still be conducted even if candidates are unopposed, unless county election board adopts resolution by unanimous vote to not conduct November 2023 election. </a:t>
            </a:r>
          </a:p>
          <a:p>
            <a:pPr marL="742950" lvl="1" indent="-285750">
              <a:buFont typeface="Arial" panose="020B0604020202020204" pitchFamily="34" charset="0"/>
              <a:buChar char="•"/>
            </a:pPr>
            <a:r>
              <a:rPr lang="en-US" dirty="0"/>
              <a:t>Under this statute, CEB can unanimously agree to only have election for those offices that </a:t>
            </a:r>
            <a:r>
              <a:rPr lang="en-US" u="sng" dirty="0"/>
              <a:t>are </a:t>
            </a:r>
            <a:r>
              <a:rPr lang="en-US" dirty="0"/>
              <a:t>contested &amp; leave unopposed offices off the ballot, unless noted differently below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Municipality must have November 2023 election when only contest is within one or more city or town council districts, even if citywide offices are not contested. </a:t>
            </a:r>
          </a:p>
          <a:p>
            <a:pPr marL="285750" indent="-285750">
              <a:buFont typeface="Arial" panose="020B0604020202020204" pitchFamily="34" charset="0"/>
              <a:buChar char="•"/>
            </a:pPr>
            <a:r>
              <a:rPr lang="en-US" dirty="0"/>
              <a:t>If only contest in November 2023 is for election to a council district not part of entire city or town, county election board by unanimous vote can adopt resolution to not conduct city or town wide election. </a:t>
            </a:r>
          </a:p>
          <a:p>
            <a:pPr marL="742950" lvl="1" indent="-285750">
              <a:buFont typeface="Arial" panose="020B0604020202020204" pitchFamily="34" charset="0"/>
              <a:buChar char="•"/>
            </a:pPr>
            <a:r>
              <a:rPr lang="en-US" dirty="0"/>
              <a:t>Instead, election conducted only within the contested election district. </a:t>
            </a:r>
          </a:p>
          <a:p>
            <a:pPr marL="285750" indent="-285750">
              <a:buFont typeface="Arial" panose="020B0604020202020204" pitchFamily="34" charset="0"/>
              <a:buChar char="•"/>
            </a:pPr>
            <a:r>
              <a:rPr lang="en-US" dirty="0"/>
              <a:t>If fewer town council members elected at large in November 2023, than number to be elected, then town council determines by December 31, 2023, which incumbent council member or members hold over for another term. </a:t>
            </a:r>
          </a:p>
          <a:p>
            <a:pPr marL="742950" lvl="1" indent="-285750">
              <a:buFont typeface="Arial" panose="020B0604020202020204" pitchFamily="34" charset="0"/>
              <a:buChar char="•"/>
            </a:pPr>
            <a:r>
              <a:rPr lang="en-US" dirty="0"/>
              <a:t>If tie vote occurs, clerk-treasurer breaks tie. </a:t>
            </a:r>
          </a:p>
          <a:p>
            <a:pPr marL="285750" indent="-285750">
              <a:buFont typeface="Arial" panose="020B0604020202020204" pitchFamily="34" charset="0"/>
              <a:buChar char="•"/>
            </a:pPr>
            <a:endParaRPr lang="en-US" dirty="0"/>
          </a:p>
        </p:txBody>
      </p:sp>
      <p:sp>
        <p:nvSpPr>
          <p:cNvPr id="7" name="Slide Number Placeholder 4">
            <a:extLst>
              <a:ext uri="{FF2B5EF4-FFF2-40B4-BE49-F238E27FC236}">
                <a16:creationId xmlns:a16="http://schemas.microsoft.com/office/drawing/2014/main" id="{3719E8DC-B488-D948-9A0B-E2FC0A41FCC0}"/>
              </a:ext>
            </a:extLst>
          </p:cNvPr>
          <p:cNvSpPr>
            <a:spLocks noGrp="1"/>
          </p:cNvSpPr>
          <p:nvPr>
            <p:ph type="sldNum" sz="quarter" idx="12"/>
          </p:nvPr>
        </p:nvSpPr>
        <p:spPr>
          <a:xfrm>
            <a:off x="5551467" y="6249195"/>
            <a:ext cx="3413156" cy="365125"/>
          </a:xfrm>
        </p:spPr>
        <p:txBody>
          <a:bodyPr/>
          <a:lstStyle/>
          <a:p>
            <a:r>
              <a:rPr lang="en-US" dirty="0"/>
              <a:t>IC 3-10-7-6, IC 3-10-6-7.5, IC 3-13-9-5.6</a:t>
            </a:r>
          </a:p>
        </p:txBody>
      </p:sp>
    </p:spTree>
    <p:extLst>
      <p:ext uri="{BB962C8B-B14F-4D97-AF65-F5344CB8AC3E}">
        <p14:creationId xmlns:p14="http://schemas.microsoft.com/office/powerpoint/2010/main" val="68590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Title 1">
            <a:extLst>
              <a:ext uri="{FF2B5EF4-FFF2-40B4-BE49-F238E27FC236}">
                <a16:creationId xmlns:a16="http://schemas.microsoft.com/office/drawing/2014/main" id="{0F59594B-9CEB-F960-241F-6914E879E67D}"/>
              </a:ext>
            </a:extLst>
          </p:cNvPr>
          <p:cNvSpPr txBox="1">
            <a:spLocks/>
          </p:cNvSpPr>
          <p:nvPr/>
        </p:nvSpPr>
        <p:spPr>
          <a:xfrm>
            <a:off x="-766056" y="110900"/>
            <a:ext cx="10515600" cy="1325563"/>
          </a:xfrm>
          <a:prstGeom prst="rect">
            <a:avLst/>
          </a:prstGeom>
        </p:spPr>
        <p:txBody>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r>
              <a:rPr lang="en-US" sz="5400" dirty="0"/>
              <a:t>Straight Party Voting Limits</a:t>
            </a:r>
          </a:p>
        </p:txBody>
      </p:sp>
      <p:sp>
        <p:nvSpPr>
          <p:cNvPr id="6" name="TextBox 5">
            <a:extLst>
              <a:ext uri="{FF2B5EF4-FFF2-40B4-BE49-F238E27FC236}">
                <a16:creationId xmlns:a16="http://schemas.microsoft.com/office/drawing/2014/main" id="{A729646A-D8F5-9FF3-62FB-9C1426F2DAC9}"/>
              </a:ext>
            </a:extLst>
          </p:cNvPr>
          <p:cNvSpPr txBox="1"/>
          <p:nvPr/>
        </p:nvSpPr>
        <p:spPr>
          <a:xfrm>
            <a:off x="592111" y="1061731"/>
            <a:ext cx="7991948" cy="4955203"/>
          </a:xfrm>
          <a:prstGeom prst="rect">
            <a:avLst/>
          </a:prstGeom>
          <a:noFill/>
        </p:spPr>
        <p:txBody>
          <a:bodyPr wrap="square" rtlCol="0">
            <a:spAutoFit/>
          </a:bodyPr>
          <a:lstStyle/>
          <a:p>
            <a:pPr marL="285750" indent="-285750">
              <a:buFont typeface="Arial" panose="020B0604020202020204" pitchFamily="34" charset="0"/>
              <a:buChar char="•"/>
            </a:pPr>
            <a:r>
              <a:rPr lang="en-US" sz="2400" dirty="0"/>
              <a:t>Straight party devices only appear on the November ballot</a:t>
            </a:r>
          </a:p>
          <a:p>
            <a:pPr marL="285750" indent="-285750">
              <a:buFont typeface="Arial" panose="020B0604020202020204" pitchFamily="34" charset="0"/>
              <a:buChar char="•"/>
            </a:pPr>
            <a:r>
              <a:rPr lang="en-US" sz="2400" dirty="0"/>
              <a:t>Like at-large county council or township boards, outside of Marion County, a straight party vote will not county for city or town council candidates running for multiple at-large seats. </a:t>
            </a:r>
          </a:p>
          <a:p>
            <a:pPr marL="742950" lvl="1" indent="-285750">
              <a:buFont typeface="Arial" panose="020B0604020202020204" pitchFamily="34" charset="0"/>
              <a:buChar char="•"/>
            </a:pPr>
            <a:r>
              <a:rPr lang="en-US" sz="2400" dirty="0"/>
              <a:t>Instead voter must cast ballot for each individual candidate for an at-large seat. </a:t>
            </a:r>
          </a:p>
          <a:p>
            <a:pPr marL="285750" lvl="0" indent="-285750">
              <a:buFont typeface="Arial" panose="020B0604020202020204" pitchFamily="34" charset="0"/>
              <a:buChar char="•"/>
            </a:pPr>
            <a:r>
              <a:rPr lang="en-US" sz="2400" dirty="0"/>
              <a:t>Double check instruction language with ballot printer and voting system vendor.</a:t>
            </a:r>
          </a:p>
          <a:p>
            <a:pPr marL="285750" lvl="0" indent="-285750">
              <a:buFont typeface="Arial" panose="020B0604020202020204" pitchFamily="34" charset="0"/>
              <a:buChar char="•"/>
            </a:pPr>
            <a:r>
              <a:rPr lang="en-US" sz="2400" dirty="0"/>
              <a:t>If party does not field ANY candidate where straight party can be applied, then CEB must not include the straight party device on the ballot</a:t>
            </a:r>
          </a:p>
          <a:p>
            <a:pPr lvl="0"/>
            <a:r>
              <a:rPr lang="en-US" sz="2800" dirty="0"/>
              <a:t> </a:t>
            </a:r>
          </a:p>
        </p:txBody>
      </p:sp>
      <p:sp>
        <p:nvSpPr>
          <p:cNvPr id="7" name="Slide Number Placeholder 4">
            <a:extLst>
              <a:ext uri="{FF2B5EF4-FFF2-40B4-BE49-F238E27FC236}">
                <a16:creationId xmlns:a16="http://schemas.microsoft.com/office/drawing/2014/main" id="{C4F233A1-6B8B-5100-289C-43022A930633}"/>
              </a:ext>
            </a:extLst>
          </p:cNvPr>
          <p:cNvSpPr>
            <a:spLocks noGrp="1"/>
          </p:cNvSpPr>
          <p:nvPr>
            <p:ph type="sldNum" sz="quarter" idx="12"/>
          </p:nvPr>
        </p:nvSpPr>
        <p:spPr>
          <a:xfrm>
            <a:off x="5840859" y="6205231"/>
            <a:ext cx="2743200" cy="365125"/>
          </a:xfrm>
        </p:spPr>
        <p:txBody>
          <a:bodyPr/>
          <a:lstStyle/>
          <a:p>
            <a:r>
              <a:rPr lang="en-US" dirty="0"/>
              <a:t>IC 3-12-1-7, IC 3-11-13, IC 3-11-14</a:t>
            </a:r>
          </a:p>
        </p:txBody>
      </p:sp>
    </p:spTree>
    <p:extLst>
      <p:ext uri="{BB962C8B-B14F-4D97-AF65-F5344CB8AC3E}">
        <p14:creationId xmlns:p14="http://schemas.microsoft.com/office/powerpoint/2010/main" val="302884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222F-F80B-7E69-24F0-D48B1F34A8F5}"/>
              </a:ext>
            </a:extLst>
          </p:cNvPr>
          <p:cNvSpPr txBox="1">
            <a:spLocks/>
          </p:cNvSpPr>
          <p:nvPr/>
        </p:nvSpPr>
        <p:spPr>
          <a:xfrm>
            <a:off x="2208609" y="2685257"/>
            <a:ext cx="3306366" cy="24526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gn="l">
              <a:spcAft>
                <a:spcPts val="600"/>
              </a:spcAft>
            </a:pPr>
            <a:r>
              <a:rPr lang="en-US" sz="4000" dirty="0"/>
              <a:t>Fail Safes</a:t>
            </a:r>
          </a:p>
        </p:txBody>
      </p:sp>
      <p:pic>
        <p:nvPicPr>
          <p:cNvPr id="8" name="Picture 7" descr="A squirrel in a tree">
            <a:extLst>
              <a:ext uri="{FF2B5EF4-FFF2-40B4-BE49-F238E27FC236}">
                <a16:creationId xmlns:a16="http://schemas.microsoft.com/office/drawing/2014/main" id="{159E3A25-9EBE-8C8B-2D16-DB04AEEA57E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0683232B-FB83-6CF8-5121-B74879BBBD07}"/>
              </a:ext>
            </a:extLst>
          </p:cNvPr>
          <p:cNvSpPr txBox="1"/>
          <p:nvPr/>
        </p:nvSpPr>
        <p:spPr>
          <a:xfrm>
            <a:off x="323852" y="4040813"/>
            <a:ext cx="8743947" cy="2628900"/>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400" dirty="0"/>
              <a:t>VRG 4/12 fail safe does not always work in 2023 municipal elections. </a:t>
            </a:r>
          </a:p>
          <a:p>
            <a:pPr marL="285750" indent="-228600" defTabSz="914400">
              <a:lnSpc>
                <a:spcPct val="90000"/>
              </a:lnSpc>
              <a:spcAft>
                <a:spcPts val="600"/>
              </a:spcAft>
              <a:buFont typeface="Arial" panose="020B0604020202020204" pitchFamily="34" charset="0"/>
              <a:buChar char="•"/>
            </a:pPr>
            <a:r>
              <a:rPr lang="en-US" sz="1400" dirty="0"/>
              <a:t>Voter who moves </a:t>
            </a:r>
            <a:r>
              <a:rPr lang="en-US" sz="1400" u="sng" dirty="0"/>
              <a:t>outside</a:t>
            </a:r>
            <a:r>
              <a:rPr lang="en-US" sz="1400" dirty="0"/>
              <a:t> of city or town may not return to precinct where voter formerly resided to vote in 2023 election, regardless of when the voter moved before election day.</a:t>
            </a:r>
          </a:p>
          <a:p>
            <a:pPr marL="285750" indent="-228600" defTabSz="914400">
              <a:lnSpc>
                <a:spcPct val="90000"/>
              </a:lnSpc>
              <a:spcAft>
                <a:spcPts val="600"/>
              </a:spcAft>
              <a:buFont typeface="Arial" panose="020B0604020202020204" pitchFamily="34" charset="0"/>
              <a:buChar char="•"/>
            </a:pPr>
            <a:r>
              <a:rPr lang="en-US" sz="1400" dirty="0"/>
              <a:t>Voter who moved from outside of city or town to a location within a city or town may not vote in municipal election held only within the city or town precinct within voter’s former residence.  </a:t>
            </a:r>
          </a:p>
          <a:p>
            <a:pPr marL="285750" indent="-228600" defTabSz="914400">
              <a:lnSpc>
                <a:spcPct val="90000"/>
              </a:lnSpc>
              <a:spcAft>
                <a:spcPts val="600"/>
              </a:spcAft>
              <a:buFont typeface="Arial" panose="020B0604020202020204" pitchFamily="34" charset="0"/>
              <a:buChar char="•"/>
            </a:pPr>
            <a:r>
              <a:rPr lang="en-US" sz="1400" dirty="0"/>
              <a:t>Voter who moves from one precinct to another within same municipality may execute VRG 4/12 affidavit to vote. </a:t>
            </a:r>
          </a:p>
          <a:p>
            <a:pPr marL="285750" indent="-228600" defTabSz="914400">
              <a:lnSpc>
                <a:spcPct val="90000"/>
              </a:lnSpc>
              <a:spcAft>
                <a:spcPts val="600"/>
              </a:spcAft>
              <a:buFont typeface="Arial" panose="020B0604020202020204" pitchFamily="34" charset="0"/>
              <a:buChar char="•"/>
            </a:pPr>
            <a:r>
              <a:rPr lang="en-US" sz="1400" dirty="0"/>
              <a:t>Voter who changes residence from location within school corporation to outside school corporation may not return not vote on public question, if voter moved in final 30-days before the election.</a:t>
            </a:r>
          </a:p>
          <a:p>
            <a:pPr marL="285750" indent="-228600" defTabSz="914400">
              <a:lnSpc>
                <a:spcPct val="90000"/>
              </a:lnSpc>
              <a:spcAft>
                <a:spcPts val="600"/>
              </a:spcAft>
              <a:buFont typeface="Arial" panose="020B0604020202020204" pitchFamily="34" charset="0"/>
              <a:buChar char="•"/>
            </a:pPr>
            <a:r>
              <a:rPr lang="en-US" sz="1400" dirty="0"/>
              <a:t>Provisional ballot is option for a voter who wishes to cast a vote. </a:t>
            </a:r>
          </a:p>
        </p:txBody>
      </p:sp>
      <p:sp>
        <p:nvSpPr>
          <p:cNvPr id="7" name="Slide Number Placeholder 4">
            <a:extLst>
              <a:ext uri="{FF2B5EF4-FFF2-40B4-BE49-F238E27FC236}">
                <a16:creationId xmlns:a16="http://schemas.microsoft.com/office/drawing/2014/main" id="{D1CA92D3-5781-9352-93F1-6FD3F9AC50C5}"/>
              </a:ext>
            </a:extLst>
          </p:cNvPr>
          <p:cNvSpPr>
            <a:spLocks noGrp="1"/>
          </p:cNvSpPr>
          <p:nvPr>
            <p:ph type="sldNum" sz="quarter" idx="12"/>
          </p:nvPr>
        </p:nvSpPr>
        <p:spPr>
          <a:xfrm>
            <a:off x="5514975" y="6381750"/>
            <a:ext cx="3190875" cy="339725"/>
          </a:xfrm>
        </p:spPr>
        <p:txBody>
          <a:bodyPr vert="horz" lIns="91440" tIns="45720" rIns="91440" bIns="45720" rtlCol="0" anchor="ctr">
            <a:normAutofit/>
          </a:bodyPr>
          <a:lstStyle/>
          <a:p>
            <a:pPr defTabSz="914400">
              <a:lnSpc>
                <a:spcPct val="90000"/>
              </a:lnSpc>
              <a:spcAft>
                <a:spcPts val="600"/>
              </a:spcAft>
              <a:defRPr/>
            </a:pPr>
            <a:r>
              <a:rPr lang="en-US" sz="900" dirty="0">
                <a:solidFill>
                  <a:schemeClr val="tx1">
                    <a:lumMod val="75000"/>
                    <a:lumOff val="25000"/>
                  </a:schemeClr>
                </a:solidFill>
                <a:latin typeface="Calibri" panose="020F0502020204030204"/>
              </a:rPr>
              <a:t>IC 3-10-12-3.4, IC 6-1.1-20-3.9, IC 20-46-9-16(b)</a:t>
            </a:r>
          </a:p>
        </p:txBody>
      </p:sp>
    </p:spTree>
    <p:extLst>
      <p:ext uri="{BB962C8B-B14F-4D97-AF65-F5344CB8AC3E}">
        <p14:creationId xmlns:p14="http://schemas.microsoft.com/office/powerpoint/2010/main" val="226240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Slide Number Placeholder 4">
            <a:extLst>
              <a:ext uri="{FF2B5EF4-FFF2-40B4-BE49-F238E27FC236}">
                <a16:creationId xmlns:a16="http://schemas.microsoft.com/office/drawing/2014/main" id="{D3D12EF7-DDCE-113E-3667-840D70967136}"/>
              </a:ext>
            </a:extLst>
          </p:cNvPr>
          <p:cNvSpPr>
            <a:spLocks noGrp="1"/>
          </p:cNvSpPr>
          <p:nvPr>
            <p:ph type="sldNum" sz="quarter" idx="12"/>
          </p:nvPr>
        </p:nvSpPr>
        <p:spPr>
          <a:xfrm>
            <a:off x="5028280" y="6341498"/>
            <a:ext cx="3659439" cy="250033"/>
          </a:xfrm>
        </p:spPr>
        <p:txBody>
          <a:bodyPr/>
          <a:lstStyle/>
          <a:p>
            <a:r>
              <a:rPr lang="en-US" dirty="0"/>
              <a:t>IC 3-11-10-26, IC 3-11-10-26.5. IC 3-11-18.1-5(b)</a:t>
            </a:r>
          </a:p>
        </p:txBody>
      </p:sp>
      <p:sp>
        <p:nvSpPr>
          <p:cNvPr id="6" name="TextBox 5">
            <a:extLst>
              <a:ext uri="{FF2B5EF4-FFF2-40B4-BE49-F238E27FC236}">
                <a16:creationId xmlns:a16="http://schemas.microsoft.com/office/drawing/2014/main" id="{63D4DA4A-086B-D4B7-9C56-71D0DF5400A6}"/>
              </a:ext>
            </a:extLst>
          </p:cNvPr>
          <p:cNvSpPr txBox="1"/>
          <p:nvPr/>
        </p:nvSpPr>
        <p:spPr>
          <a:xfrm>
            <a:off x="752167" y="1353496"/>
            <a:ext cx="7639665" cy="4062651"/>
          </a:xfrm>
          <a:prstGeom prst="rect">
            <a:avLst/>
          </a:prstGeom>
          <a:noFill/>
        </p:spPr>
        <p:txBody>
          <a:bodyPr wrap="square" rtlCol="0">
            <a:spAutoFit/>
          </a:bodyPr>
          <a:lstStyle/>
          <a:p>
            <a:pPr marL="214313" indent="-214313">
              <a:buFont typeface="Arial" panose="020B0604020202020204" pitchFamily="34" charset="0"/>
              <a:buChar char="•"/>
            </a:pPr>
            <a:r>
              <a:rPr lang="en-US" sz="2100" dirty="0"/>
              <a:t>County Election Board may adopt resolution by unanimous vote to reduce the usual hours for early voting to specific days and hours identified in resolution. </a:t>
            </a:r>
          </a:p>
          <a:p>
            <a:pPr marL="671513" lvl="1" indent="-214313">
              <a:buFont typeface="Arial" panose="020B0604020202020204" pitchFamily="34" charset="0"/>
              <a:buChar char="•"/>
            </a:pPr>
            <a:r>
              <a:rPr lang="en-US" sz="2100" dirty="0"/>
              <a:t>Early voting begins 28 days before election day in one location of the county clerk’s office as designated by the clerk and 7 hours on each of the 2 Saturday’s before election day.</a:t>
            </a:r>
          </a:p>
          <a:p>
            <a:pPr marL="671513" lvl="1" indent="-214313">
              <a:buFont typeface="Arial" panose="020B0604020202020204" pitchFamily="34" charset="0"/>
              <a:buChar char="•"/>
            </a:pPr>
            <a:r>
              <a:rPr lang="en-US" sz="2100" dirty="0"/>
              <a:t>Resolution must include findings that voters would experience little or no inconvenience. </a:t>
            </a:r>
          </a:p>
          <a:p>
            <a:pPr marL="214313" indent="-214313">
              <a:buFont typeface="Arial" panose="020B0604020202020204" pitchFamily="34" charset="0"/>
              <a:buChar char="•"/>
            </a:pPr>
            <a:r>
              <a:rPr lang="en-US" sz="2100" dirty="0"/>
              <a:t>County vote center plan may provide that Election Day vote center will not be used in municipal election conducted in small towns (population less than 3,500).</a:t>
            </a:r>
          </a:p>
          <a:p>
            <a:pPr marL="557213" lvl="1"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7" name="Title 1">
            <a:extLst>
              <a:ext uri="{FF2B5EF4-FFF2-40B4-BE49-F238E27FC236}">
                <a16:creationId xmlns:a16="http://schemas.microsoft.com/office/drawing/2014/main" id="{2EF57E65-CF4F-F0B6-A997-4C076122BBA1}"/>
              </a:ext>
            </a:extLst>
          </p:cNvPr>
          <p:cNvSpPr txBox="1">
            <a:spLocks/>
          </p:cNvSpPr>
          <p:nvPr/>
        </p:nvSpPr>
        <p:spPr>
          <a:xfrm>
            <a:off x="442063" y="127147"/>
            <a:ext cx="8589476" cy="994172"/>
          </a:xfrm>
          <a:prstGeom prst="rect">
            <a:avLst/>
          </a:prstGeom>
        </p:spPr>
        <p:txBody>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4050" dirty="0"/>
              <a:t>Early Voting Dates &amp; </a:t>
            </a:r>
            <a:br>
              <a:rPr lang="en-US" sz="4050" dirty="0"/>
            </a:br>
            <a:r>
              <a:rPr lang="en-US" sz="4050" dirty="0"/>
              <a:t>Election Day Vote Center Sites</a:t>
            </a:r>
          </a:p>
        </p:txBody>
      </p:sp>
    </p:spTree>
    <p:extLst>
      <p:ext uri="{BB962C8B-B14F-4D97-AF65-F5344CB8AC3E}">
        <p14:creationId xmlns:p14="http://schemas.microsoft.com/office/powerpoint/2010/main" val="305675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Slide Number Placeholder 4">
            <a:extLst>
              <a:ext uri="{FF2B5EF4-FFF2-40B4-BE49-F238E27FC236}">
                <a16:creationId xmlns:a16="http://schemas.microsoft.com/office/drawing/2014/main" id="{14A1E83E-8C03-6326-4740-851AB58DA46C}"/>
              </a:ext>
            </a:extLst>
          </p:cNvPr>
          <p:cNvSpPr>
            <a:spLocks noGrp="1"/>
          </p:cNvSpPr>
          <p:nvPr>
            <p:ph type="sldNum" sz="quarter" idx="12"/>
          </p:nvPr>
        </p:nvSpPr>
        <p:spPr>
          <a:xfrm>
            <a:off x="5347177" y="6426279"/>
            <a:ext cx="3423696" cy="211933"/>
          </a:xfrm>
        </p:spPr>
        <p:txBody>
          <a:bodyPr/>
          <a:lstStyle/>
          <a:p>
            <a:r>
              <a:rPr lang="en-US" dirty="0"/>
              <a:t>IC 3-11-10-26, IC 3-11-10-26.5. IC 3-11-18.1-5(b)</a:t>
            </a:r>
          </a:p>
        </p:txBody>
      </p:sp>
      <p:sp>
        <p:nvSpPr>
          <p:cNvPr id="6" name="Title 1">
            <a:extLst>
              <a:ext uri="{FF2B5EF4-FFF2-40B4-BE49-F238E27FC236}">
                <a16:creationId xmlns:a16="http://schemas.microsoft.com/office/drawing/2014/main" id="{B11D50A3-3E12-7EDD-4969-42DD61E5E6EC}"/>
              </a:ext>
            </a:extLst>
          </p:cNvPr>
          <p:cNvSpPr txBox="1">
            <a:spLocks/>
          </p:cNvSpPr>
          <p:nvPr/>
        </p:nvSpPr>
        <p:spPr>
          <a:xfrm>
            <a:off x="181397" y="269720"/>
            <a:ext cx="8589476" cy="994172"/>
          </a:xfrm>
          <a:prstGeom prst="rect">
            <a:avLst/>
          </a:prstGeom>
        </p:spPr>
        <p:txBody>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4400" dirty="0"/>
              <a:t>Voter List Maintenance Deadline</a:t>
            </a:r>
          </a:p>
        </p:txBody>
      </p:sp>
      <p:sp>
        <p:nvSpPr>
          <p:cNvPr id="7" name="TextBox 6">
            <a:extLst>
              <a:ext uri="{FF2B5EF4-FFF2-40B4-BE49-F238E27FC236}">
                <a16:creationId xmlns:a16="http://schemas.microsoft.com/office/drawing/2014/main" id="{0F1A1A85-A285-5767-F551-2C60E6DCC999}"/>
              </a:ext>
            </a:extLst>
          </p:cNvPr>
          <p:cNvSpPr txBox="1"/>
          <p:nvPr/>
        </p:nvSpPr>
        <p:spPr>
          <a:xfrm>
            <a:off x="292045" y="1893965"/>
            <a:ext cx="8589476" cy="507831"/>
          </a:xfrm>
          <a:prstGeom prst="rect">
            <a:avLst/>
          </a:prstGeom>
          <a:noFill/>
        </p:spPr>
        <p:txBody>
          <a:bodyPr wrap="square" rtlCol="0">
            <a:spAutoFit/>
          </a:bodyPr>
          <a:lstStyle/>
          <a:p>
            <a:pPr marL="557213" lvl="1"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8" name="TextBox 7">
            <a:extLst>
              <a:ext uri="{FF2B5EF4-FFF2-40B4-BE49-F238E27FC236}">
                <a16:creationId xmlns:a16="http://schemas.microsoft.com/office/drawing/2014/main" id="{17657D94-6563-8C62-AA56-14459453244B}"/>
              </a:ext>
            </a:extLst>
          </p:cNvPr>
          <p:cNvSpPr txBox="1"/>
          <p:nvPr/>
        </p:nvSpPr>
        <p:spPr>
          <a:xfrm>
            <a:off x="584504" y="1016793"/>
            <a:ext cx="746521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Voter list maintenance program must be completed not later than 29 days before a municipal election or special election (other than for a federal office). </a:t>
            </a:r>
          </a:p>
          <a:p>
            <a:endParaRPr lang="en-US" sz="2400" dirty="0"/>
          </a:p>
          <a:p>
            <a:pPr marL="285750" indent="-285750">
              <a:buFont typeface="Arial" panose="020B0604020202020204" pitchFamily="34" charset="0"/>
              <a:buChar char="•"/>
            </a:pPr>
            <a:r>
              <a:rPr lang="en-US" sz="2400" dirty="0"/>
              <a:t>In contrast, voter list maintenance program conducted in general election year must be completed not later than 90 days before primary or general election. </a:t>
            </a:r>
          </a:p>
        </p:txBody>
      </p:sp>
    </p:spTree>
    <p:extLst>
      <p:ext uri="{BB962C8B-B14F-4D97-AF65-F5344CB8AC3E}">
        <p14:creationId xmlns:p14="http://schemas.microsoft.com/office/powerpoint/2010/main" val="190960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city">
            <a:extLst>
              <a:ext uri="{FF2B5EF4-FFF2-40B4-BE49-F238E27FC236}">
                <a16:creationId xmlns:a16="http://schemas.microsoft.com/office/drawing/2014/main" id="{917F786F-0C64-3309-FF7F-25CF792531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857250"/>
            <a:ext cx="4572000" cy="5143500"/>
          </a:xfrm>
          <a:prstGeom prst="rect">
            <a:avLst/>
          </a:prstGeom>
        </p:spPr>
      </p:pic>
      <p:pic>
        <p:nvPicPr>
          <p:cNvPr id="5" name="Picture 4" descr="A street with cars and people on it">
            <a:extLst>
              <a:ext uri="{FF2B5EF4-FFF2-40B4-BE49-F238E27FC236}">
                <a16:creationId xmlns:a16="http://schemas.microsoft.com/office/drawing/2014/main" id="{CFB32F28-CCC6-C2D0-7C53-90A02E68EA51}"/>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4572000" y="857250"/>
            <a:ext cx="4572000" cy="5143500"/>
          </a:xfrm>
          <a:prstGeom prst="rect">
            <a:avLst/>
          </a:prstGeom>
        </p:spPr>
      </p:pic>
      <p:sp>
        <p:nvSpPr>
          <p:cNvPr id="2" name="Title 1">
            <a:extLst>
              <a:ext uri="{FF2B5EF4-FFF2-40B4-BE49-F238E27FC236}">
                <a16:creationId xmlns:a16="http://schemas.microsoft.com/office/drawing/2014/main" id="{C02148BE-F974-15EE-383A-8C4450AD7FF1}"/>
              </a:ext>
            </a:extLst>
          </p:cNvPr>
          <p:cNvSpPr txBox="1">
            <a:spLocks/>
          </p:cNvSpPr>
          <p:nvPr/>
        </p:nvSpPr>
        <p:spPr>
          <a:xfrm>
            <a:off x="-1154317" y="194468"/>
            <a:ext cx="11452634" cy="1325563"/>
          </a:xfrm>
          <a:prstGeom prst="rect">
            <a:avLst/>
          </a:prstGeom>
        </p:spPr>
        <p:txBody>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dirty="0"/>
              <a:t>Town Election Board </a:t>
            </a:r>
          </a:p>
        </p:txBody>
      </p:sp>
      <p:sp>
        <p:nvSpPr>
          <p:cNvPr id="6" name="TextBox 5">
            <a:extLst>
              <a:ext uri="{FF2B5EF4-FFF2-40B4-BE49-F238E27FC236}">
                <a16:creationId xmlns:a16="http://schemas.microsoft.com/office/drawing/2014/main" id="{625237DA-D661-DA9B-BB7E-392900BF4B3D}"/>
              </a:ext>
            </a:extLst>
          </p:cNvPr>
          <p:cNvSpPr txBox="1"/>
          <p:nvPr/>
        </p:nvSpPr>
        <p:spPr>
          <a:xfrm>
            <a:off x="509665" y="945694"/>
            <a:ext cx="791480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County Election Board conducts all elections in county in 2023 UNLESS town with population of less than 3,500 chooses to create town election board to administer the NOVEMBER town election.</a:t>
            </a:r>
          </a:p>
          <a:p>
            <a:pPr marL="742950" lvl="1" indent="-285750">
              <a:buFont typeface="Arial" panose="020B0604020202020204" pitchFamily="34" charset="0"/>
              <a:buChar char="•"/>
            </a:pPr>
            <a:r>
              <a:rPr lang="en-US" sz="2400" dirty="0"/>
              <a:t>Remember, town council must adopt an ordinance to hold a primary election instead of nominating D/R/L candidates at a town convention. </a:t>
            </a:r>
          </a:p>
          <a:p>
            <a:pPr marL="285750" indent="-285750">
              <a:buFont typeface="Arial" panose="020B0604020202020204" pitchFamily="34" charset="0"/>
              <a:buChar char="•"/>
            </a:pPr>
            <a:r>
              <a:rPr lang="en-US" sz="2400" dirty="0"/>
              <a:t>Town council must adopt a resolution for town election board to conduct November election between January 1, 2023 and August 8, 2023. </a:t>
            </a:r>
          </a:p>
          <a:p>
            <a:pPr marL="285750" indent="-285750">
              <a:buFont typeface="Arial" panose="020B0604020202020204" pitchFamily="34" charset="0"/>
              <a:buChar char="•"/>
            </a:pPr>
            <a:r>
              <a:rPr lang="en-US" sz="2400" dirty="0"/>
              <a:t>This must be filed with the county clerk not later than noon, August 21, 2023. </a:t>
            </a:r>
          </a:p>
          <a:p>
            <a:pPr marL="742950" lvl="1" indent="-285750">
              <a:buFont typeface="Arial" panose="020B0604020202020204" pitchFamily="34" charset="0"/>
              <a:buChar char="•"/>
            </a:pPr>
            <a:r>
              <a:rPr lang="en-US" sz="2400" dirty="0"/>
              <a:t>Expires December 31, 2023</a:t>
            </a:r>
          </a:p>
        </p:txBody>
      </p:sp>
      <p:sp>
        <p:nvSpPr>
          <p:cNvPr id="7" name="Slide Number Placeholder 4">
            <a:extLst>
              <a:ext uri="{FF2B5EF4-FFF2-40B4-BE49-F238E27FC236}">
                <a16:creationId xmlns:a16="http://schemas.microsoft.com/office/drawing/2014/main" id="{E308D4D6-A2B6-3D57-8C7A-3CFFEEA7B769}"/>
              </a:ext>
            </a:extLst>
          </p:cNvPr>
          <p:cNvSpPr>
            <a:spLocks noGrp="1"/>
          </p:cNvSpPr>
          <p:nvPr>
            <p:ph type="sldNum" sz="quarter" idx="12"/>
          </p:nvPr>
        </p:nvSpPr>
        <p:spPr>
          <a:xfrm>
            <a:off x="5012070" y="6298407"/>
            <a:ext cx="3412402" cy="365125"/>
          </a:xfrm>
        </p:spPr>
        <p:txBody>
          <a:bodyPr/>
          <a:lstStyle/>
          <a:p>
            <a:r>
              <a:rPr lang="en-US" dirty="0"/>
              <a:t>IC 3-10-7-5.5 </a:t>
            </a:r>
          </a:p>
        </p:txBody>
      </p:sp>
    </p:spTree>
    <p:extLst>
      <p:ext uri="{BB962C8B-B14F-4D97-AF65-F5344CB8AC3E}">
        <p14:creationId xmlns:p14="http://schemas.microsoft.com/office/powerpoint/2010/main" val="3911272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TotalTime>
  <Words>1257</Words>
  <Application>Microsoft Office PowerPoint</Application>
  <PresentationFormat>On-screen Show (4:3)</PresentationFormat>
  <Paragraphs>96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Warycha, Valerie S</dc:creator>
  <cp:lastModifiedBy>Nussmeyer, Angela M</cp:lastModifiedBy>
  <cp:revision>9</cp:revision>
  <dcterms:created xsi:type="dcterms:W3CDTF">2022-12-07T15:23:07Z</dcterms:created>
  <dcterms:modified xsi:type="dcterms:W3CDTF">2022-12-07T20:50:04Z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