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90" r:id="rId2"/>
    <p:sldId id="257" r:id="rId3"/>
    <p:sldId id="270" r:id="rId4"/>
    <p:sldId id="272" r:id="rId5"/>
    <p:sldId id="293" r:id="rId6"/>
    <p:sldId id="298" r:id="rId7"/>
    <p:sldId id="278" r:id="rId8"/>
    <p:sldId id="279" r:id="rId9"/>
    <p:sldId id="299" r:id="rId10"/>
    <p:sldId id="300" r:id="rId1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6" y="5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5F898710-BB28-4CC3-BBB3-7E9E30692851}" type="datetimeFigureOut">
              <a:rPr lang="en-US" smtClean="0"/>
              <a:t>12/4/2023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D2606EA-C2EC-4C72-B828-2F1F9449E010}" type="slidenum">
              <a:rPr lang="en-US" smtClean="0"/>
              <a:t>‹#›</a:t>
            </a:fld>
            <a:endParaRPr lang="en-US"/>
          </a:p>
        </p:txBody>
      </p:sp>
    </p:spTree>
    <p:extLst>
      <p:ext uri="{BB962C8B-B14F-4D97-AF65-F5344CB8AC3E}">
        <p14:creationId xmlns:p14="http://schemas.microsoft.com/office/powerpoint/2010/main" val="270387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606EA-C2EC-4C72-B828-2F1F9449E010}" type="slidenum">
              <a:rPr lang="en-US" smtClean="0"/>
              <a:t>1</a:t>
            </a:fld>
            <a:endParaRPr lang="en-US"/>
          </a:p>
        </p:txBody>
      </p:sp>
    </p:spTree>
    <p:extLst>
      <p:ext uri="{BB962C8B-B14F-4D97-AF65-F5344CB8AC3E}">
        <p14:creationId xmlns:p14="http://schemas.microsoft.com/office/powerpoint/2010/main" val="3154315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606EA-C2EC-4C72-B828-2F1F9449E010}" type="slidenum">
              <a:rPr lang="en-US" smtClean="0"/>
              <a:t>2</a:t>
            </a:fld>
            <a:endParaRPr lang="en-US"/>
          </a:p>
        </p:txBody>
      </p:sp>
    </p:spTree>
    <p:extLst>
      <p:ext uri="{BB962C8B-B14F-4D97-AF65-F5344CB8AC3E}">
        <p14:creationId xmlns:p14="http://schemas.microsoft.com/office/powerpoint/2010/main" val="425122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2606EA-C2EC-4C72-B828-2F1F9449E010}" type="slidenum">
              <a:rPr lang="en-US" smtClean="0"/>
              <a:t>8</a:t>
            </a:fld>
            <a:endParaRPr lang="en-US"/>
          </a:p>
        </p:txBody>
      </p:sp>
    </p:spTree>
    <p:extLst>
      <p:ext uri="{BB962C8B-B14F-4D97-AF65-F5344CB8AC3E}">
        <p14:creationId xmlns:p14="http://schemas.microsoft.com/office/powerpoint/2010/main" val="224798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7" y="6400800"/>
            <a:ext cx="12189460" cy="457200"/>
          </a:xfrm>
          <a:custGeom>
            <a:avLst/>
            <a:gdLst/>
            <a:ahLst/>
            <a:cxnLst/>
            <a:rect l="l" t="t" r="r" b="b"/>
            <a:pathLst>
              <a:path w="12189460" h="457200">
                <a:moveTo>
                  <a:pt x="12188952" y="0"/>
                </a:moveTo>
                <a:lnTo>
                  <a:pt x="0" y="0"/>
                </a:lnTo>
                <a:lnTo>
                  <a:pt x="0" y="457200"/>
                </a:lnTo>
                <a:lnTo>
                  <a:pt x="12188952" y="457200"/>
                </a:lnTo>
                <a:lnTo>
                  <a:pt x="12188952" y="0"/>
                </a:lnTo>
                <a:close/>
              </a:path>
            </a:pathLst>
          </a:custGeom>
          <a:solidFill>
            <a:srgbClr val="57B6C0"/>
          </a:solidFill>
        </p:spPr>
        <p:txBody>
          <a:bodyPr wrap="square" lIns="0" tIns="0" rIns="0" bIns="0" rtlCol="0"/>
          <a:lstStyle/>
          <a:p>
            <a:endParaRPr/>
          </a:p>
        </p:txBody>
      </p:sp>
      <p:sp>
        <p:nvSpPr>
          <p:cNvPr id="17" name="bg object 17"/>
          <p:cNvSpPr/>
          <p:nvPr/>
        </p:nvSpPr>
        <p:spPr>
          <a:xfrm>
            <a:off x="0" y="6333744"/>
            <a:ext cx="12189460" cy="64135"/>
          </a:xfrm>
          <a:custGeom>
            <a:avLst/>
            <a:gdLst/>
            <a:ahLst/>
            <a:cxnLst/>
            <a:rect l="l" t="t" r="r" b="b"/>
            <a:pathLst>
              <a:path w="12189460" h="64135">
                <a:moveTo>
                  <a:pt x="12188952" y="0"/>
                </a:moveTo>
                <a:lnTo>
                  <a:pt x="0" y="0"/>
                </a:lnTo>
                <a:lnTo>
                  <a:pt x="0" y="64007"/>
                </a:lnTo>
                <a:lnTo>
                  <a:pt x="12188952" y="64007"/>
                </a:lnTo>
                <a:lnTo>
                  <a:pt x="12188952" y="0"/>
                </a:lnTo>
                <a:close/>
              </a:path>
            </a:pathLst>
          </a:custGeom>
          <a:solidFill>
            <a:srgbClr val="3493B9"/>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47" y="6400800"/>
            <a:ext cx="12189460" cy="457200"/>
          </a:xfrm>
          <a:custGeom>
            <a:avLst/>
            <a:gdLst/>
            <a:ahLst/>
            <a:cxnLst/>
            <a:rect l="l" t="t" r="r" b="b"/>
            <a:pathLst>
              <a:path w="12189460" h="457200">
                <a:moveTo>
                  <a:pt x="12188952" y="0"/>
                </a:moveTo>
                <a:lnTo>
                  <a:pt x="0" y="0"/>
                </a:lnTo>
                <a:lnTo>
                  <a:pt x="0" y="457200"/>
                </a:lnTo>
                <a:lnTo>
                  <a:pt x="12188952" y="457200"/>
                </a:lnTo>
                <a:lnTo>
                  <a:pt x="12188952" y="0"/>
                </a:lnTo>
                <a:close/>
              </a:path>
            </a:pathLst>
          </a:custGeom>
          <a:solidFill>
            <a:srgbClr val="57B6C0"/>
          </a:solidFill>
        </p:spPr>
        <p:txBody>
          <a:bodyPr wrap="square" lIns="0" tIns="0" rIns="0" bIns="0" rtlCol="0"/>
          <a:lstStyle/>
          <a:p>
            <a:endParaRPr/>
          </a:p>
        </p:txBody>
      </p:sp>
      <p:sp>
        <p:nvSpPr>
          <p:cNvPr id="2" name="Holder 2"/>
          <p:cNvSpPr>
            <a:spLocks noGrp="1"/>
          </p:cNvSpPr>
          <p:nvPr>
            <p:ph type="title"/>
          </p:nvPr>
        </p:nvSpPr>
        <p:spPr>
          <a:xfrm>
            <a:off x="2487198" y="977869"/>
            <a:ext cx="7217603" cy="452119"/>
          </a:xfrm>
          <a:prstGeom prst="rect">
            <a:avLst/>
          </a:prstGeom>
        </p:spPr>
        <p:txBody>
          <a:bodyPr wrap="square" lIns="0" tIns="0" rIns="0" bIns="0">
            <a:spAutoFit/>
          </a:bodyPr>
          <a:lstStyle>
            <a:lvl1pPr>
              <a:defRPr sz="2800" b="1" i="0">
                <a:solidFill>
                  <a:schemeClr val="tx1"/>
                </a:solidFill>
                <a:latin typeface="Calibri"/>
                <a:cs typeface="Calibri"/>
              </a:defRPr>
            </a:lvl1pPr>
          </a:lstStyle>
          <a:p>
            <a:endParaRPr/>
          </a:p>
        </p:txBody>
      </p:sp>
      <p:sp>
        <p:nvSpPr>
          <p:cNvPr id="3" name="Holder 3"/>
          <p:cNvSpPr>
            <a:spLocks noGrp="1"/>
          </p:cNvSpPr>
          <p:nvPr>
            <p:ph type="body" idx="1"/>
          </p:nvPr>
        </p:nvSpPr>
        <p:spPr>
          <a:xfrm>
            <a:off x="196095" y="1760907"/>
            <a:ext cx="11799808" cy="36588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12/4/2023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mailto:Felicia@democracylive.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hyperlink" Target="https://in.omniballot.us/sites/18/demo/app/home?fname=sample&amp;lname=voter&amp;dob=1999-01-01"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411B80-4943-4F3A-E635-5FC5775903DA}"/>
              </a:ext>
            </a:extLst>
          </p:cNvPr>
          <p:cNvSpPr txBox="1"/>
          <p:nvPr/>
        </p:nvSpPr>
        <p:spPr>
          <a:xfrm>
            <a:off x="838200" y="5595614"/>
            <a:ext cx="9768840" cy="913975"/>
          </a:xfrm>
          <a:prstGeom prst="rect">
            <a:avLst/>
          </a:prstGeom>
        </p:spPr>
        <p:txBody>
          <a:bodyPr vert="horz" lIns="91440" tIns="45720" rIns="91440" bIns="45720" rtlCol="0" anchor="ctr">
            <a:normAutofit fontScale="92500" lnSpcReduction="20000"/>
          </a:bodyPr>
          <a:lstStyle/>
          <a:p>
            <a:pPr>
              <a:lnSpc>
                <a:spcPct val="90000"/>
              </a:lnSpc>
              <a:spcBef>
                <a:spcPct val="0"/>
              </a:spcBef>
              <a:spcAft>
                <a:spcPts val="600"/>
              </a:spcAft>
            </a:pPr>
            <a:r>
              <a:rPr lang="en-US" sz="3000" b="1">
                <a:solidFill>
                  <a:srgbClr val="FFFFFF"/>
                </a:solidFill>
                <a:latin typeface="+mj-lt"/>
                <a:ea typeface="+mj-ea"/>
                <a:cs typeface="+mj-cs"/>
              </a:rPr>
              <a:t>Democracy Live Presentation to the State of Rhode Island </a:t>
            </a:r>
          </a:p>
          <a:p>
            <a:pPr>
              <a:lnSpc>
                <a:spcPct val="90000"/>
              </a:lnSpc>
              <a:spcBef>
                <a:spcPct val="0"/>
              </a:spcBef>
              <a:spcAft>
                <a:spcPts val="600"/>
              </a:spcAft>
            </a:pPr>
            <a:r>
              <a:rPr lang="en-US" sz="3000" b="1">
                <a:solidFill>
                  <a:srgbClr val="FFFFFF"/>
                </a:solidFill>
                <a:latin typeface="+mj-lt"/>
                <a:ea typeface="+mj-ea"/>
                <a:cs typeface="+mj-cs"/>
              </a:rPr>
              <a:t>September 27</a:t>
            </a:r>
            <a:r>
              <a:rPr lang="en-US" sz="3000" b="1" baseline="30000">
                <a:solidFill>
                  <a:srgbClr val="FFFFFF"/>
                </a:solidFill>
                <a:latin typeface="+mj-lt"/>
                <a:ea typeface="+mj-ea"/>
                <a:cs typeface="+mj-cs"/>
              </a:rPr>
              <a:t>th</a:t>
            </a:r>
            <a:r>
              <a:rPr lang="en-US" sz="3000" b="1">
                <a:solidFill>
                  <a:srgbClr val="FFFFFF"/>
                </a:solidFill>
                <a:latin typeface="+mj-lt"/>
                <a:ea typeface="+mj-ea"/>
                <a:cs typeface="+mj-cs"/>
              </a:rPr>
              <a:t>, 2023</a:t>
            </a:r>
          </a:p>
          <a:p>
            <a:pPr>
              <a:lnSpc>
                <a:spcPct val="90000"/>
              </a:lnSpc>
              <a:spcBef>
                <a:spcPct val="0"/>
              </a:spcBef>
              <a:spcAft>
                <a:spcPts val="600"/>
              </a:spcAft>
            </a:pPr>
            <a:endParaRPr lang="en-US" sz="3200" b="1" dirty="0">
              <a:solidFill>
                <a:srgbClr val="FFFFFF"/>
              </a:solidFill>
              <a:latin typeface="+mj-lt"/>
              <a:ea typeface="+mj-ea"/>
              <a:cs typeface="+mj-cs"/>
            </a:endParaRPr>
          </a:p>
        </p:txBody>
      </p:sp>
      <p:pic>
        <p:nvPicPr>
          <p:cNvPr id="12" name="Picture 11">
            <a:extLst>
              <a:ext uri="{FF2B5EF4-FFF2-40B4-BE49-F238E27FC236}">
                <a16:creationId xmlns:a16="http://schemas.microsoft.com/office/drawing/2014/main" id="{1DEDE40F-8084-0F16-BB33-3CE97CB8C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564" y="2186203"/>
            <a:ext cx="3201864" cy="360209"/>
          </a:xfrm>
          <a:prstGeom prst="rect">
            <a:avLst/>
          </a:prstGeom>
        </p:spPr>
      </p:pic>
      <p:pic>
        <p:nvPicPr>
          <p:cNvPr id="8" name="Picture 7">
            <a:extLst>
              <a:ext uri="{FF2B5EF4-FFF2-40B4-BE49-F238E27FC236}">
                <a16:creationId xmlns:a16="http://schemas.microsoft.com/office/drawing/2014/main" id="{53304761-D2C4-694D-A34A-4852F4328C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979" y="117109"/>
            <a:ext cx="5062569" cy="556880"/>
          </a:xfrm>
          <a:prstGeom prst="rect">
            <a:avLst/>
          </a:prstGeom>
        </p:spPr>
      </p:pic>
      <p:sp>
        <p:nvSpPr>
          <p:cNvPr id="2" name="TextBox 1">
            <a:extLst>
              <a:ext uri="{FF2B5EF4-FFF2-40B4-BE49-F238E27FC236}">
                <a16:creationId xmlns:a16="http://schemas.microsoft.com/office/drawing/2014/main" id="{C1214688-2D69-E7D0-9AB3-D0F924C3A3CD}"/>
              </a:ext>
            </a:extLst>
          </p:cNvPr>
          <p:cNvSpPr txBox="1"/>
          <p:nvPr/>
        </p:nvSpPr>
        <p:spPr>
          <a:xfrm>
            <a:off x="3017407" y="2975490"/>
            <a:ext cx="10586987" cy="461665"/>
          </a:xfrm>
          <a:prstGeom prst="rect">
            <a:avLst/>
          </a:prstGeom>
          <a:noFill/>
        </p:spPr>
        <p:txBody>
          <a:bodyPr wrap="square" rtlCol="0">
            <a:spAutoFit/>
          </a:bodyPr>
          <a:lstStyle/>
          <a:p>
            <a:r>
              <a:rPr lang="en-US" sz="2400" dirty="0"/>
              <a:t>Presentation to the State of Indiana</a:t>
            </a:r>
          </a:p>
        </p:txBody>
      </p:sp>
      <p:sp>
        <p:nvSpPr>
          <p:cNvPr id="3" name="TextBox 2">
            <a:extLst>
              <a:ext uri="{FF2B5EF4-FFF2-40B4-BE49-F238E27FC236}">
                <a16:creationId xmlns:a16="http://schemas.microsoft.com/office/drawing/2014/main" id="{1A62CD9D-3B31-E547-C1A4-72C2FB949163}"/>
              </a:ext>
            </a:extLst>
          </p:cNvPr>
          <p:cNvSpPr txBox="1"/>
          <p:nvPr/>
        </p:nvSpPr>
        <p:spPr>
          <a:xfrm>
            <a:off x="2522689" y="1757125"/>
            <a:ext cx="7947192" cy="1384995"/>
          </a:xfrm>
          <a:prstGeom prst="rect">
            <a:avLst/>
          </a:prstGeom>
          <a:noFill/>
        </p:spPr>
        <p:txBody>
          <a:bodyPr wrap="square" rtlCol="0">
            <a:spAutoFit/>
          </a:bodyPr>
          <a:lstStyle/>
          <a:p>
            <a:r>
              <a:rPr lang="en-US" sz="2800" dirty="0"/>
              <a:t>OmniBallot Accessible Absentee Balloting Solution</a:t>
            </a:r>
          </a:p>
          <a:p>
            <a:endParaRPr lang="en-US" sz="2800" dirty="0"/>
          </a:p>
          <a:p>
            <a:endParaRPr lang="en-US" sz="2800" dirty="0"/>
          </a:p>
        </p:txBody>
      </p:sp>
      <p:pic>
        <p:nvPicPr>
          <p:cNvPr id="4" name="object 11">
            <a:extLst>
              <a:ext uri="{FF2B5EF4-FFF2-40B4-BE49-F238E27FC236}">
                <a16:creationId xmlns:a16="http://schemas.microsoft.com/office/drawing/2014/main" id="{BE5F99AB-E729-0C82-8891-D21C8B3DD0CD}"/>
              </a:ext>
            </a:extLst>
          </p:cNvPr>
          <p:cNvPicPr/>
          <p:nvPr/>
        </p:nvPicPr>
        <p:blipFill>
          <a:blip r:embed="rId5" cstate="print"/>
          <a:stretch>
            <a:fillRect/>
          </a:stretch>
        </p:blipFill>
        <p:spPr>
          <a:xfrm>
            <a:off x="10469881" y="105770"/>
            <a:ext cx="1133856" cy="632227"/>
          </a:xfrm>
          <a:prstGeom prst="rect">
            <a:avLst/>
          </a:prstGeom>
        </p:spPr>
      </p:pic>
      <p:sp>
        <p:nvSpPr>
          <p:cNvPr id="5" name="object 8">
            <a:extLst>
              <a:ext uri="{FF2B5EF4-FFF2-40B4-BE49-F238E27FC236}">
                <a16:creationId xmlns:a16="http://schemas.microsoft.com/office/drawing/2014/main" id="{211615E8-DE14-D22F-B69D-C2BA21D0CDB7}"/>
              </a:ext>
            </a:extLst>
          </p:cNvPr>
          <p:cNvSpPr txBox="1"/>
          <p:nvPr/>
        </p:nvSpPr>
        <p:spPr>
          <a:xfrm>
            <a:off x="8894064" y="249163"/>
            <a:ext cx="1399540" cy="239395"/>
          </a:xfrm>
          <a:prstGeom prst="rect">
            <a:avLst/>
          </a:prstGeom>
        </p:spPr>
        <p:txBody>
          <a:bodyPr vert="horz" wrap="square" lIns="0" tIns="12700" rIns="0" bIns="0" rtlCol="0">
            <a:spAutoFit/>
          </a:bodyPr>
          <a:lstStyle/>
          <a:p>
            <a:pPr marL="12700">
              <a:lnSpc>
                <a:spcPct val="100000"/>
              </a:lnSpc>
              <a:spcBef>
                <a:spcPts val="100"/>
              </a:spcBef>
            </a:pPr>
            <a:r>
              <a:rPr sz="1400" i="1" spc="-5" dirty="0">
                <a:solidFill>
                  <a:srgbClr val="7E7E7E"/>
                </a:solidFill>
                <a:latin typeface="Calibri"/>
                <a:cs typeface="Calibri"/>
              </a:rPr>
              <a:t>In</a:t>
            </a:r>
            <a:r>
              <a:rPr sz="1400" i="1" spc="-25" dirty="0">
                <a:solidFill>
                  <a:srgbClr val="7E7E7E"/>
                </a:solidFill>
                <a:latin typeface="Calibri"/>
                <a:cs typeface="Calibri"/>
              </a:rPr>
              <a:t> </a:t>
            </a:r>
            <a:r>
              <a:rPr sz="1400" i="1" spc="-5" dirty="0">
                <a:solidFill>
                  <a:srgbClr val="7E7E7E"/>
                </a:solidFill>
                <a:latin typeface="Calibri"/>
                <a:cs typeface="Calibri"/>
              </a:rPr>
              <a:t>partnership</a:t>
            </a:r>
            <a:r>
              <a:rPr sz="1400" i="1" spc="-20" dirty="0">
                <a:solidFill>
                  <a:srgbClr val="7E7E7E"/>
                </a:solidFill>
                <a:latin typeface="Calibri"/>
                <a:cs typeface="Calibri"/>
              </a:rPr>
              <a:t> </a:t>
            </a:r>
            <a:r>
              <a:rPr sz="1400" i="1" dirty="0">
                <a:solidFill>
                  <a:srgbClr val="7E7E7E"/>
                </a:solidFill>
                <a:latin typeface="Calibri"/>
                <a:cs typeface="Calibri"/>
              </a:rPr>
              <a:t>with</a:t>
            </a:r>
            <a:endParaRPr sz="1400" dirty="0">
              <a:latin typeface="Calibri"/>
              <a:cs typeface="Calibri"/>
            </a:endParaRPr>
          </a:p>
        </p:txBody>
      </p:sp>
    </p:spTree>
    <p:extLst>
      <p:ext uri="{BB962C8B-B14F-4D97-AF65-F5344CB8AC3E}">
        <p14:creationId xmlns:p14="http://schemas.microsoft.com/office/powerpoint/2010/main" val="63015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1D91F7-FBC7-19F0-05B5-83F7896835BF}"/>
              </a:ext>
            </a:extLst>
          </p:cNvPr>
          <p:cNvSpPr>
            <a:spLocks noGrp="1"/>
          </p:cNvSpPr>
          <p:nvPr>
            <p:ph type="title"/>
          </p:nvPr>
        </p:nvSpPr>
        <p:spPr>
          <a:xfrm>
            <a:off x="2487198" y="2339944"/>
            <a:ext cx="7217603" cy="861774"/>
          </a:xfrm>
        </p:spPr>
        <p:txBody>
          <a:bodyPr/>
          <a:lstStyle/>
          <a:p>
            <a:r>
              <a:rPr lang="en-US" dirty="0"/>
              <a:t>For any questions or to schedule a zoom training </a:t>
            </a:r>
            <a:br>
              <a:rPr lang="en-US" dirty="0"/>
            </a:br>
            <a:r>
              <a:rPr lang="en-US" dirty="0"/>
              <a:t>Contact: </a:t>
            </a:r>
            <a:r>
              <a:rPr lang="en-US" dirty="0">
                <a:hlinkClick r:id="rId2"/>
              </a:rPr>
              <a:t>Felicia@democracylive.com</a:t>
            </a:r>
            <a:r>
              <a:rPr lang="en-US" dirty="0"/>
              <a:t> </a:t>
            </a:r>
          </a:p>
        </p:txBody>
      </p:sp>
    </p:spTree>
    <p:extLst>
      <p:ext uri="{BB962C8B-B14F-4D97-AF65-F5344CB8AC3E}">
        <p14:creationId xmlns:p14="http://schemas.microsoft.com/office/powerpoint/2010/main" val="307677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7548371" y="2362200"/>
            <a:ext cx="4642485" cy="64135"/>
          </a:xfrm>
          <a:custGeom>
            <a:avLst/>
            <a:gdLst/>
            <a:ahLst/>
            <a:cxnLst/>
            <a:rect l="l" t="t" r="r" b="b"/>
            <a:pathLst>
              <a:path w="4642484" h="64135">
                <a:moveTo>
                  <a:pt x="4642104" y="0"/>
                </a:moveTo>
                <a:lnTo>
                  <a:pt x="0" y="0"/>
                </a:lnTo>
                <a:lnTo>
                  <a:pt x="0" y="64008"/>
                </a:lnTo>
                <a:lnTo>
                  <a:pt x="4642104" y="64008"/>
                </a:lnTo>
                <a:lnTo>
                  <a:pt x="4642104" y="0"/>
                </a:lnTo>
                <a:close/>
              </a:path>
            </a:pathLst>
          </a:custGeom>
          <a:solidFill>
            <a:srgbClr val="3493B9"/>
          </a:solidFill>
        </p:spPr>
        <p:txBody>
          <a:bodyPr wrap="square" lIns="0" tIns="0" rIns="0" bIns="0" rtlCol="0"/>
          <a:lstStyle/>
          <a:p>
            <a:endParaRPr/>
          </a:p>
        </p:txBody>
      </p:sp>
      <p:sp>
        <p:nvSpPr>
          <p:cNvPr id="7" name="object 7"/>
          <p:cNvSpPr/>
          <p:nvPr/>
        </p:nvSpPr>
        <p:spPr>
          <a:xfrm>
            <a:off x="7548371" y="4431791"/>
            <a:ext cx="4642485" cy="64135"/>
          </a:xfrm>
          <a:custGeom>
            <a:avLst/>
            <a:gdLst/>
            <a:ahLst/>
            <a:cxnLst/>
            <a:rect l="l" t="t" r="r" b="b"/>
            <a:pathLst>
              <a:path w="4642484" h="64135">
                <a:moveTo>
                  <a:pt x="4642104" y="0"/>
                </a:moveTo>
                <a:lnTo>
                  <a:pt x="0" y="0"/>
                </a:lnTo>
                <a:lnTo>
                  <a:pt x="0" y="64007"/>
                </a:lnTo>
                <a:lnTo>
                  <a:pt x="4642104" y="64007"/>
                </a:lnTo>
                <a:lnTo>
                  <a:pt x="4642104" y="0"/>
                </a:lnTo>
                <a:close/>
              </a:path>
            </a:pathLst>
          </a:custGeom>
          <a:solidFill>
            <a:srgbClr val="3493B9"/>
          </a:solidFill>
        </p:spPr>
        <p:txBody>
          <a:bodyPr wrap="square" lIns="0" tIns="0" rIns="0" bIns="0" rtlCol="0"/>
          <a:lstStyle/>
          <a:p>
            <a:endParaRPr/>
          </a:p>
        </p:txBody>
      </p:sp>
      <p:pic>
        <p:nvPicPr>
          <p:cNvPr id="8" name="object 8"/>
          <p:cNvPicPr/>
          <p:nvPr/>
        </p:nvPicPr>
        <p:blipFill>
          <a:blip r:embed="rId3" cstate="print"/>
          <a:stretch>
            <a:fillRect/>
          </a:stretch>
        </p:blipFill>
        <p:spPr>
          <a:xfrm>
            <a:off x="8219440" y="3089387"/>
            <a:ext cx="3506732" cy="339613"/>
          </a:xfrm>
          <a:prstGeom prst="rect">
            <a:avLst/>
          </a:prstGeom>
        </p:spPr>
      </p:pic>
      <p:sp>
        <p:nvSpPr>
          <p:cNvPr id="9" name="object 9"/>
          <p:cNvSpPr txBox="1"/>
          <p:nvPr/>
        </p:nvSpPr>
        <p:spPr>
          <a:xfrm>
            <a:off x="642522" y="648078"/>
            <a:ext cx="6263327" cy="5696431"/>
          </a:xfrm>
          <a:prstGeom prst="rect">
            <a:avLst/>
          </a:prstGeom>
          <a:ln>
            <a:solidFill>
              <a:srgbClr val="C00000"/>
            </a:solidFill>
          </a:ln>
        </p:spPr>
        <p:txBody>
          <a:bodyPr vert="horz" wrap="square" lIns="0" tIns="104140" rIns="0" bIns="0" rtlCol="0">
            <a:spAutoFit/>
          </a:bodyPr>
          <a:lstStyle/>
          <a:p>
            <a:pPr marL="12700" marR="92075">
              <a:lnSpc>
                <a:spcPts val="2880"/>
              </a:lnSpc>
              <a:tabLst>
                <a:tab pos="469900" algn="l"/>
              </a:tabLst>
            </a:pPr>
            <a:endParaRPr lang="en-US" sz="2500" b="1" spc="-5" dirty="0">
              <a:latin typeface="Calibri"/>
              <a:cs typeface="Calibri"/>
            </a:endParaRPr>
          </a:p>
          <a:p>
            <a:pPr marL="469900" marR="92075" indent="-457200">
              <a:lnSpc>
                <a:spcPts val="2880"/>
              </a:lnSpc>
              <a:buFont typeface="Wingdings"/>
              <a:buChar char=""/>
              <a:tabLst>
                <a:tab pos="469900" algn="l"/>
              </a:tabLst>
            </a:pPr>
            <a:r>
              <a:rPr lang="en-US" sz="2500" b="1" spc="-5" dirty="0">
                <a:latin typeface="Calibri"/>
                <a:cs typeface="Calibri"/>
              </a:rPr>
              <a:t>OmniBallot - Deployed in over 5,000 elections </a:t>
            </a:r>
          </a:p>
          <a:p>
            <a:pPr marL="12700" marR="92075">
              <a:lnSpc>
                <a:spcPts val="2880"/>
              </a:lnSpc>
              <a:tabLst>
                <a:tab pos="469900" algn="l"/>
              </a:tabLst>
            </a:pPr>
            <a:endParaRPr lang="en-US" sz="2500" b="1" spc="-5" dirty="0">
              <a:latin typeface="Calibri"/>
              <a:cs typeface="Calibri"/>
            </a:endParaRPr>
          </a:p>
          <a:p>
            <a:pPr marL="469900" marR="92075" indent="-457200">
              <a:lnSpc>
                <a:spcPts val="2880"/>
              </a:lnSpc>
              <a:buFont typeface="Wingdings"/>
              <a:buChar char=""/>
              <a:tabLst>
                <a:tab pos="469900" algn="l"/>
              </a:tabLst>
            </a:pPr>
            <a:r>
              <a:rPr lang="en-US" sz="2500" b="1" spc="-5" dirty="0">
                <a:latin typeface="Calibri"/>
                <a:cs typeface="Calibri"/>
              </a:rPr>
              <a:t>First in nation to deploy remote electronic balloting (2008) </a:t>
            </a:r>
            <a:endParaRPr lang="en-US" sz="2500" b="1" i="1" spc="-5" dirty="0">
              <a:latin typeface="Calibri"/>
              <a:cs typeface="Calibri"/>
            </a:endParaRPr>
          </a:p>
          <a:p>
            <a:pPr>
              <a:lnSpc>
                <a:spcPct val="100000"/>
              </a:lnSpc>
              <a:spcBef>
                <a:spcPts val="25"/>
              </a:spcBef>
              <a:buClr>
                <a:srgbClr val="FFFFFF"/>
              </a:buClr>
            </a:pPr>
            <a:endParaRPr sz="2500" dirty="0">
              <a:latin typeface="Calibri"/>
              <a:cs typeface="Calibri"/>
            </a:endParaRPr>
          </a:p>
          <a:p>
            <a:pPr marL="469900" marR="92075" indent="-457200">
              <a:lnSpc>
                <a:spcPts val="2880"/>
              </a:lnSpc>
              <a:buFont typeface="Wingdings"/>
              <a:buChar char=""/>
              <a:tabLst>
                <a:tab pos="469900" algn="l"/>
              </a:tabLst>
            </a:pPr>
            <a:r>
              <a:rPr lang="en-US" sz="2500" b="1" spc="-5" dirty="0">
                <a:latin typeface="Calibri"/>
                <a:cs typeface="Calibri"/>
              </a:rPr>
              <a:t>Deployed in </a:t>
            </a:r>
            <a:r>
              <a:rPr sz="2500" b="1" spc="-5" dirty="0">
                <a:latin typeface="Calibri"/>
                <a:cs typeface="Calibri"/>
              </a:rPr>
              <a:t>2,500</a:t>
            </a:r>
            <a:r>
              <a:rPr sz="2500" b="1" dirty="0">
                <a:latin typeface="Calibri"/>
                <a:cs typeface="Calibri"/>
              </a:rPr>
              <a:t> </a:t>
            </a:r>
            <a:r>
              <a:rPr sz="2500" b="1" spc="-5" dirty="0">
                <a:latin typeface="Calibri"/>
                <a:cs typeface="Calibri"/>
              </a:rPr>
              <a:t>jurisdictions</a:t>
            </a:r>
            <a:r>
              <a:rPr lang="en-US" sz="2500" b="1" spc="-5" dirty="0">
                <a:latin typeface="Calibri"/>
                <a:cs typeface="Calibri"/>
              </a:rPr>
              <a:t> across</a:t>
            </a:r>
            <a:r>
              <a:rPr sz="2500" b="1" dirty="0">
                <a:latin typeface="Calibri"/>
                <a:cs typeface="Calibri"/>
              </a:rPr>
              <a:t> </a:t>
            </a:r>
            <a:r>
              <a:rPr lang="en-US" sz="2500" b="1" dirty="0">
                <a:latin typeface="Calibri"/>
                <a:cs typeface="Calibri"/>
              </a:rPr>
              <a:t>34</a:t>
            </a:r>
            <a:r>
              <a:rPr sz="2500" b="1" spc="5" dirty="0">
                <a:latin typeface="Calibri"/>
                <a:cs typeface="Calibri"/>
              </a:rPr>
              <a:t> </a:t>
            </a:r>
            <a:r>
              <a:rPr sz="2500" b="1" spc="-25" dirty="0">
                <a:latin typeface="Calibri"/>
                <a:cs typeface="Calibri"/>
              </a:rPr>
              <a:t>states</a:t>
            </a:r>
            <a:r>
              <a:rPr lang="en-US" sz="2500" b="1" spc="-25" dirty="0">
                <a:latin typeface="Calibri"/>
                <a:cs typeface="Calibri"/>
              </a:rPr>
              <a:t> </a:t>
            </a:r>
            <a:r>
              <a:rPr sz="2500" b="1" spc="-35" dirty="0">
                <a:latin typeface="Calibri"/>
                <a:cs typeface="Calibri"/>
              </a:rPr>
              <a:t> </a:t>
            </a:r>
            <a:endParaRPr lang="en-US" sz="2500" b="1" spc="-35" dirty="0">
              <a:latin typeface="Calibri"/>
              <a:cs typeface="Calibri"/>
            </a:endParaRPr>
          </a:p>
          <a:p>
            <a:pPr marL="12700" marR="92075">
              <a:lnSpc>
                <a:spcPts val="2880"/>
              </a:lnSpc>
              <a:tabLst>
                <a:tab pos="469900" algn="l"/>
              </a:tabLst>
            </a:pPr>
            <a:endParaRPr lang="en-US" sz="2500" spc="-5" dirty="0">
              <a:latin typeface="Calibri"/>
              <a:cs typeface="Calibri"/>
            </a:endParaRPr>
          </a:p>
          <a:p>
            <a:pPr marL="469900" marR="92075" indent="-457200">
              <a:lnSpc>
                <a:spcPts val="2880"/>
              </a:lnSpc>
              <a:buFont typeface="Wingdings"/>
              <a:buChar char=""/>
              <a:tabLst>
                <a:tab pos="469900" algn="l"/>
              </a:tabLst>
            </a:pPr>
            <a:r>
              <a:rPr lang="en-US" sz="2500" b="1" spc="-5" dirty="0">
                <a:latin typeface="Calibri"/>
                <a:cs typeface="Calibri"/>
              </a:rPr>
              <a:t>Selected by U.S. Department of Defense </a:t>
            </a:r>
            <a:r>
              <a:rPr lang="en-US" sz="2500" b="1" spc="-10" dirty="0">
                <a:latin typeface="Calibri"/>
                <a:cs typeface="Calibri"/>
              </a:rPr>
              <a:t>and </a:t>
            </a:r>
            <a:r>
              <a:rPr sz="2500" b="1" spc="-15" dirty="0">
                <a:latin typeface="Calibri"/>
                <a:cs typeface="Calibri"/>
              </a:rPr>
              <a:t>U.S. </a:t>
            </a:r>
            <a:r>
              <a:rPr sz="2500" b="1" spc="-20" dirty="0">
                <a:latin typeface="Calibri"/>
                <a:cs typeface="Calibri"/>
              </a:rPr>
              <a:t>State</a:t>
            </a:r>
            <a:r>
              <a:rPr sz="2500" b="1" spc="-40" dirty="0">
                <a:latin typeface="Calibri"/>
                <a:cs typeface="Calibri"/>
              </a:rPr>
              <a:t> </a:t>
            </a:r>
            <a:r>
              <a:rPr sz="2500" b="1" spc="-5" dirty="0">
                <a:latin typeface="Calibri"/>
                <a:cs typeface="Calibri"/>
              </a:rPr>
              <a:t>Departmen</a:t>
            </a:r>
            <a:r>
              <a:rPr lang="en-US" sz="2500" b="1" spc="-5" dirty="0">
                <a:latin typeface="Calibri"/>
                <a:cs typeface="Calibri"/>
              </a:rPr>
              <a:t>t</a:t>
            </a:r>
          </a:p>
          <a:p>
            <a:pPr marL="12700" marR="92075">
              <a:lnSpc>
                <a:spcPts val="2880"/>
              </a:lnSpc>
              <a:tabLst>
                <a:tab pos="469900" algn="l"/>
              </a:tabLst>
            </a:pPr>
            <a:endParaRPr lang="en-US" sz="2500" b="1" spc="-5" dirty="0">
              <a:latin typeface="Calibri"/>
              <a:cs typeface="Calibri"/>
            </a:endParaRPr>
          </a:p>
          <a:p>
            <a:pPr marL="469900" marR="92075" indent="-457200">
              <a:lnSpc>
                <a:spcPts val="2880"/>
              </a:lnSpc>
              <a:buFont typeface="Wingdings"/>
              <a:buChar char=""/>
              <a:tabLst>
                <a:tab pos="469900" algn="l"/>
              </a:tabLst>
            </a:pPr>
            <a:r>
              <a:rPr lang="en-US" sz="2500" b="1" spc="-5" dirty="0">
                <a:latin typeface="Calibri"/>
                <a:cs typeface="Calibri"/>
              </a:rPr>
              <a:t>Serving over 20 million voters since 2008 </a:t>
            </a:r>
          </a:p>
          <a:p>
            <a:pPr marL="469900" marR="92075" indent="-457200">
              <a:lnSpc>
                <a:spcPts val="2880"/>
              </a:lnSpc>
              <a:buFont typeface="Wingdings"/>
              <a:buChar char=""/>
              <a:tabLst>
                <a:tab pos="469900" algn="l"/>
              </a:tabLst>
            </a:pPr>
            <a:endParaRPr lang="en-US" sz="2500" b="1" spc="-5" dirty="0">
              <a:latin typeface="Calibri"/>
              <a:cs typeface="Calibri"/>
            </a:endParaRPr>
          </a:p>
        </p:txBody>
      </p:sp>
      <p:pic>
        <p:nvPicPr>
          <p:cNvPr id="10" name="object 10"/>
          <p:cNvPicPr/>
          <p:nvPr/>
        </p:nvPicPr>
        <p:blipFill>
          <a:blip r:embed="rId4" cstate="print"/>
          <a:stretch>
            <a:fillRect/>
          </a:stretch>
        </p:blipFill>
        <p:spPr>
          <a:xfrm>
            <a:off x="9185790" y="5129533"/>
            <a:ext cx="1272526" cy="744434"/>
          </a:xfrm>
          <a:prstGeom prst="rect">
            <a:avLst/>
          </a:prstGeom>
        </p:spPr>
      </p:pic>
      <p:pic>
        <p:nvPicPr>
          <p:cNvPr id="11" name="Picture 10">
            <a:extLst>
              <a:ext uri="{FF2B5EF4-FFF2-40B4-BE49-F238E27FC236}">
                <a16:creationId xmlns:a16="http://schemas.microsoft.com/office/drawing/2014/main" id="{9D484EAB-1C92-0AC9-2348-B2476737F1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80502" y="837532"/>
            <a:ext cx="4462146" cy="521940"/>
          </a:xfrm>
          <a:prstGeom prst="rect">
            <a:avLst/>
          </a:prstGeom>
        </p:spPr>
      </p:pic>
      <p:sp>
        <p:nvSpPr>
          <p:cNvPr id="14" name="TextBox 13">
            <a:extLst>
              <a:ext uri="{FF2B5EF4-FFF2-40B4-BE49-F238E27FC236}">
                <a16:creationId xmlns:a16="http://schemas.microsoft.com/office/drawing/2014/main" id="{70AE6105-38FF-A6E8-D0EC-8380F0B380D1}"/>
              </a:ext>
            </a:extLst>
          </p:cNvPr>
          <p:cNvSpPr txBox="1"/>
          <p:nvPr/>
        </p:nvSpPr>
        <p:spPr>
          <a:xfrm>
            <a:off x="15552" y="-36808"/>
            <a:ext cx="7517268" cy="539496"/>
          </a:xfrm>
          <a:prstGeom prst="rect">
            <a:avLst/>
          </a:prstGeom>
          <a:solidFill>
            <a:schemeClr val="bg1"/>
          </a:solidFill>
        </p:spPr>
        <p:txBody>
          <a:bodyPr wrap="square" rtlCol="0">
            <a:spAutoFit/>
          </a:bodyPr>
          <a:lstStyle/>
          <a:p>
            <a:endParaRPr lang="en-US" dirty="0"/>
          </a:p>
        </p:txBody>
      </p:sp>
    </p:spTree>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333744"/>
            <a:ext cx="12189460" cy="64135"/>
          </a:xfrm>
          <a:custGeom>
            <a:avLst/>
            <a:gdLst/>
            <a:ahLst/>
            <a:cxnLst/>
            <a:rect l="l" t="t" r="r" b="b"/>
            <a:pathLst>
              <a:path w="12189460" h="64135">
                <a:moveTo>
                  <a:pt x="12188952" y="0"/>
                </a:moveTo>
                <a:lnTo>
                  <a:pt x="0" y="0"/>
                </a:lnTo>
                <a:lnTo>
                  <a:pt x="0" y="64007"/>
                </a:lnTo>
                <a:lnTo>
                  <a:pt x="12188952" y="64007"/>
                </a:lnTo>
                <a:lnTo>
                  <a:pt x="12188952" y="0"/>
                </a:lnTo>
                <a:close/>
              </a:path>
            </a:pathLst>
          </a:custGeom>
          <a:solidFill>
            <a:srgbClr val="3493B9"/>
          </a:solidFill>
        </p:spPr>
        <p:txBody>
          <a:bodyPr wrap="square" lIns="0" tIns="0" rIns="0" bIns="0" rtlCol="0"/>
          <a:lstStyle/>
          <a:p>
            <a:endParaRPr/>
          </a:p>
        </p:txBody>
      </p:sp>
      <p:sp>
        <p:nvSpPr>
          <p:cNvPr id="5" name="object 5"/>
          <p:cNvSpPr txBox="1"/>
          <p:nvPr/>
        </p:nvSpPr>
        <p:spPr>
          <a:xfrm>
            <a:off x="228600" y="1835865"/>
            <a:ext cx="2286000" cy="936154"/>
          </a:xfrm>
          <a:prstGeom prst="rect">
            <a:avLst/>
          </a:prstGeom>
        </p:spPr>
        <p:txBody>
          <a:bodyPr vert="horz" wrap="square" lIns="0" tIns="12700" rIns="0" bIns="0" rtlCol="0">
            <a:spAutoFit/>
          </a:bodyPr>
          <a:lstStyle/>
          <a:p>
            <a:pPr marL="12700" marR="5080">
              <a:lnSpc>
                <a:spcPct val="100000"/>
              </a:lnSpc>
              <a:spcBef>
                <a:spcPts val="100"/>
              </a:spcBef>
            </a:pPr>
            <a:r>
              <a:rPr lang="en-US" sz="2000" b="1" dirty="0">
                <a:latin typeface="Calibri"/>
                <a:cs typeface="Calibri"/>
              </a:rPr>
              <a:t>80</a:t>
            </a:r>
            <a:r>
              <a:rPr sz="2000" b="1" dirty="0">
                <a:latin typeface="Calibri"/>
                <a:cs typeface="Calibri"/>
              </a:rPr>
              <a:t>% of </a:t>
            </a:r>
            <a:r>
              <a:rPr sz="2000" b="1" spc="-5" dirty="0">
                <a:latin typeface="Calibri"/>
                <a:cs typeface="Calibri"/>
              </a:rPr>
              <a:t>all</a:t>
            </a:r>
            <a:r>
              <a:rPr lang="en-US" sz="2000" b="1" spc="-5" dirty="0">
                <a:latin typeface="Calibri"/>
                <a:cs typeface="Calibri"/>
              </a:rPr>
              <a:t> accessible ballot transmission since 2008</a:t>
            </a:r>
            <a:endParaRPr sz="2000" dirty="0">
              <a:latin typeface="Calibri"/>
              <a:cs typeface="Calibri"/>
            </a:endParaRPr>
          </a:p>
        </p:txBody>
      </p:sp>
      <p:pic>
        <p:nvPicPr>
          <p:cNvPr id="6" name="object 6"/>
          <p:cNvPicPr/>
          <p:nvPr/>
        </p:nvPicPr>
        <p:blipFill>
          <a:blip r:embed="rId2" cstate="print"/>
          <a:stretch>
            <a:fillRect/>
          </a:stretch>
        </p:blipFill>
        <p:spPr>
          <a:xfrm>
            <a:off x="4617593" y="5670477"/>
            <a:ext cx="2956813" cy="327043"/>
          </a:xfrm>
          <a:prstGeom prst="rect">
            <a:avLst/>
          </a:prstGeom>
        </p:spPr>
      </p:pic>
      <p:sp>
        <p:nvSpPr>
          <p:cNvPr id="11" name="object 5">
            <a:extLst>
              <a:ext uri="{FF2B5EF4-FFF2-40B4-BE49-F238E27FC236}">
                <a16:creationId xmlns:a16="http://schemas.microsoft.com/office/drawing/2014/main" id="{588170A4-2C62-4361-A1A3-668A8C7D6075}"/>
              </a:ext>
            </a:extLst>
          </p:cNvPr>
          <p:cNvSpPr txBox="1"/>
          <p:nvPr/>
        </p:nvSpPr>
        <p:spPr>
          <a:xfrm>
            <a:off x="9525000" y="1835865"/>
            <a:ext cx="2438400" cy="1243930"/>
          </a:xfrm>
          <a:prstGeom prst="rect">
            <a:avLst/>
          </a:prstGeom>
        </p:spPr>
        <p:txBody>
          <a:bodyPr vert="horz" wrap="square" lIns="0" tIns="12700" rIns="0" bIns="0" rtlCol="0">
            <a:spAutoFit/>
          </a:bodyPr>
          <a:lstStyle/>
          <a:p>
            <a:pPr marL="12700" marR="5080">
              <a:lnSpc>
                <a:spcPct val="100000"/>
              </a:lnSpc>
              <a:spcBef>
                <a:spcPts val="100"/>
              </a:spcBef>
            </a:pPr>
            <a:r>
              <a:rPr lang="en-US" sz="2000" b="1" dirty="0">
                <a:latin typeface="Calibri"/>
                <a:cs typeface="Calibri"/>
              </a:rPr>
              <a:t>90%</a:t>
            </a:r>
            <a:r>
              <a:rPr sz="2000" b="1" dirty="0">
                <a:latin typeface="Calibri"/>
                <a:cs typeface="Calibri"/>
              </a:rPr>
              <a:t> of </a:t>
            </a:r>
            <a:r>
              <a:rPr sz="2000" b="1" spc="-5" dirty="0">
                <a:latin typeface="Calibri"/>
                <a:cs typeface="Calibri"/>
              </a:rPr>
              <a:t>all </a:t>
            </a:r>
            <a:r>
              <a:rPr lang="en-US" sz="2000" b="1" spc="-5" dirty="0">
                <a:latin typeface="Calibri"/>
                <a:cs typeface="Calibri"/>
              </a:rPr>
              <a:t>accessible electronic ballot return </a:t>
            </a:r>
            <a:r>
              <a:rPr sz="2000" b="1" spc="-5" dirty="0">
                <a:latin typeface="Calibri"/>
                <a:cs typeface="Calibri"/>
              </a:rPr>
              <a:t>deployments</a:t>
            </a:r>
            <a:r>
              <a:rPr sz="2000" b="1" spc="-40" dirty="0">
                <a:latin typeface="Calibri"/>
                <a:cs typeface="Calibri"/>
              </a:rPr>
              <a:t> </a:t>
            </a:r>
            <a:r>
              <a:rPr sz="2000" b="1" dirty="0">
                <a:latin typeface="Calibri"/>
                <a:cs typeface="Calibri"/>
              </a:rPr>
              <a:t>in</a:t>
            </a:r>
            <a:r>
              <a:rPr sz="2000" b="1" spc="-35" dirty="0">
                <a:latin typeface="Calibri"/>
                <a:cs typeface="Calibri"/>
              </a:rPr>
              <a:t> </a:t>
            </a:r>
            <a:r>
              <a:rPr sz="2000" b="1" dirty="0">
                <a:latin typeface="Calibri"/>
                <a:cs typeface="Calibri"/>
              </a:rPr>
              <a:t>the</a:t>
            </a:r>
            <a:r>
              <a:rPr sz="2000" b="1" spc="-70" dirty="0">
                <a:latin typeface="Calibri"/>
                <a:cs typeface="Calibri"/>
              </a:rPr>
              <a:t> </a:t>
            </a:r>
            <a:r>
              <a:rPr sz="2000" b="1" spc="-10" dirty="0">
                <a:latin typeface="Calibri"/>
                <a:cs typeface="Calibri"/>
              </a:rPr>
              <a:t>U.S</a:t>
            </a:r>
            <a:r>
              <a:rPr sz="1800" b="1" spc="-10" dirty="0">
                <a:latin typeface="Calibri"/>
                <a:cs typeface="Calibri"/>
              </a:rPr>
              <a:t>.</a:t>
            </a:r>
            <a:endParaRPr sz="1800" dirty="0">
              <a:latin typeface="Calibri"/>
              <a:cs typeface="Calibri"/>
            </a:endParaRPr>
          </a:p>
        </p:txBody>
      </p:sp>
      <p:sp>
        <p:nvSpPr>
          <p:cNvPr id="9" name="TextBox 8">
            <a:extLst>
              <a:ext uri="{FF2B5EF4-FFF2-40B4-BE49-F238E27FC236}">
                <a16:creationId xmlns:a16="http://schemas.microsoft.com/office/drawing/2014/main" id="{3D07BDB9-27D4-4C17-A5DE-A6EB455C4F06}"/>
              </a:ext>
            </a:extLst>
          </p:cNvPr>
          <p:cNvSpPr txBox="1"/>
          <p:nvPr/>
        </p:nvSpPr>
        <p:spPr>
          <a:xfrm>
            <a:off x="4087368" y="282548"/>
            <a:ext cx="7876032" cy="523220"/>
          </a:xfrm>
          <a:prstGeom prst="rect">
            <a:avLst/>
          </a:prstGeom>
          <a:noFill/>
        </p:spPr>
        <p:txBody>
          <a:bodyPr wrap="square" rtlCol="0">
            <a:spAutoFit/>
          </a:bodyPr>
          <a:lstStyle/>
          <a:p>
            <a:r>
              <a:rPr lang="en-US" sz="2800" b="1" dirty="0">
                <a:solidFill>
                  <a:schemeClr val="tx1">
                    <a:lumMod val="65000"/>
                    <a:lumOff val="35000"/>
                  </a:schemeClr>
                </a:solidFill>
              </a:rPr>
              <a:t>Deployed in 4 Presidential Cycles, across 34 States.</a:t>
            </a:r>
          </a:p>
        </p:txBody>
      </p:sp>
      <p:pic>
        <p:nvPicPr>
          <p:cNvPr id="3" name="Picture 2">
            <a:extLst>
              <a:ext uri="{FF2B5EF4-FFF2-40B4-BE49-F238E27FC236}">
                <a16:creationId xmlns:a16="http://schemas.microsoft.com/office/drawing/2014/main" id="{DB6BFECD-1D01-E600-9819-BDD88E55E026}"/>
              </a:ext>
            </a:extLst>
          </p:cNvPr>
          <p:cNvPicPr>
            <a:picLocks noChangeAspect="1"/>
          </p:cNvPicPr>
          <p:nvPr/>
        </p:nvPicPr>
        <p:blipFill>
          <a:blip r:embed="rId3"/>
          <a:stretch>
            <a:fillRect/>
          </a:stretch>
        </p:blipFill>
        <p:spPr>
          <a:xfrm>
            <a:off x="2412549" y="1440135"/>
            <a:ext cx="6687861" cy="4148094"/>
          </a:xfrm>
          <a:prstGeom prst="rect">
            <a:avLst/>
          </a:prstGeom>
        </p:spPr>
      </p:pic>
      <p:pic>
        <p:nvPicPr>
          <p:cNvPr id="4" name="object 8">
            <a:extLst>
              <a:ext uri="{FF2B5EF4-FFF2-40B4-BE49-F238E27FC236}">
                <a16:creationId xmlns:a16="http://schemas.microsoft.com/office/drawing/2014/main" id="{F9E11441-60FE-F214-B75C-201685EDB321}"/>
              </a:ext>
            </a:extLst>
          </p:cNvPr>
          <p:cNvPicPr/>
          <p:nvPr/>
        </p:nvPicPr>
        <p:blipFill>
          <a:blip r:embed="rId4" cstate="print"/>
          <a:stretch>
            <a:fillRect/>
          </a:stretch>
        </p:blipFill>
        <p:spPr>
          <a:xfrm>
            <a:off x="228600" y="318208"/>
            <a:ext cx="3608831" cy="406907"/>
          </a:xfrm>
          <a:prstGeom prst="rect">
            <a:avLst/>
          </a:prstGeom>
        </p:spPr>
      </p:pic>
    </p:spTree>
    <p:extLst>
      <p:ext uri="{BB962C8B-B14F-4D97-AF65-F5344CB8AC3E}">
        <p14:creationId xmlns:p14="http://schemas.microsoft.com/office/powerpoint/2010/main" val="2870822632"/>
      </p:ext>
    </p:extLst>
  </p:cSld>
  <p:clrMapOvr>
    <a:masterClrMapping/>
  </p:clrMapOvr>
  <p:transition spd="slow">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8265-F0AC-4904-9104-B441C99FD65F}"/>
              </a:ext>
            </a:extLst>
          </p:cNvPr>
          <p:cNvSpPr>
            <a:spLocks noGrp="1"/>
          </p:cNvSpPr>
          <p:nvPr>
            <p:ph type="title"/>
          </p:nvPr>
        </p:nvSpPr>
        <p:spPr>
          <a:xfrm>
            <a:off x="5604630" y="251432"/>
            <a:ext cx="7217603" cy="492443"/>
          </a:xfrm>
        </p:spPr>
        <p:txBody>
          <a:bodyPr/>
          <a:lstStyle/>
          <a:p>
            <a:r>
              <a:rPr lang="en-US" sz="3200" dirty="0"/>
              <a:t>Security Reviews</a:t>
            </a:r>
          </a:p>
        </p:txBody>
      </p:sp>
      <p:sp>
        <p:nvSpPr>
          <p:cNvPr id="3" name="Text Placeholder 2">
            <a:extLst>
              <a:ext uri="{FF2B5EF4-FFF2-40B4-BE49-F238E27FC236}">
                <a16:creationId xmlns:a16="http://schemas.microsoft.com/office/drawing/2014/main" id="{4D01405E-FCC0-43DE-9EDD-72F1FF250815}"/>
              </a:ext>
            </a:extLst>
          </p:cNvPr>
          <p:cNvSpPr>
            <a:spLocks noGrp="1"/>
          </p:cNvSpPr>
          <p:nvPr>
            <p:ph type="body" idx="1"/>
          </p:nvPr>
        </p:nvSpPr>
        <p:spPr>
          <a:xfrm>
            <a:off x="537853" y="1105066"/>
            <a:ext cx="11799808" cy="5170646"/>
          </a:xfrm>
        </p:spPr>
        <p:txBody>
          <a:bodyPr/>
          <a:lstStyle/>
          <a:p>
            <a:pPr marL="342900" indent="-342900">
              <a:buFont typeface="Wingdings" panose="05000000000000000000" pitchFamily="2" charset="2"/>
              <a:buChar char="q"/>
            </a:pPr>
            <a:r>
              <a:rPr lang="en-US" sz="2400" b="1" dirty="0"/>
              <a:t>U.S. Department of Homeland Security </a:t>
            </a:r>
            <a:r>
              <a:rPr lang="en-US" sz="2400" dirty="0"/>
              <a:t>– Ongoing Penetration Testing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b="1" dirty="0"/>
              <a:t>Cybersecurity and Infrastructure &amp; Security Agency</a:t>
            </a:r>
            <a:r>
              <a:rPr lang="en-US" sz="2400" dirty="0"/>
              <a:t> (CISA) –Security &amp; Vulnerability Test and Code Review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b="1" dirty="0"/>
              <a:t>Ongoing Testing from a pool of over 1,500 Cybersecurity Researchers </a:t>
            </a:r>
            <a:r>
              <a:rPr lang="en-US" sz="2400" dirty="0"/>
              <a:t>–  Ongoing, continuous penetration and threat assessment (Synack Cybersecurity)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b="1" dirty="0"/>
              <a:t>EAC-approved Lab (SLI) </a:t>
            </a:r>
            <a:r>
              <a:rPr lang="en-US" sz="2400" dirty="0"/>
              <a:t>– Center for Internet Security CIS) Best Practice Guidelines </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 </a:t>
            </a:r>
            <a:r>
              <a:rPr lang="en-US" sz="2400" b="1" dirty="0"/>
              <a:t>24/7 Independent Monitoring of Portal </a:t>
            </a:r>
            <a:r>
              <a:rPr lang="en-US" sz="2400" dirty="0"/>
              <a:t>– Critical Insight – Reports available to customers</a:t>
            </a:r>
          </a:p>
          <a:p>
            <a:pPr marL="342900" indent="-342900">
              <a:buFont typeface="Wingdings" panose="05000000000000000000" pitchFamily="2" charset="2"/>
              <a:buChar char="q"/>
            </a:pPr>
            <a:endParaRPr lang="en-US" sz="2400" b="1" dirty="0"/>
          </a:p>
          <a:p>
            <a:pPr marL="342900" indent="-342900">
              <a:buFont typeface="Wingdings" panose="05000000000000000000" pitchFamily="2" charset="2"/>
              <a:buChar char="q"/>
            </a:pPr>
            <a:r>
              <a:rPr lang="en-US" sz="2400" b="1" dirty="0"/>
              <a:t>SOC 2 Type 2 – Full compliance with SOC 2 Type 2 </a:t>
            </a:r>
            <a:endParaRPr lang="en-US" sz="2400" dirty="0"/>
          </a:p>
          <a:p>
            <a:pPr marL="342900" indent="-342900">
              <a:buFont typeface="Wingdings" panose="05000000000000000000" pitchFamily="2" charset="2"/>
              <a:buChar char="ü"/>
            </a:pPr>
            <a:endParaRPr lang="en-US" sz="2400" b="1" dirty="0"/>
          </a:p>
        </p:txBody>
      </p:sp>
      <p:pic>
        <p:nvPicPr>
          <p:cNvPr id="4" name="Picture 3">
            <a:extLst>
              <a:ext uri="{FF2B5EF4-FFF2-40B4-BE49-F238E27FC236}">
                <a16:creationId xmlns:a16="http://schemas.microsoft.com/office/drawing/2014/main" id="{B6DC6355-3A03-48C6-9483-D586BC1F2B6E}"/>
              </a:ext>
            </a:extLst>
          </p:cNvPr>
          <p:cNvPicPr>
            <a:picLocks noChangeAspect="1"/>
          </p:cNvPicPr>
          <p:nvPr/>
        </p:nvPicPr>
        <p:blipFill>
          <a:blip r:embed="rId2"/>
          <a:stretch>
            <a:fillRect/>
          </a:stretch>
        </p:blipFill>
        <p:spPr>
          <a:xfrm>
            <a:off x="1801055" y="247701"/>
            <a:ext cx="3609145" cy="408467"/>
          </a:xfrm>
          <a:prstGeom prst="rect">
            <a:avLst/>
          </a:prstGeom>
        </p:spPr>
      </p:pic>
    </p:spTree>
    <p:extLst>
      <p:ext uri="{BB962C8B-B14F-4D97-AF65-F5344CB8AC3E}">
        <p14:creationId xmlns:p14="http://schemas.microsoft.com/office/powerpoint/2010/main" val="96380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8265-F0AC-4904-9104-B441C99FD65F}"/>
              </a:ext>
            </a:extLst>
          </p:cNvPr>
          <p:cNvSpPr>
            <a:spLocks noGrp="1"/>
          </p:cNvSpPr>
          <p:nvPr>
            <p:ph type="title"/>
          </p:nvPr>
        </p:nvSpPr>
        <p:spPr>
          <a:xfrm>
            <a:off x="5556504" y="209445"/>
            <a:ext cx="7217603" cy="492443"/>
          </a:xfrm>
        </p:spPr>
        <p:txBody>
          <a:bodyPr/>
          <a:lstStyle/>
          <a:p>
            <a:r>
              <a:rPr lang="en-US" sz="3200" i="1" dirty="0"/>
              <a:t> </a:t>
            </a:r>
            <a:r>
              <a:rPr lang="en-US" sz="3200" dirty="0"/>
              <a:t>Accessibility</a:t>
            </a:r>
            <a:r>
              <a:rPr lang="en-US" sz="3200" i="1" dirty="0"/>
              <a:t> </a:t>
            </a:r>
          </a:p>
        </p:txBody>
      </p:sp>
      <p:sp>
        <p:nvSpPr>
          <p:cNvPr id="3" name="Text Placeholder 2">
            <a:extLst>
              <a:ext uri="{FF2B5EF4-FFF2-40B4-BE49-F238E27FC236}">
                <a16:creationId xmlns:a16="http://schemas.microsoft.com/office/drawing/2014/main" id="{4D01405E-FCC0-43DE-9EDD-72F1FF250815}"/>
              </a:ext>
            </a:extLst>
          </p:cNvPr>
          <p:cNvSpPr>
            <a:spLocks noGrp="1"/>
          </p:cNvSpPr>
          <p:nvPr>
            <p:ph type="body" idx="1"/>
          </p:nvPr>
        </p:nvSpPr>
        <p:spPr>
          <a:xfrm>
            <a:off x="290965" y="1013626"/>
            <a:ext cx="11799808" cy="5355312"/>
          </a:xfrm>
        </p:spPr>
        <p:txBody>
          <a:bodyPr/>
          <a:lstStyle/>
          <a:p>
            <a:endParaRPr lang="en-US" sz="2000" dirty="0"/>
          </a:p>
          <a:p>
            <a:pPr marL="342900" indent="-342900">
              <a:buFont typeface="Wingdings" panose="05000000000000000000" pitchFamily="2" charset="2"/>
              <a:buChar char="ü"/>
            </a:pPr>
            <a:r>
              <a:rPr lang="en-US" sz="2000" b="1" dirty="0"/>
              <a:t>First accessible absentee balloting technology in the U.S. to meet Section 508, WCAG deployed in the U.S. </a:t>
            </a:r>
          </a:p>
          <a:p>
            <a:pPr marL="342900" indent="-342900">
              <a:buFont typeface="Wingdings" panose="05000000000000000000" pitchFamily="2" charset="2"/>
              <a:buChar char="ü"/>
            </a:pPr>
            <a:endParaRPr lang="en-US" sz="2000" b="1" dirty="0"/>
          </a:p>
          <a:p>
            <a:pPr marL="342900" indent="-342900">
              <a:buFont typeface="Wingdings" panose="05000000000000000000" pitchFamily="2" charset="2"/>
              <a:buChar char="ü"/>
            </a:pPr>
            <a:r>
              <a:rPr lang="en-US" sz="2000" b="1" dirty="0"/>
              <a:t>Only technology to be awarded funding by both the EAC and Federal Health &amp; Human Services for accessible voting</a:t>
            </a:r>
          </a:p>
          <a:p>
            <a:pPr marL="342900" indent="-342900">
              <a:buFont typeface="Wingdings" panose="05000000000000000000" pitchFamily="2" charset="2"/>
              <a:buChar char="ü"/>
            </a:pPr>
            <a:endParaRPr lang="en-US" sz="2000" b="1" dirty="0"/>
          </a:p>
          <a:p>
            <a:pPr marL="342900" indent="-342900">
              <a:buFont typeface="Wingdings" panose="05000000000000000000" pitchFamily="2" charset="2"/>
              <a:buChar char="ü"/>
            </a:pPr>
            <a:r>
              <a:rPr lang="en-US" sz="2000" b="1" dirty="0"/>
              <a:t>Winner of Amazon Innovation Award for accessible voting, voted on by State and local governments</a:t>
            </a:r>
          </a:p>
          <a:p>
            <a:endParaRPr lang="en-US" sz="2000" dirty="0"/>
          </a:p>
          <a:p>
            <a:pPr marL="342900" indent="-342900">
              <a:buFont typeface="Wingdings" panose="05000000000000000000" pitchFamily="2" charset="2"/>
              <a:buChar char="ü"/>
            </a:pPr>
            <a:r>
              <a:rPr lang="en-US" sz="2000" dirty="0"/>
              <a:t> </a:t>
            </a:r>
            <a:r>
              <a:rPr lang="en-US" sz="2000" b="1" dirty="0"/>
              <a:t>Winner of 2019 Accessible Voting award, presented at the United Nations</a:t>
            </a:r>
          </a:p>
          <a:p>
            <a:pPr marL="342900" indent="-342900">
              <a:buFont typeface="Wingdings" panose="05000000000000000000" pitchFamily="2" charset="2"/>
              <a:buChar char="ü"/>
            </a:pPr>
            <a:endParaRPr lang="en-US" sz="2400" b="1" dirty="0"/>
          </a:p>
          <a:p>
            <a:r>
              <a:rPr lang="en-US" sz="2000" i="1" dirty="0"/>
              <a:t>“The work of Democracy Live demonstrates that compliance with international standards on accessibility is readily achievable in the elections and voting space. Voters around the world have the right to equal access to participating in the democratic process and Democracy Live is a leader in achieving that goal.”</a:t>
            </a:r>
          </a:p>
          <a:p>
            <a:endParaRPr lang="en-US" sz="2000" dirty="0"/>
          </a:p>
          <a:p>
            <a:r>
              <a:rPr lang="en-US" sz="2000" b="1" dirty="0"/>
              <a:t>Janet Lord</a:t>
            </a:r>
          </a:p>
          <a:p>
            <a:r>
              <a:rPr lang="en-US" sz="2000" b="1" dirty="0"/>
              <a:t>Harvard Law School Project on Disability</a:t>
            </a:r>
          </a:p>
          <a:p>
            <a:endParaRPr lang="en-US" sz="2400" b="1" dirty="0"/>
          </a:p>
        </p:txBody>
      </p:sp>
      <p:pic>
        <p:nvPicPr>
          <p:cNvPr id="4" name="Picture 3">
            <a:extLst>
              <a:ext uri="{FF2B5EF4-FFF2-40B4-BE49-F238E27FC236}">
                <a16:creationId xmlns:a16="http://schemas.microsoft.com/office/drawing/2014/main" id="{B6DC6355-3A03-48C6-9483-D586BC1F2B6E}"/>
              </a:ext>
            </a:extLst>
          </p:cNvPr>
          <p:cNvPicPr>
            <a:picLocks noChangeAspect="1"/>
          </p:cNvPicPr>
          <p:nvPr/>
        </p:nvPicPr>
        <p:blipFill>
          <a:blip r:embed="rId2"/>
          <a:stretch>
            <a:fillRect/>
          </a:stretch>
        </p:blipFill>
        <p:spPr>
          <a:xfrm>
            <a:off x="1801055" y="293421"/>
            <a:ext cx="3609145" cy="408467"/>
          </a:xfrm>
          <a:prstGeom prst="rect">
            <a:avLst/>
          </a:prstGeom>
        </p:spPr>
      </p:pic>
    </p:spTree>
    <p:extLst>
      <p:ext uri="{BB962C8B-B14F-4D97-AF65-F5344CB8AC3E}">
        <p14:creationId xmlns:p14="http://schemas.microsoft.com/office/powerpoint/2010/main" val="105622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EA4277-9BC5-3D2E-5FA2-A188FEB77990}"/>
              </a:ext>
            </a:extLst>
          </p:cNvPr>
          <p:cNvSpPr txBox="1"/>
          <p:nvPr/>
        </p:nvSpPr>
        <p:spPr>
          <a:xfrm>
            <a:off x="981777" y="587141"/>
            <a:ext cx="10356783" cy="4539512"/>
          </a:xfrm>
          <a:prstGeom prst="rect">
            <a:avLst/>
          </a:prstGeom>
          <a:noFill/>
        </p:spPr>
        <p:txBody>
          <a:bodyPr wrap="square">
            <a:spAutoFit/>
          </a:bodyPr>
          <a:lstStyle/>
          <a:p>
            <a:pPr marL="0" marR="0">
              <a:lnSpc>
                <a:spcPct val="107000"/>
              </a:lnSpc>
              <a:spcBef>
                <a:spcPts val="0"/>
              </a:spcBef>
              <a:spcAft>
                <a:spcPts val="80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"To whom it may concern, </a:t>
            </a:r>
          </a:p>
          <a:p>
            <a:pPr marL="0" marR="0">
              <a:lnSpc>
                <a:spcPct val="107000"/>
              </a:lnSpc>
              <a:spcBef>
                <a:spcPts val="0"/>
              </a:spcBef>
              <a:spcAft>
                <a:spcPts val="800"/>
              </a:spcAft>
            </a:pP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1" dirty="0">
                <a:effectLst/>
                <a:latin typeface="Calibri" panose="020F0502020204030204" pitchFamily="34" charset="0"/>
                <a:ea typeface="Calibri" panose="020F0502020204030204" pitchFamily="34" charset="0"/>
                <a:cs typeface="Times New Roman" panose="02020603050405020304" pitchFamily="18" charset="0"/>
              </a:rPr>
              <a:t>The creation of the accessible absentee ballot developed by Democracy Live, has been revolutionary and life-changing to individuals who are blind, or have low vision. The software is extremely intuitive and easy to use. The system is consistent, accurate, and secure. Thanks for making this amazing technology that ensures our voices are now heard.“</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Sheri Koch, President</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National Federation of the Blind</a:t>
            </a:r>
          </a:p>
        </p:txBody>
      </p:sp>
    </p:spTree>
    <p:extLst>
      <p:ext uri="{BB962C8B-B14F-4D97-AF65-F5344CB8AC3E}">
        <p14:creationId xmlns:p14="http://schemas.microsoft.com/office/powerpoint/2010/main" val="3113452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BFEEC-A74F-1207-38DC-010429C53A2E}"/>
              </a:ext>
            </a:extLst>
          </p:cNvPr>
          <p:cNvSpPr>
            <a:spLocks noGrp="1"/>
          </p:cNvSpPr>
          <p:nvPr>
            <p:ph type="title"/>
          </p:nvPr>
        </p:nvSpPr>
        <p:spPr>
          <a:xfrm>
            <a:off x="1480877" y="830270"/>
            <a:ext cx="7217603" cy="430887"/>
          </a:xfrm>
        </p:spPr>
        <p:txBody>
          <a:bodyPr/>
          <a:lstStyle/>
          <a:p>
            <a:r>
              <a:rPr lang="en-US" dirty="0"/>
              <a:t>		Accessibility Reviews and Awards</a:t>
            </a:r>
          </a:p>
        </p:txBody>
      </p:sp>
      <p:sp>
        <p:nvSpPr>
          <p:cNvPr id="3" name="Text Placeholder 2">
            <a:extLst>
              <a:ext uri="{FF2B5EF4-FFF2-40B4-BE49-F238E27FC236}">
                <a16:creationId xmlns:a16="http://schemas.microsoft.com/office/drawing/2014/main" id="{2D6E6FFA-34A0-9C25-EFAC-771A2BF0D5A8}"/>
              </a:ext>
            </a:extLst>
          </p:cNvPr>
          <p:cNvSpPr>
            <a:spLocks noGrp="1"/>
          </p:cNvSpPr>
          <p:nvPr>
            <p:ph type="body" idx="1"/>
          </p:nvPr>
        </p:nvSpPr>
        <p:spPr>
          <a:xfrm>
            <a:off x="196096" y="1612678"/>
            <a:ext cx="11799808" cy="5909310"/>
          </a:xfrm>
        </p:spPr>
        <p:txBody>
          <a:bodyPr/>
          <a:lstStyle/>
          <a:p>
            <a:pPr marL="342900" indent="-342900">
              <a:buFont typeface="Arial" panose="020B0604020202020204" pitchFamily="34" charset="0"/>
              <a:buChar char="•"/>
            </a:pPr>
            <a:r>
              <a:rPr lang="en-US" sz="2400" dirty="0"/>
              <a:t>Reviewed by the University of Washington Center on Technologies and Disabilities to meet the highest levels of accessibility (2023).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Reviewed and funded by the U.S. Department of Health &amp; Human Services for accessible balloting tools.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Reviewed by over 40 independent testers to comply with 95 combinations of accessibility tools, such as screen readers, sip and puff, braille keyboard, navigational aids and virtually all common accessible input technologies.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Democracy Live contracts with a team of accessibility advocates around the nation to continually test OmniBallot to ensure full and complete accessibility.</a:t>
            </a:r>
          </a:p>
          <a:p>
            <a:pPr marL="342900" indent="-342900">
              <a:buFont typeface="Arial" panose="020B0604020202020204" pitchFamily="34" charset="0"/>
              <a:buChar char="•"/>
            </a:pPr>
            <a:endParaRPr lang="en-US" sz="2400" b="1" dirty="0"/>
          </a:p>
          <a:p>
            <a:endParaRPr lang="en-US" sz="2400" dirty="0"/>
          </a:p>
          <a:p>
            <a:endParaRPr lang="en-US" sz="2400" dirty="0"/>
          </a:p>
          <a:p>
            <a:endParaRPr lang="en-US" sz="2400" dirty="0"/>
          </a:p>
        </p:txBody>
      </p:sp>
      <p:pic>
        <p:nvPicPr>
          <p:cNvPr id="4" name="object 8">
            <a:extLst>
              <a:ext uri="{FF2B5EF4-FFF2-40B4-BE49-F238E27FC236}">
                <a16:creationId xmlns:a16="http://schemas.microsoft.com/office/drawing/2014/main" id="{A92A58B1-0364-BF7C-363C-F28BCD0E7AC2}"/>
              </a:ext>
            </a:extLst>
          </p:cNvPr>
          <p:cNvPicPr/>
          <p:nvPr/>
        </p:nvPicPr>
        <p:blipFill>
          <a:blip r:embed="rId2" cstate="print"/>
          <a:stretch>
            <a:fillRect/>
          </a:stretch>
        </p:blipFill>
        <p:spPr>
          <a:xfrm>
            <a:off x="3808475" y="247602"/>
            <a:ext cx="3608831" cy="406907"/>
          </a:xfrm>
          <a:prstGeom prst="rect">
            <a:avLst/>
          </a:prstGeom>
        </p:spPr>
      </p:pic>
    </p:spTree>
    <p:extLst>
      <p:ext uri="{BB962C8B-B14F-4D97-AF65-F5344CB8AC3E}">
        <p14:creationId xmlns:p14="http://schemas.microsoft.com/office/powerpoint/2010/main" val="1581812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7" descr="Diagram&#10;&#10;Description automatically generated">
            <a:extLst>
              <a:ext uri="{FF2B5EF4-FFF2-40B4-BE49-F238E27FC236}">
                <a16:creationId xmlns:a16="http://schemas.microsoft.com/office/drawing/2014/main" id="{C409E283-F255-9BB9-AE9E-D0B0AD739B7D}"/>
              </a:ext>
            </a:extLst>
          </p:cNvPr>
          <p:cNvPicPr>
            <a:picLocks noChangeAspect="1"/>
          </p:cNvPicPr>
          <p:nvPr/>
        </p:nvPicPr>
        <p:blipFill rotWithShape="1">
          <a:blip r:embed="rId3"/>
          <a:srcRect t="33082" r="-105" b="5611"/>
          <a:stretch/>
        </p:blipFill>
        <p:spPr>
          <a:xfrm>
            <a:off x="969263" y="1315640"/>
            <a:ext cx="9747505" cy="5024890"/>
          </a:xfrm>
          <a:prstGeom prst="rect">
            <a:avLst/>
          </a:prstGeom>
        </p:spPr>
      </p:pic>
      <p:sp>
        <p:nvSpPr>
          <p:cNvPr id="2" name="TextBox 1">
            <a:extLst>
              <a:ext uri="{FF2B5EF4-FFF2-40B4-BE49-F238E27FC236}">
                <a16:creationId xmlns:a16="http://schemas.microsoft.com/office/drawing/2014/main" id="{7CCD75D8-3C06-593D-D863-D7A8C260050F}"/>
              </a:ext>
            </a:extLst>
          </p:cNvPr>
          <p:cNvSpPr txBox="1"/>
          <p:nvPr/>
        </p:nvSpPr>
        <p:spPr>
          <a:xfrm>
            <a:off x="4169664" y="184551"/>
            <a:ext cx="6547104" cy="461665"/>
          </a:xfrm>
          <a:prstGeom prst="rect">
            <a:avLst/>
          </a:prstGeom>
          <a:noFill/>
        </p:spPr>
        <p:txBody>
          <a:bodyPr wrap="square" rtlCol="0">
            <a:spAutoFit/>
          </a:bodyPr>
          <a:lstStyle/>
          <a:p>
            <a:r>
              <a:rPr lang="en-US" sz="2400" b="1" dirty="0"/>
              <a:t>One Secure Portal with Menu of Services</a:t>
            </a:r>
            <a:endParaRPr lang="en-US" sz="2400" b="1" i="1" dirty="0"/>
          </a:p>
        </p:txBody>
      </p:sp>
      <p:pic>
        <p:nvPicPr>
          <p:cNvPr id="3" name="Picture 2">
            <a:extLst>
              <a:ext uri="{FF2B5EF4-FFF2-40B4-BE49-F238E27FC236}">
                <a16:creationId xmlns:a16="http://schemas.microsoft.com/office/drawing/2014/main" id="{B532E7D3-6D58-2C69-A019-3389D185FF2B}"/>
              </a:ext>
            </a:extLst>
          </p:cNvPr>
          <p:cNvPicPr>
            <a:picLocks noChangeAspect="1"/>
          </p:cNvPicPr>
          <p:nvPr/>
        </p:nvPicPr>
        <p:blipFill>
          <a:blip r:embed="rId4"/>
          <a:stretch>
            <a:fillRect/>
          </a:stretch>
        </p:blipFill>
        <p:spPr>
          <a:xfrm>
            <a:off x="274007" y="184551"/>
            <a:ext cx="3609145" cy="408467"/>
          </a:xfrm>
          <a:prstGeom prst="rect">
            <a:avLst/>
          </a:prstGeom>
        </p:spPr>
      </p:pic>
    </p:spTree>
    <p:extLst>
      <p:ext uri="{BB962C8B-B14F-4D97-AF65-F5344CB8AC3E}">
        <p14:creationId xmlns:p14="http://schemas.microsoft.com/office/powerpoint/2010/main" val="81523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53F94E-572D-F565-BA2F-776D4203160F}"/>
              </a:ext>
            </a:extLst>
          </p:cNvPr>
          <p:cNvSpPr>
            <a:spLocks noGrp="1"/>
          </p:cNvSpPr>
          <p:nvPr>
            <p:ph type="title"/>
          </p:nvPr>
        </p:nvSpPr>
        <p:spPr>
          <a:xfrm>
            <a:off x="2487198" y="977869"/>
            <a:ext cx="7217603" cy="430887"/>
          </a:xfrm>
        </p:spPr>
        <p:txBody>
          <a:bodyPr/>
          <a:lstStyle/>
          <a:p>
            <a:r>
              <a:rPr lang="en-US" dirty="0"/>
              <a:t>Indiana Accessible Absentee Workflow</a:t>
            </a:r>
          </a:p>
        </p:txBody>
      </p:sp>
      <p:sp>
        <p:nvSpPr>
          <p:cNvPr id="5" name="TextBox 4">
            <a:extLst>
              <a:ext uri="{FF2B5EF4-FFF2-40B4-BE49-F238E27FC236}">
                <a16:creationId xmlns:a16="http://schemas.microsoft.com/office/drawing/2014/main" id="{E3899149-0542-508B-E4A9-322DF66BFDFB}"/>
              </a:ext>
            </a:extLst>
          </p:cNvPr>
          <p:cNvSpPr txBox="1"/>
          <p:nvPr/>
        </p:nvSpPr>
        <p:spPr>
          <a:xfrm>
            <a:off x="2309327" y="1744825"/>
            <a:ext cx="6834673" cy="646331"/>
          </a:xfrm>
          <a:prstGeom prst="rect">
            <a:avLst/>
          </a:prstGeom>
          <a:noFill/>
        </p:spPr>
        <p:txBody>
          <a:bodyPr wrap="square">
            <a:spAutoFit/>
          </a:bodyPr>
          <a:lstStyle/>
          <a:p>
            <a:r>
              <a:rPr lang="en-US" dirty="0">
                <a:hlinkClick r:id="rId2"/>
              </a:rPr>
              <a:t>https://in.omniballot.us/sites/18/demo/app/home?fname=sample&amp;lname=voter&amp;dob=1999-01-01</a:t>
            </a:r>
            <a:r>
              <a:rPr lang="en-US" dirty="0"/>
              <a:t> </a:t>
            </a:r>
          </a:p>
        </p:txBody>
      </p:sp>
    </p:spTree>
    <p:extLst>
      <p:ext uri="{BB962C8B-B14F-4D97-AF65-F5344CB8AC3E}">
        <p14:creationId xmlns:p14="http://schemas.microsoft.com/office/powerpoint/2010/main" val="18919420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18988</TotalTime>
  <Words>582</Words>
  <Application>Microsoft Office PowerPoint</Application>
  <PresentationFormat>Widescreen</PresentationFormat>
  <Paragraphs>67</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PowerPoint Presentation</vt:lpstr>
      <vt:lpstr>PowerPoint Presentation</vt:lpstr>
      <vt:lpstr>Security Reviews</vt:lpstr>
      <vt:lpstr> Accessibility </vt:lpstr>
      <vt:lpstr>PowerPoint Presentation</vt:lpstr>
      <vt:lpstr>  Accessibility Reviews and Awards</vt:lpstr>
      <vt:lpstr>PowerPoint Presentation</vt:lpstr>
      <vt:lpstr>Indiana Accessible Absentee Workflow</vt:lpstr>
      <vt:lpstr>For any questions or to schedule a zoom training  Contact: Felicia@democracylive.com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Finney</dc:creator>
  <cp:lastModifiedBy>Felicia Erlich</cp:lastModifiedBy>
  <cp:revision>12</cp:revision>
  <dcterms:created xsi:type="dcterms:W3CDTF">2021-05-13T15:11:49Z</dcterms:created>
  <dcterms:modified xsi:type="dcterms:W3CDTF">2023-12-04T17:32:33Z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2021-04-21T00:00:00Z</vt:filetime>
  </property>
  <property fmtid="{D5CDD505-2E9C-101B-9397-08002B2CF9AE}" pid="3" name="Creator">
    <vt:lpwstr>Acrobat PDFMaker 21 for PowerPoint</vt:lpwstr>
  </property>
  <property fmtid="{D5CDD505-2E9C-101B-9397-08002B2CF9AE}" pid="4" name="LastSaved">
    <vt:filetime>2021-05-13T00:00:00Z</vt:filetime>
  </property>
</Properties>
</file>