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36"/>
  </p:notesMasterIdLst>
  <p:sldIdLst>
    <p:sldId id="256" r:id="rId2"/>
    <p:sldId id="257" r:id="rId3"/>
    <p:sldId id="274" r:id="rId4"/>
    <p:sldId id="275" r:id="rId5"/>
    <p:sldId id="260" r:id="rId6"/>
    <p:sldId id="258" r:id="rId7"/>
    <p:sldId id="276" r:id="rId8"/>
    <p:sldId id="298" r:id="rId9"/>
    <p:sldId id="277" r:id="rId10"/>
    <p:sldId id="263" r:id="rId11"/>
    <p:sldId id="266" r:id="rId12"/>
    <p:sldId id="261" r:id="rId13"/>
    <p:sldId id="264" r:id="rId14"/>
    <p:sldId id="283" r:id="rId15"/>
    <p:sldId id="284" r:id="rId16"/>
    <p:sldId id="285" r:id="rId17"/>
    <p:sldId id="286" r:id="rId18"/>
    <p:sldId id="288" r:id="rId19"/>
    <p:sldId id="290" r:id="rId20"/>
    <p:sldId id="291" r:id="rId21"/>
    <p:sldId id="292" r:id="rId22"/>
    <p:sldId id="293" r:id="rId23"/>
    <p:sldId id="294" r:id="rId24"/>
    <p:sldId id="295" r:id="rId25"/>
    <p:sldId id="296" r:id="rId26"/>
    <p:sldId id="297" r:id="rId27"/>
    <p:sldId id="281" r:id="rId28"/>
    <p:sldId id="278" r:id="rId29"/>
    <p:sldId id="279" r:id="rId30"/>
    <p:sldId id="280" r:id="rId31"/>
    <p:sldId id="282" r:id="rId32"/>
    <p:sldId id="299" r:id="rId33"/>
    <p:sldId id="259" r:id="rId34"/>
    <p:sldId id="272" r:id="rId35"/>
  </p:sldIdLst>
  <p:sldSz cx="9144000" cy="5143500" type="screen16x9"/>
  <p:notesSz cx="6858000" cy="9144000"/>
  <p:embeddedFontLst>
    <p:embeddedFont>
      <p:font typeface="Palanquin Dark" panose="020B060402020202020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2"/>
    <a:srgbClr val="1E1E49"/>
    <a:srgbClr val="A4B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94660"/>
  </p:normalViewPr>
  <p:slideViewPr>
    <p:cSldViewPr snapToGrid="0">
      <p:cViewPr varScale="1">
        <p:scale>
          <a:sx n="130" d="100"/>
          <a:sy n="130" d="100"/>
        </p:scale>
        <p:origin x="9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05fe2b77ac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g305fe2b77ac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05fe2b77ac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305fe2b77ac_1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05fe2b77ac_1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g305fe2b77ac_1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05fe2b77ac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05fe2b77ac_1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05fe2b77ac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3E48AF2C-FD6B-6633-1E2D-63EB074F7989}"/>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9926B111-038C-EAA4-F889-DBD66435CF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8C3353A7-9DE7-78CB-C4BD-0AD417EF36B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563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9ADB5B2F-8979-E940-73A8-957A77B8FBC3}"/>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E2FCD3CF-1197-D78A-AAB0-B27D9E0971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0BE72E41-4086-B826-0DE9-C69485C118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927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5A3017B1-26C9-D5C8-F07C-DC8C00DE0E46}"/>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27AE293C-11F4-C291-99FA-EE9331EDB2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0C9DDD7A-17B5-1DFB-0223-75673C90E4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2584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AF47E4AC-B6B0-B383-4001-CB581C95D5B3}"/>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D9A6ECC5-18F2-321E-4FEC-A0B772306B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8ED50332-D121-447A-E25C-E9EB3346DC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691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07F28505-A7AB-7BA8-8803-B5AE99FE19BD}"/>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CF34250B-DAC3-30F8-50E2-15778E3569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81F649BE-501B-C294-6F2C-BE2190BC8B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27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3118422A-33F9-0AC0-6110-28F5C899903C}"/>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11C06823-8F94-2730-E470-DA2B4AB2DF5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C3E382C9-2B9E-896D-89AE-CD64DD4AA5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733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05fe2b77ac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305fe2b77ac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B0286EF3-BFB0-9815-B787-73B023249B1E}"/>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F3CD3F29-8A42-FC15-5548-F3D247835C9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4CB26D8F-E41B-8C88-9F7F-C712D11393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8052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4431572B-9DA0-3882-4674-4FDE83267A6A}"/>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C9AA7D2A-65E0-0E04-D9E2-FBA1359E67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140AA2E8-8199-5D56-8584-2B7222244D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296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883F7679-ADA5-6ABA-99E5-F49648E60F3B}"/>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1E734523-4F94-DDA6-98A9-759B24ADE6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B7FD22A4-9921-5D67-610C-AB8058DD20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8173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8FA32693-B0F9-9F5E-9C2B-40C8CDB46C70}"/>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20779A2A-295B-D87E-EA93-5D251AC971E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871F1034-7F91-C13F-284A-7B99B366C7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0018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F2959428-745A-377E-78F3-91B6210D07DD}"/>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0B34F927-042A-0108-8D2A-216D423F53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6BD8792A-325D-8A2D-2017-3343C59BD8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4143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CFE5B2AD-E073-5C5E-4CFC-A1B55DEBBDA2}"/>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9B66EF5A-D0F8-1038-48B5-90174EAC74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BA27F154-3466-7F12-1145-ACC42E1AF2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1956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a:extLst>
            <a:ext uri="{FF2B5EF4-FFF2-40B4-BE49-F238E27FC236}">
              <a16:creationId xmlns:a16="http://schemas.microsoft.com/office/drawing/2014/main" id="{0F161B51-7EC5-1A5C-D814-7C329BB03ECE}"/>
            </a:ext>
          </a:extLst>
        </p:cNvPr>
        <p:cNvGrpSpPr/>
        <p:nvPr/>
      </p:nvGrpSpPr>
      <p:grpSpPr>
        <a:xfrm>
          <a:off x="0" y="0"/>
          <a:ext cx="0" cy="0"/>
          <a:chOff x="0" y="0"/>
          <a:chExt cx="0" cy="0"/>
        </a:xfrm>
      </p:grpSpPr>
      <p:sp>
        <p:nvSpPr>
          <p:cNvPr id="245" name="Google Shape;245;g305fe2b77ac_1_223:notes">
            <a:extLst>
              <a:ext uri="{FF2B5EF4-FFF2-40B4-BE49-F238E27FC236}">
                <a16:creationId xmlns:a16="http://schemas.microsoft.com/office/drawing/2014/main" id="{07CF2957-8C9B-EEDA-CFEA-7521AE958E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g305fe2b77ac_1_223:notes">
            <a:extLst>
              <a:ext uri="{FF2B5EF4-FFF2-40B4-BE49-F238E27FC236}">
                <a16:creationId xmlns:a16="http://schemas.microsoft.com/office/drawing/2014/main" id="{978686A7-AD4D-3627-C7E5-7D75091FF7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468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1AD94ED2-608E-A99C-8267-BB00E0EFF7C2}"/>
            </a:ext>
          </a:extLst>
        </p:cNvPr>
        <p:cNvGrpSpPr/>
        <p:nvPr/>
      </p:nvGrpSpPr>
      <p:grpSpPr>
        <a:xfrm>
          <a:off x="0" y="0"/>
          <a:ext cx="0" cy="0"/>
          <a:chOff x="0" y="0"/>
          <a:chExt cx="0" cy="0"/>
        </a:xfrm>
      </p:grpSpPr>
      <p:sp>
        <p:nvSpPr>
          <p:cNvPr id="181" name="Google Shape;181;g305fe2b77ac_1_162:notes">
            <a:extLst>
              <a:ext uri="{FF2B5EF4-FFF2-40B4-BE49-F238E27FC236}">
                <a16:creationId xmlns:a16="http://schemas.microsoft.com/office/drawing/2014/main" id="{B0BAE877-2FBD-C979-8CFF-4C19667897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05fe2b77ac_1_162:notes">
            <a:extLst>
              <a:ext uri="{FF2B5EF4-FFF2-40B4-BE49-F238E27FC236}">
                <a16:creationId xmlns:a16="http://schemas.microsoft.com/office/drawing/2014/main" id="{09AEA1D8-E8CA-A452-EAFE-31AD588765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1048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C32FC9CA-93F8-609A-33D6-E8C641170E0D}"/>
            </a:ext>
          </a:extLst>
        </p:cNvPr>
        <p:cNvGrpSpPr/>
        <p:nvPr/>
      </p:nvGrpSpPr>
      <p:grpSpPr>
        <a:xfrm>
          <a:off x="0" y="0"/>
          <a:ext cx="0" cy="0"/>
          <a:chOff x="0" y="0"/>
          <a:chExt cx="0" cy="0"/>
        </a:xfrm>
      </p:grpSpPr>
      <p:sp>
        <p:nvSpPr>
          <p:cNvPr id="181" name="Google Shape;181;g305fe2b77ac_1_162:notes">
            <a:extLst>
              <a:ext uri="{FF2B5EF4-FFF2-40B4-BE49-F238E27FC236}">
                <a16:creationId xmlns:a16="http://schemas.microsoft.com/office/drawing/2014/main" id="{FB960C23-2BBE-17EA-38C1-78F50915D2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05fe2b77ac_1_162:notes">
            <a:extLst>
              <a:ext uri="{FF2B5EF4-FFF2-40B4-BE49-F238E27FC236}">
                <a16:creationId xmlns:a16="http://schemas.microsoft.com/office/drawing/2014/main" id="{F4EA5E3C-C508-3A75-E3F2-002BD0D5DF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6931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48683EAA-6128-FA7E-46A8-D28388DB0748}"/>
            </a:ext>
          </a:extLst>
        </p:cNvPr>
        <p:cNvGrpSpPr/>
        <p:nvPr/>
      </p:nvGrpSpPr>
      <p:grpSpPr>
        <a:xfrm>
          <a:off x="0" y="0"/>
          <a:ext cx="0" cy="0"/>
          <a:chOff x="0" y="0"/>
          <a:chExt cx="0" cy="0"/>
        </a:xfrm>
      </p:grpSpPr>
      <p:sp>
        <p:nvSpPr>
          <p:cNvPr id="181" name="Google Shape;181;g305fe2b77ac_1_162:notes">
            <a:extLst>
              <a:ext uri="{FF2B5EF4-FFF2-40B4-BE49-F238E27FC236}">
                <a16:creationId xmlns:a16="http://schemas.microsoft.com/office/drawing/2014/main" id="{BF0A3921-C54F-0961-DE02-9F9758E170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05fe2b77ac_1_162:notes">
            <a:extLst>
              <a:ext uri="{FF2B5EF4-FFF2-40B4-BE49-F238E27FC236}">
                <a16:creationId xmlns:a16="http://schemas.microsoft.com/office/drawing/2014/main" id="{31592F28-8521-BE37-17F9-85A601E45C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380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a:extLst>
            <a:ext uri="{FF2B5EF4-FFF2-40B4-BE49-F238E27FC236}">
              <a16:creationId xmlns:a16="http://schemas.microsoft.com/office/drawing/2014/main" id="{96C8AF92-44FD-6C73-4C08-C045997DDAA9}"/>
            </a:ext>
          </a:extLst>
        </p:cNvPr>
        <p:cNvGrpSpPr/>
        <p:nvPr/>
      </p:nvGrpSpPr>
      <p:grpSpPr>
        <a:xfrm>
          <a:off x="0" y="0"/>
          <a:ext cx="0" cy="0"/>
          <a:chOff x="0" y="0"/>
          <a:chExt cx="0" cy="0"/>
        </a:xfrm>
      </p:grpSpPr>
      <p:sp>
        <p:nvSpPr>
          <p:cNvPr id="423" name="Google Shape;423;g305fe2b77ac_1_393:notes">
            <a:extLst>
              <a:ext uri="{FF2B5EF4-FFF2-40B4-BE49-F238E27FC236}">
                <a16:creationId xmlns:a16="http://schemas.microsoft.com/office/drawing/2014/main" id="{0958F7B7-19EE-E354-0073-60029A534A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305fe2b77ac_1_393:notes">
            <a:extLst>
              <a:ext uri="{FF2B5EF4-FFF2-40B4-BE49-F238E27FC236}">
                <a16:creationId xmlns:a16="http://schemas.microsoft.com/office/drawing/2014/main" id="{96FEDD45-95ED-6DC2-173A-E428BD0AAA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507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a:extLst>
            <a:ext uri="{FF2B5EF4-FFF2-40B4-BE49-F238E27FC236}">
              <a16:creationId xmlns:a16="http://schemas.microsoft.com/office/drawing/2014/main" id="{2A6C84C6-B608-1353-695F-D9779BC77BD2}"/>
            </a:ext>
          </a:extLst>
        </p:cNvPr>
        <p:cNvGrpSpPr/>
        <p:nvPr/>
      </p:nvGrpSpPr>
      <p:grpSpPr>
        <a:xfrm>
          <a:off x="0" y="0"/>
          <a:ext cx="0" cy="0"/>
          <a:chOff x="0" y="0"/>
          <a:chExt cx="0" cy="0"/>
        </a:xfrm>
      </p:grpSpPr>
      <p:sp>
        <p:nvSpPr>
          <p:cNvPr id="181" name="Google Shape;181;g305fe2b77ac_1_162:notes">
            <a:extLst>
              <a:ext uri="{FF2B5EF4-FFF2-40B4-BE49-F238E27FC236}">
                <a16:creationId xmlns:a16="http://schemas.microsoft.com/office/drawing/2014/main" id="{0C7CCC73-5FCB-ED82-D529-302C5B99F9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305fe2b77ac_1_162:notes">
            <a:extLst>
              <a:ext uri="{FF2B5EF4-FFF2-40B4-BE49-F238E27FC236}">
                <a16:creationId xmlns:a16="http://schemas.microsoft.com/office/drawing/2014/main" id="{DCD06105-B12E-0F77-5F52-DCAA2C6F1B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150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5B349986-D76A-8F3F-3DD5-54DB1A39849E}"/>
            </a:ext>
          </a:extLst>
        </p:cNvPr>
        <p:cNvGrpSpPr/>
        <p:nvPr/>
      </p:nvGrpSpPr>
      <p:grpSpPr>
        <a:xfrm>
          <a:off x="0" y="0"/>
          <a:ext cx="0" cy="0"/>
          <a:chOff x="0" y="0"/>
          <a:chExt cx="0" cy="0"/>
        </a:xfrm>
      </p:grpSpPr>
      <p:sp>
        <p:nvSpPr>
          <p:cNvPr id="140" name="Google Shape;140;g305fe2b77ac_1_123:notes">
            <a:extLst>
              <a:ext uri="{FF2B5EF4-FFF2-40B4-BE49-F238E27FC236}">
                <a16:creationId xmlns:a16="http://schemas.microsoft.com/office/drawing/2014/main" id="{246BD854-CC41-F4C0-C307-9B4D75FA95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305fe2b77ac_1_123:notes">
            <a:extLst>
              <a:ext uri="{FF2B5EF4-FFF2-40B4-BE49-F238E27FC236}">
                <a16:creationId xmlns:a16="http://schemas.microsoft.com/office/drawing/2014/main" id="{015774D3-1DD8-B173-ED6D-87795942DB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1889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a:extLst>
            <a:ext uri="{FF2B5EF4-FFF2-40B4-BE49-F238E27FC236}">
              <a16:creationId xmlns:a16="http://schemas.microsoft.com/office/drawing/2014/main" id="{2C8FEB4D-B08E-6FB8-BC59-D786F9EA8BE3}"/>
            </a:ext>
          </a:extLst>
        </p:cNvPr>
        <p:cNvGrpSpPr/>
        <p:nvPr/>
      </p:nvGrpSpPr>
      <p:grpSpPr>
        <a:xfrm>
          <a:off x="0" y="0"/>
          <a:ext cx="0" cy="0"/>
          <a:chOff x="0" y="0"/>
          <a:chExt cx="0" cy="0"/>
        </a:xfrm>
      </p:grpSpPr>
      <p:sp>
        <p:nvSpPr>
          <p:cNvPr id="140" name="Google Shape;140;g305fe2b77ac_1_123:notes">
            <a:extLst>
              <a:ext uri="{FF2B5EF4-FFF2-40B4-BE49-F238E27FC236}">
                <a16:creationId xmlns:a16="http://schemas.microsoft.com/office/drawing/2014/main" id="{791E8BAB-0243-43F8-D9E4-90F418744E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305fe2b77ac_1_123:notes">
            <a:extLst>
              <a:ext uri="{FF2B5EF4-FFF2-40B4-BE49-F238E27FC236}">
                <a16:creationId xmlns:a16="http://schemas.microsoft.com/office/drawing/2014/main" id="{04A32BE7-44AF-A981-DFD9-B0485B7302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8694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05fe2b77ac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g305fe2b77ac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05fe2b77ac_1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305fe2b77ac_1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a:extLst>
            <a:ext uri="{FF2B5EF4-FFF2-40B4-BE49-F238E27FC236}">
              <a16:creationId xmlns:a16="http://schemas.microsoft.com/office/drawing/2014/main" id="{A484696E-70EE-F77B-ED10-F94B66F2AFEA}"/>
            </a:ext>
          </a:extLst>
        </p:cNvPr>
        <p:cNvGrpSpPr/>
        <p:nvPr/>
      </p:nvGrpSpPr>
      <p:grpSpPr>
        <a:xfrm>
          <a:off x="0" y="0"/>
          <a:ext cx="0" cy="0"/>
          <a:chOff x="0" y="0"/>
          <a:chExt cx="0" cy="0"/>
        </a:xfrm>
      </p:grpSpPr>
      <p:sp>
        <p:nvSpPr>
          <p:cNvPr id="423" name="Google Shape;423;g305fe2b77ac_1_393:notes">
            <a:extLst>
              <a:ext uri="{FF2B5EF4-FFF2-40B4-BE49-F238E27FC236}">
                <a16:creationId xmlns:a16="http://schemas.microsoft.com/office/drawing/2014/main" id="{2C5A9AB3-751E-29C7-E631-4205D7946E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305fe2b77ac_1_393:notes">
            <a:extLst>
              <a:ext uri="{FF2B5EF4-FFF2-40B4-BE49-F238E27FC236}">
                <a16:creationId xmlns:a16="http://schemas.microsoft.com/office/drawing/2014/main" id="{3319BF0E-DAA0-02DD-C20A-875BDF797A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3237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05fe2b77ac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305fe2b77ac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05fe2b77ac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305fe2b77ac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a:extLst>
            <a:ext uri="{FF2B5EF4-FFF2-40B4-BE49-F238E27FC236}">
              <a16:creationId xmlns:a16="http://schemas.microsoft.com/office/drawing/2014/main" id="{AE4D086E-54CB-B027-7E6F-1F705AC3A4AE}"/>
            </a:ext>
          </a:extLst>
        </p:cNvPr>
        <p:cNvGrpSpPr/>
        <p:nvPr/>
      </p:nvGrpSpPr>
      <p:grpSpPr>
        <a:xfrm>
          <a:off x="0" y="0"/>
          <a:ext cx="0" cy="0"/>
          <a:chOff x="0" y="0"/>
          <a:chExt cx="0" cy="0"/>
        </a:xfrm>
      </p:grpSpPr>
      <p:sp>
        <p:nvSpPr>
          <p:cNvPr id="423" name="Google Shape;423;g305fe2b77ac_1_393:notes">
            <a:extLst>
              <a:ext uri="{FF2B5EF4-FFF2-40B4-BE49-F238E27FC236}">
                <a16:creationId xmlns:a16="http://schemas.microsoft.com/office/drawing/2014/main" id="{4C7BD144-4EF5-39D7-DBAE-E10BAB3818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4" name="Google Shape;424;g305fe2b77ac_1_393:notes">
            <a:extLst>
              <a:ext uri="{FF2B5EF4-FFF2-40B4-BE49-F238E27FC236}">
                <a16:creationId xmlns:a16="http://schemas.microsoft.com/office/drawing/2014/main" id="{2D174593-B91D-1532-F2D7-81C766324C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454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a:extLst>
            <a:ext uri="{FF2B5EF4-FFF2-40B4-BE49-F238E27FC236}">
              <a16:creationId xmlns:a16="http://schemas.microsoft.com/office/drawing/2014/main" id="{4A6C57FE-CEEB-AADB-DFDC-8ED556CF01D6}"/>
            </a:ext>
          </a:extLst>
        </p:cNvPr>
        <p:cNvGrpSpPr/>
        <p:nvPr/>
      </p:nvGrpSpPr>
      <p:grpSpPr>
        <a:xfrm>
          <a:off x="0" y="0"/>
          <a:ext cx="0" cy="0"/>
          <a:chOff x="0" y="0"/>
          <a:chExt cx="0" cy="0"/>
        </a:xfrm>
      </p:grpSpPr>
      <p:sp>
        <p:nvSpPr>
          <p:cNvPr id="423" name="Google Shape;423;g305fe2b77ac_1_393:notes">
            <a:extLst>
              <a:ext uri="{FF2B5EF4-FFF2-40B4-BE49-F238E27FC236}">
                <a16:creationId xmlns:a16="http://schemas.microsoft.com/office/drawing/2014/main" id="{9E317794-65A3-7F8B-FF1F-A6371F68BF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4" name="Google Shape;424;g305fe2b77ac_1_393:notes">
            <a:extLst>
              <a:ext uri="{FF2B5EF4-FFF2-40B4-BE49-F238E27FC236}">
                <a16:creationId xmlns:a16="http://schemas.microsoft.com/office/drawing/2014/main" id="{B1A3C934-4D50-58FD-BE0B-EE8A52CC4E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8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a:extLst>
            <a:ext uri="{FF2B5EF4-FFF2-40B4-BE49-F238E27FC236}">
              <a16:creationId xmlns:a16="http://schemas.microsoft.com/office/drawing/2014/main" id="{CD944F12-E7D2-0461-223E-505400CE292B}"/>
            </a:ext>
          </a:extLst>
        </p:cNvPr>
        <p:cNvGrpSpPr/>
        <p:nvPr/>
      </p:nvGrpSpPr>
      <p:grpSpPr>
        <a:xfrm>
          <a:off x="0" y="0"/>
          <a:ext cx="0" cy="0"/>
          <a:chOff x="0" y="0"/>
          <a:chExt cx="0" cy="0"/>
        </a:xfrm>
      </p:grpSpPr>
      <p:sp>
        <p:nvSpPr>
          <p:cNvPr id="423" name="Google Shape;423;g305fe2b77ac_1_393:notes">
            <a:extLst>
              <a:ext uri="{FF2B5EF4-FFF2-40B4-BE49-F238E27FC236}">
                <a16:creationId xmlns:a16="http://schemas.microsoft.com/office/drawing/2014/main" id="{4B9F7D97-747C-014E-2639-68A8260B14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305fe2b77ac_1_393:notes">
            <a:extLst>
              <a:ext uri="{FF2B5EF4-FFF2-40B4-BE49-F238E27FC236}">
                <a16:creationId xmlns:a16="http://schemas.microsoft.com/office/drawing/2014/main" id="{B8DE52C0-9D02-95E9-4B0F-D175A80281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7467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0" y="3199716"/>
            <a:ext cx="9143818" cy="2786661"/>
            <a:chOff x="0" y="-38100"/>
            <a:chExt cx="4816592" cy="1467900"/>
          </a:xfrm>
        </p:grpSpPr>
        <p:sp>
          <p:nvSpPr>
            <p:cNvPr id="11" name="Google Shape;11;p2"/>
            <p:cNvSpPr/>
            <p:nvPr/>
          </p:nvSpPr>
          <p:spPr>
            <a:xfrm>
              <a:off x="0" y="0"/>
              <a:ext cx="4816592" cy="1429707"/>
            </a:xfrm>
            <a:custGeom>
              <a:avLst/>
              <a:gdLst/>
              <a:ahLst/>
              <a:cxnLst/>
              <a:rect l="l" t="t" r="r" b="b"/>
              <a:pathLst>
                <a:path w="4816592" h="1429707" extrusionOk="0">
                  <a:moveTo>
                    <a:pt x="0" y="0"/>
                  </a:moveTo>
                  <a:lnTo>
                    <a:pt x="4816592" y="0"/>
                  </a:lnTo>
                  <a:lnTo>
                    <a:pt x="4816592" y="1429707"/>
                  </a:lnTo>
                  <a:lnTo>
                    <a:pt x="0" y="1429707"/>
                  </a:lnTo>
                  <a:close/>
                </a:path>
              </a:pathLst>
            </a:custGeom>
            <a:solidFill>
              <a:srgbClr val="01045F">
                <a:alpha val="48240"/>
              </a:srgbClr>
            </a:solidFill>
            <a:ln>
              <a:noFill/>
            </a:ln>
          </p:spPr>
        </p:sp>
        <p:sp>
          <p:nvSpPr>
            <p:cNvPr id="12" name="Google Shape;12;p2"/>
            <p:cNvSpPr txBox="1"/>
            <p:nvPr/>
          </p:nvSpPr>
          <p:spPr>
            <a:xfrm>
              <a:off x="0" y="-38100"/>
              <a:ext cx="4816500" cy="14679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13" name="Google Shape;13;p2"/>
          <p:cNvPicPr preferRelativeResize="0"/>
          <p:nvPr/>
        </p:nvPicPr>
        <p:blipFill>
          <a:blip r:embed="rId2">
            <a:alphaModFix/>
            <a:extLst>
              <a:ext uri="{28A0092B-C50C-407E-A947-70E740481C1C}">
                <a14:useLocalDpi xmlns:a14="http://schemas.microsoft.com/office/drawing/2010/main" val="0"/>
              </a:ext>
            </a:extLst>
          </a:blip>
          <a:stretch>
            <a:fillRect/>
          </a:stretch>
        </p:blipFill>
        <p:spPr>
          <a:xfrm>
            <a:off x="4648202" y="737025"/>
            <a:ext cx="4070999" cy="3574313"/>
          </a:xfrm>
          <a:prstGeom prst="rect">
            <a:avLst/>
          </a:prstGeom>
          <a:noFill/>
          <a:ln>
            <a:noFill/>
          </a:ln>
        </p:spPr>
      </p:pic>
      <p:sp>
        <p:nvSpPr>
          <p:cNvPr id="14" name="Google Shape;14;p2"/>
          <p:cNvSpPr txBox="1">
            <a:spLocks noGrp="1"/>
          </p:cNvSpPr>
          <p:nvPr>
            <p:ph type="ctrTitle"/>
          </p:nvPr>
        </p:nvSpPr>
        <p:spPr>
          <a:xfrm>
            <a:off x="311700" y="1260525"/>
            <a:ext cx="3827400" cy="2052600"/>
          </a:xfrm>
          <a:prstGeom prst="rect">
            <a:avLst/>
          </a:prstGeom>
        </p:spPr>
        <p:txBody>
          <a:bodyPr spcFirstLastPara="1" wrap="square" lIns="91425" tIns="91425" rIns="91425" bIns="91425" anchor="b" anchorCtr="0">
            <a:norm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3350075"/>
            <a:ext cx="4184700" cy="792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FFE072"/>
              </a:buClr>
              <a:buSzPts val="2800"/>
              <a:buNone/>
              <a:defRPr sz="2800">
                <a:solidFill>
                  <a:srgbClr val="FFE072"/>
                </a:solidFill>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p:nvPr/>
        </p:nvSpPr>
        <p:spPr>
          <a:xfrm>
            <a:off x="5702825" y="-7400"/>
            <a:ext cx="3441300" cy="5143500"/>
          </a:xfrm>
          <a:prstGeom prst="rect">
            <a:avLst/>
          </a:prstGeom>
          <a:solidFill>
            <a:srgbClr val="01045F">
              <a:alpha val="4824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alanquin Dark"/>
              <a:ea typeface="Palanquin Dark"/>
              <a:cs typeface="Palanquin Dark"/>
              <a:sym typeface="Palanquin Dark"/>
            </a:endParaRPr>
          </a:p>
        </p:txBody>
      </p:sp>
      <p:sp>
        <p:nvSpPr>
          <p:cNvPr id="19" name="Google Shape;19;p3"/>
          <p:cNvSpPr>
            <a:spLocks noGrp="1"/>
          </p:cNvSpPr>
          <p:nvPr>
            <p:ph type="pic" idx="2"/>
          </p:nvPr>
        </p:nvSpPr>
        <p:spPr>
          <a:xfrm>
            <a:off x="11650" y="-7400"/>
            <a:ext cx="5643000" cy="5143500"/>
          </a:xfrm>
          <a:prstGeom prst="rect">
            <a:avLst/>
          </a:prstGeom>
          <a:noFill/>
          <a:ln>
            <a:noFill/>
          </a:ln>
        </p:spPr>
      </p:sp>
      <p:sp>
        <p:nvSpPr>
          <p:cNvPr id="20" name="Google Shape;20;p3"/>
          <p:cNvSpPr txBox="1">
            <a:spLocks noGrp="1"/>
          </p:cNvSpPr>
          <p:nvPr>
            <p:ph type="title"/>
          </p:nvPr>
        </p:nvSpPr>
        <p:spPr>
          <a:xfrm>
            <a:off x="547700" y="745900"/>
            <a:ext cx="3940800" cy="8418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E072"/>
              </a:buClr>
              <a:buSzPts val="3600"/>
              <a:buNone/>
              <a:defRPr sz="3600">
                <a:solidFill>
                  <a:srgbClr val="FFE07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1" name="Google Shape;21;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2" name="Google Shape;22;p3"/>
          <p:cNvGrpSpPr/>
          <p:nvPr/>
        </p:nvGrpSpPr>
        <p:grpSpPr>
          <a:xfrm>
            <a:off x="5654724" y="-72329"/>
            <a:ext cx="148645" cy="5215727"/>
            <a:chOff x="0" y="-38100"/>
            <a:chExt cx="78300" cy="2747433"/>
          </a:xfrm>
        </p:grpSpPr>
        <p:sp>
          <p:nvSpPr>
            <p:cNvPr id="23" name="Google Shape;23;p3"/>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1E1E49"/>
            </a:solidFill>
            <a:ln>
              <a:noFill/>
            </a:ln>
          </p:spPr>
        </p:sp>
        <p:sp>
          <p:nvSpPr>
            <p:cNvPr id="24" name="Google Shape;24;p3"/>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5" name="Google Shape;25;p3"/>
          <p:cNvGrpSpPr/>
          <p:nvPr/>
        </p:nvGrpSpPr>
        <p:grpSpPr>
          <a:xfrm>
            <a:off x="8995550" y="-72329"/>
            <a:ext cx="148645" cy="5215727"/>
            <a:chOff x="0" y="-38100"/>
            <a:chExt cx="78300" cy="2747433"/>
          </a:xfrm>
        </p:grpSpPr>
        <p:sp>
          <p:nvSpPr>
            <p:cNvPr id="26" name="Google Shape;26;p3"/>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sp>
        <p:sp>
          <p:nvSpPr>
            <p:cNvPr id="27" name="Google Shape;27;p3"/>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8" name="Google Shape;28;p3"/>
          <p:cNvGrpSpPr/>
          <p:nvPr/>
        </p:nvGrpSpPr>
        <p:grpSpPr>
          <a:xfrm>
            <a:off x="0" y="-72329"/>
            <a:ext cx="148645" cy="5215727"/>
            <a:chOff x="0" y="-38100"/>
            <a:chExt cx="78300" cy="2747433"/>
          </a:xfrm>
        </p:grpSpPr>
        <p:sp>
          <p:nvSpPr>
            <p:cNvPr id="29" name="Google Shape;29;p3"/>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sp>
        <p:sp>
          <p:nvSpPr>
            <p:cNvPr id="30" name="Google Shape;30;p3"/>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grpSp>
        <p:nvGrpSpPr>
          <p:cNvPr id="32" name="Google Shape;32;p4"/>
          <p:cNvGrpSpPr/>
          <p:nvPr/>
        </p:nvGrpSpPr>
        <p:grpSpPr>
          <a:xfrm>
            <a:off x="0" y="2499421"/>
            <a:ext cx="9143818" cy="2644281"/>
            <a:chOff x="0" y="-38100"/>
            <a:chExt cx="4816592" cy="1392900"/>
          </a:xfrm>
        </p:grpSpPr>
        <p:sp>
          <p:nvSpPr>
            <p:cNvPr id="33" name="Google Shape;33;p4"/>
            <p:cNvSpPr/>
            <p:nvPr/>
          </p:nvSpPr>
          <p:spPr>
            <a:xfrm>
              <a:off x="0" y="0"/>
              <a:ext cx="4816592" cy="1354667"/>
            </a:xfrm>
            <a:custGeom>
              <a:avLst/>
              <a:gdLst/>
              <a:ahLst/>
              <a:cxnLst/>
              <a:rect l="l" t="t" r="r" b="b"/>
              <a:pathLst>
                <a:path w="4816592" h="1354667" extrusionOk="0">
                  <a:moveTo>
                    <a:pt x="0" y="0"/>
                  </a:moveTo>
                  <a:lnTo>
                    <a:pt x="4816592" y="0"/>
                  </a:lnTo>
                  <a:lnTo>
                    <a:pt x="4816592" y="1354667"/>
                  </a:lnTo>
                  <a:lnTo>
                    <a:pt x="0" y="1354667"/>
                  </a:lnTo>
                  <a:close/>
                </a:path>
              </a:pathLst>
            </a:custGeom>
            <a:solidFill>
              <a:srgbClr val="01045F">
                <a:alpha val="48240"/>
              </a:srgbClr>
            </a:solidFill>
            <a:ln>
              <a:noFill/>
            </a:ln>
          </p:spPr>
        </p:sp>
        <p:sp>
          <p:nvSpPr>
            <p:cNvPr id="34" name="Google Shape;34;p4"/>
            <p:cNvSpPr txBox="1"/>
            <p:nvPr/>
          </p:nvSpPr>
          <p:spPr>
            <a:xfrm>
              <a:off x="0" y="-38100"/>
              <a:ext cx="4816500" cy="13929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35" name="Google Shape;35;p4"/>
          <p:cNvPicPr preferRelativeResize="0"/>
          <p:nvPr/>
        </p:nvPicPr>
        <p:blipFill>
          <a:blip r:embed="rId2">
            <a:alphaModFix/>
            <a:extLst>
              <a:ext uri="{28A0092B-C50C-407E-A947-70E740481C1C}">
                <a14:useLocalDpi xmlns:a14="http://schemas.microsoft.com/office/drawing/2010/main" val="0"/>
              </a:ext>
            </a:extLst>
          </a:blip>
          <a:stretch>
            <a:fillRect/>
          </a:stretch>
        </p:blipFill>
        <p:spPr>
          <a:xfrm>
            <a:off x="5868030" y="-224900"/>
            <a:ext cx="2384275" cy="5655756"/>
          </a:xfrm>
          <a:prstGeom prst="rect">
            <a:avLst/>
          </a:prstGeom>
          <a:noFill/>
          <a:ln>
            <a:noFill/>
          </a:ln>
        </p:spPr>
      </p:pic>
      <p:grpSp>
        <p:nvGrpSpPr>
          <p:cNvPr id="36" name="Google Shape;36;p4"/>
          <p:cNvGrpSpPr/>
          <p:nvPr/>
        </p:nvGrpSpPr>
        <p:grpSpPr>
          <a:xfrm>
            <a:off x="8995550" y="-72329"/>
            <a:ext cx="148645" cy="5215727"/>
            <a:chOff x="0" y="-38100"/>
            <a:chExt cx="78300" cy="2747433"/>
          </a:xfrm>
        </p:grpSpPr>
        <p:sp>
          <p:nvSpPr>
            <p:cNvPr id="37" name="Google Shape;37;p4"/>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sp>
        <p:sp>
          <p:nvSpPr>
            <p:cNvPr id="38" name="Google Shape;38;p4"/>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9" name="Google Shape;39;p4"/>
          <p:cNvGrpSpPr/>
          <p:nvPr/>
        </p:nvGrpSpPr>
        <p:grpSpPr>
          <a:xfrm>
            <a:off x="0" y="-72329"/>
            <a:ext cx="148645" cy="5215727"/>
            <a:chOff x="0" y="-38100"/>
            <a:chExt cx="78300" cy="2747433"/>
          </a:xfrm>
        </p:grpSpPr>
        <p:sp>
          <p:nvSpPr>
            <p:cNvPr id="40" name="Google Shape;40;p4"/>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sp>
        <p:sp>
          <p:nvSpPr>
            <p:cNvPr id="41" name="Google Shape;41;p4"/>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2" name="Google Shape;42;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 name="Google Shape;43;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5"/>
          <p:cNvSpPr>
            <a:spLocks noGrp="1"/>
          </p:cNvSpPr>
          <p:nvPr>
            <p:ph type="pic" idx="2"/>
          </p:nvPr>
        </p:nvSpPr>
        <p:spPr>
          <a:xfrm>
            <a:off x="3700" y="-4225"/>
            <a:ext cx="9144000" cy="5143500"/>
          </a:xfrm>
          <a:prstGeom prst="rect">
            <a:avLst/>
          </a:prstGeom>
          <a:noFill/>
          <a:ln>
            <a:noFill/>
          </a:ln>
        </p:spPr>
      </p:sp>
      <p:sp>
        <p:nvSpPr>
          <p:cNvPr id="47" name="Google Shape;4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 name="Google Shape;4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49" name="Google Shape;49;p5"/>
          <p:cNvGrpSpPr/>
          <p:nvPr/>
        </p:nvGrpSpPr>
        <p:grpSpPr>
          <a:xfrm>
            <a:off x="0" y="2356962"/>
            <a:ext cx="9143818" cy="2786661"/>
            <a:chOff x="0" y="-38100"/>
            <a:chExt cx="4816592" cy="1467900"/>
          </a:xfrm>
        </p:grpSpPr>
        <p:sp>
          <p:nvSpPr>
            <p:cNvPr id="50" name="Google Shape;50;p5"/>
            <p:cNvSpPr/>
            <p:nvPr/>
          </p:nvSpPr>
          <p:spPr>
            <a:xfrm>
              <a:off x="0" y="0"/>
              <a:ext cx="4816592" cy="1429707"/>
            </a:xfrm>
            <a:custGeom>
              <a:avLst/>
              <a:gdLst/>
              <a:ahLst/>
              <a:cxnLst/>
              <a:rect l="l" t="t" r="r" b="b"/>
              <a:pathLst>
                <a:path w="4816592" h="1429707" extrusionOk="0">
                  <a:moveTo>
                    <a:pt x="0" y="0"/>
                  </a:moveTo>
                  <a:lnTo>
                    <a:pt x="4816592" y="0"/>
                  </a:lnTo>
                  <a:lnTo>
                    <a:pt x="4816592" y="1429707"/>
                  </a:lnTo>
                  <a:lnTo>
                    <a:pt x="0" y="1429707"/>
                  </a:lnTo>
                  <a:close/>
                </a:path>
              </a:pathLst>
            </a:custGeom>
            <a:solidFill>
              <a:srgbClr val="01045F">
                <a:alpha val="48240"/>
              </a:srgbClr>
            </a:solidFill>
            <a:ln>
              <a:noFill/>
            </a:ln>
          </p:spPr>
        </p:sp>
        <p:sp>
          <p:nvSpPr>
            <p:cNvPr id="51" name="Google Shape;51;p5"/>
            <p:cNvSpPr txBox="1"/>
            <p:nvPr/>
          </p:nvSpPr>
          <p:spPr>
            <a:xfrm>
              <a:off x="0" y="-38100"/>
              <a:ext cx="4816500" cy="14679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
        <p:cNvGrpSpPr/>
        <p:nvPr/>
      </p:nvGrpSpPr>
      <p:grpSpPr>
        <a:xfrm>
          <a:off x="0" y="0"/>
          <a:ext cx="0" cy="0"/>
          <a:chOff x="0" y="0"/>
          <a:chExt cx="0" cy="0"/>
        </a:xfrm>
      </p:grpSpPr>
      <p:grpSp>
        <p:nvGrpSpPr>
          <p:cNvPr id="53" name="Google Shape;53;p6"/>
          <p:cNvGrpSpPr/>
          <p:nvPr/>
        </p:nvGrpSpPr>
        <p:grpSpPr>
          <a:xfrm>
            <a:off x="0" y="2356962"/>
            <a:ext cx="9143818" cy="2786661"/>
            <a:chOff x="0" y="-38100"/>
            <a:chExt cx="4816592" cy="1467900"/>
          </a:xfrm>
        </p:grpSpPr>
        <p:sp>
          <p:nvSpPr>
            <p:cNvPr id="54" name="Google Shape;54;p6"/>
            <p:cNvSpPr/>
            <p:nvPr/>
          </p:nvSpPr>
          <p:spPr>
            <a:xfrm>
              <a:off x="0" y="0"/>
              <a:ext cx="4816592" cy="1429707"/>
            </a:xfrm>
            <a:custGeom>
              <a:avLst/>
              <a:gdLst/>
              <a:ahLst/>
              <a:cxnLst/>
              <a:rect l="l" t="t" r="r" b="b"/>
              <a:pathLst>
                <a:path w="4816592" h="1429707" extrusionOk="0">
                  <a:moveTo>
                    <a:pt x="0" y="0"/>
                  </a:moveTo>
                  <a:lnTo>
                    <a:pt x="4816592" y="0"/>
                  </a:lnTo>
                  <a:lnTo>
                    <a:pt x="4816592" y="1429707"/>
                  </a:lnTo>
                  <a:lnTo>
                    <a:pt x="0" y="1429707"/>
                  </a:lnTo>
                  <a:close/>
                </a:path>
              </a:pathLst>
            </a:custGeom>
            <a:solidFill>
              <a:srgbClr val="01045F">
                <a:alpha val="48240"/>
              </a:srgbClr>
            </a:solidFill>
            <a:ln>
              <a:noFill/>
            </a:ln>
          </p:spPr>
        </p:sp>
        <p:sp>
          <p:nvSpPr>
            <p:cNvPr id="55" name="Google Shape;55;p6"/>
            <p:cNvSpPr txBox="1"/>
            <p:nvPr/>
          </p:nvSpPr>
          <p:spPr>
            <a:xfrm>
              <a:off x="0" y="-38100"/>
              <a:ext cx="4816500" cy="14679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6" name="Google Shape;56;p6"/>
          <p:cNvGrpSpPr/>
          <p:nvPr/>
        </p:nvGrpSpPr>
        <p:grpSpPr>
          <a:xfrm>
            <a:off x="8995550" y="-72329"/>
            <a:ext cx="148645" cy="5215727"/>
            <a:chOff x="0" y="-38100"/>
            <a:chExt cx="78300" cy="2747433"/>
          </a:xfrm>
        </p:grpSpPr>
        <p:sp>
          <p:nvSpPr>
            <p:cNvPr id="57" name="Google Shape;57;p6"/>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sp>
        <p:sp>
          <p:nvSpPr>
            <p:cNvPr id="58" name="Google Shape;58;p6"/>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59" name="Google Shape;59;p6"/>
          <p:cNvGrpSpPr/>
          <p:nvPr/>
        </p:nvGrpSpPr>
        <p:grpSpPr>
          <a:xfrm>
            <a:off x="0" y="-72329"/>
            <a:ext cx="148645" cy="5215727"/>
            <a:chOff x="0" y="-38100"/>
            <a:chExt cx="78300" cy="2747433"/>
          </a:xfrm>
        </p:grpSpPr>
        <p:sp>
          <p:nvSpPr>
            <p:cNvPr id="60" name="Google Shape;60;p6"/>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sp>
        <p:sp>
          <p:nvSpPr>
            <p:cNvPr id="61" name="Google Shape;61;p6"/>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62" name="Google Shape;62;p6"/>
          <p:cNvSpPr txBox="1">
            <a:spLocks noGrp="1"/>
          </p:cNvSpPr>
          <p:nvPr>
            <p:ph type="title"/>
          </p:nvPr>
        </p:nvSpPr>
        <p:spPr>
          <a:xfrm>
            <a:off x="490250" y="450150"/>
            <a:ext cx="50934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3" name="Google Shape;6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4" name="Google Shape;64;p6"/>
          <p:cNvPicPr preferRelativeResize="0"/>
          <p:nvPr/>
        </p:nvPicPr>
        <p:blipFill>
          <a:blip r:embed="rId2">
            <a:alphaModFix/>
            <a:extLst>
              <a:ext uri="{28A0092B-C50C-407E-A947-70E740481C1C}">
                <a14:useLocalDpi xmlns:a14="http://schemas.microsoft.com/office/drawing/2010/main" val="0"/>
              </a:ext>
            </a:extLst>
          </a:blip>
          <a:stretch>
            <a:fillRect/>
          </a:stretch>
        </p:blipFill>
        <p:spPr>
          <a:xfrm>
            <a:off x="5511550" y="1058525"/>
            <a:ext cx="3175224" cy="279431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
        <p:cNvGrpSpPr/>
        <p:nvPr/>
      </p:nvGrpSpPr>
      <p:grpSpPr>
        <a:xfrm>
          <a:off x="0" y="0"/>
          <a:ext cx="0" cy="0"/>
          <a:chOff x="0" y="0"/>
          <a:chExt cx="0" cy="0"/>
        </a:xfrm>
      </p:grpSpPr>
      <p:grpSp>
        <p:nvGrpSpPr>
          <p:cNvPr id="66" name="Google Shape;66;p7"/>
          <p:cNvGrpSpPr/>
          <p:nvPr/>
        </p:nvGrpSpPr>
        <p:grpSpPr>
          <a:xfrm>
            <a:off x="8995550" y="-72329"/>
            <a:ext cx="148645" cy="5215727"/>
            <a:chOff x="0" y="-38100"/>
            <a:chExt cx="78300" cy="2747433"/>
          </a:xfrm>
        </p:grpSpPr>
        <p:sp>
          <p:nvSpPr>
            <p:cNvPr id="67" name="Google Shape;67;p7"/>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sp>
        <p:sp>
          <p:nvSpPr>
            <p:cNvPr id="68" name="Google Shape;68;p7"/>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69" name="Google Shape;69;p7"/>
          <p:cNvGrpSpPr/>
          <p:nvPr/>
        </p:nvGrpSpPr>
        <p:grpSpPr>
          <a:xfrm>
            <a:off x="0" y="-72329"/>
            <a:ext cx="148645" cy="5215727"/>
            <a:chOff x="0" y="-38100"/>
            <a:chExt cx="78300" cy="2747433"/>
          </a:xfrm>
        </p:grpSpPr>
        <p:sp>
          <p:nvSpPr>
            <p:cNvPr id="70" name="Google Shape;70;p7"/>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sp>
        <p:sp>
          <p:nvSpPr>
            <p:cNvPr id="71" name="Google Shape;71;p7"/>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72" name="Google Shape;72;p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3" name="Google Shape;73;p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4" name="Google Shape;74;p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5" name="Google Shape;7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7"/>
          <p:cNvSpPr/>
          <p:nvPr/>
        </p:nvSpPr>
        <p:spPr>
          <a:xfrm>
            <a:off x="5041246" y="-477714"/>
            <a:ext cx="2986778" cy="1710610"/>
          </a:xfrm>
          <a:custGeom>
            <a:avLst/>
            <a:gdLst/>
            <a:ahLst/>
            <a:cxnLst/>
            <a:rect l="l" t="t" r="r" b="b"/>
            <a:pathLst>
              <a:path w="2438186" h="1396416" extrusionOk="0">
                <a:moveTo>
                  <a:pt x="0" y="0"/>
                </a:moveTo>
                <a:lnTo>
                  <a:pt x="2438186" y="0"/>
                </a:lnTo>
                <a:lnTo>
                  <a:pt x="2438186" y="1396416"/>
                </a:lnTo>
                <a:lnTo>
                  <a:pt x="0" y="1396416"/>
                </a:lnTo>
                <a:lnTo>
                  <a:pt x="0" y="0"/>
                </a:lnTo>
                <a:close/>
              </a:path>
            </a:pathLst>
          </a:custGeom>
          <a:blipFill rotWithShape="1">
            <a:blip r:embed="rId2">
              <a:alphaModFix/>
              <a:extLst>
                <a:ext uri="{28A0092B-C50C-407E-A947-70E740481C1C}">
                  <a14:useLocalDpi xmlns:a14="http://schemas.microsoft.com/office/drawing/2010/main" val="0"/>
                </a:ext>
              </a:extLst>
            </a:blip>
            <a:stretch>
              <a:fillRect/>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
        <p:cNvGrpSpPr/>
        <p:nvPr/>
      </p:nvGrpSpPr>
      <p:grpSpPr>
        <a:xfrm>
          <a:off x="0" y="0"/>
          <a:ext cx="0" cy="0"/>
          <a:chOff x="0" y="0"/>
          <a:chExt cx="0" cy="0"/>
        </a:xfrm>
      </p:grpSpPr>
      <p:pic>
        <p:nvPicPr>
          <p:cNvPr id="78" name="Google Shape;78;p8"/>
          <p:cNvPicPr preferRelativeResize="0"/>
          <p:nvPr/>
        </p:nvPicPr>
        <p:blipFill>
          <a:blip r:embed="rId2">
            <a:alphaModFix/>
            <a:extLst>
              <a:ext uri="{28A0092B-C50C-407E-A947-70E740481C1C}">
                <a14:useLocalDpi xmlns:a14="http://schemas.microsoft.com/office/drawing/2010/main" val="0"/>
              </a:ext>
            </a:extLst>
          </a:blip>
          <a:stretch>
            <a:fillRect/>
          </a:stretch>
        </p:blipFill>
        <p:spPr>
          <a:xfrm>
            <a:off x="4018688" y="769624"/>
            <a:ext cx="4632949" cy="4373876"/>
          </a:xfrm>
          <a:prstGeom prst="rect">
            <a:avLst/>
          </a:prstGeom>
          <a:noFill/>
          <a:ln>
            <a:noFill/>
          </a:ln>
        </p:spPr>
      </p:pic>
      <p:grpSp>
        <p:nvGrpSpPr>
          <p:cNvPr id="79" name="Google Shape;79;p8"/>
          <p:cNvGrpSpPr/>
          <p:nvPr/>
        </p:nvGrpSpPr>
        <p:grpSpPr>
          <a:xfrm>
            <a:off x="8995550" y="-72329"/>
            <a:ext cx="148645" cy="5215727"/>
            <a:chOff x="0" y="-38100"/>
            <a:chExt cx="78300" cy="2747433"/>
          </a:xfrm>
        </p:grpSpPr>
        <p:sp>
          <p:nvSpPr>
            <p:cNvPr id="80" name="Google Shape;80;p8"/>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sp>
        <p:sp>
          <p:nvSpPr>
            <p:cNvPr id="81" name="Google Shape;81;p8"/>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82" name="Google Shape;82;p8"/>
          <p:cNvGrpSpPr/>
          <p:nvPr/>
        </p:nvGrpSpPr>
        <p:grpSpPr>
          <a:xfrm>
            <a:off x="0" y="-72329"/>
            <a:ext cx="148645" cy="5215727"/>
            <a:chOff x="0" y="-38100"/>
            <a:chExt cx="78300" cy="2747433"/>
          </a:xfrm>
        </p:grpSpPr>
        <p:sp>
          <p:nvSpPr>
            <p:cNvPr id="83" name="Google Shape;83;p8"/>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sp>
        <p:sp>
          <p:nvSpPr>
            <p:cNvPr id="84" name="Google Shape;84;p8"/>
            <p:cNvSpPr txBox="1"/>
            <p:nvPr/>
          </p:nvSpPr>
          <p:spPr>
            <a:xfrm>
              <a:off x="0" y="-38100"/>
              <a:ext cx="78300" cy="274740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85" name="Google Shape;85;p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6" name="Google Shape;8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
        <p:cNvGrpSpPr/>
        <p:nvPr/>
      </p:nvGrpSpPr>
      <p:grpSpPr>
        <a:xfrm>
          <a:off x="0" y="0"/>
          <a:ext cx="0" cy="0"/>
          <a:chOff x="0" y="0"/>
          <a:chExt cx="0" cy="0"/>
        </a:xfrm>
      </p:grpSpPr>
      <p:sp>
        <p:nvSpPr>
          <p:cNvPr id="88" name="Google Shape;8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alanquin Dark"/>
              <a:buNone/>
              <a:defRPr sz="2800" b="1">
                <a:solidFill>
                  <a:schemeClr val="dk1"/>
                </a:solidFill>
                <a:latin typeface="Palanquin Dark"/>
                <a:ea typeface="Palanquin Dark"/>
                <a:cs typeface="Palanquin Dark"/>
                <a:sym typeface="Palanquin Dar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alanquin Dark"/>
              <a:buChar char="●"/>
              <a:defRPr sz="1800" b="1">
                <a:solidFill>
                  <a:schemeClr val="dk2"/>
                </a:solidFill>
                <a:latin typeface="Palanquin Dark"/>
                <a:ea typeface="Palanquin Dark"/>
                <a:cs typeface="Palanquin Dark"/>
                <a:sym typeface="Palanquin Dark"/>
              </a:defRPr>
            </a:lvl1pPr>
            <a:lvl2pPr marL="914400" lvl="1" indent="-3175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2pPr>
            <a:lvl3pPr marL="1371600" lvl="2" indent="-3175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3pPr>
            <a:lvl4pPr marL="1828800" lvl="3" indent="-3175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4pPr>
            <a:lvl5pPr marL="2286000" lvl="4" indent="-3175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5pPr>
            <a:lvl6pPr marL="2743200" lvl="5" indent="-3175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6pPr>
            <a:lvl7pPr marL="3200400" lvl="6" indent="-3175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7pPr>
            <a:lvl8pPr marL="3657600" lvl="7" indent="-3175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8pPr>
            <a:lvl9pPr marL="4114800" lvl="8" indent="-3175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92"/>
        <p:cNvGrpSpPr/>
        <p:nvPr/>
      </p:nvGrpSpPr>
      <p:grpSpPr>
        <a:xfrm>
          <a:off x="0" y="0"/>
          <a:ext cx="0" cy="0"/>
          <a:chOff x="0" y="0"/>
          <a:chExt cx="0" cy="0"/>
        </a:xfrm>
      </p:grpSpPr>
      <p:grpSp>
        <p:nvGrpSpPr>
          <p:cNvPr id="93" name="Google Shape;93;p10">
            <a:extLst>
              <a:ext uri="{C183D7F6-B498-43B3-948B-1728B52AA6E4}">
                <adec:decorative xmlns:adec="http://schemas.microsoft.com/office/drawing/2017/decorative" val="1"/>
              </a:ext>
            </a:extLst>
          </p:cNvPr>
          <p:cNvGrpSpPr/>
          <p:nvPr/>
        </p:nvGrpSpPr>
        <p:grpSpPr>
          <a:xfrm>
            <a:off x="1" y="3319200"/>
            <a:ext cx="9144000" cy="1824300"/>
            <a:chOff x="0" y="-38100"/>
            <a:chExt cx="4816593" cy="1467807"/>
          </a:xfrm>
        </p:grpSpPr>
        <p:sp>
          <p:nvSpPr>
            <p:cNvPr id="94" name="Google Shape;94;p10"/>
            <p:cNvSpPr/>
            <p:nvPr/>
          </p:nvSpPr>
          <p:spPr>
            <a:xfrm>
              <a:off x="0" y="0"/>
              <a:ext cx="4816592" cy="1429707"/>
            </a:xfrm>
            <a:custGeom>
              <a:avLst/>
              <a:gdLst/>
              <a:ahLst/>
              <a:cxnLst/>
              <a:rect l="l" t="t" r="r" b="b"/>
              <a:pathLst>
                <a:path w="4816592" h="1429707" extrusionOk="0">
                  <a:moveTo>
                    <a:pt x="0" y="0"/>
                  </a:moveTo>
                  <a:lnTo>
                    <a:pt x="4816592" y="0"/>
                  </a:lnTo>
                  <a:lnTo>
                    <a:pt x="4816592" y="1429707"/>
                  </a:lnTo>
                  <a:lnTo>
                    <a:pt x="0" y="1429707"/>
                  </a:lnTo>
                  <a:close/>
                </a:path>
              </a:pathLst>
            </a:custGeom>
            <a:solidFill>
              <a:srgbClr val="01045F">
                <a:alpha val="48235"/>
              </a:srgbClr>
            </a:solidFill>
            <a:ln>
              <a:noFill/>
            </a:ln>
          </p:spPr>
          <p:txBody>
            <a:bodyPr/>
            <a:lstStyle/>
            <a:p>
              <a:endParaRPr lang="en-US"/>
            </a:p>
          </p:txBody>
        </p:sp>
        <p:sp>
          <p:nvSpPr>
            <p:cNvPr id="95" name="Google Shape;95;p10"/>
            <p:cNvSpPr txBox="1"/>
            <p:nvPr/>
          </p:nvSpPr>
          <p:spPr>
            <a:xfrm>
              <a:off x="0" y="-38100"/>
              <a:ext cx="4816593" cy="1467807"/>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96" name="Google Shape;96;p10" descr="Cartoon of people having a conversation"/>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4910812" y="896204"/>
            <a:ext cx="4070999" cy="3574313"/>
          </a:xfrm>
          <a:prstGeom prst="rect">
            <a:avLst/>
          </a:prstGeom>
          <a:noFill/>
          <a:ln>
            <a:noFill/>
          </a:ln>
        </p:spPr>
      </p:pic>
      <p:sp>
        <p:nvSpPr>
          <p:cNvPr id="97" name="Google Shape;97;p10"/>
          <p:cNvSpPr txBox="1">
            <a:spLocks noGrp="1"/>
          </p:cNvSpPr>
          <p:nvPr>
            <p:ph type="title" idx="4294967295"/>
          </p:nvPr>
        </p:nvSpPr>
        <p:spPr>
          <a:xfrm>
            <a:off x="376782" y="725960"/>
            <a:ext cx="7712813" cy="162506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Conducting County </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Election Board </a:t>
            </a:r>
          </a:p>
          <a:p>
            <a:pPr marL="0" marR="0" lvl="0" indent="0" algn="l" defTabSz="914400" rtl="0" eaLnBrk="1" fontAlgn="auto" latinLnBrk="0" hangingPunct="1">
              <a:lnSpc>
                <a:spcPct val="8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Business</a:t>
            </a:r>
            <a:r>
              <a:rPr kumimoji="0" lang="en-US" sz="4400" b="1" i="0" u="none" strike="noStrike" kern="0" cap="none" spc="0" normalizeH="0" baseline="0" noProof="0" dirty="0">
                <a:ln>
                  <a:noFill/>
                </a:ln>
                <a:solidFill>
                  <a:srgbClr val="1E1E49"/>
                </a:solidFill>
                <a:effectLst/>
                <a:uLnTx/>
                <a:uFillTx/>
                <a:latin typeface="Palanquin Dark"/>
                <a:ea typeface="Palanquin Dark"/>
                <a:cs typeface="Palanquin Dark"/>
                <a:sym typeface="Palanquin Dark"/>
              </a:rPr>
              <a:t> </a:t>
            </a:r>
            <a:endParaRPr kumimoji="0" lang="en-US"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8" name="Google Shape;98;p10"/>
          <p:cNvSpPr txBox="1"/>
          <p:nvPr/>
        </p:nvSpPr>
        <p:spPr>
          <a:xfrm>
            <a:off x="376782" y="3514347"/>
            <a:ext cx="9642022" cy="1292662"/>
          </a:xfrm>
          <a:prstGeom prst="rect">
            <a:avLst/>
          </a:prstGeom>
          <a:noFill/>
          <a:ln>
            <a:noFill/>
          </a:ln>
        </p:spPr>
        <p:txBody>
          <a:bodyPr spcFirstLastPara="1" wrap="square" lIns="0" tIns="0" rIns="0" bIns="0" anchor="t" anchorCtr="0">
            <a:spAutoFit/>
          </a:bodyPr>
          <a:lstStyle/>
          <a:p>
            <a:pPr marL="0" marR="0" lvl="0" indent="0" algn="l" rtl="0">
              <a:lnSpc>
                <a:spcPct val="139993"/>
              </a:lnSpc>
              <a:spcBef>
                <a:spcPts val="0"/>
              </a:spcBef>
              <a:spcAft>
                <a:spcPts val="0"/>
              </a:spcAft>
              <a:buNone/>
            </a:pPr>
            <a:r>
              <a:rPr lang="en" sz="2000" b="1" dirty="0">
                <a:solidFill>
                  <a:srgbClr val="FFE072"/>
                </a:solidFill>
                <a:latin typeface="Palanquin Dark"/>
                <a:cs typeface="Palanquin Dark"/>
                <a:sym typeface="Palanquin Dark"/>
              </a:rPr>
              <a:t>Matthew Kochevar &amp; Valerie Warycha</a:t>
            </a:r>
          </a:p>
          <a:p>
            <a:pPr marL="0" marR="0" lvl="0" indent="0" algn="l" rtl="0">
              <a:lnSpc>
                <a:spcPct val="139993"/>
              </a:lnSpc>
              <a:spcBef>
                <a:spcPts val="0"/>
              </a:spcBef>
              <a:spcAft>
                <a:spcPts val="0"/>
              </a:spcAft>
              <a:buNone/>
            </a:pPr>
            <a:r>
              <a:rPr lang="en" sz="2000" b="1" dirty="0">
                <a:solidFill>
                  <a:srgbClr val="FFE072"/>
                </a:solidFill>
                <a:latin typeface="Palanquin Dark"/>
                <a:cs typeface="Palanquin Dark"/>
                <a:sym typeface="Palanquin Dark"/>
              </a:rPr>
              <a:t>Co-General Counsels</a:t>
            </a:r>
          </a:p>
          <a:p>
            <a:pPr marL="0" marR="0" lvl="0" indent="0" algn="l" rtl="0">
              <a:lnSpc>
                <a:spcPct val="139993"/>
              </a:lnSpc>
              <a:spcBef>
                <a:spcPts val="0"/>
              </a:spcBef>
              <a:spcAft>
                <a:spcPts val="0"/>
              </a:spcAft>
              <a:buNone/>
            </a:pPr>
            <a:r>
              <a:rPr lang="en" sz="2000" b="1" dirty="0">
                <a:solidFill>
                  <a:srgbClr val="FFE072"/>
                </a:solidFill>
                <a:latin typeface="Palanquin Dark"/>
                <a:cs typeface="Palanquin Dark"/>
                <a:sym typeface="Palanquin Dark"/>
              </a:rPr>
              <a:t>Indiana Election Division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19"/>
        <p:cNvGrpSpPr/>
        <p:nvPr/>
      </p:nvGrpSpPr>
      <p:grpSpPr>
        <a:xfrm>
          <a:off x="0" y="0"/>
          <a:ext cx="0" cy="0"/>
          <a:chOff x="0" y="0"/>
          <a:chExt cx="0" cy="0"/>
        </a:xfrm>
      </p:grpSpPr>
      <p:sp>
        <p:nvSpPr>
          <p:cNvPr id="241" name="Google Shape;241;p17"/>
          <p:cNvSpPr txBox="1">
            <a:spLocks noGrp="1"/>
          </p:cNvSpPr>
          <p:nvPr>
            <p:ph type="title" idx="4294967295"/>
          </p:nvPr>
        </p:nvSpPr>
        <p:spPr>
          <a:xfrm>
            <a:off x="624351" y="49283"/>
            <a:ext cx="3435571" cy="94795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Holding a </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2" name="Google Shape;242;p17"/>
          <p:cNvSpPr txBox="1"/>
          <p:nvPr/>
        </p:nvSpPr>
        <p:spPr>
          <a:xfrm>
            <a:off x="624351" y="628787"/>
            <a:ext cx="4369897" cy="947952"/>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None/>
            </a:pPr>
            <a:r>
              <a:rPr lang="en" sz="4400" b="1" dirty="0">
                <a:solidFill>
                  <a:srgbClr val="1E1E49"/>
                </a:solidFill>
                <a:latin typeface="Palanquin Dark"/>
                <a:cs typeface="Palanquin Dark"/>
                <a:sym typeface="Palanquin Dark"/>
              </a:rPr>
              <a:t>Public Meeting:</a:t>
            </a:r>
            <a:endParaRPr sz="700" dirty="0"/>
          </a:p>
        </p:txBody>
      </p:sp>
      <p:grpSp>
        <p:nvGrpSpPr>
          <p:cNvPr id="220" name="Google Shape;220;p17">
            <a:extLst>
              <a:ext uri="{C183D7F6-B498-43B3-948B-1728B52AA6E4}">
                <adec:decorative xmlns:adec="http://schemas.microsoft.com/office/drawing/2017/decorative" val="1"/>
              </a:ext>
            </a:extLst>
          </p:cNvPr>
          <p:cNvGrpSpPr/>
          <p:nvPr/>
        </p:nvGrpSpPr>
        <p:grpSpPr>
          <a:xfrm>
            <a:off x="18115" y="2277855"/>
            <a:ext cx="9144000" cy="2872475"/>
            <a:chOff x="0" y="-38100"/>
            <a:chExt cx="4816593" cy="1392767"/>
          </a:xfrm>
        </p:grpSpPr>
        <p:sp>
          <p:nvSpPr>
            <p:cNvPr id="221" name="Google Shape;221;p17"/>
            <p:cNvSpPr/>
            <p:nvPr/>
          </p:nvSpPr>
          <p:spPr>
            <a:xfrm>
              <a:off x="0" y="0"/>
              <a:ext cx="4816592" cy="1354667"/>
            </a:xfrm>
            <a:custGeom>
              <a:avLst/>
              <a:gdLst/>
              <a:ahLst/>
              <a:cxnLst/>
              <a:rect l="l" t="t" r="r" b="b"/>
              <a:pathLst>
                <a:path w="4816592" h="1354667" extrusionOk="0">
                  <a:moveTo>
                    <a:pt x="0" y="0"/>
                  </a:moveTo>
                  <a:lnTo>
                    <a:pt x="4816592" y="0"/>
                  </a:lnTo>
                  <a:lnTo>
                    <a:pt x="4816592" y="1354667"/>
                  </a:lnTo>
                  <a:lnTo>
                    <a:pt x="0" y="1354667"/>
                  </a:lnTo>
                  <a:close/>
                </a:path>
              </a:pathLst>
            </a:custGeom>
            <a:solidFill>
              <a:srgbClr val="01045F">
                <a:alpha val="48235"/>
              </a:srgbClr>
            </a:solidFill>
            <a:ln>
              <a:noFill/>
            </a:ln>
          </p:spPr>
          <p:txBody>
            <a:bodyPr/>
            <a:lstStyle/>
            <a:p>
              <a:endParaRPr lang="en-US"/>
            </a:p>
          </p:txBody>
        </p:sp>
        <p:sp>
          <p:nvSpPr>
            <p:cNvPr id="222" name="Google Shape;222;p17"/>
            <p:cNvSpPr txBox="1"/>
            <p:nvPr/>
          </p:nvSpPr>
          <p:spPr>
            <a:xfrm>
              <a:off x="0" y="-38100"/>
              <a:ext cx="4816593" cy="1392767"/>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30" name="Google Shape;230;p17">
            <a:extLs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31" name="Google Shape;231;p17"/>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32" name="Google Shape;232;p17"/>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35" name="Google Shape;235;p17"/>
          <p:cNvSpPr txBox="1"/>
          <p:nvPr/>
        </p:nvSpPr>
        <p:spPr>
          <a:xfrm>
            <a:off x="499651" y="1389906"/>
            <a:ext cx="4640358" cy="947952"/>
          </a:xfrm>
          <a:prstGeom prst="rect">
            <a:avLst/>
          </a:prstGeom>
          <a:noFill/>
          <a:ln>
            <a:noFill/>
          </a:ln>
        </p:spPr>
        <p:txBody>
          <a:bodyPr spcFirstLastPara="1" wrap="square" lIns="0" tIns="0" rIns="0" bIns="0" anchor="t" anchorCtr="0">
            <a:spAutoFit/>
          </a:bodyPr>
          <a:lstStyle/>
          <a:p>
            <a:pPr marL="0" marR="0" lvl="0" indent="0" rtl="0">
              <a:lnSpc>
                <a:spcPct val="139986"/>
              </a:lnSpc>
              <a:spcBef>
                <a:spcPts val="0"/>
              </a:spcBef>
              <a:spcAft>
                <a:spcPts val="0"/>
              </a:spcAft>
              <a:buNone/>
            </a:pPr>
            <a:r>
              <a:rPr lang="en-US" sz="4400" b="1" dirty="0">
                <a:solidFill>
                  <a:srgbClr val="FFE072"/>
                </a:solidFill>
                <a:latin typeface="Palanquin Dark"/>
                <a:cs typeface="Palanquin Dark"/>
                <a:sym typeface="Palanquin Dark"/>
              </a:rPr>
              <a:t>BOARD MINUTES</a:t>
            </a:r>
            <a:endParaRPr lang="en-US" sz="4400" dirty="0"/>
          </a:p>
        </p:txBody>
      </p:sp>
      <p:pic>
        <p:nvPicPr>
          <p:cNvPr id="243" name="Google Shape;243;p17" descr="Cartoon of people having a conversation"/>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5158124" y="180139"/>
            <a:ext cx="3435572" cy="2139143"/>
          </a:xfrm>
          <a:prstGeom prst="rect">
            <a:avLst/>
          </a:prstGeom>
          <a:noFill/>
          <a:ln>
            <a:noFill/>
          </a:ln>
        </p:spPr>
      </p:pic>
      <p:grpSp>
        <p:nvGrpSpPr>
          <p:cNvPr id="227" name="Google Shape;227;p17">
            <a:extLs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28" name="Google Shape;228;p17"/>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29" name="Google Shape;229;p17"/>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37" name="Google Shape;237;p17"/>
          <p:cNvSpPr txBox="1"/>
          <p:nvPr/>
        </p:nvSpPr>
        <p:spPr>
          <a:xfrm>
            <a:off x="416531" y="2509953"/>
            <a:ext cx="8103118" cy="2308324"/>
          </a:xfrm>
          <a:prstGeom prst="rect">
            <a:avLst/>
          </a:prstGeom>
          <a:noFill/>
          <a:ln>
            <a:noFill/>
          </a:ln>
        </p:spPr>
        <p:txBody>
          <a:bodyPr spcFirstLastPara="1" wrap="square" lIns="0" tIns="0" rIns="0" bIns="0" anchor="t" anchorCtr="0">
            <a:spAutoFit/>
          </a:bodyPr>
          <a:lstStyle/>
          <a:p>
            <a:r>
              <a:rPr lang="en-US" sz="2400" dirty="0">
                <a:solidFill>
                  <a:schemeClr val="tx1"/>
                </a:solidFill>
                <a:latin typeface="+mn-lt"/>
              </a:rPr>
              <a:t>CEBs are required to have minutes for each meeting</a:t>
            </a:r>
          </a:p>
          <a:p>
            <a:pPr marL="285750" lvl="1" indent="-285750">
              <a:buClr>
                <a:schemeClr val="bg1">
                  <a:lumMod val="40000"/>
                  <a:lumOff val="60000"/>
                </a:schemeClr>
              </a:buClr>
              <a:buFont typeface="Arial" panose="020B0604020202020204" pitchFamily="34" charset="0"/>
              <a:buChar char="•"/>
            </a:pPr>
            <a:r>
              <a:rPr lang="en-US" dirty="0">
                <a:solidFill>
                  <a:schemeClr val="tx1"/>
                </a:solidFill>
                <a:latin typeface="+mn-lt"/>
              </a:rPr>
              <a:t>Meeting minutes must be permanently maintained by the circuit court clerk</a:t>
            </a:r>
          </a:p>
          <a:p>
            <a:pPr marL="285750" lvl="2" indent="-285750">
              <a:buClr>
                <a:schemeClr val="bg1">
                  <a:lumMod val="40000"/>
                  <a:lumOff val="60000"/>
                </a:schemeClr>
              </a:buClr>
              <a:buFont typeface="Arial" panose="020B0604020202020204" pitchFamily="34" charset="0"/>
              <a:buChar char="•"/>
            </a:pPr>
            <a:r>
              <a:rPr lang="en-US" dirty="0">
                <a:solidFill>
                  <a:schemeClr val="tx1"/>
                </a:solidFill>
                <a:latin typeface="+mn-lt"/>
              </a:rPr>
              <a:t>The minutes should never be destroyed or leave the clerk’s office</a:t>
            </a:r>
            <a:endParaRPr lang="en-US" sz="2800" dirty="0">
              <a:solidFill>
                <a:schemeClr val="tx1"/>
              </a:solidFill>
              <a:latin typeface="+mn-lt"/>
            </a:endParaRPr>
          </a:p>
          <a:p>
            <a:pPr marL="285750" lvl="1" indent="-285750">
              <a:buClr>
                <a:schemeClr val="bg1">
                  <a:lumMod val="40000"/>
                  <a:lumOff val="60000"/>
                </a:schemeClr>
              </a:buClr>
              <a:buFont typeface="Arial" panose="020B0604020202020204" pitchFamily="34" charset="0"/>
              <a:buChar char="•"/>
            </a:pPr>
            <a:r>
              <a:rPr lang="en-US" dirty="0">
                <a:solidFill>
                  <a:schemeClr val="tx1"/>
                </a:solidFill>
                <a:latin typeface="+mn-lt"/>
              </a:rPr>
              <a:t>Minutes must be available within a reasonable time after meeting and must include:</a:t>
            </a:r>
          </a:p>
          <a:p>
            <a:pPr marL="568325" lvl="2" indent="-285750">
              <a:buClr>
                <a:schemeClr val="bg1">
                  <a:lumMod val="40000"/>
                  <a:lumOff val="60000"/>
                </a:schemeClr>
              </a:buClr>
              <a:buFont typeface="Arial" panose="020B0604020202020204" pitchFamily="34" charset="0"/>
              <a:buChar char="•"/>
            </a:pPr>
            <a:r>
              <a:rPr lang="en-US" dirty="0">
                <a:solidFill>
                  <a:schemeClr val="tx1"/>
                </a:solidFill>
                <a:latin typeface="+mn-lt"/>
              </a:rPr>
              <a:t>Date, time, and place of meeting</a:t>
            </a:r>
          </a:p>
          <a:p>
            <a:pPr marL="568325" lvl="2" indent="-285750">
              <a:buClr>
                <a:schemeClr val="bg1">
                  <a:lumMod val="40000"/>
                  <a:lumOff val="60000"/>
                </a:schemeClr>
              </a:buClr>
              <a:buFont typeface="Arial" panose="020B0604020202020204" pitchFamily="34" charset="0"/>
              <a:buChar char="•"/>
            </a:pPr>
            <a:r>
              <a:rPr lang="en-US" dirty="0">
                <a:solidFill>
                  <a:schemeClr val="tx1"/>
                </a:solidFill>
                <a:latin typeface="+mn-lt"/>
              </a:rPr>
              <a:t>Members present or absent</a:t>
            </a:r>
          </a:p>
          <a:p>
            <a:pPr marL="568325" lvl="2" indent="-285750">
              <a:buClr>
                <a:schemeClr val="bg1">
                  <a:lumMod val="40000"/>
                  <a:lumOff val="60000"/>
                </a:schemeClr>
              </a:buClr>
              <a:buFont typeface="Arial" panose="020B0604020202020204" pitchFamily="34" charset="0"/>
              <a:buChar char="•"/>
            </a:pPr>
            <a:r>
              <a:rPr lang="en-US" dirty="0">
                <a:solidFill>
                  <a:schemeClr val="tx1"/>
                </a:solidFill>
                <a:latin typeface="+mn-lt"/>
              </a:rPr>
              <a:t>The general substance of all matters discussed and decided at meeting</a:t>
            </a:r>
          </a:p>
          <a:p>
            <a:pPr marL="568325" lvl="2" indent="-285750">
              <a:buClr>
                <a:schemeClr val="bg1">
                  <a:lumMod val="40000"/>
                  <a:lumOff val="60000"/>
                </a:schemeClr>
              </a:buClr>
              <a:buFont typeface="Arial" panose="020B0604020202020204" pitchFamily="34" charset="0"/>
              <a:buChar char="•"/>
            </a:pPr>
            <a:r>
              <a:rPr lang="en-US" dirty="0">
                <a:solidFill>
                  <a:schemeClr val="tx1"/>
                </a:solidFill>
                <a:latin typeface="+mn-lt"/>
              </a:rPr>
              <a:t>Written record of all “yes/no” votes of each member on all questions coming before the board</a:t>
            </a:r>
          </a:p>
          <a:p>
            <a:pPr lvl="2"/>
            <a:endParaRPr lang="en-US" b="0" i="0" u="none" strike="noStrike" cap="none" dirty="0">
              <a:solidFill>
                <a:schemeClr val="tx1"/>
              </a:solidFill>
              <a:latin typeface="+mn-lt"/>
              <a:ea typeface="Palanquin Dark"/>
              <a:cs typeface="Palanquin Dark"/>
              <a:sym typeface="Palanquin Dark"/>
            </a:endParaRPr>
          </a:p>
          <a:p>
            <a:pPr lvl="2"/>
            <a:r>
              <a:rPr lang="en" sz="1000" b="0" i="0" u="none" strike="noStrike" cap="none" dirty="0">
                <a:solidFill>
                  <a:srgbClr val="FFFFFF"/>
                </a:solidFill>
                <a:latin typeface="Palanquin Dark"/>
                <a:ea typeface="Palanquin Dark"/>
                <a:cs typeface="Palanquin Dark"/>
                <a:sym typeface="Palanquin Dark"/>
              </a:rPr>
              <a:t>IC 3-6-5-13 | IC 5-14-1.5-4</a:t>
            </a:r>
            <a:endParaRPr sz="1000" dirty="0"/>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92"/>
        <p:cNvGrpSpPr/>
        <p:nvPr/>
      </p:nvGrpSpPr>
      <p:grpSpPr>
        <a:xfrm>
          <a:off x="0" y="0"/>
          <a:ext cx="0" cy="0"/>
          <a:chOff x="0" y="0"/>
          <a:chExt cx="0" cy="0"/>
        </a:xfrm>
      </p:grpSpPr>
      <p:grpSp>
        <p:nvGrpSpPr>
          <p:cNvPr id="293" name="Google Shape;293;p20">
            <a:extLst>
              <a:ext uri="{C183D7F6-B498-43B3-948B-1728B52AA6E4}">
                <adec:decorative xmlns:adec="http://schemas.microsoft.com/office/drawing/2017/decorative" val="1"/>
              </a:ext>
            </a:extLst>
          </p:cNvPr>
          <p:cNvGrpSpPr/>
          <p:nvPr/>
        </p:nvGrpSpPr>
        <p:grpSpPr>
          <a:xfrm>
            <a:off x="0" y="2300025"/>
            <a:ext cx="9144000" cy="2843475"/>
            <a:chOff x="0" y="-38100"/>
            <a:chExt cx="4816593" cy="1392767"/>
          </a:xfrm>
          <a:solidFill>
            <a:schemeClr val="bg1">
              <a:lumMod val="20000"/>
              <a:lumOff val="80000"/>
            </a:schemeClr>
          </a:solidFill>
        </p:grpSpPr>
        <p:sp>
          <p:nvSpPr>
            <p:cNvPr id="294" name="Google Shape;294;p20"/>
            <p:cNvSpPr/>
            <p:nvPr/>
          </p:nvSpPr>
          <p:spPr>
            <a:xfrm>
              <a:off x="0" y="0"/>
              <a:ext cx="4816592" cy="1354667"/>
            </a:xfrm>
            <a:custGeom>
              <a:avLst/>
              <a:gdLst/>
              <a:ahLst/>
              <a:cxnLst/>
              <a:rect l="l" t="t" r="r" b="b"/>
              <a:pathLst>
                <a:path w="4816592" h="1354667" extrusionOk="0">
                  <a:moveTo>
                    <a:pt x="0" y="0"/>
                  </a:moveTo>
                  <a:lnTo>
                    <a:pt x="4816592" y="0"/>
                  </a:lnTo>
                  <a:lnTo>
                    <a:pt x="4816592" y="1354667"/>
                  </a:lnTo>
                  <a:lnTo>
                    <a:pt x="0" y="1354667"/>
                  </a:lnTo>
                  <a:close/>
                </a:path>
              </a:pathLst>
            </a:custGeom>
            <a:grpFill/>
            <a:ln>
              <a:noFill/>
            </a:ln>
          </p:spPr>
          <p:txBody>
            <a:bodyPr/>
            <a:lstStyle/>
            <a:p>
              <a:endParaRPr lang="en-US"/>
            </a:p>
          </p:txBody>
        </p:sp>
        <p:sp>
          <p:nvSpPr>
            <p:cNvPr id="295" name="Google Shape;295;p20"/>
            <p:cNvSpPr txBox="1"/>
            <p:nvPr/>
          </p:nvSpPr>
          <p:spPr>
            <a:xfrm>
              <a:off x="0" y="-38100"/>
              <a:ext cx="4816593" cy="1392767"/>
            </a:xfrm>
            <a:prstGeom prst="rect">
              <a:avLst/>
            </a:prstGeom>
            <a:grp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301" name="Google Shape;301;p20">
            <a:extLs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302" name="Google Shape;302;p20"/>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303" name="Google Shape;303;p20"/>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296" name="Google Shape;296;p20" descr="Photo of a young girl using her phone and holding school books"/>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322250" y="138839"/>
            <a:ext cx="3867801" cy="5004660"/>
          </a:xfrm>
          <a:prstGeom prst="rect">
            <a:avLst/>
          </a:prstGeom>
          <a:noFill/>
          <a:ln>
            <a:noFill/>
          </a:ln>
        </p:spPr>
      </p:pic>
      <p:sp>
        <p:nvSpPr>
          <p:cNvPr id="297" name="Google Shape;297;p20">
            <a:extLst>
              <a:ext uri="{C183D7F6-B498-43B3-948B-1728B52AA6E4}">
                <adec:decorative xmlns:adec="http://schemas.microsoft.com/office/drawing/2017/decorative" val="1"/>
              </a:ext>
            </a:extLst>
          </p:cNvPr>
          <p:cNvSpPr/>
          <p:nvPr/>
        </p:nvSpPr>
        <p:spPr>
          <a:xfrm rot="878272">
            <a:off x="2496496" y="160053"/>
            <a:ext cx="3748358" cy="2298226"/>
          </a:xfrm>
          <a:custGeom>
            <a:avLst/>
            <a:gdLst/>
            <a:ahLst/>
            <a:cxnLst/>
            <a:rect l="l" t="t" r="r" b="b"/>
            <a:pathLst>
              <a:path w="7184571" h="4114800" extrusionOk="0">
                <a:moveTo>
                  <a:pt x="0" y="0"/>
                </a:moveTo>
                <a:lnTo>
                  <a:pt x="7184572" y="0"/>
                </a:lnTo>
                <a:lnTo>
                  <a:pt x="7184572" y="4114800"/>
                </a:lnTo>
                <a:lnTo>
                  <a:pt x="0" y="4114800"/>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r>
              <a:rPr lang="en-US" sz="2800" dirty="0"/>
              <a:t>	</a:t>
            </a:r>
          </a:p>
          <a:p>
            <a:pPr algn="ctr"/>
            <a:r>
              <a:rPr lang="en-US" sz="2800" dirty="0"/>
              <a:t>Do I have to stream this meeting?</a:t>
            </a:r>
          </a:p>
        </p:txBody>
      </p:sp>
      <p:sp>
        <p:nvSpPr>
          <p:cNvPr id="304" name="Google Shape;304;p20"/>
          <p:cNvSpPr txBox="1">
            <a:spLocks noGrp="1"/>
          </p:cNvSpPr>
          <p:nvPr>
            <p:ph type="title" idx="4294967295"/>
          </p:nvPr>
        </p:nvSpPr>
        <p:spPr>
          <a:xfrm>
            <a:off x="6411650" y="1428889"/>
            <a:ext cx="2359342" cy="87113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993"/>
              </a:lnSpc>
              <a:spcBef>
                <a:spcPts val="0"/>
              </a:spcBef>
              <a:spcAft>
                <a:spcPts val="0"/>
              </a:spcAft>
              <a:buClr>
                <a:srgbClr val="000000"/>
              </a:buClr>
              <a:buSzTx/>
              <a:buFont typeface="Arial"/>
              <a:buNone/>
              <a:tabLst/>
              <a:defRPr/>
            </a:pPr>
            <a:r>
              <a:rPr kumimoji="0" lang="en-US" sz="51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Maybe</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6" name="Google Shape;306;p20"/>
          <p:cNvSpPr txBox="1"/>
          <p:nvPr/>
        </p:nvSpPr>
        <p:spPr>
          <a:xfrm>
            <a:off x="3930445" y="2472189"/>
            <a:ext cx="4840547" cy="249914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dirty="0">
                <a:solidFill>
                  <a:schemeClr val="accent2"/>
                </a:solidFill>
                <a:latin typeface="+mj-lt"/>
                <a:cs typeface="Palanquin Dark"/>
                <a:sym typeface="Palanquin Dark"/>
              </a:rPr>
              <a:t>If your CEB holds meetings in the same room where a local governing body is already required to have t</a:t>
            </a:r>
            <a:r>
              <a:rPr lang="en-US" dirty="0">
                <a:solidFill>
                  <a:schemeClr val="accent2"/>
                </a:solidFill>
                <a:latin typeface="+mj-lt"/>
                <a:cs typeface="Palanquin Dark"/>
                <a:sym typeface="Palanquin Dark"/>
              </a:rPr>
              <a:t>he</a:t>
            </a:r>
            <a:r>
              <a:rPr lang="en" dirty="0">
                <a:solidFill>
                  <a:schemeClr val="accent2"/>
                </a:solidFill>
                <a:latin typeface="+mj-lt"/>
                <a:cs typeface="Palanquin Dark"/>
                <a:sym typeface="Palanquin Dark"/>
              </a:rPr>
              <a:t> equipment to live stream or record their meetings – then </a:t>
            </a:r>
            <a:r>
              <a:rPr lang="en" dirty="0">
                <a:solidFill>
                  <a:schemeClr val="accent2"/>
                </a:solidFill>
                <a:highlight>
                  <a:srgbClr val="FFE072"/>
                </a:highlight>
                <a:latin typeface="+mj-lt"/>
                <a:cs typeface="Palanquin Dark"/>
                <a:sym typeface="Palanquin Dark"/>
              </a:rPr>
              <a:t>YES </a:t>
            </a:r>
            <a:r>
              <a:rPr lang="en" dirty="0">
                <a:solidFill>
                  <a:schemeClr val="accent2"/>
                </a:solidFill>
                <a:latin typeface="+mj-lt"/>
                <a:cs typeface="Palanquin Dark"/>
                <a:sym typeface="Palanquin Dark"/>
              </a:rPr>
              <a:t>you must live stream or record the meeting. If the room your CEB is using is not required to have streaming services or recording equipment available, you are </a:t>
            </a:r>
            <a:r>
              <a:rPr lang="en" dirty="0">
                <a:solidFill>
                  <a:schemeClr val="accent2"/>
                </a:solidFill>
                <a:highlight>
                  <a:srgbClr val="FFE072"/>
                </a:highlight>
                <a:latin typeface="+mj-lt"/>
                <a:cs typeface="Palanquin Dark"/>
                <a:sym typeface="Palanquin Dark"/>
              </a:rPr>
              <a:t>NOT </a:t>
            </a:r>
            <a:r>
              <a:rPr lang="en" dirty="0">
                <a:solidFill>
                  <a:schemeClr val="accent2"/>
                </a:solidFill>
                <a:latin typeface="+mj-lt"/>
                <a:cs typeface="Palanquin Dark"/>
                <a:sym typeface="Palanquin Dark"/>
              </a:rPr>
              <a:t>required to stream or record.</a:t>
            </a:r>
          </a:p>
          <a:p>
            <a:pPr marL="0" marR="0" lvl="0" indent="0" algn="l" rtl="0">
              <a:lnSpc>
                <a:spcPct val="140000"/>
              </a:lnSpc>
              <a:spcBef>
                <a:spcPts val="0"/>
              </a:spcBef>
              <a:spcAft>
                <a:spcPts val="0"/>
              </a:spcAft>
              <a:buNone/>
            </a:pPr>
            <a:endParaRPr lang="en" sz="800" dirty="0">
              <a:solidFill>
                <a:schemeClr val="accent2"/>
              </a:solidFill>
              <a:latin typeface="+mj-lt"/>
              <a:cs typeface="Palanquin Dark"/>
              <a:sym typeface="Palanquin Dark"/>
            </a:endParaRPr>
          </a:p>
          <a:p>
            <a:pPr marL="0" marR="0" lvl="0" indent="0" algn="l" rtl="0">
              <a:lnSpc>
                <a:spcPct val="140000"/>
              </a:lnSpc>
              <a:spcBef>
                <a:spcPts val="0"/>
              </a:spcBef>
              <a:spcAft>
                <a:spcPts val="0"/>
              </a:spcAft>
              <a:buNone/>
            </a:pPr>
            <a:r>
              <a:rPr lang="en" sz="1000" dirty="0">
                <a:solidFill>
                  <a:schemeClr val="accent2"/>
                </a:solidFill>
                <a:latin typeface="+mj-lt"/>
                <a:cs typeface="Palanquin Dark"/>
                <a:sym typeface="Palanquin Dark"/>
              </a:rPr>
              <a:t>IC 5-14-1.5-2.9 | IC 34-30-2.1-40.5 </a:t>
            </a:r>
            <a:endParaRPr sz="1000" dirty="0">
              <a:solidFill>
                <a:schemeClr val="accent2"/>
              </a:solidFill>
              <a:latin typeface="+mj-lt"/>
            </a:endParaRPr>
          </a:p>
        </p:txBody>
      </p:sp>
      <p:grpSp>
        <p:nvGrpSpPr>
          <p:cNvPr id="298" name="Google Shape;298;p20">
            <a:extLs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99" name="Google Shape;299;p20"/>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300" name="Google Shape;300;p20"/>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83"/>
        <p:cNvGrpSpPr/>
        <p:nvPr/>
      </p:nvGrpSpPr>
      <p:grpSpPr>
        <a:xfrm>
          <a:off x="0" y="0"/>
          <a:ext cx="0" cy="0"/>
          <a:chOff x="0" y="0"/>
          <a:chExt cx="0" cy="0"/>
        </a:xfrm>
      </p:grpSpPr>
      <p:pic>
        <p:nvPicPr>
          <p:cNvPr id="187" name="Google Shape;187;p15" descr="Cartoon of people holding a large light bulb"/>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6619592" y="-224900"/>
            <a:ext cx="2384275" cy="5655756"/>
          </a:xfrm>
          <a:prstGeom prst="rect">
            <a:avLst/>
          </a:prstGeom>
          <a:noFill/>
          <a:ln>
            <a:noFill/>
          </a:ln>
        </p:spPr>
      </p:pic>
      <p:sp>
        <p:nvSpPr>
          <p:cNvPr id="192" name="Google Shape;192;p15"/>
          <p:cNvSpPr txBox="1">
            <a:spLocks noGrp="1"/>
          </p:cNvSpPr>
          <p:nvPr>
            <p:ph type="title" idx="4294967295"/>
          </p:nvPr>
        </p:nvSpPr>
        <p:spPr>
          <a:xfrm>
            <a:off x="394795" y="-72330"/>
            <a:ext cx="8507035" cy="118494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500" b="0"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Electronic Participation   </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3" name="Google Shape;193;p15"/>
          <p:cNvSpPr txBox="1"/>
          <p:nvPr/>
        </p:nvSpPr>
        <p:spPr>
          <a:xfrm>
            <a:off x="208767" y="1117505"/>
            <a:ext cx="6713951" cy="3877985"/>
          </a:xfrm>
          <a:prstGeom prst="rect">
            <a:avLst/>
          </a:prstGeom>
          <a:noFill/>
          <a:ln>
            <a:noFill/>
          </a:ln>
        </p:spPr>
        <p:txBody>
          <a:bodyPr spcFirstLastPara="1" wrap="square" lIns="0" tIns="0" rIns="0" bIns="0" anchor="t" anchorCtr="0">
            <a:spAutoFit/>
          </a:bodyPr>
          <a:lstStyle/>
          <a:p>
            <a:pPr marL="285750" marR="0" lvl="0" indent="-285750" algn="l" rtl="0">
              <a:lnSpc>
                <a:spcPct val="140000"/>
              </a:lnSpc>
              <a:spcBef>
                <a:spcPts val="0"/>
              </a:spcBef>
              <a:spcAft>
                <a:spcPts val="0"/>
              </a:spcAft>
              <a:buFont typeface="Arial" panose="020B0604020202020204" pitchFamily="34" charset="0"/>
              <a:buChar char="•"/>
            </a:pPr>
            <a:r>
              <a:rPr lang="en" sz="1800" b="1" dirty="0">
                <a:solidFill>
                  <a:srgbClr val="1E1E49"/>
                </a:solidFill>
                <a:latin typeface="+mj-lt"/>
                <a:cs typeface="Palanquin Dark"/>
                <a:sym typeface="Palanquin Dark"/>
              </a:rPr>
              <a:t>CEBs may adopt a policy to allow electronic participation in meetings.</a:t>
            </a:r>
          </a:p>
          <a:p>
            <a:pPr marL="285750" marR="0" lvl="0" indent="-285750" algn="l" rtl="0">
              <a:lnSpc>
                <a:spcPct val="140000"/>
              </a:lnSpc>
              <a:spcBef>
                <a:spcPts val="0"/>
              </a:spcBef>
              <a:spcAft>
                <a:spcPts val="0"/>
              </a:spcAft>
              <a:buFont typeface="Arial" panose="020B0604020202020204" pitchFamily="34" charset="0"/>
              <a:buChar char="•"/>
            </a:pPr>
            <a:r>
              <a:rPr lang="en" sz="1800" b="1" dirty="0">
                <a:solidFill>
                  <a:srgbClr val="1E1E49"/>
                </a:solidFill>
                <a:latin typeface="+mj-lt"/>
                <a:cs typeface="Palanquin Dark"/>
                <a:sym typeface="Palanquin Dark"/>
              </a:rPr>
              <a:t>A member may not participate electronically if a final action on certain matters such as a candidate challege, or campaign finance enforcement.</a:t>
            </a:r>
          </a:p>
          <a:p>
            <a:pPr marL="285750" marR="0" lvl="0" indent="-285750" algn="l" rtl="0">
              <a:lnSpc>
                <a:spcPct val="140000"/>
              </a:lnSpc>
              <a:spcBef>
                <a:spcPts val="0"/>
              </a:spcBef>
              <a:spcAft>
                <a:spcPts val="0"/>
              </a:spcAft>
              <a:buFont typeface="Arial" panose="020B0604020202020204" pitchFamily="34" charset="0"/>
              <a:buChar char="•"/>
            </a:pPr>
            <a:r>
              <a:rPr lang="en" sz="1800" b="1" dirty="0">
                <a:solidFill>
                  <a:srgbClr val="1E1E49"/>
                </a:solidFill>
                <a:latin typeface="+mj-lt"/>
                <a:cs typeface="Palanquin Dark"/>
                <a:sym typeface="Palanquin Dark"/>
              </a:rPr>
              <a:t>If policy adopted, meeting must allow all participating members of the governing body to participate simultaneoulsy with each other and allows t</a:t>
            </a:r>
            <a:r>
              <a:rPr lang="en-US" sz="1800" b="1" dirty="0">
                <a:solidFill>
                  <a:srgbClr val="1E1E49"/>
                </a:solidFill>
                <a:latin typeface="+mj-lt"/>
                <a:cs typeface="Palanquin Dark"/>
                <a:sym typeface="Palanquin Dark"/>
              </a:rPr>
              <a:t>he</a:t>
            </a:r>
            <a:r>
              <a:rPr lang="en" sz="1800" b="1" dirty="0">
                <a:solidFill>
                  <a:srgbClr val="1E1E49"/>
                </a:solidFill>
                <a:latin typeface="+mj-lt"/>
                <a:cs typeface="Palanquin Dark"/>
                <a:sym typeface="Palanquin Dark"/>
              </a:rPr>
              <a:t> public to attend and observe. </a:t>
            </a:r>
          </a:p>
          <a:p>
            <a:pPr marR="0" lvl="0" algn="l" rtl="0">
              <a:lnSpc>
                <a:spcPct val="140000"/>
              </a:lnSpc>
              <a:spcBef>
                <a:spcPts val="0"/>
              </a:spcBef>
              <a:spcAft>
                <a:spcPts val="0"/>
              </a:spcAft>
            </a:pPr>
            <a:r>
              <a:rPr lang="en" sz="1800" b="1" dirty="0">
                <a:solidFill>
                  <a:srgbClr val="1E1E49"/>
                </a:solidFill>
                <a:latin typeface="Palanquin Dark"/>
                <a:cs typeface="Palanquin Dark"/>
                <a:sym typeface="Palanquin Dark"/>
              </a:rPr>
              <a:t>				</a:t>
            </a:r>
            <a:r>
              <a:rPr lang="en" sz="1050" dirty="0">
                <a:solidFill>
                  <a:srgbClr val="1E1E49"/>
                </a:solidFill>
                <a:latin typeface="Palanquin Dark"/>
                <a:cs typeface="Palanquin Dark"/>
                <a:sym typeface="Palanquin Dark"/>
              </a:rPr>
              <a:t>	IC 5-14-1.5-3.5</a:t>
            </a:r>
            <a:endParaRPr sz="1800" dirty="0"/>
          </a:p>
        </p:txBody>
      </p:sp>
      <p:grpSp>
        <p:nvGrpSpPr>
          <p:cNvPr id="198" name="Google Shape;198;p15">
            <a:extLs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99" name="Google Shape;199;p15"/>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0" name="Google Shape;200;p15"/>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1" name="Google Shape;201;p15">
            <a:extLs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02" name="Google Shape;202;p15"/>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3" name="Google Shape;203;p15"/>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p:cNvGrpSpPr/>
        <p:nvPr/>
      </p:nvGrpSpPr>
      <p:grpSpPr>
        <a:xfrm>
          <a:off x="0" y="0"/>
          <a:ext cx="0" cy="0"/>
          <a:chOff x="0" y="0"/>
          <a:chExt cx="0" cy="0"/>
        </a:xfrm>
      </p:grpSpPr>
      <p:sp>
        <p:nvSpPr>
          <p:cNvPr id="255" name="Google Shape;255;p18">
            <a:extLst>
              <a:ext uri="{C183D7F6-B498-43B3-948B-1728B52AA6E4}">
                <adec:decorative xmlns:adec="http://schemas.microsoft.com/office/drawing/2017/decorative" val="1"/>
              </a:ext>
            </a:extLst>
          </p:cNvPr>
          <p:cNvSpPr/>
          <p:nvPr/>
        </p:nvSpPr>
        <p:spPr>
          <a:xfrm>
            <a:off x="4825093" y="2436775"/>
            <a:ext cx="3989582" cy="2451779"/>
          </a:xfrm>
          <a:custGeom>
            <a:avLst/>
            <a:gdLst/>
            <a:ahLst/>
            <a:cxnLst/>
            <a:rect l="l" t="t" r="r" b="b"/>
            <a:pathLst>
              <a:path w="7979164" h="4903559" extrusionOk="0">
                <a:moveTo>
                  <a:pt x="0" y="0"/>
                </a:moveTo>
                <a:lnTo>
                  <a:pt x="7979164" y="0"/>
                </a:lnTo>
                <a:lnTo>
                  <a:pt x="7979164" y="4903559"/>
                </a:lnTo>
                <a:lnTo>
                  <a:pt x="0" y="4903559"/>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US"/>
          </a:p>
        </p:txBody>
      </p:sp>
      <p:sp>
        <p:nvSpPr>
          <p:cNvPr id="256" name="Google Shape;256;p18"/>
          <p:cNvSpPr txBox="1">
            <a:spLocks noGrp="1"/>
          </p:cNvSpPr>
          <p:nvPr>
            <p:ph type="title" idx="4294967295"/>
          </p:nvPr>
        </p:nvSpPr>
        <p:spPr>
          <a:xfrm>
            <a:off x="367936" y="148926"/>
            <a:ext cx="8544263" cy="75161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Campaign </a:t>
            </a:r>
            <a:r>
              <a:rPr kumimoji="0" lang="en-US" sz="4400" b="1" i="0" u="none" strike="noStrike" kern="0" cap="none" spc="0" normalizeH="0" baseline="0" noProof="0" dirty="0">
                <a:ln>
                  <a:noFill/>
                </a:ln>
                <a:solidFill>
                  <a:srgbClr val="002060"/>
                </a:solidFill>
                <a:effectLst/>
                <a:uLnTx/>
                <a:uFillTx/>
                <a:latin typeface="Palanquin Dark"/>
                <a:ea typeface="Palanquin Dark"/>
                <a:cs typeface="Palanquin Dark"/>
                <a:sym typeface="Palanquin Dark"/>
              </a:rPr>
              <a:t>Finance</a:t>
            </a:r>
            <a:r>
              <a:rPr kumimoji="0" lang="en-US" sz="44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 </a:t>
            </a:r>
            <a:r>
              <a:rPr kumimoji="0" lang="en-US" sz="4400" b="1" i="0" u="none" strike="noStrike" kern="0" cap="none" spc="0" normalizeH="0" baseline="0" noProof="0" dirty="0">
                <a:ln>
                  <a:noFill/>
                </a:ln>
                <a:solidFill>
                  <a:schemeClr val="tx1"/>
                </a:solidFill>
                <a:effectLst/>
                <a:uLnTx/>
                <a:uFillTx/>
                <a:latin typeface="Palanquin Dark"/>
                <a:ea typeface="Palanquin Dark"/>
                <a:cs typeface="Palanquin Dark"/>
                <a:sym typeface="Palanquin Dark"/>
              </a:rPr>
              <a:t>Enforcement</a:t>
            </a:r>
            <a:endParaRPr kumimoji="0" lang="en-US" sz="700" b="0" i="0" u="none" strike="noStrike" kern="0" cap="none" spc="0" normalizeH="0" baseline="0" noProof="0" dirty="0">
              <a:ln>
                <a:noFill/>
              </a:ln>
              <a:solidFill>
                <a:schemeClr val="tx1"/>
              </a:solidFill>
              <a:effectLst/>
              <a:uLnTx/>
              <a:uFillTx/>
              <a:latin typeface="Arial"/>
              <a:ea typeface="Arial"/>
              <a:cs typeface="Arial"/>
              <a:sym typeface="Arial"/>
            </a:endParaRPr>
          </a:p>
        </p:txBody>
      </p:sp>
      <p:sp>
        <p:nvSpPr>
          <p:cNvPr id="261" name="Google Shape;261;p18"/>
          <p:cNvSpPr txBox="1"/>
          <p:nvPr/>
        </p:nvSpPr>
        <p:spPr>
          <a:xfrm>
            <a:off x="540239" y="1151696"/>
            <a:ext cx="7557338" cy="2893100"/>
          </a:xfrm>
          <a:prstGeom prst="rect">
            <a:avLst/>
          </a:prstGeom>
          <a:noFill/>
          <a:ln>
            <a:noFill/>
          </a:ln>
        </p:spPr>
        <p:txBody>
          <a:bodyPr spcFirstLastPara="1" wrap="square" lIns="0" tIns="0" rIns="0" bIns="0" anchor="t" anchorCtr="0">
            <a:spAutoFit/>
          </a:bodyPr>
          <a:lstStyle/>
          <a:p>
            <a:pPr marL="0" marR="0" lvl="0" indent="0" rtl="0">
              <a:lnSpc>
                <a:spcPct val="139986"/>
              </a:lnSpc>
              <a:spcBef>
                <a:spcPts val="0"/>
              </a:spcBef>
              <a:spcAft>
                <a:spcPts val="0"/>
              </a:spcAft>
              <a:buNone/>
            </a:pPr>
            <a:r>
              <a:rPr lang="en" sz="2000" dirty="0">
                <a:solidFill>
                  <a:srgbClr val="1E1E49"/>
                </a:solidFill>
                <a:latin typeface="+mj-lt"/>
                <a:cs typeface="Palanquin Dark"/>
                <a:sym typeface="Palanquin Dark"/>
              </a:rPr>
              <a:t>Applicable Law</a:t>
            </a:r>
          </a:p>
          <a:p>
            <a:pPr marL="342900" marR="0" lvl="0" indent="-342900" rtl="0">
              <a:lnSpc>
                <a:spcPct val="139986"/>
              </a:lnSpc>
              <a:spcBef>
                <a:spcPts val="0"/>
              </a:spcBef>
              <a:spcAft>
                <a:spcPts val="0"/>
              </a:spcAft>
              <a:buFont typeface="Arial" panose="020B0604020202020204" pitchFamily="34" charset="0"/>
              <a:buChar char="•"/>
            </a:pPr>
            <a:r>
              <a:rPr lang="en" sz="2000" dirty="0">
                <a:solidFill>
                  <a:srgbClr val="1E1E49"/>
                </a:solidFill>
                <a:latin typeface="+mj-lt"/>
                <a:cs typeface="Palanquin Dark"/>
                <a:sym typeface="Palanquin Dark"/>
              </a:rPr>
              <a:t>Indiana Open Door Law (IC 5-14-1.5)</a:t>
            </a:r>
          </a:p>
          <a:p>
            <a:pPr marL="342900" marR="0" lvl="0" indent="-342900" rtl="0">
              <a:lnSpc>
                <a:spcPct val="139986"/>
              </a:lnSpc>
              <a:spcBef>
                <a:spcPts val="0"/>
              </a:spcBef>
              <a:spcAft>
                <a:spcPts val="0"/>
              </a:spcAft>
              <a:buFont typeface="Arial" panose="020B0604020202020204" pitchFamily="34" charset="0"/>
              <a:buChar char="•"/>
            </a:pPr>
            <a:r>
              <a:rPr lang="en" sz="2000" dirty="0">
                <a:solidFill>
                  <a:srgbClr val="1E1E49"/>
                </a:solidFill>
                <a:latin typeface="+mj-lt"/>
                <a:cs typeface="Palanquin Dark"/>
                <a:sym typeface="Palanquin Dark"/>
              </a:rPr>
              <a:t>Administrative Orders and Procedures Act (AOPA) IC 4-21.5-3)</a:t>
            </a:r>
          </a:p>
          <a:p>
            <a:pPr marL="342900" marR="0" lvl="0" indent="-342900" rtl="0">
              <a:lnSpc>
                <a:spcPct val="139986"/>
              </a:lnSpc>
              <a:spcBef>
                <a:spcPts val="0"/>
              </a:spcBef>
              <a:spcAft>
                <a:spcPts val="0"/>
              </a:spcAft>
              <a:buFont typeface="Arial" panose="020B0604020202020204" pitchFamily="34" charset="0"/>
              <a:buChar char="•"/>
            </a:pPr>
            <a:r>
              <a:rPr lang="en" sz="2000" dirty="0">
                <a:solidFill>
                  <a:srgbClr val="1E1E49"/>
                </a:solidFill>
                <a:latin typeface="+mj-lt"/>
                <a:cs typeface="Palanquin Dark"/>
                <a:sym typeface="Palanquin Dark"/>
              </a:rPr>
              <a:t>Indiana Election Law (IC 3-9-4 | IC 3-14-1)</a:t>
            </a:r>
          </a:p>
          <a:p>
            <a:pPr marL="342900" marR="0" lvl="0" indent="-342900" rtl="0">
              <a:lnSpc>
                <a:spcPct val="139986"/>
              </a:lnSpc>
              <a:spcBef>
                <a:spcPts val="0"/>
              </a:spcBef>
              <a:spcAft>
                <a:spcPts val="0"/>
              </a:spcAft>
              <a:buFont typeface="Arial" panose="020B0604020202020204" pitchFamily="34" charset="0"/>
              <a:buChar char="•"/>
            </a:pPr>
            <a:endParaRPr lang="en" sz="2000" dirty="0">
              <a:solidFill>
                <a:srgbClr val="1E1E49"/>
              </a:solidFill>
              <a:latin typeface="+mj-lt"/>
              <a:cs typeface="Palanquin Dark"/>
              <a:sym typeface="Palanquin Dark"/>
            </a:endParaRPr>
          </a:p>
          <a:p>
            <a:pPr marR="0" lvl="0" rtl="0">
              <a:spcBef>
                <a:spcPts val="0"/>
              </a:spcBef>
              <a:spcAft>
                <a:spcPts val="0"/>
              </a:spcAft>
            </a:pPr>
            <a:r>
              <a:rPr lang="en" sz="1600" dirty="0">
                <a:solidFill>
                  <a:srgbClr val="1E1E49"/>
                </a:solidFill>
                <a:latin typeface="+mj-lt"/>
                <a:cs typeface="Palanquin Dark"/>
                <a:sym typeface="Palanquin Dark"/>
              </a:rPr>
              <a:t>Campaign Finance Enforcement Tool Kit </a:t>
            </a:r>
            <a:br>
              <a:rPr lang="en" sz="1600" dirty="0">
                <a:solidFill>
                  <a:srgbClr val="1E1E49"/>
                </a:solidFill>
                <a:latin typeface="+mj-lt"/>
                <a:cs typeface="Palanquin Dark"/>
                <a:sym typeface="Palanquin Dark"/>
              </a:rPr>
            </a:br>
            <a:r>
              <a:rPr lang="en" sz="1600" dirty="0">
                <a:solidFill>
                  <a:srgbClr val="1E1E49"/>
                </a:solidFill>
                <a:latin typeface="+mj-lt"/>
                <a:cs typeface="Palanquin Dark"/>
                <a:sym typeface="Palanquin Dark"/>
              </a:rPr>
              <a:t>is found in t</a:t>
            </a:r>
            <a:r>
              <a:rPr lang="en-US" sz="1600" dirty="0">
                <a:solidFill>
                  <a:srgbClr val="1E1E49"/>
                </a:solidFill>
                <a:latin typeface="+mj-lt"/>
                <a:cs typeface="Palanquin Dark"/>
                <a:sym typeface="Palanquin Dark"/>
              </a:rPr>
              <a:t>he</a:t>
            </a:r>
            <a:r>
              <a:rPr lang="en" sz="1600" dirty="0">
                <a:solidFill>
                  <a:srgbClr val="1E1E49"/>
                </a:solidFill>
                <a:latin typeface="+mj-lt"/>
                <a:cs typeface="Palanquin Dark"/>
                <a:sym typeface="Palanquin Dark"/>
              </a:rPr>
              <a:t> Appendix of the </a:t>
            </a:r>
          </a:p>
          <a:p>
            <a:pPr marR="0" lvl="0" rtl="0">
              <a:spcBef>
                <a:spcPts val="0"/>
              </a:spcBef>
              <a:spcAft>
                <a:spcPts val="0"/>
              </a:spcAft>
            </a:pPr>
            <a:r>
              <a:rPr lang="en" sz="1600" i="1" dirty="0">
                <a:solidFill>
                  <a:srgbClr val="1E1E49"/>
                </a:solidFill>
                <a:latin typeface="+mj-lt"/>
                <a:cs typeface="Palanquin Dark"/>
                <a:sym typeface="Palanquin Dark"/>
              </a:rPr>
              <a:t>2026 Campaign Finance Manual</a:t>
            </a:r>
            <a:endParaRPr sz="1600" i="1" dirty="0">
              <a:latin typeface="+mj-lt"/>
            </a:endParaRPr>
          </a:p>
        </p:txBody>
      </p:sp>
      <p:grpSp>
        <p:nvGrpSpPr>
          <p:cNvPr id="265" name="Google Shape;265;p18">
            <a:extLs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3A47D29A-D88A-66D6-A3A2-82A4860675F9}"/>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5FD1C774-C517-B8CC-AAE3-054E7351A69D}"/>
              </a:ext>
            </a:extLst>
          </p:cNvPr>
          <p:cNvSpPr txBox="1">
            <a:spLocks noGrp="1"/>
          </p:cNvSpPr>
          <p:nvPr>
            <p:ph type="title" idx="4294967295"/>
          </p:nvPr>
        </p:nvSpPr>
        <p:spPr>
          <a:xfrm>
            <a:off x="367936" y="148926"/>
            <a:ext cx="8544263" cy="75161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Delinquent or </a:t>
            </a:r>
            <a:r>
              <a:rPr kumimoji="0" lang="en-US" sz="4400" b="1" i="0" u="none" strike="noStrike" kern="0" cap="none" spc="0" normalizeH="0" baseline="0" noProof="0" dirty="0">
                <a:ln>
                  <a:noFill/>
                </a:ln>
                <a:solidFill>
                  <a:srgbClr val="002060"/>
                </a:solidFill>
                <a:effectLst/>
                <a:uLnTx/>
                <a:uFillTx/>
                <a:latin typeface="Palanquin Dark"/>
                <a:ea typeface="Palanquin Dark"/>
                <a:cs typeface="Palanquin Dark"/>
                <a:sym typeface="Palanquin Dark"/>
              </a:rPr>
              <a:t>“Late” Reports</a:t>
            </a:r>
            <a:endParaRPr kumimoji="0" lang="en-US" sz="700" b="0" i="0" u="none" strike="noStrike" kern="0" cap="none" spc="0" normalizeH="0" baseline="0" noProof="0" dirty="0">
              <a:ln>
                <a:noFill/>
              </a:ln>
              <a:solidFill>
                <a:schemeClr val="tx1"/>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50196128-767C-D4EF-07B6-C9A68E2A5364}"/>
              </a:ext>
            </a:extLst>
          </p:cNvPr>
          <p:cNvSpPr txBox="1"/>
          <p:nvPr/>
        </p:nvSpPr>
        <p:spPr>
          <a:xfrm>
            <a:off x="367936" y="942350"/>
            <a:ext cx="8286464" cy="3939540"/>
          </a:xfrm>
          <a:prstGeom prst="rect">
            <a:avLst/>
          </a:prstGeom>
          <a:noFill/>
          <a:ln>
            <a:noFill/>
          </a:ln>
        </p:spPr>
        <p:txBody>
          <a:bodyPr spcFirstLastPara="1" wrap="square" lIns="0" tIns="0" rIns="0" bIns="0" anchor="t" anchorCtr="0">
            <a:spAutoFit/>
          </a:bodyPr>
          <a:lstStyle/>
          <a:p>
            <a:pPr marL="342900" indent="-342900">
              <a:buFont typeface="Arial" panose="020B0604020202020204" pitchFamily="34" charset="0"/>
              <a:buChar char="•"/>
            </a:pPr>
            <a:r>
              <a:rPr lang="en-US" altLang="en-US" sz="2000" dirty="0">
                <a:solidFill>
                  <a:schemeClr val="tx1"/>
                </a:solidFill>
              </a:rPr>
              <a:t>CFA </a:t>
            </a:r>
            <a:r>
              <a:rPr lang="en-US" altLang="en-US" sz="2000" dirty="0"/>
              <a:t>Committee failed to file required campaign finance report by NOON deadline</a:t>
            </a:r>
          </a:p>
          <a:p>
            <a:pPr marL="914400" lvl="3" indent="-342900">
              <a:buFont typeface="Arial" panose="020B0604020202020204" pitchFamily="34" charset="0"/>
              <a:buChar char="•"/>
            </a:pPr>
            <a:r>
              <a:rPr lang="en-US" altLang="en-US" sz="2000" dirty="0"/>
              <a:t>Applies to ALL committees</a:t>
            </a:r>
          </a:p>
          <a:p>
            <a:pPr marL="342900" indent="-342900">
              <a:buFont typeface="Arial" panose="020B0604020202020204" pitchFamily="34" charset="0"/>
              <a:buChar char="•"/>
            </a:pPr>
            <a:r>
              <a:rPr lang="en-US" altLang="en-US" sz="2000" dirty="0"/>
              <a:t>MUST send committee notice of delinquent report not later than 30 days after the report was required to be filed</a:t>
            </a:r>
          </a:p>
          <a:p>
            <a:pPr marL="914400" lvl="1" indent="-342900">
              <a:buFont typeface="Arial" panose="020B0604020202020204" pitchFamily="34" charset="0"/>
              <a:buChar char="•"/>
            </a:pPr>
            <a:r>
              <a:rPr lang="en-US" altLang="en-US" sz="2000" dirty="0"/>
              <a:t>See Form 1 in tool kit found in 2026 Campaign Finance Manual</a:t>
            </a:r>
          </a:p>
          <a:p>
            <a:pPr marL="914400" lvl="1" indent="-342900">
              <a:buFont typeface="Arial" panose="020B0604020202020204" pitchFamily="34" charset="0"/>
              <a:buChar char="•"/>
            </a:pPr>
            <a:r>
              <a:rPr lang="en-US" altLang="en-US" sz="2000" dirty="0"/>
              <a:t>CEB not required to send “reminder” notice before deadline, but may do so uniformly</a:t>
            </a:r>
          </a:p>
          <a:p>
            <a:pPr marL="342900" indent="-342900">
              <a:buFont typeface="Arial" panose="020B0604020202020204" pitchFamily="34" charset="0"/>
              <a:buChar char="•"/>
            </a:pPr>
            <a:r>
              <a:rPr lang="en-US" altLang="en-US" sz="2000" dirty="0"/>
              <a:t>MUST post list of delinquent committees on clerk’s public notice board</a:t>
            </a:r>
          </a:p>
          <a:p>
            <a:pPr marL="342900" indent="-342900">
              <a:buFont typeface="Arial" panose="020B0604020202020204" pitchFamily="34" charset="0"/>
              <a:buChar char="•"/>
            </a:pPr>
            <a:r>
              <a:rPr lang="en-US" altLang="en-US" sz="2000" dirty="0"/>
              <a:t>MUST conduct a campaign finance hearing, providing best possible notice to the delinquent committee </a:t>
            </a:r>
            <a:r>
              <a:rPr lang="en-US" altLang="en-US" sz="2200" dirty="0"/>
              <a:t>	</a:t>
            </a:r>
          </a:p>
          <a:p>
            <a:pPr marL="342900" indent="-342900">
              <a:buFont typeface="Arial" panose="020B0604020202020204" pitchFamily="34" charset="0"/>
              <a:buChar char="•"/>
            </a:pPr>
            <a:endParaRPr lang="en-US" altLang="en-US" sz="2200" dirty="0"/>
          </a:p>
          <a:p>
            <a:r>
              <a:rPr lang="en-US" altLang="en-US" sz="1100" dirty="0"/>
              <a:t>IC 3-9-4-14 | IC 3-9-4-17 | IC 3-9-4-19</a:t>
            </a:r>
            <a:endParaRPr sz="1100" dirty="0"/>
          </a:p>
        </p:txBody>
      </p:sp>
      <p:grpSp>
        <p:nvGrpSpPr>
          <p:cNvPr id="265" name="Google Shape;265;p18">
            <a:extLst>
              <a:ext uri="{FF2B5EF4-FFF2-40B4-BE49-F238E27FC236}">
                <a16:creationId xmlns:a16="http://schemas.microsoft.com/office/drawing/2014/main" id="{9A3D7341-034D-0BF0-E006-C1FA28773702}"/>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5E1C154B-ED13-FB93-6C30-708ECEADA0EC}"/>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605B43B5-A617-1C47-CE36-E59E567ECF23}"/>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30F723C4-7A19-F3D1-E1DD-2E4BB6BA5197}"/>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95A2F7E5-9286-ED3F-BD68-36D365BFC71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51250FFB-811A-D0EE-59D8-2E80EA349FEB}"/>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608827736"/>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A4716582-840C-C5CB-E865-56E61F56768A}"/>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C919926C-EE8A-B34C-FAA4-E0885147B61F}"/>
              </a:ext>
            </a:extLst>
          </p:cNvPr>
          <p:cNvSpPr txBox="1">
            <a:spLocks noGrp="1"/>
          </p:cNvSpPr>
          <p:nvPr>
            <p:ph type="title" idx="4294967295"/>
          </p:nvPr>
        </p:nvSpPr>
        <p:spPr>
          <a:xfrm>
            <a:off x="389536" y="118739"/>
            <a:ext cx="8544263" cy="751616"/>
          </a:xfrm>
          <a:prstGeom prst="rect">
            <a:avLst/>
          </a:prstGeom>
          <a:solidFill>
            <a:srgbClr val="A4B2ED"/>
          </a:solid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2060"/>
                </a:solidFill>
                <a:effectLst/>
                <a:uLnTx/>
                <a:uFillTx/>
                <a:latin typeface="Palanquin Dark"/>
                <a:ea typeface="Palanquin Dark"/>
                <a:cs typeface="Palanquin Dark"/>
                <a:sym typeface="Palanquin Dark"/>
              </a:rPr>
              <a:t>Defective Reports</a:t>
            </a:r>
            <a:endParaRPr kumimoji="0" lang="en-US" sz="700" b="0"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91D5FA07-0D92-886D-5FA4-CC1C12D65AC7}"/>
              </a:ext>
            </a:extLst>
          </p:cNvPr>
          <p:cNvSpPr txBox="1"/>
          <p:nvPr/>
        </p:nvSpPr>
        <p:spPr>
          <a:xfrm>
            <a:off x="453599" y="870355"/>
            <a:ext cx="8107201" cy="3970318"/>
          </a:xfrm>
          <a:prstGeom prst="rect">
            <a:avLst/>
          </a:prstGeom>
          <a:noFill/>
          <a:ln>
            <a:noFill/>
          </a:ln>
        </p:spPr>
        <p:txBody>
          <a:bodyPr spcFirstLastPara="1" wrap="square" lIns="0" tIns="0" rIns="0" bIns="0" anchor="t" anchorCtr="0">
            <a:spAutoFit/>
          </a:bodyPr>
          <a:lstStyle/>
          <a:p>
            <a:pPr>
              <a:defRPr/>
            </a:pPr>
            <a:r>
              <a:rPr lang="en-US" altLang="en-US" sz="2400" dirty="0">
                <a:highlight>
                  <a:srgbClr val="FFE072"/>
                </a:highlight>
              </a:rPr>
              <a:t>What makes a report defective?</a:t>
            </a:r>
          </a:p>
          <a:p>
            <a:pPr marL="457200" lvl="1" indent="-342900">
              <a:buFont typeface="Arial" panose="020B0604020202020204" pitchFamily="34" charset="0"/>
              <a:buChar char="•"/>
              <a:defRPr/>
            </a:pPr>
            <a:r>
              <a:rPr lang="en-US" altLang="en-US" sz="2000" dirty="0"/>
              <a:t>Omission of required elements on a CFA-1, CFA-2, CFA-3, CFA-4, CFA-11, et al</a:t>
            </a:r>
          </a:p>
          <a:p>
            <a:pPr marL="457200" lvl="1" indent="-342900">
              <a:buFont typeface="Arial" panose="020B0604020202020204" pitchFamily="34" charset="0"/>
              <a:buChar char="•"/>
              <a:defRPr/>
            </a:pPr>
            <a:r>
              <a:rPr lang="en-US" altLang="en-US" sz="2000" dirty="0"/>
              <a:t>Examples, include but are not limited to:</a:t>
            </a:r>
          </a:p>
          <a:p>
            <a:pPr marL="914400" lvl="2" indent="-342900">
              <a:buFont typeface="Arial" panose="020B0604020202020204" pitchFamily="34" charset="0"/>
              <a:buChar char="•"/>
              <a:defRPr/>
            </a:pPr>
            <a:r>
              <a:rPr lang="en-US" altLang="en-US" sz="1800" dirty="0"/>
              <a:t>Missing dates or using date range</a:t>
            </a:r>
          </a:p>
          <a:p>
            <a:pPr marL="914400" lvl="2" indent="-342900">
              <a:buFont typeface="Arial" panose="020B0604020202020204" pitchFamily="34" charset="0"/>
              <a:buChar char="•"/>
              <a:defRPr/>
            </a:pPr>
            <a:r>
              <a:rPr lang="en-US" altLang="en-US" sz="1800" dirty="0"/>
              <a:t>Omitted expenditure classification codes</a:t>
            </a:r>
          </a:p>
          <a:p>
            <a:pPr marL="914400" lvl="2" indent="-342900">
              <a:buFont typeface="Arial" panose="020B0604020202020204" pitchFamily="34" charset="0"/>
              <a:buChar char="•"/>
              <a:defRPr/>
            </a:pPr>
            <a:r>
              <a:rPr lang="en-US" altLang="en-US" sz="1800" dirty="0"/>
              <a:t>Not including full name, address of itemized contributions, expenditures</a:t>
            </a:r>
          </a:p>
          <a:p>
            <a:pPr marL="914400" lvl="2" indent="-342900">
              <a:buFont typeface="Arial" panose="020B0604020202020204" pitchFamily="34" charset="0"/>
              <a:buChar char="•"/>
              <a:defRPr/>
            </a:pPr>
            <a:r>
              <a:rPr lang="en-US" altLang="en-US" sz="1800" dirty="0"/>
              <a:t>Not using current version of CFA forms</a:t>
            </a:r>
          </a:p>
          <a:p>
            <a:pPr marL="914400" lvl="2" indent="-342900">
              <a:buFont typeface="Arial" panose="020B0604020202020204" pitchFamily="34" charset="0"/>
              <a:buChar char="•"/>
              <a:defRPr/>
            </a:pPr>
            <a:endParaRPr lang="en-US" altLang="en-US" sz="1800" dirty="0"/>
          </a:p>
          <a:p>
            <a:pPr lvl="2">
              <a:defRPr/>
            </a:pPr>
            <a:r>
              <a:rPr lang="en-US" altLang="en-US" sz="1800" dirty="0">
                <a:highlight>
                  <a:srgbClr val="FFE072"/>
                </a:highlight>
              </a:rPr>
              <a:t>Campaign finance filings are </a:t>
            </a:r>
            <a:r>
              <a:rPr lang="en-US" altLang="en-US" sz="1800" b="1" dirty="0">
                <a:highlight>
                  <a:srgbClr val="FFE072"/>
                </a:highlight>
              </a:rPr>
              <a:t>not rejected </a:t>
            </a:r>
            <a:r>
              <a:rPr lang="en-US" altLang="en-US" sz="1800" dirty="0">
                <a:highlight>
                  <a:srgbClr val="FFE072"/>
                </a:highlight>
              </a:rPr>
              <a:t>if submitted on an approved form! </a:t>
            </a:r>
            <a:r>
              <a:rPr lang="en-US" altLang="en-US" sz="1800" dirty="0"/>
              <a:t>Instead, the committee’s filing may be found defective or delinquent and subject to civil penalties. </a:t>
            </a:r>
          </a:p>
          <a:p>
            <a:pPr marL="342900" indent="-342900">
              <a:buFont typeface="Arial" panose="020B0604020202020204" pitchFamily="34" charset="0"/>
              <a:buChar char="•"/>
            </a:pPr>
            <a:endParaRPr sz="1200" dirty="0"/>
          </a:p>
        </p:txBody>
      </p:sp>
      <p:grpSp>
        <p:nvGrpSpPr>
          <p:cNvPr id="265" name="Google Shape;265;p18">
            <a:extLst>
              <a:ext uri="{FF2B5EF4-FFF2-40B4-BE49-F238E27FC236}">
                <a16:creationId xmlns:a16="http://schemas.microsoft.com/office/drawing/2014/main" id="{7030E3FE-215F-E804-677C-A2A3ECC4DD86}"/>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D883751A-7E65-6831-C4FA-F250FBA6E275}"/>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D70C4196-C143-2E2A-15DB-677D611917AE}"/>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01C7FB7B-4659-75D3-2128-5B52771D8DD1}"/>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E1B4ABC6-FEEB-DE3A-2768-AB6A0F10DFEF}"/>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939B7DC9-1E8D-F218-BE11-8FAE4661985E}"/>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546986633"/>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3A41A137-1575-6FDE-0D5C-FAC8D33C9DCC}"/>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DDC396D4-0FBC-BA64-3305-A11068BB85D9}"/>
              </a:ext>
            </a:extLst>
          </p:cNvPr>
          <p:cNvSpPr txBox="1">
            <a:spLocks noGrp="1"/>
          </p:cNvSpPr>
          <p:nvPr>
            <p:ph type="title" idx="4294967295"/>
          </p:nvPr>
        </p:nvSpPr>
        <p:spPr>
          <a:xfrm>
            <a:off x="367936" y="148926"/>
            <a:ext cx="8544263" cy="75161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Defective </a:t>
            </a:r>
            <a:r>
              <a:rPr kumimoji="0" lang="en-US" sz="4400" b="1" i="0" u="none" strike="noStrike" kern="0" cap="none" spc="0" normalizeH="0" baseline="0" noProof="0" dirty="0">
                <a:ln>
                  <a:noFill/>
                </a:ln>
                <a:solidFill>
                  <a:srgbClr val="002060"/>
                </a:solidFill>
                <a:effectLst/>
                <a:uLnTx/>
                <a:uFillTx/>
                <a:latin typeface="Palanquin Dark"/>
                <a:ea typeface="Palanquin Dark"/>
                <a:cs typeface="Palanquin Dark"/>
                <a:sym typeface="Palanquin Dark"/>
              </a:rPr>
              <a:t>Reports</a:t>
            </a:r>
            <a:endParaRPr kumimoji="0" lang="en-US" sz="700" b="0" i="0" u="none" strike="noStrike" kern="0" cap="none" spc="0" normalizeH="0" baseline="0" noProof="0" dirty="0">
              <a:ln>
                <a:noFill/>
              </a:ln>
              <a:solidFill>
                <a:schemeClr val="tx1"/>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E5DF5CC7-C53F-3C49-E902-A9F2AE3CE3A6}"/>
              </a:ext>
            </a:extLst>
          </p:cNvPr>
          <p:cNvSpPr txBox="1"/>
          <p:nvPr/>
        </p:nvSpPr>
        <p:spPr>
          <a:xfrm>
            <a:off x="453601" y="1001031"/>
            <a:ext cx="8128800" cy="3970318"/>
          </a:xfrm>
          <a:prstGeom prst="rect">
            <a:avLst/>
          </a:prstGeom>
          <a:noFill/>
          <a:ln>
            <a:noFill/>
          </a:ln>
        </p:spPr>
        <p:txBody>
          <a:bodyPr spcFirstLastPara="1" wrap="square" lIns="0" tIns="0" rIns="0" bIns="0" anchor="t" anchorCtr="0">
            <a:spAutoFit/>
          </a:bodyPr>
          <a:lstStyle/>
          <a:p>
            <a:r>
              <a:rPr lang="en-US" altLang="en-US" sz="2400" dirty="0">
                <a:highlight>
                  <a:srgbClr val="FFE072"/>
                </a:highlight>
              </a:rPr>
              <a:t>A report appears to be defective, what’s next?</a:t>
            </a:r>
          </a:p>
          <a:p>
            <a:pPr marL="800100" indent="-342900">
              <a:buFont typeface="Arial" panose="020B0604020202020204" pitchFamily="34" charset="0"/>
              <a:buChar char="•"/>
            </a:pPr>
            <a:r>
              <a:rPr lang="en-US" altLang="en-US" sz="2000" dirty="0"/>
              <a:t>If the CEB agrees that a campaign finance filing appears to be defective, then:</a:t>
            </a:r>
            <a:endParaRPr lang="en-US" altLang="en-US" sz="2000" dirty="0">
              <a:solidFill>
                <a:srgbClr val="002060"/>
              </a:solidFill>
            </a:endParaRPr>
          </a:p>
          <a:p>
            <a:pPr marL="1714500" lvl="2" indent="-342900">
              <a:buFont typeface="Arial" panose="020B0604020202020204" pitchFamily="34" charset="0"/>
              <a:buChar char="•"/>
            </a:pPr>
            <a:r>
              <a:rPr lang="en-US" altLang="en-US" sz="2000" dirty="0">
                <a:solidFill>
                  <a:srgbClr val="002060"/>
                </a:solidFill>
              </a:rPr>
              <a:t>Notice is sent to the committee by mail</a:t>
            </a:r>
          </a:p>
          <a:p>
            <a:pPr marL="2397125" lvl="3" indent="-338138">
              <a:buFont typeface="Arial" panose="020B0604020202020204" pitchFamily="34" charset="0"/>
              <a:buChar char="•"/>
            </a:pPr>
            <a:r>
              <a:rPr lang="en-US" altLang="en-US" sz="1600" dirty="0">
                <a:solidFill>
                  <a:srgbClr val="002060"/>
                </a:solidFill>
              </a:rPr>
              <a:t>Recommend sending notice with a tracking method to know the exact date the committee received notice for enforcement purposes</a:t>
            </a:r>
          </a:p>
          <a:p>
            <a:pPr marL="1374775" lvl="4" indent="338138">
              <a:buFont typeface="Arial" panose="020B0604020202020204" pitchFamily="34" charset="0"/>
              <a:buChar char="•"/>
            </a:pPr>
            <a:r>
              <a:rPr lang="en-US" altLang="en-US" sz="2000" dirty="0">
                <a:solidFill>
                  <a:srgbClr val="002060"/>
                </a:solidFill>
              </a:rPr>
              <a:t>Committee has five days </a:t>
            </a:r>
            <a:r>
              <a:rPr lang="en-US" altLang="en-US" sz="2000" u="sng" dirty="0">
                <a:solidFill>
                  <a:srgbClr val="002060"/>
                </a:solidFill>
              </a:rPr>
              <a:t>after</a:t>
            </a:r>
            <a:r>
              <a:rPr lang="en-US" altLang="en-US" sz="2000" dirty="0">
                <a:solidFill>
                  <a:srgbClr val="002060"/>
                </a:solidFill>
              </a:rPr>
              <a:t> the receipt of the notice to </a:t>
            </a:r>
            <a:br>
              <a:rPr lang="en-US" altLang="en-US" sz="2000" dirty="0">
                <a:solidFill>
                  <a:srgbClr val="002060"/>
                </a:solidFill>
              </a:rPr>
            </a:br>
            <a:r>
              <a:rPr lang="en-US" altLang="en-US" sz="2000" dirty="0">
                <a:solidFill>
                  <a:srgbClr val="002060"/>
                </a:solidFill>
              </a:rPr>
              <a:t>     cure defects and file corrected report</a:t>
            </a:r>
          </a:p>
          <a:p>
            <a:pPr marL="1712913" lvl="4" indent="-338138">
              <a:buFont typeface="Arial" panose="020B0604020202020204" pitchFamily="34" charset="0"/>
              <a:buChar char="•"/>
            </a:pPr>
            <a:r>
              <a:rPr lang="en-US" altLang="en-US" sz="2000" dirty="0">
                <a:solidFill>
                  <a:srgbClr val="002060"/>
                </a:solidFill>
              </a:rPr>
              <a:t>If committee fails to do so, then a $10 per calendar day fine up to $100 may be imposed at a CEB hearing</a:t>
            </a:r>
          </a:p>
          <a:p>
            <a:pPr marL="571500" lvl="2"/>
            <a:endParaRPr lang="en-US" altLang="en-US" sz="2400" dirty="0"/>
          </a:p>
          <a:p>
            <a:pPr marL="571500" lvl="2" algn="r"/>
            <a:r>
              <a:rPr lang="en-US" altLang="en-US" sz="1000" dirty="0"/>
              <a:t>IC 3-9-4-14 | IC 3-9-4-17</a:t>
            </a:r>
          </a:p>
          <a:p>
            <a:pPr>
              <a:defRPr/>
            </a:pPr>
            <a:endParaRPr sz="1200" dirty="0"/>
          </a:p>
        </p:txBody>
      </p:sp>
      <p:grpSp>
        <p:nvGrpSpPr>
          <p:cNvPr id="265" name="Google Shape;265;p18">
            <a:extLst>
              <a:ext uri="{FF2B5EF4-FFF2-40B4-BE49-F238E27FC236}">
                <a16:creationId xmlns:a16="http://schemas.microsoft.com/office/drawing/2014/main" id="{D16AC805-5B8F-9425-BB0F-9D34F06C50D2}"/>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1327621F-EBE6-8B87-A049-951C959E6B2B}"/>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0FFD23C1-F3D5-95A4-0BCC-2ECCAE8194D5}"/>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BF23107B-F9E6-34AA-C2B5-E512FCB070A7}"/>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327FECC9-1998-58F7-F2D9-1DF39857EB3C}"/>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98EA828B-5962-3D0B-4901-10D08F17121D}"/>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786137376"/>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F758A1CF-1651-0D0F-C3B3-B7F050366611}"/>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C3FAB346-F9DD-5738-4B67-0F4EE58B98A1}"/>
              </a:ext>
            </a:extLst>
          </p:cNvPr>
          <p:cNvSpPr txBox="1">
            <a:spLocks noGrp="1"/>
          </p:cNvSpPr>
          <p:nvPr>
            <p:ph type="title" idx="4294967295"/>
          </p:nvPr>
        </p:nvSpPr>
        <p:spPr>
          <a:xfrm>
            <a:off x="367936" y="148926"/>
            <a:ext cx="8544263" cy="75161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Defective </a:t>
            </a:r>
            <a:r>
              <a:rPr kumimoji="0" lang="en-US" sz="4400" b="1" i="0" u="none" strike="noStrike" kern="0" cap="none" spc="0" normalizeH="0" baseline="0" noProof="0" dirty="0">
                <a:ln>
                  <a:noFill/>
                </a:ln>
                <a:solidFill>
                  <a:srgbClr val="002060"/>
                </a:solidFill>
                <a:effectLst/>
                <a:uLnTx/>
                <a:uFillTx/>
                <a:latin typeface="Palanquin Dark"/>
                <a:ea typeface="Palanquin Dark"/>
                <a:cs typeface="Palanquin Dark"/>
                <a:sym typeface="Palanquin Dark"/>
              </a:rPr>
              <a:t>Reports</a:t>
            </a:r>
            <a:endParaRPr kumimoji="0" lang="en-US" sz="700" b="0" i="0" u="none" strike="noStrike" kern="0" cap="none" spc="0" normalizeH="0" baseline="0" noProof="0" dirty="0">
              <a:ln>
                <a:noFill/>
              </a:ln>
              <a:solidFill>
                <a:schemeClr val="tx1"/>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35DBB6A7-6EFF-4017-1A01-EFE54A44FF0F}"/>
              </a:ext>
            </a:extLst>
          </p:cNvPr>
          <p:cNvSpPr txBox="1"/>
          <p:nvPr/>
        </p:nvSpPr>
        <p:spPr>
          <a:xfrm>
            <a:off x="356271" y="1384090"/>
            <a:ext cx="8639279" cy="3354765"/>
          </a:xfrm>
          <a:prstGeom prst="rect">
            <a:avLst/>
          </a:prstGeom>
          <a:noFill/>
          <a:ln>
            <a:noFill/>
          </a:ln>
        </p:spPr>
        <p:txBody>
          <a:bodyPr spcFirstLastPara="1" wrap="square" lIns="0" tIns="0" rIns="0" bIns="0" anchor="t" anchorCtr="0">
            <a:spAutoFit/>
          </a:bodyPr>
          <a:lstStyle/>
          <a:p>
            <a:r>
              <a:rPr lang="en-US" altLang="en-US" sz="2400" dirty="0">
                <a:highlight>
                  <a:srgbClr val="FFE072"/>
                </a:highlight>
              </a:rPr>
              <a:t>How should county election board manage defective reports?</a:t>
            </a:r>
          </a:p>
          <a:p>
            <a:pPr marL="457200" lvl="1" indent="-457200">
              <a:buFont typeface="Arial" panose="020B0604020202020204" pitchFamily="34" charset="0"/>
              <a:buChar char="•"/>
            </a:pPr>
            <a:r>
              <a:rPr lang="en-US" altLang="en-US" sz="2400" dirty="0"/>
              <a:t>Investigate upon filing of a written complaint</a:t>
            </a:r>
          </a:p>
          <a:p>
            <a:pPr marL="457200" lvl="1" indent="-457200">
              <a:buFont typeface="Arial" panose="020B0604020202020204" pitchFamily="34" charset="0"/>
              <a:buChar char="•"/>
            </a:pPr>
            <a:r>
              <a:rPr lang="en-US" altLang="en-US" sz="2400" dirty="0"/>
              <a:t>Conduct an audit from time-to time</a:t>
            </a:r>
          </a:p>
          <a:p>
            <a:pPr marL="457200" lvl="1" indent="-457200">
              <a:buFont typeface="Arial" panose="020B0604020202020204" pitchFamily="34" charset="0"/>
              <a:buChar char="•"/>
            </a:pPr>
            <a:r>
              <a:rPr lang="en-US" altLang="en-US" sz="2400" dirty="0"/>
              <a:t>Ascertain whether the report is defective after it’s filed</a:t>
            </a:r>
          </a:p>
          <a:p>
            <a:pPr marL="914400" lvl="2" indent="-342900">
              <a:buFont typeface="Arial" panose="020B0604020202020204" pitchFamily="34" charset="0"/>
              <a:buChar char="•"/>
            </a:pPr>
            <a:r>
              <a:rPr lang="en-US" altLang="en-US" sz="2400" dirty="0"/>
              <a:t>Any review should not delay or prevent a person from filing their campaign finance document</a:t>
            </a:r>
          </a:p>
          <a:p>
            <a:pPr marL="914400" lvl="2" indent="-342900">
              <a:buFont typeface="Arial" panose="020B0604020202020204" pitchFamily="34" charset="0"/>
              <a:buChar char="•"/>
            </a:pPr>
            <a:r>
              <a:rPr lang="en-US" altLang="en-US" sz="2400" dirty="0"/>
              <a:t>Any review should be uniform and non-discriminatory</a:t>
            </a:r>
          </a:p>
          <a:p>
            <a:pPr marL="342900" indent="-342900">
              <a:buFont typeface="Arial" panose="020B0604020202020204" pitchFamily="34" charset="0"/>
              <a:buChar char="•"/>
            </a:pPr>
            <a:endParaRPr lang="en-US" altLang="en-US" sz="2400" dirty="0"/>
          </a:p>
          <a:p>
            <a:pPr marL="571500" lvl="2" algn="r"/>
            <a:r>
              <a:rPr lang="en-US" altLang="en-US" dirty="0"/>
              <a:t>IC 3-9-4-13 | IC 3-9-4-14</a:t>
            </a:r>
          </a:p>
          <a:p>
            <a:pPr>
              <a:defRPr/>
            </a:pPr>
            <a:endParaRPr sz="1200" dirty="0"/>
          </a:p>
        </p:txBody>
      </p:sp>
      <p:grpSp>
        <p:nvGrpSpPr>
          <p:cNvPr id="265" name="Google Shape;265;p18">
            <a:extLst>
              <a:ext uri="{FF2B5EF4-FFF2-40B4-BE49-F238E27FC236}">
                <a16:creationId xmlns:a16="http://schemas.microsoft.com/office/drawing/2014/main" id="{243F3E5E-1F69-C4D6-C110-4BA97F4FD3DB}"/>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EE1C0809-2C1E-1F54-9289-4FAC5E184014}"/>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8A31D888-5A6A-C2AE-47D7-951461B3CC28}"/>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D65A32C4-8F18-0249-AFC8-192545205104}"/>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B6316E23-1B76-CF8F-A6B5-D5625C17137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32A807C2-0E9C-3379-3F04-D31119FD2A67}"/>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393563841"/>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3FF5EE81-8D64-A6A9-9DD4-54837DE3544A}"/>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EF96FDDB-763D-E0C9-B3EE-2613A8906607}"/>
              </a:ext>
            </a:extLst>
          </p:cNvPr>
          <p:cNvSpPr txBox="1">
            <a:spLocks noGrp="1"/>
          </p:cNvSpPr>
          <p:nvPr>
            <p:ph type="title" idx="4294967295"/>
          </p:nvPr>
        </p:nvSpPr>
        <p:spPr>
          <a:xfrm>
            <a:off x="367936" y="148926"/>
            <a:ext cx="8544263" cy="75161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tx1"/>
                </a:solidFill>
                <a:effectLst/>
                <a:uLnTx/>
                <a:uFillTx/>
                <a:latin typeface="Palanquin Dark"/>
                <a:ea typeface="Arial"/>
                <a:cs typeface="Palanquin Dark"/>
                <a:sym typeface="Palanquin Dark"/>
              </a:rPr>
              <a:t>Penalty</a:t>
            </a:r>
            <a:r>
              <a:rPr kumimoji="0" lang="en-US" sz="4400" b="1" i="0" u="none" strike="noStrike" kern="0" cap="none" spc="0" normalizeH="0" baseline="0" noProof="0" dirty="0">
                <a:ln>
                  <a:noFill/>
                </a:ln>
                <a:solidFill>
                  <a:srgbClr val="002060"/>
                </a:solidFill>
                <a:effectLst/>
                <a:uLnTx/>
                <a:uFillTx/>
                <a:latin typeface="Palanquin Dark"/>
                <a:ea typeface="Arial"/>
                <a:cs typeface="Palanquin Dark"/>
                <a:sym typeface="Palanquin Dark"/>
              </a:rPr>
              <a:t> Schedule</a:t>
            </a:r>
            <a:endParaRPr kumimoji="0" lang="en-US" sz="700" b="0"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3D70918E-C40C-95FC-3D89-1D0CA513ECAF}"/>
              </a:ext>
            </a:extLst>
          </p:cNvPr>
          <p:cNvSpPr txBox="1"/>
          <p:nvPr/>
        </p:nvSpPr>
        <p:spPr>
          <a:xfrm>
            <a:off x="720000" y="1001031"/>
            <a:ext cx="7797600" cy="3785652"/>
          </a:xfrm>
          <a:prstGeom prst="rect">
            <a:avLst/>
          </a:prstGeom>
          <a:noFill/>
          <a:ln>
            <a:noFill/>
          </a:ln>
        </p:spPr>
        <p:txBody>
          <a:bodyPr spcFirstLastPara="1" wrap="square" lIns="0" tIns="0" rIns="0" bIns="0" anchor="t" anchorCtr="0">
            <a:spAutoFit/>
          </a:bodyPr>
          <a:lstStyle/>
          <a:p>
            <a:r>
              <a:rPr lang="en-US" altLang="en-US" sz="2800" b="1" dirty="0"/>
              <a:t>Delinquent Reports</a:t>
            </a:r>
          </a:p>
          <a:p>
            <a:pPr marL="457200" lvl="1" indent="-457200">
              <a:buFont typeface="Arial" panose="020B0604020202020204" pitchFamily="34" charset="0"/>
              <a:buChar char="•"/>
            </a:pPr>
            <a:r>
              <a:rPr lang="en-US" altLang="en-US" sz="2400" dirty="0"/>
              <a:t>$50 per calendar day, up to $1,000</a:t>
            </a:r>
          </a:p>
          <a:p>
            <a:pPr marL="914400" lvl="1" indent="-457200">
              <a:buFont typeface="Arial" panose="020B0604020202020204" pitchFamily="34" charset="0"/>
              <a:buChar char="•"/>
            </a:pPr>
            <a:r>
              <a:rPr lang="en-US" altLang="en-US" sz="1800" dirty="0"/>
              <a:t>Starts at noon (12:00:01) on filing deadline day</a:t>
            </a:r>
          </a:p>
          <a:p>
            <a:pPr marL="914400" lvl="3" indent="-454025">
              <a:buFont typeface="Arial" panose="020B0604020202020204" pitchFamily="34" charset="0"/>
              <a:buChar char="•"/>
            </a:pPr>
            <a:r>
              <a:rPr lang="en-US" altLang="en-US" sz="1800" dirty="0"/>
              <a:t>Includes </a:t>
            </a:r>
            <a:r>
              <a:rPr lang="en-US" altLang="en-US" sz="1800" u="sng" dirty="0"/>
              <a:t>all</a:t>
            </a:r>
            <a:r>
              <a:rPr lang="en-US" altLang="en-US" sz="1800" dirty="0"/>
              <a:t> days (weekends and weekdays)</a:t>
            </a:r>
          </a:p>
          <a:p>
            <a:pPr marL="457200" lvl="1" indent="-457200">
              <a:buFont typeface="Arial" panose="020B0604020202020204" pitchFamily="34" charset="0"/>
              <a:buChar char="•"/>
            </a:pPr>
            <a:r>
              <a:rPr lang="en-US" altLang="en-US" sz="2400" dirty="0"/>
              <a:t>Must conduct a hearing to waive or reduce fine</a:t>
            </a:r>
          </a:p>
          <a:p>
            <a:endParaRPr lang="en-US" altLang="en-US" sz="900" dirty="0"/>
          </a:p>
          <a:p>
            <a:r>
              <a:rPr lang="en-US" altLang="en-US" sz="2800" b="1" dirty="0"/>
              <a:t>Defective Reports</a:t>
            </a:r>
          </a:p>
          <a:p>
            <a:pPr marL="457200" lvl="1" indent="-457200">
              <a:buFont typeface="Arial" panose="020B0604020202020204" pitchFamily="34" charset="0"/>
              <a:buChar char="•"/>
            </a:pPr>
            <a:r>
              <a:rPr lang="en-US" altLang="en-US" sz="2400" dirty="0"/>
              <a:t>$10 per calendar day, up to $100</a:t>
            </a:r>
          </a:p>
          <a:p>
            <a:pPr marL="914400" lvl="2" indent="-342900">
              <a:buFont typeface="Arial" panose="020B0604020202020204" pitchFamily="34" charset="0"/>
              <a:buChar char="•"/>
            </a:pPr>
            <a:r>
              <a:rPr lang="en-US" altLang="en-US" sz="1800" dirty="0"/>
              <a:t>Committee has five days </a:t>
            </a:r>
            <a:r>
              <a:rPr lang="en-US" altLang="en-US" sz="1800" u="sng" dirty="0"/>
              <a:t>after receiving notice</a:t>
            </a:r>
            <a:r>
              <a:rPr lang="en-US" altLang="en-US" sz="1800" dirty="0"/>
              <a:t> to respond to notice or cure defects before fine can be </a:t>
            </a:r>
            <a:r>
              <a:rPr lang="en-US" altLang="en-US" sz="1800" dirty="0">
                <a:solidFill>
                  <a:srgbClr val="002060"/>
                </a:solidFill>
              </a:rPr>
              <a:t>assessed by CEB</a:t>
            </a:r>
          </a:p>
          <a:p>
            <a:pPr marL="914400" lvl="2" indent="-342900">
              <a:buFont typeface="Arial" panose="020B0604020202020204" pitchFamily="34" charset="0"/>
              <a:buChar char="•"/>
            </a:pPr>
            <a:endParaRPr lang="en-US" altLang="en-US" sz="1800" dirty="0"/>
          </a:p>
          <a:p>
            <a:pPr marL="571500" lvl="2" algn="r"/>
            <a:r>
              <a:rPr lang="en-US" altLang="en-US" sz="1000" dirty="0"/>
              <a:t>IC 3-9-4-13 | IC 3-9-4-14 | IC 3-9-4-17</a:t>
            </a:r>
          </a:p>
          <a:p>
            <a:pPr>
              <a:defRPr/>
            </a:pPr>
            <a:endParaRPr sz="1100" dirty="0"/>
          </a:p>
        </p:txBody>
      </p:sp>
      <p:grpSp>
        <p:nvGrpSpPr>
          <p:cNvPr id="265" name="Google Shape;265;p18">
            <a:extLst>
              <a:ext uri="{FF2B5EF4-FFF2-40B4-BE49-F238E27FC236}">
                <a16:creationId xmlns:a16="http://schemas.microsoft.com/office/drawing/2014/main" id="{C239F0EF-4FA3-A66B-4774-B7B58352A5B8}"/>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DB0D943C-115F-EDDE-F0ED-0DA6BDB7E62E}"/>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F157F2A8-67FC-F336-1C3B-1D6CD1E0DC5A}"/>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53B62ED7-3B27-FCF5-1CF9-2639C6598A49}"/>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E6F897BD-3F72-97E6-AE49-C67AB4691014}"/>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C8F5FD9F-2946-1232-EC12-05CF48693820}"/>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510231268"/>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7226388C-7611-EA3B-B109-D46F53680C04}"/>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F47C797F-8BC9-408E-0682-2037A938A948}"/>
              </a:ext>
            </a:extLst>
          </p:cNvPr>
          <p:cNvSpPr txBox="1">
            <a:spLocks noGrp="1"/>
          </p:cNvSpPr>
          <p:nvPr>
            <p:ph type="title" idx="4294967295"/>
          </p:nvPr>
        </p:nvSpPr>
        <p:spPr>
          <a:xfrm>
            <a:off x="367936" y="148926"/>
            <a:ext cx="8544263" cy="75161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tx1"/>
                </a:solidFill>
                <a:effectLst/>
                <a:uLnTx/>
                <a:uFillTx/>
                <a:latin typeface="Palanquin Dark"/>
                <a:ea typeface="Arial"/>
                <a:cs typeface="Palanquin Dark"/>
                <a:sym typeface="Palanquin Dark"/>
              </a:rPr>
              <a:t>AOPA </a:t>
            </a:r>
            <a:r>
              <a:rPr kumimoji="0" lang="en-US" sz="4400" b="1" i="0" u="none" strike="noStrike" kern="0" cap="none" spc="0" normalizeH="0" baseline="0" noProof="0" dirty="0">
                <a:ln>
                  <a:noFill/>
                </a:ln>
                <a:solidFill>
                  <a:srgbClr val="002060"/>
                </a:solidFill>
                <a:effectLst/>
                <a:uLnTx/>
                <a:uFillTx/>
                <a:latin typeface="Palanquin Dark"/>
                <a:ea typeface="Arial"/>
                <a:cs typeface="Palanquin Dark"/>
                <a:sym typeface="Palanquin Dark"/>
              </a:rPr>
              <a:t>Requirements</a:t>
            </a:r>
            <a:endParaRPr kumimoji="0" lang="en-US" sz="700" b="0"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85C3DDB0-A6BE-1D7C-2881-DAB73AE8E4D1}"/>
              </a:ext>
            </a:extLst>
          </p:cNvPr>
          <p:cNvSpPr txBox="1"/>
          <p:nvPr/>
        </p:nvSpPr>
        <p:spPr>
          <a:xfrm>
            <a:off x="278752" y="900542"/>
            <a:ext cx="8722630" cy="4238083"/>
          </a:xfrm>
          <a:prstGeom prst="rect">
            <a:avLst/>
          </a:prstGeom>
          <a:noFill/>
          <a:ln>
            <a:noFill/>
          </a:ln>
        </p:spPr>
        <p:txBody>
          <a:bodyPr spcFirstLastPara="1" wrap="square" lIns="0" tIns="0" rIns="0" bIns="0" anchor="t" anchorCtr="0">
            <a:spAutoFit/>
          </a:bodyPr>
          <a:lstStyle/>
          <a:p>
            <a:pPr algn="ctr" eaLnBrk="1" hangingPunct="1">
              <a:lnSpc>
                <a:spcPct val="90000"/>
              </a:lnSpc>
              <a:defRPr/>
            </a:pPr>
            <a:r>
              <a:rPr lang="en-US" altLang="en-US" sz="1600" i="1" dirty="0">
                <a:highlight>
                  <a:srgbClr val="FFE072"/>
                </a:highlight>
              </a:rPr>
              <a:t>Administrative Orders &amp; Procedures Act (AOPA) applies to campaign finance hearings</a:t>
            </a:r>
          </a:p>
          <a:p>
            <a:pPr marL="300038" lvl="1">
              <a:defRPr/>
            </a:pPr>
            <a:endParaRPr lang="en-US" sz="2000" b="1" dirty="0"/>
          </a:p>
          <a:p>
            <a:pPr marL="300038" lvl="1">
              <a:defRPr/>
            </a:pPr>
            <a:r>
              <a:rPr lang="en-US" sz="2000" b="1" dirty="0"/>
              <a:t>Requires Individual Notice to Committee</a:t>
            </a:r>
            <a:r>
              <a:rPr lang="en-US" sz="2000" dirty="0"/>
              <a:t> </a:t>
            </a:r>
          </a:p>
          <a:p>
            <a:pPr marL="1000125" lvl="2" indent="-400050">
              <a:buFont typeface="Arial" charset="0"/>
              <a:buChar char="•"/>
              <a:defRPr/>
            </a:pPr>
            <a:r>
              <a:rPr lang="en-US" sz="1600" dirty="0"/>
              <a:t>At Least </a:t>
            </a:r>
            <a:r>
              <a:rPr lang="en-US" sz="1600" u="sng" dirty="0"/>
              <a:t>5 Days Notice</a:t>
            </a:r>
            <a:r>
              <a:rPr lang="en-US" sz="1600" dirty="0"/>
              <a:t>, excluding Sat, Sun, and holiday.</a:t>
            </a:r>
            <a:endParaRPr lang="en-US" dirty="0"/>
          </a:p>
          <a:p>
            <a:pPr marL="1000125" lvl="2" indent="-400050">
              <a:buFont typeface="Arial" charset="0"/>
              <a:buChar char="•"/>
              <a:defRPr/>
            </a:pPr>
            <a:r>
              <a:rPr lang="en-US" sz="1600" dirty="0"/>
              <a:t>Content of Notice </a:t>
            </a:r>
          </a:p>
          <a:p>
            <a:pPr marL="1343025" lvl="3" indent="-400050">
              <a:buFont typeface="Arial" panose="020B0604020202020204" pitchFamily="34" charset="0"/>
              <a:buChar char="•"/>
              <a:defRPr/>
            </a:pPr>
            <a:r>
              <a:rPr lang="en-US" dirty="0"/>
              <a:t>Time, Place, and Nature of Hearing; </a:t>
            </a:r>
          </a:p>
          <a:p>
            <a:pPr marL="1343025" lvl="3" indent="-400050">
              <a:buFont typeface="Arial" panose="020B0604020202020204" pitchFamily="34" charset="0"/>
              <a:buChar char="•"/>
              <a:defRPr/>
            </a:pPr>
            <a:r>
              <a:rPr lang="en-US" dirty="0"/>
              <a:t>Possibility of default for not appearing,  and </a:t>
            </a:r>
          </a:p>
          <a:p>
            <a:pPr marL="1343025" lvl="3" indent="-400050">
              <a:buFont typeface="Arial" panose="020B0604020202020204" pitchFamily="34" charset="0"/>
              <a:buChar char="•"/>
              <a:defRPr/>
            </a:pPr>
            <a:r>
              <a:rPr lang="en-US" dirty="0"/>
              <a:t>Contact information </a:t>
            </a:r>
          </a:p>
          <a:p>
            <a:pPr marL="627063" lvl="3">
              <a:defRPr/>
            </a:pPr>
            <a:r>
              <a:rPr lang="en-US" dirty="0"/>
              <a:t>Example: See form 3 in Campaign Finance Tool Kit in </a:t>
            </a:r>
            <a:br>
              <a:rPr lang="en-US" dirty="0"/>
            </a:br>
            <a:r>
              <a:rPr lang="en-US" i="1" dirty="0"/>
              <a:t>2026 CFA Manual</a:t>
            </a:r>
          </a:p>
          <a:p>
            <a:pPr marL="287338" lvl="1">
              <a:defRPr/>
            </a:pPr>
            <a:endParaRPr lang="en-US" sz="800" b="1" dirty="0"/>
          </a:p>
          <a:p>
            <a:pPr marL="287338" lvl="1">
              <a:defRPr/>
            </a:pPr>
            <a:r>
              <a:rPr lang="en-US" sz="2000" b="1" dirty="0"/>
              <a:t>Issue Order </a:t>
            </a:r>
          </a:p>
          <a:p>
            <a:pPr marL="642938" lvl="2">
              <a:defRPr/>
            </a:pPr>
            <a:r>
              <a:rPr lang="en-US" dirty="0"/>
              <a:t>Example: See form 5 in Campaign Finance Tool Kit </a:t>
            </a:r>
            <a:br>
              <a:rPr lang="en-US" dirty="0"/>
            </a:br>
            <a:r>
              <a:rPr lang="en-US" dirty="0"/>
              <a:t>in 2026 CFA Manual</a:t>
            </a:r>
          </a:p>
          <a:p>
            <a:pPr marL="642938" lvl="2">
              <a:defRPr/>
            </a:pPr>
            <a:r>
              <a:rPr lang="en-US" dirty="0">
                <a:solidFill>
                  <a:srgbClr val="002060"/>
                </a:solidFill>
              </a:rPr>
              <a:t>Must include the procedures and time limits </a:t>
            </a:r>
          </a:p>
          <a:p>
            <a:pPr marL="642938" lvl="2">
              <a:defRPr/>
            </a:pPr>
            <a:r>
              <a:rPr lang="en-US" dirty="0">
                <a:solidFill>
                  <a:srgbClr val="002060"/>
                </a:solidFill>
              </a:rPr>
              <a:t>for seeking judicial review of the order under IC 4-21.5-5 </a:t>
            </a:r>
          </a:p>
          <a:p>
            <a:pPr marL="642938" lvl="2">
              <a:defRPr/>
            </a:pPr>
            <a:r>
              <a:rPr lang="en-US" dirty="0">
                <a:solidFill>
                  <a:srgbClr val="002060"/>
                </a:solidFill>
              </a:rPr>
              <a:t>(sample language including form 5 in tool kit) </a:t>
            </a:r>
            <a:endParaRPr lang="en-US" altLang="en-US" sz="2000" dirty="0">
              <a:solidFill>
                <a:srgbClr val="002060"/>
              </a:solidFill>
            </a:endParaRPr>
          </a:p>
          <a:p>
            <a:endParaRPr lang="en-US" altLang="en-US" sz="1050" dirty="0"/>
          </a:p>
          <a:p>
            <a:r>
              <a:rPr lang="en-US" altLang="en-US" sz="1050" dirty="0"/>
              <a:t>IC 3-9-4-17 | IC 4-21.5-3-20</a:t>
            </a:r>
          </a:p>
        </p:txBody>
      </p:sp>
      <p:grpSp>
        <p:nvGrpSpPr>
          <p:cNvPr id="265" name="Google Shape;265;p18">
            <a:extLst>
              <a:ext uri="{FF2B5EF4-FFF2-40B4-BE49-F238E27FC236}">
                <a16:creationId xmlns:a16="http://schemas.microsoft.com/office/drawing/2014/main" id="{9F1B8668-1281-2198-36EB-5FB22ECC3356}"/>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D8FF1824-5601-CF5D-1082-7BF021E338B3}"/>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DA2914B9-9C9B-0AD5-1709-FBF6B92FD947}"/>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FFAC8E88-BCDC-D96D-5E76-0520FAF94FD6}"/>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A6F2C810-1F63-3301-106F-D3EBA880E3DC}"/>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354A27BF-2222-4ED2-A6D1-792E7046C3F0}"/>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 name="Google Shape;482;p27">
            <a:extLst>
              <a:ext uri="{FF2B5EF4-FFF2-40B4-BE49-F238E27FC236}">
                <a16:creationId xmlns:a16="http://schemas.microsoft.com/office/drawing/2014/main" id="{76DD1A32-D804-4CC9-E302-93F3F583E9C9}"/>
              </a:ext>
              <a:ext uri="{C183D7F6-B498-43B3-948B-1728B52AA6E4}">
                <adec:decorative xmlns:adec="http://schemas.microsoft.com/office/drawing/2017/decorative" val="1"/>
              </a:ext>
            </a:extLst>
          </p:cNvPr>
          <p:cNvSpPr/>
          <p:nvPr/>
        </p:nvSpPr>
        <p:spPr>
          <a:xfrm>
            <a:off x="5883247" y="2370714"/>
            <a:ext cx="2987833" cy="2623860"/>
          </a:xfrm>
          <a:custGeom>
            <a:avLst/>
            <a:gdLst/>
            <a:ahLst/>
            <a:cxnLst/>
            <a:rect l="l" t="t" r="r" b="b"/>
            <a:pathLst>
              <a:path w="2402790" h="2110087" extrusionOk="0">
                <a:moveTo>
                  <a:pt x="0" y="0"/>
                </a:moveTo>
                <a:lnTo>
                  <a:pt x="2402790" y="0"/>
                </a:lnTo>
                <a:lnTo>
                  <a:pt x="2402790" y="2110087"/>
                </a:lnTo>
                <a:lnTo>
                  <a:pt x="0" y="2110087"/>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US"/>
          </a:p>
        </p:txBody>
      </p:sp>
    </p:spTree>
    <p:extLst>
      <p:ext uri="{BB962C8B-B14F-4D97-AF65-F5344CB8AC3E}">
        <p14:creationId xmlns:p14="http://schemas.microsoft.com/office/powerpoint/2010/main" val="2950166517"/>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02"/>
        <p:cNvGrpSpPr/>
        <p:nvPr/>
      </p:nvGrpSpPr>
      <p:grpSpPr>
        <a:xfrm>
          <a:off x="0" y="0"/>
          <a:ext cx="0" cy="0"/>
          <a:chOff x="0" y="0"/>
          <a:chExt cx="0" cy="0"/>
        </a:xfrm>
      </p:grpSpPr>
      <p:pic>
        <p:nvPicPr>
          <p:cNvPr id="103" name="Google Shape;103;p11" descr="Photo of people having a conversation"/>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5769" y="716423"/>
            <a:ext cx="5792551" cy="4425801"/>
          </a:xfrm>
          <a:prstGeom prst="rect">
            <a:avLst/>
          </a:prstGeom>
          <a:noFill/>
          <a:ln>
            <a:noFill/>
          </a:ln>
        </p:spPr>
      </p:pic>
      <p:grpSp>
        <p:nvGrpSpPr>
          <p:cNvPr id="113" name="Google Shape;113;p11">
            <a:extLs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114" name="Google Shape;114;p11"/>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15" name="Google Shape;115;p11"/>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07" name="Google Shape;107;p11">
            <a:extLst>
              <a:ext uri="{C183D7F6-B498-43B3-948B-1728B52AA6E4}">
                <adec:decorative xmlns:adec="http://schemas.microsoft.com/office/drawing/2017/decorative" val="1"/>
              </a:ext>
            </a:extLst>
          </p:cNvPr>
          <p:cNvGrpSpPr/>
          <p:nvPr/>
        </p:nvGrpSpPr>
        <p:grpSpPr>
          <a:xfrm>
            <a:off x="5654724" y="-72330"/>
            <a:ext cx="148450" cy="5215830"/>
            <a:chOff x="0" y="-38100"/>
            <a:chExt cx="78196" cy="2747433"/>
          </a:xfrm>
        </p:grpSpPr>
        <p:sp>
          <p:nvSpPr>
            <p:cNvPr id="108" name="Google Shape;108;p11"/>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1E1E49"/>
            </a:solidFill>
            <a:ln>
              <a:noFill/>
            </a:ln>
          </p:spPr>
          <p:txBody>
            <a:bodyPr/>
            <a:lstStyle/>
            <a:p>
              <a:endParaRPr lang="en-US"/>
            </a:p>
          </p:txBody>
        </p:sp>
        <p:sp>
          <p:nvSpPr>
            <p:cNvPr id="109" name="Google Shape;109;p11"/>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25" name="Google Shape;125;p11"/>
          <p:cNvSpPr txBox="1">
            <a:spLocks noGrp="1"/>
          </p:cNvSpPr>
          <p:nvPr>
            <p:ph type="title" idx="4294967295"/>
          </p:nvPr>
        </p:nvSpPr>
        <p:spPr>
          <a:xfrm>
            <a:off x="652448" y="284260"/>
            <a:ext cx="5708876" cy="86177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Composition of </a:t>
            </a:r>
            <a:endParaRPr kumimoji="0" lang="en-US" sz="3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6" name="Google Shape;126;p11"/>
          <p:cNvSpPr txBox="1"/>
          <p:nvPr/>
        </p:nvSpPr>
        <p:spPr>
          <a:xfrm>
            <a:off x="652449" y="789444"/>
            <a:ext cx="9371107" cy="86177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4000" b="1" dirty="0">
                <a:solidFill>
                  <a:srgbClr val="FFE072"/>
                </a:solidFill>
                <a:latin typeface="Palanquin Dark"/>
                <a:cs typeface="Palanquin Dark"/>
                <a:sym typeface="Palanquin Dark"/>
              </a:rPr>
              <a:t>County Election</a:t>
            </a:r>
            <a:r>
              <a:rPr lang="en" sz="4000" b="1" dirty="0">
                <a:solidFill>
                  <a:srgbClr val="FFE072"/>
                </a:solidFill>
                <a:latin typeface="Palanquin Dark"/>
                <a:cs typeface="Palanquin Dark"/>
                <a:sym typeface="Palanquin Dark"/>
              </a:rPr>
              <a:t> Board </a:t>
            </a:r>
            <a:endParaRPr sz="300" dirty="0"/>
          </a:p>
        </p:txBody>
      </p:sp>
      <p:grpSp>
        <p:nvGrpSpPr>
          <p:cNvPr id="104" name="Google Shape;104;p11">
            <a:extLst>
              <a:ext uri="{C183D7F6-B498-43B3-948B-1728B52AA6E4}">
                <adec:decorative xmlns:adec="http://schemas.microsoft.com/office/drawing/2017/decorative" val="1"/>
              </a:ext>
            </a:extLst>
          </p:cNvPr>
          <p:cNvGrpSpPr/>
          <p:nvPr/>
        </p:nvGrpSpPr>
        <p:grpSpPr>
          <a:xfrm>
            <a:off x="5803173" y="-151641"/>
            <a:ext cx="3192377" cy="5295141"/>
            <a:chOff x="0" y="-38100"/>
            <a:chExt cx="1681581" cy="2789210"/>
          </a:xfrm>
        </p:grpSpPr>
        <p:sp>
          <p:nvSpPr>
            <p:cNvPr id="105" name="Google Shape;105;p11"/>
            <p:cNvSpPr/>
            <p:nvPr/>
          </p:nvSpPr>
          <p:spPr>
            <a:xfrm>
              <a:off x="0" y="0"/>
              <a:ext cx="1681581" cy="2751110"/>
            </a:xfrm>
            <a:custGeom>
              <a:avLst/>
              <a:gdLst/>
              <a:ahLst/>
              <a:cxnLst/>
              <a:rect l="l" t="t" r="r" b="b"/>
              <a:pathLst>
                <a:path w="1681581" h="2751110" extrusionOk="0">
                  <a:moveTo>
                    <a:pt x="0" y="0"/>
                  </a:moveTo>
                  <a:lnTo>
                    <a:pt x="1681581" y="0"/>
                  </a:lnTo>
                  <a:lnTo>
                    <a:pt x="1681581" y="2751110"/>
                  </a:lnTo>
                  <a:lnTo>
                    <a:pt x="0" y="2751110"/>
                  </a:lnTo>
                  <a:close/>
                </a:path>
              </a:pathLst>
            </a:custGeom>
            <a:solidFill>
              <a:srgbClr val="01045F">
                <a:alpha val="48235"/>
              </a:srgbClr>
            </a:solidFill>
            <a:ln>
              <a:noFill/>
            </a:ln>
          </p:spPr>
          <p:txBody>
            <a:bodyPr/>
            <a:lstStyle/>
            <a:p>
              <a:endParaRPr lang="en-US"/>
            </a:p>
          </p:txBody>
        </p:sp>
        <p:sp>
          <p:nvSpPr>
            <p:cNvPr id="106" name="Google Shape;106;p11"/>
            <p:cNvSpPr txBox="1"/>
            <p:nvPr/>
          </p:nvSpPr>
          <p:spPr>
            <a:xfrm>
              <a:off x="0" y="-38100"/>
              <a:ext cx="1681581" cy="2789210"/>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124" name="Google Shape;124;p11"/>
          <p:cNvSpPr txBox="1"/>
          <p:nvPr/>
        </p:nvSpPr>
        <p:spPr>
          <a:xfrm>
            <a:off x="5910272" y="1786075"/>
            <a:ext cx="2945396" cy="2025170"/>
          </a:xfrm>
          <a:prstGeom prst="rect">
            <a:avLst/>
          </a:prstGeom>
          <a:noFill/>
          <a:ln>
            <a:noFill/>
          </a:ln>
        </p:spPr>
        <p:txBody>
          <a:bodyPr spcFirstLastPara="1" wrap="square" lIns="0" tIns="0" rIns="0" bIns="0" anchor="t" anchorCtr="0">
            <a:spAutoFit/>
          </a:bodyPr>
          <a:lstStyle/>
          <a:p>
            <a:pPr marR="0" lvl="0" algn="ctr" rtl="0">
              <a:lnSpc>
                <a:spcPct val="140000"/>
              </a:lnSpc>
              <a:spcBef>
                <a:spcPts val="0"/>
              </a:spcBef>
              <a:spcAft>
                <a:spcPts val="0"/>
              </a:spcAft>
              <a:buClr>
                <a:schemeClr val="tx1"/>
              </a:buClr>
            </a:pPr>
            <a:r>
              <a:rPr lang="en" sz="2000" dirty="0">
                <a:solidFill>
                  <a:srgbClr val="FFFFFF"/>
                </a:solidFill>
                <a:latin typeface="Palanquin Dark"/>
                <a:cs typeface="Palanquin Dark"/>
                <a:sym typeface="Palanquin Dark"/>
              </a:rPr>
              <a:t>T</a:t>
            </a:r>
            <a:r>
              <a:rPr lang="en-US" sz="2000" dirty="0">
                <a:solidFill>
                  <a:srgbClr val="FFFFFF"/>
                </a:solidFill>
                <a:latin typeface="Palanquin Dark"/>
                <a:cs typeface="Palanquin Dark"/>
                <a:sym typeface="Palanquin Dark"/>
              </a:rPr>
              <a:t>h</a:t>
            </a:r>
            <a:r>
              <a:rPr lang="en" sz="2000" dirty="0">
                <a:solidFill>
                  <a:srgbClr val="FFFFFF"/>
                </a:solidFill>
                <a:latin typeface="Palanquin Dark"/>
                <a:cs typeface="Palanquin Dark"/>
                <a:sym typeface="Palanquin Dark"/>
              </a:rPr>
              <a:t>e Board is comprised of three members. </a:t>
            </a:r>
          </a:p>
          <a:p>
            <a:pPr marL="457200" marR="0" lvl="0" indent="-457200" algn="l" rtl="0">
              <a:lnSpc>
                <a:spcPct val="140000"/>
              </a:lnSpc>
              <a:spcBef>
                <a:spcPts val="0"/>
              </a:spcBef>
              <a:spcAft>
                <a:spcPts val="0"/>
              </a:spcAft>
              <a:buClr>
                <a:schemeClr val="tx1"/>
              </a:buClr>
              <a:buFont typeface="+mj-lt"/>
              <a:buAutoNum type="arabicParenR"/>
            </a:pPr>
            <a:r>
              <a:rPr lang="en" sz="1800" dirty="0">
                <a:solidFill>
                  <a:srgbClr val="FFFFFF"/>
                </a:solidFill>
                <a:latin typeface="Palanquin Dark"/>
                <a:cs typeface="Palanquin Dark"/>
                <a:sym typeface="Palanquin Dark"/>
              </a:rPr>
              <a:t>T</a:t>
            </a:r>
            <a:r>
              <a:rPr lang="en-US" sz="1800" dirty="0">
                <a:solidFill>
                  <a:srgbClr val="FFFFFF"/>
                </a:solidFill>
                <a:latin typeface="Palanquin Dark"/>
                <a:cs typeface="Palanquin Dark"/>
                <a:sym typeface="Palanquin Dark"/>
              </a:rPr>
              <a:t>h</a:t>
            </a:r>
            <a:r>
              <a:rPr lang="en" sz="1800" dirty="0">
                <a:solidFill>
                  <a:srgbClr val="FFFFFF"/>
                </a:solidFill>
                <a:latin typeface="Palanquin Dark"/>
                <a:cs typeface="Palanquin Dark"/>
                <a:sym typeface="Palanquin Dark"/>
              </a:rPr>
              <a:t>e Circuit Court Clerk</a:t>
            </a:r>
          </a:p>
          <a:p>
            <a:pPr marL="457200" marR="0" lvl="0" indent="-457200" algn="l" rtl="0">
              <a:lnSpc>
                <a:spcPct val="140000"/>
              </a:lnSpc>
              <a:spcBef>
                <a:spcPts val="0"/>
              </a:spcBef>
              <a:spcAft>
                <a:spcPts val="0"/>
              </a:spcAft>
              <a:buClr>
                <a:schemeClr val="tx1"/>
              </a:buClr>
              <a:buFont typeface="+mj-lt"/>
              <a:buAutoNum type="arabicParenR"/>
            </a:pPr>
            <a:r>
              <a:rPr lang="en" sz="1800" dirty="0">
                <a:solidFill>
                  <a:srgbClr val="FFFFFF"/>
                </a:solidFill>
                <a:latin typeface="Palanquin Dark"/>
                <a:cs typeface="Palanquin Dark"/>
                <a:sym typeface="Palanquin Dark"/>
              </a:rPr>
              <a:t>Democratic Member</a:t>
            </a:r>
          </a:p>
          <a:p>
            <a:pPr marL="457200" marR="0" lvl="0" indent="-457200" algn="l" rtl="0">
              <a:lnSpc>
                <a:spcPct val="140000"/>
              </a:lnSpc>
              <a:spcBef>
                <a:spcPts val="0"/>
              </a:spcBef>
              <a:spcAft>
                <a:spcPts val="0"/>
              </a:spcAft>
              <a:buClr>
                <a:schemeClr val="tx1"/>
              </a:buClr>
              <a:buFont typeface="+mj-lt"/>
              <a:buAutoNum type="arabicParenR"/>
            </a:pPr>
            <a:r>
              <a:rPr lang="en" sz="1800" dirty="0">
                <a:solidFill>
                  <a:srgbClr val="FFFFFF"/>
                </a:solidFill>
                <a:latin typeface="Palanquin Dark"/>
                <a:cs typeface="Palanquin Dark"/>
                <a:sym typeface="Palanquin Dark"/>
              </a:rPr>
              <a:t>Republican Member</a:t>
            </a:r>
          </a:p>
        </p:txBody>
      </p:sp>
      <p:sp>
        <p:nvSpPr>
          <p:cNvPr id="6" name="TextBox 5">
            <a:extLst>
              <a:ext uri="{FF2B5EF4-FFF2-40B4-BE49-F238E27FC236}">
                <a16:creationId xmlns:a16="http://schemas.microsoft.com/office/drawing/2014/main" id="{3E59C55A-53DB-8264-35F1-F182AAA7AE92}"/>
              </a:ext>
            </a:extLst>
          </p:cNvPr>
          <p:cNvSpPr txBox="1"/>
          <p:nvPr/>
        </p:nvSpPr>
        <p:spPr>
          <a:xfrm>
            <a:off x="5880885" y="4433476"/>
            <a:ext cx="2945396" cy="359394"/>
          </a:xfrm>
          <a:prstGeom prst="rect">
            <a:avLst/>
          </a:prstGeom>
          <a:noFill/>
        </p:spPr>
        <p:txBody>
          <a:bodyPr wrap="square">
            <a:spAutoFit/>
          </a:bodyPr>
          <a:lstStyle/>
          <a:p>
            <a:pPr marL="0" marR="0" lvl="0" indent="0" algn="r" rtl="0">
              <a:lnSpc>
                <a:spcPct val="140000"/>
              </a:lnSpc>
              <a:spcBef>
                <a:spcPts val="0"/>
              </a:spcBef>
              <a:spcAft>
                <a:spcPts val="0"/>
              </a:spcAft>
              <a:buNone/>
            </a:pPr>
            <a:r>
              <a:rPr lang="en-US" dirty="0">
                <a:solidFill>
                  <a:schemeClr val="tx1"/>
                </a:solidFill>
              </a:rPr>
              <a:t>IC 3-6-5-2</a:t>
            </a:r>
          </a:p>
        </p:txBody>
      </p:sp>
      <p:grpSp>
        <p:nvGrpSpPr>
          <p:cNvPr id="110" name="Google Shape;110;p11">
            <a:extLs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11" name="Google Shape;111;p11"/>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12" name="Google Shape;112;p11"/>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49F4CD88-A125-C277-24E6-1734D1C3AFF0}"/>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3E9C1C94-F0AF-2CF9-D2D4-A2C0DC3D1FAE}"/>
              </a:ext>
            </a:extLst>
          </p:cNvPr>
          <p:cNvSpPr txBox="1">
            <a:spLocks noGrp="1"/>
          </p:cNvSpPr>
          <p:nvPr>
            <p:ph type="title" idx="4294967295"/>
          </p:nvPr>
        </p:nvSpPr>
        <p:spPr>
          <a:xfrm>
            <a:off x="367936" y="148926"/>
            <a:ext cx="8544263" cy="75161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tx1"/>
                </a:solidFill>
                <a:effectLst/>
                <a:uLnTx/>
                <a:uFillTx/>
                <a:latin typeface="Palanquin Dark"/>
                <a:ea typeface="Arial"/>
                <a:cs typeface="Palanquin Dark"/>
                <a:sym typeface="Palanquin Dark"/>
              </a:rPr>
              <a:t>AOPA </a:t>
            </a:r>
            <a:r>
              <a:rPr kumimoji="0" lang="en-US" sz="4400" b="1" i="0" u="none" strike="noStrike" kern="0" cap="none" spc="0" normalizeH="0" baseline="0" noProof="0" dirty="0">
                <a:ln>
                  <a:noFill/>
                </a:ln>
                <a:solidFill>
                  <a:srgbClr val="002060"/>
                </a:solidFill>
                <a:effectLst/>
                <a:uLnTx/>
                <a:uFillTx/>
                <a:latin typeface="Palanquin Dark"/>
                <a:ea typeface="Arial"/>
                <a:cs typeface="Palanquin Dark"/>
                <a:sym typeface="Palanquin Dark"/>
              </a:rPr>
              <a:t>Requirements</a:t>
            </a:r>
            <a:endParaRPr kumimoji="0" lang="en-US" sz="700" b="0"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994AA799-252E-4056-2FA6-562C953BD585}"/>
              </a:ext>
            </a:extLst>
          </p:cNvPr>
          <p:cNvSpPr txBox="1"/>
          <p:nvPr/>
        </p:nvSpPr>
        <p:spPr>
          <a:xfrm>
            <a:off x="367936" y="1001031"/>
            <a:ext cx="8207264" cy="3810274"/>
          </a:xfrm>
          <a:prstGeom prst="rect">
            <a:avLst/>
          </a:prstGeom>
          <a:noFill/>
          <a:ln>
            <a:noFill/>
          </a:ln>
        </p:spPr>
        <p:txBody>
          <a:bodyPr spcFirstLastPara="1" wrap="square" lIns="0" tIns="0" rIns="0" bIns="0" anchor="t" anchorCtr="0">
            <a:spAutoFit/>
          </a:bodyPr>
          <a:lstStyle/>
          <a:p>
            <a:pPr marL="500063" indent="-457200">
              <a:spcBef>
                <a:spcPct val="0"/>
              </a:spcBef>
              <a:buFont typeface="Arial" panose="020B0604020202020204" pitchFamily="34" charset="0"/>
              <a:buChar char="•"/>
            </a:pPr>
            <a:r>
              <a:rPr lang="en-US" altLang="en-US" sz="2400" dirty="0"/>
              <a:t>AOPA requires testimony of witnesses be given under oath</a:t>
            </a:r>
          </a:p>
          <a:p>
            <a:pPr marL="414338" indent="-371475">
              <a:spcBef>
                <a:spcPct val="0"/>
              </a:spcBef>
              <a:buFont typeface="Arial" panose="020B0604020202020204" pitchFamily="34" charset="0"/>
              <a:buChar char="•"/>
            </a:pPr>
            <a:endParaRPr lang="en-US" altLang="en-US" sz="800" dirty="0"/>
          </a:p>
          <a:p>
            <a:pPr marL="714375" lvl="1" indent="-371475">
              <a:spcBef>
                <a:spcPct val="0"/>
              </a:spcBef>
              <a:buFont typeface="Arial" panose="020B0604020202020204" pitchFamily="34" charset="0"/>
              <a:buChar char="•"/>
            </a:pPr>
            <a:r>
              <a:rPr lang="en-US" altLang="en-US" sz="2000" dirty="0"/>
              <a:t>Any CEB member may administer </a:t>
            </a:r>
          </a:p>
          <a:p>
            <a:pPr marL="1087438" lvl="2" indent="-371475">
              <a:spcBef>
                <a:spcPct val="0"/>
              </a:spcBef>
              <a:buFont typeface="Arial" panose="020B0604020202020204" pitchFamily="34" charset="0"/>
              <a:buChar char="•"/>
            </a:pPr>
            <a:r>
              <a:rPr lang="en-US" altLang="en-US" sz="1600" dirty="0"/>
              <a:t>Example: See Form 4 in Campaign Finance Tool Kit in </a:t>
            </a:r>
            <a:r>
              <a:rPr lang="en-US" altLang="en-US" sz="1600" i="1" dirty="0"/>
              <a:t>2026 CFA Manual</a:t>
            </a:r>
          </a:p>
          <a:p>
            <a:pPr marL="714375" lvl="1" indent="-371475">
              <a:spcBef>
                <a:spcPct val="0"/>
              </a:spcBef>
              <a:buFont typeface="Arial" panose="020B0604020202020204" pitchFamily="34" charset="0"/>
              <a:buChar char="•"/>
            </a:pPr>
            <a:endParaRPr lang="en-US" altLang="en-US" sz="800" dirty="0"/>
          </a:p>
          <a:p>
            <a:pPr marL="714375" lvl="1" indent="-371475">
              <a:spcBef>
                <a:spcPct val="0"/>
              </a:spcBef>
              <a:buFont typeface="Arial" panose="020B0604020202020204" pitchFamily="34" charset="0"/>
              <a:buChar char="•"/>
            </a:pPr>
            <a:r>
              <a:rPr lang="en-US" altLang="en-US" sz="2000" dirty="0"/>
              <a:t>CEB may subpoena persons and papers </a:t>
            </a:r>
          </a:p>
          <a:p>
            <a:pPr marL="714375" lvl="1" indent="-371475">
              <a:spcBef>
                <a:spcPct val="0"/>
              </a:spcBef>
              <a:buFont typeface="Arial" panose="020B0604020202020204" pitchFamily="34" charset="0"/>
              <a:buChar char="•"/>
            </a:pPr>
            <a:endParaRPr lang="en-US" altLang="en-US" sz="800" dirty="0"/>
          </a:p>
          <a:p>
            <a:pPr marL="500063" indent="-457200">
              <a:spcBef>
                <a:spcPct val="0"/>
              </a:spcBef>
              <a:buFont typeface="Arial" panose="020B0604020202020204" pitchFamily="34" charset="0"/>
              <a:buChar char="•"/>
            </a:pPr>
            <a:r>
              <a:rPr lang="en-US" altLang="en-US" sz="2400" dirty="0"/>
              <a:t>Proceedings may be informal without resorting to rules of evidence applicable to courts</a:t>
            </a:r>
            <a:endParaRPr lang="en-US" altLang="en-US" sz="2400" dirty="0">
              <a:solidFill>
                <a:schemeClr val="tx2"/>
              </a:solidFill>
            </a:endParaRPr>
          </a:p>
          <a:p>
            <a:pPr eaLnBrk="1" hangingPunct="1">
              <a:lnSpc>
                <a:spcPct val="90000"/>
              </a:lnSpc>
              <a:defRPr/>
            </a:pPr>
            <a:endParaRPr lang="en-US" altLang="en-US" sz="2400" dirty="0"/>
          </a:p>
          <a:p>
            <a:pPr algn="r"/>
            <a:endParaRPr lang="en-US" altLang="en-US" sz="1000" dirty="0"/>
          </a:p>
          <a:p>
            <a:pPr algn="r"/>
            <a:endParaRPr lang="en-US" altLang="en-US" sz="1000" dirty="0"/>
          </a:p>
          <a:p>
            <a:pPr algn="r"/>
            <a:endParaRPr lang="en-US" altLang="en-US" sz="1000" dirty="0"/>
          </a:p>
          <a:p>
            <a:pPr algn="r"/>
            <a:endParaRPr lang="en-US" altLang="en-US" sz="1000" dirty="0"/>
          </a:p>
          <a:p>
            <a:pPr algn="r"/>
            <a:r>
              <a:rPr lang="en-US" altLang="en-US" sz="1000" dirty="0"/>
              <a:t>IC 4-21.5-3-26 (b) | IC 4-21.5-3-25</a:t>
            </a:r>
          </a:p>
        </p:txBody>
      </p:sp>
      <p:grpSp>
        <p:nvGrpSpPr>
          <p:cNvPr id="265" name="Google Shape;265;p18">
            <a:extLst>
              <a:ext uri="{FF2B5EF4-FFF2-40B4-BE49-F238E27FC236}">
                <a16:creationId xmlns:a16="http://schemas.microsoft.com/office/drawing/2014/main" id="{68025C32-52C3-EC30-AA4D-A7B6B8065079}"/>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62ADE41C-3586-C17F-3DD5-1CA3EC516EEE}"/>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7D51FD5D-03A8-6B70-A4A7-D5A072690C36}"/>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789B53F6-CA48-D5B9-BB82-45C9AC636C2F}"/>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39AD4AFA-F513-73D6-6EBB-841FCE0AC03F}"/>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8E0F0B37-0894-DF32-F121-0FCE98D53DA6}"/>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707861814"/>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0B80D0D5-61C3-D775-75F4-CF106BB70731}"/>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4038301C-FBA8-FA4C-EEAA-B2B84AA70EEB}"/>
              </a:ext>
            </a:extLst>
          </p:cNvPr>
          <p:cNvSpPr txBox="1">
            <a:spLocks noGrp="1"/>
          </p:cNvSpPr>
          <p:nvPr>
            <p:ph type="title" idx="4294967295"/>
          </p:nvPr>
        </p:nvSpPr>
        <p:spPr>
          <a:xfrm>
            <a:off x="421369" y="148926"/>
            <a:ext cx="8362631" cy="123110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2060"/>
                </a:solidFill>
                <a:effectLst/>
                <a:uLnTx/>
                <a:uFillTx/>
                <a:latin typeface="Palanquin Dark"/>
                <a:ea typeface="Arial"/>
                <a:cs typeface="Palanquin Dark"/>
                <a:sym typeface="Palanquin Dark"/>
              </a:rPr>
              <a:t>Enforcement Proceedings </a:t>
            </a:r>
            <a:br>
              <a:rPr kumimoji="0" lang="en-US" sz="4000" b="1" i="0" u="none" strike="noStrike" kern="0" cap="none" spc="0" normalizeH="0" baseline="0" noProof="0" dirty="0">
                <a:ln>
                  <a:noFill/>
                </a:ln>
                <a:solidFill>
                  <a:srgbClr val="002060"/>
                </a:solidFill>
                <a:effectLst/>
                <a:uLnTx/>
                <a:uFillTx/>
                <a:latin typeface="Palanquin Dark"/>
                <a:ea typeface="Arial"/>
                <a:cs typeface="Palanquin Dark"/>
                <a:sym typeface="Palanquin Dark"/>
              </a:rPr>
            </a:br>
            <a:r>
              <a:rPr kumimoji="0" lang="en-US" sz="4000" b="1" i="0" u="none" strike="noStrike" kern="0" cap="none" spc="0" normalizeH="0" baseline="0" noProof="0" dirty="0">
                <a:ln>
                  <a:noFill/>
                </a:ln>
                <a:solidFill>
                  <a:srgbClr val="002060"/>
                </a:solidFill>
                <a:effectLst/>
                <a:uLnTx/>
                <a:uFillTx/>
                <a:latin typeface="Palanquin Dark"/>
                <a:ea typeface="Arial"/>
                <a:cs typeface="Palanquin Dark"/>
                <a:sym typeface="Palanquin Dark"/>
              </a:rPr>
              <a:t>Overview</a:t>
            </a:r>
            <a:endParaRPr kumimoji="0" lang="en-US" sz="4000" b="0"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FE436B8F-1AB8-AFF6-A243-4952E7E07B5F}"/>
              </a:ext>
            </a:extLst>
          </p:cNvPr>
          <p:cNvSpPr txBox="1"/>
          <p:nvPr/>
        </p:nvSpPr>
        <p:spPr>
          <a:xfrm>
            <a:off x="561600" y="1452362"/>
            <a:ext cx="7970400" cy="3508653"/>
          </a:xfrm>
          <a:prstGeom prst="rect">
            <a:avLst/>
          </a:prstGeom>
          <a:noFill/>
          <a:ln>
            <a:noFill/>
          </a:ln>
        </p:spPr>
        <p:txBody>
          <a:bodyPr spcFirstLastPara="1" wrap="square" lIns="0" tIns="0" rIns="0" bIns="0" anchor="t" anchorCtr="0">
            <a:spAutoFit/>
          </a:bodyPr>
          <a:lstStyle/>
          <a:p>
            <a:r>
              <a:rPr lang="en-US" altLang="en-US" sz="2400" dirty="0"/>
              <a:t>County Election Board Must:</a:t>
            </a:r>
          </a:p>
          <a:p>
            <a:pPr marL="342900" lvl="1" indent="-342900">
              <a:buFont typeface="Arial" panose="020B0604020202020204" pitchFamily="34" charset="0"/>
              <a:buChar char="•"/>
            </a:pPr>
            <a:r>
              <a:rPr lang="en-US" altLang="en-US" sz="2000" dirty="0"/>
              <a:t> Conduct a public fact-finding hearing </a:t>
            </a:r>
          </a:p>
          <a:p>
            <a:pPr marL="914400" lvl="2" indent="-285750">
              <a:buFont typeface="Arial" panose="020B0604020202020204" pitchFamily="34" charset="0"/>
              <a:buChar char="•"/>
            </a:pPr>
            <a:r>
              <a:rPr lang="en-US" altLang="en-US" sz="1600" dirty="0"/>
              <a:t>Give “notice” (see form 3 in tool kit)</a:t>
            </a:r>
          </a:p>
          <a:p>
            <a:pPr marL="914400" lvl="2" indent="-285750">
              <a:buFont typeface="Arial" panose="020B0604020202020204" pitchFamily="34" charset="0"/>
              <a:buChar char="•"/>
            </a:pPr>
            <a:r>
              <a:rPr lang="en-US" altLang="en-US" sz="1600" dirty="0"/>
              <a:t>Provide an “opportunity to be heard”</a:t>
            </a:r>
          </a:p>
          <a:p>
            <a:pPr marL="342900" lvl="1" indent="-342900">
              <a:buFont typeface="Arial" panose="020B0604020202020204" pitchFamily="34" charset="0"/>
              <a:buChar char="•"/>
            </a:pPr>
            <a:r>
              <a:rPr lang="en-US" altLang="en-US" sz="2000" dirty="0"/>
              <a:t>Vote in public meeting whether to waive, reduce, or assess penalty</a:t>
            </a:r>
          </a:p>
          <a:p>
            <a:pPr marL="914400" lvl="2" indent="-285750">
              <a:buFont typeface="Arial" panose="020B0604020202020204" pitchFamily="34" charset="0"/>
              <a:buChar char="•"/>
            </a:pPr>
            <a:r>
              <a:rPr lang="en-US" altLang="en-US" sz="1600" dirty="0"/>
              <a:t>Vote must be unanimous to waive or reduce penalty</a:t>
            </a:r>
          </a:p>
          <a:p>
            <a:pPr marL="342900" lvl="1" indent="-342900">
              <a:buFont typeface="Arial" panose="020B0604020202020204" pitchFamily="34" charset="0"/>
              <a:buChar char="•"/>
            </a:pPr>
            <a:r>
              <a:rPr lang="en-US" altLang="en-US" sz="2000" dirty="0"/>
              <a:t>Adopt written order (see form 5 in tool kit)</a:t>
            </a:r>
          </a:p>
          <a:p>
            <a:pPr marL="914400" lvl="8" indent="-285750">
              <a:buFont typeface="Arial" panose="020B0604020202020204" pitchFamily="34" charset="0"/>
              <a:buChar char="•"/>
            </a:pPr>
            <a:r>
              <a:rPr lang="en-US" dirty="0">
                <a:solidFill>
                  <a:srgbClr val="002060"/>
                </a:solidFill>
              </a:rPr>
              <a:t>Must include the procedures and time limits for seeking judicial review of the order under IC 4-21.5-5 (sample language including form 5 in tool kit) </a:t>
            </a:r>
            <a:endParaRPr lang="en-US" altLang="en-US" sz="2000" dirty="0">
              <a:solidFill>
                <a:srgbClr val="002060"/>
              </a:solidFill>
            </a:endParaRPr>
          </a:p>
          <a:p>
            <a:pPr marL="342900" indent="-342900">
              <a:buFont typeface="Arial" panose="020B0604020202020204" pitchFamily="34" charset="0"/>
              <a:buChar char="•"/>
            </a:pPr>
            <a:r>
              <a:rPr lang="en-US" altLang="en-US" sz="2000" dirty="0"/>
              <a:t>Parties have 30 days to appeal decision</a:t>
            </a:r>
          </a:p>
          <a:p>
            <a:pPr marL="914400" lvl="1" indent="-342900">
              <a:buFont typeface="Arial" panose="020B0604020202020204" pitchFamily="34" charset="0"/>
              <a:buChar char="•"/>
            </a:pPr>
            <a:r>
              <a:rPr lang="en-US" altLang="en-US" dirty="0"/>
              <a:t>Requires civil case to be filed in circuit, superior or probate court</a:t>
            </a:r>
          </a:p>
          <a:p>
            <a:pPr marL="914400" lvl="1" indent="-342900">
              <a:buFont typeface="Arial" panose="020B0604020202020204" pitchFamily="34" charset="0"/>
              <a:buChar char="•"/>
            </a:pPr>
            <a:endParaRPr lang="en-US" altLang="en-US" sz="2000" dirty="0"/>
          </a:p>
          <a:p>
            <a:pPr algn="r"/>
            <a:r>
              <a:rPr lang="en-US" altLang="en-US" sz="1000" dirty="0"/>
              <a:t>IC 3-6-5-34</a:t>
            </a:r>
          </a:p>
        </p:txBody>
      </p:sp>
      <p:grpSp>
        <p:nvGrpSpPr>
          <p:cNvPr id="265" name="Google Shape;265;p18">
            <a:extLst>
              <a:ext uri="{FF2B5EF4-FFF2-40B4-BE49-F238E27FC236}">
                <a16:creationId xmlns:a16="http://schemas.microsoft.com/office/drawing/2014/main" id="{DC91CBD0-5C8D-363B-DC82-6CBAB3BC9CB5}"/>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1E15AFDB-9444-8E6D-E5EE-BFF807440EA9}"/>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AF96050A-B6F6-4177-A60F-F39CF530A759}"/>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4C6B6E96-FBDC-C7AD-0AF8-06EF3429C4BA}"/>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F72CAB8C-5CAC-C66D-E35C-960AA6264C7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2714651E-5969-32AE-763A-A7650960BD18}"/>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462516984"/>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75A90B7A-7D1C-8D63-648C-26134843DCE1}"/>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08BF11F9-4D35-A3AF-51C4-89F6B95FBAE3}"/>
              </a:ext>
            </a:extLst>
          </p:cNvPr>
          <p:cNvSpPr txBox="1">
            <a:spLocks noGrp="1"/>
          </p:cNvSpPr>
          <p:nvPr>
            <p:ph type="title" idx="4294967295"/>
          </p:nvPr>
        </p:nvSpPr>
        <p:spPr>
          <a:xfrm>
            <a:off x="-32657" y="148926"/>
            <a:ext cx="9230606" cy="6832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2060"/>
                </a:solidFill>
                <a:effectLst/>
                <a:uLnTx/>
                <a:uFillTx/>
                <a:latin typeface="Palanquin Dark"/>
                <a:ea typeface="Arial"/>
                <a:cs typeface="Palanquin Dark"/>
                <a:sym typeface="Palanquin Dark"/>
              </a:rPr>
              <a:t>Enforcement Proceedings</a:t>
            </a:r>
            <a:endParaRPr kumimoji="0" lang="en-US" sz="4000" b="0" i="0" u="none" strike="noStrike" kern="0" cap="none" spc="0" normalizeH="0" baseline="0" noProof="0" dirty="0">
              <a:ln>
                <a:noFill/>
              </a:ln>
              <a:solidFill>
                <a:srgbClr val="002060"/>
              </a:solidFill>
              <a:effectLst/>
              <a:uLnTx/>
              <a:uFillTx/>
              <a:latin typeface="Arial"/>
              <a:ea typeface="Arial"/>
              <a:cs typeface="Arial"/>
              <a:sym typeface="Arial"/>
            </a:endParaRPr>
          </a:p>
        </p:txBody>
      </p:sp>
      <p:sp>
        <p:nvSpPr>
          <p:cNvPr id="261" name="Google Shape;261;p18">
            <a:extLst>
              <a:ext uri="{FF2B5EF4-FFF2-40B4-BE49-F238E27FC236}">
                <a16:creationId xmlns:a16="http://schemas.microsoft.com/office/drawing/2014/main" id="{640E4222-E574-5B02-4870-C59C83C0DCBD}"/>
              </a:ext>
            </a:extLst>
          </p:cNvPr>
          <p:cNvSpPr txBox="1"/>
          <p:nvPr/>
        </p:nvSpPr>
        <p:spPr>
          <a:xfrm>
            <a:off x="439201" y="832190"/>
            <a:ext cx="8020800" cy="3816429"/>
          </a:xfrm>
          <a:prstGeom prst="rect">
            <a:avLst/>
          </a:prstGeom>
          <a:noFill/>
          <a:ln>
            <a:noFill/>
          </a:ln>
        </p:spPr>
        <p:txBody>
          <a:bodyPr spcFirstLastPara="1" wrap="square" lIns="0" tIns="0" rIns="0" bIns="0" anchor="t" anchorCtr="0">
            <a:spAutoFit/>
          </a:bodyPr>
          <a:lstStyle/>
          <a:p>
            <a:pPr algn="ctr"/>
            <a:r>
              <a:rPr lang="en-US" altLang="en-US" sz="1800" i="1" dirty="0">
                <a:highlight>
                  <a:srgbClr val="FFE072"/>
                </a:highlight>
              </a:rPr>
              <a:t>Delinquent (Late) reports require various notices be sent to committees:</a:t>
            </a:r>
          </a:p>
          <a:p>
            <a:pPr algn="ctr"/>
            <a:endParaRPr lang="en-US" altLang="en-US" sz="1800" i="1" dirty="0">
              <a:highlight>
                <a:srgbClr val="FFE072"/>
              </a:highlight>
            </a:endParaRPr>
          </a:p>
          <a:p>
            <a:pPr marL="457200" indent="-457200">
              <a:buFont typeface="Arial" panose="020B0604020202020204" pitchFamily="34" charset="0"/>
              <a:buChar char="•"/>
            </a:pPr>
            <a:r>
              <a:rPr lang="en-US" altLang="en-US" sz="2400" b="1" dirty="0"/>
              <a:t>Delinquency Notice</a:t>
            </a:r>
            <a:endParaRPr lang="en-US" altLang="en-US" sz="2400" dirty="0"/>
          </a:p>
          <a:p>
            <a:pPr marL="914400" lvl="1" indent="-457200">
              <a:buFont typeface="Arial" panose="020B0604020202020204" pitchFamily="34" charset="0"/>
              <a:buChar char="•"/>
            </a:pPr>
            <a:r>
              <a:rPr lang="en-US" altLang="en-US" sz="2000" dirty="0"/>
              <a:t>Audit for late reports</a:t>
            </a:r>
          </a:p>
          <a:p>
            <a:pPr marL="914400" lvl="1" indent="-457200">
              <a:buFont typeface="Arial" panose="020B0604020202020204" pitchFamily="34" charset="0"/>
              <a:buChar char="•"/>
            </a:pPr>
            <a:r>
              <a:rPr lang="en-US" altLang="en-US" sz="2000" dirty="0"/>
              <a:t>Mail notice not later than 30 days after deadline</a:t>
            </a:r>
          </a:p>
          <a:p>
            <a:pPr marL="1371600" lvl="2" indent="-342900">
              <a:buFont typeface="Arial" panose="020B0604020202020204" pitchFamily="34" charset="0"/>
              <a:buChar char="•"/>
            </a:pPr>
            <a:r>
              <a:rPr lang="en-US" altLang="en-US" sz="2000" dirty="0"/>
              <a:t>Does not need to be sent via certified letter</a:t>
            </a:r>
          </a:p>
          <a:p>
            <a:pPr marL="1371600" lvl="2" indent="-342900">
              <a:buFont typeface="Arial" panose="020B0604020202020204" pitchFamily="34" charset="0"/>
              <a:buChar char="•"/>
            </a:pPr>
            <a:r>
              <a:rPr lang="en-US" altLang="en-US" sz="2000" dirty="0"/>
              <a:t>Refer to form 1 in tool kit</a:t>
            </a:r>
          </a:p>
          <a:p>
            <a:pPr marL="457200" indent="-457200">
              <a:buFont typeface="Arial" panose="020B0604020202020204" pitchFamily="34" charset="0"/>
              <a:buChar char="•"/>
            </a:pPr>
            <a:endParaRPr lang="en-US" altLang="en-US" sz="2400" b="1" dirty="0"/>
          </a:p>
          <a:p>
            <a:pPr marL="457200" indent="-457200">
              <a:buFont typeface="Arial" panose="020B0604020202020204" pitchFamily="34" charset="0"/>
              <a:buChar char="•"/>
            </a:pPr>
            <a:r>
              <a:rPr lang="en-US" altLang="en-US" sz="2400" b="1" dirty="0"/>
              <a:t>Hearing Notice </a:t>
            </a:r>
          </a:p>
          <a:p>
            <a:pPr marL="1371600" lvl="1" indent="-457200">
              <a:buFont typeface="Arial" panose="020B0604020202020204" pitchFamily="34" charset="0"/>
              <a:buChar char="•"/>
            </a:pPr>
            <a:r>
              <a:rPr lang="en-US" altLang="en-US" sz="2000" dirty="0"/>
              <a:t>See form 3 in tool kit </a:t>
            </a:r>
          </a:p>
          <a:p>
            <a:pPr marL="1371600" lvl="1" indent="-457200">
              <a:buFont typeface="Arial" panose="020B0604020202020204" pitchFamily="34" charset="0"/>
              <a:buChar char="•"/>
            </a:pPr>
            <a:r>
              <a:rPr lang="en-US" altLang="en-US" sz="2000" dirty="0"/>
              <a:t>Refer to AOPA requirements</a:t>
            </a:r>
            <a:endParaRPr lang="en-US" altLang="en-US" sz="1800" dirty="0"/>
          </a:p>
          <a:p>
            <a:pPr algn="r"/>
            <a:endParaRPr lang="en-US" altLang="en-US" sz="1000" dirty="0"/>
          </a:p>
          <a:p>
            <a:pPr algn="r"/>
            <a:r>
              <a:rPr lang="en-US" altLang="en-US" sz="1000" dirty="0"/>
              <a:t>IC 3-9-4-14</a:t>
            </a:r>
          </a:p>
        </p:txBody>
      </p:sp>
      <p:grpSp>
        <p:nvGrpSpPr>
          <p:cNvPr id="265" name="Google Shape;265;p18">
            <a:extLst>
              <a:ext uri="{FF2B5EF4-FFF2-40B4-BE49-F238E27FC236}">
                <a16:creationId xmlns:a16="http://schemas.microsoft.com/office/drawing/2014/main" id="{C50047EA-EF05-1BDF-DCA0-DAEF4CBCF40D}"/>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A543F30D-04BD-311E-B37B-921EFD6D839D}"/>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4A10C39B-74DD-050F-D691-980A144F86E1}"/>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CA63907A-1EF2-0C84-7CB6-818AFAEE8A76}"/>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E107D0FB-1CD4-DFFF-B219-02B798A38E61}"/>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ED5CBEA8-74C1-3854-F460-3188BBFFC025}"/>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449627213"/>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4490713D-138D-93ED-ADA9-4C25DA7C2352}"/>
            </a:ext>
          </a:extLst>
        </p:cNvPr>
        <p:cNvGrpSpPr/>
        <p:nvPr/>
      </p:nvGrpSpPr>
      <p:grpSpPr>
        <a:xfrm>
          <a:off x="0" y="0"/>
          <a:ext cx="0" cy="0"/>
          <a:chOff x="0" y="0"/>
          <a:chExt cx="0" cy="0"/>
        </a:xfrm>
      </p:grpSpPr>
      <p:sp>
        <p:nvSpPr>
          <p:cNvPr id="2" name="Google Shape;490;p27">
            <a:extLst>
              <a:ext uri="{FF2B5EF4-FFF2-40B4-BE49-F238E27FC236}">
                <a16:creationId xmlns:a16="http://schemas.microsoft.com/office/drawing/2014/main" id="{C6707F40-3659-7687-B6CF-D1811ACC03A1}"/>
              </a:ext>
              <a:ext uri="{C183D7F6-B498-43B3-948B-1728B52AA6E4}">
                <adec:decorative xmlns:adec="http://schemas.microsoft.com/office/drawing/2017/decorative" val="1"/>
              </a:ext>
            </a:extLst>
          </p:cNvPr>
          <p:cNvSpPr/>
          <p:nvPr/>
        </p:nvSpPr>
        <p:spPr>
          <a:xfrm>
            <a:off x="5948724" y="2255363"/>
            <a:ext cx="2902826" cy="2739211"/>
          </a:xfrm>
          <a:custGeom>
            <a:avLst/>
            <a:gdLst/>
            <a:ahLst/>
            <a:cxnLst/>
            <a:rect l="l" t="t" r="r" b="b"/>
            <a:pathLst>
              <a:path w="1809806" h="1707798" extrusionOk="0">
                <a:moveTo>
                  <a:pt x="0" y="0"/>
                </a:moveTo>
                <a:lnTo>
                  <a:pt x="1809806" y="0"/>
                </a:lnTo>
                <a:lnTo>
                  <a:pt x="1809806" y="1707799"/>
                </a:lnTo>
                <a:lnTo>
                  <a:pt x="0" y="1707799"/>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US"/>
          </a:p>
        </p:txBody>
      </p:sp>
      <p:sp>
        <p:nvSpPr>
          <p:cNvPr id="256" name="Google Shape;256;p18">
            <a:extLst>
              <a:ext uri="{FF2B5EF4-FFF2-40B4-BE49-F238E27FC236}">
                <a16:creationId xmlns:a16="http://schemas.microsoft.com/office/drawing/2014/main" id="{5E344F91-883C-B531-0ED0-08A22488A2EB}"/>
              </a:ext>
            </a:extLst>
          </p:cNvPr>
          <p:cNvSpPr txBox="1">
            <a:spLocks noGrp="1"/>
          </p:cNvSpPr>
          <p:nvPr>
            <p:ph type="title" idx="4294967295"/>
          </p:nvPr>
        </p:nvSpPr>
        <p:spPr>
          <a:xfrm>
            <a:off x="-32657" y="148926"/>
            <a:ext cx="9230606" cy="6832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2060"/>
                </a:solidFill>
                <a:effectLst/>
                <a:uLnTx/>
                <a:uFillTx/>
                <a:latin typeface="Palanquin Dark" panose="020B0604020202020204" charset="0"/>
                <a:ea typeface="Arial"/>
                <a:cs typeface="Palanquin Dark" panose="020B0604020202020204" charset="0"/>
                <a:sym typeface="Arial"/>
              </a:rPr>
              <a:t>Hearing Overview</a:t>
            </a:r>
          </a:p>
        </p:txBody>
      </p:sp>
      <p:sp>
        <p:nvSpPr>
          <p:cNvPr id="261" name="Google Shape;261;p18">
            <a:extLst>
              <a:ext uri="{FF2B5EF4-FFF2-40B4-BE49-F238E27FC236}">
                <a16:creationId xmlns:a16="http://schemas.microsoft.com/office/drawing/2014/main" id="{8165D043-D8B1-A494-35AE-169A9D67CC82}"/>
              </a:ext>
            </a:extLst>
          </p:cNvPr>
          <p:cNvSpPr txBox="1"/>
          <p:nvPr/>
        </p:nvSpPr>
        <p:spPr>
          <a:xfrm>
            <a:off x="691201" y="1215911"/>
            <a:ext cx="7236000" cy="3108543"/>
          </a:xfrm>
          <a:prstGeom prst="rect">
            <a:avLst/>
          </a:prstGeom>
          <a:noFill/>
          <a:ln>
            <a:noFill/>
          </a:ln>
        </p:spPr>
        <p:txBody>
          <a:bodyPr spcFirstLastPara="1" wrap="square" lIns="0" tIns="0" rIns="0" bIns="0" anchor="t" anchorCtr="0">
            <a:spAutoFit/>
          </a:bodyPr>
          <a:lstStyle/>
          <a:p>
            <a:pPr marL="400050" indent="-400050">
              <a:buFont typeface="Arial" panose="020B0604020202020204" pitchFamily="34" charset="0"/>
              <a:buChar char="•"/>
            </a:pPr>
            <a:r>
              <a:rPr lang="en-US" altLang="en-US" sz="2400" dirty="0"/>
              <a:t>CEB presents evidence against committee</a:t>
            </a:r>
          </a:p>
          <a:p>
            <a:pPr marL="400050" indent="-400050">
              <a:buFont typeface="Arial" panose="020B0604020202020204" pitchFamily="34" charset="0"/>
              <a:buChar char="•"/>
            </a:pPr>
            <a:r>
              <a:rPr lang="en-US" altLang="en-US" sz="2400" dirty="0"/>
              <a:t>Committee given opportunity to defend</a:t>
            </a:r>
          </a:p>
          <a:p>
            <a:pPr marL="400050" indent="-400050">
              <a:buFont typeface="Arial" panose="020B0604020202020204" pitchFamily="34" charset="0"/>
              <a:buChar char="•"/>
            </a:pPr>
            <a:r>
              <a:rPr lang="en-US" altLang="en-US" sz="2400" dirty="0"/>
              <a:t>CEB may ask questions</a:t>
            </a:r>
          </a:p>
          <a:p>
            <a:pPr marL="400050" indent="-400050">
              <a:buFont typeface="Arial" panose="020B0604020202020204" pitchFamily="34" charset="0"/>
              <a:buChar char="•"/>
            </a:pPr>
            <a:r>
              <a:rPr lang="en-US" altLang="en-US" sz="2400" dirty="0"/>
              <a:t>CEB can waive or reduce penalty by unanimous vote </a:t>
            </a:r>
            <a:r>
              <a:rPr lang="en-US" altLang="en-US" sz="2400" strike="sngStrike" dirty="0">
                <a:highlight>
                  <a:srgbClr val="FFFF00"/>
                </a:highlight>
              </a:rPr>
              <a:t>if</a:t>
            </a:r>
            <a:r>
              <a:rPr lang="en-US" altLang="en-US" sz="2400" dirty="0"/>
              <a:t>  </a:t>
            </a:r>
          </a:p>
          <a:p>
            <a:pPr marL="700088" lvl="1" indent="-400050">
              <a:buFont typeface="Arial" panose="020B0604020202020204" pitchFamily="34" charset="0"/>
              <a:buChar char="•"/>
            </a:pPr>
            <a:r>
              <a:rPr lang="en-US" altLang="en-US" sz="2000" dirty="0"/>
              <a:t>IC 3-9-4-17; IC 3-9-4-19 </a:t>
            </a:r>
          </a:p>
          <a:p>
            <a:pPr marL="700088" lvl="1" indent="-400050">
              <a:buFont typeface="Arial" panose="020B0604020202020204" pitchFamily="34" charset="0"/>
              <a:buChar char="•"/>
            </a:pPr>
            <a:r>
              <a:rPr lang="en-US" altLang="en-US" sz="2000" dirty="0"/>
              <a:t>See Form 5 in tool kit </a:t>
            </a:r>
          </a:p>
          <a:p>
            <a:pPr marL="400050" indent="-400050">
              <a:buFont typeface="Arial" panose="020B0604020202020204" pitchFamily="34" charset="0"/>
              <a:buChar char="•"/>
            </a:pPr>
            <a:r>
              <a:rPr lang="en-US" altLang="en-US" sz="2400" dirty="0"/>
              <a:t>CEB must vote to assess penalty</a:t>
            </a:r>
          </a:p>
          <a:p>
            <a:pPr algn="r"/>
            <a:endParaRPr lang="en-US" altLang="en-US" sz="1800" dirty="0"/>
          </a:p>
        </p:txBody>
      </p:sp>
      <p:grpSp>
        <p:nvGrpSpPr>
          <p:cNvPr id="265" name="Google Shape;265;p18">
            <a:extLst>
              <a:ext uri="{FF2B5EF4-FFF2-40B4-BE49-F238E27FC236}">
                <a16:creationId xmlns:a16="http://schemas.microsoft.com/office/drawing/2014/main" id="{F6FA3424-C2FA-6466-2EBA-B07E75F09B76}"/>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34F3A20E-3B4E-B333-8E57-9FFC81523D68}"/>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03B441A0-182E-4BFD-29CD-7B76E72E1755}"/>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59770D79-4FD5-17E7-CFD1-6817F9615BC0}"/>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99657C73-0DE8-ACEB-40F8-5FA3DE79D46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8E854BCF-DB63-20A9-B48A-EB47F9456764}"/>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15170874"/>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01CF9EB3-0E86-F4DC-023F-EBDD7309C6D9}"/>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536EF250-8126-454B-C929-9F137B21BD68}"/>
              </a:ext>
            </a:extLst>
          </p:cNvPr>
          <p:cNvSpPr txBox="1">
            <a:spLocks noGrp="1"/>
          </p:cNvSpPr>
          <p:nvPr>
            <p:ph type="title" idx="4294967295"/>
          </p:nvPr>
        </p:nvSpPr>
        <p:spPr>
          <a:xfrm>
            <a:off x="-32657" y="148926"/>
            <a:ext cx="9230606" cy="6832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2060"/>
                </a:solidFill>
                <a:effectLst/>
                <a:uLnTx/>
                <a:uFillTx/>
                <a:latin typeface="Palanquin Dark" panose="020B0604020202020204" charset="0"/>
                <a:ea typeface="Arial"/>
                <a:cs typeface="Palanquin Dark" panose="020B0604020202020204" charset="0"/>
                <a:sym typeface="Arial"/>
              </a:rPr>
              <a:t>Fines</a:t>
            </a:r>
          </a:p>
        </p:txBody>
      </p:sp>
      <p:sp>
        <p:nvSpPr>
          <p:cNvPr id="261" name="Google Shape;261;p18">
            <a:extLst>
              <a:ext uri="{FF2B5EF4-FFF2-40B4-BE49-F238E27FC236}">
                <a16:creationId xmlns:a16="http://schemas.microsoft.com/office/drawing/2014/main" id="{31772351-021A-3A48-43CD-DBFBD8AFE5A1}"/>
              </a:ext>
            </a:extLst>
          </p:cNvPr>
          <p:cNvSpPr txBox="1"/>
          <p:nvPr/>
        </p:nvSpPr>
        <p:spPr>
          <a:xfrm>
            <a:off x="450851" y="832190"/>
            <a:ext cx="7908350" cy="3970318"/>
          </a:xfrm>
          <a:prstGeom prst="rect">
            <a:avLst/>
          </a:prstGeom>
          <a:noFill/>
          <a:ln>
            <a:noFill/>
          </a:ln>
        </p:spPr>
        <p:txBody>
          <a:bodyPr spcFirstLastPara="1" wrap="square" lIns="0" tIns="0" rIns="0" bIns="0" anchor="t" anchorCtr="0">
            <a:spAutoFit/>
          </a:bodyPr>
          <a:lstStyle/>
          <a:p>
            <a:pPr marL="400050" indent="-400050">
              <a:buFont typeface="Arial" charset="0"/>
              <a:buChar char="•"/>
              <a:defRPr/>
            </a:pPr>
            <a:r>
              <a:rPr lang="en-US" sz="2400" dirty="0"/>
              <a:t>Committees </a:t>
            </a:r>
            <a:r>
              <a:rPr lang="en-US" sz="2400" b="1" dirty="0">
                <a:highlight>
                  <a:srgbClr val="FFE072"/>
                </a:highlight>
              </a:rPr>
              <a:t>MUST</a:t>
            </a:r>
            <a:r>
              <a:rPr lang="en-US" sz="2400" dirty="0">
                <a:highlight>
                  <a:srgbClr val="FFE072"/>
                </a:highlight>
              </a:rPr>
              <a:t> be assessed a fine </a:t>
            </a:r>
            <a:r>
              <a:rPr lang="en-US" sz="2400" dirty="0"/>
              <a:t>based on the schedule outlined in law</a:t>
            </a:r>
          </a:p>
          <a:p>
            <a:pPr marL="700088" lvl="1" indent="-400050">
              <a:buFont typeface="Arial" charset="0"/>
              <a:buChar char="–"/>
              <a:defRPr/>
            </a:pPr>
            <a:r>
              <a:rPr lang="en-US" sz="2000" dirty="0"/>
              <a:t>$50 per calendar day, up to $1,000 for delinquent reports</a:t>
            </a:r>
          </a:p>
          <a:p>
            <a:pPr marL="700088" lvl="1" indent="-400050">
              <a:buFont typeface="Arial" charset="0"/>
              <a:buChar char="–"/>
              <a:defRPr/>
            </a:pPr>
            <a:r>
              <a:rPr lang="en-US" sz="2000" dirty="0"/>
              <a:t>$10 per calendar day, up to $100 for defective reports</a:t>
            </a:r>
          </a:p>
          <a:p>
            <a:pPr marL="1657350" lvl="1" indent="-285750">
              <a:buFont typeface="Arial" panose="020B0604020202020204" pitchFamily="34" charset="0"/>
              <a:buChar char="•"/>
              <a:defRPr/>
            </a:pPr>
            <a:r>
              <a:rPr lang="en-US" sz="1600" dirty="0"/>
              <a:t>IC 3-9-4-17  uses “shall” in some subsections, but “may” in other subsections when it comes to the Board imposing a civil penalty</a:t>
            </a:r>
          </a:p>
          <a:p>
            <a:pPr marL="1657350" lvl="1" indent="-285750">
              <a:buFont typeface="Arial" panose="020B0604020202020204" pitchFamily="34" charset="0"/>
              <a:buChar char="•"/>
              <a:defRPr/>
            </a:pPr>
            <a:r>
              <a:rPr lang="en-US" sz="1600" dirty="0"/>
              <a:t>CEB should read this statute carefully to decide under which circumstances they will impose a civil penalty </a:t>
            </a:r>
          </a:p>
          <a:p>
            <a:pPr marL="1657350" lvl="1" indent="-285750">
              <a:buFont typeface="Arial" panose="020B0604020202020204" pitchFamily="34" charset="0"/>
              <a:buChar char="•"/>
              <a:defRPr/>
            </a:pPr>
            <a:endParaRPr lang="en-US" sz="1600" dirty="0"/>
          </a:p>
          <a:p>
            <a:pPr marL="400050" indent="-400050">
              <a:buFont typeface="Arial" charset="0"/>
              <a:buChar char="•"/>
              <a:defRPr/>
            </a:pPr>
            <a:r>
              <a:rPr lang="en-US" sz="2400" dirty="0"/>
              <a:t>Any reduction or waiver of a campaign finance fine MUST be unanimously agreed to by the CEB at the campaign finance hearing</a:t>
            </a:r>
          </a:p>
          <a:p>
            <a:pPr algn="r"/>
            <a:endParaRPr lang="en-US" altLang="en-US" sz="1800" dirty="0"/>
          </a:p>
        </p:txBody>
      </p:sp>
      <p:grpSp>
        <p:nvGrpSpPr>
          <p:cNvPr id="265" name="Google Shape;265;p18">
            <a:extLst>
              <a:ext uri="{FF2B5EF4-FFF2-40B4-BE49-F238E27FC236}">
                <a16:creationId xmlns:a16="http://schemas.microsoft.com/office/drawing/2014/main" id="{4DD94D0E-F449-8CB6-CA71-9B319B98CCA5}"/>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00661D64-FE45-8795-96C5-D80C66FFE06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8236EFA1-2C87-E2C0-D3E6-FF60E592B495}"/>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A4C62E6B-D304-E562-31E5-CA7F95B5D431}"/>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7AC42E0B-BA32-A3E8-5B0E-82E08D392FDB}"/>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DF61DEFF-3378-DD3F-DA64-AC2ED39A992E}"/>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743539223"/>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74A6879F-3BAE-5562-D78F-B1A7999DE1C5}"/>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FB255B30-965F-3F6E-88F9-79BB4B7D974E}"/>
              </a:ext>
            </a:extLst>
          </p:cNvPr>
          <p:cNvSpPr txBox="1">
            <a:spLocks noGrp="1"/>
          </p:cNvSpPr>
          <p:nvPr>
            <p:ph type="title" idx="4294967295"/>
          </p:nvPr>
        </p:nvSpPr>
        <p:spPr>
          <a:xfrm>
            <a:off x="-32657" y="148926"/>
            <a:ext cx="9230606" cy="6832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2060"/>
                </a:solidFill>
                <a:effectLst/>
                <a:uLnTx/>
                <a:uFillTx/>
                <a:latin typeface="Palanquin Dark" panose="020B0604020202020204" charset="0"/>
                <a:ea typeface="Arial"/>
                <a:cs typeface="Palanquin Dark" panose="020B0604020202020204" charset="0"/>
                <a:sym typeface="Arial"/>
              </a:rPr>
              <a:t>Fine Collection</a:t>
            </a:r>
          </a:p>
        </p:txBody>
      </p:sp>
      <p:sp>
        <p:nvSpPr>
          <p:cNvPr id="261" name="Google Shape;261;p18">
            <a:extLst>
              <a:ext uri="{FF2B5EF4-FFF2-40B4-BE49-F238E27FC236}">
                <a16:creationId xmlns:a16="http://schemas.microsoft.com/office/drawing/2014/main" id="{78CD8399-3A90-C9C2-0CB7-CEB6F6E2CDB5}"/>
              </a:ext>
            </a:extLst>
          </p:cNvPr>
          <p:cNvSpPr txBox="1"/>
          <p:nvPr/>
        </p:nvSpPr>
        <p:spPr>
          <a:xfrm>
            <a:off x="403201" y="811764"/>
            <a:ext cx="8308800" cy="3908762"/>
          </a:xfrm>
          <a:prstGeom prst="rect">
            <a:avLst/>
          </a:prstGeom>
          <a:noFill/>
          <a:ln>
            <a:noFill/>
          </a:ln>
        </p:spPr>
        <p:txBody>
          <a:bodyPr spcFirstLastPara="1" wrap="square" lIns="0" tIns="0" rIns="0" bIns="0" anchor="t" anchorCtr="0">
            <a:spAutoFit/>
          </a:bodyPr>
          <a:lstStyle/>
          <a:p>
            <a:r>
              <a:rPr lang="en-US" altLang="en-US" sz="2400" i="1" dirty="0">
                <a:highlight>
                  <a:srgbClr val="FFE072"/>
                </a:highlight>
              </a:rPr>
              <a:t>How do we enforce collection of a fine?</a:t>
            </a:r>
          </a:p>
          <a:p>
            <a:pPr marL="457200" lvl="1" indent="-285750">
              <a:buFont typeface="Arial" panose="020B0604020202020204" pitchFamily="34" charset="0"/>
              <a:buChar char="•"/>
            </a:pPr>
            <a:r>
              <a:rPr lang="en-US" altLang="en-US" sz="1800" dirty="0"/>
              <a:t>Check with county attorney to determine if a collection agency works on behalf of the county and county election board to collect overdue fines</a:t>
            </a:r>
          </a:p>
          <a:p>
            <a:pPr marL="914400" lvl="2" indent="-285750">
              <a:buFont typeface="Arial" panose="020B0604020202020204" pitchFamily="34" charset="0"/>
              <a:buChar char="•"/>
            </a:pPr>
            <a:r>
              <a:rPr lang="en-US" altLang="en-US" sz="1600" dirty="0"/>
              <a:t>Suggestion: Set a policy as to what constitutes an “overdue” fine and at a county election board meeting, pass a motion to send committees with an “overdue” fine to the collection agency</a:t>
            </a:r>
          </a:p>
          <a:p>
            <a:pPr marL="914400" lvl="2" indent="-285750">
              <a:buFont typeface="Arial" panose="020B0604020202020204" pitchFamily="34" charset="0"/>
              <a:buChar char="•"/>
            </a:pPr>
            <a:endParaRPr lang="en-US" altLang="en-US" sz="800" dirty="0"/>
          </a:p>
          <a:p>
            <a:pPr marL="285750" lvl="1" indent="-285750">
              <a:buFont typeface="Arial" panose="020B0604020202020204" pitchFamily="34" charset="0"/>
              <a:buChar char="•"/>
            </a:pPr>
            <a:r>
              <a:rPr lang="en-US" altLang="en-US" sz="1800" dirty="0"/>
              <a:t>If person has a civil penalty assessed AND is elected to an office in the subsequent election, then county election board may ask fiscal officer to withhold the amount of the civil penalty from the elected official’s paycheck</a:t>
            </a:r>
          </a:p>
          <a:p>
            <a:pPr marL="285750" lvl="1" indent="-285750">
              <a:buFont typeface="Arial" panose="020B0604020202020204" pitchFamily="34" charset="0"/>
              <a:buChar char="•"/>
            </a:pPr>
            <a:endParaRPr lang="en-US" altLang="en-US" sz="800" dirty="0"/>
          </a:p>
          <a:p>
            <a:pPr marL="285750" lvl="1" indent="-285750">
              <a:buFont typeface="Arial" panose="020B0604020202020204" pitchFamily="34" charset="0"/>
              <a:buChar char="•"/>
            </a:pPr>
            <a:r>
              <a:rPr lang="en-US" altLang="en-US" sz="1800" dirty="0"/>
              <a:t>Treasurer of the committee &amp; the candidate may be held personally liable for any debts of the committee</a:t>
            </a:r>
          </a:p>
          <a:p>
            <a:pPr marL="914400" lvl="2" indent="-285750">
              <a:buFont typeface="Arial" panose="020B0604020202020204" pitchFamily="34" charset="0"/>
              <a:buChar char="•"/>
            </a:pPr>
            <a:r>
              <a:rPr lang="en-US" altLang="en-US" i="1" dirty="0"/>
              <a:t>Victory Committee v. Genesis Convention Cente</a:t>
            </a:r>
            <a:r>
              <a:rPr lang="en-US" altLang="en-US" dirty="0"/>
              <a:t>r, 597 N.E.2d 361 (Ind. App 1992)</a:t>
            </a:r>
          </a:p>
          <a:p>
            <a:pPr marL="914400" lvl="2" indent="-285750">
              <a:buFont typeface="Arial" panose="020B0604020202020204" pitchFamily="34" charset="0"/>
              <a:buChar char="•"/>
            </a:pPr>
            <a:endParaRPr lang="en-US" altLang="en-US" sz="1600" dirty="0"/>
          </a:p>
          <a:p>
            <a:pPr marL="628650" lvl="2" algn="r"/>
            <a:r>
              <a:rPr lang="en-US" altLang="en-US" sz="1000" dirty="0"/>
              <a:t>IC 3-9-4-17 | IC 3-9-4-18</a:t>
            </a:r>
            <a:endParaRPr lang="en-US" altLang="en-US" sz="1800" dirty="0"/>
          </a:p>
        </p:txBody>
      </p:sp>
      <p:grpSp>
        <p:nvGrpSpPr>
          <p:cNvPr id="265" name="Google Shape;265;p18">
            <a:extLst>
              <a:ext uri="{FF2B5EF4-FFF2-40B4-BE49-F238E27FC236}">
                <a16:creationId xmlns:a16="http://schemas.microsoft.com/office/drawing/2014/main" id="{7B7E78FA-96E4-6E15-9097-EB40EF89D241}"/>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C7C41365-D4C6-9858-012F-00C6117359EC}"/>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75FBCBF0-CA51-41CA-3FAF-C758E2F38AC6}"/>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810E2333-47D5-AA80-7816-F6135A047589}"/>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5CAF18C6-CC40-8928-8F24-DB504FC53938}"/>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5F44E01F-B26F-DFBA-3D1A-6B72A5374023}"/>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294572509"/>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247">
          <a:extLst>
            <a:ext uri="{FF2B5EF4-FFF2-40B4-BE49-F238E27FC236}">
              <a16:creationId xmlns:a16="http://schemas.microsoft.com/office/drawing/2014/main" id="{A4CE7E60-9474-F250-1917-627ABA66D84C}"/>
            </a:ext>
          </a:extLst>
        </p:cNvPr>
        <p:cNvGrpSpPr/>
        <p:nvPr/>
      </p:nvGrpSpPr>
      <p:grpSpPr>
        <a:xfrm>
          <a:off x="0" y="0"/>
          <a:ext cx="0" cy="0"/>
          <a:chOff x="0" y="0"/>
          <a:chExt cx="0" cy="0"/>
        </a:xfrm>
      </p:grpSpPr>
      <p:sp>
        <p:nvSpPr>
          <p:cNvPr id="256" name="Google Shape;256;p18">
            <a:extLst>
              <a:ext uri="{FF2B5EF4-FFF2-40B4-BE49-F238E27FC236}">
                <a16:creationId xmlns:a16="http://schemas.microsoft.com/office/drawing/2014/main" id="{0FC84DFA-F36B-62DC-FB3D-D34C94010DCC}"/>
              </a:ext>
            </a:extLst>
          </p:cNvPr>
          <p:cNvSpPr txBox="1">
            <a:spLocks noGrp="1"/>
          </p:cNvSpPr>
          <p:nvPr>
            <p:ph type="title" idx="4294967295"/>
          </p:nvPr>
        </p:nvSpPr>
        <p:spPr>
          <a:xfrm>
            <a:off x="-32657" y="148926"/>
            <a:ext cx="9230606" cy="68326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991"/>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2060"/>
                </a:solidFill>
                <a:effectLst/>
                <a:uLnTx/>
                <a:uFillTx/>
                <a:latin typeface="Palanquin Dark" panose="020B0604020202020204" charset="0"/>
                <a:ea typeface="Arial"/>
                <a:cs typeface="Palanquin Dark" panose="020B0604020202020204" charset="0"/>
                <a:sym typeface="Arial"/>
              </a:rPr>
              <a:t>Fine Collection</a:t>
            </a:r>
          </a:p>
        </p:txBody>
      </p:sp>
      <p:sp>
        <p:nvSpPr>
          <p:cNvPr id="261" name="Google Shape;261;p18">
            <a:extLst>
              <a:ext uri="{FF2B5EF4-FFF2-40B4-BE49-F238E27FC236}">
                <a16:creationId xmlns:a16="http://schemas.microsoft.com/office/drawing/2014/main" id="{88980A51-3585-630E-B848-190005B2AF63}"/>
              </a:ext>
            </a:extLst>
          </p:cNvPr>
          <p:cNvSpPr txBox="1"/>
          <p:nvPr/>
        </p:nvSpPr>
        <p:spPr>
          <a:xfrm>
            <a:off x="579445" y="735092"/>
            <a:ext cx="8006401" cy="4062651"/>
          </a:xfrm>
          <a:prstGeom prst="rect">
            <a:avLst/>
          </a:prstGeom>
          <a:noFill/>
          <a:ln>
            <a:noFill/>
          </a:ln>
        </p:spPr>
        <p:txBody>
          <a:bodyPr spcFirstLastPara="1" wrap="square" lIns="0" tIns="0" rIns="0" bIns="0" anchor="t" anchorCtr="0">
            <a:spAutoFit/>
          </a:bodyPr>
          <a:lstStyle/>
          <a:p>
            <a:endParaRPr lang="en-US" altLang="en-US" sz="1600" dirty="0"/>
          </a:p>
          <a:p>
            <a:r>
              <a:rPr lang="en-US" altLang="en-US" sz="2800" dirty="0"/>
              <a:t>Fines collected for campaign finance enforcement go into a </a:t>
            </a:r>
            <a:r>
              <a:rPr lang="en-US" altLang="en-US" sz="2800" b="1" dirty="0"/>
              <a:t>separate county fund </a:t>
            </a:r>
            <a:r>
              <a:rPr lang="en-US" altLang="en-US" sz="2800" dirty="0"/>
              <a:t>that </a:t>
            </a:r>
            <a:r>
              <a:rPr lang="en-US" altLang="en-US" sz="2800" dirty="0">
                <a:highlight>
                  <a:srgbClr val="FFE072"/>
                </a:highlight>
              </a:rPr>
              <a:t>does not revert</a:t>
            </a:r>
          </a:p>
          <a:p>
            <a:pPr marL="700088" lvl="1" indent="-400050">
              <a:buFont typeface="Arial" charset="0"/>
              <a:buChar char="–"/>
              <a:defRPr/>
            </a:pPr>
            <a:r>
              <a:rPr lang="en-US" sz="2000" dirty="0"/>
              <a:t>Funds available, with the approval of the county council, to supplement funds appropriated for any election-related purposes</a:t>
            </a:r>
          </a:p>
          <a:p>
            <a:pPr marL="700088" lvl="1" indent="-400050">
              <a:buFont typeface="Arial" charset="0"/>
              <a:buChar char="–"/>
              <a:defRPr/>
            </a:pPr>
            <a:r>
              <a:rPr lang="en-US" sz="2000" dirty="0">
                <a:ea typeface="Calibri" panose="020F0502020204030204" pitchFamily="34" charset="0"/>
              </a:rPr>
              <a:t>Contact county auditor if information needed regarding campaign finance enforcement account</a:t>
            </a:r>
            <a:endParaRPr lang="en-US" sz="2000" dirty="0"/>
          </a:p>
          <a:p>
            <a:pPr marL="628650" lvl="2" algn="r"/>
            <a:endParaRPr lang="en-US" altLang="en-US" sz="1600" dirty="0"/>
          </a:p>
          <a:p>
            <a:pPr marL="628650" lvl="2" algn="r"/>
            <a:endParaRPr lang="en-US" altLang="en-US" sz="1000" dirty="0"/>
          </a:p>
          <a:p>
            <a:pPr marL="628650" lvl="2" algn="r"/>
            <a:endParaRPr lang="en-US" altLang="en-US" sz="1000" dirty="0"/>
          </a:p>
          <a:p>
            <a:pPr marL="628650" lvl="2" algn="r"/>
            <a:endParaRPr lang="en-US" altLang="en-US" sz="1000" dirty="0"/>
          </a:p>
          <a:p>
            <a:pPr marL="628650" lvl="2" algn="r"/>
            <a:endParaRPr lang="en-US" altLang="en-US" sz="1000" dirty="0"/>
          </a:p>
          <a:p>
            <a:pPr marL="628650" lvl="2" algn="r"/>
            <a:r>
              <a:rPr lang="en-US" altLang="en-US" sz="1000" dirty="0"/>
              <a:t>IC 3-6-5-4.5 | IC 3-9-4-17(j)(k)</a:t>
            </a:r>
          </a:p>
          <a:p>
            <a:pPr algn="r"/>
            <a:endParaRPr lang="en-US" altLang="en-US" sz="1800" dirty="0"/>
          </a:p>
        </p:txBody>
      </p:sp>
      <p:grpSp>
        <p:nvGrpSpPr>
          <p:cNvPr id="265" name="Google Shape;265;p18">
            <a:extLst>
              <a:ext uri="{FF2B5EF4-FFF2-40B4-BE49-F238E27FC236}">
                <a16:creationId xmlns:a16="http://schemas.microsoft.com/office/drawing/2014/main" id="{E918CF57-CBC3-0EA4-5EAE-EA834350E886}"/>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266" name="Google Shape;266;p18">
              <a:extLst>
                <a:ext uri="{FF2B5EF4-FFF2-40B4-BE49-F238E27FC236}">
                  <a16:creationId xmlns:a16="http://schemas.microsoft.com/office/drawing/2014/main" id="{4EDB55FF-A389-A42F-7EAB-FB932E2D292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67" name="Google Shape;267;p18">
              <a:extLst>
                <a:ext uri="{FF2B5EF4-FFF2-40B4-BE49-F238E27FC236}">
                  <a16:creationId xmlns:a16="http://schemas.microsoft.com/office/drawing/2014/main" id="{2D37708F-C461-E7C6-8B3A-C6270E80C8E7}"/>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68" name="Google Shape;268;p18">
            <a:extLst>
              <a:ext uri="{FF2B5EF4-FFF2-40B4-BE49-F238E27FC236}">
                <a16:creationId xmlns:a16="http://schemas.microsoft.com/office/drawing/2014/main" id="{4E53E33A-D629-F902-E117-3F0EF950FA99}"/>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69" name="Google Shape;269;p18">
              <a:extLst>
                <a:ext uri="{FF2B5EF4-FFF2-40B4-BE49-F238E27FC236}">
                  <a16:creationId xmlns:a16="http://schemas.microsoft.com/office/drawing/2014/main" id="{9964FCF8-03CB-736B-0C0C-B2FBE989D6FB}"/>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270" name="Google Shape;270;p18">
              <a:extLst>
                <a:ext uri="{FF2B5EF4-FFF2-40B4-BE49-F238E27FC236}">
                  <a16:creationId xmlns:a16="http://schemas.microsoft.com/office/drawing/2014/main" id="{8AF8EF81-65B0-7A72-0CF8-166E94B3E0C5}"/>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233448327"/>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83">
          <a:extLst>
            <a:ext uri="{FF2B5EF4-FFF2-40B4-BE49-F238E27FC236}">
              <a16:creationId xmlns:a16="http://schemas.microsoft.com/office/drawing/2014/main" id="{4A9658F1-B88B-C605-75A5-726FB43F0E12}"/>
            </a:ext>
          </a:extLst>
        </p:cNvPr>
        <p:cNvGrpSpPr/>
        <p:nvPr/>
      </p:nvGrpSpPr>
      <p:grpSpPr>
        <a:xfrm>
          <a:off x="0" y="0"/>
          <a:ext cx="0" cy="0"/>
          <a:chOff x="0" y="0"/>
          <a:chExt cx="0" cy="0"/>
        </a:xfrm>
      </p:grpSpPr>
      <p:sp>
        <p:nvSpPr>
          <p:cNvPr id="192" name="Google Shape;192;p15">
            <a:extLst>
              <a:ext uri="{FF2B5EF4-FFF2-40B4-BE49-F238E27FC236}">
                <a16:creationId xmlns:a16="http://schemas.microsoft.com/office/drawing/2014/main" id="{DAF8EA42-0171-9D81-443F-C4C62933A192}"/>
              </a:ext>
            </a:extLst>
          </p:cNvPr>
          <p:cNvSpPr txBox="1">
            <a:spLocks noGrp="1"/>
          </p:cNvSpPr>
          <p:nvPr>
            <p:ph type="title" idx="4294967295"/>
          </p:nvPr>
        </p:nvSpPr>
        <p:spPr>
          <a:xfrm>
            <a:off x="2181410" y="24700"/>
            <a:ext cx="4986510" cy="118494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500" b="0"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Agency Record   </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3" name="Google Shape;193;p15">
            <a:extLst>
              <a:ext uri="{FF2B5EF4-FFF2-40B4-BE49-F238E27FC236}">
                <a16:creationId xmlns:a16="http://schemas.microsoft.com/office/drawing/2014/main" id="{E9E48F91-6CB1-2F20-5193-8024E42788F4}"/>
              </a:ext>
            </a:extLst>
          </p:cNvPr>
          <p:cNvSpPr txBox="1"/>
          <p:nvPr/>
        </p:nvSpPr>
        <p:spPr>
          <a:xfrm>
            <a:off x="518400" y="1306669"/>
            <a:ext cx="8020800" cy="3547125"/>
          </a:xfrm>
          <a:prstGeom prst="rect">
            <a:avLst/>
          </a:prstGeom>
          <a:noFill/>
          <a:ln>
            <a:noFill/>
          </a:ln>
        </p:spPr>
        <p:txBody>
          <a:bodyPr spcFirstLastPara="1" wrap="square" lIns="0" tIns="0" rIns="0" bIns="0" anchor="t" anchorCtr="0">
            <a:spAutoFit/>
          </a:bodyPr>
          <a:lstStyle/>
          <a:p>
            <a:pPr marL="285750" indent="-285750">
              <a:buFont typeface="Arial" panose="020B0604020202020204" pitchFamily="34" charset="0"/>
              <a:buChar char="•"/>
            </a:pPr>
            <a:r>
              <a:rPr lang="en-US" sz="2000" dirty="0">
                <a:latin typeface="+mj-lt"/>
                <a:cs typeface="Palanquin Dark" panose="020B0604020202020204" charset="0"/>
              </a:rPr>
              <a:t>An action of the county election board may be appealed to the circuit, superior or probate court after the board makes a decision. </a:t>
            </a:r>
          </a:p>
          <a:p>
            <a:pPr marL="285750" indent="-285750">
              <a:buFont typeface="Arial" panose="020B0604020202020204" pitchFamily="34" charset="0"/>
              <a:buChar char="•"/>
            </a:pPr>
            <a:r>
              <a:rPr lang="en-US" sz="2000" dirty="0">
                <a:latin typeface="+mj-lt"/>
                <a:cs typeface="Palanquin Dark" panose="020B0604020202020204" charset="0"/>
              </a:rPr>
              <a:t>Appeals must be filed within 30 days. </a:t>
            </a:r>
          </a:p>
          <a:p>
            <a:pPr marL="285750" indent="-285750">
              <a:buFont typeface="Arial" panose="020B0604020202020204" pitchFamily="34" charset="0"/>
              <a:buChar char="•"/>
            </a:pPr>
            <a:r>
              <a:rPr lang="en-US" sz="2000" dirty="0">
                <a:latin typeface="+mj-lt"/>
                <a:cs typeface="Palanquin Dark" panose="020B0604020202020204" charset="0"/>
              </a:rPr>
              <a:t>If an appeal is filed regarding a campaign finance enforcement action, the county election board must submit to the court the original or certified copy of the agency record for judicial review of the agency action. </a:t>
            </a:r>
          </a:p>
          <a:p>
            <a:pPr marL="285750" indent="-285750">
              <a:buFont typeface="Arial" panose="020B0604020202020204" pitchFamily="34" charset="0"/>
              <a:buChar char="•"/>
            </a:pPr>
            <a:r>
              <a:rPr lang="en-US" sz="2000" dirty="0">
                <a:latin typeface="+mj-lt"/>
                <a:cs typeface="Palanquin Dark" panose="020B0604020202020204" charset="0"/>
              </a:rPr>
              <a:t>This will include your notice of the hearing, notice to the parties, agenda, any evidence or documents on the record and related to the hearing. </a:t>
            </a:r>
          </a:p>
          <a:p>
            <a:endParaRPr lang="en-US" sz="2000" dirty="0">
              <a:latin typeface="+mj-lt"/>
              <a:cs typeface="Palanquin Dark" panose="020B0604020202020204" charset="0"/>
            </a:endParaRPr>
          </a:p>
          <a:p>
            <a:r>
              <a:rPr lang="en-US" sz="1050" dirty="0">
                <a:latin typeface="+mj-lt"/>
                <a:cs typeface="Palanquin Dark" panose="020B0604020202020204" charset="0"/>
              </a:rPr>
              <a:t>IC 3-6-5-34 | IC 4-21.5-5-13</a:t>
            </a:r>
          </a:p>
        </p:txBody>
      </p:sp>
      <p:grpSp>
        <p:nvGrpSpPr>
          <p:cNvPr id="198" name="Google Shape;198;p15">
            <a:extLst>
              <a:ext uri="{FF2B5EF4-FFF2-40B4-BE49-F238E27FC236}">
                <a16:creationId xmlns:a16="http://schemas.microsoft.com/office/drawing/2014/main" id="{9E196FFA-1E43-16FE-E5AE-750B39EEA145}"/>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99" name="Google Shape;199;p15">
              <a:extLst>
                <a:ext uri="{FF2B5EF4-FFF2-40B4-BE49-F238E27FC236}">
                  <a16:creationId xmlns:a16="http://schemas.microsoft.com/office/drawing/2014/main" id="{602713DC-51BD-F5DE-0421-AC41CCB916F0}"/>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0" name="Google Shape;200;p15">
              <a:extLst>
                <a:ext uri="{FF2B5EF4-FFF2-40B4-BE49-F238E27FC236}">
                  <a16:creationId xmlns:a16="http://schemas.microsoft.com/office/drawing/2014/main" id="{43BC8763-E93A-4E90-77F2-89520CB411EE}"/>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1" name="Google Shape;201;p15">
            <a:extLst>
              <a:ext uri="{FF2B5EF4-FFF2-40B4-BE49-F238E27FC236}">
                <a16:creationId xmlns:a16="http://schemas.microsoft.com/office/drawing/2014/main" id="{5F227D28-F7A6-B3A8-B776-21DD71E09742}"/>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02" name="Google Shape;202;p15">
              <a:extLst>
                <a:ext uri="{FF2B5EF4-FFF2-40B4-BE49-F238E27FC236}">
                  <a16:creationId xmlns:a16="http://schemas.microsoft.com/office/drawing/2014/main" id="{B44F5718-543A-144C-7997-96674FF22FC4}"/>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3" name="Google Shape;203;p15">
              <a:extLst>
                <a:ext uri="{FF2B5EF4-FFF2-40B4-BE49-F238E27FC236}">
                  <a16:creationId xmlns:a16="http://schemas.microsoft.com/office/drawing/2014/main" id="{99F5476A-C484-128C-B620-4B16A9A3811E}"/>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669254204"/>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83">
          <a:extLst>
            <a:ext uri="{FF2B5EF4-FFF2-40B4-BE49-F238E27FC236}">
              <a16:creationId xmlns:a16="http://schemas.microsoft.com/office/drawing/2014/main" id="{9A256D52-6125-5A71-925E-8B3AB5737FBE}"/>
            </a:ext>
          </a:extLst>
        </p:cNvPr>
        <p:cNvGrpSpPr/>
        <p:nvPr/>
      </p:nvGrpSpPr>
      <p:grpSpPr>
        <a:xfrm>
          <a:off x="0" y="0"/>
          <a:ext cx="0" cy="0"/>
          <a:chOff x="0" y="0"/>
          <a:chExt cx="0" cy="0"/>
        </a:xfrm>
      </p:grpSpPr>
      <p:sp>
        <p:nvSpPr>
          <p:cNvPr id="192" name="Google Shape;192;p15">
            <a:extLst>
              <a:ext uri="{FF2B5EF4-FFF2-40B4-BE49-F238E27FC236}">
                <a16:creationId xmlns:a16="http://schemas.microsoft.com/office/drawing/2014/main" id="{F6E079CD-457E-99CE-2C7C-0201609B5953}"/>
              </a:ext>
            </a:extLst>
          </p:cNvPr>
          <p:cNvSpPr txBox="1">
            <a:spLocks noGrp="1"/>
          </p:cNvSpPr>
          <p:nvPr>
            <p:ph type="title" idx="4294967295"/>
          </p:nvPr>
        </p:nvSpPr>
        <p:spPr>
          <a:xfrm>
            <a:off x="394795" y="-72330"/>
            <a:ext cx="8507035" cy="118494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Candidate Challenges   </a:t>
            </a:r>
            <a:endParaRPr kumimoji="0" lang="en-US" sz="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3" name="Google Shape;193;p15">
            <a:extLst>
              <a:ext uri="{FF2B5EF4-FFF2-40B4-BE49-F238E27FC236}">
                <a16:creationId xmlns:a16="http://schemas.microsoft.com/office/drawing/2014/main" id="{B89AB1FA-92DC-2B4F-0299-72CBCC584558}"/>
              </a:ext>
            </a:extLst>
          </p:cNvPr>
          <p:cNvSpPr txBox="1"/>
          <p:nvPr/>
        </p:nvSpPr>
        <p:spPr>
          <a:xfrm>
            <a:off x="394795" y="1112610"/>
            <a:ext cx="8507036" cy="3693319"/>
          </a:xfrm>
          <a:prstGeom prst="rect">
            <a:avLst/>
          </a:prstGeom>
          <a:noFill/>
          <a:ln>
            <a:noFill/>
          </a:ln>
        </p:spPr>
        <p:txBody>
          <a:bodyPr spcFirstLastPara="1" wrap="square" lIns="0" tIns="0" rIns="0" bIns="0" anchor="t" anchorCtr="0">
            <a:spAutoFit/>
          </a:bodyPr>
          <a:lstStyle/>
          <a:p>
            <a:r>
              <a:rPr lang="en-US" sz="1600" dirty="0">
                <a:solidFill>
                  <a:srgbClr val="002060"/>
                </a:solidFill>
                <a:latin typeface="+mn-lt"/>
                <a:cs typeface="Palanquin Dark" panose="020B0604020202020204" charset="0"/>
              </a:rPr>
              <a:t>Sample reasons a candidate may be challenged:</a:t>
            </a:r>
          </a:p>
          <a:p>
            <a:pPr marL="285750" lvl="1" indent="-285750">
              <a:buFont typeface="Arial" panose="020B0604020202020204" pitchFamily="34" charset="0"/>
              <a:buChar char="•"/>
            </a:pPr>
            <a:r>
              <a:rPr lang="en-US" sz="1600" dirty="0">
                <a:solidFill>
                  <a:srgbClr val="002060"/>
                </a:solidFill>
                <a:latin typeface="+mn-lt"/>
                <a:cs typeface="Palanquin Dark" panose="020B0604020202020204" charset="0"/>
              </a:rPr>
              <a:t>Party affiliation in a primary</a:t>
            </a:r>
          </a:p>
          <a:p>
            <a:pPr marL="285750" lvl="1" indent="-285750">
              <a:buFont typeface="Arial" panose="020B0604020202020204" pitchFamily="34" charset="0"/>
              <a:buChar char="•"/>
            </a:pPr>
            <a:r>
              <a:rPr lang="en-US" sz="1600" dirty="0">
                <a:solidFill>
                  <a:srgbClr val="002060"/>
                </a:solidFill>
                <a:latin typeface="+mn-lt"/>
                <a:cs typeface="Palanquin Dark" panose="020B0604020202020204" charset="0"/>
              </a:rPr>
              <a:t>Residence requirement for the office not met</a:t>
            </a:r>
          </a:p>
          <a:p>
            <a:pPr marL="285750" lvl="1" indent="-285750">
              <a:buFont typeface="Arial" panose="020B0604020202020204" pitchFamily="34" charset="0"/>
              <a:buChar char="•"/>
            </a:pPr>
            <a:r>
              <a:rPr lang="en-US" sz="1600" dirty="0">
                <a:solidFill>
                  <a:srgbClr val="002060"/>
                </a:solidFill>
                <a:latin typeface="+mn-lt"/>
                <a:cs typeface="Palanquin Dark" panose="020B0604020202020204" charset="0"/>
              </a:rPr>
              <a:t>Not a registered voter of the election district by deadline to file as a candidate</a:t>
            </a:r>
          </a:p>
          <a:p>
            <a:pPr marL="285750" lvl="1" indent="-285750">
              <a:buFont typeface="Arial" panose="020B0604020202020204" pitchFamily="34" charset="0"/>
              <a:buChar char="•"/>
            </a:pPr>
            <a:r>
              <a:rPr lang="en-US" sz="1600" dirty="0">
                <a:solidFill>
                  <a:srgbClr val="002060"/>
                </a:solidFill>
                <a:latin typeface="+mn-lt"/>
                <a:cs typeface="Palanquin Dark" panose="020B0604020202020204" charset="0"/>
              </a:rPr>
              <a:t>Felony Conviction </a:t>
            </a:r>
          </a:p>
          <a:p>
            <a:pPr marL="457200" lvl="1"/>
            <a:endParaRPr lang="en-US" sz="1600" dirty="0">
              <a:solidFill>
                <a:srgbClr val="002060"/>
              </a:solidFill>
              <a:latin typeface="+mn-lt"/>
              <a:cs typeface="Palanquin Dark" panose="020B0604020202020204" charset="0"/>
            </a:endParaRPr>
          </a:p>
          <a:p>
            <a:r>
              <a:rPr lang="en-US" sz="1600" dirty="0">
                <a:solidFill>
                  <a:srgbClr val="002060"/>
                </a:solidFill>
                <a:latin typeface="+mn-lt"/>
                <a:cs typeface="Palanquin Dark" panose="020B0604020202020204" charset="0"/>
              </a:rPr>
              <a:t>A CAN-1 candidate challenge form must be filed with county election board through clerk for county election board to conduct challenge hearing</a:t>
            </a:r>
          </a:p>
          <a:p>
            <a:endParaRPr lang="en-US" sz="1600" dirty="0">
              <a:solidFill>
                <a:srgbClr val="002060"/>
              </a:solidFill>
              <a:latin typeface="+mn-lt"/>
              <a:cs typeface="Palanquin Dark" panose="020B0604020202020204" charset="0"/>
            </a:endParaRPr>
          </a:p>
          <a:p>
            <a:pPr lvl="1"/>
            <a:r>
              <a:rPr lang="en-US" sz="1600" dirty="0">
                <a:solidFill>
                  <a:srgbClr val="002060"/>
                </a:solidFill>
                <a:latin typeface="+mn-lt"/>
                <a:cs typeface="Palanquin Dark" panose="020B0604020202020204" charset="0"/>
              </a:rPr>
              <a:t>Registered voter of the election district; or county chair of major party in a county in which part of the election district is located</a:t>
            </a:r>
          </a:p>
          <a:p>
            <a:pPr marL="457200" lvl="1"/>
            <a:endParaRPr lang="en-US" sz="1600" dirty="0">
              <a:solidFill>
                <a:srgbClr val="002060"/>
              </a:solidFill>
              <a:latin typeface="+mn-lt"/>
              <a:cs typeface="Palanquin Dark" panose="020B0604020202020204" charset="0"/>
            </a:endParaRPr>
          </a:p>
          <a:p>
            <a:r>
              <a:rPr lang="en-US" sz="1600" dirty="0">
                <a:solidFill>
                  <a:srgbClr val="002060"/>
                </a:solidFill>
                <a:latin typeface="+mn-lt"/>
                <a:cs typeface="Palanquin Dark" panose="020B0604020202020204" charset="0"/>
              </a:rPr>
              <a:t>Challenges may not be accepted for filing before filing begins or after the applicable deadline</a:t>
            </a:r>
          </a:p>
          <a:p>
            <a:endParaRPr lang="en-US" sz="1600" dirty="0">
              <a:solidFill>
                <a:srgbClr val="002060"/>
              </a:solidFill>
              <a:latin typeface="+mn-lt"/>
              <a:cs typeface="Palanquin Dark" panose="020B0604020202020204" charset="0"/>
            </a:endParaRPr>
          </a:p>
          <a:p>
            <a:r>
              <a:rPr lang="en-US" sz="1000" dirty="0">
                <a:solidFill>
                  <a:srgbClr val="002060"/>
                </a:solidFill>
                <a:latin typeface="+mn-lt"/>
                <a:cs typeface="Palanquin Dark" panose="020B0604020202020204" charset="0"/>
              </a:rPr>
              <a:t>IC 3-8-1-2 | IC 3-8-1-5 | IC 3-5-4-1.9 | IC 3-8-2-14</a:t>
            </a:r>
          </a:p>
        </p:txBody>
      </p:sp>
      <p:grpSp>
        <p:nvGrpSpPr>
          <p:cNvPr id="198" name="Google Shape;198;p15">
            <a:extLst>
              <a:ext uri="{FF2B5EF4-FFF2-40B4-BE49-F238E27FC236}">
                <a16:creationId xmlns:a16="http://schemas.microsoft.com/office/drawing/2014/main" id="{352FC661-6A88-810E-AC25-4D98F9203C02}"/>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99" name="Google Shape;199;p15">
              <a:extLst>
                <a:ext uri="{FF2B5EF4-FFF2-40B4-BE49-F238E27FC236}">
                  <a16:creationId xmlns:a16="http://schemas.microsoft.com/office/drawing/2014/main" id="{CEC7AA68-AB54-4092-ACA5-FBD265591B49}"/>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0" name="Google Shape;200;p15">
              <a:extLst>
                <a:ext uri="{FF2B5EF4-FFF2-40B4-BE49-F238E27FC236}">
                  <a16:creationId xmlns:a16="http://schemas.microsoft.com/office/drawing/2014/main" id="{EF3591D4-4326-3894-5309-D55CAB399221}"/>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1" name="Google Shape;201;p15">
            <a:extLst>
              <a:ext uri="{FF2B5EF4-FFF2-40B4-BE49-F238E27FC236}">
                <a16:creationId xmlns:a16="http://schemas.microsoft.com/office/drawing/2014/main" id="{8F458A63-29E3-89ED-94A2-5AA09108CE9B}"/>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02" name="Google Shape;202;p15">
              <a:extLst>
                <a:ext uri="{FF2B5EF4-FFF2-40B4-BE49-F238E27FC236}">
                  <a16:creationId xmlns:a16="http://schemas.microsoft.com/office/drawing/2014/main" id="{96267A5A-0B0C-288A-0FA6-A0AC4BF7C4B2}"/>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3" name="Google Shape;203;p15">
              <a:extLst>
                <a:ext uri="{FF2B5EF4-FFF2-40B4-BE49-F238E27FC236}">
                  <a16:creationId xmlns:a16="http://schemas.microsoft.com/office/drawing/2014/main" id="{9C6CC5DD-6912-16F4-C0A4-76352A436C37}"/>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25989379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83">
          <a:extLst>
            <a:ext uri="{FF2B5EF4-FFF2-40B4-BE49-F238E27FC236}">
              <a16:creationId xmlns:a16="http://schemas.microsoft.com/office/drawing/2014/main" id="{C2A68843-4AAA-CDF2-41D0-3DB69D204BF3}"/>
            </a:ext>
          </a:extLst>
        </p:cNvPr>
        <p:cNvGrpSpPr/>
        <p:nvPr/>
      </p:nvGrpSpPr>
      <p:grpSpPr>
        <a:xfrm>
          <a:off x="0" y="0"/>
          <a:ext cx="0" cy="0"/>
          <a:chOff x="0" y="0"/>
          <a:chExt cx="0" cy="0"/>
        </a:xfrm>
      </p:grpSpPr>
      <p:sp>
        <p:nvSpPr>
          <p:cNvPr id="192" name="Google Shape;192;p15">
            <a:extLst>
              <a:ext uri="{FF2B5EF4-FFF2-40B4-BE49-F238E27FC236}">
                <a16:creationId xmlns:a16="http://schemas.microsoft.com/office/drawing/2014/main" id="{27E7D194-C3BF-5F8F-B378-E662DA5D12EE}"/>
              </a:ext>
            </a:extLst>
          </p:cNvPr>
          <p:cNvSpPr txBox="1">
            <a:spLocks noGrp="1"/>
          </p:cNvSpPr>
          <p:nvPr>
            <p:ph type="title" idx="4294967295"/>
          </p:nvPr>
        </p:nvSpPr>
        <p:spPr>
          <a:xfrm>
            <a:off x="1388890" y="-29829"/>
            <a:ext cx="8507035" cy="118494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500" b="0"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Candidate Challenges   </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3" name="Google Shape;193;p15">
            <a:extLst>
              <a:ext uri="{FF2B5EF4-FFF2-40B4-BE49-F238E27FC236}">
                <a16:creationId xmlns:a16="http://schemas.microsoft.com/office/drawing/2014/main" id="{4DAC4740-A429-8338-008F-C25D39A445B1}"/>
              </a:ext>
            </a:extLst>
          </p:cNvPr>
          <p:cNvSpPr txBox="1"/>
          <p:nvPr/>
        </p:nvSpPr>
        <p:spPr>
          <a:xfrm>
            <a:off x="530171" y="1152710"/>
            <a:ext cx="3943936" cy="3077766"/>
          </a:xfrm>
          <a:prstGeom prst="rect">
            <a:avLst/>
          </a:prstGeom>
          <a:noFill/>
          <a:ln>
            <a:noFill/>
          </a:ln>
        </p:spPr>
        <p:txBody>
          <a:bodyPr spcFirstLastPara="1" wrap="square" lIns="0" tIns="0" rIns="0" bIns="0" anchor="t" anchorCtr="0">
            <a:spAutoFit/>
          </a:bodyPr>
          <a:lstStyle/>
          <a:p>
            <a:pPr marL="0" indent="0" algn="ctr">
              <a:spcBef>
                <a:spcPct val="0"/>
              </a:spcBef>
              <a:buNone/>
            </a:pPr>
            <a:r>
              <a:rPr lang="en-US" sz="2000" b="1" u="sng" dirty="0">
                <a:latin typeface="+mn-lt"/>
                <a:cs typeface="Palanquin Dark" panose="020B0604020202020204" charset="0"/>
              </a:rPr>
              <a:t>Deadlines to file CAN-1 </a:t>
            </a:r>
          </a:p>
          <a:p>
            <a:pPr lvl="1">
              <a:spcBef>
                <a:spcPct val="0"/>
              </a:spcBef>
            </a:pPr>
            <a:r>
              <a:rPr lang="en-US" sz="2000" dirty="0">
                <a:latin typeface="+mn-lt"/>
                <a:cs typeface="Palanquin Dark" panose="020B0604020202020204" charset="0"/>
              </a:rPr>
              <a:t>Primary candidate: noon Feb 13</a:t>
            </a:r>
          </a:p>
          <a:p>
            <a:pPr marL="457200" lvl="1" indent="0">
              <a:spcBef>
                <a:spcPct val="0"/>
              </a:spcBef>
              <a:buNone/>
            </a:pPr>
            <a:endParaRPr lang="en-US" sz="2000" dirty="0">
              <a:latin typeface="+mn-lt"/>
              <a:cs typeface="Palanquin Dark" panose="020B0604020202020204" charset="0"/>
            </a:endParaRPr>
          </a:p>
          <a:p>
            <a:pPr lvl="1">
              <a:spcBef>
                <a:spcPct val="0"/>
              </a:spcBef>
            </a:pPr>
            <a:r>
              <a:rPr lang="en-US" sz="2000" dirty="0">
                <a:latin typeface="+mn-lt"/>
                <a:cs typeface="Palanquin Dark" panose="020B0604020202020204" charset="0"/>
              </a:rPr>
              <a:t>Write-in candidate noon Aug 7</a:t>
            </a:r>
          </a:p>
          <a:p>
            <a:pPr marL="457200" lvl="1" indent="0">
              <a:spcBef>
                <a:spcPct val="0"/>
              </a:spcBef>
              <a:buNone/>
            </a:pPr>
            <a:endParaRPr lang="en-US" sz="2000" dirty="0">
              <a:latin typeface="+mn-lt"/>
              <a:cs typeface="Palanquin Dark" panose="020B0604020202020204" charset="0"/>
            </a:endParaRPr>
          </a:p>
          <a:p>
            <a:pPr lvl="1">
              <a:spcBef>
                <a:spcPct val="0"/>
              </a:spcBef>
            </a:pPr>
            <a:r>
              <a:rPr lang="en-US" sz="2000" dirty="0">
                <a:latin typeface="+mn-lt"/>
                <a:cs typeface="Palanquin Dark" panose="020B0604020202020204" charset="0"/>
              </a:rPr>
              <a:t>Statewide, school board, vacancy and petition candidates: noon Aug 21</a:t>
            </a:r>
          </a:p>
          <a:p>
            <a:pPr lvl="1">
              <a:spcBef>
                <a:spcPct val="0"/>
              </a:spcBef>
            </a:pPr>
            <a:endParaRPr lang="en-US" sz="2000" dirty="0">
              <a:latin typeface="+mn-lt"/>
              <a:cs typeface="Palanquin Dark" panose="020B0604020202020204" charset="0"/>
            </a:endParaRPr>
          </a:p>
          <a:p>
            <a:pPr lvl="1">
              <a:spcBef>
                <a:spcPct val="0"/>
              </a:spcBef>
            </a:pPr>
            <a:r>
              <a:rPr lang="en-US" sz="2000" dirty="0">
                <a:latin typeface="+mn-lt"/>
                <a:cs typeface="Palanquin Dark" panose="020B0604020202020204" charset="0"/>
              </a:rPr>
              <a:t>School board write-in: Aug 28</a:t>
            </a:r>
          </a:p>
        </p:txBody>
      </p:sp>
      <p:grpSp>
        <p:nvGrpSpPr>
          <p:cNvPr id="198" name="Google Shape;198;p15">
            <a:extLst>
              <a:ext uri="{FF2B5EF4-FFF2-40B4-BE49-F238E27FC236}">
                <a16:creationId xmlns:a16="http://schemas.microsoft.com/office/drawing/2014/main" id="{30FA4B31-4395-5890-1190-B229DE8CEBD0}"/>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99" name="Google Shape;199;p15">
              <a:extLst>
                <a:ext uri="{FF2B5EF4-FFF2-40B4-BE49-F238E27FC236}">
                  <a16:creationId xmlns:a16="http://schemas.microsoft.com/office/drawing/2014/main" id="{64AFF70B-23D6-A83B-0BAB-D6C99C26F42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0" name="Google Shape;200;p15">
              <a:extLst>
                <a:ext uri="{FF2B5EF4-FFF2-40B4-BE49-F238E27FC236}">
                  <a16:creationId xmlns:a16="http://schemas.microsoft.com/office/drawing/2014/main" id="{36AB2A12-0938-8B78-DA84-C3AB8301E41A}"/>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1" name="Google Shape;201;p15">
            <a:extLst>
              <a:ext uri="{FF2B5EF4-FFF2-40B4-BE49-F238E27FC236}">
                <a16:creationId xmlns:a16="http://schemas.microsoft.com/office/drawing/2014/main" id="{98960BAF-5CA1-24E3-CBFB-83A8D4A27C3D}"/>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02" name="Google Shape;202;p15">
              <a:extLst>
                <a:ext uri="{FF2B5EF4-FFF2-40B4-BE49-F238E27FC236}">
                  <a16:creationId xmlns:a16="http://schemas.microsoft.com/office/drawing/2014/main" id="{4E77148F-7DBB-B3F0-CA2D-B41F570B8D3F}"/>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3" name="Google Shape;203;p15">
              <a:extLst>
                <a:ext uri="{FF2B5EF4-FFF2-40B4-BE49-F238E27FC236}">
                  <a16:creationId xmlns:a16="http://schemas.microsoft.com/office/drawing/2014/main" id="{08B85F2F-2E51-A25A-0A05-4BDE9CF25A01}"/>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9E89759E-9EF9-007D-9FCE-A5B0911833F4}"/>
              </a:ext>
            </a:extLst>
          </p:cNvPr>
          <p:cNvSpPr txBox="1"/>
          <p:nvPr/>
        </p:nvSpPr>
        <p:spPr>
          <a:xfrm>
            <a:off x="4669893" y="1055999"/>
            <a:ext cx="4058174" cy="3785652"/>
          </a:xfrm>
          <a:prstGeom prst="rect">
            <a:avLst/>
          </a:prstGeom>
          <a:noFill/>
        </p:spPr>
        <p:txBody>
          <a:bodyPr wrap="square">
            <a:spAutoFit/>
          </a:bodyPr>
          <a:lstStyle/>
          <a:p>
            <a:pPr marL="0" indent="0" algn="ctr">
              <a:spcBef>
                <a:spcPts val="0"/>
              </a:spcBef>
              <a:buNone/>
            </a:pPr>
            <a:r>
              <a:rPr lang="en-US" sz="2000" b="1" u="sng" dirty="0">
                <a:latin typeface="+mj-lt"/>
                <a:cs typeface="Palanquin Dark" panose="020B0604020202020204" charset="0"/>
              </a:rPr>
              <a:t>Deadlines to decide CAN-1</a:t>
            </a:r>
          </a:p>
          <a:p>
            <a:pPr lvl="1">
              <a:spcBef>
                <a:spcPts val="0"/>
              </a:spcBef>
            </a:pPr>
            <a:r>
              <a:rPr lang="en-US" sz="2000" dirty="0">
                <a:latin typeface="+mj-lt"/>
                <a:cs typeface="Palanquin Dark" panose="020B0604020202020204" charset="0"/>
              </a:rPr>
              <a:t>Primary candidate: noon Feb</a:t>
            </a:r>
            <a:r>
              <a:rPr lang="en-US" sz="2000" dirty="0">
                <a:solidFill>
                  <a:srgbClr val="002060"/>
                </a:solidFill>
                <a:latin typeface="+mj-lt"/>
                <a:cs typeface="Palanquin Dark" panose="020B0604020202020204" charset="0"/>
              </a:rPr>
              <a:t>. 26</a:t>
            </a:r>
          </a:p>
          <a:p>
            <a:pPr lvl="1">
              <a:spcBef>
                <a:spcPts val="0"/>
              </a:spcBef>
            </a:pPr>
            <a:endParaRPr lang="en-US" sz="2000" dirty="0">
              <a:latin typeface="+mj-lt"/>
              <a:cs typeface="Palanquin Dark" panose="020B0604020202020204" charset="0"/>
            </a:endParaRPr>
          </a:p>
          <a:p>
            <a:pPr lvl="1">
              <a:spcBef>
                <a:spcPts val="0"/>
              </a:spcBef>
            </a:pPr>
            <a:r>
              <a:rPr lang="en-US" sz="2000" dirty="0">
                <a:latin typeface="+mj-lt"/>
                <a:cs typeface="Palanquin Dark" panose="020B0604020202020204" charset="0"/>
              </a:rPr>
              <a:t>Write-in candidate: noon Aug</a:t>
            </a:r>
            <a:r>
              <a:rPr lang="en-US" sz="2000" dirty="0">
                <a:solidFill>
                  <a:srgbClr val="002060"/>
                </a:solidFill>
                <a:latin typeface="+mj-lt"/>
                <a:cs typeface="Palanquin Dark" panose="020B0604020202020204" charset="0"/>
              </a:rPr>
              <a:t>. 14</a:t>
            </a:r>
          </a:p>
          <a:p>
            <a:pPr marL="457200" lvl="1" indent="0">
              <a:spcBef>
                <a:spcPts val="0"/>
              </a:spcBef>
              <a:buNone/>
            </a:pPr>
            <a:endParaRPr lang="en-US" sz="2000" dirty="0">
              <a:latin typeface="+mj-lt"/>
              <a:cs typeface="Palanquin Dark" panose="020B0604020202020204" charset="0"/>
            </a:endParaRPr>
          </a:p>
          <a:p>
            <a:pPr lvl="1">
              <a:spcBef>
                <a:spcPts val="0"/>
              </a:spcBef>
            </a:pPr>
            <a:r>
              <a:rPr lang="en-US" sz="2000" dirty="0">
                <a:latin typeface="+mj-lt"/>
                <a:cs typeface="Palanquin Dark" panose="020B0604020202020204" charset="0"/>
              </a:rPr>
              <a:t>Statewide: 3 business days after challenge is filed</a:t>
            </a:r>
          </a:p>
          <a:p>
            <a:pPr lvl="1">
              <a:spcBef>
                <a:spcPts val="0"/>
              </a:spcBef>
            </a:pPr>
            <a:endParaRPr lang="en-US" sz="2000" dirty="0">
              <a:latin typeface="+mj-lt"/>
              <a:cs typeface="Palanquin Dark" panose="020B0604020202020204" charset="0"/>
            </a:endParaRPr>
          </a:p>
          <a:p>
            <a:pPr lvl="1">
              <a:spcBef>
                <a:spcPts val="0"/>
              </a:spcBef>
            </a:pPr>
            <a:r>
              <a:rPr lang="en-US" sz="2000" dirty="0">
                <a:latin typeface="+mj-lt"/>
                <a:cs typeface="Palanquin Dark" panose="020B0604020202020204" charset="0"/>
              </a:rPr>
              <a:t>School board, vacancy and petition candidates: noon Sep. 4</a:t>
            </a:r>
          </a:p>
          <a:p>
            <a:pPr lvl="1"/>
            <a:endParaRPr lang="en-US" sz="2000" dirty="0">
              <a:latin typeface="+mj-lt"/>
              <a:cs typeface="Palanquin Dark" panose="020B0604020202020204" charset="0"/>
            </a:endParaRPr>
          </a:p>
          <a:p>
            <a:pPr lvl="1"/>
            <a:r>
              <a:rPr lang="en-US" sz="2000" dirty="0">
                <a:latin typeface="+mj-lt"/>
                <a:cs typeface="Palanquin Dark" panose="020B0604020202020204" charset="0"/>
              </a:rPr>
              <a:t>School board write-in: Sept 10</a:t>
            </a:r>
          </a:p>
        </p:txBody>
      </p:sp>
      <p:cxnSp>
        <p:nvCxnSpPr>
          <p:cNvPr id="4" name="Straight Connector 3">
            <a:extLst>
              <a:ext uri="{FF2B5EF4-FFF2-40B4-BE49-F238E27FC236}">
                <a16:creationId xmlns:a16="http://schemas.microsoft.com/office/drawing/2014/main" id="{05022E8C-FD49-167D-CB57-CAC447E81EF9}"/>
              </a:ext>
              <a:ext uri="{C183D7F6-B498-43B3-948B-1728B52AA6E4}">
                <adec:decorative xmlns:adec="http://schemas.microsoft.com/office/drawing/2017/decorative" val="1"/>
              </a:ext>
            </a:extLst>
          </p:cNvPr>
          <p:cNvCxnSpPr/>
          <p:nvPr/>
        </p:nvCxnSpPr>
        <p:spPr>
          <a:xfrm>
            <a:off x="4474107" y="1055999"/>
            <a:ext cx="0" cy="3501601"/>
          </a:xfrm>
          <a:prstGeom prst="line">
            <a:avLst/>
          </a:prstGeom>
          <a:ln w="76200">
            <a:solidFill>
              <a:srgbClr val="FFE0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65798"/>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425">
          <a:extLst>
            <a:ext uri="{FF2B5EF4-FFF2-40B4-BE49-F238E27FC236}">
              <a16:creationId xmlns:a16="http://schemas.microsoft.com/office/drawing/2014/main" id="{076E9BF8-0E03-B5BD-BB60-9B0B59588F3E}"/>
            </a:ext>
          </a:extLst>
        </p:cNvPr>
        <p:cNvGrpSpPr/>
        <p:nvPr/>
      </p:nvGrpSpPr>
      <p:grpSpPr>
        <a:xfrm>
          <a:off x="0" y="0"/>
          <a:ext cx="0" cy="0"/>
          <a:chOff x="0" y="0"/>
          <a:chExt cx="0" cy="0"/>
        </a:xfrm>
      </p:grpSpPr>
      <p:grpSp>
        <p:nvGrpSpPr>
          <p:cNvPr id="430" name="Google Shape;430;p26">
            <a:extLst>
              <a:ext uri="{FF2B5EF4-FFF2-40B4-BE49-F238E27FC236}">
                <a16:creationId xmlns:a16="http://schemas.microsoft.com/office/drawing/2014/main" id="{A0C7772A-A23E-6A8A-79E3-3121BC705571}"/>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431" name="Google Shape;431;p26">
              <a:extLst>
                <a:ext uri="{FF2B5EF4-FFF2-40B4-BE49-F238E27FC236}">
                  <a16:creationId xmlns:a16="http://schemas.microsoft.com/office/drawing/2014/main" id="{71B43FAC-7ABB-9306-A5F9-5A80C17EE050}"/>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2" name="Google Shape;432;p26">
              <a:extLst>
                <a:ext uri="{FF2B5EF4-FFF2-40B4-BE49-F238E27FC236}">
                  <a16:creationId xmlns:a16="http://schemas.microsoft.com/office/drawing/2014/main" id="{38ED2524-F8EC-0B18-98F7-17EA4806CBF4}"/>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33" name="Google Shape;433;p26">
            <a:extLst>
              <a:ext uri="{FF2B5EF4-FFF2-40B4-BE49-F238E27FC236}">
                <a16:creationId xmlns:a16="http://schemas.microsoft.com/office/drawing/2014/main" id="{AC5FE42D-962C-45BA-6B03-F7AB67CBE358}"/>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434" name="Google Shape;434;p26">
              <a:extLst>
                <a:ext uri="{FF2B5EF4-FFF2-40B4-BE49-F238E27FC236}">
                  <a16:creationId xmlns:a16="http://schemas.microsoft.com/office/drawing/2014/main" id="{7C6FB9C1-1E4E-114A-DEF4-C46F8F7314C0}"/>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5" name="Google Shape;435;p26">
              <a:extLst>
                <a:ext uri="{FF2B5EF4-FFF2-40B4-BE49-F238E27FC236}">
                  <a16:creationId xmlns:a16="http://schemas.microsoft.com/office/drawing/2014/main" id="{6F94940F-F354-6D41-80EE-6BBD518EA2E3}"/>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37" name="Google Shape;437;p26">
            <a:extLst>
              <a:ext uri="{FF2B5EF4-FFF2-40B4-BE49-F238E27FC236}">
                <a16:creationId xmlns:a16="http://schemas.microsoft.com/office/drawing/2014/main" id="{9CC3D0A4-A499-6360-E735-DDD3B82D1625}"/>
              </a:ext>
            </a:extLst>
          </p:cNvPr>
          <p:cNvSpPr txBox="1">
            <a:spLocks noGrp="1"/>
          </p:cNvSpPr>
          <p:nvPr>
            <p:ph type="title" idx="4294967295"/>
          </p:nvPr>
        </p:nvSpPr>
        <p:spPr>
          <a:xfrm>
            <a:off x="338806" y="194453"/>
            <a:ext cx="8460825" cy="94795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4"/>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1E1E49"/>
                </a:solidFill>
                <a:effectLst/>
                <a:uLnTx/>
                <a:uFillTx/>
                <a:latin typeface="Palanquin Dark"/>
                <a:ea typeface="Palanquin Dark"/>
                <a:cs typeface="Palanquin Dark"/>
                <a:sym typeface="Palanquin Dark"/>
              </a:rPr>
              <a:t>CEB Members</a:t>
            </a:r>
            <a:endParaRPr kumimoji="0" lang="en-US"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1A78EF1E-2F63-A9F5-5AC9-662FCDC98AD3}"/>
              </a:ext>
            </a:extLst>
          </p:cNvPr>
          <p:cNvSpPr txBox="1"/>
          <p:nvPr/>
        </p:nvSpPr>
        <p:spPr>
          <a:xfrm>
            <a:off x="338806" y="1142405"/>
            <a:ext cx="8662307" cy="3693319"/>
          </a:xfrm>
          <a:prstGeom prst="rect">
            <a:avLst/>
          </a:prstGeom>
          <a:noFill/>
        </p:spPr>
        <p:txBody>
          <a:bodyPr wrap="square" rtlCol="0">
            <a:spAutoFit/>
          </a:bodyPr>
          <a:lstStyle/>
          <a:p>
            <a:pPr marL="285750" lvl="1" indent="-285750">
              <a:buFont typeface="Arial" panose="020B0604020202020204" pitchFamily="34" charset="0"/>
              <a:buChar char="•"/>
              <a:tabLst>
                <a:tab pos="914400" algn="l"/>
              </a:tabLst>
            </a:pPr>
            <a:r>
              <a:rPr lang="en-US" sz="1800" dirty="0">
                <a:latin typeface="+mn-lt"/>
                <a:cs typeface="Palanquin Dark" panose="020B0604020202020204" charset="0"/>
              </a:rPr>
              <a:t>Clerk is a member and serves as secretary</a:t>
            </a:r>
          </a:p>
          <a:p>
            <a:pPr marL="285750" lvl="1" indent="-285750">
              <a:buFont typeface="Arial" panose="020B0604020202020204" pitchFamily="34" charset="0"/>
              <a:buChar char="•"/>
              <a:tabLst>
                <a:tab pos="914400" algn="l"/>
              </a:tabLst>
            </a:pPr>
            <a:r>
              <a:rPr lang="en-US" sz="1800" dirty="0">
                <a:latin typeface="+mn-lt"/>
                <a:cs typeface="Palanquin Dark" panose="020B0604020202020204" charset="0"/>
              </a:rPr>
              <a:t>County party chair nominates chairman’s party member in writing</a:t>
            </a:r>
            <a:endParaRPr lang="en-US" sz="1800" strike="sngStrike" dirty="0">
              <a:latin typeface="+mn-lt"/>
              <a:cs typeface="Palanquin Dark" panose="020B0604020202020204" charset="0"/>
            </a:endParaRPr>
          </a:p>
          <a:p>
            <a:pPr marL="568325" lvl="8" indent="-280988">
              <a:buFont typeface="Arial" panose="020B0604020202020204" pitchFamily="34" charset="0"/>
              <a:buChar char="•"/>
              <a:tabLst>
                <a:tab pos="914400" algn="l"/>
              </a:tabLst>
            </a:pPr>
            <a:r>
              <a:rPr lang="en-US" sz="1600" dirty="0">
                <a:latin typeface="+mn-lt"/>
                <a:cs typeface="Palanquin Dark" panose="020B0604020202020204" charset="0"/>
              </a:rPr>
              <a:t>D and R member serve at the pleasure of the party chair and can be removed at any time. There is no term for appointed members.</a:t>
            </a:r>
          </a:p>
          <a:p>
            <a:pPr marL="568325" lvl="1" indent="-280988">
              <a:buFont typeface="Arial" panose="020B0604020202020204" pitchFamily="34" charset="0"/>
              <a:buChar char="•"/>
              <a:tabLst>
                <a:tab pos="914400" algn="l"/>
              </a:tabLst>
            </a:pPr>
            <a:r>
              <a:rPr lang="en-US" sz="1600" dirty="0">
                <a:solidFill>
                  <a:srgbClr val="002060"/>
                </a:solidFill>
                <a:latin typeface="+mn-lt"/>
                <a:cs typeface="Palanquin Dark" panose="020B0604020202020204" charset="0"/>
              </a:rPr>
              <a:t>Clerk formally appoints CEB member nominated by county chair using CEB-6 (except in Lake, Porter, and Tippecanoe County) </a:t>
            </a:r>
          </a:p>
          <a:p>
            <a:pPr marL="285750" lvl="3" indent="-285750">
              <a:buFont typeface="Arial" panose="020B0604020202020204" pitchFamily="34" charset="0"/>
              <a:buChar char="•"/>
              <a:tabLst>
                <a:tab pos="914400" algn="l"/>
              </a:tabLst>
            </a:pPr>
            <a:r>
              <a:rPr lang="en-US" sz="1800" dirty="0">
                <a:latin typeface="+mn-lt"/>
                <a:cs typeface="Palanquin Dark" panose="020B0604020202020204" charset="0"/>
              </a:rPr>
              <a:t>Appointed county election board members cannot be candidates for election (exception delegate or PC) or an elected official or a member of a candidate’s campaign finance committee (exception for clerk’s own committee).</a:t>
            </a:r>
          </a:p>
          <a:p>
            <a:pPr marL="285750" lvl="3" indent="-285750">
              <a:buFont typeface="Arial" panose="020B0604020202020204" pitchFamily="34" charset="0"/>
              <a:buChar char="•"/>
              <a:tabLst>
                <a:tab pos="914400" algn="l"/>
              </a:tabLst>
            </a:pPr>
            <a:r>
              <a:rPr lang="en-US" sz="1800" dirty="0">
                <a:latin typeface="+mn-lt"/>
                <a:cs typeface="Palanquin Dark" panose="020B0604020202020204" charset="0"/>
              </a:rPr>
              <a:t>County election board members may appoint proxy if they are unable to attend meeting. Proxy cannot be a candidate or elected official.</a:t>
            </a:r>
            <a:endParaRPr lang="en-US" sz="1800" dirty="0">
              <a:latin typeface="Palanquin Dark" panose="020B0604020202020204" charset="0"/>
              <a:cs typeface="Palanquin Dark" panose="020B0604020202020204" charset="0"/>
            </a:endParaRPr>
          </a:p>
          <a:p>
            <a:pPr lvl="3">
              <a:tabLst>
                <a:tab pos="914400" algn="l"/>
              </a:tabLst>
            </a:pPr>
            <a:endParaRPr lang="en-US" sz="2000" dirty="0">
              <a:latin typeface="Palanquin Dark" panose="020B0604020202020204" charset="0"/>
              <a:cs typeface="Palanquin Dark" panose="020B0604020202020204" charset="0"/>
            </a:endParaRPr>
          </a:p>
          <a:p>
            <a:pPr lvl="3">
              <a:tabLst>
                <a:tab pos="914400" algn="l"/>
              </a:tabLst>
            </a:pPr>
            <a:r>
              <a:rPr lang="en-US" sz="1000" dirty="0">
                <a:latin typeface="Palanquin Dark" panose="020B0604020202020204" charset="0"/>
                <a:cs typeface="Palanquin Dark" panose="020B0604020202020204" charset="0"/>
              </a:rPr>
              <a:t>IC 3-6-5-4 | IC 3-6-5-4.5 | IC 3-6-5-5 | IC 3-6-5-6 </a:t>
            </a:r>
          </a:p>
          <a:p>
            <a:pPr marL="2857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492286875"/>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83">
          <a:extLst>
            <a:ext uri="{FF2B5EF4-FFF2-40B4-BE49-F238E27FC236}">
              <a16:creationId xmlns:a16="http://schemas.microsoft.com/office/drawing/2014/main" id="{DE5BEB40-D991-1CE8-547F-B383505176BC}"/>
            </a:ext>
          </a:extLst>
        </p:cNvPr>
        <p:cNvGrpSpPr/>
        <p:nvPr/>
      </p:nvGrpSpPr>
      <p:grpSpPr>
        <a:xfrm>
          <a:off x="0" y="0"/>
          <a:ext cx="0" cy="0"/>
          <a:chOff x="0" y="0"/>
          <a:chExt cx="0" cy="0"/>
        </a:xfrm>
      </p:grpSpPr>
      <p:sp>
        <p:nvSpPr>
          <p:cNvPr id="192" name="Google Shape;192;p15">
            <a:extLst>
              <a:ext uri="{FF2B5EF4-FFF2-40B4-BE49-F238E27FC236}">
                <a16:creationId xmlns:a16="http://schemas.microsoft.com/office/drawing/2014/main" id="{1D4F07B0-06B3-7D88-682B-CA8650689307}"/>
              </a:ext>
            </a:extLst>
          </p:cNvPr>
          <p:cNvSpPr txBox="1">
            <a:spLocks noGrp="1"/>
          </p:cNvSpPr>
          <p:nvPr>
            <p:ph type="title" idx="4294967295"/>
          </p:nvPr>
        </p:nvSpPr>
        <p:spPr>
          <a:xfrm>
            <a:off x="1388890" y="-29829"/>
            <a:ext cx="8507035" cy="118494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500" b="0"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Candidate Challenges   </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3" name="Google Shape;193;p15">
            <a:extLst>
              <a:ext uri="{FF2B5EF4-FFF2-40B4-BE49-F238E27FC236}">
                <a16:creationId xmlns:a16="http://schemas.microsoft.com/office/drawing/2014/main" id="{01A0E38B-147D-304C-1CD8-F329E7276A1D}"/>
              </a:ext>
            </a:extLst>
          </p:cNvPr>
          <p:cNvSpPr txBox="1"/>
          <p:nvPr/>
        </p:nvSpPr>
        <p:spPr>
          <a:xfrm>
            <a:off x="576001" y="1047178"/>
            <a:ext cx="8121600" cy="3724096"/>
          </a:xfrm>
          <a:prstGeom prst="rect">
            <a:avLst/>
          </a:prstGeom>
          <a:noFill/>
          <a:ln>
            <a:noFill/>
          </a:ln>
        </p:spPr>
        <p:txBody>
          <a:bodyPr spcFirstLastPara="1" wrap="square" lIns="0" tIns="0" rIns="0" bIns="0" anchor="t" anchorCtr="0">
            <a:spAutoFit/>
          </a:bodyPr>
          <a:lstStyle/>
          <a:p>
            <a:pPr marL="285750" indent="-285750">
              <a:buFont typeface="Arial" panose="020B0604020202020204" pitchFamily="34" charset="0"/>
              <a:buChar char="•"/>
            </a:pPr>
            <a:r>
              <a:rPr lang="en-US" sz="2200" dirty="0">
                <a:latin typeface="+mn-lt"/>
                <a:cs typeface="Palanquin Dark" panose="020B0604020202020204" charset="0"/>
              </a:rPr>
              <a:t>Provide notice of the hearing to challenger and challenged candidate</a:t>
            </a:r>
          </a:p>
          <a:p>
            <a:pPr marL="285750" indent="-285750">
              <a:buFont typeface="Arial" panose="020B0604020202020204" pitchFamily="34" charset="0"/>
              <a:buChar char="•"/>
            </a:pPr>
            <a:endParaRPr lang="en-US" sz="1000" dirty="0">
              <a:latin typeface="+mn-lt"/>
              <a:cs typeface="Palanquin Dark" panose="020B0604020202020204" charset="0"/>
            </a:endParaRPr>
          </a:p>
          <a:p>
            <a:pPr marL="285750" indent="-285750">
              <a:buFont typeface="Arial" panose="020B0604020202020204" pitchFamily="34" charset="0"/>
              <a:buChar char="•"/>
            </a:pPr>
            <a:r>
              <a:rPr lang="en-US" sz="2200" dirty="0">
                <a:latin typeface="+mn-lt"/>
                <a:cs typeface="Palanquin Dark" panose="020B0604020202020204" charset="0"/>
              </a:rPr>
              <a:t>Other suggested procedures:</a:t>
            </a:r>
          </a:p>
          <a:p>
            <a:pPr marL="1144588" lvl="4" indent="-230188">
              <a:buFont typeface="Arial" panose="020B0604020202020204" pitchFamily="34" charset="0"/>
              <a:buChar char="•"/>
            </a:pPr>
            <a:r>
              <a:rPr lang="en-US" sz="1800" dirty="0">
                <a:latin typeface="+mn-lt"/>
                <a:cs typeface="Palanquin Dark" panose="020B0604020202020204" charset="0"/>
              </a:rPr>
              <a:t>Sworn testimony with oath administered by any CEB member</a:t>
            </a:r>
          </a:p>
          <a:p>
            <a:pPr marL="1144588" lvl="2" indent="-230188">
              <a:buFont typeface="Arial" panose="020B0604020202020204" pitchFamily="34" charset="0"/>
              <a:buChar char="•"/>
            </a:pPr>
            <a:r>
              <a:rPr lang="en-US" sz="1800" dirty="0">
                <a:latin typeface="+mn-lt"/>
                <a:cs typeface="Palanquin Dark" panose="020B0604020202020204" charset="0"/>
              </a:rPr>
              <a:t>Establish order of presentations and time limits</a:t>
            </a:r>
          </a:p>
          <a:p>
            <a:pPr marL="1144588" lvl="2" indent="-230188">
              <a:buFont typeface="Arial" panose="020B0604020202020204" pitchFamily="34" charset="0"/>
              <a:buChar char="•"/>
            </a:pPr>
            <a:r>
              <a:rPr lang="en-US" sz="1800" dirty="0">
                <a:latin typeface="+mn-lt"/>
                <a:cs typeface="Palanquin Dark" panose="020B0604020202020204" charset="0"/>
              </a:rPr>
              <a:t>Consider whether you need county attorney to advise at hearing</a:t>
            </a:r>
          </a:p>
          <a:p>
            <a:pPr marL="1144588" lvl="2" indent="-230188">
              <a:buFont typeface="Arial" panose="020B0604020202020204" pitchFamily="34" charset="0"/>
              <a:buChar char="•"/>
            </a:pPr>
            <a:r>
              <a:rPr lang="en-US" sz="1800" dirty="0">
                <a:latin typeface="+mn-lt"/>
                <a:cs typeface="Palanquin Dark" panose="020B0604020202020204" charset="0"/>
              </a:rPr>
              <a:t>Technical rules of evidence do not apply but may be useful to limit unreliable or repetitive evidence</a:t>
            </a:r>
          </a:p>
          <a:p>
            <a:pPr marL="1144588" lvl="2" indent="-230188">
              <a:buFont typeface="Arial" panose="020B0604020202020204" pitchFamily="34" charset="0"/>
              <a:buChar char="•"/>
            </a:pPr>
            <a:r>
              <a:rPr lang="en-US" sz="1800" dirty="0">
                <a:latin typeface="+mn-lt"/>
                <a:cs typeface="Palanquin Dark" panose="020B0604020202020204" charset="0"/>
              </a:rPr>
              <a:t>Consider whether you need security at hearing</a:t>
            </a:r>
          </a:p>
          <a:p>
            <a:pPr marL="1144588" lvl="2" indent="-230188">
              <a:buFont typeface="Arial" panose="020B0604020202020204" pitchFamily="34" charset="0"/>
              <a:buChar char="•"/>
            </a:pPr>
            <a:r>
              <a:rPr lang="en-US" sz="1800" dirty="0">
                <a:latin typeface="+mn-lt"/>
                <a:cs typeface="Palanquin Dark" panose="020B0604020202020204" charset="0"/>
              </a:rPr>
              <a:t>Consider recording, however, only minutes are required. </a:t>
            </a:r>
          </a:p>
          <a:p>
            <a:pPr marL="914400" lvl="2" algn="r"/>
            <a:endParaRPr lang="en-US" sz="1000" dirty="0">
              <a:latin typeface="Palanquin Dark" panose="020B0604020202020204" charset="0"/>
              <a:cs typeface="Palanquin Dark" panose="020B0604020202020204" charset="0"/>
            </a:endParaRPr>
          </a:p>
          <a:p>
            <a:pPr marL="914400" lvl="2" algn="r"/>
            <a:endParaRPr lang="en-US" sz="1000" dirty="0">
              <a:latin typeface="Palanquin Dark" panose="020B0604020202020204" charset="0"/>
              <a:cs typeface="Palanquin Dark" panose="020B0604020202020204" charset="0"/>
            </a:endParaRPr>
          </a:p>
          <a:p>
            <a:pPr marL="914400" lvl="2" algn="r"/>
            <a:endParaRPr lang="en-US" sz="1000" dirty="0">
              <a:latin typeface="Palanquin Dark" panose="020B0604020202020204" charset="0"/>
              <a:cs typeface="Palanquin Dark" panose="020B0604020202020204" charset="0"/>
            </a:endParaRPr>
          </a:p>
          <a:p>
            <a:pPr marL="914400" lvl="2" algn="r"/>
            <a:r>
              <a:rPr lang="en-US" sz="1000" dirty="0">
                <a:latin typeface="Palanquin Dark" panose="020B0604020202020204" charset="0"/>
                <a:cs typeface="Palanquin Dark" panose="020B0604020202020204" charset="0"/>
              </a:rPr>
              <a:t>IC 3-8-1-2</a:t>
            </a:r>
          </a:p>
        </p:txBody>
      </p:sp>
      <p:grpSp>
        <p:nvGrpSpPr>
          <p:cNvPr id="198" name="Google Shape;198;p15">
            <a:extLst>
              <a:ext uri="{FF2B5EF4-FFF2-40B4-BE49-F238E27FC236}">
                <a16:creationId xmlns:a16="http://schemas.microsoft.com/office/drawing/2014/main" id="{04987C31-7256-B641-443D-4B3ABBA3A738}"/>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99" name="Google Shape;199;p15">
              <a:extLst>
                <a:ext uri="{FF2B5EF4-FFF2-40B4-BE49-F238E27FC236}">
                  <a16:creationId xmlns:a16="http://schemas.microsoft.com/office/drawing/2014/main" id="{08CC63C1-2A47-7FD5-2E7B-00D1BE41BF8D}"/>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0" name="Google Shape;200;p15">
              <a:extLst>
                <a:ext uri="{FF2B5EF4-FFF2-40B4-BE49-F238E27FC236}">
                  <a16:creationId xmlns:a16="http://schemas.microsoft.com/office/drawing/2014/main" id="{2040295E-35AA-1067-C733-F925383DA74A}"/>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201" name="Google Shape;201;p15">
            <a:extLst>
              <a:ext uri="{FF2B5EF4-FFF2-40B4-BE49-F238E27FC236}">
                <a16:creationId xmlns:a16="http://schemas.microsoft.com/office/drawing/2014/main" id="{78818133-3A5E-E161-9D34-9ED1CCEC1E49}"/>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202" name="Google Shape;202;p15">
              <a:extLst>
                <a:ext uri="{FF2B5EF4-FFF2-40B4-BE49-F238E27FC236}">
                  <a16:creationId xmlns:a16="http://schemas.microsoft.com/office/drawing/2014/main" id="{6072578B-D806-D706-85AE-79C87C39842E}"/>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0F1A38"/>
            </a:solidFill>
            <a:ln>
              <a:noFill/>
            </a:ln>
          </p:spPr>
          <p:txBody>
            <a:bodyPr/>
            <a:lstStyle/>
            <a:p>
              <a:endParaRPr lang="en-US"/>
            </a:p>
          </p:txBody>
        </p:sp>
        <p:sp>
          <p:nvSpPr>
            <p:cNvPr id="203" name="Google Shape;203;p15">
              <a:extLst>
                <a:ext uri="{FF2B5EF4-FFF2-40B4-BE49-F238E27FC236}">
                  <a16:creationId xmlns:a16="http://schemas.microsoft.com/office/drawing/2014/main" id="{F93BD8E5-185E-9BF7-5772-F7273B88A6AA}"/>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150068305"/>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42">
          <a:extLst>
            <a:ext uri="{FF2B5EF4-FFF2-40B4-BE49-F238E27FC236}">
              <a16:creationId xmlns:a16="http://schemas.microsoft.com/office/drawing/2014/main" id="{C0D02BAC-FCD6-41AC-5023-23A6307DC9E3}"/>
            </a:ext>
          </a:extLst>
        </p:cNvPr>
        <p:cNvGrpSpPr/>
        <p:nvPr/>
      </p:nvGrpSpPr>
      <p:grpSpPr>
        <a:xfrm>
          <a:off x="0" y="0"/>
          <a:ext cx="0" cy="0"/>
          <a:chOff x="0" y="0"/>
          <a:chExt cx="0" cy="0"/>
        </a:xfrm>
      </p:grpSpPr>
      <p:sp>
        <p:nvSpPr>
          <p:cNvPr id="148" name="Google Shape;148;p13">
            <a:extLst>
              <a:ext uri="{FF2B5EF4-FFF2-40B4-BE49-F238E27FC236}">
                <a16:creationId xmlns:a16="http://schemas.microsoft.com/office/drawing/2014/main" id="{FEA27B50-0B5C-5040-A324-C4BC1A8240DC}"/>
              </a:ext>
            </a:extLst>
          </p:cNvPr>
          <p:cNvSpPr txBox="1">
            <a:spLocks noGrp="1"/>
          </p:cNvSpPr>
          <p:nvPr>
            <p:ph type="title" idx="4294967295"/>
          </p:nvPr>
        </p:nvSpPr>
        <p:spPr>
          <a:xfrm>
            <a:off x="507855" y="-92643"/>
            <a:ext cx="8487695" cy="118494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500" b="0" i="0" u="none" strike="noStrike" kern="0" cap="none" spc="0" normalizeH="0" baseline="0" noProof="0" dirty="0">
                <a:ln>
                  <a:noFill/>
                </a:ln>
                <a:solidFill>
                  <a:srgbClr val="002060"/>
                </a:solidFill>
                <a:effectLst/>
                <a:uLnTx/>
                <a:uFillTx/>
                <a:latin typeface="Palanquin Dark"/>
                <a:ea typeface="Arial"/>
                <a:cs typeface="Palanquin Dark"/>
                <a:sym typeface="Palanquin Dark"/>
              </a:rPr>
              <a:t>Provisional Ballot Hearing</a:t>
            </a:r>
            <a:endParaRPr kumimoji="0" lang="en-US" sz="700" b="0" i="0" u="none" strike="noStrike" kern="0" cap="none" spc="0" normalizeH="0" baseline="0" noProof="0" dirty="0">
              <a:ln>
                <a:noFill/>
              </a:ln>
              <a:solidFill>
                <a:srgbClr val="002060"/>
              </a:solidFill>
              <a:effectLst/>
              <a:uLnTx/>
              <a:uFillTx/>
              <a:latin typeface="Arial"/>
              <a:ea typeface="Arial"/>
              <a:cs typeface="Arial"/>
              <a:sym typeface="Arial"/>
            </a:endParaRPr>
          </a:p>
        </p:txBody>
      </p:sp>
      <p:grpSp>
        <p:nvGrpSpPr>
          <p:cNvPr id="152" name="Google Shape;152;p13">
            <a:extLst>
              <a:ext uri="{FF2B5EF4-FFF2-40B4-BE49-F238E27FC236}">
                <a16:creationId xmlns:a16="http://schemas.microsoft.com/office/drawing/2014/main" id="{AED505F4-ADCB-E471-DC6E-C5B6C830264F}"/>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53" name="Google Shape;153;p13">
              <a:extLst>
                <a:ext uri="{FF2B5EF4-FFF2-40B4-BE49-F238E27FC236}">
                  <a16:creationId xmlns:a16="http://schemas.microsoft.com/office/drawing/2014/main" id="{B5F445C5-629B-4C53-2559-A66B78C93253}"/>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54" name="Google Shape;154;p13">
              <a:extLst>
                <a:ext uri="{FF2B5EF4-FFF2-40B4-BE49-F238E27FC236}">
                  <a16:creationId xmlns:a16="http://schemas.microsoft.com/office/drawing/2014/main" id="{B9CF96B2-397B-F9B5-E82B-7E585F30A22D}"/>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55" name="Google Shape;155;p13">
            <a:extLst>
              <a:ext uri="{FF2B5EF4-FFF2-40B4-BE49-F238E27FC236}">
                <a16:creationId xmlns:a16="http://schemas.microsoft.com/office/drawing/2014/main" id="{C3C83C70-D3E2-34E5-B630-CCF95799B221}"/>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156" name="Google Shape;156;p13">
              <a:extLst>
                <a:ext uri="{FF2B5EF4-FFF2-40B4-BE49-F238E27FC236}">
                  <a16:creationId xmlns:a16="http://schemas.microsoft.com/office/drawing/2014/main" id="{88A7BBF4-901A-1518-C8E7-5846FF59B3A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57" name="Google Shape;157;p13">
              <a:extLst>
                <a:ext uri="{FF2B5EF4-FFF2-40B4-BE49-F238E27FC236}">
                  <a16:creationId xmlns:a16="http://schemas.microsoft.com/office/drawing/2014/main" id="{8ADA3CE5-8797-47EE-06E2-8418CAA2E828}"/>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D9E2852A-B180-8A36-A1FF-E09BB4E95C66}"/>
              </a:ext>
            </a:extLst>
          </p:cNvPr>
          <p:cNvSpPr txBox="1"/>
          <p:nvPr/>
        </p:nvSpPr>
        <p:spPr>
          <a:xfrm>
            <a:off x="579856" y="1002206"/>
            <a:ext cx="8128290" cy="4062651"/>
          </a:xfrm>
          <a:prstGeom prst="rect">
            <a:avLst/>
          </a:prstGeom>
          <a:noFill/>
        </p:spPr>
        <p:txBody>
          <a:bodyPr wrap="square">
            <a:spAutoFit/>
          </a:bodyPr>
          <a:lstStyle/>
          <a:p>
            <a:pPr>
              <a:defRPr/>
            </a:pPr>
            <a:r>
              <a:rPr lang="en-US" sz="2400" dirty="0">
                <a:highlight>
                  <a:srgbClr val="FFE072"/>
                </a:highlight>
                <a:latin typeface="+mj-lt"/>
                <a:cs typeface="Palanquin Dark" panose="020B0604020202020204" charset="0"/>
              </a:rPr>
              <a:t>CEB MUST hold at least one provisional ballot hearing:</a:t>
            </a:r>
          </a:p>
          <a:p>
            <a:pPr marL="285750" lvl="2" indent="-285750">
              <a:buFont typeface="Arial" panose="020B0604020202020204" pitchFamily="34" charset="0"/>
              <a:buChar char="•"/>
              <a:defRPr/>
            </a:pPr>
            <a:r>
              <a:rPr lang="en-US" sz="1600" dirty="0">
                <a:latin typeface="+mj-lt"/>
                <a:cs typeface="Palanquin Dark" panose="020B0604020202020204" charset="0"/>
              </a:rPr>
              <a:t>Provisional voter information is CONFIDENTIAL </a:t>
            </a:r>
          </a:p>
          <a:p>
            <a:pPr marL="914400" lvl="2" indent="-285750">
              <a:buFont typeface="Arial" panose="020B0604020202020204" pitchFamily="34" charset="0"/>
              <a:buChar char="•"/>
              <a:defRPr/>
            </a:pPr>
            <a:r>
              <a:rPr lang="en-US" sz="1600" dirty="0">
                <a:latin typeface="+mj-lt"/>
                <a:cs typeface="Palanquin Dark" panose="020B0604020202020204" charset="0"/>
              </a:rPr>
              <a:t>SVRS Reports &amp; PRE-4/PRO-2 affidavit, including whether ballot was counted, is public information once recount/contest deadline passes</a:t>
            </a:r>
          </a:p>
          <a:p>
            <a:pPr marL="914400" lvl="2" indent="-285750">
              <a:buFont typeface="Arial" panose="020B0604020202020204" pitchFamily="34" charset="0"/>
              <a:buChar char="•"/>
              <a:defRPr/>
            </a:pPr>
            <a:r>
              <a:rPr lang="en-US" sz="1600" dirty="0">
                <a:latin typeface="+mj-lt"/>
                <a:cs typeface="Palanquin Dark" panose="020B0604020202020204" charset="0"/>
              </a:rPr>
              <a:t>Voted or rejected provisional sealed in PRE-4/PRO-2 envelope remain confidential</a:t>
            </a:r>
          </a:p>
          <a:p>
            <a:pPr marL="285750" lvl="1" indent="-285750">
              <a:buFont typeface="Arial" panose="020B0604020202020204" pitchFamily="34" charset="0"/>
              <a:buChar char="•"/>
              <a:defRPr/>
            </a:pPr>
            <a:r>
              <a:rPr lang="en-US" sz="1600" dirty="0">
                <a:latin typeface="+mj-lt"/>
                <a:cs typeface="Palanquin Dark" panose="020B0604020202020204" charset="0"/>
              </a:rPr>
              <a:t>CEB cannot release reports or mention voter’s name at the hearing</a:t>
            </a:r>
          </a:p>
          <a:p>
            <a:pPr>
              <a:defRPr/>
            </a:pPr>
            <a:endParaRPr lang="en-US" sz="1600" dirty="0">
              <a:latin typeface="+mj-lt"/>
              <a:cs typeface="Palanquin Dark" panose="020B0604020202020204" charset="0"/>
            </a:endParaRPr>
          </a:p>
          <a:p>
            <a:pPr>
              <a:defRPr/>
            </a:pPr>
            <a:r>
              <a:rPr lang="en-US" sz="1600" dirty="0">
                <a:latin typeface="+mj-lt"/>
                <a:cs typeface="Palanquin Dark" panose="020B0604020202020204" charset="0"/>
              </a:rPr>
              <a:t>Notice must be given both orally and in writing explaining what actions the voter must take to have their provisional ballot counted</a:t>
            </a:r>
          </a:p>
          <a:p>
            <a:pPr marL="285750" lvl="1" indent="-285750">
              <a:buFont typeface="Arial" panose="020B0604020202020204" pitchFamily="34" charset="0"/>
              <a:buChar char="•"/>
              <a:defRPr/>
            </a:pPr>
            <a:r>
              <a:rPr lang="en-US" sz="1600" dirty="0">
                <a:ea typeface="Times New Roman" panose="02020603050405020304" pitchFamily="18" charset="0"/>
                <a:cs typeface="Palanquin Dark" panose="020B0604020202020204" charset="0"/>
              </a:rPr>
              <a:t>PRO-9 Form used for written notice</a:t>
            </a:r>
          </a:p>
          <a:p>
            <a:pPr marL="914400" lvl="2" indent="-285750">
              <a:buFont typeface="Arial" panose="020B0604020202020204" pitchFamily="34" charset="0"/>
              <a:buChar char="•"/>
              <a:defRPr/>
            </a:pPr>
            <a:r>
              <a:rPr lang="en-US" sz="1600" dirty="0">
                <a:ea typeface="Times New Roman" panose="02020603050405020304" pitchFamily="18" charset="0"/>
                <a:cs typeface="Palanquin Dark" panose="020B0604020202020204" charset="0"/>
              </a:rPr>
              <a:t>Make sure this is included with ABS-18A, ABS-18B for ABS signature issues!</a:t>
            </a:r>
          </a:p>
          <a:p>
            <a:pPr marL="285750" lvl="1" indent="-285750">
              <a:buFont typeface="Arial" panose="020B0604020202020204" pitchFamily="34" charset="0"/>
              <a:buChar char="•"/>
              <a:defRPr/>
            </a:pPr>
            <a:r>
              <a:rPr lang="en-US" sz="1600" dirty="0">
                <a:ea typeface="Times New Roman" panose="02020603050405020304" pitchFamily="18" charset="0"/>
                <a:cs typeface="Palanquin Dark" panose="020B0604020202020204" charset="0"/>
              </a:rPr>
              <a:t>Make sure your PRO-9 is updated with current contact info!</a:t>
            </a:r>
          </a:p>
          <a:p>
            <a:pPr lvl="1">
              <a:spcBef>
                <a:spcPts val="0"/>
              </a:spcBef>
              <a:spcAft>
                <a:spcPts val="0"/>
              </a:spcAft>
              <a:buSzPts val="1200"/>
              <a:defRPr/>
            </a:pPr>
            <a:endParaRPr lang="en-US" sz="1600" dirty="0">
              <a:latin typeface="+mj-lt"/>
              <a:ea typeface="Times New Roman" panose="02020603050405020304" pitchFamily="18" charset="0"/>
              <a:cs typeface="Palanquin Dark" panose="020B0604020202020204" charset="0"/>
            </a:endParaRPr>
          </a:p>
          <a:p>
            <a:pPr lvl="1">
              <a:spcBef>
                <a:spcPts val="0"/>
              </a:spcBef>
              <a:spcAft>
                <a:spcPts val="0"/>
              </a:spcAft>
              <a:buSzPts val="1200"/>
              <a:defRPr/>
            </a:pPr>
            <a:endParaRPr lang="en-US" sz="1600" dirty="0">
              <a:latin typeface="+mj-lt"/>
              <a:ea typeface="Times New Roman" panose="02020603050405020304" pitchFamily="18" charset="0"/>
              <a:cs typeface="Palanquin Dark" panose="020B0604020202020204" charset="0"/>
            </a:endParaRPr>
          </a:p>
          <a:p>
            <a:pPr lvl="1">
              <a:spcBef>
                <a:spcPts val="0"/>
              </a:spcBef>
              <a:spcAft>
                <a:spcPts val="0"/>
              </a:spcAft>
              <a:buSzPts val="1200"/>
              <a:defRPr/>
            </a:pPr>
            <a:r>
              <a:rPr lang="en-US" sz="1000" dirty="0">
                <a:latin typeface="+mj-lt"/>
                <a:ea typeface="Times New Roman" panose="02020603050405020304" pitchFamily="18" charset="0"/>
                <a:cs typeface="Palanquin Dark" panose="020B0604020202020204" charset="0"/>
              </a:rPr>
              <a:t>IC 3-11-8-22.1 | IC 3-11-8-25.2 | IC 3-11.7-2-2 | IC 3-11.7-6-3 | IC 3-11.7-5-2.7</a:t>
            </a:r>
          </a:p>
        </p:txBody>
      </p:sp>
    </p:spTree>
    <p:extLst>
      <p:ext uri="{BB962C8B-B14F-4D97-AF65-F5344CB8AC3E}">
        <p14:creationId xmlns:p14="http://schemas.microsoft.com/office/powerpoint/2010/main" val="473145802"/>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2">
          <a:extLst>
            <a:ext uri="{FF2B5EF4-FFF2-40B4-BE49-F238E27FC236}">
              <a16:creationId xmlns:a16="http://schemas.microsoft.com/office/drawing/2014/main" id="{29DAD26A-A6A6-D988-E338-2E5321C6FB32}"/>
            </a:ext>
          </a:extLst>
        </p:cNvPr>
        <p:cNvGrpSpPr/>
        <p:nvPr/>
      </p:nvGrpSpPr>
      <p:grpSpPr>
        <a:xfrm>
          <a:off x="0" y="0"/>
          <a:ext cx="0" cy="0"/>
          <a:chOff x="0" y="0"/>
          <a:chExt cx="0" cy="0"/>
        </a:xfrm>
      </p:grpSpPr>
      <p:sp>
        <p:nvSpPr>
          <p:cNvPr id="148" name="Google Shape;148;p13">
            <a:extLst>
              <a:ext uri="{FF2B5EF4-FFF2-40B4-BE49-F238E27FC236}">
                <a16:creationId xmlns:a16="http://schemas.microsoft.com/office/drawing/2014/main" id="{17B9ACE2-C627-FDC7-C2BF-5595CC2ED452}"/>
              </a:ext>
            </a:extLst>
          </p:cNvPr>
          <p:cNvSpPr txBox="1">
            <a:spLocks noGrp="1"/>
          </p:cNvSpPr>
          <p:nvPr>
            <p:ph type="title" idx="4294967295"/>
          </p:nvPr>
        </p:nvSpPr>
        <p:spPr>
          <a:xfrm>
            <a:off x="507855" y="-92643"/>
            <a:ext cx="8487695" cy="118494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500" b="0" i="0" u="none" strike="noStrike" kern="0" cap="none" spc="0" normalizeH="0" baseline="0" noProof="0" dirty="0">
                <a:ln>
                  <a:noFill/>
                </a:ln>
                <a:solidFill>
                  <a:srgbClr val="002060"/>
                </a:solidFill>
                <a:effectLst/>
                <a:uLnTx/>
                <a:uFillTx/>
                <a:latin typeface="Palanquin Dark"/>
                <a:ea typeface="Arial"/>
                <a:cs typeface="Palanquin Dark"/>
                <a:sym typeface="Palanquin Dark"/>
              </a:rPr>
              <a:t>Provisional Ballot Hearing</a:t>
            </a:r>
            <a:endParaRPr kumimoji="0" lang="en-US" sz="700" b="0" i="0" u="none" strike="noStrike" kern="0" cap="none" spc="0" normalizeH="0" baseline="0" noProof="0" dirty="0">
              <a:ln>
                <a:noFill/>
              </a:ln>
              <a:solidFill>
                <a:srgbClr val="002060"/>
              </a:solidFill>
              <a:effectLst/>
              <a:uLnTx/>
              <a:uFillTx/>
              <a:latin typeface="Arial"/>
              <a:ea typeface="Arial"/>
              <a:cs typeface="Arial"/>
              <a:sym typeface="Arial"/>
            </a:endParaRPr>
          </a:p>
        </p:txBody>
      </p:sp>
      <p:grpSp>
        <p:nvGrpSpPr>
          <p:cNvPr id="152" name="Google Shape;152;p13">
            <a:extLst>
              <a:ext uri="{FF2B5EF4-FFF2-40B4-BE49-F238E27FC236}">
                <a16:creationId xmlns:a16="http://schemas.microsoft.com/office/drawing/2014/main" id="{DC357428-86C0-2584-D041-1B448DB2FBD4}"/>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53" name="Google Shape;153;p13">
              <a:extLst>
                <a:ext uri="{FF2B5EF4-FFF2-40B4-BE49-F238E27FC236}">
                  <a16:creationId xmlns:a16="http://schemas.microsoft.com/office/drawing/2014/main" id="{33A61B36-3A4D-4C20-22BC-394A65ECD17F}"/>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54" name="Google Shape;154;p13">
              <a:extLst>
                <a:ext uri="{FF2B5EF4-FFF2-40B4-BE49-F238E27FC236}">
                  <a16:creationId xmlns:a16="http://schemas.microsoft.com/office/drawing/2014/main" id="{8598A22F-26CC-958A-87B9-36138740D0E8}"/>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55" name="Google Shape;155;p13">
            <a:extLst>
              <a:ext uri="{FF2B5EF4-FFF2-40B4-BE49-F238E27FC236}">
                <a16:creationId xmlns:a16="http://schemas.microsoft.com/office/drawing/2014/main" id="{3F21B647-55CD-C108-8763-2CA72CD29178}"/>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156" name="Google Shape;156;p13">
              <a:extLst>
                <a:ext uri="{FF2B5EF4-FFF2-40B4-BE49-F238E27FC236}">
                  <a16:creationId xmlns:a16="http://schemas.microsoft.com/office/drawing/2014/main" id="{6DC8911E-6C03-2C0C-6D59-5514378AF4A6}"/>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57" name="Google Shape;157;p13">
              <a:extLst>
                <a:ext uri="{FF2B5EF4-FFF2-40B4-BE49-F238E27FC236}">
                  <a16:creationId xmlns:a16="http://schemas.microsoft.com/office/drawing/2014/main" id="{47C227CE-35AA-5EEE-A60E-9897D5555AB2}"/>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BB35E978-647B-05A0-EFFF-CAFCE993ADB3}"/>
              </a:ext>
            </a:extLst>
          </p:cNvPr>
          <p:cNvSpPr txBox="1"/>
          <p:nvPr/>
        </p:nvSpPr>
        <p:spPr>
          <a:xfrm>
            <a:off x="572655" y="1031006"/>
            <a:ext cx="7779345" cy="3539430"/>
          </a:xfrm>
          <a:prstGeom prst="rect">
            <a:avLst/>
          </a:prstGeom>
          <a:noFill/>
        </p:spPr>
        <p:txBody>
          <a:bodyPr wrap="square">
            <a:spAutoFit/>
          </a:bodyPr>
          <a:lstStyle/>
          <a:p>
            <a:pPr lvl="1">
              <a:defRPr/>
            </a:pPr>
            <a:r>
              <a:rPr lang="en-US" sz="1600" dirty="0">
                <a:latin typeface="+mj-lt"/>
                <a:ea typeface="Times New Roman" panose="02020603050405020304" pitchFamily="18" charset="0"/>
                <a:cs typeface="Palanquin Dark" panose="020B0604020202020204" charset="0"/>
              </a:rPr>
              <a:t>CEB required update voter’s provisional info in SVRS</a:t>
            </a:r>
          </a:p>
          <a:p>
            <a:pPr marL="285750" lvl="1" indent="-285750">
              <a:spcBef>
                <a:spcPts val="0"/>
              </a:spcBef>
              <a:spcAft>
                <a:spcPts val="0"/>
              </a:spcAft>
              <a:buSzPts val="1200"/>
              <a:buFont typeface="Arial" panose="020B0604020202020204" pitchFamily="34" charset="0"/>
              <a:buChar char="•"/>
              <a:defRPr/>
            </a:pPr>
            <a:r>
              <a:rPr lang="en-US" sz="1600" dirty="0">
                <a:latin typeface="+mj-lt"/>
                <a:ea typeface="Times New Roman" panose="02020603050405020304" pitchFamily="18" charset="0"/>
                <a:cs typeface="Palanquin Dark" panose="020B0604020202020204" charset="0"/>
              </a:rPr>
              <a:t>Must be entered into SVRS not later than twenty-four (24) hours before the CEB hearing or three (3) days after the election, whichever occurs first</a:t>
            </a:r>
          </a:p>
          <a:p>
            <a:pPr marL="285750" lvl="1" indent="-285750">
              <a:spcBef>
                <a:spcPts val="0"/>
              </a:spcBef>
              <a:spcAft>
                <a:spcPts val="0"/>
              </a:spcAft>
              <a:buSzPts val="1200"/>
              <a:buFont typeface="Arial" panose="020B0604020202020204" pitchFamily="34" charset="0"/>
              <a:buChar char="•"/>
              <a:defRPr/>
            </a:pPr>
            <a:r>
              <a:rPr lang="en-US" sz="1600" dirty="0">
                <a:latin typeface="+mj-lt"/>
                <a:ea typeface="Times New Roman" panose="02020603050405020304" pitchFamily="18" charset="0"/>
                <a:cs typeface="Palanquin Dark" panose="020B0604020202020204" charset="0"/>
              </a:rPr>
              <a:t>Not later than the deadline for the CEB to certify election results, the provisional voter’s record must be updated to record whether ballot was counted and if not, the reason for the rejection</a:t>
            </a:r>
          </a:p>
          <a:p>
            <a:pPr marL="285750" lvl="1" indent="-285750">
              <a:spcBef>
                <a:spcPts val="0"/>
              </a:spcBef>
              <a:spcAft>
                <a:spcPts val="0"/>
              </a:spcAft>
              <a:buSzPts val="1200"/>
              <a:buFont typeface="Arial" panose="020B0604020202020204" pitchFamily="34" charset="0"/>
              <a:buChar char="•"/>
              <a:defRPr/>
            </a:pPr>
            <a:endParaRPr lang="en-US" sz="1600" dirty="0">
              <a:latin typeface="+mj-lt"/>
              <a:ea typeface="Times New Roman" panose="02020603050405020304" pitchFamily="18" charset="0"/>
              <a:cs typeface="Palanquin Dark" panose="020B0604020202020204" charset="0"/>
            </a:endParaRPr>
          </a:p>
          <a:p>
            <a:pPr marL="285750" lvl="1" indent="-285750">
              <a:spcBef>
                <a:spcPts val="0"/>
              </a:spcBef>
              <a:spcAft>
                <a:spcPts val="0"/>
              </a:spcAft>
              <a:buSzPts val="1200"/>
              <a:buFont typeface="Arial" panose="020B0604020202020204" pitchFamily="34" charset="0"/>
              <a:buChar char="•"/>
              <a:defRPr/>
            </a:pPr>
            <a:endParaRPr lang="en-US" sz="1600" dirty="0">
              <a:latin typeface="+mj-lt"/>
              <a:ea typeface="Times New Roman" panose="02020603050405020304" pitchFamily="18" charset="0"/>
              <a:cs typeface="Palanquin Dark" panose="020B0604020202020204" charset="0"/>
            </a:endParaRPr>
          </a:p>
          <a:p>
            <a:pPr marL="285750" lvl="1" indent="-285750">
              <a:spcBef>
                <a:spcPts val="0"/>
              </a:spcBef>
              <a:spcAft>
                <a:spcPts val="0"/>
              </a:spcAft>
              <a:buSzPts val="1200"/>
              <a:buFont typeface="Arial" panose="020B0604020202020204" pitchFamily="34" charset="0"/>
              <a:buChar char="•"/>
              <a:defRPr/>
            </a:pPr>
            <a:endParaRPr lang="en-US" sz="1600" dirty="0">
              <a:latin typeface="+mj-lt"/>
              <a:ea typeface="Times New Roman" panose="02020603050405020304" pitchFamily="18" charset="0"/>
              <a:cs typeface="Palanquin Dark" panose="020B0604020202020204" charset="0"/>
            </a:endParaRPr>
          </a:p>
          <a:p>
            <a:pPr marL="285750" lvl="1" indent="-285750">
              <a:spcBef>
                <a:spcPts val="0"/>
              </a:spcBef>
              <a:spcAft>
                <a:spcPts val="0"/>
              </a:spcAft>
              <a:buSzPts val="1200"/>
              <a:buFont typeface="Arial" panose="020B0604020202020204" pitchFamily="34" charset="0"/>
              <a:buChar char="•"/>
              <a:defRPr/>
            </a:pPr>
            <a:endParaRPr lang="en-US" sz="1600" dirty="0">
              <a:latin typeface="+mj-lt"/>
              <a:ea typeface="Times New Roman" panose="02020603050405020304" pitchFamily="18" charset="0"/>
              <a:cs typeface="Palanquin Dark" panose="020B0604020202020204" charset="0"/>
            </a:endParaRPr>
          </a:p>
          <a:p>
            <a:pPr marL="285750" lvl="1" indent="-285750">
              <a:spcBef>
                <a:spcPts val="0"/>
              </a:spcBef>
              <a:spcAft>
                <a:spcPts val="0"/>
              </a:spcAft>
              <a:buSzPts val="1200"/>
              <a:buFont typeface="Arial" panose="020B0604020202020204" pitchFamily="34" charset="0"/>
              <a:buChar char="•"/>
              <a:defRPr/>
            </a:pPr>
            <a:endParaRPr lang="en-US" sz="1600" dirty="0">
              <a:latin typeface="+mj-lt"/>
              <a:ea typeface="Times New Roman" panose="02020603050405020304" pitchFamily="18" charset="0"/>
              <a:cs typeface="Palanquin Dark" panose="020B0604020202020204" charset="0"/>
            </a:endParaRPr>
          </a:p>
          <a:p>
            <a:pPr marL="285750" lvl="1" indent="-285750">
              <a:spcBef>
                <a:spcPts val="0"/>
              </a:spcBef>
              <a:spcAft>
                <a:spcPts val="0"/>
              </a:spcAft>
              <a:buSzPts val="1200"/>
              <a:buFont typeface="Arial" panose="020B0604020202020204" pitchFamily="34" charset="0"/>
              <a:buChar char="•"/>
              <a:defRPr/>
            </a:pPr>
            <a:endParaRPr lang="en-US" sz="1600" dirty="0">
              <a:latin typeface="+mj-lt"/>
              <a:ea typeface="Times New Roman" panose="02020603050405020304" pitchFamily="18" charset="0"/>
              <a:cs typeface="Palanquin Dark" panose="020B0604020202020204" charset="0"/>
            </a:endParaRPr>
          </a:p>
          <a:p>
            <a:pPr marL="285750" lvl="1" indent="-285750">
              <a:spcBef>
                <a:spcPts val="0"/>
              </a:spcBef>
              <a:spcAft>
                <a:spcPts val="0"/>
              </a:spcAft>
              <a:buSzPts val="1200"/>
              <a:buFont typeface="Arial" panose="020B0604020202020204" pitchFamily="34" charset="0"/>
              <a:buChar char="•"/>
              <a:defRPr/>
            </a:pPr>
            <a:endParaRPr lang="en-US" sz="1600" dirty="0">
              <a:latin typeface="+mj-lt"/>
              <a:ea typeface="Times New Roman" panose="02020603050405020304" pitchFamily="18" charset="0"/>
              <a:cs typeface="Palanquin Dark" panose="020B0604020202020204" charset="0"/>
            </a:endParaRPr>
          </a:p>
          <a:p>
            <a:pPr lvl="1">
              <a:spcBef>
                <a:spcPts val="0"/>
              </a:spcBef>
              <a:spcAft>
                <a:spcPts val="0"/>
              </a:spcAft>
              <a:buSzPts val="1200"/>
              <a:defRPr/>
            </a:pPr>
            <a:r>
              <a:rPr lang="en-US" sz="1000" dirty="0">
                <a:latin typeface="+mj-lt"/>
                <a:ea typeface="Times New Roman" panose="02020603050405020304" pitchFamily="18" charset="0"/>
                <a:cs typeface="Palanquin Dark" panose="020B0604020202020204" charset="0"/>
              </a:rPr>
              <a:t>IC 3-11.7-5-2.5| IC 3-11.7-5-2.7 | IC 3-11.7-6-3</a:t>
            </a:r>
          </a:p>
        </p:txBody>
      </p:sp>
    </p:spTree>
    <p:extLst>
      <p:ext uri="{BB962C8B-B14F-4D97-AF65-F5344CB8AC3E}">
        <p14:creationId xmlns:p14="http://schemas.microsoft.com/office/powerpoint/2010/main" val="2934047141"/>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42"/>
        <p:cNvGrpSpPr/>
        <p:nvPr/>
      </p:nvGrpSpPr>
      <p:grpSpPr>
        <a:xfrm>
          <a:off x="0" y="0"/>
          <a:ext cx="0" cy="0"/>
          <a:chOff x="0" y="0"/>
          <a:chExt cx="0" cy="0"/>
        </a:xfrm>
      </p:grpSpPr>
      <p:pic>
        <p:nvPicPr>
          <p:cNvPr id="146" name="Google Shape;146;p13">
            <a:extLst>
              <a:ext uri="{C183D7F6-B498-43B3-948B-1728B52AA6E4}">
                <adec:decorative xmlns:adec="http://schemas.microsoft.com/office/drawing/2017/decorative" val="1"/>
              </a:ext>
            </a:extLst>
          </p:cNvPr>
          <p:cNvPicPr preferRelativeResize="0"/>
          <p:nvPr/>
        </p:nvPicPr>
        <p:blipFill>
          <a:blip r:embed="rId3">
            <a:alphaModFix/>
            <a:extLst>
              <a:ext uri="{28A0092B-C50C-407E-A947-70E740481C1C}">
                <a14:useLocalDpi xmlns:a14="http://schemas.microsoft.com/office/drawing/2010/main" val="0"/>
              </a:ext>
            </a:extLst>
          </a:blip>
          <a:srcRect l="34628" r="17251"/>
          <a:stretch>
            <a:fillRect/>
          </a:stretch>
        </p:blipFill>
        <p:spPr>
          <a:xfrm>
            <a:off x="148450" y="1769567"/>
            <a:ext cx="1442750" cy="3373933"/>
          </a:xfrm>
          <a:prstGeom prst="rect">
            <a:avLst/>
          </a:prstGeom>
          <a:noFill/>
          <a:ln>
            <a:noFill/>
          </a:ln>
        </p:spPr>
      </p:pic>
      <p:sp>
        <p:nvSpPr>
          <p:cNvPr id="148" name="Google Shape;148;p13"/>
          <p:cNvSpPr txBox="1">
            <a:spLocks noGrp="1"/>
          </p:cNvSpPr>
          <p:nvPr>
            <p:ph type="title" idx="4294967295"/>
          </p:nvPr>
        </p:nvSpPr>
        <p:spPr>
          <a:xfrm>
            <a:off x="507855" y="-92643"/>
            <a:ext cx="8487695" cy="118494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500" b="0" i="0" u="none" strike="noStrike" kern="0" cap="none" spc="0" normalizeH="0" baseline="0" noProof="0" dirty="0">
                <a:ln>
                  <a:noFill/>
                </a:ln>
                <a:solidFill>
                  <a:srgbClr val="FFFFFF"/>
                </a:solidFill>
                <a:effectLst/>
                <a:uLnTx/>
                <a:uFillTx/>
                <a:latin typeface="Palanquin Dark"/>
                <a:ea typeface="Arial"/>
                <a:cs typeface="Palanquin Dark"/>
                <a:sym typeface="Palanquin Dark"/>
              </a:rPr>
              <a:t>Election Law Violation</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0" name="Google Shape;150;p13"/>
          <p:cNvSpPr txBox="1"/>
          <p:nvPr/>
        </p:nvSpPr>
        <p:spPr>
          <a:xfrm>
            <a:off x="1346401" y="1053149"/>
            <a:ext cx="7379999" cy="3693319"/>
          </a:xfrm>
          <a:prstGeom prst="rect">
            <a:avLst/>
          </a:prstGeom>
          <a:noFill/>
          <a:ln>
            <a:noFill/>
          </a:ln>
        </p:spPr>
        <p:txBody>
          <a:bodyPr spcFirstLastPara="1" wrap="square" lIns="0" tIns="0" rIns="0" bIns="0" anchor="t" anchorCtr="0">
            <a:spAutoFit/>
          </a:bodyPr>
          <a:lstStyle/>
          <a:p>
            <a:r>
              <a:rPr lang="en-US" sz="1600" dirty="0">
                <a:solidFill>
                  <a:srgbClr val="002060"/>
                </a:solidFill>
                <a:latin typeface="+mn-lt"/>
                <a:cs typeface="Palanquin Dark" panose="020B0604020202020204" charset="0"/>
              </a:rPr>
              <a:t>Investigating alleged election law violations is a two-step process:</a:t>
            </a:r>
          </a:p>
          <a:p>
            <a:pPr marL="342900" lvl="1" indent="-342900">
              <a:buFont typeface="+mj-lt"/>
              <a:buAutoNum type="arabicParenR"/>
            </a:pPr>
            <a:r>
              <a:rPr lang="en-US" sz="1600" dirty="0">
                <a:solidFill>
                  <a:srgbClr val="002060"/>
                </a:solidFill>
                <a:highlight>
                  <a:srgbClr val="FFE072"/>
                </a:highlight>
                <a:latin typeface="+mn-lt"/>
                <a:cs typeface="Palanquin Dark" panose="020B0604020202020204" charset="0"/>
              </a:rPr>
              <a:t>CEB can investigate state election law violations</a:t>
            </a:r>
            <a:r>
              <a:rPr lang="en-US" sz="1600" dirty="0">
                <a:solidFill>
                  <a:srgbClr val="002060"/>
                </a:solidFill>
                <a:latin typeface="+mn-lt"/>
                <a:cs typeface="Palanquin Dark" panose="020B0604020202020204" charset="0"/>
              </a:rPr>
              <a:t> if it finds there is substantial reason to believe an election law violation has occurred</a:t>
            </a:r>
          </a:p>
          <a:p>
            <a:pPr marL="798513" lvl="1" indent="-338138">
              <a:buFont typeface="Arial" panose="020B0604020202020204" pitchFamily="34" charset="0"/>
              <a:buChar char="•"/>
            </a:pPr>
            <a:r>
              <a:rPr lang="en-US" sz="1600" dirty="0">
                <a:solidFill>
                  <a:srgbClr val="002060"/>
                </a:solidFill>
                <a:latin typeface="+mn-lt"/>
                <a:cs typeface="Palanquin Dark" panose="020B0604020202020204" charset="0"/>
              </a:rPr>
              <a:t>If board finds, by majority vote, that there is a substantial reason to believe an election law violation occurred then county election board must…</a:t>
            </a:r>
          </a:p>
          <a:p>
            <a:pPr marL="346075" lvl="1" indent="-346075">
              <a:buFont typeface="+mj-lt"/>
              <a:buAutoNum type="arabicParenR" startAt="2"/>
            </a:pPr>
            <a:r>
              <a:rPr lang="en-US" sz="1600" dirty="0">
                <a:solidFill>
                  <a:srgbClr val="002060"/>
                </a:solidFill>
                <a:highlight>
                  <a:srgbClr val="FFE072"/>
                </a:highlight>
                <a:latin typeface="+mn-lt"/>
                <a:cs typeface="Palanquin Dark" panose="020B0604020202020204" charset="0"/>
              </a:rPr>
              <a:t>Hold hearing on the violation</a:t>
            </a:r>
          </a:p>
          <a:p>
            <a:pPr marL="741363" lvl="2" indent="-280988">
              <a:buFont typeface="Arial" panose="020B0604020202020204" pitchFamily="34" charset="0"/>
              <a:buChar char="•"/>
            </a:pPr>
            <a:r>
              <a:rPr lang="en-US" sz="1600" dirty="0">
                <a:solidFill>
                  <a:srgbClr val="002060"/>
                </a:solidFill>
                <a:latin typeface="+mn-lt"/>
                <a:cs typeface="Palanquin Dark" panose="020B0604020202020204" charset="0"/>
              </a:rPr>
              <a:t>Provide notice to individual(s) that filed complaint and person(s) alleged to have committed violation</a:t>
            </a:r>
          </a:p>
          <a:p>
            <a:pPr marL="741363" lvl="2" indent="-280988">
              <a:buFont typeface="Arial" panose="020B0604020202020204" pitchFamily="34" charset="0"/>
              <a:buChar char="•"/>
            </a:pPr>
            <a:r>
              <a:rPr lang="en-US" sz="1600" dirty="0">
                <a:solidFill>
                  <a:srgbClr val="002060"/>
                </a:solidFill>
                <a:latin typeface="+mn-lt"/>
                <a:cs typeface="Palanquin Dark" panose="020B0604020202020204" charset="0"/>
              </a:rPr>
              <a:t>Give opportunity to be heard to party alleged to have or about to violate state election law</a:t>
            </a:r>
          </a:p>
          <a:p>
            <a:pPr marL="741363" indent="-280988">
              <a:buFont typeface="Arial" panose="020B0604020202020204" pitchFamily="34" charset="0"/>
              <a:buChar char="•"/>
            </a:pPr>
            <a:r>
              <a:rPr lang="en-US" sz="1600" dirty="0">
                <a:solidFill>
                  <a:srgbClr val="002060"/>
                </a:solidFill>
                <a:latin typeface="+mn-lt"/>
                <a:cs typeface="Palanquin Dark" panose="020B0604020202020204" charset="0"/>
              </a:rPr>
              <a:t>If in judgment of the CEB, a person has engaged or is about to engage in a violation of election law, then board may take appropriate action to stop violation from occurring </a:t>
            </a:r>
          </a:p>
          <a:p>
            <a:pPr marL="741363" lvl="1" indent="-280988">
              <a:buFont typeface="Arial" panose="020B0604020202020204" pitchFamily="34" charset="0"/>
              <a:buChar char="•"/>
            </a:pPr>
            <a:r>
              <a:rPr lang="en-US" sz="1600" dirty="0">
                <a:solidFill>
                  <a:srgbClr val="002060"/>
                </a:solidFill>
                <a:latin typeface="+mn-lt"/>
                <a:cs typeface="Palanquin Dark" panose="020B0604020202020204" charset="0"/>
              </a:rPr>
              <a:t>This includes referring matter to prosecutor if an election crime (IC 3-14)</a:t>
            </a:r>
          </a:p>
        </p:txBody>
      </p:sp>
      <p:grpSp>
        <p:nvGrpSpPr>
          <p:cNvPr id="152" name="Google Shape;152;p13">
            <a:extLs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53" name="Google Shape;153;p13"/>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54" name="Google Shape;154;p13"/>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55" name="Google Shape;155;p13">
            <a:extLs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156" name="Google Shape;156;p13"/>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57" name="Google Shape;157;p13"/>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425"/>
        <p:cNvGrpSpPr/>
        <p:nvPr/>
      </p:nvGrpSpPr>
      <p:grpSpPr>
        <a:xfrm>
          <a:off x="0" y="0"/>
          <a:ext cx="0" cy="0"/>
          <a:chOff x="0" y="0"/>
          <a:chExt cx="0" cy="0"/>
        </a:xfrm>
      </p:grpSpPr>
      <p:grpSp>
        <p:nvGrpSpPr>
          <p:cNvPr id="426" name="Google Shape;426;p26">
            <a:extLst>
              <a:ext uri="{C183D7F6-B498-43B3-948B-1728B52AA6E4}">
                <adec:decorative xmlns:adec="http://schemas.microsoft.com/office/drawing/2017/decorative" val="1"/>
              </a:ext>
            </a:extLst>
          </p:cNvPr>
          <p:cNvGrpSpPr/>
          <p:nvPr/>
        </p:nvGrpSpPr>
        <p:grpSpPr>
          <a:xfrm>
            <a:off x="0" y="2499420"/>
            <a:ext cx="9144000" cy="2644080"/>
            <a:chOff x="0" y="-38100"/>
            <a:chExt cx="4816593" cy="1392767"/>
          </a:xfrm>
        </p:grpSpPr>
        <p:sp>
          <p:nvSpPr>
            <p:cNvPr id="427" name="Google Shape;427;p26"/>
            <p:cNvSpPr/>
            <p:nvPr/>
          </p:nvSpPr>
          <p:spPr>
            <a:xfrm>
              <a:off x="0" y="0"/>
              <a:ext cx="4816592" cy="1354667"/>
            </a:xfrm>
            <a:custGeom>
              <a:avLst/>
              <a:gdLst/>
              <a:ahLst/>
              <a:cxnLst/>
              <a:rect l="l" t="t" r="r" b="b"/>
              <a:pathLst>
                <a:path w="4816592" h="1354667" extrusionOk="0">
                  <a:moveTo>
                    <a:pt x="0" y="0"/>
                  </a:moveTo>
                  <a:lnTo>
                    <a:pt x="4816592" y="0"/>
                  </a:lnTo>
                  <a:lnTo>
                    <a:pt x="4816592" y="1354667"/>
                  </a:lnTo>
                  <a:lnTo>
                    <a:pt x="0" y="1354667"/>
                  </a:lnTo>
                  <a:close/>
                </a:path>
              </a:pathLst>
            </a:custGeom>
            <a:solidFill>
              <a:srgbClr val="01045F">
                <a:alpha val="48235"/>
              </a:srgbClr>
            </a:solidFill>
            <a:ln>
              <a:noFill/>
            </a:ln>
          </p:spPr>
          <p:txBody>
            <a:bodyPr/>
            <a:lstStyle/>
            <a:p>
              <a:endParaRPr lang="en-US"/>
            </a:p>
          </p:txBody>
        </p:sp>
        <p:sp>
          <p:nvSpPr>
            <p:cNvPr id="428" name="Google Shape;428;p26"/>
            <p:cNvSpPr txBox="1"/>
            <p:nvPr/>
          </p:nvSpPr>
          <p:spPr>
            <a:xfrm>
              <a:off x="0" y="-38100"/>
              <a:ext cx="4816593" cy="1392767"/>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429" name="Google Shape;429;p26" descr="Cartoon of people having a conversation"/>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3617625" y="342070"/>
            <a:ext cx="4962600" cy="5428982"/>
          </a:xfrm>
          <a:prstGeom prst="rect">
            <a:avLst/>
          </a:prstGeom>
          <a:noFill/>
          <a:ln>
            <a:noFill/>
          </a:ln>
        </p:spPr>
      </p:pic>
      <p:grpSp>
        <p:nvGrpSpPr>
          <p:cNvPr id="430" name="Google Shape;430;p26">
            <a:extLs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431" name="Google Shape;431;p26"/>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2" name="Google Shape;432;p26"/>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33" name="Google Shape;433;p26">
            <a:extLs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434" name="Google Shape;434;p26"/>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5" name="Google Shape;435;p26"/>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36" name="Google Shape;436;p26"/>
          <p:cNvSpPr txBox="1"/>
          <p:nvPr/>
        </p:nvSpPr>
        <p:spPr>
          <a:xfrm>
            <a:off x="874245" y="289547"/>
            <a:ext cx="4063730" cy="1058956"/>
          </a:xfrm>
          <a:prstGeom prst="rect">
            <a:avLst/>
          </a:prstGeom>
          <a:noFill/>
          <a:ln>
            <a:noFill/>
          </a:ln>
        </p:spPr>
        <p:txBody>
          <a:bodyPr spcFirstLastPara="1" wrap="square" lIns="0" tIns="0" rIns="0" bIns="0" anchor="t" anchorCtr="0">
            <a:spAutoFit/>
          </a:bodyPr>
          <a:lstStyle/>
          <a:p>
            <a:pPr marL="0" marR="0" lvl="0" indent="0" algn="l" rtl="0">
              <a:lnSpc>
                <a:spcPct val="140004"/>
              </a:lnSpc>
              <a:spcBef>
                <a:spcPts val="0"/>
              </a:spcBef>
              <a:spcAft>
                <a:spcPts val="0"/>
              </a:spcAft>
              <a:buNone/>
            </a:pPr>
            <a:r>
              <a:rPr lang="en" sz="6200" b="1" i="0" u="none" strike="noStrike" cap="none">
                <a:solidFill>
                  <a:srgbClr val="FFFFFF"/>
                </a:solidFill>
                <a:latin typeface="Palanquin Dark"/>
                <a:ea typeface="Palanquin Dark"/>
                <a:cs typeface="Palanquin Dark"/>
                <a:sym typeface="Palanquin Dark"/>
              </a:rPr>
              <a:t>Thank</a:t>
            </a:r>
            <a:endParaRPr sz="700"/>
          </a:p>
        </p:txBody>
      </p:sp>
      <p:sp>
        <p:nvSpPr>
          <p:cNvPr id="437" name="Google Shape;437;p26"/>
          <p:cNvSpPr txBox="1">
            <a:spLocks noGrp="1"/>
          </p:cNvSpPr>
          <p:nvPr>
            <p:ph type="title" idx="4294967295"/>
          </p:nvPr>
        </p:nvSpPr>
        <p:spPr>
          <a:xfrm>
            <a:off x="874245" y="1148001"/>
            <a:ext cx="5486748" cy="105895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4"/>
              </a:lnSpc>
              <a:spcBef>
                <a:spcPts val="0"/>
              </a:spcBef>
              <a:spcAft>
                <a:spcPts val="0"/>
              </a:spcAft>
              <a:buClr>
                <a:srgbClr val="000000"/>
              </a:buClr>
              <a:buSzTx/>
              <a:buFont typeface="Arial"/>
              <a:buNone/>
              <a:tabLst/>
              <a:defRPr/>
            </a:pPr>
            <a:r>
              <a:rPr kumimoji="0" lang="en-US" sz="6200" b="1" i="0" u="none" strike="noStrike" kern="0" cap="none" spc="0" normalizeH="0" baseline="0" noProof="0" dirty="0">
                <a:ln>
                  <a:noFill/>
                </a:ln>
                <a:solidFill>
                  <a:srgbClr val="1E1E49"/>
                </a:solidFill>
                <a:effectLst/>
                <a:uLnTx/>
                <a:uFillTx/>
                <a:latin typeface="Palanquin Dark"/>
                <a:ea typeface="Palanquin Dark"/>
                <a:cs typeface="Palanquin Dark"/>
                <a:sym typeface="Palanquin Dark"/>
              </a:rPr>
              <a:t>You!</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8" name="Google Shape;438;p26"/>
          <p:cNvSpPr txBox="1"/>
          <p:nvPr/>
        </p:nvSpPr>
        <p:spPr>
          <a:xfrm>
            <a:off x="874245" y="3535680"/>
            <a:ext cx="2430957" cy="6248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900" b="0" i="0" u="none" strike="noStrike" cap="none" dirty="0">
                <a:solidFill>
                  <a:srgbClr val="FFFFFF"/>
                </a:solidFill>
                <a:latin typeface="Palanquin Dark"/>
                <a:ea typeface="Palanquin Dark"/>
                <a:cs typeface="Palanquin Dark"/>
                <a:sym typeface="Palanquin Dark"/>
              </a:rPr>
              <a:t>Presentations are communication tools that can be used as demonstrations, lectures, speeches, reports, and more. It is mostly presented before an audience. </a:t>
            </a:r>
            <a:endParaRPr sz="700" dirty="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425">
          <a:extLst>
            <a:ext uri="{FF2B5EF4-FFF2-40B4-BE49-F238E27FC236}">
              <a16:creationId xmlns:a16="http://schemas.microsoft.com/office/drawing/2014/main" id="{D6B57944-DE07-0B92-0F58-7BCA85C3451F}"/>
            </a:ext>
          </a:extLst>
        </p:cNvPr>
        <p:cNvGrpSpPr/>
        <p:nvPr/>
      </p:nvGrpSpPr>
      <p:grpSpPr>
        <a:xfrm>
          <a:off x="0" y="0"/>
          <a:ext cx="0" cy="0"/>
          <a:chOff x="0" y="0"/>
          <a:chExt cx="0" cy="0"/>
        </a:xfrm>
      </p:grpSpPr>
      <p:grpSp>
        <p:nvGrpSpPr>
          <p:cNvPr id="430" name="Google Shape;430;p26">
            <a:extLst>
              <a:ext uri="{FF2B5EF4-FFF2-40B4-BE49-F238E27FC236}">
                <a16:creationId xmlns:a16="http://schemas.microsoft.com/office/drawing/2014/main" id="{88C32400-4271-A702-D7D3-D79BDED0839D}"/>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431" name="Google Shape;431;p26">
              <a:extLst>
                <a:ext uri="{FF2B5EF4-FFF2-40B4-BE49-F238E27FC236}">
                  <a16:creationId xmlns:a16="http://schemas.microsoft.com/office/drawing/2014/main" id="{0CFA9CED-C813-93FC-0733-92D59258A873}"/>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2" name="Google Shape;432;p26">
              <a:extLst>
                <a:ext uri="{FF2B5EF4-FFF2-40B4-BE49-F238E27FC236}">
                  <a16:creationId xmlns:a16="http://schemas.microsoft.com/office/drawing/2014/main" id="{CB9E3DD3-345A-9B01-2352-CAFC09E34C4E}"/>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33" name="Google Shape;433;p26">
            <a:extLst>
              <a:ext uri="{FF2B5EF4-FFF2-40B4-BE49-F238E27FC236}">
                <a16:creationId xmlns:a16="http://schemas.microsoft.com/office/drawing/2014/main" id="{D53CA9AC-EA85-EA19-FD9C-2D582015F3A9}"/>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434" name="Google Shape;434;p26">
              <a:extLst>
                <a:ext uri="{FF2B5EF4-FFF2-40B4-BE49-F238E27FC236}">
                  <a16:creationId xmlns:a16="http://schemas.microsoft.com/office/drawing/2014/main" id="{D60A9591-2ED7-413C-5C03-2CE4F3083AB4}"/>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5" name="Google Shape;435;p26">
              <a:extLst>
                <a:ext uri="{FF2B5EF4-FFF2-40B4-BE49-F238E27FC236}">
                  <a16:creationId xmlns:a16="http://schemas.microsoft.com/office/drawing/2014/main" id="{7A2AF0E4-10E5-FF80-4949-838D86B1C420}"/>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37" name="Google Shape;437;p26">
            <a:extLst>
              <a:ext uri="{FF2B5EF4-FFF2-40B4-BE49-F238E27FC236}">
                <a16:creationId xmlns:a16="http://schemas.microsoft.com/office/drawing/2014/main" id="{5A50047C-9342-8607-D628-FBE260964F3D}"/>
              </a:ext>
            </a:extLst>
          </p:cNvPr>
          <p:cNvSpPr txBox="1">
            <a:spLocks noGrp="1"/>
          </p:cNvSpPr>
          <p:nvPr>
            <p:ph type="title" idx="4294967295"/>
          </p:nvPr>
        </p:nvSpPr>
        <p:spPr>
          <a:xfrm>
            <a:off x="621955" y="0"/>
            <a:ext cx="8293445" cy="94795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4"/>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1E1E49"/>
                </a:solidFill>
                <a:effectLst/>
                <a:uLnTx/>
                <a:uFillTx/>
                <a:latin typeface="Palanquin Dark"/>
                <a:ea typeface="Palanquin Dark"/>
                <a:cs typeface="Palanquin Dark"/>
                <a:sym typeface="Palanquin Dark"/>
              </a:rPr>
              <a:t>CEB Chair</a:t>
            </a:r>
            <a:endParaRPr kumimoji="0" lang="en-US"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3A919871-819C-3248-1675-A3617217EE48}"/>
              </a:ext>
            </a:extLst>
          </p:cNvPr>
          <p:cNvSpPr txBox="1"/>
          <p:nvPr/>
        </p:nvSpPr>
        <p:spPr>
          <a:xfrm>
            <a:off x="228600" y="947952"/>
            <a:ext cx="8766950" cy="3408625"/>
          </a:xfrm>
          <a:prstGeom prst="rect">
            <a:avLst/>
          </a:prstGeom>
          <a:noFill/>
        </p:spPr>
        <p:txBody>
          <a:bodyPr wrap="square" rtlCol="0">
            <a:spAutoFit/>
          </a:bodyPr>
          <a:lstStyle/>
          <a:p>
            <a:pPr marL="342900" lvl="3" indent="-342900">
              <a:buFont typeface="Arial" panose="020B0604020202020204" pitchFamily="34" charset="0"/>
              <a:buChar char="•"/>
              <a:tabLst>
                <a:tab pos="914400" algn="l"/>
              </a:tabLst>
            </a:pPr>
            <a:r>
              <a:rPr lang="en-US" sz="2000" dirty="0">
                <a:latin typeface="+mn-lt"/>
                <a:cs typeface="Palanquin Dark" panose="020B0604020202020204" charset="0"/>
              </a:rPr>
              <a:t>County election board determines which member will be board chair.</a:t>
            </a:r>
          </a:p>
          <a:p>
            <a:pPr marL="342900" lvl="3" indent="-342900">
              <a:buFont typeface="Arial" panose="020B0604020202020204" pitchFamily="34" charset="0"/>
              <a:buChar char="•"/>
              <a:tabLst>
                <a:tab pos="914400" algn="l"/>
              </a:tabLst>
            </a:pPr>
            <a:r>
              <a:rPr lang="en-US" sz="2000" dirty="0">
                <a:latin typeface="+mn-lt"/>
                <a:cs typeface="Palanquin Dark" panose="020B0604020202020204" charset="0"/>
              </a:rPr>
              <a:t>Chair responsible for calling meetings. </a:t>
            </a:r>
          </a:p>
          <a:p>
            <a:pPr marL="342900" lvl="3" indent="-342900">
              <a:buFont typeface="Arial" panose="020B0604020202020204" pitchFamily="34" charset="0"/>
              <a:buChar char="•"/>
              <a:tabLst>
                <a:tab pos="914400" algn="l"/>
              </a:tabLst>
            </a:pPr>
            <a:r>
              <a:rPr lang="en-US" sz="2000" dirty="0">
                <a:latin typeface="+mn-lt"/>
                <a:cs typeface="Palanquin Dark" panose="020B0604020202020204" charset="0"/>
              </a:rPr>
              <a:t>The term of the county election board chair ends January 1 following the election of the county circuit court clerk. </a:t>
            </a:r>
          </a:p>
          <a:p>
            <a:pPr marL="342900" lvl="3" indent="-342900">
              <a:buFont typeface="Arial" panose="020B0604020202020204" pitchFamily="34" charset="0"/>
              <a:buChar char="•"/>
              <a:tabLst>
                <a:tab pos="914400" algn="l"/>
              </a:tabLst>
            </a:pPr>
            <a:r>
              <a:rPr lang="en-US" sz="2000" dirty="0">
                <a:latin typeface="+mn-lt"/>
                <a:cs typeface="Palanquin Dark" panose="020B0604020202020204" charset="0"/>
              </a:rPr>
              <a:t>If chair resigns before term ends, clerk will call a meeting of county election board to select one of the appointed board members to serve as chairman. </a:t>
            </a:r>
          </a:p>
          <a:p>
            <a:pPr marL="342900" lvl="1" indent="-342900">
              <a:buFont typeface="Arial" panose="020B0604020202020204" pitchFamily="34" charset="0"/>
              <a:buChar char="•"/>
              <a:tabLst>
                <a:tab pos="914400" algn="l"/>
              </a:tabLst>
            </a:pPr>
            <a:r>
              <a:rPr lang="en-US" sz="2000" dirty="0">
                <a:solidFill>
                  <a:srgbClr val="002060"/>
                </a:solidFill>
                <a:latin typeface="+mn-lt"/>
                <a:cs typeface="Palanquin Dark" panose="020B0604020202020204" charset="0"/>
              </a:rPr>
              <a:t>The appointed CEB member who is selected to fill chair vacancy serves under end of chair term</a:t>
            </a:r>
            <a:r>
              <a:rPr lang="en-US" sz="2400" dirty="0">
                <a:latin typeface="Palanquin Dark" panose="020B0604020202020204" charset="0"/>
                <a:cs typeface="Palanquin Dark" panose="020B0604020202020204" charset="0"/>
              </a:rPr>
              <a:t>		</a:t>
            </a:r>
          </a:p>
          <a:p>
            <a:pPr lvl="3">
              <a:tabLst>
                <a:tab pos="914400" algn="l"/>
              </a:tabLst>
            </a:pPr>
            <a:endParaRPr lang="en-US" sz="1050" dirty="0">
              <a:latin typeface="Palanquin Dark" panose="020B0604020202020204" charset="0"/>
              <a:cs typeface="Palanquin Dark" panose="020B0604020202020204" charset="0"/>
            </a:endParaRPr>
          </a:p>
          <a:p>
            <a:pPr lvl="3">
              <a:tabLst>
                <a:tab pos="914400" algn="l"/>
              </a:tabLst>
            </a:pPr>
            <a:endParaRPr lang="en-US" sz="1050" dirty="0">
              <a:latin typeface="Palanquin Dark" panose="020B0604020202020204" charset="0"/>
              <a:cs typeface="Palanquin Dark" panose="020B0604020202020204" charset="0"/>
            </a:endParaRPr>
          </a:p>
          <a:p>
            <a:pPr lvl="3">
              <a:tabLst>
                <a:tab pos="914400" algn="l"/>
              </a:tabLst>
            </a:pPr>
            <a:r>
              <a:rPr lang="en-US" sz="1050" dirty="0">
                <a:latin typeface="Palanquin Dark" panose="020B0604020202020204" charset="0"/>
                <a:cs typeface="Palanquin Dark" panose="020B0604020202020204" charset="0"/>
              </a:rPr>
              <a:t> IC 3-6-5-7 | IC 3-6-5-8</a:t>
            </a:r>
            <a:endParaRPr lang="en-US" sz="800" dirty="0"/>
          </a:p>
        </p:txBody>
      </p:sp>
    </p:spTree>
    <p:extLst>
      <p:ext uri="{BB962C8B-B14F-4D97-AF65-F5344CB8AC3E}">
        <p14:creationId xmlns:p14="http://schemas.microsoft.com/office/powerpoint/2010/main" val="68553681"/>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161"/>
        <p:cNvGrpSpPr/>
        <p:nvPr/>
      </p:nvGrpSpPr>
      <p:grpSpPr>
        <a:xfrm>
          <a:off x="0" y="0"/>
          <a:ext cx="0" cy="0"/>
          <a:chOff x="0" y="0"/>
          <a:chExt cx="0" cy="0"/>
        </a:xfrm>
      </p:grpSpPr>
      <p:grpSp>
        <p:nvGrpSpPr>
          <p:cNvPr id="162" name="Google Shape;162;p14">
            <a:extLst>
              <a:ext uri="{C183D7F6-B498-43B3-948B-1728B52AA6E4}">
                <adec:decorative xmlns:adec="http://schemas.microsoft.com/office/drawing/2017/decorative" val="1"/>
              </a:ext>
            </a:extLst>
          </p:cNvPr>
          <p:cNvGrpSpPr/>
          <p:nvPr/>
        </p:nvGrpSpPr>
        <p:grpSpPr>
          <a:xfrm>
            <a:off x="0" y="2499420"/>
            <a:ext cx="9144000" cy="2644080"/>
            <a:chOff x="0" y="-38100"/>
            <a:chExt cx="4816593" cy="1392767"/>
          </a:xfrm>
        </p:grpSpPr>
        <p:sp>
          <p:nvSpPr>
            <p:cNvPr id="163" name="Google Shape;163;p14"/>
            <p:cNvSpPr/>
            <p:nvPr/>
          </p:nvSpPr>
          <p:spPr>
            <a:xfrm>
              <a:off x="0" y="0"/>
              <a:ext cx="4816592" cy="1354667"/>
            </a:xfrm>
            <a:custGeom>
              <a:avLst/>
              <a:gdLst/>
              <a:ahLst/>
              <a:cxnLst/>
              <a:rect l="l" t="t" r="r" b="b"/>
              <a:pathLst>
                <a:path w="4816592" h="1354667" extrusionOk="0">
                  <a:moveTo>
                    <a:pt x="0" y="0"/>
                  </a:moveTo>
                  <a:lnTo>
                    <a:pt x="4816592" y="0"/>
                  </a:lnTo>
                  <a:lnTo>
                    <a:pt x="4816592" y="1354667"/>
                  </a:lnTo>
                  <a:lnTo>
                    <a:pt x="0" y="1354667"/>
                  </a:lnTo>
                  <a:close/>
                </a:path>
              </a:pathLst>
            </a:custGeom>
            <a:solidFill>
              <a:srgbClr val="01045F">
                <a:alpha val="48235"/>
              </a:srgbClr>
            </a:solidFill>
            <a:ln>
              <a:noFill/>
            </a:ln>
          </p:spPr>
          <p:txBody>
            <a:bodyPr/>
            <a:lstStyle/>
            <a:p>
              <a:endParaRPr lang="en-US"/>
            </a:p>
          </p:txBody>
        </p:sp>
        <p:sp>
          <p:nvSpPr>
            <p:cNvPr id="164" name="Google Shape;164;p14"/>
            <p:cNvSpPr txBox="1"/>
            <p:nvPr/>
          </p:nvSpPr>
          <p:spPr>
            <a:xfrm>
              <a:off x="0" y="-38100"/>
              <a:ext cx="4816593" cy="1392767"/>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165" name="Google Shape;165;p14" descr="Cartoon of people holding puzzle pieces"/>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5044245" y="1402831"/>
            <a:ext cx="3951305" cy="3469302"/>
          </a:xfrm>
          <a:prstGeom prst="rect">
            <a:avLst/>
          </a:prstGeom>
          <a:noFill/>
          <a:ln>
            <a:noFill/>
          </a:ln>
        </p:spPr>
      </p:pic>
      <p:sp>
        <p:nvSpPr>
          <p:cNvPr id="166" name="Google Shape;166;p14"/>
          <p:cNvSpPr txBox="1">
            <a:spLocks noGrp="1"/>
          </p:cNvSpPr>
          <p:nvPr>
            <p:ph type="title" idx="4294967295"/>
          </p:nvPr>
        </p:nvSpPr>
        <p:spPr>
          <a:xfrm>
            <a:off x="370703" y="606972"/>
            <a:ext cx="8439665" cy="147732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FFFFFF"/>
                </a:solidFill>
                <a:effectLst/>
                <a:uLnTx/>
                <a:uFillTx/>
                <a:latin typeface="Palanquin Dark"/>
                <a:ea typeface="Palanquin Dark"/>
                <a:cs typeface="Palanquin Dark"/>
                <a:sym typeface="Palanquin Dark"/>
              </a:rPr>
              <a:t>Combined Board of Elections &amp; Registration </a:t>
            </a:r>
            <a:endParaRPr kumimoji="0" lang="en-US" sz="4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8" name="Google Shape;168;p14"/>
          <p:cNvSpPr txBox="1"/>
          <p:nvPr/>
        </p:nvSpPr>
        <p:spPr>
          <a:xfrm>
            <a:off x="370703" y="2838955"/>
            <a:ext cx="4562163" cy="1292662"/>
          </a:xfrm>
          <a:prstGeom prst="rect">
            <a:avLst/>
          </a:prstGeom>
          <a:noFill/>
          <a:ln>
            <a:noFill/>
          </a:ln>
        </p:spPr>
        <p:txBody>
          <a:bodyPr spcFirstLastPara="1" wrap="square" lIns="0" tIns="0" rIns="0" bIns="0" anchor="t" anchorCtr="0">
            <a:spAutoFit/>
          </a:bodyPr>
          <a:lstStyle/>
          <a:p>
            <a:pPr marL="0" marR="0" lvl="0" indent="0" algn="l" rtl="0">
              <a:lnSpc>
                <a:spcPct val="139986"/>
              </a:lnSpc>
              <a:spcBef>
                <a:spcPts val="0"/>
              </a:spcBef>
              <a:spcAft>
                <a:spcPts val="0"/>
              </a:spcAft>
              <a:buNone/>
            </a:pPr>
            <a:r>
              <a:rPr lang="en-US" sz="2000" b="1" i="0" u="none" strike="noStrike" cap="none" dirty="0">
                <a:solidFill>
                  <a:srgbClr val="FFE072"/>
                </a:solidFill>
                <a:latin typeface="+mj-lt"/>
                <a:ea typeface="Palanquin Dark"/>
                <a:cs typeface="Palanquin Dark"/>
                <a:sym typeface="Palanquin Dark"/>
              </a:rPr>
              <a:t>Lake, Tippecanoe &amp; Porter Counties</a:t>
            </a:r>
          </a:p>
          <a:p>
            <a:pPr marL="0" marR="0" lvl="0" indent="0" algn="l" rtl="0">
              <a:lnSpc>
                <a:spcPct val="139986"/>
              </a:lnSpc>
              <a:spcBef>
                <a:spcPts val="0"/>
              </a:spcBef>
              <a:spcAft>
                <a:spcPts val="0"/>
              </a:spcAft>
              <a:buNone/>
            </a:pPr>
            <a:r>
              <a:rPr lang="en-US" sz="2000" b="1" dirty="0">
                <a:solidFill>
                  <a:schemeClr val="bg1">
                    <a:lumMod val="40000"/>
                    <a:lumOff val="60000"/>
                  </a:schemeClr>
                </a:solidFill>
                <a:latin typeface="+mj-lt"/>
                <a:cs typeface="Palanquin Dark"/>
                <a:sym typeface="Palanquin Dark"/>
              </a:rPr>
              <a:t>Handle local election management and voter registration</a:t>
            </a:r>
            <a:endParaRPr lang="en-US" sz="2000" dirty="0">
              <a:solidFill>
                <a:schemeClr val="bg1">
                  <a:lumMod val="40000"/>
                  <a:lumOff val="60000"/>
                </a:schemeClr>
              </a:solidFill>
              <a:latin typeface="+mj-lt"/>
            </a:endParaRPr>
          </a:p>
        </p:txBody>
      </p:sp>
      <p:grpSp>
        <p:nvGrpSpPr>
          <p:cNvPr id="174" name="Google Shape;174;p14">
            <a:extLs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175" name="Google Shape;175;p14"/>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76" name="Google Shape;176;p14"/>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177" name="Google Shape;177;p14">
            <a:extLs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178" name="Google Shape;178;p14"/>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179" name="Google Shape;179;p14"/>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5" name="TextBox 4">
            <a:extLst>
              <a:ext uri="{FF2B5EF4-FFF2-40B4-BE49-F238E27FC236}">
                <a16:creationId xmlns:a16="http://schemas.microsoft.com/office/drawing/2014/main" id="{498C7D62-0F2A-CB8B-94C5-0712125B9CD9}"/>
              </a:ext>
            </a:extLst>
          </p:cNvPr>
          <p:cNvSpPr txBox="1"/>
          <p:nvPr/>
        </p:nvSpPr>
        <p:spPr>
          <a:xfrm>
            <a:off x="370703" y="4535373"/>
            <a:ext cx="4757350" cy="246221"/>
          </a:xfrm>
          <a:prstGeom prst="rect">
            <a:avLst/>
          </a:prstGeom>
          <a:noFill/>
        </p:spPr>
        <p:txBody>
          <a:bodyPr wrap="square">
            <a:spAutoFit/>
          </a:bodyPr>
          <a:lstStyle/>
          <a:p>
            <a:r>
              <a:rPr lang="en-US" sz="1000" dirty="0">
                <a:solidFill>
                  <a:schemeClr val="bg1">
                    <a:lumMod val="40000"/>
                    <a:lumOff val="60000"/>
                  </a:schemeClr>
                </a:solidFill>
                <a:latin typeface="Palanquin Dark" panose="020B0604020202020204" charset="0"/>
                <a:cs typeface="Palanquin Dark" panose="020B0604020202020204" charset="0"/>
              </a:rPr>
              <a:t>IC 3-6-5.2 | IC 3-6-5.4 | IC 3-6-5.6</a:t>
            </a:r>
            <a:endParaRPr lang="en-US" sz="1000" dirty="0">
              <a:solidFill>
                <a:schemeClr val="bg1">
                  <a:lumMod val="40000"/>
                  <a:lumOff val="60000"/>
                </a:schemeClr>
              </a:solidFill>
            </a:endParaRP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5" name="Google Shape;135;p12">
            <a:extLst>
              <a:ext uri="{C183D7F6-B498-43B3-948B-1728B52AA6E4}">
                <adec:decorative xmlns:adec="http://schemas.microsoft.com/office/drawing/2017/decorative" val="1"/>
              </a:ext>
            </a:extLst>
          </p:cNvPr>
          <p:cNvSpPr/>
          <p:nvPr/>
        </p:nvSpPr>
        <p:spPr>
          <a:xfrm>
            <a:off x="6029099" y="1266324"/>
            <a:ext cx="3114901" cy="3405955"/>
          </a:xfrm>
          <a:custGeom>
            <a:avLst/>
            <a:gdLst/>
            <a:ahLst/>
            <a:cxnLst/>
            <a:rect l="l" t="t" r="r" b="b"/>
            <a:pathLst>
              <a:path w="6229802" h="6811910" extrusionOk="0">
                <a:moveTo>
                  <a:pt x="0" y="0"/>
                </a:moveTo>
                <a:lnTo>
                  <a:pt x="6229801" y="0"/>
                </a:lnTo>
                <a:lnTo>
                  <a:pt x="6229801" y="6811910"/>
                </a:lnTo>
                <a:lnTo>
                  <a:pt x="0" y="681191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US" dirty="0"/>
          </a:p>
        </p:txBody>
      </p:sp>
      <p:sp>
        <p:nvSpPr>
          <p:cNvPr id="136" name="Google Shape;136;p12"/>
          <p:cNvSpPr txBox="1">
            <a:spLocks noGrp="1"/>
          </p:cNvSpPr>
          <p:nvPr>
            <p:ph type="title" idx="4294967295"/>
          </p:nvPr>
        </p:nvSpPr>
        <p:spPr>
          <a:xfrm>
            <a:off x="1699004" y="-72330"/>
            <a:ext cx="5936938" cy="131420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9996"/>
              </a:lnSpc>
              <a:spcBef>
                <a:spcPts val="0"/>
              </a:spcBef>
              <a:spcAft>
                <a:spcPts val="0"/>
              </a:spcAft>
              <a:buClr>
                <a:srgbClr val="000000"/>
              </a:buClr>
              <a:buSzTx/>
              <a:buFont typeface="Arial"/>
              <a:buNone/>
              <a:tabLst/>
              <a:defRPr/>
            </a:pPr>
            <a:r>
              <a:rPr kumimoji="0" lang="en-US" sz="6100" b="1" i="0" u="none" strike="noStrike" kern="0" cap="none" spc="0" normalizeH="0" baseline="0" noProof="0" dirty="0">
                <a:ln>
                  <a:noFill/>
                </a:ln>
                <a:solidFill>
                  <a:srgbClr val="FFE072"/>
                </a:solidFill>
                <a:effectLst/>
                <a:uLnTx/>
                <a:uFillTx/>
                <a:latin typeface="Palanquin Dark"/>
                <a:ea typeface="Arial"/>
                <a:cs typeface="Palanquin Dark"/>
                <a:sym typeface="Palanquin Dark"/>
              </a:rPr>
              <a:t>Public Meetings</a:t>
            </a:r>
            <a:endParaRPr kumimoji="0" lang="en-US" sz="7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89E1520F-2A2F-5028-2735-9512B75FEAF8}"/>
              </a:ext>
            </a:extLst>
          </p:cNvPr>
          <p:cNvSpPr txBox="1"/>
          <p:nvPr/>
        </p:nvSpPr>
        <p:spPr>
          <a:xfrm>
            <a:off x="802064" y="1177328"/>
            <a:ext cx="5936938" cy="3634136"/>
          </a:xfrm>
          <a:prstGeom prst="rect">
            <a:avLst/>
          </a:prstGeom>
          <a:noFill/>
        </p:spPr>
        <p:txBody>
          <a:bodyPr wrap="square">
            <a:spAutoFit/>
          </a:bodyPr>
          <a:lstStyle/>
          <a:p>
            <a:pPr lvl="0">
              <a:lnSpc>
                <a:spcPct val="139986"/>
              </a:lnSpc>
            </a:pPr>
            <a:r>
              <a:rPr lang="en-US" b="1" dirty="0">
                <a:solidFill>
                  <a:srgbClr val="002060"/>
                </a:solidFill>
                <a:latin typeface="+mj-lt"/>
                <a:ea typeface="Palanquin Dark"/>
                <a:cs typeface="Palanquin Dark"/>
                <a:sym typeface="Palanquin Dark"/>
              </a:rPr>
              <a:t>Indiana Open Door Law - IC 5-14-1.5</a:t>
            </a:r>
          </a:p>
          <a:p>
            <a:pPr lvl="0">
              <a:lnSpc>
                <a:spcPct val="139986"/>
              </a:lnSpc>
            </a:pPr>
            <a:r>
              <a:rPr lang="en-US" dirty="0">
                <a:solidFill>
                  <a:srgbClr val="002060"/>
                </a:solidFill>
                <a:latin typeface="+mj-lt"/>
                <a:cs typeface="Palanquin Dark"/>
                <a:sym typeface="Palanquin Dark"/>
              </a:rPr>
              <a:t>“The State of Indiana and political subdivision exist only to aid in the conduct of the business of the people of this state. It is the intent of this chapter that the official action of public agencies be conducted and taken openly, unless otherwise expressly provided by statute, in order that the people may be fully informed.”</a:t>
            </a:r>
          </a:p>
          <a:p>
            <a:pPr lvl="0">
              <a:lnSpc>
                <a:spcPct val="139986"/>
              </a:lnSpc>
            </a:pPr>
            <a:endParaRPr lang="en-US" sz="800" dirty="0">
              <a:solidFill>
                <a:srgbClr val="002060"/>
              </a:solidFill>
              <a:latin typeface="+mj-lt"/>
            </a:endParaRPr>
          </a:p>
          <a:p>
            <a:pPr lvl="0">
              <a:lnSpc>
                <a:spcPct val="139986"/>
              </a:lnSpc>
            </a:pPr>
            <a:r>
              <a:rPr lang="en-US" b="1" dirty="0">
                <a:solidFill>
                  <a:srgbClr val="002060"/>
                </a:solidFill>
                <a:latin typeface="+mj-lt"/>
                <a:ea typeface="Palanquin Dark"/>
                <a:cs typeface="Palanquin Dark" panose="020B0604020202020204" charset="0"/>
                <a:sym typeface="Palanquin Dark"/>
              </a:rPr>
              <a:t>Basic Rules:</a:t>
            </a:r>
          </a:p>
          <a:p>
            <a:pPr marL="285750" lvl="0" indent="-285750">
              <a:lnSpc>
                <a:spcPct val="139986"/>
              </a:lnSpc>
              <a:buFont typeface="Arial" panose="020B0604020202020204" pitchFamily="34" charset="0"/>
              <a:buChar char="•"/>
            </a:pPr>
            <a:r>
              <a:rPr lang="en-US" b="1" dirty="0">
                <a:solidFill>
                  <a:srgbClr val="002060"/>
                </a:solidFill>
                <a:latin typeface="+mj-lt"/>
                <a:ea typeface="Palanquin Dark"/>
                <a:cs typeface="Palanquin Dark" panose="020B0604020202020204" charset="0"/>
                <a:sym typeface="Palanquin Dark"/>
              </a:rPr>
              <a:t>Need a majority of members for a quorum;</a:t>
            </a:r>
          </a:p>
          <a:p>
            <a:pPr marL="285750" lvl="0" indent="-285750">
              <a:lnSpc>
                <a:spcPct val="139986"/>
              </a:lnSpc>
              <a:buFont typeface="Arial" panose="020B0604020202020204" pitchFamily="34" charset="0"/>
              <a:buChar char="•"/>
            </a:pPr>
            <a:r>
              <a:rPr lang="en-US" b="1" dirty="0">
                <a:solidFill>
                  <a:srgbClr val="002060"/>
                </a:solidFill>
                <a:latin typeface="+mj-lt"/>
                <a:ea typeface="Palanquin Dark"/>
                <a:cs typeface="Palanquin Dark" panose="020B0604020202020204" charset="0"/>
                <a:sym typeface="Palanquin Dark"/>
              </a:rPr>
              <a:t>Official action must be taken in public;</a:t>
            </a:r>
          </a:p>
          <a:p>
            <a:pPr marL="285750" lvl="0" indent="-285750">
              <a:lnSpc>
                <a:spcPct val="139986"/>
              </a:lnSpc>
              <a:buFont typeface="Arial" panose="020B0604020202020204" pitchFamily="34" charset="0"/>
              <a:buChar char="•"/>
            </a:pPr>
            <a:r>
              <a:rPr lang="en-US" b="1" dirty="0">
                <a:solidFill>
                  <a:srgbClr val="002060"/>
                </a:solidFill>
                <a:latin typeface="+mj-lt"/>
                <a:ea typeface="Palanquin Dark"/>
                <a:cs typeface="Palanquin Dark" panose="020B0604020202020204" charset="0"/>
                <a:sym typeface="Palanquin Dark"/>
              </a:rPr>
              <a:t>Meeting must be open to the public; and</a:t>
            </a:r>
          </a:p>
          <a:p>
            <a:pPr marL="285750" lvl="0" indent="-285750">
              <a:lnSpc>
                <a:spcPct val="139986"/>
              </a:lnSpc>
              <a:buFont typeface="Arial" panose="020B0604020202020204" pitchFamily="34" charset="0"/>
              <a:buChar char="•"/>
            </a:pPr>
            <a:r>
              <a:rPr lang="en-US" b="1" dirty="0">
                <a:solidFill>
                  <a:srgbClr val="002060"/>
                </a:solidFill>
                <a:latin typeface="+mj-lt"/>
                <a:ea typeface="Palanquin Dark"/>
                <a:cs typeface="Palanquin Dark" panose="020B0604020202020204" charset="0"/>
                <a:sym typeface="Palanquin Dark"/>
              </a:rPr>
              <a:t>48 hours notice required</a:t>
            </a:r>
            <a:endParaRPr lang="en-US" b="1" i="0" u="none" strike="noStrike" cap="none" dirty="0">
              <a:solidFill>
                <a:srgbClr val="002060"/>
              </a:solidFill>
              <a:latin typeface="+mj-lt"/>
              <a:ea typeface="Palanquin Dark"/>
              <a:cs typeface="Palanquin Dark" panose="020B0604020202020204" charset="0"/>
              <a:sym typeface="Palanquin Dark"/>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425">
          <a:extLst>
            <a:ext uri="{FF2B5EF4-FFF2-40B4-BE49-F238E27FC236}">
              <a16:creationId xmlns:a16="http://schemas.microsoft.com/office/drawing/2014/main" id="{586CE91C-47BC-2BCB-507D-577ED5BB83AD}"/>
            </a:ext>
          </a:extLst>
        </p:cNvPr>
        <p:cNvGrpSpPr/>
        <p:nvPr/>
      </p:nvGrpSpPr>
      <p:grpSpPr>
        <a:xfrm>
          <a:off x="0" y="0"/>
          <a:ext cx="0" cy="0"/>
          <a:chOff x="0" y="0"/>
          <a:chExt cx="0" cy="0"/>
        </a:xfrm>
      </p:grpSpPr>
      <p:grpSp>
        <p:nvGrpSpPr>
          <p:cNvPr id="430" name="Google Shape;430;p26">
            <a:extLst>
              <a:ext uri="{FF2B5EF4-FFF2-40B4-BE49-F238E27FC236}">
                <a16:creationId xmlns:a16="http://schemas.microsoft.com/office/drawing/2014/main" id="{40B65CD4-8025-B221-F0DF-13F083DEA8C6}"/>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431" name="Google Shape;431;p26">
              <a:extLst>
                <a:ext uri="{FF2B5EF4-FFF2-40B4-BE49-F238E27FC236}">
                  <a16:creationId xmlns:a16="http://schemas.microsoft.com/office/drawing/2014/main" id="{5E498E30-C0C5-63AF-DF28-CA0DB327AD4A}"/>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2" name="Google Shape;432;p26">
              <a:extLst>
                <a:ext uri="{FF2B5EF4-FFF2-40B4-BE49-F238E27FC236}">
                  <a16:creationId xmlns:a16="http://schemas.microsoft.com/office/drawing/2014/main" id="{735EC91F-EE77-F09C-F058-8224D114EFE6}"/>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33" name="Google Shape;433;p26">
            <a:extLst>
              <a:ext uri="{FF2B5EF4-FFF2-40B4-BE49-F238E27FC236}">
                <a16:creationId xmlns:a16="http://schemas.microsoft.com/office/drawing/2014/main" id="{026792F5-431C-C833-A495-8072999D8C23}"/>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434" name="Google Shape;434;p26">
              <a:extLst>
                <a:ext uri="{FF2B5EF4-FFF2-40B4-BE49-F238E27FC236}">
                  <a16:creationId xmlns:a16="http://schemas.microsoft.com/office/drawing/2014/main" id="{D3193E91-70B9-C882-0594-DEE2BCA2E9E0}"/>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5" name="Google Shape;435;p26">
              <a:extLst>
                <a:ext uri="{FF2B5EF4-FFF2-40B4-BE49-F238E27FC236}">
                  <a16:creationId xmlns:a16="http://schemas.microsoft.com/office/drawing/2014/main" id="{994A419E-26AC-0E0D-4125-9EB5323225C6}"/>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37" name="Google Shape;437;p26">
            <a:extLst>
              <a:ext uri="{FF2B5EF4-FFF2-40B4-BE49-F238E27FC236}">
                <a16:creationId xmlns:a16="http://schemas.microsoft.com/office/drawing/2014/main" id="{D65C8A1F-DC17-F838-3430-FF672685968A}"/>
              </a:ext>
            </a:extLst>
          </p:cNvPr>
          <p:cNvSpPr txBox="1">
            <a:spLocks noGrp="1"/>
          </p:cNvSpPr>
          <p:nvPr>
            <p:ph type="title" idx="4294967295"/>
          </p:nvPr>
        </p:nvSpPr>
        <p:spPr>
          <a:xfrm>
            <a:off x="188525" y="39104"/>
            <a:ext cx="8807025" cy="86177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4"/>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E072"/>
                </a:solidFill>
                <a:effectLst/>
                <a:uLnTx/>
                <a:uFillTx/>
                <a:latin typeface="Palanquin Dark"/>
                <a:ea typeface="Arial"/>
                <a:cs typeface="Palanquin Dark"/>
                <a:sym typeface="Palanquin Dark"/>
              </a:rPr>
              <a:t>Required Notice of Meetings</a:t>
            </a:r>
            <a:endParaRPr kumimoji="0" lang="en-US" sz="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0921F613-A1F3-9DA4-4217-CA7D71C17131}"/>
              </a:ext>
            </a:extLst>
          </p:cNvPr>
          <p:cNvSpPr txBox="1"/>
          <p:nvPr/>
        </p:nvSpPr>
        <p:spPr>
          <a:xfrm>
            <a:off x="506458" y="4640513"/>
            <a:ext cx="3748742" cy="246221"/>
          </a:xfrm>
          <a:prstGeom prst="rect">
            <a:avLst/>
          </a:prstGeom>
          <a:noFill/>
        </p:spPr>
        <p:txBody>
          <a:bodyPr wrap="square" rtlCol="0">
            <a:spAutoFit/>
          </a:bodyPr>
          <a:lstStyle/>
          <a:p>
            <a:pPr lvl="3">
              <a:tabLst>
                <a:tab pos="914400" algn="l"/>
              </a:tabLst>
            </a:pPr>
            <a:r>
              <a:rPr lang="en-US" sz="1000" dirty="0">
                <a:latin typeface="Palanquin Dark" panose="020B0604020202020204" charset="0"/>
                <a:cs typeface="Palanquin Dark" panose="020B0604020202020204" charset="0"/>
              </a:rPr>
              <a:t>IC 5-14-1.5-5 | IC 5-14-9-6</a:t>
            </a:r>
            <a:endParaRPr lang="en-US" sz="1000" dirty="0"/>
          </a:p>
        </p:txBody>
      </p:sp>
      <p:sp>
        <p:nvSpPr>
          <p:cNvPr id="2" name="TextBox 1">
            <a:extLst>
              <a:ext uri="{FF2B5EF4-FFF2-40B4-BE49-F238E27FC236}">
                <a16:creationId xmlns:a16="http://schemas.microsoft.com/office/drawing/2014/main" id="{CA478211-A508-5392-9081-6BE266C2EC6C}"/>
              </a:ext>
            </a:extLst>
          </p:cNvPr>
          <p:cNvSpPr txBox="1"/>
          <p:nvPr/>
        </p:nvSpPr>
        <p:spPr>
          <a:xfrm>
            <a:off x="374399" y="975577"/>
            <a:ext cx="8263143"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2"/>
                </a:solidFill>
                <a:latin typeface="+mj-lt"/>
                <a:cs typeface="Palanquin Dark" panose="020B0604020202020204" charset="0"/>
              </a:rPr>
              <a:t>48 business hours notice</a:t>
            </a:r>
          </a:p>
          <a:p>
            <a:pPr marL="285750" indent="-285750">
              <a:buFont typeface="Arial" panose="020B0604020202020204" pitchFamily="34" charset="0"/>
              <a:buChar char="•"/>
            </a:pPr>
            <a:r>
              <a:rPr lang="en-US" sz="2000" dirty="0">
                <a:solidFill>
                  <a:schemeClr val="accent2"/>
                </a:solidFill>
                <a:latin typeface="+mj-lt"/>
                <a:cs typeface="Palanquin Dark" panose="020B0604020202020204" charset="0"/>
              </a:rPr>
              <a:t>Must contain date, time &amp; place</a:t>
            </a:r>
          </a:p>
          <a:p>
            <a:pPr marL="285750" indent="-285750">
              <a:buFont typeface="Arial" panose="020B0604020202020204" pitchFamily="34" charset="0"/>
              <a:buChar char="•"/>
            </a:pPr>
            <a:r>
              <a:rPr lang="en-US" sz="2000" dirty="0">
                <a:solidFill>
                  <a:schemeClr val="accent2"/>
                </a:solidFill>
                <a:latin typeface="+mj-lt"/>
                <a:cs typeface="Palanquin Dark" panose="020B0604020202020204" charset="0"/>
              </a:rPr>
              <a:t>Post notice at the principal office of the agency holding the meeting</a:t>
            </a:r>
          </a:p>
          <a:p>
            <a:pPr marL="568325" lvl="2" indent="-280988">
              <a:buFont typeface="Arial" panose="020B0604020202020204" pitchFamily="34" charset="0"/>
              <a:buChar char="•"/>
            </a:pPr>
            <a:r>
              <a:rPr lang="en-US" sz="1600" dirty="0">
                <a:solidFill>
                  <a:schemeClr val="accent2"/>
                </a:solidFill>
                <a:latin typeface="+mj-lt"/>
                <a:cs typeface="Palanquin Dark" panose="020B0604020202020204" charset="0"/>
              </a:rPr>
              <a:t>For example, clerk’s office or board of elections and registration</a:t>
            </a:r>
          </a:p>
          <a:p>
            <a:pPr marL="285750" indent="-285750">
              <a:buFont typeface="Arial" panose="020B0604020202020204" pitchFamily="34" charset="0"/>
              <a:buChar char="•"/>
            </a:pPr>
            <a:r>
              <a:rPr lang="en-US" sz="2000" dirty="0">
                <a:solidFill>
                  <a:schemeClr val="accent2"/>
                </a:solidFill>
                <a:latin typeface="+mj-lt"/>
                <a:cs typeface="Palanquin Dark" panose="020B0604020202020204" charset="0"/>
              </a:rPr>
              <a:t>Name of each appointed officer on the board, appointing authority and beginning and expiration date of the officer’s term. </a:t>
            </a:r>
          </a:p>
          <a:p>
            <a:pPr marL="285750" indent="-285750">
              <a:buFont typeface="Arial" panose="020B0604020202020204" pitchFamily="34" charset="0"/>
              <a:buChar char="•"/>
            </a:pPr>
            <a:r>
              <a:rPr lang="en-US" sz="2000" dirty="0">
                <a:solidFill>
                  <a:schemeClr val="accent2"/>
                </a:solidFill>
                <a:latin typeface="+mj-lt"/>
                <a:cs typeface="Palanquin Dark" panose="020B0604020202020204" charset="0"/>
              </a:rPr>
              <a:t>Exception to 48-hour notice for emergency meetings such as threat to person, property or actual threatened disruption of governmental activity. </a:t>
            </a:r>
          </a:p>
          <a:p>
            <a:pPr marL="285750" indent="-285750">
              <a:buFont typeface="Arial" panose="020B0604020202020204" pitchFamily="34" charset="0"/>
              <a:buChar char="•"/>
            </a:pPr>
            <a:r>
              <a:rPr lang="en-US" sz="2000" dirty="0">
                <a:solidFill>
                  <a:schemeClr val="accent2"/>
                </a:solidFill>
                <a:latin typeface="+mj-lt"/>
                <a:cs typeface="Palanquin Dark" panose="020B0604020202020204" charset="0"/>
              </a:rPr>
              <a:t>Agenda is not required, but if used, must be posted at the entrance to the meeting prior to the meeting. </a:t>
            </a:r>
          </a:p>
        </p:txBody>
      </p:sp>
    </p:spTree>
    <p:extLst>
      <p:ext uri="{BB962C8B-B14F-4D97-AF65-F5344CB8AC3E}">
        <p14:creationId xmlns:p14="http://schemas.microsoft.com/office/powerpoint/2010/main" val="82436243"/>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425">
          <a:extLst>
            <a:ext uri="{FF2B5EF4-FFF2-40B4-BE49-F238E27FC236}">
              <a16:creationId xmlns:a16="http://schemas.microsoft.com/office/drawing/2014/main" id="{3C62C049-BF73-2DC9-E558-2711A39AB7EC}"/>
            </a:ext>
          </a:extLst>
        </p:cNvPr>
        <p:cNvGrpSpPr/>
        <p:nvPr/>
      </p:nvGrpSpPr>
      <p:grpSpPr>
        <a:xfrm>
          <a:off x="0" y="0"/>
          <a:ext cx="0" cy="0"/>
          <a:chOff x="0" y="0"/>
          <a:chExt cx="0" cy="0"/>
        </a:xfrm>
      </p:grpSpPr>
      <p:grpSp>
        <p:nvGrpSpPr>
          <p:cNvPr id="430" name="Google Shape;430;p26">
            <a:extLst>
              <a:ext uri="{FF2B5EF4-FFF2-40B4-BE49-F238E27FC236}">
                <a16:creationId xmlns:a16="http://schemas.microsoft.com/office/drawing/2014/main" id="{B2799B94-1237-47D8-F78B-0ED41273DF6A}"/>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431" name="Google Shape;431;p26">
              <a:extLst>
                <a:ext uri="{FF2B5EF4-FFF2-40B4-BE49-F238E27FC236}">
                  <a16:creationId xmlns:a16="http://schemas.microsoft.com/office/drawing/2014/main" id="{D70D0A02-E6F1-7183-610C-BE0F00C7EEBD}"/>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2" name="Google Shape;432;p26">
              <a:extLst>
                <a:ext uri="{FF2B5EF4-FFF2-40B4-BE49-F238E27FC236}">
                  <a16:creationId xmlns:a16="http://schemas.microsoft.com/office/drawing/2014/main" id="{9C116D63-D369-18AC-C9D9-668CBC318D53}"/>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33" name="Google Shape;433;p26">
            <a:extLst>
              <a:ext uri="{FF2B5EF4-FFF2-40B4-BE49-F238E27FC236}">
                <a16:creationId xmlns:a16="http://schemas.microsoft.com/office/drawing/2014/main" id="{A59A4F56-C1FF-60BB-B63F-984B8BBFA52D}"/>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434" name="Google Shape;434;p26">
              <a:extLst>
                <a:ext uri="{FF2B5EF4-FFF2-40B4-BE49-F238E27FC236}">
                  <a16:creationId xmlns:a16="http://schemas.microsoft.com/office/drawing/2014/main" id="{22114067-366E-1481-EBCE-C9813298B4C9}"/>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5" name="Google Shape;435;p26">
              <a:extLst>
                <a:ext uri="{FF2B5EF4-FFF2-40B4-BE49-F238E27FC236}">
                  <a16:creationId xmlns:a16="http://schemas.microsoft.com/office/drawing/2014/main" id="{5D9DF53F-B406-00A7-D1D1-99072BB9A130}"/>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37" name="Google Shape;437;p26">
            <a:extLst>
              <a:ext uri="{FF2B5EF4-FFF2-40B4-BE49-F238E27FC236}">
                <a16:creationId xmlns:a16="http://schemas.microsoft.com/office/drawing/2014/main" id="{9BBBFF10-15F6-F6EB-8BF8-304B922D4147}"/>
              </a:ext>
            </a:extLst>
          </p:cNvPr>
          <p:cNvSpPr txBox="1">
            <a:spLocks noGrp="1"/>
          </p:cNvSpPr>
          <p:nvPr>
            <p:ph type="title" idx="4294967295"/>
          </p:nvPr>
        </p:nvSpPr>
        <p:spPr>
          <a:xfrm>
            <a:off x="188525" y="39104"/>
            <a:ext cx="8807025" cy="86177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4"/>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E072"/>
                </a:solidFill>
                <a:effectLst/>
                <a:uLnTx/>
                <a:uFillTx/>
                <a:latin typeface="Palanquin Dark"/>
                <a:ea typeface="Arial"/>
                <a:cs typeface="Palanquin Dark"/>
                <a:sym typeface="Palanquin Dark"/>
              </a:rPr>
              <a:t>Required Notice of Meetings</a:t>
            </a:r>
            <a:endParaRPr kumimoji="0" lang="en-US" sz="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9713921B-2F7F-4813-A322-09E94987BB7F}"/>
              </a:ext>
            </a:extLst>
          </p:cNvPr>
          <p:cNvSpPr txBox="1"/>
          <p:nvPr/>
        </p:nvSpPr>
        <p:spPr>
          <a:xfrm>
            <a:off x="506458" y="4640513"/>
            <a:ext cx="8766950" cy="246221"/>
          </a:xfrm>
          <a:prstGeom prst="rect">
            <a:avLst/>
          </a:prstGeom>
          <a:noFill/>
        </p:spPr>
        <p:txBody>
          <a:bodyPr wrap="square" rtlCol="0">
            <a:spAutoFit/>
          </a:bodyPr>
          <a:lstStyle/>
          <a:p>
            <a:pPr lvl="3">
              <a:tabLst>
                <a:tab pos="914400" algn="l"/>
              </a:tabLst>
            </a:pPr>
            <a:r>
              <a:rPr lang="en-US" sz="1000" dirty="0">
                <a:latin typeface="Palanquin Dark" panose="020B0604020202020204" charset="0"/>
                <a:cs typeface="Palanquin Dark" panose="020B0604020202020204" charset="0"/>
              </a:rPr>
              <a:t>IC 5-14-1.5-5 | IC 5-14-9-6</a:t>
            </a:r>
            <a:endParaRPr lang="en-US" sz="1000" dirty="0"/>
          </a:p>
        </p:txBody>
      </p:sp>
      <p:sp>
        <p:nvSpPr>
          <p:cNvPr id="2" name="TextBox 1">
            <a:extLst>
              <a:ext uri="{FF2B5EF4-FFF2-40B4-BE49-F238E27FC236}">
                <a16:creationId xmlns:a16="http://schemas.microsoft.com/office/drawing/2014/main" id="{443B422B-5B19-32AC-5B66-1F6467B8251E}"/>
              </a:ext>
            </a:extLst>
          </p:cNvPr>
          <p:cNvSpPr txBox="1"/>
          <p:nvPr/>
        </p:nvSpPr>
        <p:spPr>
          <a:xfrm>
            <a:off x="506459" y="975577"/>
            <a:ext cx="8131084" cy="2462213"/>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002060"/>
                </a:solidFill>
                <a:latin typeface="+mj-lt"/>
                <a:cs typeface="Palanquin Dark" panose="020B0604020202020204" charset="0"/>
              </a:rPr>
              <a:t>If news media files an annual written request to receive any notice of meetings from CEB not later than December 31 before the next year</a:t>
            </a:r>
          </a:p>
          <a:p>
            <a:pPr marL="627063" lvl="5" indent="-285750">
              <a:buFont typeface="Arial" panose="020B0604020202020204" pitchFamily="34" charset="0"/>
              <a:buChar char="•"/>
              <a:tabLst>
                <a:tab pos="627063" algn="l"/>
              </a:tabLst>
            </a:pPr>
            <a:r>
              <a:rPr lang="en-US" sz="1600" dirty="0">
                <a:solidFill>
                  <a:srgbClr val="002060"/>
                </a:solidFill>
                <a:latin typeface="+mj-lt"/>
                <a:cs typeface="Palanquin Dark" panose="020B0604020202020204" charset="0"/>
              </a:rPr>
              <a:t>The clerk then must provide the news media with each public meeting notice by mailing, emailing, or faxing each notice to the news media organization</a:t>
            </a:r>
          </a:p>
          <a:p>
            <a:pPr marL="285750" lvl="5" indent="-285750">
              <a:buFont typeface="Arial" panose="020B0604020202020204" pitchFamily="34" charset="0"/>
              <a:buChar char="•"/>
            </a:pPr>
            <a:r>
              <a:rPr lang="en-US" sz="1800" dirty="0">
                <a:solidFill>
                  <a:srgbClr val="002060"/>
                </a:solidFill>
                <a:latin typeface="+mj-lt"/>
                <a:cs typeface="Palanquin Dark" panose="020B0604020202020204" charset="0"/>
              </a:rPr>
              <a:t>If CEB may adopt a policy to apply the news media public notice delivery to any other person if the person files the same annual request for public meeting notices</a:t>
            </a:r>
          </a:p>
          <a:p>
            <a:pPr marL="627063" lvl="5" indent="-285750">
              <a:buFont typeface="Arial" panose="020B0604020202020204" pitchFamily="34" charset="0"/>
              <a:buChar char="•"/>
            </a:pPr>
            <a:r>
              <a:rPr lang="en-US" sz="1600" dirty="0">
                <a:solidFill>
                  <a:srgbClr val="002060"/>
                </a:solidFill>
                <a:latin typeface="+mj-lt"/>
                <a:cs typeface="Palanquin Dark" panose="020B0604020202020204" charset="0"/>
              </a:rPr>
              <a:t>The clerk then must either email the public notice to each person that files the annual request or publish the notice of the CEB’s website (if one exists)</a:t>
            </a:r>
          </a:p>
        </p:txBody>
      </p:sp>
    </p:spTree>
    <p:extLst>
      <p:ext uri="{BB962C8B-B14F-4D97-AF65-F5344CB8AC3E}">
        <p14:creationId xmlns:p14="http://schemas.microsoft.com/office/powerpoint/2010/main" val="607775284"/>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4B2ED"/>
        </a:solidFill>
        <a:effectLst/>
      </p:bgPr>
    </p:bg>
    <p:spTree>
      <p:nvGrpSpPr>
        <p:cNvPr id="1" name="Shape 425">
          <a:extLst>
            <a:ext uri="{FF2B5EF4-FFF2-40B4-BE49-F238E27FC236}">
              <a16:creationId xmlns:a16="http://schemas.microsoft.com/office/drawing/2014/main" id="{821DAD96-422C-7C25-510D-C37F90744CCA}"/>
            </a:ext>
          </a:extLst>
        </p:cNvPr>
        <p:cNvGrpSpPr/>
        <p:nvPr/>
      </p:nvGrpSpPr>
      <p:grpSpPr>
        <a:xfrm>
          <a:off x="0" y="0"/>
          <a:ext cx="0" cy="0"/>
          <a:chOff x="0" y="0"/>
          <a:chExt cx="0" cy="0"/>
        </a:xfrm>
      </p:grpSpPr>
      <p:grpSp>
        <p:nvGrpSpPr>
          <p:cNvPr id="430" name="Google Shape;430;p26">
            <a:extLst>
              <a:ext uri="{FF2B5EF4-FFF2-40B4-BE49-F238E27FC236}">
                <a16:creationId xmlns:a16="http://schemas.microsoft.com/office/drawing/2014/main" id="{2409158B-9BF3-46C7-289E-DF442F41DA4F}"/>
              </a:ext>
              <a:ext uri="{C183D7F6-B498-43B3-948B-1728B52AA6E4}">
                <adec:decorative xmlns:adec="http://schemas.microsoft.com/office/drawing/2017/decorative" val="1"/>
              </a:ext>
            </a:extLst>
          </p:cNvPr>
          <p:cNvGrpSpPr/>
          <p:nvPr/>
        </p:nvGrpSpPr>
        <p:grpSpPr>
          <a:xfrm>
            <a:off x="8995550" y="-72330"/>
            <a:ext cx="148450" cy="5215830"/>
            <a:chOff x="0" y="-38100"/>
            <a:chExt cx="78196" cy="2747433"/>
          </a:xfrm>
        </p:grpSpPr>
        <p:sp>
          <p:nvSpPr>
            <p:cNvPr id="431" name="Google Shape;431;p26">
              <a:extLst>
                <a:ext uri="{FF2B5EF4-FFF2-40B4-BE49-F238E27FC236}">
                  <a16:creationId xmlns:a16="http://schemas.microsoft.com/office/drawing/2014/main" id="{C7F31E3A-3EB4-3263-79EA-04610C27103C}"/>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2" name="Google Shape;432;p26">
              <a:extLst>
                <a:ext uri="{FF2B5EF4-FFF2-40B4-BE49-F238E27FC236}">
                  <a16:creationId xmlns:a16="http://schemas.microsoft.com/office/drawing/2014/main" id="{164C182B-5890-0B1F-E752-923D764E137B}"/>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grpSp>
        <p:nvGrpSpPr>
          <p:cNvPr id="433" name="Google Shape;433;p26">
            <a:extLst>
              <a:ext uri="{FF2B5EF4-FFF2-40B4-BE49-F238E27FC236}">
                <a16:creationId xmlns:a16="http://schemas.microsoft.com/office/drawing/2014/main" id="{702222B0-807E-3474-28A7-606EA09ED8C9}"/>
              </a:ext>
              <a:ext uri="{C183D7F6-B498-43B3-948B-1728B52AA6E4}">
                <adec:decorative xmlns:adec="http://schemas.microsoft.com/office/drawing/2017/decorative" val="1"/>
              </a:ext>
            </a:extLst>
          </p:cNvPr>
          <p:cNvGrpSpPr/>
          <p:nvPr/>
        </p:nvGrpSpPr>
        <p:grpSpPr>
          <a:xfrm>
            <a:off x="0" y="-72330"/>
            <a:ext cx="148450" cy="5215830"/>
            <a:chOff x="0" y="-38100"/>
            <a:chExt cx="78196" cy="2747433"/>
          </a:xfrm>
        </p:grpSpPr>
        <p:sp>
          <p:nvSpPr>
            <p:cNvPr id="434" name="Google Shape;434;p26">
              <a:extLst>
                <a:ext uri="{FF2B5EF4-FFF2-40B4-BE49-F238E27FC236}">
                  <a16:creationId xmlns:a16="http://schemas.microsoft.com/office/drawing/2014/main" id="{DDE133BD-E2A5-AA70-E0DA-898A770F672B}"/>
                </a:ext>
              </a:extLst>
            </p:cNvPr>
            <p:cNvSpPr/>
            <p:nvPr/>
          </p:nvSpPr>
          <p:spPr>
            <a:xfrm>
              <a:off x="0" y="0"/>
              <a:ext cx="78196" cy="2709333"/>
            </a:xfrm>
            <a:custGeom>
              <a:avLst/>
              <a:gdLst/>
              <a:ahLst/>
              <a:cxnLst/>
              <a:rect l="l" t="t" r="r" b="b"/>
              <a:pathLst>
                <a:path w="78196" h="2709333" extrusionOk="0">
                  <a:moveTo>
                    <a:pt x="0" y="0"/>
                  </a:moveTo>
                  <a:lnTo>
                    <a:pt x="78196" y="0"/>
                  </a:lnTo>
                  <a:lnTo>
                    <a:pt x="78196" y="2709333"/>
                  </a:lnTo>
                  <a:lnTo>
                    <a:pt x="0" y="2709333"/>
                  </a:lnTo>
                  <a:close/>
                </a:path>
              </a:pathLst>
            </a:custGeom>
            <a:solidFill>
              <a:srgbClr val="FFE072"/>
            </a:solidFill>
            <a:ln>
              <a:noFill/>
            </a:ln>
          </p:spPr>
          <p:txBody>
            <a:bodyPr/>
            <a:lstStyle/>
            <a:p>
              <a:endParaRPr lang="en-US"/>
            </a:p>
          </p:txBody>
        </p:sp>
        <p:sp>
          <p:nvSpPr>
            <p:cNvPr id="435" name="Google Shape;435;p26">
              <a:extLst>
                <a:ext uri="{FF2B5EF4-FFF2-40B4-BE49-F238E27FC236}">
                  <a16:creationId xmlns:a16="http://schemas.microsoft.com/office/drawing/2014/main" id="{87FABA02-CD27-0F9B-FAB6-23F595BE50C0}"/>
                </a:ext>
              </a:extLst>
            </p:cNvPr>
            <p:cNvSpPr txBox="1"/>
            <p:nvPr/>
          </p:nvSpPr>
          <p:spPr>
            <a:xfrm>
              <a:off x="0" y="-38100"/>
              <a:ext cx="78196"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0000"/>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437" name="Google Shape;437;p26">
            <a:extLst>
              <a:ext uri="{FF2B5EF4-FFF2-40B4-BE49-F238E27FC236}">
                <a16:creationId xmlns:a16="http://schemas.microsoft.com/office/drawing/2014/main" id="{F73A525D-E520-C785-9D1B-313BB301669A}"/>
              </a:ext>
            </a:extLst>
          </p:cNvPr>
          <p:cNvSpPr txBox="1">
            <a:spLocks noGrp="1"/>
          </p:cNvSpPr>
          <p:nvPr>
            <p:ph type="title" idx="4294967295"/>
          </p:nvPr>
        </p:nvSpPr>
        <p:spPr>
          <a:xfrm>
            <a:off x="188525" y="39104"/>
            <a:ext cx="8807025" cy="77559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4"/>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E072"/>
                </a:solidFill>
                <a:effectLst/>
                <a:uLnTx/>
                <a:uFillTx/>
                <a:latin typeface="Palanquin Dark"/>
                <a:ea typeface="Arial"/>
                <a:cs typeface="Palanquin Dark"/>
                <a:sym typeface="Palanquin Dark"/>
              </a:rPr>
              <a:t>Example of A Public Notice</a:t>
            </a:r>
            <a:endParaRPr kumimoji="0" lang="en-US" sz="3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336505E2-18A5-7D09-2CD6-4E9D8EA4F758}"/>
              </a:ext>
            </a:extLst>
          </p:cNvPr>
          <p:cNvSpPr txBox="1"/>
          <p:nvPr/>
        </p:nvSpPr>
        <p:spPr>
          <a:xfrm>
            <a:off x="655200" y="814701"/>
            <a:ext cx="7855200" cy="3970318"/>
          </a:xfrm>
          <a:prstGeom prst="rect">
            <a:avLst/>
          </a:prstGeom>
          <a:noFill/>
        </p:spPr>
        <p:txBody>
          <a:bodyPr wrap="square" rtlCol="0">
            <a:spAutoFit/>
          </a:bodyPr>
          <a:lstStyle/>
          <a:p>
            <a:pPr algn="ctr" fontAlgn="base"/>
            <a:r>
              <a:rPr lang="en-US" sz="1200" b="1" dirty="0">
                <a:latin typeface="+mj-lt"/>
                <a:cs typeface="Palanquin Dark" panose="020B0604020202020204" charset="0"/>
              </a:rPr>
              <a:t>INDIANA ELECTION COMMISSION </a:t>
            </a:r>
          </a:p>
          <a:p>
            <a:pPr algn="ctr" fontAlgn="base"/>
            <a:r>
              <a:rPr lang="en-US" sz="1200" b="1" dirty="0">
                <a:latin typeface="+mj-lt"/>
                <a:cs typeface="Palanquin Dark" panose="020B0604020202020204" charset="0"/>
              </a:rPr>
              <a:t>PUBLIC SESSION NOTICE</a:t>
            </a:r>
            <a:r>
              <a:rPr lang="en-US" sz="1200" dirty="0">
                <a:latin typeface="+mj-lt"/>
                <a:cs typeface="Palanquin Dark" panose="020B0604020202020204" charset="0"/>
              </a:rPr>
              <a:t> </a:t>
            </a:r>
          </a:p>
          <a:p>
            <a:pPr fontAlgn="base"/>
            <a:r>
              <a:rPr lang="en-US" sz="1200" dirty="0">
                <a:latin typeface="+mj-lt"/>
                <a:cs typeface="Palanquin Dark" panose="020B0604020202020204" charset="0"/>
              </a:rPr>
              <a:t> </a:t>
            </a:r>
          </a:p>
          <a:p>
            <a:pPr fontAlgn="base"/>
            <a:r>
              <a:rPr lang="en-US" sz="1200" dirty="0">
                <a:latin typeface="+mj-lt"/>
                <a:cs typeface="Palanquin Dark" panose="020B0604020202020204" charset="0"/>
              </a:rPr>
              <a:t>The Indiana Election Commission will convene a public meeting at </a:t>
            </a:r>
            <a:r>
              <a:rPr lang="en-US" sz="1200" b="1" dirty="0">
                <a:latin typeface="+mj-lt"/>
                <a:cs typeface="Palanquin Dark" panose="020B0604020202020204" charset="0"/>
              </a:rPr>
              <a:t>9:00 a.m. EDT on Tuesday, September 23, 2025, in Conference Room B, Indiana Government Center South, 402 W. Washington Street, Indianapolis</a:t>
            </a:r>
            <a:r>
              <a:rPr lang="en-US" sz="1200" dirty="0">
                <a:latin typeface="+mj-lt"/>
                <a:cs typeface="Palanquin Dark" panose="020B0604020202020204" charset="0"/>
              </a:rPr>
              <a:t>, pursuant to Indiana Code 5-14-1.5-5.  </a:t>
            </a:r>
          </a:p>
          <a:p>
            <a:pPr fontAlgn="base"/>
            <a:r>
              <a:rPr lang="en-US" sz="1200" dirty="0">
                <a:latin typeface="+mj-lt"/>
                <a:cs typeface="Palanquin Dark" panose="020B0604020202020204" charset="0"/>
              </a:rPr>
              <a:t> </a:t>
            </a:r>
          </a:p>
          <a:p>
            <a:pPr fontAlgn="base"/>
            <a:r>
              <a:rPr lang="en-US" sz="1200" b="1" u="sng" dirty="0">
                <a:latin typeface="+mj-lt"/>
                <a:cs typeface="Palanquin Dark" panose="020B0604020202020204" charset="0"/>
              </a:rPr>
              <a:t>AGENDA</a:t>
            </a:r>
            <a:r>
              <a:rPr lang="en-US" sz="1200" dirty="0">
                <a:latin typeface="+mj-lt"/>
                <a:cs typeface="Palanquin Dark" panose="020B0604020202020204" charset="0"/>
              </a:rPr>
              <a:t> </a:t>
            </a:r>
          </a:p>
          <a:p>
            <a:pPr fontAlgn="base"/>
            <a:r>
              <a:rPr lang="en-US" sz="1200" b="1" dirty="0">
                <a:latin typeface="+mj-lt"/>
                <a:cs typeface="Palanquin Dark" panose="020B0604020202020204" charset="0"/>
              </a:rPr>
              <a:t>Call to Order and Determination of Quorum </a:t>
            </a:r>
            <a:r>
              <a:rPr lang="en-US" sz="1200" i="1" dirty="0">
                <a:latin typeface="+mj-lt"/>
                <a:cs typeface="Palanquin Dark" panose="020B0604020202020204" charset="0"/>
              </a:rPr>
              <a:t>(Chair Boyce)</a:t>
            </a:r>
            <a:r>
              <a:rPr lang="en-US" sz="1200" dirty="0">
                <a:latin typeface="+mj-lt"/>
                <a:cs typeface="Palanquin Dark" panose="020B0604020202020204" charset="0"/>
              </a:rPr>
              <a:t> </a:t>
            </a:r>
          </a:p>
          <a:p>
            <a:pPr fontAlgn="base"/>
            <a:r>
              <a:rPr lang="en-US" sz="1200" b="1" dirty="0">
                <a:latin typeface="+mj-lt"/>
                <a:cs typeface="Palanquin Dark" panose="020B0604020202020204" charset="0"/>
              </a:rPr>
              <a:t>Documentation of Compliance with Open Door Law </a:t>
            </a:r>
            <a:r>
              <a:rPr lang="en-US" sz="1200" i="1" dirty="0">
                <a:latin typeface="+mj-lt"/>
                <a:cs typeface="Palanquin Dark" panose="020B0604020202020204" charset="0"/>
              </a:rPr>
              <a:t>(Co-Directors)</a:t>
            </a:r>
            <a:r>
              <a:rPr lang="en-US" sz="1200" dirty="0">
                <a:latin typeface="+mj-lt"/>
                <a:cs typeface="Palanquin Dark" panose="020B0604020202020204" charset="0"/>
              </a:rPr>
              <a:t> </a:t>
            </a:r>
          </a:p>
          <a:p>
            <a:pPr fontAlgn="base"/>
            <a:r>
              <a:rPr lang="en-US" sz="1200" b="1" dirty="0">
                <a:latin typeface="+mj-lt"/>
                <a:cs typeface="Palanquin Dark" panose="020B0604020202020204" charset="0"/>
              </a:rPr>
              <a:t>Approval of September 30, 2024 Indiana Election Commission Minutes </a:t>
            </a:r>
            <a:r>
              <a:rPr lang="en-US" sz="1200" i="1" dirty="0">
                <a:latin typeface="+mj-lt"/>
                <a:cs typeface="Palanquin Dark" panose="020B0604020202020204" charset="0"/>
              </a:rPr>
              <a:t>(Chair Boyce)</a:t>
            </a:r>
            <a:r>
              <a:rPr lang="en-US" sz="1200" dirty="0">
                <a:latin typeface="+mj-lt"/>
                <a:cs typeface="Palanquin Dark" panose="020B0604020202020204" charset="0"/>
              </a:rPr>
              <a:t> </a:t>
            </a:r>
          </a:p>
          <a:p>
            <a:pPr fontAlgn="base"/>
            <a:r>
              <a:rPr lang="en-US" sz="1200" b="1" dirty="0">
                <a:latin typeface="+mj-lt"/>
                <a:cs typeface="Palanquin Dark" panose="020B0604020202020204" charset="0"/>
              </a:rPr>
              <a:t>Adjournment</a:t>
            </a:r>
            <a:r>
              <a:rPr lang="en-US" sz="1200" dirty="0">
                <a:latin typeface="+mj-lt"/>
                <a:cs typeface="Palanquin Dark" panose="020B0604020202020204" charset="0"/>
              </a:rPr>
              <a:t> </a:t>
            </a:r>
          </a:p>
          <a:p>
            <a:pPr fontAlgn="base"/>
            <a:r>
              <a:rPr lang="en-US" sz="1200" dirty="0">
                <a:latin typeface="+mj-lt"/>
                <a:cs typeface="Palanquin Dark" panose="020B0604020202020204" charset="0"/>
              </a:rPr>
              <a:t> </a:t>
            </a:r>
          </a:p>
          <a:p>
            <a:pPr fontAlgn="base"/>
            <a:r>
              <a:rPr lang="en-US" sz="1200" b="1" u="sng" dirty="0">
                <a:latin typeface="+mj-lt"/>
                <a:cs typeface="Palanquin Dark" panose="020B0604020202020204" charset="0"/>
              </a:rPr>
              <a:t>MEMBERSHIP INFORMATION (PURSUANT TO IC 5-14-9-6):</a:t>
            </a:r>
            <a:r>
              <a:rPr lang="en-US" sz="1200" dirty="0">
                <a:latin typeface="+mj-lt"/>
                <a:cs typeface="Palanquin Dark" panose="020B0604020202020204" charset="0"/>
              </a:rPr>
              <a:t> </a:t>
            </a:r>
          </a:p>
          <a:p>
            <a:pPr fontAlgn="base"/>
            <a:r>
              <a:rPr lang="en-US" sz="1200" dirty="0">
                <a:latin typeface="+mj-lt"/>
                <a:cs typeface="Palanquin Dark" panose="020B0604020202020204" charset="0"/>
              </a:rPr>
              <a:t> </a:t>
            </a:r>
          </a:p>
          <a:p>
            <a:pPr fontAlgn="base"/>
            <a:r>
              <a:rPr lang="en-US" sz="1200" b="1" dirty="0">
                <a:latin typeface="+mj-lt"/>
                <a:cs typeface="Palanquin Dark" panose="020B0604020202020204" charset="0"/>
              </a:rPr>
              <a:t>Each member is appointed by the Governor, pursuant to IC 3-6-4.1.</a:t>
            </a:r>
            <a:r>
              <a:rPr lang="en-US" sz="1200" dirty="0">
                <a:latin typeface="+mj-lt"/>
                <a:cs typeface="Palanquin Dark" panose="020B0604020202020204" charset="0"/>
              </a:rPr>
              <a:t> </a:t>
            </a:r>
          </a:p>
          <a:p>
            <a:pPr fontAlgn="base"/>
            <a:r>
              <a:rPr lang="en-US" sz="1200" dirty="0">
                <a:latin typeface="+mj-lt"/>
                <a:cs typeface="Palanquin Dark" panose="020B0604020202020204" charset="0"/>
              </a:rPr>
              <a:t>Beth Boyce, </a:t>
            </a:r>
            <a:r>
              <a:rPr lang="en-US" sz="1200" i="1" dirty="0">
                <a:latin typeface="+mj-lt"/>
                <a:cs typeface="Palanquin Dark" panose="020B0604020202020204" charset="0"/>
              </a:rPr>
              <a:t>Chair</a:t>
            </a:r>
            <a:r>
              <a:rPr lang="en-US" sz="1200" dirty="0">
                <a:latin typeface="+mj-lt"/>
                <a:cs typeface="Palanquin Dark" panose="020B0604020202020204" charset="0"/>
              </a:rPr>
              <a:t>, serving term beginning July 1, 2025 and ending June 30, 2027 </a:t>
            </a:r>
          </a:p>
          <a:p>
            <a:pPr fontAlgn="base"/>
            <a:r>
              <a:rPr lang="en-US" sz="1200" dirty="0">
                <a:latin typeface="+mj-lt"/>
                <a:cs typeface="Palanquin Dark" panose="020B0604020202020204" charset="0"/>
              </a:rPr>
              <a:t>Suzannah Wilson Overholt, </a:t>
            </a:r>
            <a:r>
              <a:rPr lang="en-US" sz="1200" i="1" dirty="0">
                <a:latin typeface="+mj-lt"/>
                <a:cs typeface="Palanquin Dark" panose="020B0604020202020204" charset="0"/>
              </a:rPr>
              <a:t>Vice-Chair</a:t>
            </a:r>
            <a:r>
              <a:rPr lang="en-US" sz="1200" dirty="0">
                <a:latin typeface="+mj-lt"/>
                <a:cs typeface="Palanquin Dark" panose="020B0604020202020204" charset="0"/>
              </a:rPr>
              <a:t>, serving term beginning July 1, 2024 and ending June 30, 2026 </a:t>
            </a:r>
          </a:p>
          <a:p>
            <a:pPr fontAlgn="base"/>
            <a:r>
              <a:rPr lang="en-US" sz="1200" dirty="0">
                <a:latin typeface="+mj-lt"/>
                <a:cs typeface="Palanquin Dark" panose="020B0604020202020204" charset="0"/>
              </a:rPr>
              <a:t>Karen Celestino-Horseman, </a:t>
            </a:r>
            <a:r>
              <a:rPr lang="en-US" sz="1200" i="1" dirty="0">
                <a:latin typeface="+mj-lt"/>
                <a:cs typeface="Palanquin Dark" panose="020B0604020202020204" charset="0"/>
              </a:rPr>
              <a:t>Member</a:t>
            </a:r>
            <a:r>
              <a:rPr lang="en-US" sz="1200" dirty="0">
                <a:latin typeface="+mj-lt"/>
                <a:cs typeface="Palanquin Dark" panose="020B0604020202020204" charset="0"/>
              </a:rPr>
              <a:t>, serving term beginning July 1, 2025 and ending June 30, 2027 </a:t>
            </a:r>
          </a:p>
          <a:p>
            <a:pPr fontAlgn="base"/>
            <a:r>
              <a:rPr lang="en-US" sz="1200" dirty="0">
                <a:latin typeface="+mj-lt"/>
                <a:cs typeface="Palanquin Dark" panose="020B0604020202020204" charset="0"/>
              </a:rPr>
              <a:t>John Westercamp, </a:t>
            </a:r>
            <a:r>
              <a:rPr lang="en-US" sz="1200" i="1" dirty="0">
                <a:latin typeface="+mj-lt"/>
                <a:cs typeface="Palanquin Dark" panose="020B0604020202020204" charset="0"/>
              </a:rPr>
              <a:t>Member</a:t>
            </a:r>
            <a:r>
              <a:rPr lang="en-US" sz="1200" dirty="0">
                <a:latin typeface="+mj-lt"/>
                <a:cs typeface="Palanquin Dark" panose="020B0604020202020204" charset="0"/>
              </a:rPr>
              <a:t>, serving term beginning July 1, 2024 and ending June 30, 1, 2026 </a:t>
            </a:r>
            <a:r>
              <a:rPr lang="en-US" sz="1200" i="1" dirty="0">
                <a:latin typeface="+mj-lt"/>
                <a:cs typeface="Palanquin Dark" panose="020B0604020202020204" charset="0"/>
              </a:rPr>
              <a:t>(filling vacancy in current term).</a:t>
            </a:r>
            <a:r>
              <a:rPr lang="en-US" sz="1200" dirty="0">
                <a:latin typeface="+mj-lt"/>
                <a:cs typeface="Palanquin Dark" panose="020B0604020202020204" charset="0"/>
              </a:rPr>
              <a:t> </a:t>
            </a:r>
            <a:endParaRPr lang="en-US" sz="2000" dirty="0">
              <a:solidFill>
                <a:schemeClr val="accent2"/>
              </a:solidFill>
              <a:latin typeface="Palanquin Dark" panose="020B0604020202020204" charset="0"/>
              <a:cs typeface="Palanquin Dark" panose="020B0604020202020204" charset="0"/>
            </a:endParaRPr>
          </a:p>
        </p:txBody>
      </p:sp>
    </p:spTree>
    <p:extLst>
      <p:ext uri="{BB962C8B-B14F-4D97-AF65-F5344CB8AC3E}">
        <p14:creationId xmlns:p14="http://schemas.microsoft.com/office/powerpoint/2010/main" val="2672370591"/>
      </p:ext>
    </p:extLst>
  </p:cSld>
  <p:clrMapOvr>
    <a:masterClrMapping/>
  </p:clrMapOvr>
  <p:transition>
    <p:fade thruBlk="1"/>
  </p:transition>
</p:sld>
</file>

<file path=ppt/theme/theme1.xml><?xml version="1.0" encoding="utf-8"?>
<a:theme xmlns:a="http://schemas.openxmlformats.org/drawingml/2006/main" name="Simple Light">
  <a:themeElements>
    <a:clrScheme name="Simple Light">
      <a:dk1>
        <a:srgbClr val="FFFFFF"/>
      </a:dk1>
      <a:lt1>
        <a:srgbClr val="A4B2ED"/>
      </a:lt1>
      <a:dk2>
        <a:srgbClr val="FFFFFF"/>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425</TotalTime>
  <Words>3090</Words>
  <Application>Microsoft Office PowerPoint</Application>
  <PresentationFormat>On-screen Show (16:9)</PresentationFormat>
  <Paragraphs>350</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Calibri</vt:lpstr>
      <vt:lpstr>Arial</vt:lpstr>
      <vt:lpstr>Palanquin Dark</vt:lpstr>
      <vt:lpstr>Times New Roman</vt:lpstr>
      <vt:lpstr>Simple Light</vt:lpstr>
      <vt:lpstr>Conducting County  Election Board  Business </vt:lpstr>
      <vt:lpstr>Composition of </vt:lpstr>
      <vt:lpstr>CEB Members</vt:lpstr>
      <vt:lpstr>CEB Chair</vt:lpstr>
      <vt:lpstr>Combined Board of Elections &amp; Registration </vt:lpstr>
      <vt:lpstr>Public Meetings</vt:lpstr>
      <vt:lpstr>Required Notice of Meetings</vt:lpstr>
      <vt:lpstr>Required Notice of Meetings</vt:lpstr>
      <vt:lpstr>Example of A Public Notice</vt:lpstr>
      <vt:lpstr>Holding a </vt:lpstr>
      <vt:lpstr>Maybe</vt:lpstr>
      <vt:lpstr>Electronic Participation   </vt:lpstr>
      <vt:lpstr>Campaign Finance Enforcement</vt:lpstr>
      <vt:lpstr>Delinquent or “Late” Reports</vt:lpstr>
      <vt:lpstr>Defective Reports</vt:lpstr>
      <vt:lpstr>Defective Reports</vt:lpstr>
      <vt:lpstr>Defective Reports</vt:lpstr>
      <vt:lpstr>Penalty Schedule</vt:lpstr>
      <vt:lpstr>AOPA Requirements</vt:lpstr>
      <vt:lpstr>AOPA Requirements</vt:lpstr>
      <vt:lpstr>Enforcement Proceedings  Overview</vt:lpstr>
      <vt:lpstr>Enforcement Proceedings</vt:lpstr>
      <vt:lpstr>Hearing Overview</vt:lpstr>
      <vt:lpstr>Fines</vt:lpstr>
      <vt:lpstr>Fine Collection</vt:lpstr>
      <vt:lpstr>Fine Collection</vt:lpstr>
      <vt:lpstr>Agency Record   </vt:lpstr>
      <vt:lpstr>Candidate Challenges   </vt:lpstr>
      <vt:lpstr>Candidate Challenges   </vt:lpstr>
      <vt:lpstr>Candidate Challenges   </vt:lpstr>
      <vt:lpstr>Provisional Ballot Hearing</vt:lpstr>
      <vt:lpstr>Provisional Ballot Hearing</vt:lpstr>
      <vt:lpstr>Election Law Violation</vt:lpstr>
      <vt:lpstr>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Nussmeyer, Angela M</dc:creator>
  <cp:lastModifiedBy>Nussmeyer, Angela M</cp:lastModifiedBy>
  <cp:revision>6</cp:revision>
  <dcterms:modified xsi:type="dcterms:W3CDTF">2025-12-11T19:35:32Z</dcterms:modified>
</cp:coreProperties>
</file>