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9" r:id="rId4"/>
    <p:sldId id="260" r:id="rId5"/>
    <p:sldId id="262" r:id="rId6"/>
    <p:sldId id="261" r:id="rId7"/>
    <p:sldId id="263" r:id="rId8"/>
    <p:sldId id="264" r:id="rId9"/>
    <p:sldId id="265"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861"/>
    <a:srgbClr val="EF2E24"/>
    <a:srgbClr val="969696"/>
    <a:srgbClr val="B18DB4"/>
    <a:srgbClr val="9016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0"/>
  </p:normalViewPr>
  <p:slideViewPr>
    <p:cSldViewPr snapToGrid="0">
      <p:cViewPr varScale="1">
        <p:scale>
          <a:sx n="130" d="100"/>
          <a:sy n="130" d="100"/>
        </p:scale>
        <p:origin x="8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ycha, Valerie S" userId="e5ed3580-8ece-4be1-ab53-4d80a62114df" providerId="ADAL" clId="{3204DDB5-83FB-4911-AB72-B48E2CE72A01}"/>
    <pc:docChg chg="custSel modSld">
      <pc:chgData name="Warycha, Valerie S" userId="e5ed3580-8ece-4be1-ab53-4d80a62114df" providerId="ADAL" clId="{3204DDB5-83FB-4911-AB72-B48E2CE72A01}" dt="2023-12-04T20:28:36.300" v="109" actId="20577"/>
      <pc:docMkLst>
        <pc:docMk/>
      </pc:docMkLst>
      <pc:sldChg chg="modSp mod">
        <pc:chgData name="Warycha, Valerie S" userId="e5ed3580-8ece-4be1-ab53-4d80a62114df" providerId="ADAL" clId="{3204DDB5-83FB-4911-AB72-B48E2CE72A01}" dt="2023-12-04T20:28:36.300" v="109" actId="20577"/>
        <pc:sldMkLst>
          <pc:docMk/>
          <pc:sldMk cId="160681401" sldId="280"/>
        </pc:sldMkLst>
        <pc:spChg chg="mod">
          <ac:chgData name="Warycha, Valerie S" userId="e5ed3580-8ece-4be1-ab53-4d80a62114df" providerId="ADAL" clId="{3204DDB5-83FB-4911-AB72-B48E2CE72A01}" dt="2023-12-04T20:28:36.300" v="109" actId="20577"/>
          <ac:spMkLst>
            <pc:docMk/>
            <pc:sldMk cId="160681401" sldId="280"/>
            <ac:spMk id="3" creationId="{E579A965-2104-4783-9251-B379AF07CB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7D73B-2CE3-4B69-87D7-A2AAD983E33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6FD5241-0227-49D1-839D-E29BF243D65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EAB367F-22CD-4028-93DD-C025221E7385}"/>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5" name="Footer Placeholder 4">
            <a:extLst>
              <a:ext uri="{FF2B5EF4-FFF2-40B4-BE49-F238E27FC236}">
                <a16:creationId xmlns:a16="http://schemas.microsoft.com/office/drawing/2014/main" id="{43129997-08ED-44DC-A5A4-8E8281A29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1B3C2-244E-4C9D-8FEF-661950B7E878}"/>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1642332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2DC9-CDED-466F-99CD-BA9766DCED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B9D631-7526-4789-92ED-0FB5E353D8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CCFDF4-C2F8-4223-AF1A-E20F89285A61}"/>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5" name="Footer Placeholder 4">
            <a:extLst>
              <a:ext uri="{FF2B5EF4-FFF2-40B4-BE49-F238E27FC236}">
                <a16:creationId xmlns:a16="http://schemas.microsoft.com/office/drawing/2014/main" id="{DA183327-5179-4574-AB97-363210773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7CD7DF-174C-4E3D-B9F9-2EC33BB7D5DD}"/>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312102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A3F125-CB77-4087-A106-5B03365BFC7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1B2841-D2E3-46D3-A5A5-54809C5825F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ADA92F-A1BB-498A-81EA-AD92C232513F}"/>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5" name="Footer Placeholder 4">
            <a:extLst>
              <a:ext uri="{FF2B5EF4-FFF2-40B4-BE49-F238E27FC236}">
                <a16:creationId xmlns:a16="http://schemas.microsoft.com/office/drawing/2014/main" id="{E3C2997E-AA3D-4AD6-A835-21C21716F3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3667E-6041-4625-9E9B-BF6D763EE424}"/>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301706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C55CB19-E7CF-464E-9334-9D01FA5DA854}"/>
              </a:ext>
            </a:extLst>
          </p:cNvPr>
          <p:cNvPicPr>
            <a:picLocks noChangeAspect="1"/>
          </p:cNvPicPr>
          <p:nvPr userDrawn="1"/>
        </p:nvPicPr>
        <p:blipFill rotWithShape="1">
          <a:blip r:embed="rId2" cstate="email">
            <a:alphaModFix amt="20000"/>
            <a:extLst>
              <a:ext uri="{BEBA8EAE-BF5A-486C-A8C5-ECC9F3942E4B}">
                <a14:imgProps xmlns:a14="http://schemas.microsoft.com/office/drawing/2010/main">
                  <a14:imgLayer r:embed="rId3">
                    <a14:imgEffect>
                      <a14:artisticGlass/>
                    </a14:imgEffect>
                  </a14:imgLayer>
                </a14:imgProps>
              </a:ext>
              <a:ext uri="{28A0092B-C50C-407E-A947-70E740481C1C}">
                <a14:useLocalDpi xmlns:a14="http://schemas.microsoft.com/office/drawing/2010/main"/>
              </a:ext>
            </a:extLst>
          </a:blip>
          <a:srcRect/>
          <a:stretch/>
        </p:blipFill>
        <p:spPr>
          <a:xfrm>
            <a:off x="6586903" y="0"/>
            <a:ext cx="3086100" cy="8760373"/>
          </a:xfrm>
          <a:prstGeom prst="rect">
            <a:avLst/>
          </a:prstGeom>
        </p:spPr>
      </p:pic>
      <p:sp>
        <p:nvSpPr>
          <p:cNvPr id="2" name="Title 1">
            <a:extLst>
              <a:ext uri="{FF2B5EF4-FFF2-40B4-BE49-F238E27FC236}">
                <a16:creationId xmlns:a16="http://schemas.microsoft.com/office/drawing/2014/main" id="{E535F33B-5DC7-4F49-94CC-6F7857F8DCE0}"/>
              </a:ext>
            </a:extLst>
          </p:cNvPr>
          <p:cNvSpPr>
            <a:spLocks noGrp="1"/>
          </p:cNvSpPr>
          <p:nvPr>
            <p:ph type="title"/>
          </p:nvPr>
        </p:nvSpPr>
        <p:spPr>
          <a:custGeom>
            <a:avLst/>
            <a:gdLst>
              <a:gd name="connsiteX0" fmla="*/ 0 w 7886700"/>
              <a:gd name="connsiteY0" fmla="*/ 0 h 1325563"/>
              <a:gd name="connsiteX1" fmla="*/ 814959 w 7886700"/>
              <a:gd name="connsiteY1" fmla="*/ 0 h 1325563"/>
              <a:gd name="connsiteX2" fmla="*/ 1629918 w 7886700"/>
              <a:gd name="connsiteY2" fmla="*/ 0 h 1325563"/>
              <a:gd name="connsiteX3" fmla="*/ 2287143 w 7886700"/>
              <a:gd name="connsiteY3" fmla="*/ 0 h 1325563"/>
              <a:gd name="connsiteX4" fmla="*/ 3023235 w 7886700"/>
              <a:gd name="connsiteY4" fmla="*/ 0 h 1325563"/>
              <a:gd name="connsiteX5" fmla="*/ 3601593 w 7886700"/>
              <a:gd name="connsiteY5" fmla="*/ 0 h 1325563"/>
              <a:gd name="connsiteX6" fmla="*/ 4258818 w 7886700"/>
              <a:gd name="connsiteY6" fmla="*/ 0 h 1325563"/>
              <a:gd name="connsiteX7" fmla="*/ 5073777 w 7886700"/>
              <a:gd name="connsiteY7" fmla="*/ 0 h 1325563"/>
              <a:gd name="connsiteX8" fmla="*/ 5573268 w 7886700"/>
              <a:gd name="connsiteY8" fmla="*/ 0 h 1325563"/>
              <a:gd name="connsiteX9" fmla="*/ 6309360 w 7886700"/>
              <a:gd name="connsiteY9" fmla="*/ 0 h 1325563"/>
              <a:gd name="connsiteX10" fmla="*/ 6808851 w 7886700"/>
              <a:gd name="connsiteY10" fmla="*/ 0 h 1325563"/>
              <a:gd name="connsiteX11" fmla="*/ 7886700 w 7886700"/>
              <a:gd name="connsiteY11" fmla="*/ 0 h 1325563"/>
              <a:gd name="connsiteX12" fmla="*/ 7886700 w 7886700"/>
              <a:gd name="connsiteY12" fmla="*/ 676037 h 1325563"/>
              <a:gd name="connsiteX13" fmla="*/ 7886700 w 7886700"/>
              <a:gd name="connsiteY13" fmla="*/ 1325563 h 1325563"/>
              <a:gd name="connsiteX14" fmla="*/ 7071741 w 7886700"/>
              <a:gd name="connsiteY14" fmla="*/ 1325563 h 1325563"/>
              <a:gd name="connsiteX15" fmla="*/ 6414516 w 7886700"/>
              <a:gd name="connsiteY15" fmla="*/ 1325563 h 1325563"/>
              <a:gd name="connsiteX16" fmla="*/ 5757291 w 7886700"/>
              <a:gd name="connsiteY16" fmla="*/ 1325563 h 1325563"/>
              <a:gd name="connsiteX17" fmla="*/ 5100066 w 7886700"/>
              <a:gd name="connsiteY17" fmla="*/ 1325563 h 1325563"/>
              <a:gd name="connsiteX18" fmla="*/ 4442841 w 7886700"/>
              <a:gd name="connsiteY18" fmla="*/ 1325563 h 1325563"/>
              <a:gd name="connsiteX19" fmla="*/ 3864483 w 7886700"/>
              <a:gd name="connsiteY19" fmla="*/ 1325563 h 1325563"/>
              <a:gd name="connsiteX20" fmla="*/ 3128391 w 7886700"/>
              <a:gd name="connsiteY20" fmla="*/ 1325563 h 1325563"/>
              <a:gd name="connsiteX21" fmla="*/ 2471166 w 7886700"/>
              <a:gd name="connsiteY21" fmla="*/ 1325563 h 1325563"/>
              <a:gd name="connsiteX22" fmla="*/ 1656207 w 7886700"/>
              <a:gd name="connsiteY22" fmla="*/ 1325563 h 1325563"/>
              <a:gd name="connsiteX23" fmla="*/ 841248 w 7886700"/>
              <a:gd name="connsiteY23" fmla="*/ 1325563 h 1325563"/>
              <a:gd name="connsiteX24" fmla="*/ 0 w 7886700"/>
              <a:gd name="connsiteY24" fmla="*/ 1325563 h 1325563"/>
              <a:gd name="connsiteX25" fmla="*/ 0 w 7886700"/>
              <a:gd name="connsiteY25" fmla="*/ 649526 h 1325563"/>
              <a:gd name="connsiteX26" fmla="*/ 0 w 7886700"/>
              <a:gd name="connsiteY26" fmla="*/ 0 h 132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1325563" fill="none" extrusionOk="0">
                <a:moveTo>
                  <a:pt x="0" y="0"/>
                </a:moveTo>
                <a:cubicBezTo>
                  <a:pt x="324018" y="-20436"/>
                  <a:pt x="616794" y="-2951"/>
                  <a:pt x="814959" y="0"/>
                </a:cubicBezTo>
                <a:cubicBezTo>
                  <a:pt x="1013124" y="2951"/>
                  <a:pt x="1434471" y="-36481"/>
                  <a:pt x="1629918" y="0"/>
                </a:cubicBezTo>
                <a:cubicBezTo>
                  <a:pt x="1825365" y="36481"/>
                  <a:pt x="2116194" y="2822"/>
                  <a:pt x="2287143" y="0"/>
                </a:cubicBezTo>
                <a:cubicBezTo>
                  <a:pt x="2458092" y="-2822"/>
                  <a:pt x="2722796" y="23706"/>
                  <a:pt x="3023235" y="0"/>
                </a:cubicBezTo>
                <a:cubicBezTo>
                  <a:pt x="3323674" y="-23706"/>
                  <a:pt x="3380599" y="-85"/>
                  <a:pt x="3601593" y="0"/>
                </a:cubicBezTo>
                <a:cubicBezTo>
                  <a:pt x="3822587" y="85"/>
                  <a:pt x="3957773" y="10710"/>
                  <a:pt x="4258818" y="0"/>
                </a:cubicBezTo>
                <a:cubicBezTo>
                  <a:pt x="4559864" y="-10710"/>
                  <a:pt x="4754475" y="3467"/>
                  <a:pt x="5073777" y="0"/>
                </a:cubicBezTo>
                <a:cubicBezTo>
                  <a:pt x="5393079" y="-3467"/>
                  <a:pt x="5462972" y="5617"/>
                  <a:pt x="5573268" y="0"/>
                </a:cubicBezTo>
                <a:cubicBezTo>
                  <a:pt x="5683564" y="-5617"/>
                  <a:pt x="5992230" y="35737"/>
                  <a:pt x="6309360" y="0"/>
                </a:cubicBezTo>
                <a:cubicBezTo>
                  <a:pt x="6626490" y="-35737"/>
                  <a:pt x="6668781" y="21334"/>
                  <a:pt x="6808851" y="0"/>
                </a:cubicBezTo>
                <a:cubicBezTo>
                  <a:pt x="6948921" y="-21334"/>
                  <a:pt x="7626189" y="-33356"/>
                  <a:pt x="7886700" y="0"/>
                </a:cubicBezTo>
                <a:cubicBezTo>
                  <a:pt x="7860884" y="299517"/>
                  <a:pt x="7898048" y="455349"/>
                  <a:pt x="7886700" y="676037"/>
                </a:cubicBezTo>
                <a:cubicBezTo>
                  <a:pt x="7875352" y="896725"/>
                  <a:pt x="7890008" y="1082183"/>
                  <a:pt x="7886700" y="1325563"/>
                </a:cubicBezTo>
                <a:cubicBezTo>
                  <a:pt x="7665281" y="1301870"/>
                  <a:pt x="7326027" y="1294319"/>
                  <a:pt x="7071741" y="1325563"/>
                </a:cubicBezTo>
                <a:cubicBezTo>
                  <a:pt x="6817455" y="1356807"/>
                  <a:pt x="6722099" y="1326839"/>
                  <a:pt x="6414516" y="1325563"/>
                </a:cubicBezTo>
                <a:cubicBezTo>
                  <a:pt x="6106933" y="1324287"/>
                  <a:pt x="6054104" y="1327442"/>
                  <a:pt x="5757291" y="1325563"/>
                </a:cubicBezTo>
                <a:cubicBezTo>
                  <a:pt x="5460479" y="1323684"/>
                  <a:pt x="5256043" y="1326549"/>
                  <a:pt x="5100066" y="1325563"/>
                </a:cubicBezTo>
                <a:cubicBezTo>
                  <a:pt x="4944090" y="1324577"/>
                  <a:pt x="4716153" y="1319349"/>
                  <a:pt x="4442841" y="1325563"/>
                </a:cubicBezTo>
                <a:cubicBezTo>
                  <a:pt x="4169530" y="1331777"/>
                  <a:pt x="4136505" y="1317592"/>
                  <a:pt x="3864483" y="1325563"/>
                </a:cubicBezTo>
                <a:cubicBezTo>
                  <a:pt x="3592461" y="1333534"/>
                  <a:pt x="3288381" y="1330424"/>
                  <a:pt x="3128391" y="1325563"/>
                </a:cubicBezTo>
                <a:cubicBezTo>
                  <a:pt x="2968401" y="1320702"/>
                  <a:pt x="2754074" y="1327796"/>
                  <a:pt x="2471166" y="1325563"/>
                </a:cubicBezTo>
                <a:cubicBezTo>
                  <a:pt x="2188259" y="1323330"/>
                  <a:pt x="2030626" y="1321308"/>
                  <a:pt x="1656207" y="1325563"/>
                </a:cubicBezTo>
                <a:cubicBezTo>
                  <a:pt x="1281788" y="1329818"/>
                  <a:pt x="1083959" y="1362982"/>
                  <a:pt x="841248" y="1325563"/>
                </a:cubicBezTo>
                <a:cubicBezTo>
                  <a:pt x="598537" y="1288144"/>
                  <a:pt x="277974" y="1305234"/>
                  <a:pt x="0" y="1325563"/>
                </a:cubicBezTo>
                <a:cubicBezTo>
                  <a:pt x="11608" y="1047380"/>
                  <a:pt x="7461" y="957389"/>
                  <a:pt x="0" y="649526"/>
                </a:cubicBezTo>
                <a:cubicBezTo>
                  <a:pt x="-7461" y="341663"/>
                  <a:pt x="-18241" y="269312"/>
                  <a:pt x="0" y="0"/>
                </a:cubicBezTo>
                <a:close/>
              </a:path>
              <a:path w="7886700" h="1325563"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96885" y="251511"/>
                  <a:pt x="7914729" y="496357"/>
                  <a:pt x="7886700" y="649526"/>
                </a:cubicBezTo>
                <a:cubicBezTo>
                  <a:pt x="7858671" y="802695"/>
                  <a:pt x="7866107" y="1002254"/>
                  <a:pt x="7886700" y="1325563"/>
                </a:cubicBezTo>
                <a:cubicBezTo>
                  <a:pt x="7611653" y="1299700"/>
                  <a:pt x="7480347" y="1312476"/>
                  <a:pt x="7229475" y="1325563"/>
                </a:cubicBezTo>
                <a:cubicBezTo>
                  <a:pt x="6978604" y="1338650"/>
                  <a:pt x="6958018" y="1319563"/>
                  <a:pt x="6729984" y="1325563"/>
                </a:cubicBezTo>
                <a:cubicBezTo>
                  <a:pt x="6501950" y="1331563"/>
                  <a:pt x="6394495" y="1347584"/>
                  <a:pt x="6072759" y="1325563"/>
                </a:cubicBezTo>
                <a:cubicBezTo>
                  <a:pt x="5751023" y="1303542"/>
                  <a:pt x="5600367" y="1312277"/>
                  <a:pt x="5257800" y="1325563"/>
                </a:cubicBezTo>
                <a:cubicBezTo>
                  <a:pt x="4915233" y="1338849"/>
                  <a:pt x="4747599" y="1293579"/>
                  <a:pt x="4600575" y="1325563"/>
                </a:cubicBezTo>
                <a:cubicBezTo>
                  <a:pt x="4453551" y="1357547"/>
                  <a:pt x="4302134" y="1344329"/>
                  <a:pt x="4179951" y="1325563"/>
                </a:cubicBezTo>
                <a:cubicBezTo>
                  <a:pt x="4057768" y="1306797"/>
                  <a:pt x="3862192" y="1318578"/>
                  <a:pt x="3680460" y="1325563"/>
                </a:cubicBezTo>
                <a:cubicBezTo>
                  <a:pt x="3498728" y="1332548"/>
                  <a:pt x="3045744" y="1333535"/>
                  <a:pt x="2865501" y="1325563"/>
                </a:cubicBezTo>
                <a:cubicBezTo>
                  <a:pt x="2685258" y="1317591"/>
                  <a:pt x="2377206" y="1357687"/>
                  <a:pt x="2208276" y="1325563"/>
                </a:cubicBezTo>
                <a:cubicBezTo>
                  <a:pt x="2039347" y="1293439"/>
                  <a:pt x="1902473" y="1333044"/>
                  <a:pt x="1708785" y="1325563"/>
                </a:cubicBezTo>
                <a:cubicBezTo>
                  <a:pt x="1515097" y="1318082"/>
                  <a:pt x="1252728" y="1349305"/>
                  <a:pt x="1051560" y="1325563"/>
                </a:cubicBezTo>
                <a:cubicBezTo>
                  <a:pt x="850392" y="1301821"/>
                  <a:pt x="761614" y="1323660"/>
                  <a:pt x="630936" y="1325563"/>
                </a:cubicBezTo>
                <a:cubicBezTo>
                  <a:pt x="500258" y="1327466"/>
                  <a:pt x="175827" y="1338801"/>
                  <a:pt x="0" y="1325563"/>
                </a:cubicBezTo>
                <a:cubicBezTo>
                  <a:pt x="-17862" y="1149821"/>
                  <a:pt x="10173" y="881385"/>
                  <a:pt x="0" y="662782"/>
                </a:cubicBezTo>
                <a:cubicBezTo>
                  <a:pt x="-10173" y="444179"/>
                  <a:pt x="23597" y="158194"/>
                  <a:pt x="0" y="0"/>
                </a:cubicBezTo>
                <a:close/>
              </a:path>
            </a:pathLst>
          </a:custGeom>
          <a:ln w="38100">
            <a:solidFill>
              <a:srgbClr val="7030A0"/>
            </a:solidFill>
            <a:extLst>
              <a:ext uri="{C807C97D-BFC1-408E-A445-0C87EB9F89A2}">
                <ask:lineSketchStyleProps xmlns:ask="http://schemas.microsoft.com/office/drawing/2018/sketchyshapes" sd="1219033472">
                  <ask:type>
                    <ask:lineSketchFreehand/>
                  </ask:type>
                </ask:lineSketchStyleProps>
              </a:ext>
            </a:extLst>
          </a:ln>
        </p:spPr>
        <p:txBody>
          <a:bodyPr>
            <a:normAutofit/>
          </a:bodyPr>
          <a:lstStyle>
            <a:lvl1pPr algn="ctr">
              <a:defRPr sz="3600" b="0">
                <a:latin typeface="Arial Rounded MT Bold" panose="020F07040305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A4BD333-5BBD-49E0-AD40-A8B405055104}"/>
              </a:ext>
            </a:extLst>
          </p:cNvPr>
          <p:cNvSpPr>
            <a:spLocks noGrp="1"/>
          </p:cNvSpPr>
          <p:nvPr>
            <p:ph idx="1"/>
          </p:nvPr>
        </p:nvSpPr>
        <p:spPr/>
        <p:txBody>
          <a:bodyPr>
            <a:normAutofit/>
          </a:bodyPr>
          <a:lstStyle>
            <a:lvl1pPr>
              <a:defRPr sz="2400"/>
            </a:lvl1pPr>
            <a:lvl2pPr>
              <a:defRPr sz="20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97DB7FB-0576-4E5D-AC5C-D1F9E8DCC962}"/>
              </a:ext>
            </a:extLst>
          </p:cNvPr>
          <p:cNvSpPr>
            <a:spLocks noGrp="1"/>
          </p:cNvSpPr>
          <p:nvPr>
            <p:ph type="sldNum" sz="quarter" idx="12"/>
          </p:nvPr>
        </p:nvSpPr>
        <p:spPr>
          <a:xfrm>
            <a:off x="8120958" y="6356351"/>
            <a:ext cx="394391" cy="365125"/>
          </a:xfrm>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391061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3DF23-C078-43F3-AF34-E846EE2762D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BD9BE61-A4ED-4888-B76F-0B14829BD6C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5B733A-87F3-4254-82E6-7728295BAD06}"/>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5" name="Footer Placeholder 4">
            <a:extLst>
              <a:ext uri="{FF2B5EF4-FFF2-40B4-BE49-F238E27FC236}">
                <a16:creationId xmlns:a16="http://schemas.microsoft.com/office/drawing/2014/main" id="{8E37777E-BBF8-44E8-9A8C-15ACADB2E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7DB79-C5AB-4AF8-A27B-F1EED39AB7E0}"/>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1020998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D0D07-7B00-4586-8856-B3A31CC80B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58EB06-4B05-4A9C-BB50-F96DBD2140C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AF0A42-0EBA-4177-84D5-F39DAF7FE7E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ABFC6E-EE8E-4F89-B392-9EE6D5D956C0}"/>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6" name="Footer Placeholder 5">
            <a:extLst>
              <a:ext uri="{FF2B5EF4-FFF2-40B4-BE49-F238E27FC236}">
                <a16:creationId xmlns:a16="http://schemas.microsoft.com/office/drawing/2014/main" id="{2D384227-F69F-40A2-A16C-DF45FA395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383C9-86A7-4243-B485-4116BBE43BBC}"/>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234659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C83F-5F3C-46C0-8699-D39C26A60B5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4C3648-9F12-4754-A123-3FA8E045837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EB5D-425A-4873-90A9-565F6ED6791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EC089B-629A-4E7B-8BFA-98DE0543BF5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C9011-29DD-42C7-AC64-EFD187DC111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4ED1F8-9BB8-4113-8679-0FB4143C15EC}"/>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8" name="Footer Placeholder 7">
            <a:extLst>
              <a:ext uri="{FF2B5EF4-FFF2-40B4-BE49-F238E27FC236}">
                <a16:creationId xmlns:a16="http://schemas.microsoft.com/office/drawing/2014/main" id="{87785C15-EC37-43AE-8070-7F4E7BE234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BDF9B3-4263-4F1B-A28B-9BBB6EB7A239}"/>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339070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2C13-3B45-41AC-B02D-B68DFD8ECB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5E72E8-DE70-4600-807B-290931274EFD}"/>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4" name="Footer Placeholder 3">
            <a:extLst>
              <a:ext uri="{FF2B5EF4-FFF2-40B4-BE49-F238E27FC236}">
                <a16:creationId xmlns:a16="http://schemas.microsoft.com/office/drawing/2014/main" id="{7E2C4E23-59D8-4B72-B12F-BFC4E0F5F4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78D17-9D2B-4BEB-B13D-90135B7958FE}"/>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320703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B572B1-E907-4026-9A48-CA56C15C5867}"/>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3" name="Footer Placeholder 2">
            <a:extLst>
              <a:ext uri="{FF2B5EF4-FFF2-40B4-BE49-F238E27FC236}">
                <a16:creationId xmlns:a16="http://schemas.microsoft.com/office/drawing/2014/main" id="{701BC6EC-B229-43A2-9885-3FB7896AA8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9E9EEC-C12B-4028-B147-634714BA5AC2}"/>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4981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E5B9B-FCCB-4683-BDA2-3CE6F002177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2DDA9E9-48EB-4EAF-83FD-64DDAEB17E6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FB853C-EFAE-47B6-AC01-191DB4F8A22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546ED3C-D1BE-4459-9FBF-DEF9EDDB0A85}"/>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6" name="Footer Placeholder 5">
            <a:extLst>
              <a:ext uri="{FF2B5EF4-FFF2-40B4-BE49-F238E27FC236}">
                <a16:creationId xmlns:a16="http://schemas.microsoft.com/office/drawing/2014/main" id="{79828D5A-EB23-425B-8155-288CEEC1A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E37C5A-7DC9-4D32-9E30-025EEC0566CE}"/>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324412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72B3-D1A2-4BFF-9008-2CA5A03C84A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58CB925-D01D-4302-86BB-11195D2E11C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1AACF4E-28AF-4ABB-9A19-E4191B73087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72F9649-A9B9-42BA-B613-4AA8F559CE92}"/>
              </a:ext>
            </a:extLst>
          </p:cNvPr>
          <p:cNvSpPr>
            <a:spLocks noGrp="1"/>
          </p:cNvSpPr>
          <p:nvPr>
            <p:ph type="dt" sz="half" idx="10"/>
          </p:nvPr>
        </p:nvSpPr>
        <p:spPr/>
        <p:txBody>
          <a:bodyPr/>
          <a:lstStyle/>
          <a:p>
            <a:fld id="{45CA6F3D-05E3-4D9F-9130-35FC6C8E93DF}" type="datetimeFigureOut">
              <a:rPr lang="en-US" smtClean="0"/>
              <a:t>12/4/2023</a:t>
            </a:fld>
            <a:endParaRPr lang="en-US"/>
          </a:p>
        </p:txBody>
      </p:sp>
      <p:sp>
        <p:nvSpPr>
          <p:cNvPr id="6" name="Footer Placeholder 5">
            <a:extLst>
              <a:ext uri="{FF2B5EF4-FFF2-40B4-BE49-F238E27FC236}">
                <a16:creationId xmlns:a16="http://schemas.microsoft.com/office/drawing/2014/main" id="{89320118-DC95-4DB9-BD0B-9B548628F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7A66C-2804-4DED-9556-428DFA2AF3D2}"/>
              </a:ext>
            </a:extLst>
          </p:cNvPr>
          <p:cNvSpPr>
            <a:spLocks noGrp="1"/>
          </p:cNvSpPr>
          <p:nvPr>
            <p:ph type="sldNum" sz="quarter" idx="12"/>
          </p:nvPr>
        </p:nvSpPr>
        <p:spPr/>
        <p:txBody>
          <a:bodyPr/>
          <a:lstStyle/>
          <a:p>
            <a:fld id="{05BDF54F-ADAF-48F7-9BD6-4D371119F400}" type="slidenum">
              <a:rPr lang="en-US" smtClean="0"/>
              <a:t>‹#›</a:t>
            </a:fld>
            <a:endParaRPr lang="en-US"/>
          </a:p>
        </p:txBody>
      </p:sp>
    </p:spTree>
    <p:extLst>
      <p:ext uri="{BB962C8B-B14F-4D97-AF65-F5344CB8AC3E}">
        <p14:creationId xmlns:p14="http://schemas.microsoft.com/office/powerpoint/2010/main" val="132028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EECAF3-572B-4CA3-BAE2-CE56B8B3507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D9B1B3-A0FD-4D2F-BCF1-D35BA3AA0BA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2D0B1-2599-47F8-B6DF-2753430FBE0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CA6F3D-05E3-4D9F-9130-35FC6C8E93DF}" type="datetimeFigureOut">
              <a:rPr lang="en-US" smtClean="0"/>
              <a:t>12/4/2023</a:t>
            </a:fld>
            <a:endParaRPr lang="en-US"/>
          </a:p>
        </p:txBody>
      </p:sp>
      <p:sp>
        <p:nvSpPr>
          <p:cNvPr id="5" name="Footer Placeholder 4">
            <a:extLst>
              <a:ext uri="{FF2B5EF4-FFF2-40B4-BE49-F238E27FC236}">
                <a16:creationId xmlns:a16="http://schemas.microsoft.com/office/drawing/2014/main" id="{541ED304-ACC0-4119-8A75-283936253A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87F075-F356-4833-B660-CEBB3775CEA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BDF54F-ADAF-48F7-9BD6-4D371119F400}" type="slidenum">
              <a:rPr lang="en-US" smtClean="0"/>
              <a:t>‹#›</a:t>
            </a:fld>
            <a:endParaRPr lang="en-US"/>
          </a:p>
        </p:txBody>
      </p:sp>
    </p:spTree>
    <p:extLst>
      <p:ext uri="{BB962C8B-B14F-4D97-AF65-F5344CB8AC3E}">
        <p14:creationId xmlns:p14="http://schemas.microsoft.com/office/powerpoint/2010/main" val="39623601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4DC7F3-5F2F-4D56-8827-4FCDA024528E}"/>
              </a:ext>
            </a:extLst>
          </p:cNvPr>
          <p:cNvPicPr>
            <a:picLocks noChangeAspect="1"/>
          </p:cNvPicPr>
          <p:nvPr/>
        </p:nvPicPr>
        <p:blipFill rotWithShape="1">
          <a:blip r:embed="rId2">
            <a:alphaModFix amt="70000"/>
          </a:blip>
          <a:srcRect l="14622" t="8558" r="68" b="14583"/>
          <a:stretch/>
        </p:blipFill>
        <p:spPr>
          <a:xfrm>
            <a:off x="0" y="1"/>
            <a:ext cx="9155724" cy="6858000"/>
          </a:xfrm>
          <a:prstGeom prst="rect">
            <a:avLst/>
          </a:prstGeom>
        </p:spPr>
      </p:pic>
      <p:sp>
        <p:nvSpPr>
          <p:cNvPr id="10" name="Oval 9">
            <a:extLst>
              <a:ext uri="{FF2B5EF4-FFF2-40B4-BE49-F238E27FC236}">
                <a16:creationId xmlns:a16="http://schemas.microsoft.com/office/drawing/2014/main" id="{5A12DBBE-4771-4182-960F-D2E7B597BAA6}"/>
              </a:ext>
            </a:extLst>
          </p:cNvPr>
          <p:cNvSpPr/>
          <p:nvPr/>
        </p:nvSpPr>
        <p:spPr>
          <a:xfrm>
            <a:off x="5435991" y="2450569"/>
            <a:ext cx="805670" cy="825540"/>
          </a:xfrm>
          <a:prstGeom prst="ellipse">
            <a:avLst/>
          </a:prstGeom>
          <a:solidFill>
            <a:srgbClr val="F36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48E854-4DA2-4485-9B15-D4779E646CA4}"/>
              </a:ext>
            </a:extLst>
          </p:cNvPr>
          <p:cNvSpPr/>
          <p:nvPr/>
        </p:nvSpPr>
        <p:spPr>
          <a:xfrm>
            <a:off x="1641232" y="3636731"/>
            <a:ext cx="7577370" cy="2063262"/>
          </a:xfrm>
          <a:prstGeom prst="rect">
            <a:avLst/>
          </a:prstGeom>
          <a:solidFill>
            <a:srgbClr val="B18DB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5B617F-B419-402A-8391-C40E97101D93}"/>
              </a:ext>
            </a:extLst>
          </p:cNvPr>
          <p:cNvSpPr>
            <a:spLocks noGrp="1"/>
          </p:cNvSpPr>
          <p:nvPr>
            <p:ph type="ctrTitle"/>
          </p:nvPr>
        </p:nvSpPr>
        <p:spPr>
          <a:xfrm>
            <a:off x="1781908" y="3636731"/>
            <a:ext cx="7114645" cy="2063262"/>
          </a:xfrm>
        </p:spPr>
        <p:txBody>
          <a:bodyPr anchor="ctr" anchorCtr="0">
            <a:normAutofit/>
          </a:bodyPr>
          <a:lstStyle/>
          <a:p>
            <a:pPr algn="l"/>
            <a:r>
              <a:rPr lang="en-US" sz="4000" dirty="0">
                <a:latin typeface="Arial Rounded MT Bold" panose="020F0704030504030204" pitchFamily="34" charset="0"/>
              </a:rPr>
              <a:t>Post-Election </a:t>
            </a:r>
            <a:br>
              <a:rPr lang="en-US" sz="4000" dirty="0">
                <a:latin typeface="Arial Rounded MT Bold" panose="020F0704030504030204" pitchFamily="34" charset="0"/>
              </a:rPr>
            </a:br>
            <a:r>
              <a:rPr lang="en-US" sz="4000" dirty="0">
                <a:latin typeface="Arial Rounded MT Bold" panose="020F0704030504030204" pitchFamily="34" charset="0"/>
              </a:rPr>
              <a:t>Canvassing &amp; Certification</a:t>
            </a:r>
            <a:br>
              <a:rPr lang="en-US" sz="4000" dirty="0">
                <a:latin typeface="Arial Rounded MT Bold" panose="020F0704030504030204" pitchFamily="34" charset="0"/>
              </a:rPr>
            </a:br>
            <a:br>
              <a:rPr lang="en-US" sz="1100" dirty="0">
                <a:latin typeface="Arial Rounded MT Bold" panose="020F0704030504030204" pitchFamily="34" charset="0"/>
              </a:rPr>
            </a:br>
            <a:r>
              <a:rPr lang="en-US" sz="1600" dirty="0"/>
              <a:t>Brad King, Republican Co-Director Indiana Election Division</a:t>
            </a:r>
            <a:br>
              <a:rPr lang="en-US" sz="1600" dirty="0"/>
            </a:br>
            <a:r>
              <a:rPr lang="en-US" sz="1600" dirty="0"/>
              <a:t>2022 Indiana Election Administrators Conference</a:t>
            </a:r>
            <a:endParaRPr lang="en-US" sz="1600" dirty="0">
              <a:latin typeface="Arial Rounded MT Bold" panose="020F0704030504030204" pitchFamily="34" charset="0"/>
            </a:endParaRPr>
          </a:p>
        </p:txBody>
      </p:sp>
    </p:spTree>
    <p:extLst>
      <p:ext uri="{BB962C8B-B14F-4D97-AF65-F5344CB8AC3E}">
        <p14:creationId xmlns:p14="http://schemas.microsoft.com/office/powerpoint/2010/main" val="3029238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7B4F-2F32-429C-9BB8-FE0B38402162}"/>
              </a:ext>
            </a:extLst>
          </p:cNvPr>
          <p:cNvSpPr>
            <a:spLocks noGrp="1"/>
          </p:cNvSpPr>
          <p:nvPr>
            <p:ph type="title"/>
          </p:nvPr>
        </p:nvSpPr>
        <p:spPr/>
        <p:txBody>
          <a:bodyPr/>
          <a:lstStyle/>
          <a:p>
            <a:r>
              <a:rPr lang="en-US" dirty="0"/>
              <a:t>Straight Ticket Laws</a:t>
            </a:r>
          </a:p>
        </p:txBody>
      </p:sp>
      <p:sp>
        <p:nvSpPr>
          <p:cNvPr id="3" name="Content Placeholder 2">
            <a:extLst>
              <a:ext uri="{FF2B5EF4-FFF2-40B4-BE49-F238E27FC236}">
                <a16:creationId xmlns:a16="http://schemas.microsoft.com/office/drawing/2014/main" id="{D019E3DF-C651-4919-8CBB-8D8A600BA368}"/>
              </a:ext>
            </a:extLst>
          </p:cNvPr>
          <p:cNvSpPr>
            <a:spLocks noGrp="1"/>
          </p:cNvSpPr>
          <p:nvPr>
            <p:ph idx="1"/>
          </p:nvPr>
        </p:nvSpPr>
        <p:spPr/>
        <p:txBody>
          <a:bodyPr>
            <a:normAutofit/>
          </a:bodyPr>
          <a:lstStyle/>
          <a:p>
            <a:r>
              <a:rPr lang="en-US" dirty="0"/>
              <a:t>If voter votes a straight ticket ballot for a political party and votes for an individual candidate who is not a nominee of the party</a:t>
            </a:r>
          </a:p>
          <a:p>
            <a:pPr lvl="1"/>
            <a:r>
              <a:rPr lang="en-US" dirty="0"/>
              <a:t>The individual vote for that candidate is counted and the straight party vote is not for the office</a:t>
            </a:r>
          </a:p>
          <a:p>
            <a:r>
              <a:rPr lang="en-US" dirty="0"/>
              <a:t>If a voter votes for more than 1 straight ticket option then no votes can be counted for any office where a political party nominates a candidate for the office</a:t>
            </a:r>
          </a:p>
          <a:p>
            <a:pPr lvl="1"/>
            <a:r>
              <a:rPr lang="en-US" dirty="0"/>
              <a:t>Public questions, school board office, nonpartisan judicial office, and judicial retention question can still be counted</a:t>
            </a:r>
          </a:p>
          <a:p>
            <a:endParaRPr lang="en-US" dirty="0"/>
          </a:p>
        </p:txBody>
      </p:sp>
      <p:sp>
        <p:nvSpPr>
          <p:cNvPr id="4" name="TextBox 3">
            <a:extLst>
              <a:ext uri="{FF2B5EF4-FFF2-40B4-BE49-F238E27FC236}">
                <a16:creationId xmlns:a16="http://schemas.microsoft.com/office/drawing/2014/main" id="{70CD8B47-F9E5-44D6-B6E1-5DD9B01AEB4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3-12-1-7</a:t>
            </a:r>
          </a:p>
        </p:txBody>
      </p:sp>
    </p:spTree>
    <p:extLst>
      <p:ext uri="{BB962C8B-B14F-4D97-AF65-F5344CB8AC3E}">
        <p14:creationId xmlns:p14="http://schemas.microsoft.com/office/powerpoint/2010/main" val="407504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F2572-8BA4-4E55-B9FA-36E7277200AF}"/>
              </a:ext>
            </a:extLst>
          </p:cNvPr>
          <p:cNvSpPr>
            <a:spLocks noGrp="1"/>
          </p:cNvSpPr>
          <p:nvPr>
            <p:ph type="title"/>
          </p:nvPr>
        </p:nvSpPr>
        <p:spPr/>
        <p:txBody>
          <a:bodyPr/>
          <a:lstStyle/>
          <a:p>
            <a:r>
              <a:rPr lang="en-US" dirty="0"/>
              <a:t>The “Former Candidate”</a:t>
            </a:r>
          </a:p>
        </p:txBody>
      </p:sp>
      <p:sp>
        <p:nvSpPr>
          <p:cNvPr id="3" name="Content Placeholder 2">
            <a:extLst>
              <a:ext uri="{FF2B5EF4-FFF2-40B4-BE49-F238E27FC236}">
                <a16:creationId xmlns:a16="http://schemas.microsoft.com/office/drawing/2014/main" id="{6005E40A-2E43-4F7E-82AB-4B63C18A2F3E}"/>
              </a:ext>
            </a:extLst>
          </p:cNvPr>
          <p:cNvSpPr>
            <a:spLocks noGrp="1"/>
          </p:cNvSpPr>
          <p:nvPr>
            <p:ph idx="1"/>
          </p:nvPr>
        </p:nvSpPr>
        <p:spPr/>
        <p:txBody>
          <a:bodyPr>
            <a:normAutofit lnSpcReduction="10000"/>
          </a:bodyPr>
          <a:lstStyle/>
          <a:p>
            <a:r>
              <a:rPr lang="en-US" dirty="0"/>
              <a:t>For various reasons, a candidate can become a “former candidate” just before election day and remains on the ballot</a:t>
            </a:r>
          </a:p>
          <a:p>
            <a:r>
              <a:rPr lang="en-US" dirty="0"/>
              <a:t>Votes for a “former candidate” may not be counted for a successor candidate who fills the ballot vacancy</a:t>
            </a:r>
          </a:p>
          <a:p>
            <a:r>
              <a:rPr lang="en-US" dirty="0"/>
              <a:t>A vote may be counted for a successor candidate if the candidate’s straight party ticket is selected</a:t>
            </a:r>
          </a:p>
          <a:p>
            <a:pPr lvl="1"/>
            <a:r>
              <a:rPr lang="en-US" dirty="0"/>
              <a:t>Only applies to single member offices like circuit court clerk</a:t>
            </a:r>
          </a:p>
          <a:p>
            <a:r>
              <a:rPr lang="en-US" dirty="0"/>
              <a:t>If the ballot vacancies happens in time where the CEB reprinted the ballot with “No Candidate” or “Candidate Deceased” in the place of the former candidate</a:t>
            </a:r>
          </a:p>
          <a:p>
            <a:pPr lvl="1"/>
            <a:r>
              <a:rPr lang="en-US" dirty="0"/>
              <a:t>THEN, votes for this statement count as vote for successor candidate who fills the ballot vacancy</a:t>
            </a:r>
          </a:p>
        </p:txBody>
      </p:sp>
      <p:sp>
        <p:nvSpPr>
          <p:cNvPr id="4" name="TextBox 3">
            <a:extLst>
              <a:ext uri="{FF2B5EF4-FFF2-40B4-BE49-F238E27FC236}">
                <a16:creationId xmlns:a16="http://schemas.microsoft.com/office/drawing/2014/main" id="{586CDB63-8B5B-455E-8B25-115E100D7CF5}"/>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3-5-2-26.1; 3-12-1-14 | IC 3-12-1-15 | IC 3-12-1-16</a:t>
            </a:r>
          </a:p>
        </p:txBody>
      </p:sp>
    </p:spTree>
    <p:extLst>
      <p:ext uri="{BB962C8B-B14F-4D97-AF65-F5344CB8AC3E}">
        <p14:creationId xmlns:p14="http://schemas.microsoft.com/office/powerpoint/2010/main" val="369527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9F93-3EBF-45F6-AA77-D40C43CA205B}"/>
              </a:ext>
            </a:extLst>
          </p:cNvPr>
          <p:cNvSpPr>
            <a:spLocks noGrp="1"/>
          </p:cNvSpPr>
          <p:nvPr>
            <p:ph type="title"/>
          </p:nvPr>
        </p:nvSpPr>
        <p:spPr/>
        <p:txBody>
          <a:bodyPr/>
          <a:lstStyle/>
          <a:p>
            <a:r>
              <a:rPr lang="en-US" dirty="0"/>
              <a:t>Canvassing</a:t>
            </a:r>
          </a:p>
        </p:txBody>
      </p:sp>
      <p:sp>
        <p:nvSpPr>
          <p:cNvPr id="3" name="Content Placeholder 2">
            <a:extLst>
              <a:ext uri="{FF2B5EF4-FFF2-40B4-BE49-F238E27FC236}">
                <a16:creationId xmlns:a16="http://schemas.microsoft.com/office/drawing/2014/main" id="{E1722775-08FE-49F2-848C-A8391B9DD1C4}"/>
              </a:ext>
            </a:extLst>
          </p:cNvPr>
          <p:cNvSpPr>
            <a:spLocks noGrp="1"/>
          </p:cNvSpPr>
          <p:nvPr>
            <p:ph idx="1"/>
          </p:nvPr>
        </p:nvSpPr>
        <p:spPr/>
        <p:txBody>
          <a:bodyPr>
            <a:normAutofit/>
          </a:bodyPr>
          <a:lstStyle/>
          <a:p>
            <a:r>
              <a:rPr lang="en-US" dirty="0"/>
              <a:t>CEB begins canvassing the vote to certify the election results on election night after the polls close</a:t>
            </a:r>
          </a:p>
          <a:p>
            <a:r>
              <a:rPr lang="en-US" dirty="0"/>
              <a:t>CEB responsible for:</a:t>
            </a:r>
          </a:p>
          <a:p>
            <a:pPr lvl="1"/>
            <a:r>
              <a:rPr lang="en-US" dirty="0"/>
              <a:t>Careful examination and comparison of all certificates, poll lists and tally sheets</a:t>
            </a:r>
          </a:p>
          <a:p>
            <a:pPr lvl="1"/>
            <a:r>
              <a:rPr lang="en-US" dirty="0"/>
              <a:t>Careful examination and comparison of all certificates, poll lists and tally sheets</a:t>
            </a:r>
          </a:p>
          <a:p>
            <a:pPr lvl="1"/>
            <a:r>
              <a:rPr lang="en-US" dirty="0"/>
              <a:t>Have results entered in EMS to help determine results</a:t>
            </a:r>
          </a:p>
          <a:p>
            <a:r>
              <a:rPr lang="en-US" dirty="0"/>
              <a:t>Canvassing must be performed in public pursuant to IC 5-14-1.5; however</a:t>
            </a:r>
          </a:p>
          <a:p>
            <a:pPr lvl="1"/>
            <a:r>
              <a:rPr lang="en-US" dirty="0"/>
              <a:t>The room where the canvassing is conducted may be organized in a way to prevent observers from physically handling any election materials or interfering with the canvassing process</a:t>
            </a:r>
          </a:p>
          <a:p>
            <a:pPr lvl="1"/>
            <a:endParaRPr lang="en-US" dirty="0"/>
          </a:p>
        </p:txBody>
      </p:sp>
      <p:sp>
        <p:nvSpPr>
          <p:cNvPr id="4" name="TextBox 3">
            <a:extLst>
              <a:ext uri="{FF2B5EF4-FFF2-40B4-BE49-F238E27FC236}">
                <a16:creationId xmlns:a16="http://schemas.microsoft.com/office/drawing/2014/main" id="{30E2309F-5948-4901-ADEB-6DBCB48EE0B3}"/>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3-12-4-1 | IC 3-12-4-6</a:t>
            </a:r>
          </a:p>
        </p:txBody>
      </p:sp>
    </p:spTree>
    <p:extLst>
      <p:ext uri="{BB962C8B-B14F-4D97-AF65-F5344CB8AC3E}">
        <p14:creationId xmlns:p14="http://schemas.microsoft.com/office/powerpoint/2010/main" val="2221608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9F93-3EBF-45F6-AA77-D40C43CA205B}"/>
              </a:ext>
            </a:extLst>
          </p:cNvPr>
          <p:cNvSpPr>
            <a:spLocks noGrp="1"/>
          </p:cNvSpPr>
          <p:nvPr>
            <p:ph type="title"/>
          </p:nvPr>
        </p:nvSpPr>
        <p:spPr/>
        <p:txBody>
          <a:bodyPr/>
          <a:lstStyle/>
          <a:p>
            <a:r>
              <a:rPr lang="en-US" dirty="0"/>
              <a:t>Canvassing</a:t>
            </a:r>
          </a:p>
        </p:txBody>
      </p:sp>
      <p:sp>
        <p:nvSpPr>
          <p:cNvPr id="3" name="Content Placeholder 2">
            <a:extLst>
              <a:ext uri="{FF2B5EF4-FFF2-40B4-BE49-F238E27FC236}">
                <a16:creationId xmlns:a16="http://schemas.microsoft.com/office/drawing/2014/main" id="{E1722775-08FE-49F2-848C-A8391B9DD1C4}"/>
              </a:ext>
            </a:extLst>
          </p:cNvPr>
          <p:cNvSpPr>
            <a:spLocks noGrp="1"/>
          </p:cNvSpPr>
          <p:nvPr>
            <p:ph idx="1"/>
          </p:nvPr>
        </p:nvSpPr>
        <p:spPr/>
        <p:txBody>
          <a:bodyPr>
            <a:normAutofit lnSpcReduction="10000"/>
          </a:bodyPr>
          <a:lstStyle/>
          <a:p>
            <a:r>
              <a:rPr lang="en-US" dirty="0"/>
              <a:t>CEB should gather and inspect records from all vote sources: </a:t>
            </a:r>
          </a:p>
          <a:p>
            <a:pPr lvl="1"/>
            <a:r>
              <a:rPr lang="en-US" dirty="0"/>
              <a:t>tally cards, ballot cards, or paper ballots</a:t>
            </a:r>
          </a:p>
          <a:p>
            <a:pPr lvl="1"/>
            <a:r>
              <a:rPr lang="en-US" dirty="0"/>
              <a:t>tally print-outs from the individual voting system units &amp; EMS printouts</a:t>
            </a:r>
          </a:p>
          <a:p>
            <a:pPr lvl="1"/>
            <a:r>
              <a:rPr lang="en-US" dirty="0"/>
              <a:t>absentee ballots</a:t>
            </a:r>
          </a:p>
          <a:p>
            <a:pPr lvl="1"/>
            <a:r>
              <a:rPr lang="en-US" dirty="0"/>
              <a:t>tally of voter signatures at check-in (if paper poll lists are utilized) or printouts from electronic poll books used for the precinct at voter check-in</a:t>
            </a:r>
          </a:p>
          <a:p>
            <a:pPr lvl="1"/>
            <a:r>
              <a:rPr lang="en-US" dirty="0"/>
              <a:t>DRE VVPAT print-outs </a:t>
            </a:r>
          </a:p>
          <a:p>
            <a:r>
              <a:rPr lang="en-US" dirty="0"/>
              <a:t>CEB should enter this information into a spreadsheet and check the information for accuracy. </a:t>
            </a:r>
          </a:p>
          <a:p>
            <a:r>
              <a:rPr lang="en-US" dirty="0"/>
              <a:t>The number of rejected and spoiled ballots (if any) should be tallied, recorded, and placed into the spreadsheet if one is used.</a:t>
            </a:r>
          </a:p>
          <a:p>
            <a:pPr lvl="1"/>
            <a:endParaRPr lang="en-US" dirty="0"/>
          </a:p>
        </p:txBody>
      </p:sp>
    </p:spTree>
    <p:extLst>
      <p:ext uri="{BB962C8B-B14F-4D97-AF65-F5344CB8AC3E}">
        <p14:creationId xmlns:p14="http://schemas.microsoft.com/office/powerpoint/2010/main" val="1019703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9F93-3EBF-45F6-AA77-D40C43CA205B}"/>
              </a:ext>
            </a:extLst>
          </p:cNvPr>
          <p:cNvSpPr>
            <a:spLocks noGrp="1"/>
          </p:cNvSpPr>
          <p:nvPr>
            <p:ph type="title"/>
          </p:nvPr>
        </p:nvSpPr>
        <p:spPr/>
        <p:txBody>
          <a:bodyPr/>
          <a:lstStyle/>
          <a:p>
            <a:r>
              <a:rPr lang="en-US" dirty="0"/>
              <a:t>Canvassing</a:t>
            </a:r>
          </a:p>
        </p:txBody>
      </p:sp>
      <p:sp>
        <p:nvSpPr>
          <p:cNvPr id="3" name="Content Placeholder 2">
            <a:extLst>
              <a:ext uri="{FF2B5EF4-FFF2-40B4-BE49-F238E27FC236}">
                <a16:creationId xmlns:a16="http://schemas.microsoft.com/office/drawing/2014/main" id="{E1722775-08FE-49F2-848C-A8391B9DD1C4}"/>
              </a:ext>
            </a:extLst>
          </p:cNvPr>
          <p:cNvSpPr>
            <a:spLocks noGrp="1"/>
          </p:cNvSpPr>
          <p:nvPr>
            <p:ph idx="1"/>
          </p:nvPr>
        </p:nvSpPr>
        <p:spPr/>
        <p:txBody>
          <a:bodyPr>
            <a:normAutofit/>
          </a:bodyPr>
          <a:lstStyle/>
          <a:p>
            <a:r>
              <a:rPr lang="en-US" dirty="0"/>
              <a:t>CEB may employ clerical assistants, as needed, to assist in the tabulation of the vote.</a:t>
            </a:r>
          </a:p>
          <a:p>
            <a:pPr lvl="1"/>
            <a:r>
              <a:rPr lang="en-US" dirty="0"/>
              <a:t>Clerical assistants must meet the same qualifications as the person serving as a precinct election official</a:t>
            </a:r>
          </a:p>
          <a:p>
            <a:pPr lvl="1"/>
            <a:r>
              <a:rPr lang="en-US" dirty="0"/>
              <a:t>Must be equally represented by the Democratic and Republican political parties of the state </a:t>
            </a:r>
          </a:p>
          <a:p>
            <a:pPr lvl="1"/>
            <a:r>
              <a:rPr lang="en-US" dirty="0"/>
              <a:t>However, CEB may, by unanimous vote of its entire membership, also employ a college student registered to vote in the county to assist the board in a nonpartisan manner</a:t>
            </a:r>
          </a:p>
        </p:txBody>
      </p:sp>
      <p:sp>
        <p:nvSpPr>
          <p:cNvPr id="4" name="TextBox 3">
            <a:extLst>
              <a:ext uri="{FF2B5EF4-FFF2-40B4-BE49-F238E27FC236}">
                <a16:creationId xmlns:a16="http://schemas.microsoft.com/office/drawing/2014/main" id="{30E2309F-5948-4901-ADEB-6DBCB48EE0B3}"/>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3-12-4-4 | IC 3-6-6-7</a:t>
            </a:r>
          </a:p>
        </p:txBody>
      </p:sp>
    </p:spTree>
    <p:extLst>
      <p:ext uri="{BB962C8B-B14F-4D97-AF65-F5344CB8AC3E}">
        <p14:creationId xmlns:p14="http://schemas.microsoft.com/office/powerpoint/2010/main" val="272961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9F93-3EBF-45F6-AA77-D40C43CA205B}"/>
              </a:ext>
            </a:extLst>
          </p:cNvPr>
          <p:cNvSpPr>
            <a:spLocks noGrp="1"/>
          </p:cNvSpPr>
          <p:nvPr>
            <p:ph type="title"/>
          </p:nvPr>
        </p:nvSpPr>
        <p:spPr/>
        <p:txBody>
          <a:bodyPr/>
          <a:lstStyle/>
          <a:p>
            <a:r>
              <a:rPr lang="en-US" dirty="0"/>
              <a:t>Canvassing &amp; Write-Ins</a:t>
            </a:r>
          </a:p>
        </p:txBody>
      </p:sp>
      <p:sp>
        <p:nvSpPr>
          <p:cNvPr id="3" name="Content Placeholder 2">
            <a:extLst>
              <a:ext uri="{FF2B5EF4-FFF2-40B4-BE49-F238E27FC236}">
                <a16:creationId xmlns:a16="http://schemas.microsoft.com/office/drawing/2014/main" id="{E1722775-08FE-49F2-848C-A8391B9DD1C4}"/>
              </a:ext>
            </a:extLst>
          </p:cNvPr>
          <p:cNvSpPr>
            <a:spLocks noGrp="1"/>
          </p:cNvSpPr>
          <p:nvPr>
            <p:ph idx="1"/>
          </p:nvPr>
        </p:nvSpPr>
        <p:spPr/>
        <p:txBody>
          <a:bodyPr>
            <a:normAutofit lnSpcReduction="10000"/>
          </a:bodyPr>
          <a:lstStyle/>
          <a:p>
            <a:r>
              <a:rPr lang="en-US" dirty="0"/>
              <a:t>CEB in counties where OpScan ballots are use are required to appoint the bi-partisan “write-in” teams to examine and count write-in votes</a:t>
            </a:r>
          </a:p>
          <a:p>
            <a:pPr lvl="1"/>
            <a:r>
              <a:rPr lang="en-US" dirty="0"/>
              <a:t>The Democratic and Republican county chair each name one member of the team</a:t>
            </a:r>
          </a:p>
          <a:p>
            <a:r>
              <a:rPr lang="en-US" dirty="0"/>
              <a:t>Teams follow rules in IC 3-12-1-1.7 to determine if write-in vote can be counted</a:t>
            </a:r>
          </a:p>
          <a:p>
            <a:pPr lvl="1"/>
            <a:r>
              <a:rPr lang="en-US" dirty="0"/>
              <a:t>Only votes for </a:t>
            </a:r>
            <a:r>
              <a:rPr lang="en-US" b="1" dirty="0"/>
              <a:t>declared</a:t>
            </a:r>
            <a:r>
              <a:rPr lang="en-US" dirty="0"/>
              <a:t> write-in candidates for an office can be counted</a:t>
            </a:r>
          </a:p>
          <a:p>
            <a:pPr lvl="1"/>
            <a:r>
              <a:rPr lang="en-US" dirty="0"/>
              <a:t>Write in vote must be written in space on ballot for write-in candidate declared for that office</a:t>
            </a:r>
          </a:p>
          <a:p>
            <a:pPr lvl="1"/>
            <a:r>
              <a:rPr lang="en-US" dirty="0"/>
              <a:t>Even if write-in is </a:t>
            </a:r>
            <a:r>
              <a:rPr lang="en-US" b="1" dirty="0"/>
              <a:t>misspelled or abbreviated </a:t>
            </a:r>
            <a:r>
              <a:rPr lang="en-US" dirty="0"/>
              <a:t>if voter’s intent to cast vote for declared candidate can be determine then vote applies to that candidate</a:t>
            </a:r>
          </a:p>
        </p:txBody>
      </p:sp>
      <p:sp>
        <p:nvSpPr>
          <p:cNvPr id="4" name="TextBox 3">
            <a:extLst>
              <a:ext uri="{FF2B5EF4-FFF2-40B4-BE49-F238E27FC236}">
                <a16:creationId xmlns:a16="http://schemas.microsoft.com/office/drawing/2014/main" id="{30E2309F-5948-4901-ADEB-6DBCB48EE0B3}"/>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3-12-1-1.7| IC 3-12-4-4</a:t>
            </a:r>
          </a:p>
        </p:txBody>
      </p:sp>
    </p:spTree>
    <p:extLst>
      <p:ext uri="{BB962C8B-B14F-4D97-AF65-F5344CB8AC3E}">
        <p14:creationId xmlns:p14="http://schemas.microsoft.com/office/powerpoint/2010/main" val="1706801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CF936-DFE8-4BCF-ADAD-B1AEEB01E294}"/>
              </a:ext>
            </a:extLst>
          </p:cNvPr>
          <p:cNvSpPr>
            <a:spLocks noGrp="1"/>
          </p:cNvSpPr>
          <p:nvPr>
            <p:ph type="title"/>
          </p:nvPr>
        </p:nvSpPr>
        <p:spPr/>
        <p:txBody>
          <a:bodyPr/>
          <a:lstStyle/>
          <a:p>
            <a:r>
              <a:rPr lang="en-US" dirty="0"/>
              <a:t>Reporting Results</a:t>
            </a:r>
          </a:p>
        </p:txBody>
      </p:sp>
      <p:sp>
        <p:nvSpPr>
          <p:cNvPr id="3" name="Content Placeholder 2">
            <a:extLst>
              <a:ext uri="{FF2B5EF4-FFF2-40B4-BE49-F238E27FC236}">
                <a16:creationId xmlns:a16="http://schemas.microsoft.com/office/drawing/2014/main" id="{769388F0-3261-4AB2-ACA6-3FF33FFAFAC4}"/>
              </a:ext>
            </a:extLst>
          </p:cNvPr>
          <p:cNvSpPr>
            <a:spLocks noGrp="1"/>
          </p:cNvSpPr>
          <p:nvPr>
            <p:ph idx="1"/>
          </p:nvPr>
        </p:nvSpPr>
        <p:spPr/>
        <p:txBody>
          <a:bodyPr/>
          <a:lstStyle/>
          <a:p>
            <a:r>
              <a:rPr lang="en-US" dirty="0"/>
              <a:t>On Election Day, counties report unofficial results</a:t>
            </a:r>
          </a:p>
          <a:p>
            <a:pPr lvl="1"/>
            <a:r>
              <a:rPr lang="en-US" dirty="0"/>
              <a:t>NO results can be released before 6 PM (local prevailing time), after the polls close</a:t>
            </a:r>
          </a:p>
          <a:p>
            <a:pPr lvl="2"/>
            <a:r>
              <a:rPr lang="en-US" dirty="0"/>
              <a:t>This includes ABS results from the central count!</a:t>
            </a:r>
          </a:p>
          <a:p>
            <a:r>
              <a:rPr lang="en-US" dirty="0"/>
              <a:t>Many counties will report results to: </a:t>
            </a:r>
          </a:p>
          <a:p>
            <a:pPr lvl="1"/>
            <a:r>
              <a:rPr lang="en-US" dirty="0"/>
              <a:t>Media </a:t>
            </a:r>
          </a:p>
          <a:p>
            <a:pPr lvl="1"/>
            <a:r>
              <a:rPr lang="en-US" dirty="0"/>
              <a:t>Political party leaders</a:t>
            </a:r>
          </a:p>
          <a:p>
            <a:pPr lvl="1"/>
            <a:r>
              <a:rPr lang="en-US" dirty="0"/>
              <a:t>Candidates</a:t>
            </a:r>
          </a:p>
          <a:p>
            <a:pPr lvl="1"/>
            <a:r>
              <a:rPr lang="en-US" dirty="0"/>
              <a:t>Public through county’s website (if available)</a:t>
            </a:r>
          </a:p>
          <a:p>
            <a:r>
              <a:rPr lang="en-US" dirty="0"/>
              <a:t>CEB have until noon (Indianapolis time) on the second Monday following Election Day to certify final election results.</a:t>
            </a:r>
          </a:p>
        </p:txBody>
      </p:sp>
      <p:sp>
        <p:nvSpPr>
          <p:cNvPr id="4" name="TextBox 3">
            <a:extLst>
              <a:ext uri="{FF2B5EF4-FFF2-40B4-BE49-F238E27FC236}">
                <a16:creationId xmlns:a16="http://schemas.microsoft.com/office/drawing/2014/main" id="{E087544F-7CA4-4A71-94E9-8166ABF84F97}"/>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3-12-5-1</a:t>
            </a:r>
          </a:p>
        </p:txBody>
      </p:sp>
    </p:spTree>
    <p:extLst>
      <p:ext uri="{BB962C8B-B14F-4D97-AF65-F5344CB8AC3E}">
        <p14:creationId xmlns:p14="http://schemas.microsoft.com/office/powerpoint/2010/main" val="3459845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8E8B-E2C3-4B37-BBEC-11C3BE42E798}"/>
              </a:ext>
            </a:extLst>
          </p:cNvPr>
          <p:cNvSpPr>
            <a:spLocks noGrp="1"/>
          </p:cNvSpPr>
          <p:nvPr>
            <p:ph type="title"/>
          </p:nvPr>
        </p:nvSpPr>
        <p:spPr/>
        <p:txBody>
          <a:bodyPr/>
          <a:lstStyle/>
          <a:p>
            <a:r>
              <a:rPr lang="en-US" dirty="0"/>
              <a:t>Reporting To State ENR Site</a:t>
            </a:r>
          </a:p>
        </p:txBody>
      </p:sp>
      <p:sp>
        <p:nvSpPr>
          <p:cNvPr id="3" name="Content Placeholder 2">
            <a:extLst>
              <a:ext uri="{FF2B5EF4-FFF2-40B4-BE49-F238E27FC236}">
                <a16:creationId xmlns:a16="http://schemas.microsoft.com/office/drawing/2014/main" id="{58F590EC-98F2-41E1-94C4-AF41D98AB131}"/>
              </a:ext>
            </a:extLst>
          </p:cNvPr>
          <p:cNvSpPr>
            <a:spLocks noGrp="1"/>
          </p:cNvSpPr>
          <p:nvPr>
            <p:ph idx="1"/>
          </p:nvPr>
        </p:nvSpPr>
        <p:spPr/>
        <p:txBody>
          <a:bodyPr>
            <a:normAutofit/>
          </a:bodyPr>
          <a:lstStyle/>
          <a:p>
            <a:r>
              <a:rPr lang="en-US" dirty="0"/>
              <a:t>CEB required to begin entering unofficial results into SVRS to populate the state’s ENR site (indianavoters.com/</a:t>
            </a:r>
            <a:r>
              <a:rPr lang="en-US" dirty="0" err="1"/>
              <a:t>electionresults</a:t>
            </a:r>
            <a:r>
              <a:rPr lang="en-US" dirty="0"/>
              <a:t>): </a:t>
            </a:r>
          </a:p>
          <a:p>
            <a:pPr lvl="1"/>
            <a:r>
              <a:rPr lang="en-US" dirty="0"/>
              <a:t>Beginning at 8 pm (local prevailing time) on election day; and </a:t>
            </a:r>
          </a:p>
          <a:p>
            <a:pPr lvl="2"/>
            <a:r>
              <a:rPr lang="en-US" dirty="0"/>
              <a:t>Update at least every 2 hours until midnight</a:t>
            </a:r>
          </a:p>
          <a:p>
            <a:pPr lvl="1"/>
            <a:r>
              <a:rPr lang="en-US" dirty="0"/>
              <a:t>CEB must resume entering unofficial election results at 9 am, local prevailing time, the day following Election Day; and </a:t>
            </a:r>
          </a:p>
          <a:p>
            <a:pPr lvl="2"/>
            <a:r>
              <a:rPr lang="en-US" dirty="0"/>
              <a:t>Update at least once an hour until all the unofficial results are published.</a:t>
            </a:r>
          </a:p>
          <a:p>
            <a:r>
              <a:rPr lang="en-US" dirty="0"/>
              <a:t>You can publish results on ENR page beginning at 6 pm if you have results to report</a:t>
            </a:r>
          </a:p>
        </p:txBody>
      </p:sp>
      <p:sp>
        <p:nvSpPr>
          <p:cNvPr id="4" name="TextBox 3">
            <a:extLst>
              <a:ext uri="{FF2B5EF4-FFF2-40B4-BE49-F238E27FC236}">
                <a16:creationId xmlns:a16="http://schemas.microsoft.com/office/drawing/2014/main" id="{3F02B8A4-B8A7-4F37-BFE5-EBC2B377C97F}"/>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3-12-4-6.3</a:t>
            </a:r>
          </a:p>
        </p:txBody>
      </p:sp>
    </p:spTree>
    <p:extLst>
      <p:ext uri="{BB962C8B-B14F-4D97-AF65-F5344CB8AC3E}">
        <p14:creationId xmlns:p14="http://schemas.microsoft.com/office/powerpoint/2010/main" val="3474183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CA8B7-E353-4316-B3B0-0C4ABD606FFA}"/>
              </a:ext>
            </a:extLst>
          </p:cNvPr>
          <p:cNvSpPr>
            <a:spLocks noGrp="1"/>
          </p:cNvSpPr>
          <p:nvPr>
            <p:ph type="title"/>
          </p:nvPr>
        </p:nvSpPr>
        <p:spPr/>
        <p:txBody>
          <a:bodyPr/>
          <a:lstStyle/>
          <a:p>
            <a:r>
              <a:rPr lang="en-US" dirty="0"/>
              <a:t>Transferring Results</a:t>
            </a:r>
          </a:p>
        </p:txBody>
      </p:sp>
      <p:sp>
        <p:nvSpPr>
          <p:cNvPr id="3" name="Content Placeholder 2">
            <a:extLst>
              <a:ext uri="{FF2B5EF4-FFF2-40B4-BE49-F238E27FC236}">
                <a16:creationId xmlns:a16="http://schemas.microsoft.com/office/drawing/2014/main" id="{961A5BA7-28F6-45BF-932C-6A125BC26119}"/>
              </a:ext>
            </a:extLst>
          </p:cNvPr>
          <p:cNvSpPr>
            <a:spLocks noGrp="1"/>
          </p:cNvSpPr>
          <p:nvPr>
            <p:ph idx="1"/>
          </p:nvPr>
        </p:nvSpPr>
        <p:spPr/>
        <p:txBody>
          <a:bodyPr/>
          <a:lstStyle/>
          <a:p>
            <a:r>
              <a:rPr lang="en-US" dirty="0"/>
              <a:t>Some counties will move election results from EMS system to upload into SVRS by transferring results onto a USB drive first</a:t>
            </a:r>
          </a:p>
          <a:p>
            <a:r>
              <a:rPr lang="en-US" dirty="0"/>
              <a:t>CEB &amp; staff can only use USB drive that contains anti-malware protection features and as been approved by VSTOP</a:t>
            </a:r>
          </a:p>
          <a:p>
            <a:pPr lvl="1"/>
            <a:r>
              <a:rPr lang="en-US" dirty="0"/>
              <a:t>Contact VSTOP to inquire if your USB drive has been approved for use</a:t>
            </a:r>
          </a:p>
        </p:txBody>
      </p:sp>
      <p:sp>
        <p:nvSpPr>
          <p:cNvPr id="4" name="TextBox 3">
            <a:extLst>
              <a:ext uri="{FF2B5EF4-FFF2-40B4-BE49-F238E27FC236}">
                <a16:creationId xmlns:a16="http://schemas.microsoft.com/office/drawing/2014/main" id="{66A2AAF3-346E-4503-9442-989F3B9DB4B7}"/>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3-12-3-12.7 | IC 3-12-4-6.5</a:t>
            </a:r>
          </a:p>
        </p:txBody>
      </p:sp>
    </p:spTree>
    <p:extLst>
      <p:ext uri="{BB962C8B-B14F-4D97-AF65-F5344CB8AC3E}">
        <p14:creationId xmlns:p14="http://schemas.microsoft.com/office/powerpoint/2010/main" val="2170624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8E8B-E2C3-4B37-BBEC-11C3BE42E798}"/>
              </a:ext>
            </a:extLst>
          </p:cNvPr>
          <p:cNvSpPr>
            <a:spLocks noGrp="1"/>
          </p:cNvSpPr>
          <p:nvPr>
            <p:ph type="title"/>
          </p:nvPr>
        </p:nvSpPr>
        <p:spPr/>
        <p:txBody>
          <a:bodyPr/>
          <a:lstStyle/>
          <a:p>
            <a:r>
              <a:rPr lang="en-US" dirty="0"/>
              <a:t>Do Not Publish Before 6 PM!</a:t>
            </a:r>
          </a:p>
        </p:txBody>
      </p:sp>
      <p:sp>
        <p:nvSpPr>
          <p:cNvPr id="3" name="Content Placeholder 2">
            <a:extLst>
              <a:ext uri="{FF2B5EF4-FFF2-40B4-BE49-F238E27FC236}">
                <a16:creationId xmlns:a16="http://schemas.microsoft.com/office/drawing/2014/main" id="{58F590EC-98F2-41E1-94C4-AF41D98AB131}"/>
              </a:ext>
            </a:extLst>
          </p:cNvPr>
          <p:cNvSpPr>
            <a:spLocks noGrp="1"/>
          </p:cNvSpPr>
          <p:nvPr>
            <p:ph idx="1"/>
          </p:nvPr>
        </p:nvSpPr>
        <p:spPr/>
        <p:txBody>
          <a:bodyPr>
            <a:normAutofit/>
          </a:bodyPr>
          <a:lstStyle/>
          <a:p>
            <a:r>
              <a:rPr lang="en-US" dirty="0"/>
              <a:t>Election results are not public information until the polls close, even if the county’s absentee ballots are tabulated before the polls close </a:t>
            </a:r>
          </a:p>
          <a:p>
            <a:r>
              <a:rPr lang="en-US" dirty="0"/>
              <a:t>CEB members and staff must not release results before the polls close to any person since a violation of that law is a Level 6 felony. </a:t>
            </a:r>
          </a:p>
          <a:p>
            <a:r>
              <a:rPr lang="en-US" dirty="0"/>
              <a:t>As results are published on election day it is also helpful to remind the public those results are</a:t>
            </a:r>
            <a:r>
              <a:rPr lang="en-US" b="1" dirty="0"/>
              <a:t> unofficial </a:t>
            </a:r>
            <a:r>
              <a:rPr lang="en-US" dirty="0"/>
              <a:t>until the CEB certifies the final results to IED</a:t>
            </a:r>
          </a:p>
        </p:txBody>
      </p:sp>
      <p:sp>
        <p:nvSpPr>
          <p:cNvPr id="4" name="TextBox 3">
            <a:extLst>
              <a:ext uri="{FF2B5EF4-FFF2-40B4-BE49-F238E27FC236}">
                <a16:creationId xmlns:a16="http://schemas.microsoft.com/office/drawing/2014/main" id="{3F02B8A4-B8A7-4F37-BFE5-EBC2B377C97F}"/>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3-14-4-10</a:t>
            </a:r>
          </a:p>
        </p:txBody>
      </p:sp>
    </p:spTree>
    <p:extLst>
      <p:ext uri="{BB962C8B-B14F-4D97-AF65-F5344CB8AC3E}">
        <p14:creationId xmlns:p14="http://schemas.microsoft.com/office/powerpoint/2010/main" val="334227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A20B-92BB-454A-80B9-51B8EFEDDE01}"/>
              </a:ext>
            </a:extLst>
          </p:cNvPr>
          <p:cNvSpPr>
            <a:spLocks noGrp="1"/>
          </p:cNvSpPr>
          <p:nvPr>
            <p:ph type="title"/>
          </p:nvPr>
        </p:nvSpPr>
        <p:spPr/>
        <p:txBody>
          <a:bodyPr>
            <a:normAutofit/>
          </a:bodyPr>
          <a:lstStyle/>
          <a:p>
            <a:r>
              <a:rPr lang="en-US" dirty="0"/>
              <a:t>“The polls have now closed…</a:t>
            </a:r>
            <a:br>
              <a:rPr lang="en-US" dirty="0"/>
            </a:br>
            <a:r>
              <a:rPr lang="en-US" dirty="0"/>
              <a:t>but we’re just starting canvassing”</a:t>
            </a:r>
          </a:p>
        </p:txBody>
      </p:sp>
      <p:sp>
        <p:nvSpPr>
          <p:cNvPr id="3" name="Content Placeholder 2">
            <a:extLst>
              <a:ext uri="{FF2B5EF4-FFF2-40B4-BE49-F238E27FC236}">
                <a16:creationId xmlns:a16="http://schemas.microsoft.com/office/drawing/2014/main" id="{002B6701-2A8B-4599-9E8D-0911B7FE70D4}"/>
              </a:ext>
            </a:extLst>
          </p:cNvPr>
          <p:cNvSpPr>
            <a:spLocks noGrp="1"/>
          </p:cNvSpPr>
          <p:nvPr>
            <p:ph idx="1"/>
          </p:nvPr>
        </p:nvSpPr>
        <p:spPr/>
        <p:txBody>
          <a:bodyPr>
            <a:normAutofit/>
          </a:bodyPr>
          <a:lstStyle/>
          <a:p>
            <a:r>
              <a:rPr lang="en-US" dirty="0"/>
              <a:t>The precinct election board must tabulate election results of precinct as soon as polls closes on 6 pm on Election Day and all voters (including those in line at 6 pm) have voted</a:t>
            </a:r>
          </a:p>
          <a:p>
            <a:pPr lvl="1"/>
            <a:r>
              <a:rPr lang="en-US" dirty="0"/>
              <a:t>At polling locations where multiple precincts are located – all voters in each precinct must complete voting and leave before poll workers can begin to tabulate ballots</a:t>
            </a:r>
          </a:p>
          <a:p>
            <a:r>
              <a:rPr lang="en-US" dirty="0"/>
              <a:t>The precinct election board (inspector and 2 judges) must complete PRE-17 (primary) &amp; PRE-11 for (general) and seal in PRE-15 envelope with any tally paper from ballot tabulators</a:t>
            </a:r>
          </a:p>
          <a:p>
            <a:r>
              <a:rPr lang="en-US" dirty="0"/>
              <a:t>PRE-15 envelope must be delivered with the other precinct materials by the inspector and judge of the other major party </a:t>
            </a:r>
          </a:p>
          <a:p>
            <a:endParaRPr lang="en-US" dirty="0"/>
          </a:p>
        </p:txBody>
      </p:sp>
    </p:spTree>
    <p:extLst>
      <p:ext uri="{BB962C8B-B14F-4D97-AF65-F5344CB8AC3E}">
        <p14:creationId xmlns:p14="http://schemas.microsoft.com/office/powerpoint/2010/main" val="3354154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FCB0-A0AE-4EFE-BD69-F2C3C3A36FAC}"/>
              </a:ext>
            </a:extLst>
          </p:cNvPr>
          <p:cNvSpPr>
            <a:spLocks noGrp="1"/>
          </p:cNvSpPr>
          <p:nvPr>
            <p:ph type="title"/>
          </p:nvPr>
        </p:nvSpPr>
        <p:spPr/>
        <p:txBody>
          <a:bodyPr/>
          <a:lstStyle/>
          <a:p>
            <a:r>
              <a:rPr lang="en-US" dirty="0"/>
              <a:t>Certifying Final Results</a:t>
            </a:r>
          </a:p>
        </p:txBody>
      </p:sp>
      <p:sp>
        <p:nvSpPr>
          <p:cNvPr id="3" name="Content Placeholder 2">
            <a:extLst>
              <a:ext uri="{FF2B5EF4-FFF2-40B4-BE49-F238E27FC236}">
                <a16:creationId xmlns:a16="http://schemas.microsoft.com/office/drawing/2014/main" id="{E579A965-2104-4783-9251-B379AF07CBD1}"/>
              </a:ext>
            </a:extLst>
          </p:cNvPr>
          <p:cNvSpPr>
            <a:spLocks noGrp="1"/>
          </p:cNvSpPr>
          <p:nvPr>
            <p:ph idx="1"/>
          </p:nvPr>
        </p:nvSpPr>
        <p:spPr/>
        <p:txBody>
          <a:bodyPr>
            <a:normAutofit lnSpcReduction="10000"/>
          </a:bodyPr>
          <a:lstStyle/>
          <a:p>
            <a:r>
              <a:rPr lang="en-US" dirty="0"/>
              <a:t>Election results are considered unofficial until the CEB completes a canvass of election results and tallies all ballots</a:t>
            </a:r>
          </a:p>
          <a:p>
            <a:pPr lvl="1"/>
            <a:r>
              <a:rPr lang="en-US" dirty="0"/>
              <a:t>Including eligible provisional ballots and “late-arriving” overseas voter ballots</a:t>
            </a:r>
          </a:p>
          <a:p>
            <a:r>
              <a:rPr lang="en-US" dirty="0"/>
              <a:t>Not later than noon (Indianapolis time), the second Monday after a primary, general, or municipal election, the circuit court clerk must prepare a statement certifying the final results from the election </a:t>
            </a:r>
          </a:p>
          <a:p>
            <a:r>
              <a:rPr lang="en-US" dirty="0"/>
              <a:t>A county must use SVRS to certify the final results of the elections conducted in the county</a:t>
            </a:r>
          </a:p>
          <a:p>
            <a:pPr lvl="1"/>
            <a:r>
              <a:rPr lang="en-US" dirty="0"/>
              <a:t>SVRS is set up so the results you enter populate into the correct certification forms</a:t>
            </a:r>
          </a:p>
          <a:p>
            <a:pPr lvl="1"/>
            <a:r>
              <a:rPr lang="en-US" dirty="0"/>
              <a:t>The CEB-10, CEB-11, CEB-12, and CEB-13 forms</a:t>
            </a:r>
          </a:p>
        </p:txBody>
      </p:sp>
      <p:sp>
        <p:nvSpPr>
          <p:cNvPr id="4" name="TextBox 3">
            <a:extLst>
              <a:ext uri="{FF2B5EF4-FFF2-40B4-BE49-F238E27FC236}">
                <a16:creationId xmlns:a16="http://schemas.microsoft.com/office/drawing/2014/main" id="{CD5DC74D-4EE7-4FE2-B15E-F4EA220F7A5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3-12-5-1.5</a:t>
            </a:r>
          </a:p>
        </p:txBody>
      </p:sp>
    </p:spTree>
    <p:extLst>
      <p:ext uri="{BB962C8B-B14F-4D97-AF65-F5344CB8AC3E}">
        <p14:creationId xmlns:p14="http://schemas.microsoft.com/office/powerpoint/2010/main" val="1084693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FCB0-A0AE-4EFE-BD69-F2C3C3A36FAC}"/>
              </a:ext>
            </a:extLst>
          </p:cNvPr>
          <p:cNvSpPr>
            <a:spLocks noGrp="1"/>
          </p:cNvSpPr>
          <p:nvPr>
            <p:ph type="title"/>
          </p:nvPr>
        </p:nvSpPr>
        <p:spPr/>
        <p:txBody>
          <a:bodyPr/>
          <a:lstStyle/>
          <a:p>
            <a:r>
              <a:rPr lang="en-US" dirty="0"/>
              <a:t>Election Report (CEB-9)</a:t>
            </a:r>
          </a:p>
        </p:txBody>
      </p:sp>
      <p:sp>
        <p:nvSpPr>
          <p:cNvPr id="3" name="Content Placeholder 2">
            <a:extLst>
              <a:ext uri="{FF2B5EF4-FFF2-40B4-BE49-F238E27FC236}">
                <a16:creationId xmlns:a16="http://schemas.microsoft.com/office/drawing/2014/main" id="{E579A965-2104-4783-9251-B379AF07CBD1}"/>
              </a:ext>
            </a:extLst>
          </p:cNvPr>
          <p:cNvSpPr>
            <a:spLocks noGrp="1"/>
          </p:cNvSpPr>
          <p:nvPr>
            <p:ph idx="1"/>
          </p:nvPr>
        </p:nvSpPr>
        <p:spPr/>
        <p:txBody>
          <a:bodyPr>
            <a:normAutofit lnSpcReduction="10000"/>
          </a:bodyPr>
          <a:lstStyle/>
          <a:p>
            <a:r>
              <a:rPr lang="en-US" dirty="0"/>
              <a:t>Clerk must file a County Election Report (CEB-9)</a:t>
            </a:r>
          </a:p>
          <a:p>
            <a:pPr lvl="1"/>
            <a:r>
              <a:rPr lang="en-US" dirty="0"/>
              <a:t>Provides a snapshot of: </a:t>
            </a:r>
          </a:p>
          <a:p>
            <a:pPr lvl="2"/>
            <a:r>
              <a:rPr lang="en-US" dirty="0"/>
              <a:t>the total voters including absentee and provisional information to report to EAC </a:t>
            </a:r>
          </a:p>
          <a:p>
            <a:pPr lvl="2"/>
            <a:r>
              <a:rPr lang="en-US" dirty="0"/>
              <a:t>cost of the election</a:t>
            </a:r>
          </a:p>
          <a:p>
            <a:pPr lvl="2"/>
            <a:r>
              <a:rPr lang="en-US" dirty="0"/>
              <a:t>allows for the reporting of significant issues</a:t>
            </a:r>
          </a:p>
          <a:p>
            <a:pPr lvl="2"/>
            <a:r>
              <a:rPr lang="en-US" dirty="0"/>
              <a:t>wait times for voters at designated hours </a:t>
            </a:r>
            <a:r>
              <a:rPr lang="en-US"/>
              <a:t>during election day </a:t>
            </a:r>
            <a:endParaRPr lang="en-US" dirty="0"/>
          </a:p>
          <a:p>
            <a:r>
              <a:rPr lang="en-US" dirty="0"/>
              <a:t>Precinct election results are to be attached to the CEB-9 filed through SVRS </a:t>
            </a:r>
          </a:p>
          <a:p>
            <a:pPr lvl="1"/>
            <a:r>
              <a:rPr lang="en-US" dirty="0"/>
              <a:t>Results can be manually uploaded and attached to CEB-9 file </a:t>
            </a:r>
          </a:p>
          <a:p>
            <a:pPr lvl="1"/>
            <a:r>
              <a:rPr lang="en-US" dirty="0"/>
              <a:t>In most counties, precinct election results may be uploaded to SVRS after mapping the voting system’s precinct level results text file to SVRS</a:t>
            </a:r>
          </a:p>
          <a:p>
            <a:r>
              <a:rPr lang="en-US" dirty="0"/>
              <a:t>Deadline to finalize the CEB-9 in SVRS is noon,14 days after a primary, general, or municipal election</a:t>
            </a:r>
          </a:p>
          <a:p>
            <a:pPr marL="0" indent="0">
              <a:buNone/>
            </a:pPr>
            <a:endParaRPr lang="en-US" dirty="0"/>
          </a:p>
        </p:txBody>
      </p:sp>
      <p:sp>
        <p:nvSpPr>
          <p:cNvPr id="4" name="TextBox 3">
            <a:extLst>
              <a:ext uri="{FF2B5EF4-FFF2-40B4-BE49-F238E27FC236}">
                <a16:creationId xmlns:a16="http://schemas.microsoft.com/office/drawing/2014/main" id="{CD5DC74D-4EE7-4FE2-B15E-F4EA220F7A5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3-6-5-17 | IC 3-6-5-17.5</a:t>
            </a:r>
          </a:p>
        </p:txBody>
      </p:sp>
    </p:spTree>
    <p:extLst>
      <p:ext uri="{BB962C8B-B14F-4D97-AF65-F5344CB8AC3E}">
        <p14:creationId xmlns:p14="http://schemas.microsoft.com/office/powerpoint/2010/main" val="160681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FCB0-A0AE-4EFE-BD69-F2C3C3A36FAC}"/>
              </a:ext>
            </a:extLst>
          </p:cNvPr>
          <p:cNvSpPr>
            <a:spLocks noGrp="1"/>
          </p:cNvSpPr>
          <p:nvPr>
            <p:ph type="title"/>
          </p:nvPr>
        </p:nvSpPr>
        <p:spPr/>
        <p:txBody>
          <a:bodyPr/>
          <a:lstStyle/>
          <a:p>
            <a:r>
              <a:rPr lang="en-US" dirty="0"/>
              <a:t>Bordering Multiple Counties</a:t>
            </a:r>
          </a:p>
        </p:txBody>
      </p:sp>
      <p:sp>
        <p:nvSpPr>
          <p:cNvPr id="3" name="Content Placeholder 2">
            <a:extLst>
              <a:ext uri="{FF2B5EF4-FFF2-40B4-BE49-F238E27FC236}">
                <a16:creationId xmlns:a16="http://schemas.microsoft.com/office/drawing/2014/main" id="{E579A965-2104-4783-9251-B379AF07CBD1}"/>
              </a:ext>
            </a:extLst>
          </p:cNvPr>
          <p:cNvSpPr>
            <a:spLocks noGrp="1"/>
          </p:cNvSpPr>
          <p:nvPr>
            <p:ph idx="1"/>
          </p:nvPr>
        </p:nvSpPr>
        <p:spPr/>
        <p:txBody>
          <a:bodyPr>
            <a:normAutofit/>
          </a:bodyPr>
          <a:lstStyle/>
          <a:p>
            <a:r>
              <a:rPr lang="en-US" dirty="0"/>
              <a:t>Some school board, city, or town office election districts can include parts of more than one county </a:t>
            </a:r>
          </a:p>
          <a:p>
            <a:r>
              <a:rPr lang="en-US" dirty="0"/>
              <a:t>In this case only, a circuit court clerk certifies election results to another county </a:t>
            </a:r>
          </a:p>
          <a:p>
            <a:r>
              <a:rPr lang="en-US" dirty="0"/>
              <a:t>For these districts each clerk certifies the results to the clerk of the county in which the largest part of the population of the election district is located </a:t>
            </a:r>
          </a:p>
          <a:p>
            <a:pPr lvl="1"/>
            <a:r>
              <a:rPr lang="en-US" dirty="0"/>
              <a:t>That clerk &amp; CEB conduct the canvass for that cross-county office and certify the final results </a:t>
            </a:r>
          </a:p>
          <a:p>
            <a:pPr lvl="1"/>
            <a:r>
              <a:rPr lang="en-US" dirty="0"/>
              <a:t>This procedure also applies to a local public question on the ballot in more than one (1) county</a:t>
            </a:r>
          </a:p>
        </p:txBody>
      </p:sp>
      <p:sp>
        <p:nvSpPr>
          <p:cNvPr id="4" name="TextBox 3">
            <a:extLst>
              <a:ext uri="{FF2B5EF4-FFF2-40B4-BE49-F238E27FC236}">
                <a16:creationId xmlns:a16="http://schemas.microsoft.com/office/drawing/2014/main" id="{CD5DC74D-4EE7-4FE2-B15E-F4EA220F7A5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3-12-5-2</a:t>
            </a:r>
          </a:p>
        </p:txBody>
      </p:sp>
    </p:spTree>
    <p:extLst>
      <p:ext uri="{BB962C8B-B14F-4D97-AF65-F5344CB8AC3E}">
        <p14:creationId xmlns:p14="http://schemas.microsoft.com/office/powerpoint/2010/main" val="947307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FCB0-A0AE-4EFE-BD69-F2C3C3A36FAC}"/>
              </a:ext>
            </a:extLst>
          </p:cNvPr>
          <p:cNvSpPr>
            <a:spLocks noGrp="1"/>
          </p:cNvSpPr>
          <p:nvPr>
            <p:ph type="title"/>
          </p:nvPr>
        </p:nvSpPr>
        <p:spPr/>
        <p:txBody>
          <a:bodyPr/>
          <a:lstStyle/>
          <a:p>
            <a:r>
              <a:rPr lang="en-US" dirty="0"/>
              <a:t>Reporting Primary Election Results</a:t>
            </a:r>
          </a:p>
        </p:txBody>
      </p:sp>
      <p:sp>
        <p:nvSpPr>
          <p:cNvPr id="3" name="Content Placeholder 2">
            <a:extLst>
              <a:ext uri="{FF2B5EF4-FFF2-40B4-BE49-F238E27FC236}">
                <a16:creationId xmlns:a16="http://schemas.microsoft.com/office/drawing/2014/main" id="{E579A965-2104-4783-9251-B379AF07CBD1}"/>
              </a:ext>
            </a:extLst>
          </p:cNvPr>
          <p:cNvSpPr>
            <a:spLocks noGrp="1"/>
          </p:cNvSpPr>
          <p:nvPr>
            <p:ph idx="1"/>
          </p:nvPr>
        </p:nvSpPr>
        <p:spPr/>
        <p:txBody>
          <a:bodyPr>
            <a:normAutofit fontScale="85000" lnSpcReduction="10000"/>
          </a:bodyPr>
          <a:lstStyle/>
          <a:p>
            <a:r>
              <a:rPr lang="en-US" dirty="0"/>
              <a:t>Reporting final primary election results are done in the same way as general election results (CEB-23 &amp; CEB-24 reports)</a:t>
            </a:r>
          </a:p>
          <a:p>
            <a:r>
              <a:rPr lang="en-US" dirty="0"/>
              <a:t>The candidate of a political party who receives the highest number of votes for an office in a primary is the nominee of that party for that office</a:t>
            </a:r>
          </a:p>
          <a:p>
            <a:pPr lvl="1"/>
            <a:r>
              <a:rPr lang="en-US" dirty="0"/>
              <a:t>CEB must declare the candidate receiving the highest number of votes for each party office such as precinct committeeman or state convention delegate to be elected</a:t>
            </a:r>
          </a:p>
          <a:p>
            <a:r>
              <a:rPr lang="en-US" dirty="0"/>
              <a:t>Not later than noon (prevailing local time) on the second Monday following the primary election in even-numbered years, the circuit court clerk must provide IED with a list of:</a:t>
            </a:r>
          </a:p>
          <a:p>
            <a:pPr lvl="1"/>
            <a:r>
              <a:rPr lang="en-US" dirty="0"/>
              <a:t>all names and addresses of candidates nominated in the primary; and </a:t>
            </a:r>
          </a:p>
          <a:p>
            <a:pPr lvl="1"/>
            <a:r>
              <a:rPr lang="en-US" dirty="0"/>
              <a:t>all names and addresses of state convention delegates elected in the primary along with the congressional district in which the delegate resides</a:t>
            </a:r>
          </a:p>
          <a:p>
            <a:r>
              <a:rPr lang="en-US" dirty="0"/>
              <a:t>Results of precinct committeemen are not required to be reported to IED</a:t>
            </a:r>
          </a:p>
          <a:p>
            <a:pPr lvl="1"/>
            <a:r>
              <a:rPr lang="en-US" dirty="0"/>
              <a:t>No requirement to report the names and addresses of those elected</a:t>
            </a:r>
          </a:p>
          <a:p>
            <a:endParaRPr lang="en-US" dirty="0"/>
          </a:p>
        </p:txBody>
      </p:sp>
      <p:sp>
        <p:nvSpPr>
          <p:cNvPr id="4" name="TextBox 3">
            <a:extLst>
              <a:ext uri="{FF2B5EF4-FFF2-40B4-BE49-F238E27FC236}">
                <a16:creationId xmlns:a16="http://schemas.microsoft.com/office/drawing/2014/main" id="{CD5DC74D-4EE7-4FE2-B15E-F4EA220F7A5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3-8-7-1 | IC 3-8-7-5</a:t>
            </a:r>
          </a:p>
        </p:txBody>
      </p:sp>
    </p:spTree>
    <p:extLst>
      <p:ext uri="{BB962C8B-B14F-4D97-AF65-F5344CB8AC3E}">
        <p14:creationId xmlns:p14="http://schemas.microsoft.com/office/powerpoint/2010/main" val="2321096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267A1-BB0A-4800-9DD3-390178BA9543}"/>
              </a:ext>
            </a:extLst>
          </p:cNvPr>
          <p:cNvSpPr>
            <a:spLocks noGrp="1"/>
          </p:cNvSpPr>
          <p:nvPr>
            <p:ph type="title"/>
          </p:nvPr>
        </p:nvSpPr>
        <p:spPr/>
        <p:txBody>
          <a:bodyPr/>
          <a:lstStyle/>
          <a:p>
            <a:r>
              <a:rPr lang="en-US" dirty="0"/>
              <a:t>Certificate of Elections</a:t>
            </a:r>
          </a:p>
        </p:txBody>
      </p:sp>
      <p:sp>
        <p:nvSpPr>
          <p:cNvPr id="3" name="Content Placeholder 2">
            <a:extLst>
              <a:ext uri="{FF2B5EF4-FFF2-40B4-BE49-F238E27FC236}">
                <a16:creationId xmlns:a16="http://schemas.microsoft.com/office/drawing/2014/main" id="{70FD5FED-15F8-4EDE-8A86-FDF710B51347}"/>
              </a:ext>
            </a:extLst>
          </p:cNvPr>
          <p:cNvSpPr>
            <a:spLocks noGrp="1"/>
          </p:cNvSpPr>
          <p:nvPr>
            <p:ph idx="1"/>
          </p:nvPr>
        </p:nvSpPr>
        <p:spPr/>
        <p:txBody>
          <a:bodyPr>
            <a:normAutofit/>
          </a:bodyPr>
          <a:lstStyle/>
          <a:p>
            <a:r>
              <a:rPr lang="en-US" dirty="0"/>
              <a:t>Those elected to state, judicial, and certain local offices receive a commission from the governor or a certificate from the Secretary of State (Example: a Certificate of Election is issued by Secretary of State to elected state legislators)</a:t>
            </a:r>
          </a:p>
          <a:p>
            <a:pPr lvl="1"/>
            <a:r>
              <a:rPr lang="en-US" dirty="0"/>
              <a:t>Commissions and Certificates are issued after IED canvasses results reporting by counties and provide report to be certified by SOS</a:t>
            </a:r>
          </a:p>
          <a:p>
            <a:r>
              <a:rPr lang="en-US" dirty="0"/>
              <a:t>Those elected to other local offices or party offices can receive certificate of elections from the clerk</a:t>
            </a:r>
          </a:p>
          <a:p>
            <a:pPr lvl="1"/>
            <a:r>
              <a:rPr lang="en-US" dirty="0"/>
              <a:t>Clerk is not required to provide certificate of election unless requested by elected candidate</a:t>
            </a:r>
          </a:p>
          <a:p>
            <a:pPr lvl="1"/>
            <a:r>
              <a:rPr lang="en-US" dirty="0"/>
              <a:t>Certificate of election can be produced from SVRS</a:t>
            </a:r>
          </a:p>
          <a:p>
            <a:pPr lvl="2"/>
            <a:r>
              <a:rPr lang="en-US" dirty="0"/>
              <a:t>CEB-7, CEB-8, CEB-16, CEB-18, CEB-21, CEB-32, and CEB-33</a:t>
            </a:r>
          </a:p>
          <a:p>
            <a:pPr lvl="1"/>
            <a:endParaRPr lang="en-US" dirty="0"/>
          </a:p>
        </p:txBody>
      </p:sp>
      <p:sp>
        <p:nvSpPr>
          <p:cNvPr id="4" name="TextBox 3">
            <a:extLst>
              <a:ext uri="{FF2B5EF4-FFF2-40B4-BE49-F238E27FC236}">
                <a16:creationId xmlns:a16="http://schemas.microsoft.com/office/drawing/2014/main" id="{4B3CEBB4-B040-44DF-A4B3-EE07D3DCC60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3-12-5-2</a:t>
            </a:r>
          </a:p>
        </p:txBody>
      </p:sp>
    </p:spTree>
    <p:extLst>
      <p:ext uri="{BB962C8B-B14F-4D97-AF65-F5344CB8AC3E}">
        <p14:creationId xmlns:p14="http://schemas.microsoft.com/office/powerpoint/2010/main" val="18186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9EC9-E169-4B40-82E0-EE299F2E76FD}"/>
              </a:ext>
            </a:extLst>
          </p:cNvPr>
          <p:cNvSpPr>
            <a:spLocks noGrp="1"/>
          </p:cNvSpPr>
          <p:nvPr>
            <p:ph type="title"/>
          </p:nvPr>
        </p:nvSpPr>
        <p:spPr/>
        <p:txBody>
          <a:bodyPr/>
          <a:lstStyle/>
          <a:p>
            <a:r>
              <a:rPr lang="en-US" dirty="0"/>
              <a:t>Recounts &amp; Contests</a:t>
            </a:r>
          </a:p>
        </p:txBody>
      </p:sp>
      <p:sp>
        <p:nvSpPr>
          <p:cNvPr id="3" name="Content Placeholder 2">
            <a:extLst>
              <a:ext uri="{FF2B5EF4-FFF2-40B4-BE49-F238E27FC236}">
                <a16:creationId xmlns:a16="http://schemas.microsoft.com/office/drawing/2014/main" id="{61C21F94-BB90-4DD1-9B91-A2B9968624A4}"/>
              </a:ext>
            </a:extLst>
          </p:cNvPr>
          <p:cNvSpPr>
            <a:spLocks noGrp="1"/>
          </p:cNvSpPr>
          <p:nvPr>
            <p:ph idx="1"/>
          </p:nvPr>
        </p:nvSpPr>
        <p:spPr/>
        <p:txBody>
          <a:bodyPr>
            <a:normAutofit/>
          </a:bodyPr>
          <a:lstStyle/>
          <a:p>
            <a:r>
              <a:rPr lang="en-US" dirty="0"/>
              <a:t>There are no automatic recount or contest actions in Indiana</a:t>
            </a:r>
          </a:p>
          <a:p>
            <a:r>
              <a:rPr lang="en-US" dirty="0"/>
              <a:t>Specific individuals may petition the courts (local office) or state recount commission (statewide, state legislative, or federal offices) to request a recount</a:t>
            </a:r>
          </a:p>
          <a:p>
            <a:r>
              <a:rPr lang="en-US" dirty="0"/>
              <a:t>A recount reviews the election materials and ballots already cast in an election and determines which candidate received the highest number of votes </a:t>
            </a:r>
          </a:p>
          <a:p>
            <a:r>
              <a:rPr lang="en-US" dirty="0"/>
              <a:t>A contest action may result in a new election being called for the specific race or contest</a:t>
            </a:r>
          </a:p>
        </p:txBody>
      </p:sp>
      <p:sp>
        <p:nvSpPr>
          <p:cNvPr id="4" name="TextBox 3">
            <a:extLst>
              <a:ext uri="{FF2B5EF4-FFF2-40B4-BE49-F238E27FC236}">
                <a16:creationId xmlns:a16="http://schemas.microsoft.com/office/drawing/2014/main" id="{51B908EC-3D08-41EC-89B5-36D67133038C}"/>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3-12-6 | IC 3-12-11</a:t>
            </a:r>
          </a:p>
        </p:txBody>
      </p:sp>
    </p:spTree>
    <p:extLst>
      <p:ext uri="{BB962C8B-B14F-4D97-AF65-F5344CB8AC3E}">
        <p14:creationId xmlns:p14="http://schemas.microsoft.com/office/powerpoint/2010/main" val="3007640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9EC9-E169-4B40-82E0-EE299F2E76FD}"/>
              </a:ext>
            </a:extLst>
          </p:cNvPr>
          <p:cNvSpPr>
            <a:spLocks noGrp="1"/>
          </p:cNvSpPr>
          <p:nvPr>
            <p:ph type="title"/>
          </p:nvPr>
        </p:nvSpPr>
        <p:spPr/>
        <p:txBody>
          <a:bodyPr/>
          <a:lstStyle/>
          <a:p>
            <a:r>
              <a:rPr lang="en-US" dirty="0"/>
              <a:t>Recounts &amp; Contests </a:t>
            </a:r>
            <a:br>
              <a:rPr lang="en-US" dirty="0"/>
            </a:br>
            <a:r>
              <a:rPr lang="en-US" dirty="0"/>
              <a:t>for Local Candidates</a:t>
            </a:r>
          </a:p>
        </p:txBody>
      </p:sp>
      <p:sp>
        <p:nvSpPr>
          <p:cNvPr id="3" name="Content Placeholder 2">
            <a:extLst>
              <a:ext uri="{FF2B5EF4-FFF2-40B4-BE49-F238E27FC236}">
                <a16:creationId xmlns:a16="http://schemas.microsoft.com/office/drawing/2014/main" id="{61C21F94-BB90-4DD1-9B91-A2B9968624A4}"/>
              </a:ext>
            </a:extLst>
          </p:cNvPr>
          <p:cNvSpPr>
            <a:spLocks noGrp="1"/>
          </p:cNvSpPr>
          <p:nvPr>
            <p:ph idx="1"/>
          </p:nvPr>
        </p:nvSpPr>
        <p:spPr/>
        <p:txBody>
          <a:bodyPr>
            <a:normAutofit/>
          </a:bodyPr>
          <a:lstStyle/>
          <a:p>
            <a:r>
              <a:rPr lang="en-US" dirty="0"/>
              <a:t>A candidate requesting a recount must file a verified petition for recount in the circuit or superior court of the county no later than noon, prevailing local time, fourteen (14) days after the election </a:t>
            </a:r>
          </a:p>
          <a:p>
            <a:r>
              <a:rPr lang="en-US" dirty="0"/>
              <a:t>If the candidate does not do so, the candidate’s political county chairman may file a recount petition no later than noon, prevailing local time, seventeen (17) days after the election</a:t>
            </a:r>
          </a:p>
          <a:p>
            <a:r>
              <a:rPr lang="en-US" dirty="0"/>
              <a:t>Filings require specific information be included and a filing fee &amp; bond is required</a:t>
            </a:r>
          </a:p>
        </p:txBody>
      </p:sp>
      <p:sp>
        <p:nvSpPr>
          <p:cNvPr id="4" name="TextBox 3">
            <a:extLst>
              <a:ext uri="{FF2B5EF4-FFF2-40B4-BE49-F238E27FC236}">
                <a16:creationId xmlns:a16="http://schemas.microsoft.com/office/drawing/2014/main" id="{51B908EC-3D08-41EC-89B5-36D67133038C}"/>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3-12-6-2 | IC 3-12-6-2.5</a:t>
            </a:r>
          </a:p>
        </p:txBody>
      </p:sp>
    </p:spTree>
    <p:extLst>
      <p:ext uri="{BB962C8B-B14F-4D97-AF65-F5344CB8AC3E}">
        <p14:creationId xmlns:p14="http://schemas.microsoft.com/office/powerpoint/2010/main" val="2042219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9EC9-E169-4B40-82E0-EE299F2E76FD}"/>
              </a:ext>
            </a:extLst>
          </p:cNvPr>
          <p:cNvSpPr>
            <a:spLocks noGrp="1"/>
          </p:cNvSpPr>
          <p:nvPr>
            <p:ph type="title"/>
          </p:nvPr>
        </p:nvSpPr>
        <p:spPr/>
        <p:txBody>
          <a:bodyPr/>
          <a:lstStyle/>
          <a:p>
            <a:r>
              <a:rPr lang="en-US" dirty="0"/>
              <a:t>Recounts &amp; Contests </a:t>
            </a:r>
            <a:br>
              <a:rPr lang="en-US" dirty="0"/>
            </a:br>
            <a:r>
              <a:rPr lang="en-US" dirty="0"/>
              <a:t>for Local Candidates</a:t>
            </a:r>
          </a:p>
        </p:txBody>
      </p:sp>
      <p:sp>
        <p:nvSpPr>
          <p:cNvPr id="3" name="Content Placeholder 2">
            <a:extLst>
              <a:ext uri="{FF2B5EF4-FFF2-40B4-BE49-F238E27FC236}">
                <a16:creationId xmlns:a16="http://schemas.microsoft.com/office/drawing/2014/main" id="{61C21F94-BB90-4DD1-9B91-A2B9968624A4}"/>
              </a:ext>
            </a:extLst>
          </p:cNvPr>
          <p:cNvSpPr>
            <a:spLocks noGrp="1"/>
          </p:cNvSpPr>
          <p:nvPr>
            <p:ph idx="1"/>
          </p:nvPr>
        </p:nvSpPr>
        <p:spPr/>
        <p:txBody>
          <a:bodyPr>
            <a:normAutofit/>
          </a:bodyPr>
          <a:lstStyle/>
          <a:p>
            <a:r>
              <a:rPr lang="en-US" dirty="0"/>
              <a:t>Recount is conducted by a three-member commission appointed by judge assigned to oversee the recount case</a:t>
            </a:r>
          </a:p>
          <a:p>
            <a:r>
              <a:rPr lang="en-US" dirty="0"/>
              <a:t>A contest is a court proceeding where the contest petitioner presents arguments and facts to a judge that:</a:t>
            </a:r>
          </a:p>
          <a:p>
            <a:pPr lvl="1"/>
            <a:r>
              <a:rPr lang="en-US" dirty="0"/>
              <a:t>The candidate was elected is ineligible to assume office; or</a:t>
            </a:r>
          </a:p>
          <a:p>
            <a:pPr lvl="1"/>
            <a:r>
              <a:rPr lang="en-US" dirty="0"/>
              <a:t>A mistake or act occur during the election that makes it impossible to determine who received the highest number of votes</a:t>
            </a:r>
          </a:p>
        </p:txBody>
      </p:sp>
      <p:sp>
        <p:nvSpPr>
          <p:cNvPr id="4" name="TextBox 3">
            <a:extLst>
              <a:ext uri="{FF2B5EF4-FFF2-40B4-BE49-F238E27FC236}">
                <a16:creationId xmlns:a16="http://schemas.microsoft.com/office/drawing/2014/main" id="{51B908EC-3D08-41EC-89B5-36D67133038C}"/>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3-12-6-2 | IC 3-12-6-2.5</a:t>
            </a:r>
          </a:p>
        </p:txBody>
      </p:sp>
    </p:spTree>
    <p:extLst>
      <p:ext uri="{BB962C8B-B14F-4D97-AF65-F5344CB8AC3E}">
        <p14:creationId xmlns:p14="http://schemas.microsoft.com/office/powerpoint/2010/main" val="2296781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9EC9-E169-4B40-82E0-EE299F2E76FD}"/>
              </a:ext>
            </a:extLst>
          </p:cNvPr>
          <p:cNvSpPr>
            <a:spLocks noGrp="1"/>
          </p:cNvSpPr>
          <p:nvPr>
            <p:ph type="title"/>
          </p:nvPr>
        </p:nvSpPr>
        <p:spPr/>
        <p:txBody>
          <a:bodyPr/>
          <a:lstStyle/>
          <a:p>
            <a:r>
              <a:rPr lang="en-US" dirty="0"/>
              <a:t>Election Records </a:t>
            </a:r>
            <a:br>
              <a:rPr lang="en-US" dirty="0"/>
            </a:br>
            <a:r>
              <a:rPr lang="en-US" dirty="0"/>
              <a:t>During Recounts &amp; Contests</a:t>
            </a:r>
          </a:p>
        </p:txBody>
      </p:sp>
      <p:sp>
        <p:nvSpPr>
          <p:cNvPr id="3" name="Content Placeholder 2">
            <a:extLst>
              <a:ext uri="{FF2B5EF4-FFF2-40B4-BE49-F238E27FC236}">
                <a16:creationId xmlns:a16="http://schemas.microsoft.com/office/drawing/2014/main" id="{61C21F94-BB90-4DD1-9B91-A2B9968624A4}"/>
              </a:ext>
            </a:extLst>
          </p:cNvPr>
          <p:cNvSpPr>
            <a:spLocks noGrp="1"/>
          </p:cNvSpPr>
          <p:nvPr>
            <p:ph idx="1"/>
          </p:nvPr>
        </p:nvSpPr>
        <p:spPr/>
        <p:txBody>
          <a:bodyPr>
            <a:normAutofit/>
          </a:bodyPr>
          <a:lstStyle/>
          <a:p>
            <a:r>
              <a:rPr lang="en-US" dirty="0"/>
              <a:t>During a recount, a judge or the state recount commission may order that law enforcement impound the election materials until the recount concludes</a:t>
            </a:r>
          </a:p>
          <a:p>
            <a:r>
              <a:rPr lang="en-US" dirty="0"/>
              <a:t>If a recount or contest is filed for an election in your county then all the election materials must remain sealed until the recount or contest action concludes. State level impoundment may impact canvassing of elections for local office in the county.</a:t>
            </a:r>
          </a:p>
        </p:txBody>
      </p:sp>
      <p:sp>
        <p:nvSpPr>
          <p:cNvPr id="4" name="TextBox 3">
            <a:extLst>
              <a:ext uri="{FF2B5EF4-FFF2-40B4-BE49-F238E27FC236}">
                <a16:creationId xmlns:a16="http://schemas.microsoft.com/office/drawing/2014/main" id="{51B908EC-3D08-41EC-89B5-36D67133038C}"/>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3-12-6 | IC 3-12-11 | IC 3-10-1-31.1</a:t>
            </a:r>
          </a:p>
        </p:txBody>
      </p:sp>
    </p:spTree>
    <p:extLst>
      <p:ext uri="{BB962C8B-B14F-4D97-AF65-F5344CB8AC3E}">
        <p14:creationId xmlns:p14="http://schemas.microsoft.com/office/powerpoint/2010/main" val="1640468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9EC9-E169-4B40-82E0-EE299F2E76FD}"/>
              </a:ext>
            </a:extLst>
          </p:cNvPr>
          <p:cNvSpPr>
            <a:spLocks noGrp="1"/>
          </p:cNvSpPr>
          <p:nvPr>
            <p:ph type="title"/>
          </p:nvPr>
        </p:nvSpPr>
        <p:spPr/>
        <p:txBody>
          <a:bodyPr/>
          <a:lstStyle/>
          <a:p>
            <a:pPr algn="ctr"/>
            <a:r>
              <a:rPr lang="en-US" dirty="0"/>
              <a:t>A TIE!</a:t>
            </a:r>
          </a:p>
        </p:txBody>
      </p:sp>
      <p:sp>
        <p:nvSpPr>
          <p:cNvPr id="3" name="Content Placeholder 2">
            <a:extLst>
              <a:ext uri="{FF2B5EF4-FFF2-40B4-BE49-F238E27FC236}">
                <a16:creationId xmlns:a16="http://schemas.microsoft.com/office/drawing/2014/main" id="{61C21F94-BB90-4DD1-9B91-A2B9968624A4}"/>
              </a:ext>
            </a:extLst>
          </p:cNvPr>
          <p:cNvSpPr>
            <a:spLocks noGrp="1"/>
          </p:cNvSpPr>
          <p:nvPr>
            <p:ph idx="1"/>
          </p:nvPr>
        </p:nvSpPr>
        <p:spPr/>
        <p:txBody>
          <a:bodyPr>
            <a:normAutofit fontScale="92500" lnSpcReduction="10000"/>
          </a:bodyPr>
          <a:lstStyle/>
          <a:p>
            <a:r>
              <a:rPr lang="en-US" dirty="0"/>
              <a:t>Whenever a tie vote occurs at a primary election, a “CANDIDATE VACANCY” results</a:t>
            </a:r>
          </a:p>
          <a:p>
            <a:pPr lvl="1"/>
            <a:r>
              <a:rPr lang="en-US" dirty="0"/>
              <a:t>The resulting vacancy is filled through the early ballot vacancy process under IC 3-13-1</a:t>
            </a:r>
          </a:p>
          <a:p>
            <a:r>
              <a:rPr lang="en-US" dirty="0"/>
              <a:t>A tie in a general election for a federal, state (other than governor and lieutenant governor), or legislative office requires a special election to break the tie.</a:t>
            </a:r>
          </a:p>
          <a:p>
            <a:r>
              <a:rPr lang="en-US" dirty="0"/>
              <a:t>Whenever a circuit court clerk receives certification of a tie vote has occurred, the clerk shall immediately send written notice of the tie vote to the fiscal body of the affected political subdivision</a:t>
            </a:r>
          </a:p>
          <a:p>
            <a:pPr lvl="1"/>
            <a:r>
              <a:rPr lang="en-US" dirty="0"/>
              <a:t>Fiscal body is defined by IC 36-1-2-6</a:t>
            </a:r>
          </a:p>
          <a:p>
            <a:pPr lvl="1"/>
            <a:r>
              <a:rPr lang="en-US" dirty="0"/>
              <a:t>A fiscal body must resolve the tie by electing a person to fill the office </a:t>
            </a:r>
            <a:r>
              <a:rPr lang="en-US" b="1" dirty="0"/>
              <a:t>not later than December 31 following the election</a:t>
            </a:r>
          </a:p>
          <a:p>
            <a:pPr lvl="1"/>
            <a:r>
              <a:rPr lang="en-US" dirty="0"/>
              <a:t>If office is an at-large multi-member office, then fiscal body must elect enough candidates to fill the seats that have tie</a:t>
            </a:r>
          </a:p>
        </p:txBody>
      </p:sp>
      <p:sp>
        <p:nvSpPr>
          <p:cNvPr id="4" name="TextBox 3">
            <a:extLst>
              <a:ext uri="{FF2B5EF4-FFF2-40B4-BE49-F238E27FC236}">
                <a16:creationId xmlns:a16="http://schemas.microsoft.com/office/drawing/2014/main" id="{51B908EC-3D08-41EC-89B5-36D67133038C}"/>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3-12-9 | IC 3-13-1-17</a:t>
            </a:r>
          </a:p>
        </p:txBody>
      </p:sp>
    </p:spTree>
    <p:extLst>
      <p:ext uri="{BB962C8B-B14F-4D97-AF65-F5344CB8AC3E}">
        <p14:creationId xmlns:p14="http://schemas.microsoft.com/office/powerpoint/2010/main" val="162068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BA54-888E-430C-ACE3-303CE91E1676}"/>
              </a:ext>
            </a:extLst>
          </p:cNvPr>
          <p:cNvSpPr>
            <a:spLocks noGrp="1"/>
          </p:cNvSpPr>
          <p:nvPr>
            <p:ph type="title"/>
          </p:nvPr>
        </p:nvSpPr>
        <p:spPr/>
        <p:txBody>
          <a:bodyPr/>
          <a:lstStyle/>
          <a:p>
            <a:r>
              <a:rPr lang="en-US" dirty="0"/>
              <a:t>Tabulating Election Results - DRE</a:t>
            </a:r>
          </a:p>
        </p:txBody>
      </p:sp>
      <p:sp>
        <p:nvSpPr>
          <p:cNvPr id="3" name="Content Placeholder 2">
            <a:extLst>
              <a:ext uri="{FF2B5EF4-FFF2-40B4-BE49-F238E27FC236}">
                <a16:creationId xmlns:a16="http://schemas.microsoft.com/office/drawing/2014/main" id="{A5677B73-9899-4F14-88E9-5155164870D0}"/>
              </a:ext>
            </a:extLst>
          </p:cNvPr>
          <p:cNvSpPr>
            <a:spLocks noGrp="1"/>
          </p:cNvSpPr>
          <p:nvPr>
            <p:ph idx="1"/>
          </p:nvPr>
        </p:nvSpPr>
        <p:spPr/>
        <p:txBody>
          <a:bodyPr>
            <a:normAutofit/>
          </a:bodyPr>
          <a:lstStyle/>
          <a:p>
            <a:r>
              <a:rPr lang="en-US" dirty="0"/>
              <a:t>For locations that use DRE systems – follow system instructions to tabulate ballots and printout precinct vote totals for each candidate and public question</a:t>
            </a:r>
          </a:p>
          <a:p>
            <a:pPr lvl="1"/>
            <a:r>
              <a:rPr lang="en-US" dirty="0"/>
              <a:t>Must print out at least 1 vote total printout (tally paper) for county election board</a:t>
            </a:r>
          </a:p>
          <a:p>
            <a:pPr lvl="1"/>
            <a:r>
              <a:rPr lang="en-US" dirty="0"/>
              <a:t>Print extra copies of printout upon request of each appointed watcher and news media</a:t>
            </a:r>
          </a:p>
          <a:p>
            <a:pPr lvl="1"/>
            <a:r>
              <a:rPr lang="en-US" dirty="0"/>
              <a:t>Some voting system vendors design tally paper to be signed by precinct election board</a:t>
            </a:r>
          </a:p>
          <a:p>
            <a:r>
              <a:rPr lang="en-US" dirty="0"/>
              <a:t>Complete certificate form and seal form &amp; tally paper in PRE-15 and return to county election board</a:t>
            </a:r>
          </a:p>
          <a:p>
            <a:endParaRPr lang="en-US" dirty="0"/>
          </a:p>
        </p:txBody>
      </p:sp>
      <p:sp>
        <p:nvSpPr>
          <p:cNvPr id="4" name="TextBox 3">
            <a:extLst>
              <a:ext uri="{FF2B5EF4-FFF2-40B4-BE49-F238E27FC236}">
                <a16:creationId xmlns:a16="http://schemas.microsoft.com/office/drawing/2014/main" id="{AC3F1567-F41E-4D55-859B-7B26EF77316D}"/>
              </a:ext>
            </a:extLst>
          </p:cNvPr>
          <p:cNvSpPr txBox="1"/>
          <p:nvPr/>
        </p:nvSpPr>
        <p:spPr>
          <a:xfrm>
            <a:off x="4187992" y="6354374"/>
            <a:ext cx="4327358" cy="276999"/>
          </a:xfrm>
          <a:prstGeom prst="rect">
            <a:avLst/>
          </a:prstGeom>
          <a:noFill/>
        </p:spPr>
        <p:txBody>
          <a:bodyPr wrap="square" rtlCol="0">
            <a:spAutoFit/>
          </a:bodyPr>
          <a:lstStyle/>
          <a:p>
            <a:pPr algn="r"/>
            <a:r>
              <a:rPr lang="en-US" sz="1200" dirty="0"/>
              <a:t>IC 3-11-14-30 | IC 3-11-14-32 | IC 3-12-3.5-4</a:t>
            </a:r>
          </a:p>
        </p:txBody>
      </p:sp>
    </p:spTree>
    <p:extLst>
      <p:ext uri="{BB962C8B-B14F-4D97-AF65-F5344CB8AC3E}">
        <p14:creationId xmlns:p14="http://schemas.microsoft.com/office/powerpoint/2010/main" val="1209370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9EC9-E169-4B40-82E0-EE299F2E76FD}"/>
              </a:ext>
            </a:extLst>
          </p:cNvPr>
          <p:cNvSpPr>
            <a:spLocks noGrp="1"/>
          </p:cNvSpPr>
          <p:nvPr>
            <p:ph type="title"/>
          </p:nvPr>
        </p:nvSpPr>
        <p:spPr/>
        <p:txBody>
          <a:bodyPr/>
          <a:lstStyle/>
          <a:p>
            <a:pPr algn="ctr"/>
            <a:r>
              <a:rPr lang="en-US" dirty="0"/>
              <a:t>Thanks!</a:t>
            </a:r>
          </a:p>
        </p:txBody>
      </p:sp>
      <p:sp>
        <p:nvSpPr>
          <p:cNvPr id="3" name="Content Placeholder 2">
            <a:extLst>
              <a:ext uri="{FF2B5EF4-FFF2-40B4-BE49-F238E27FC236}">
                <a16:creationId xmlns:a16="http://schemas.microsoft.com/office/drawing/2014/main" id="{61C21F94-BB90-4DD1-9B91-A2B9968624A4}"/>
              </a:ext>
            </a:extLst>
          </p:cNvPr>
          <p:cNvSpPr>
            <a:spLocks noGrp="1"/>
          </p:cNvSpPr>
          <p:nvPr>
            <p:ph idx="1"/>
          </p:nvPr>
        </p:nvSpPr>
        <p:spPr/>
        <p:txBody>
          <a:bodyPr>
            <a:normAutofit/>
          </a:bodyPr>
          <a:lstStyle/>
          <a:p>
            <a:endParaRPr lang="en-US" dirty="0"/>
          </a:p>
        </p:txBody>
      </p:sp>
      <p:sp>
        <p:nvSpPr>
          <p:cNvPr id="4" name="TextBox 3">
            <a:extLst>
              <a:ext uri="{FF2B5EF4-FFF2-40B4-BE49-F238E27FC236}">
                <a16:creationId xmlns:a16="http://schemas.microsoft.com/office/drawing/2014/main" id="{51B908EC-3D08-41EC-89B5-36D67133038C}"/>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3-12-9 | IC 3-13-1-17</a:t>
            </a:r>
          </a:p>
        </p:txBody>
      </p:sp>
    </p:spTree>
    <p:extLst>
      <p:ext uri="{BB962C8B-B14F-4D97-AF65-F5344CB8AC3E}">
        <p14:creationId xmlns:p14="http://schemas.microsoft.com/office/powerpoint/2010/main" val="49707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49943-CF61-411A-8407-3EBA2516402F}"/>
              </a:ext>
            </a:extLst>
          </p:cNvPr>
          <p:cNvSpPr>
            <a:spLocks noGrp="1"/>
          </p:cNvSpPr>
          <p:nvPr>
            <p:ph type="title"/>
          </p:nvPr>
        </p:nvSpPr>
        <p:spPr/>
        <p:txBody>
          <a:bodyPr/>
          <a:lstStyle/>
          <a:p>
            <a:r>
              <a:rPr lang="en-US" dirty="0"/>
              <a:t>Tabulating Election Results – Optical Scan</a:t>
            </a:r>
          </a:p>
        </p:txBody>
      </p:sp>
      <p:sp>
        <p:nvSpPr>
          <p:cNvPr id="3" name="Content Placeholder 2">
            <a:extLst>
              <a:ext uri="{FF2B5EF4-FFF2-40B4-BE49-F238E27FC236}">
                <a16:creationId xmlns:a16="http://schemas.microsoft.com/office/drawing/2014/main" id="{9A7681F4-2868-4DA7-9A87-DCF289C64B56}"/>
              </a:ext>
            </a:extLst>
          </p:cNvPr>
          <p:cNvSpPr>
            <a:spLocks noGrp="1"/>
          </p:cNvSpPr>
          <p:nvPr>
            <p:ph idx="1"/>
          </p:nvPr>
        </p:nvSpPr>
        <p:spPr/>
        <p:txBody>
          <a:bodyPr>
            <a:normAutofit/>
          </a:bodyPr>
          <a:lstStyle/>
          <a:p>
            <a:r>
              <a:rPr lang="en-US" dirty="0"/>
              <a:t>Count ballots in ballot box &amp; confirm if number matches number of voters who signed pollbook</a:t>
            </a:r>
          </a:p>
          <a:p>
            <a:r>
              <a:rPr lang="en-US" dirty="0"/>
              <a:t>Print tally paper from tabulator if ballots were scanned through the tabulator as voter deposited ballot into ballot box</a:t>
            </a:r>
          </a:p>
          <a:p>
            <a:pPr lvl="1"/>
            <a:r>
              <a:rPr lang="en-US" dirty="0"/>
              <a:t>If ballots were not sent through tabulator, then the precinct election board must do so immediately after the ballots in the ballot box are counted</a:t>
            </a:r>
          </a:p>
          <a:p>
            <a:pPr lvl="1"/>
            <a:r>
              <a:rPr lang="en-US" dirty="0"/>
              <a:t>Make requested copies of tally paper for watchers and news media</a:t>
            </a:r>
          </a:p>
          <a:p>
            <a:r>
              <a:rPr lang="en-US" dirty="0"/>
              <a:t>Complete certificates and seal in PRE-15</a:t>
            </a:r>
          </a:p>
          <a:p>
            <a:r>
              <a:rPr lang="en-US" dirty="0"/>
              <a:t>Inspector and judge of other major party returns results to CEB with other precinct materials</a:t>
            </a:r>
          </a:p>
        </p:txBody>
      </p:sp>
      <p:sp>
        <p:nvSpPr>
          <p:cNvPr id="4" name="TextBox 3">
            <a:extLst>
              <a:ext uri="{FF2B5EF4-FFF2-40B4-BE49-F238E27FC236}">
                <a16:creationId xmlns:a16="http://schemas.microsoft.com/office/drawing/2014/main" id="{05F9981C-A42B-4076-B1B4-83E3D39F4ECF}"/>
              </a:ext>
            </a:extLst>
          </p:cNvPr>
          <p:cNvSpPr txBox="1"/>
          <p:nvPr/>
        </p:nvSpPr>
        <p:spPr>
          <a:xfrm>
            <a:off x="4572000" y="6354374"/>
            <a:ext cx="4327358" cy="276999"/>
          </a:xfrm>
          <a:prstGeom prst="rect">
            <a:avLst/>
          </a:prstGeom>
          <a:noFill/>
        </p:spPr>
        <p:txBody>
          <a:bodyPr wrap="square" rtlCol="0">
            <a:spAutoFit/>
          </a:bodyPr>
          <a:lstStyle/>
          <a:p>
            <a:pPr algn="r"/>
            <a:r>
              <a:rPr lang="en-US" sz="1200" dirty="0"/>
              <a:t>IC 3-12-3-1 | IC 3-12-3-2 | IC 3-12-3.5-4</a:t>
            </a:r>
          </a:p>
        </p:txBody>
      </p:sp>
    </p:spTree>
    <p:extLst>
      <p:ext uri="{BB962C8B-B14F-4D97-AF65-F5344CB8AC3E}">
        <p14:creationId xmlns:p14="http://schemas.microsoft.com/office/powerpoint/2010/main" val="733500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92D6-CC1D-4D8C-9C1F-3688DC1DF8CF}"/>
              </a:ext>
            </a:extLst>
          </p:cNvPr>
          <p:cNvSpPr>
            <a:spLocks noGrp="1"/>
          </p:cNvSpPr>
          <p:nvPr>
            <p:ph type="title"/>
          </p:nvPr>
        </p:nvSpPr>
        <p:spPr/>
        <p:txBody>
          <a:bodyPr/>
          <a:lstStyle/>
          <a:p>
            <a:r>
              <a:rPr lang="en-US" dirty="0"/>
              <a:t>Tabulating Results at Vote Centers</a:t>
            </a:r>
          </a:p>
        </p:txBody>
      </p:sp>
      <p:sp>
        <p:nvSpPr>
          <p:cNvPr id="3" name="Content Placeholder 2">
            <a:extLst>
              <a:ext uri="{FF2B5EF4-FFF2-40B4-BE49-F238E27FC236}">
                <a16:creationId xmlns:a16="http://schemas.microsoft.com/office/drawing/2014/main" id="{2503D85B-C203-4C0A-9820-B78A072514E9}"/>
              </a:ext>
            </a:extLst>
          </p:cNvPr>
          <p:cNvSpPr>
            <a:spLocks noGrp="1"/>
          </p:cNvSpPr>
          <p:nvPr>
            <p:ph idx="1"/>
          </p:nvPr>
        </p:nvSpPr>
        <p:spPr/>
        <p:txBody>
          <a:bodyPr/>
          <a:lstStyle/>
          <a:p>
            <a:r>
              <a:rPr lang="en-US" dirty="0"/>
              <a:t>The tabulation procedures apply to vote center locations</a:t>
            </a:r>
          </a:p>
          <a:p>
            <a:r>
              <a:rPr lang="en-US" dirty="0"/>
              <a:t>At each vote center tally reports must be printed for each precinct.</a:t>
            </a:r>
          </a:p>
          <a:p>
            <a:r>
              <a:rPr lang="en-US" dirty="0"/>
              <a:t>If vote center uses ballot cards, then ballot cards must be organized and separated by precinct EXCEPT in Marion County.</a:t>
            </a:r>
          </a:p>
        </p:txBody>
      </p:sp>
      <p:sp>
        <p:nvSpPr>
          <p:cNvPr id="4" name="TextBox 3">
            <a:extLst>
              <a:ext uri="{FF2B5EF4-FFF2-40B4-BE49-F238E27FC236}">
                <a16:creationId xmlns:a16="http://schemas.microsoft.com/office/drawing/2014/main" id="{B8B68E31-3D77-494F-9575-38FB63834BE7}"/>
              </a:ext>
            </a:extLst>
          </p:cNvPr>
          <p:cNvSpPr txBox="1"/>
          <p:nvPr/>
        </p:nvSpPr>
        <p:spPr>
          <a:xfrm>
            <a:off x="4187992" y="6354374"/>
            <a:ext cx="4327358" cy="276999"/>
          </a:xfrm>
          <a:prstGeom prst="rect">
            <a:avLst/>
          </a:prstGeom>
          <a:noFill/>
        </p:spPr>
        <p:txBody>
          <a:bodyPr wrap="square" rtlCol="0">
            <a:spAutoFit/>
          </a:bodyPr>
          <a:lstStyle/>
          <a:p>
            <a:pPr algn="r"/>
            <a:r>
              <a:rPr lang="en-US" sz="1200" dirty="0"/>
              <a:t>IC 3-11-18.1-4</a:t>
            </a:r>
          </a:p>
        </p:txBody>
      </p:sp>
    </p:spTree>
    <p:extLst>
      <p:ext uri="{BB962C8B-B14F-4D97-AF65-F5344CB8AC3E}">
        <p14:creationId xmlns:p14="http://schemas.microsoft.com/office/powerpoint/2010/main" val="76553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D7ADE-5660-440D-A29B-DC01FF3D4BC9}"/>
              </a:ext>
            </a:extLst>
          </p:cNvPr>
          <p:cNvSpPr>
            <a:spLocks noGrp="1"/>
          </p:cNvSpPr>
          <p:nvPr>
            <p:ph type="title"/>
          </p:nvPr>
        </p:nvSpPr>
        <p:spPr/>
        <p:txBody>
          <a:bodyPr/>
          <a:lstStyle/>
          <a:p>
            <a:r>
              <a:rPr lang="en-US" dirty="0"/>
              <a:t>Laws for Counting Ballots</a:t>
            </a:r>
          </a:p>
        </p:txBody>
      </p:sp>
      <p:sp>
        <p:nvSpPr>
          <p:cNvPr id="3" name="Content Placeholder 2">
            <a:extLst>
              <a:ext uri="{FF2B5EF4-FFF2-40B4-BE49-F238E27FC236}">
                <a16:creationId xmlns:a16="http://schemas.microsoft.com/office/drawing/2014/main" id="{8B88834C-5C66-4660-B23C-48377D49975E}"/>
              </a:ext>
            </a:extLst>
          </p:cNvPr>
          <p:cNvSpPr>
            <a:spLocks noGrp="1"/>
          </p:cNvSpPr>
          <p:nvPr>
            <p:ph idx="1"/>
          </p:nvPr>
        </p:nvSpPr>
        <p:spPr/>
        <p:txBody>
          <a:bodyPr>
            <a:normAutofit/>
          </a:bodyPr>
          <a:lstStyle/>
          <a:p>
            <a:r>
              <a:rPr lang="en-US" dirty="0"/>
              <a:t>The general principles for how ballots are to be counted and tabulated are coded into tabulator software, but BE AWARE of laws that apply if a manual review of a ballot is required</a:t>
            </a:r>
          </a:p>
          <a:p>
            <a:r>
              <a:rPr lang="en-US" dirty="0"/>
              <a:t>The primary factor to consider when counting a ballot is the intent of the voter</a:t>
            </a:r>
          </a:p>
          <a:p>
            <a:pPr lvl="1"/>
            <a:r>
              <a:rPr lang="en-US" dirty="0"/>
              <a:t>If the voter’s intent can be determined for who they vote for then the vote shall be counted for that candidate or on a public question</a:t>
            </a:r>
          </a:p>
          <a:p>
            <a:r>
              <a:rPr lang="en-US" dirty="0"/>
              <a:t>Some laws provide that if a specific event happens, then the ballot cannot be counted.</a:t>
            </a:r>
          </a:p>
          <a:p>
            <a:pPr lvl="1"/>
            <a:r>
              <a:rPr lang="en-US" dirty="0"/>
              <a:t>Some issues can be caught on Election Day before the voter’s ballot is deposited in the ballot box. In those cases, a voter may spoil their first ballot and get a new ballot to cast.</a:t>
            </a:r>
          </a:p>
        </p:txBody>
      </p:sp>
      <p:sp>
        <p:nvSpPr>
          <p:cNvPr id="4" name="TextBox 3">
            <a:extLst>
              <a:ext uri="{FF2B5EF4-FFF2-40B4-BE49-F238E27FC236}">
                <a16:creationId xmlns:a16="http://schemas.microsoft.com/office/drawing/2014/main" id="{A1F23D3F-D09C-47F2-A7E6-C371F10AF0CA}"/>
              </a:ext>
            </a:extLst>
          </p:cNvPr>
          <p:cNvSpPr txBox="1"/>
          <p:nvPr/>
        </p:nvSpPr>
        <p:spPr>
          <a:xfrm>
            <a:off x="4187992" y="6354374"/>
            <a:ext cx="4327358" cy="276999"/>
          </a:xfrm>
          <a:prstGeom prst="rect">
            <a:avLst/>
          </a:prstGeom>
          <a:noFill/>
        </p:spPr>
        <p:txBody>
          <a:bodyPr wrap="square" rtlCol="0">
            <a:spAutoFit/>
          </a:bodyPr>
          <a:lstStyle/>
          <a:p>
            <a:pPr algn="r"/>
            <a:r>
              <a:rPr lang="en-US" sz="1200" dirty="0"/>
              <a:t>IC 3-12-1-1</a:t>
            </a:r>
          </a:p>
        </p:txBody>
      </p:sp>
    </p:spTree>
    <p:extLst>
      <p:ext uri="{BB962C8B-B14F-4D97-AF65-F5344CB8AC3E}">
        <p14:creationId xmlns:p14="http://schemas.microsoft.com/office/powerpoint/2010/main" val="1472226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D7ADE-5660-440D-A29B-DC01FF3D4BC9}"/>
              </a:ext>
            </a:extLst>
          </p:cNvPr>
          <p:cNvSpPr>
            <a:spLocks noGrp="1"/>
          </p:cNvSpPr>
          <p:nvPr>
            <p:ph type="title"/>
          </p:nvPr>
        </p:nvSpPr>
        <p:spPr/>
        <p:txBody>
          <a:bodyPr/>
          <a:lstStyle/>
          <a:p>
            <a:r>
              <a:rPr lang="en-US" dirty="0"/>
              <a:t>Rules for Counting Ballots Cont.</a:t>
            </a:r>
          </a:p>
        </p:txBody>
      </p:sp>
      <p:sp>
        <p:nvSpPr>
          <p:cNvPr id="3" name="Content Placeholder 2">
            <a:extLst>
              <a:ext uri="{FF2B5EF4-FFF2-40B4-BE49-F238E27FC236}">
                <a16:creationId xmlns:a16="http://schemas.microsoft.com/office/drawing/2014/main" id="{8B88834C-5C66-4660-B23C-48377D49975E}"/>
              </a:ext>
            </a:extLst>
          </p:cNvPr>
          <p:cNvSpPr>
            <a:spLocks noGrp="1"/>
          </p:cNvSpPr>
          <p:nvPr>
            <p:ph idx="1"/>
          </p:nvPr>
        </p:nvSpPr>
        <p:spPr/>
        <p:txBody>
          <a:bodyPr>
            <a:normAutofit fontScale="92500" lnSpcReduction="10000"/>
          </a:bodyPr>
          <a:lstStyle/>
          <a:p>
            <a:r>
              <a:rPr lang="en-US" dirty="0"/>
              <a:t>A ballot cannot be counted if either or both of the bipartisan poll clerk initials are missing</a:t>
            </a:r>
          </a:p>
          <a:p>
            <a:pPr lvl="1"/>
            <a:r>
              <a:rPr lang="en-US" dirty="0"/>
              <a:t>EXCEPT for ABSENTEE BALLOTS, the ballot can be counted if the precinct is involved in a recount or contest after the election</a:t>
            </a:r>
          </a:p>
          <a:p>
            <a:r>
              <a:rPr lang="en-US" dirty="0"/>
              <a:t>The whole ballot is void if a distinguishing mark is found on the ballot</a:t>
            </a:r>
          </a:p>
          <a:p>
            <a:pPr lvl="1"/>
            <a:r>
              <a:rPr lang="en-US" dirty="0"/>
              <a:t>A distinguishing mark is a mark or mutilation made on the ballot with the intent to enable another to determine who cast the ballot</a:t>
            </a:r>
          </a:p>
          <a:p>
            <a:pPr lvl="1"/>
            <a:r>
              <a:rPr lang="en-US" dirty="0"/>
              <a:t>This includes the voter’s names, initials, a number, or a symbol</a:t>
            </a:r>
          </a:p>
          <a:p>
            <a:pPr lvl="1"/>
            <a:r>
              <a:rPr lang="en-US" dirty="0"/>
              <a:t>A voting mark is not a distinguishing mark</a:t>
            </a:r>
          </a:p>
          <a:p>
            <a:r>
              <a:rPr lang="en-US" dirty="0"/>
              <a:t>The whole ballot is void if the voter does an “extrinsic act” (folding a paper into the ballot) with the intent to enable another to determine who cast the ballot</a:t>
            </a:r>
          </a:p>
          <a:p>
            <a:pPr lvl="1"/>
            <a:r>
              <a:rPr lang="en-US" dirty="0"/>
              <a:t>Ensure marks on the ballot do not void the ballot unless the intent is established the marks were made to determine who cast the ballot</a:t>
            </a:r>
          </a:p>
        </p:txBody>
      </p:sp>
      <p:sp>
        <p:nvSpPr>
          <p:cNvPr id="4" name="TextBox 3">
            <a:extLst>
              <a:ext uri="{FF2B5EF4-FFF2-40B4-BE49-F238E27FC236}">
                <a16:creationId xmlns:a16="http://schemas.microsoft.com/office/drawing/2014/main" id="{A1F23D3F-D09C-47F2-A7E6-C371F10AF0CA}"/>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3-12-1-2 | IC 3-12-1-3 | IC 3-12-1-10 | IC 3-12-1-12</a:t>
            </a:r>
          </a:p>
        </p:txBody>
      </p:sp>
    </p:spTree>
    <p:extLst>
      <p:ext uri="{BB962C8B-B14F-4D97-AF65-F5344CB8AC3E}">
        <p14:creationId xmlns:p14="http://schemas.microsoft.com/office/powerpoint/2010/main" val="4181998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7B4F-2F32-429C-9BB8-FE0B38402162}"/>
              </a:ext>
            </a:extLst>
          </p:cNvPr>
          <p:cNvSpPr>
            <a:spLocks noGrp="1"/>
          </p:cNvSpPr>
          <p:nvPr>
            <p:ph type="title"/>
          </p:nvPr>
        </p:nvSpPr>
        <p:spPr/>
        <p:txBody>
          <a:bodyPr/>
          <a:lstStyle/>
          <a:p>
            <a:r>
              <a:rPr lang="en-US" dirty="0"/>
              <a:t>Voting Marks</a:t>
            </a:r>
          </a:p>
        </p:txBody>
      </p:sp>
      <p:sp>
        <p:nvSpPr>
          <p:cNvPr id="3" name="Content Placeholder 2">
            <a:extLst>
              <a:ext uri="{FF2B5EF4-FFF2-40B4-BE49-F238E27FC236}">
                <a16:creationId xmlns:a16="http://schemas.microsoft.com/office/drawing/2014/main" id="{D019E3DF-C651-4919-8CBB-8D8A600BA368}"/>
              </a:ext>
            </a:extLst>
          </p:cNvPr>
          <p:cNvSpPr>
            <a:spLocks noGrp="1"/>
          </p:cNvSpPr>
          <p:nvPr>
            <p:ph idx="1"/>
          </p:nvPr>
        </p:nvSpPr>
        <p:spPr/>
        <p:txBody>
          <a:bodyPr>
            <a:normAutofit/>
          </a:bodyPr>
          <a:lstStyle/>
          <a:p>
            <a:r>
              <a:rPr lang="en-US" dirty="0"/>
              <a:t>A voting mark made according to the instructions on the ballot must be counted for the candidate or answer to the public question next to the voting mark</a:t>
            </a:r>
          </a:p>
          <a:p>
            <a:r>
              <a:rPr lang="en-US" dirty="0"/>
              <a:t>No votes can be counted on a ballot if the voter votes for more candidates than can be elected (Overvote)</a:t>
            </a:r>
          </a:p>
          <a:p>
            <a:pPr lvl="1"/>
            <a:r>
              <a:rPr lang="en-US" dirty="0"/>
              <a:t>DRE systems &amp; OpScan Ballots with BMD prevent a voter from being able to do this</a:t>
            </a:r>
          </a:p>
          <a:p>
            <a:pPr lvl="1"/>
            <a:r>
              <a:rPr lang="en-US" dirty="0"/>
              <a:t>Tabulators for OpScan Ballots completed by pen or pencil are designed to alert voter if an overvote is detected</a:t>
            </a:r>
          </a:p>
          <a:p>
            <a:pPr lvl="2"/>
            <a:r>
              <a:rPr lang="en-US" dirty="0"/>
              <a:t>Allows vote to ask for ballot to be spoiled and get a new ballot to complete</a:t>
            </a:r>
          </a:p>
        </p:txBody>
      </p:sp>
      <p:sp>
        <p:nvSpPr>
          <p:cNvPr id="4" name="TextBox 3">
            <a:extLst>
              <a:ext uri="{FF2B5EF4-FFF2-40B4-BE49-F238E27FC236}">
                <a16:creationId xmlns:a16="http://schemas.microsoft.com/office/drawing/2014/main" id="{70CD8B47-F9E5-44D6-B6E1-5DD9B01AEB4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3-12-1-5 | IC 3-12-1-6 | IC 3-12-1-7</a:t>
            </a:r>
          </a:p>
        </p:txBody>
      </p:sp>
    </p:spTree>
    <p:extLst>
      <p:ext uri="{BB962C8B-B14F-4D97-AF65-F5344CB8AC3E}">
        <p14:creationId xmlns:p14="http://schemas.microsoft.com/office/powerpoint/2010/main" val="365796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7B4F-2F32-429C-9BB8-FE0B38402162}"/>
              </a:ext>
            </a:extLst>
          </p:cNvPr>
          <p:cNvSpPr>
            <a:spLocks noGrp="1"/>
          </p:cNvSpPr>
          <p:nvPr>
            <p:ph type="title"/>
          </p:nvPr>
        </p:nvSpPr>
        <p:spPr/>
        <p:txBody>
          <a:bodyPr/>
          <a:lstStyle/>
          <a:p>
            <a:r>
              <a:rPr lang="en-US" dirty="0"/>
              <a:t>Straight Ticket Laws</a:t>
            </a:r>
          </a:p>
        </p:txBody>
      </p:sp>
      <p:sp>
        <p:nvSpPr>
          <p:cNvPr id="3" name="Content Placeholder 2">
            <a:extLst>
              <a:ext uri="{FF2B5EF4-FFF2-40B4-BE49-F238E27FC236}">
                <a16:creationId xmlns:a16="http://schemas.microsoft.com/office/drawing/2014/main" id="{D019E3DF-C651-4919-8CBB-8D8A600BA368}"/>
              </a:ext>
            </a:extLst>
          </p:cNvPr>
          <p:cNvSpPr>
            <a:spLocks noGrp="1"/>
          </p:cNvSpPr>
          <p:nvPr>
            <p:ph idx="1"/>
          </p:nvPr>
        </p:nvSpPr>
        <p:spPr/>
        <p:txBody>
          <a:bodyPr>
            <a:normAutofit/>
          </a:bodyPr>
          <a:lstStyle/>
          <a:p>
            <a:r>
              <a:rPr lang="en-US" dirty="0"/>
              <a:t>If voting mark is made for a straight party ticket option then vote applies to each candidate nominated by that political party on the ballot</a:t>
            </a:r>
          </a:p>
          <a:p>
            <a:pPr lvl="1"/>
            <a:r>
              <a:rPr lang="en-US" dirty="0"/>
              <a:t>But straight ticket voting does not apply vote to any candidate for at-large, vote for more than 1 offices on the ballot</a:t>
            </a:r>
          </a:p>
          <a:p>
            <a:pPr lvl="1"/>
            <a:r>
              <a:rPr lang="en-US" dirty="0"/>
              <a:t>Straight ticket does not apply vote for school board or other nonpartisan offices or public questions.</a:t>
            </a:r>
          </a:p>
          <a:p>
            <a:r>
              <a:rPr lang="en-US" dirty="0"/>
              <a:t>A voting mark made according to the instructions on the ballot must be counted for the candidate or answer to the public question next to the voting mark</a:t>
            </a:r>
          </a:p>
        </p:txBody>
      </p:sp>
      <p:sp>
        <p:nvSpPr>
          <p:cNvPr id="4" name="TextBox 3">
            <a:extLst>
              <a:ext uri="{FF2B5EF4-FFF2-40B4-BE49-F238E27FC236}">
                <a16:creationId xmlns:a16="http://schemas.microsoft.com/office/drawing/2014/main" id="{70CD8B47-F9E5-44D6-B6E1-5DD9B01AEB42}"/>
              </a:ext>
            </a:extLst>
          </p:cNvPr>
          <p:cNvSpPr txBox="1"/>
          <p:nvPr/>
        </p:nvSpPr>
        <p:spPr>
          <a:xfrm>
            <a:off x="3257549" y="6354374"/>
            <a:ext cx="5257801" cy="276999"/>
          </a:xfrm>
          <a:prstGeom prst="rect">
            <a:avLst/>
          </a:prstGeom>
          <a:noFill/>
        </p:spPr>
        <p:txBody>
          <a:bodyPr wrap="square" rtlCol="0">
            <a:spAutoFit/>
          </a:bodyPr>
          <a:lstStyle/>
          <a:p>
            <a:pPr algn="r"/>
            <a:r>
              <a:rPr lang="en-US" sz="1200" dirty="0"/>
              <a:t>IC 3-12-1-7</a:t>
            </a:r>
          </a:p>
        </p:txBody>
      </p:sp>
    </p:spTree>
    <p:extLst>
      <p:ext uri="{BB962C8B-B14F-4D97-AF65-F5344CB8AC3E}">
        <p14:creationId xmlns:p14="http://schemas.microsoft.com/office/powerpoint/2010/main" val="1235520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TotalTime>
  <Words>3038</Words>
  <Application>Microsoft Office PowerPoint</Application>
  <PresentationFormat>On-screen Show (4:3)</PresentationFormat>
  <Paragraphs>208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Rounded MT Bold</vt:lpstr>
      <vt:lpstr>Calibri</vt:lpstr>
      <vt:lpstr>Calibri Light</vt:lpstr>
      <vt:lpstr>Office Theme</vt:lpstr>
      <vt:lpstr>Post-Election  Canvassing &amp; Certification  Brad King, Republican Co-Director Indiana Election Division 2022 Indiana Election Administrators Conference</vt:lpstr>
      <vt:lpstr>“The polls have now closed… but we’re just starting canvassing”</vt:lpstr>
      <vt:lpstr>Tabulating Election Results - DRE</vt:lpstr>
      <vt:lpstr>Tabulating Election Results – Optical Scan</vt:lpstr>
      <vt:lpstr>Tabulating Results at Vote Centers</vt:lpstr>
      <vt:lpstr>Laws for Counting Ballots</vt:lpstr>
      <vt:lpstr>Rules for Counting Ballots Cont.</vt:lpstr>
      <vt:lpstr>Voting Marks</vt:lpstr>
      <vt:lpstr>Straight Ticket Laws</vt:lpstr>
      <vt:lpstr>Straight Ticket Laws</vt:lpstr>
      <vt:lpstr>The “Former Candidate”</vt:lpstr>
      <vt:lpstr>Canvassing</vt:lpstr>
      <vt:lpstr>Canvassing</vt:lpstr>
      <vt:lpstr>Canvassing</vt:lpstr>
      <vt:lpstr>Canvassing &amp; Write-Ins</vt:lpstr>
      <vt:lpstr>Reporting Results</vt:lpstr>
      <vt:lpstr>Reporting To State ENR Site</vt:lpstr>
      <vt:lpstr>Transferring Results</vt:lpstr>
      <vt:lpstr>Do Not Publish Before 6 PM!</vt:lpstr>
      <vt:lpstr>Certifying Final Results</vt:lpstr>
      <vt:lpstr>Election Report (CEB-9)</vt:lpstr>
      <vt:lpstr>Bordering Multiple Counties</vt:lpstr>
      <vt:lpstr>Reporting Primary Election Results</vt:lpstr>
      <vt:lpstr>Certificate of Elections</vt:lpstr>
      <vt:lpstr>Recounts &amp; Contests</vt:lpstr>
      <vt:lpstr>Recounts &amp; Contests  for Local Candidates</vt:lpstr>
      <vt:lpstr>Recounts &amp; Contests  for Local Candidates</vt:lpstr>
      <vt:lpstr>Election Records  During Recounts &amp; Contests</vt:lpstr>
      <vt:lpstr>A TIE!</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Canvassing </dc:title>
  <dc:creator>Nussmeyer, Angela M</dc:creator>
  <cp:lastModifiedBy>Warycha, Valerie S</cp:lastModifiedBy>
  <cp:revision>6</cp:revision>
  <dcterms:created xsi:type="dcterms:W3CDTF">2021-12-07T21:31:10Z</dcterms:created>
  <dcterms:modified xsi:type="dcterms:W3CDTF">2023-12-04T20:28:41Z</dcterms:modified>
</cp:coreProperties>
</file>