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1"/>
  </p:notesMasterIdLst>
  <p:sldIdLst>
    <p:sldId id="289" r:id="rId2"/>
    <p:sldId id="391" r:id="rId3"/>
    <p:sldId id="343" r:id="rId4"/>
    <p:sldId id="344" r:id="rId5"/>
    <p:sldId id="346" r:id="rId6"/>
    <p:sldId id="345" r:id="rId7"/>
    <p:sldId id="386" r:id="rId8"/>
    <p:sldId id="392" r:id="rId9"/>
    <p:sldId id="393" r:id="rId10"/>
    <p:sldId id="394" r:id="rId11"/>
    <p:sldId id="395" r:id="rId12"/>
    <p:sldId id="396" r:id="rId13"/>
    <p:sldId id="397" r:id="rId14"/>
    <p:sldId id="398" r:id="rId15"/>
    <p:sldId id="399" r:id="rId16"/>
    <p:sldId id="400" r:id="rId17"/>
    <p:sldId id="281" r:id="rId18"/>
    <p:sldId id="347" r:id="rId19"/>
    <p:sldId id="38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B31"/>
    <a:srgbClr val="F1CFD5"/>
    <a:srgbClr val="E6ACB7"/>
    <a:srgbClr val="A231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75" autoAdjust="0"/>
    <p:restoredTop sz="94660"/>
  </p:normalViewPr>
  <p:slideViewPr>
    <p:cSldViewPr snapToGrid="0">
      <p:cViewPr varScale="1">
        <p:scale>
          <a:sx n="114" d="100"/>
          <a:sy n="114" d="100"/>
        </p:scale>
        <p:origin x="1122" y="1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chevar, Matthew R" userId="c18eeff3-5a3a-4c07-bed3-975016869984" providerId="ADAL" clId="{49900826-8A3A-4C33-9AA5-7820671B132E}"/>
    <pc:docChg chg="custSel delSld modSld delMainMaster">
      <pc:chgData name="Kochevar, Matthew R" userId="c18eeff3-5a3a-4c07-bed3-975016869984" providerId="ADAL" clId="{49900826-8A3A-4C33-9AA5-7820671B132E}" dt="2023-11-27T21:41:24.888" v="157" actId="20577"/>
      <pc:docMkLst>
        <pc:docMk/>
      </pc:docMkLst>
      <pc:sldChg chg="del">
        <pc:chgData name="Kochevar, Matthew R" userId="c18eeff3-5a3a-4c07-bed3-975016869984" providerId="ADAL" clId="{49900826-8A3A-4C33-9AA5-7820671B132E}" dt="2023-11-27T21:39:08.213" v="151" actId="2696"/>
        <pc:sldMkLst>
          <pc:docMk/>
          <pc:sldMk cId="2237279750" sldId="256"/>
        </pc:sldMkLst>
      </pc:sldChg>
      <pc:sldChg chg="del">
        <pc:chgData name="Kochevar, Matthew R" userId="c18eeff3-5a3a-4c07-bed3-975016869984" providerId="ADAL" clId="{49900826-8A3A-4C33-9AA5-7820671B132E}" dt="2023-11-27T21:27:57.820" v="1" actId="47"/>
        <pc:sldMkLst>
          <pc:docMk/>
          <pc:sldMk cId="2108101523" sldId="258"/>
        </pc:sldMkLst>
      </pc:sldChg>
      <pc:sldChg chg="del">
        <pc:chgData name="Kochevar, Matthew R" userId="c18eeff3-5a3a-4c07-bed3-975016869984" providerId="ADAL" clId="{49900826-8A3A-4C33-9AA5-7820671B132E}" dt="2023-11-27T21:38:10.887" v="5" actId="47"/>
        <pc:sldMkLst>
          <pc:docMk/>
          <pc:sldMk cId="793031181" sldId="261"/>
        </pc:sldMkLst>
      </pc:sldChg>
      <pc:sldChg chg="del">
        <pc:chgData name="Kochevar, Matthew R" userId="c18eeff3-5a3a-4c07-bed3-975016869984" providerId="ADAL" clId="{49900826-8A3A-4C33-9AA5-7820671B132E}" dt="2023-11-27T21:38:04.257" v="4" actId="47"/>
        <pc:sldMkLst>
          <pc:docMk/>
          <pc:sldMk cId="4135987602" sldId="262"/>
        </pc:sldMkLst>
      </pc:sldChg>
      <pc:sldChg chg="del">
        <pc:chgData name="Kochevar, Matthew R" userId="c18eeff3-5a3a-4c07-bed3-975016869984" providerId="ADAL" clId="{49900826-8A3A-4C33-9AA5-7820671B132E}" dt="2023-11-27T21:38:04.257" v="4" actId="47"/>
        <pc:sldMkLst>
          <pc:docMk/>
          <pc:sldMk cId="934323879" sldId="263"/>
        </pc:sldMkLst>
      </pc:sldChg>
      <pc:sldChg chg="del">
        <pc:chgData name="Kochevar, Matthew R" userId="c18eeff3-5a3a-4c07-bed3-975016869984" providerId="ADAL" clId="{49900826-8A3A-4C33-9AA5-7820671B132E}" dt="2023-11-27T21:38:04.257" v="4" actId="47"/>
        <pc:sldMkLst>
          <pc:docMk/>
          <pc:sldMk cId="2591125714" sldId="265"/>
        </pc:sldMkLst>
      </pc:sldChg>
      <pc:sldChg chg="del">
        <pc:chgData name="Kochevar, Matthew R" userId="c18eeff3-5a3a-4c07-bed3-975016869984" providerId="ADAL" clId="{49900826-8A3A-4C33-9AA5-7820671B132E}" dt="2023-11-27T21:38:04.257" v="4" actId="47"/>
        <pc:sldMkLst>
          <pc:docMk/>
          <pc:sldMk cId="2167882844" sldId="266"/>
        </pc:sldMkLst>
      </pc:sldChg>
      <pc:sldChg chg="del">
        <pc:chgData name="Kochevar, Matthew R" userId="c18eeff3-5a3a-4c07-bed3-975016869984" providerId="ADAL" clId="{49900826-8A3A-4C33-9AA5-7820671B132E}" dt="2023-11-27T21:38:04.257" v="4" actId="47"/>
        <pc:sldMkLst>
          <pc:docMk/>
          <pc:sldMk cId="3667256464" sldId="267"/>
        </pc:sldMkLst>
      </pc:sldChg>
      <pc:sldChg chg="del">
        <pc:chgData name="Kochevar, Matthew R" userId="c18eeff3-5a3a-4c07-bed3-975016869984" providerId="ADAL" clId="{49900826-8A3A-4C33-9AA5-7820671B132E}" dt="2023-11-27T21:38:10.887" v="5" actId="47"/>
        <pc:sldMkLst>
          <pc:docMk/>
          <pc:sldMk cId="4065099739" sldId="268"/>
        </pc:sldMkLst>
      </pc:sldChg>
      <pc:sldChg chg="del">
        <pc:chgData name="Kochevar, Matthew R" userId="c18eeff3-5a3a-4c07-bed3-975016869984" providerId="ADAL" clId="{49900826-8A3A-4C33-9AA5-7820671B132E}" dt="2023-11-27T21:38:04.257" v="4" actId="47"/>
        <pc:sldMkLst>
          <pc:docMk/>
          <pc:sldMk cId="1856587981" sldId="269"/>
        </pc:sldMkLst>
      </pc:sldChg>
      <pc:sldChg chg="del">
        <pc:chgData name="Kochevar, Matthew R" userId="c18eeff3-5a3a-4c07-bed3-975016869984" providerId="ADAL" clId="{49900826-8A3A-4C33-9AA5-7820671B132E}" dt="2023-11-27T21:38:04.257" v="4" actId="47"/>
        <pc:sldMkLst>
          <pc:docMk/>
          <pc:sldMk cId="2258704920" sldId="270"/>
        </pc:sldMkLst>
      </pc:sldChg>
      <pc:sldChg chg="del">
        <pc:chgData name="Kochevar, Matthew R" userId="c18eeff3-5a3a-4c07-bed3-975016869984" providerId="ADAL" clId="{49900826-8A3A-4C33-9AA5-7820671B132E}" dt="2023-11-27T21:27:57.820" v="1" actId="47"/>
        <pc:sldMkLst>
          <pc:docMk/>
          <pc:sldMk cId="2540698224" sldId="271"/>
        </pc:sldMkLst>
      </pc:sldChg>
      <pc:sldChg chg="del">
        <pc:chgData name="Kochevar, Matthew R" userId="c18eeff3-5a3a-4c07-bed3-975016869984" providerId="ADAL" clId="{49900826-8A3A-4C33-9AA5-7820671B132E}" dt="2023-11-27T21:37:50.698" v="2" actId="47"/>
        <pc:sldMkLst>
          <pc:docMk/>
          <pc:sldMk cId="2392859047" sldId="272"/>
        </pc:sldMkLst>
      </pc:sldChg>
      <pc:sldChg chg="del">
        <pc:chgData name="Kochevar, Matthew R" userId="c18eeff3-5a3a-4c07-bed3-975016869984" providerId="ADAL" clId="{49900826-8A3A-4C33-9AA5-7820671B132E}" dt="2023-11-27T21:27:57.820" v="1" actId="47"/>
        <pc:sldMkLst>
          <pc:docMk/>
          <pc:sldMk cId="371829413" sldId="273"/>
        </pc:sldMkLst>
      </pc:sldChg>
      <pc:sldChg chg="del">
        <pc:chgData name="Kochevar, Matthew R" userId="c18eeff3-5a3a-4c07-bed3-975016869984" providerId="ADAL" clId="{49900826-8A3A-4C33-9AA5-7820671B132E}" dt="2023-11-27T21:27:44.330" v="0" actId="47"/>
        <pc:sldMkLst>
          <pc:docMk/>
          <pc:sldMk cId="3938487978" sldId="279"/>
        </pc:sldMkLst>
      </pc:sldChg>
      <pc:sldChg chg="del">
        <pc:chgData name="Kochevar, Matthew R" userId="c18eeff3-5a3a-4c07-bed3-975016869984" providerId="ADAL" clId="{49900826-8A3A-4C33-9AA5-7820671B132E}" dt="2023-11-27T21:27:44.330" v="0" actId="47"/>
        <pc:sldMkLst>
          <pc:docMk/>
          <pc:sldMk cId="3203761997" sldId="286"/>
        </pc:sldMkLst>
      </pc:sldChg>
      <pc:sldChg chg="del">
        <pc:chgData name="Kochevar, Matthew R" userId="c18eeff3-5a3a-4c07-bed3-975016869984" providerId="ADAL" clId="{49900826-8A3A-4C33-9AA5-7820671B132E}" dt="2023-11-27T21:27:57.820" v="1" actId="47"/>
        <pc:sldMkLst>
          <pc:docMk/>
          <pc:sldMk cId="1655135177" sldId="287"/>
        </pc:sldMkLst>
      </pc:sldChg>
      <pc:sldChg chg="del">
        <pc:chgData name="Kochevar, Matthew R" userId="c18eeff3-5a3a-4c07-bed3-975016869984" providerId="ADAL" clId="{49900826-8A3A-4C33-9AA5-7820671B132E}" dt="2023-11-27T21:27:44.330" v="0" actId="47"/>
        <pc:sldMkLst>
          <pc:docMk/>
          <pc:sldMk cId="483313925" sldId="288"/>
        </pc:sldMkLst>
      </pc:sldChg>
      <pc:sldChg chg="modSp mod">
        <pc:chgData name="Kochevar, Matthew R" userId="c18eeff3-5a3a-4c07-bed3-975016869984" providerId="ADAL" clId="{49900826-8A3A-4C33-9AA5-7820671B132E}" dt="2023-11-27T21:39:03.198" v="150" actId="20577"/>
        <pc:sldMkLst>
          <pc:docMk/>
          <pc:sldMk cId="2844463338" sldId="289"/>
        </pc:sldMkLst>
        <pc:spChg chg="mod">
          <ac:chgData name="Kochevar, Matthew R" userId="c18eeff3-5a3a-4c07-bed3-975016869984" providerId="ADAL" clId="{49900826-8A3A-4C33-9AA5-7820671B132E}" dt="2023-11-27T21:39:03.198" v="150" actId="20577"/>
          <ac:spMkLst>
            <pc:docMk/>
            <pc:sldMk cId="2844463338" sldId="289"/>
            <ac:spMk id="7" creationId="{CDF43336-1E97-43DC-B2CF-581EE82441CF}"/>
          </ac:spMkLst>
        </pc:spChg>
        <pc:spChg chg="mod">
          <ac:chgData name="Kochevar, Matthew R" userId="c18eeff3-5a3a-4c07-bed3-975016869984" providerId="ADAL" clId="{49900826-8A3A-4C33-9AA5-7820671B132E}" dt="2023-11-27T21:38:49.638" v="136" actId="20577"/>
          <ac:spMkLst>
            <pc:docMk/>
            <pc:sldMk cId="2844463338" sldId="289"/>
            <ac:spMk id="10" creationId="{74FF257D-A9CD-47A4-81F6-98913A5C1A4B}"/>
          </ac:spMkLst>
        </pc:spChg>
      </pc:sldChg>
      <pc:sldChg chg="del">
        <pc:chgData name="Kochevar, Matthew R" userId="c18eeff3-5a3a-4c07-bed3-975016869984" providerId="ADAL" clId="{49900826-8A3A-4C33-9AA5-7820671B132E}" dt="2023-11-27T21:37:53.614" v="3" actId="47"/>
        <pc:sldMkLst>
          <pc:docMk/>
          <pc:sldMk cId="2855942300" sldId="290"/>
        </pc:sldMkLst>
      </pc:sldChg>
      <pc:sldChg chg="modSp mod">
        <pc:chgData name="Kochevar, Matthew R" userId="c18eeff3-5a3a-4c07-bed3-975016869984" providerId="ADAL" clId="{49900826-8A3A-4C33-9AA5-7820671B132E}" dt="2023-11-27T21:39:17.520" v="155" actId="27636"/>
        <pc:sldMkLst>
          <pc:docMk/>
          <pc:sldMk cId="1528852201" sldId="343"/>
        </pc:sldMkLst>
        <pc:spChg chg="mod">
          <ac:chgData name="Kochevar, Matthew R" userId="c18eeff3-5a3a-4c07-bed3-975016869984" providerId="ADAL" clId="{49900826-8A3A-4C33-9AA5-7820671B132E}" dt="2023-11-27T21:39:17.520" v="155" actId="27636"/>
          <ac:spMkLst>
            <pc:docMk/>
            <pc:sldMk cId="1528852201" sldId="343"/>
            <ac:spMk id="18435" creationId="{F6489B04-AD43-49AB-9255-F410B1AA34A9}"/>
          </ac:spMkLst>
        </pc:spChg>
      </pc:sldChg>
      <pc:sldChg chg="modSp mod">
        <pc:chgData name="Kochevar, Matthew R" userId="c18eeff3-5a3a-4c07-bed3-975016869984" providerId="ADAL" clId="{49900826-8A3A-4C33-9AA5-7820671B132E}" dt="2023-11-27T21:41:24.888" v="157" actId="20577"/>
        <pc:sldMkLst>
          <pc:docMk/>
          <pc:sldMk cId="0" sldId="394"/>
        </pc:sldMkLst>
        <pc:spChg chg="mod">
          <ac:chgData name="Kochevar, Matthew R" userId="c18eeff3-5a3a-4c07-bed3-975016869984" providerId="ADAL" clId="{49900826-8A3A-4C33-9AA5-7820671B132E}" dt="2023-11-27T21:41:24.888" v="157" actId="20577"/>
          <ac:spMkLst>
            <pc:docMk/>
            <pc:sldMk cId="0" sldId="394"/>
            <ac:spMk id="23555" creationId="{B53A67AF-989C-427F-8753-3718A6B7D823}"/>
          </ac:spMkLst>
        </pc:spChg>
      </pc:sldChg>
      <pc:sldChg chg="del">
        <pc:chgData name="Kochevar, Matthew R" userId="c18eeff3-5a3a-4c07-bed3-975016869984" providerId="ADAL" clId="{49900826-8A3A-4C33-9AA5-7820671B132E}" dt="2023-11-27T21:37:50.698" v="2" actId="47"/>
        <pc:sldMkLst>
          <pc:docMk/>
          <pc:sldMk cId="3579263886" sldId="401"/>
        </pc:sldMkLst>
      </pc:sldChg>
      <pc:sldMasterChg chg="del delSldLayout">
        <pc:chgData name="Kochevar, Matthew R" userId="c18eeff3-5a3a-4c07-bed3-975016869984" providerId="ADAL" clId="{49900826-8A3A-4C33-9AA5-7820671B132E}" dt="2023-11-27T21:39:08.213" v="151" actId="2696"/>
        <pc:sldMasterMkLst>
          <pc:docMk/>
          <pc:sldMasterMk cId="163307370" sldId="2147483660"/>
        </pc:sldMasterMkLst>
        <pc:sldLayoutChg chg="del">
          <pc:chgData name="Kochevar, Matthew R" userId="c18eeff3-5a3a-4c07-bed3-975016869984" providerId="ADAL" clId="{49900826-8A3A-4C33-9AA5-7820671B132E}" dt="2023-11-27T21:39:08.213" v="151" actId="2696"/>
          <pc:sldLayoutMkLst>
            <pc:docMk/>
            <pc:sldMasterMk cId="163307370" sldId="2147483660"/>
            <pc:sldLayoutMk cId="2042414203" sldId="2147483661"/>
          </pc:sldLayoutMkLst>
        </pc:sldLayoutChg>
        <pc:sldLayoutChg chg="del">
          <pc:chgData name="Kochevar, Matthew R" userId="c18eeff3-5a3a-4c07-bed3-975016869984" providerId="ADAL" clId="{49900826-8A3A-4C33-9AA5-7820671B132E}" dt="2023-11-27T21:39:08.213" v="151" actId="2696"/>
          <pc:sldLayoutMkLst>
            <pc:docMk/>
            <pc:sldMasterMk cId="163307370" sldId="2147483660"/>
            <pc:sldLayoutMk cId="3352956854" sldId="2147483662"/>
          </pc:sldLayoutMkLst>
        </pc:sldLayoutChg>
        <pc:sldLayoutChg chg="del">
          <pc:chgData name="Kochevar, Matthew R" userId="c18eeff3-5a3a-4c07-bed3-975016869984" providerId="ADAL" clId="{49900826-8A3A-4C33-9AA5-7820671B132E}" dt="2023-11-27T21:39:08.213" v="151" actId="2696"/>
          <pc:sldLayoutMkLst>
            <pc:docMk/>
            <pc:sldMasterMk cId="163307370" sldId="2147483660"/>
            <pc:sldLayoutMk cId="4021728081" sldId="2147483663"/>
          </pc:sldLayoutMkLst>
        </pc:sldLayoutChg>
        <pc:sldLayoutChg chg="del">
          <pc:chgData name="Kochevar, Matthew R" userId="c18eeff3-5a3a-4c07-bed3-975016869984" providerId="ADAL" clId="{49900826-8A3A-4C33-9AA5-7820671B132E}" dt="2023-11-27T21:39:08.213" v="151" actId="2696"/>
          <pc:sldLayoutMkLst>
            <pc:docMk/>
            <pc:sldMasterMk cId="163307370" sldId="2147483660"/>
            <pc:sldLayoutMk cId="1902316857" sldId="2147483664"/>
          </pc:sldLayoutMkLst>
        </pc:sldLayoutChg>
        <pc:sldLayoutChg chg="del">
          <pc:chgData name="Kochevar, Matthew R" userId="c18eeff3-5a3a-4c07-bed3-975016869984" providerId="ADAL" clId="{49900826-8A3A-4C33-9AA5-7820671B132E}" dt="2023-11-27T21:39:08.213" v="151" actId="2696"/>
          <pc:sldLayoutMkLst>
            <pc:docMk/>
            <pc:sldMasterMk cId="163307370" sldId="2147483660"/>
            <pc:sldLayoutMk cId="1398471992" sldId="2147483665"/>
          </pc:sldLayoutMkLst>
        </pc:sldLayoutChg>
        <pc:sldLayoutChg chg="del">
          <pc:chgData name="Kochevar, Matthew R" userId="c18eeff3-5a3a-4c07-bed3-975016869984" providerId="ADAL" clId="{49900826-8A3A-4C33-9AA5-7820671B132E}" dt="2023-11-27T21:39:08.213" v="151" actId="2696"/>
          <pc:sldLayoutMkLst>
            <pc:docMk/>
            <pc:sldMasterMk cId="163307370" sldId="2147483660"/>
            <pc:sldLayoutMk cId="918668253" sldId="2147483666"/>
          </pc:sldLayoutMkLst>
        </pc:sldLayoutChg>
        <pc:sldLayoutChg chg="del">
          <pc:chgData name="Kochevar, Matthew R" userId="c18eeff3-5a3a-4c07-bed3-975016869984" providerId="ADAL" clId="{49900826-8A3A-4C33-9AA5-7820671B132E}" dt="2023-11-27T21:39:08.213" v="151" actId="2696"/>
          <pc:sldLayoutMkLst>
            <pc:docMk/>
            <pc:sldMasterMk cId="163307370" sldId="2147483660"/>
            <pc:sldLayoutMk cId="1971454542" sldId="2147483667"/>
          </pc:sldLayoutMkLst>
        </pc:sldLayoutChg>
        <pc:sldLayoutChg chg="del">
          <pc:chgData name="Kochevar, Matthew R" userId="c18eeff3-5a3a-4c07-bed3-975016869984" providerId="ADAL" clId="{49900826-8A3A-4C33-9AA5-7820671B132E}" dt="2023-11-27T21:39:08.213" v="151" actId="2696"/>
          <pc:sldLayoutMkLst>
            <pc:docMk/>
            <pc:sldMasterMk cId="163307370" sldId="2147483660"/>
            <pc:sldLayoutMk cId="3521515614" sldId="2147483668"/>
          </pc:sldLayoutMkLst>
        </pc:sldLayoutChg>
        <pc:sldLayoutChg chg="del">
          <pc:chgData name="Kochevar, Matthew R" userId="c18eeff3-5a3a-4c07-bed3-975016869984" providerId="ADAL" clId="{49900826-8A3A-4C33-9AA5-7820671B132E}" dt="2023-11-27T21:39:08.213" v="151" actId="2696"/>
          <pc:sldLayoutMkLst>
            <pc:docMk/>
            <pc:sldMasterMk cId="163307370" sldId="2147483660"/>
            <pc:sldLayoutMk cId="2606518205" sldId="2147483669"/>
          </pc:sldLayoutMkLst>
        </pc:sldLayoutChg>
        <pc:sldLayoutChg chg="del">
          <pc:chgData name="Kochevar, Matthew R" userId="c18eeff3-5a3a-4c07-bed3-975016869984" providerId="ADAL" clId="{49900826-8A3A-4C33-9AA5-7820671B132E}" dt="2023-11-27T21:39:08.213" v="151" actId="2696"/>
          <pc:sldLayoutMkLst>
            <pc:docMk/>
            <pc:sldMasterMk cId="163307370" sldId="2147483660"/>
            <pc:sldLayoutMk cId="2449253252" sldId="2147483670"/>
          </pc:sldLayoutMkLst>
        </pc:sldLayoutChg>
        <pc:sldLayoutChg chg="del">
          <pc:chgData name="Kochevar, Matthew R" userId="c18eeff3-5a3a-4c07-bed3-975016869984" providerId="ADAL" clId="{49900826-8A3A-4C33-9AA5-7820671B132E}" dt="2023-11-27T21:39:08.213" v="151" actId="2696"/>
          <pc:sldLayoutMkLst>
            <pc:docMk/>
            <pc:sldMasterMk cId="163307370" sldId="2147483660"/>
            <pc:sldLayoutMk cId="1010049650"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5A099-F972-4CE2-B46E-F37CFADF00E1}" type="datetimeFigureOut">
              <a:rPr lang="en-US" smtClean="0"/>
              <a:t>11/27/2023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CC38D-0EEE-47AB-B273-5C1E94B0B579}" type="slidenum">
              <a:rPr lang="en-US" smtClean="0"/>
              <a:t>‹#›</a:t>
            </a:fld>
            <a:endParaRPr lang="en-US"/>
          </a:p>
        </p:txBody>
      </p:sp>
    </p:spTree>
    <p:extLst>
      <p:ext uri="{BB962C8B-B14F-4D97-AF65-F5344CB8AC3E}">
        <p14:creationId xmlns:p14="http://schemas.microsoft.com/office/powerpoint/2010/main" val="73108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9B040D2-483F-498F-ADAF-65BCB269D5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849E4DD-F6C2-4465-BD30-4EA18D6C5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25483638-4B31-4A3C-BC17-725FEC2C3E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FA4FB32-A286-4E21-AE58-35827C4183D1}"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8452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EC3F4-D257-41F5-B935-DEB70D5DA55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A552A57-E80E-46CD-B9F0-A1031BBA02E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ECAB4E8-C744-4AA7-8C04-50716622D9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E6FE56-546F-4B80-B03B-125A8C456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71B60-E643-4391-92FE-67F9799B70F8}"/>
              </a:ext>
            </a:extLst>
          </p:cNvPr>
          <p:cNvSpPr>
            <a:spLocks noGrp="1"/>
          </p:cNvSpPr>
          <p:nvPr>
            <p:ph type="sldNum" sz="quarter" idx="12"/>
          </p:nvPr>
        </p:nvSpPr>
        <p:spPr/>
        <p:txBody>
          <a:bodyPr/>
          <a:lstStyle/>
          <a:p>
            <a:fld id="{D2878AAC-24E3-4A8E-BB69-8733128878D4}" type="slidenum">
              <a:rPr lang="en-US" smtClean="0"/>
              <a:t>‹#›</a:t>
            </a:fld>
            <a:endParaRPr lang="en-US"/>
          </a:p>
        </p:txBody>
      </p:sp>
    </p:spTree>
    <p:extLst>
      <p:ext uri="{BB962C8B-B14F-4D97-AF65-F5344CB8AC3E}">
        <p14:creationId xmlns:p14="http://schemas.microsoft.com/office/powerpoint/2010/main" val="31326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BAB1-708B-4024-8999-9198988929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581707-CDCE-4E6E-BB73-654774C23E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D5194-01F6-49C4-B2DD-1B832F99B8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BBAD70E-035D-48B6-82E4-B9AA87E4F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EFC17-0488-48C4-A29D-03667E16CB81}"/>
              </a:ext>
            </a:extLst>
          </p:cNvPr>
          <p:cNvSpPr>
            <a:spLocks noGrp="1"/>
          </p:cNvSpPr>
          <p:nvPr>
            <p:ph type="sldNum" sz="quarter" idx="12"/>
          </p:nvPr>
        </p:nvSpPr>
        <p:spPr/>
        <p:txBody>
          <a:bodyPr/>
          <a:lstStyle/>
          <a:p>
            <a:fld id="{D2878AAC-24E3-4A8E-BB69-8733128878D4}" type="slidenum">
              <a:rPr lang="en-US" smtClean="0"/>
              <a:t>‹#›</a:t>
            </a:fld>
            <a:endParaRPr lang="en-US"/>
          </a:p>
        </p:txBody>
      </p:sp>
    </p:spTree>
    <p:extLst>
      <p:ext uri="{BB962C8B-B14F-4D97-AF65-F5344CB8AC3E}">
        <p14:creationId xmlns:p14="http://schemas.microsoft.com/office/powerpoint/2010/main" val="177742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528C79-0E3E-4555-A7E0-9EE4950BE9C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3E1978-B0AE-49F9-8C9F-30F95487655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30D1E-ACCC-4716-AEB2-E09A850A95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B0A0383-6523-4917-800D-72C70B6D5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DCC5F-1311-40D2-AC8B-78F4DFC0D7D1}"/>
              </a:ext>
            </a:extLst>
          </p:cNvPr>
          <p:cNvSpPr>
            <a:spLocks noGrp="1"/>
          </p:cNvSpPr>
          <p:nvPr>
            <p:ph type="sldNum" sz="quarter" idx="12"/>
          </p:nvPr>
        </p:nvSpPr>
        <p:spPr/>
        <p:txBody>
          <a:bodyPr/>
          <a:lstStyle/>
          <a:p>
            <a:fld id="{D2878AAC-24E3-4A8E-BB69-8733128878D4}" type="slidenum">
              <a:rPr lang="en-US" smtClean="0"/>
              <a:t>‹#›</a:t>
            </a:fld>
            <a:endParaRPr lang="en-US"/>
          </a:p>
        </p:txBody>
      </p:sp>
    </p:spTree>
    <p:extLst>
      <p:ext uri="{BB962C8B-B14F-4D97-AF65-F5344CB8AC3E}">
        <p14:creationId xmlns:p14="http://schemas.microsoft.com/office/powerpoint/2010/main" val="2299414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7E97873-7DF6-4FFD-9286-EAAC74AB765C}"/>
              </a:ext>
            </a:extLst>
          </p:cNvPr>
          <p:cNvCxnSpPr/>
          <p:nvPr userDrawn="1"/>
        </p:nvCxnSpPr>
        <p:spPr>
          <a:xfrm>
            <a:off x="457200" y="1447800"/>
            <a:ext cx="8229600" cy="0"/>
          </a:xfrm>
          <a:prstGeom prst="line">
            <a:avLst/>
          </a:prstGeom>
          <a:ln w="952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457200" y="1602011"/>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7A3C8F7B-F80C-47E2-8DEA-CA9B5B6CB4F0}"/>
              </a:ext>
            </a:extLst>
          </p:cNvPr>
          <p:cNvSpPr>
            <a:spLocks noGrp="1"/>
          </p:cNvSpPr>
          <p:nvPr>
            <p:ph type="sldNum" sz="quarter" idx="10"/>
          </p:nvPr>
        </p:nvSpPr>
        <p:spPr>
          <a:xfrm>
            <a:off x="457200" y="6400802"/>
            <a:ext cx="457200" cy="365125"/>
          </a:xfrm>
        </p:spPr>
        <p:txBody>
          <a:bodyPr/>
          <a:lstStyle>
            <a:lvl1pPr>
              <a:defRPr/>
            </a:lvl1pPr>
          </a:lstStyle>
          <a:p>
            <a:fld id="{4A195279-B867-46B5-B3BE-52196C88C10E}" type="slidenum">
              <a:rPr lang="en-US" altLang="en-US"/>
              <a:pPr/>
              <a:t>‹#›</a:t>
            </a:fld>
            <a:endParaRPr lang="en-US" altLang="en-US"/>
          </a:p>
        </p:txBody>
      </p:sp>
      <p:sp>
        <p:nvSpPr>
          <p:cNvPr id="6" name="Footer Placeholder 4">
            <a:extLst>
              <a:ext uri="{FF2B5EF4-FFF2-40B4-BE49-F238E27FC236}">
                <a16:creationId xmlns:a16="http://schemas.microsoft.com/office/drawing/2014/main" id="{73A86E27-B74D-492C-9211-F33267FE1B2D}"/>
              </a:ext>
            </a:extLst>
          </p:cNvPr>
          <p:cNvSpPr>
            <a:spLocks noGrp="1"/>
          </p:cNvSpPr>
          <p:nvPr>
            <p:ph type="ftr" sz="quarter" idx="11"/>
          </p:nvPr>
        </p:nvSpPr>
        <p:spPr>
          <a:xfrm>
            <a:off x="990600" y="6400802"/>
            <a:ext cx="2362200" cy="365125"/>
          </a:xfrm>
        </p:spPr>
        <p:txBody>
          <a:bodyPr/>
          <a:lstStyle>
            <a:lvl1pPr algn="l">
              <a:defRPr/>
            </a:lvl1pPr>
          </a:lstStyle>
          <a:p>
            <a:pPr>
              <a:defRPr/>
            </a:pPr>
            <a:endParaRPr lang="en-US"/>
          </a:p>
        </p:txBody>
      </p:sp>
    </p:spTree>
    <p:extLst>
      <p:ext uri="{BB962C8B-B14F-4D97-AF65-F5344CB8AC3E}">
        <p14:creationId xmlns:p14="http://schemas.microsoft.com/office/powerpoint/2010/main" val="133403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5FE8B3F-476A-4DE6-9743-372F4FF7FBFB}"/>
              </a:ext>
            </a:extLst>
          </p:cNvPr>
          <p:cNvCxnSpPr/>
          <p:nvPr userDrawn="1"/>
        </p:nvCxnSpPr>
        <p:spPr>
          <a:xfrm>
            <a:off x="457200" y="1447800"/>
            <a:ext cx="8229600" cy="0"/>
          </a:xfrm>
          <a:prstGeom prst="line">
            <a:avLst/>
          </a:prstGeom>
          <a:ln w="952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457200" y="1602009"/>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7FC1F486-3B77-4C64-AE9B-73B54A9279F0}"/>
              </a:ext>
            </a:extLst>
          </p:cNvPr>
          <p:cNvSpPr>
            <a:spLocks noGrp="1"/>
          </p:cNvSpPr>
          <p:nvPr>
            <p:ph type="sldNum" sz="quarter" idx="10"/>
          </p:nvPr>
        </p:nvSpPr>
        <p:spPr>
          <a:xfrm>
            <a:off x="457200" y="6400800"/>
            <a:ext cx="457200" cy="365125"/>
          </a:xfrm>
        </p:spPr>
        <p:txBody>
          <a:bodyPr/>
          <a:lstStyle>
            <a:lvl1pPr>
              <a:defRPr/>
            </a:lvl1pPr>
          </a:lstStyle>
          <a:p>
            <a:pPr>
              <a:defRPr/>
            </a:pPr>
            <a:fld id="{3BB60390-C803-46A9-825F-5EA79A335D20}"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B6A2420C-9AE1-4197-85B4-A4410A686C28}"/>
              </a:ext>
            </a:extLst>
          </p:cNvPr>
          <p:cNvSpPr>
            <a:spLocks noGrp="1"/>
          </p:cNvSpPr>
          <p:nvPr>
            <p:ph type="ftr" sz="quarter" idx="11"/>
          </p:nvPr>
        </p:nvSpPr>
        <p:spPr>
          <a:xfrm>
            <a:off x="990600" y="6400800"/>
            <a:ext cx="2362200" cy="365125"/>
          </a:xfrm>
        </p:spPr>
        <p:txBody>
          <a:bodyPr/>
          <a:lstStyle>
            <a:lvl1pPr algn="l">
              <a:defRPr/>
            </a:lvl1pPr>
          </a:lstStyle>
          <a:p>
            <a:pPr>
              <a:defRPr/>
            </a:pPr>
            <a:endParaRPr lang="en-US"/>
          </a:p>
        </p:txBody>
      </p:sp>
    </p:spTree>
    <p:extLst>
      <p:ext uri="{BB962C8B-B14F-4D97-AF65-F5344CB8AC3E}">
        <p14:creationId xmlns:p14="http://schemas.microsoft.com/office/powerpoint/2010/main" val="2819088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065183-6F1D-4A22-9C70-2475EA6A2166}"/>
              </a:ext>
            </a:extLst>
          </p:cNvPr>
          <p:cNvSpPr/>
          <p:nvPr userDrawn="1"/>
        </p:nvSpPr>
        <p:spPr>
          <a:xfrm>
            <a:off x="457200" y="0"/>
            <a:ext cx="5257800" cy="73152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6">
            <a:extLst>
              <a:ext uri="{FF2B5EF4-FFF2-40B4-BE49-F238E27FC236}">
                <a16:creationId xmlns:a16="http://schemas.microsoft.com/office/drawing/2014/main" id="{E6CB02DA-54AF-4DAF-8BB7-55CC7343E9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3600" y="0"/>
            <a:ext cx="73152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a:solidFill>
            <a:schemeClr val="accent1"/>
          </a:solidFill>
        </p:spPr>
        <p:txBody>
          <a:bodyPr/>
          <a:lstStyle>
            <a:lvl1pPr algn="l">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602009"/>
            <a:ext cx="5257800" cy="4525963"/>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96E63B1-F0CB-4915-94AE-DFB3175C7925}"/>
              </a:ext>
            </a:extLst>
          </p:cNvPr>
          <p:cNvSpPr>
            <a:spLocks noGrp="1"/>
          </p:cNvSpPr>
          <p:nvPr>
            <p:ph type="sldNum" sz="quarter" idx="10"/>
          </p:nvPr>
        </p:nvSpPr>
        <p:spPr>
          <a:xfrm>
            <a:off x="457200" y="6400800"/>
            <a:ext cx="457200" cy="365125"/>
          </a:xfrm>
        </p:spPr>
        <p:txBody>
          <a:bodyPr/>
          <a:lstStyle>
            <a:lvl1pPr>
              <a:defRPr/>
            </a:lvl1pPr>
          </a:lstStyle>
          <a:p>
            <a:pPr>
              <a:defRPr/>
            </a:pPr>
            <a:fld id="{43C16C62-322F-472E-BA14-8AB7BF354418}" type="slidenum">
              <a:rPr lang="en-US" altLang="en-US"/>
              <a:pPr>
                <a:defRPr/>
              </a:pPr>
              <a:t>‹#›</a:t>
            </a:fld>
            <a:endParaRPr lang="en-US" altLang="en-US"/>
          </a:p>
        </p:txBody>
      </p:sp>
      <p:sp>
        <p:nvSpPr>
          <p:cNvPr id="8" name="Footer Placeholder 4">
            <a:extLst>
              <a:ext uri="{FF2B5EF4-FFF2-40B4-BE49-F238E27FC236}">
                <a16:creationId xmlns:a16="http://schemas.microsoft.com/office/drawing/2014/main" id="{BF3D51E4-D96D-4286-93FD-4760543228F5}"/>
              </a:ext>
            </a:extLst>
          </p:cNvPr>
          <p:cNvSpPr>
            <a:spLocks noGrp="1"/>
          </p:cNvSpPr>
          <p:nvPr>
            <p:ph type="ftr" sz="quarter" idx="11"/>
          </p:nvPr>
        </p:nvSpPr>
        <p:spPr>
          <a:xfrm>
            <a:off x="990600" y="6400800"/>
            <a:ext cx="2362200" cy="365125"/>
          </a:xfrm>
        </p:spPr>
        <p:txBody>
          <a:bodyPr/>
          <a:lstStyle>
            <a:lvl1pPr algn="l">
              <a:defRPr/>
            </a:lvl1pPr>
          </a:lstStyle>
          <a:p>
            <a:pPr>
              <a:defRPr/>
            </a:pPr>
            <a:endParaRPr lang="en-US"/>
          </a:p>
        </p:txBody>
      </p:sp>
    </p:spTree>
    <p:extLst>
      <p:ext uri="{BB962C8B-B14F-4D97-AF65-F5344CB8AC3E}">
        <p14:creationId xmlns:p14="http://schemas.microsoft.com/office/powerpoint/2010/main" val="1881916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BECD369-5D26-42A9-96DB-8CBF84B4F7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54638" y="2914650"/>
            <a:ext cx="529272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691055" y="2514600"/>
            <a:ext cx="5562600" cy="1470025"/>
          </a:xfrm>
        </p:spPr>
        <p:txBody>
          <a:bodyPr/>
          <a:lstStyle>
            <a:lvl1pPr algn="l">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11" name="Subtitle 2"/>
          <p:cNvSpPr>
            <a:spLocks noGrp="1"/>
          </p:cNvSpPr>
          <p:nvPr>
            <p:ph type="subTitle" idx="1"/>
          </p:nvPr>
        </p:nvSpPr>
        <p:spPr>
          <a:xfrm>
            <a:off x="685800" y="4267200"/>
            <a:ext cx="4572000" cy="1524000"/>
          </a:xfrm>
        </p:spPr>
        <p:txBody>
          <a:bodyPr anchor="ctr"/>
          <a:lstStyle>
            <a:lvl1pPr marL="0" indent="0" algn="l">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51779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D445BFC-2C88-429A-A8A7-331E0E6613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9832283">
            <a:off x="7691438" y="5329238"/>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1489F608-7FD8-4D07-B736-EF13F02007CA}"/>
              </a:ext>
            </a:extLst>
          </p:cNvPr>
          <p:cNvCxnSpPr/>
          <p:nvPr userDrawn="1"/>
        </p:nvCxnSpPr>
        <p:spPr>
          <a:xfrm>
            <a:off x="457200" y="1447800"/>
            <a:ext cx="8229600" cy="0"/>
          </a:xfrm>
          <a:prstGeom prst="line">
            <a:avLst/>
          </a:prstGeom>
          <a:ln w="95250"/>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457200" y="274638"/>
            <a:ext cx="8229600" cy="1143000"/>
          </a:xfrm>
          <a:noFill/>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p:cNvSpPr>
            <a:spLocks noGrp="1"/>
          </p:cNvSpPr>
          <p:nvPr>
            <p:ph idx="1"/>
          </p:nvPr>
        </p:nvSpPr>
        <p:spPr>
          <a:xfrm>
            <a:off x="457200" y="1602009"/>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B3D9D3F1-5EB6-41B5-BEFE-738F36AA796A}"/>
              </a:ext>
            </a:extLst>
          </p:cNvPr>
          <p:cNvSpPr>
            <a:spLocks noGrp="1"/>
          </p:cNvSpPr>
          <p:nvPr>
            <p:ph type="ftr" sz="quarter" idx="10"/>
          </p:nvPr>
        </p:nvSpPr>
        <p:spPr>
          <a:xfrm>
            <a:off x="990600" y="6324600"/>
            <a:ext cx="2895600" cy="365125"/>
          </a:xfrm>
        </p:spPr>
        <p:txBody>
          <a:bodyPr/>
          <a:lstStyle>
            <a:lvl1pPr algn="l">
              <a:defRPr/>
            </a:lvl1pPr>
          </a:lstStyle>
          <a:p>
            <a:pPr>
              <a:defRPr/>
            </a:pPr>
            <a:endParaRPr lang="en-US"/>
          </a:p>
        </p:txBody>
      </p:sp>
      <p:sp>
        <p:nvSpPr>
          <p:cNvPr id="7" name="Slide Number Placeholder 5">
            <a:extLst>
              <a:ext uri="{FF2B5EF4-FFF2-40B4-BE49-F238E27FC236}">
                <a16:creationId xmlns:a16="http://schemas.microsoft.com/office/drawing/2014/main" id="{5C231CCE-0B10-46E0-9D57-09584ADEF1D2}"/>
              </a:ext>
            </a:extLst>
          </p:cNvPr>
          <p:cNvSpPr>
            <a:spLocks noGrp="1"/>
          </p:cNvSpPr>
          <p:nvPr>
            <p:ph type="sldNum" sz="quarter" idx="11"/>
          </p:nvPr>
        </p:nvSpPr>
        <p:spPr>
          <a:xfrm>
            <a:off x="457200" y="6329363"/>
            <a:ext cx="457200" cy="365125"/>
          </a:xfrm>
        </p:spPr>
        <p:txBody>
          <a:bodyPr/>
          <a:lstStyle>
            <a:lvl1pPr algn="ctr">
              <a:defRPr/>
            </a:lvl1pPr>
          </a:lstStyle>
          <a:p>
            <a:pPr>
              <a:defRPr/>
            </a:pPr>
            <a:fld id="{3BD775DB-6F84-46A3-85B4-9298FF91DAE1}" type="slidenum">
              <a:rPr lang="en-US" altLang="en-US"/>
              <a:pPr>
                <a:defRPr/>
              </a:pPr>
              <a:t>‹#›</a:t>
            </a:fld>
            <a:endParaRPr lang="en-US" altLang="en-US"/>
          </a:p>
        </p:txBody>
      </p:sp>
    </p:spTree>
    <p:extLst>
      <p:ext uri="{BB962C8B-B14F-4D97-AF65-F5344CB8AC3E}">
        <p14:creationId xmlns:p14="http://schemas.microsoft.com/office/powerpoint/2010/main" val="344518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Text&#10;&#10;Description automatically generated with low confidence">
            <a:extLst>
              <a:ext uri="{FF2B5EF4-FFF2-40B4-BE49-F238E27FC236}">
                <a16:creationId xmlns:a16="http://schemas.microsoft.com/office/drawing/2014/main" id="{64228C8B-78C7-47F8-BDF3-E6CA533DE154}"/>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25007" b="21383"/>
          <a:stretch/>
        </p:blipFill>
        <p:spPr>
          <a:xfrm rot="16200000">
            <a:off x="4497976" y="2216964"/>
            <a:ext cx="6844939" cy="2447109"/>
          </a:xfrm>
          <a:prstGeom prst="rect">
            <a:avLst/>
          </a:prstGeom>
        </p:spPr>
      </p:pic>
      <p:sp>
        <p:nvSpPr>
          <p:cNvPr id="2" name="Title 1">
            <a:extLst>
              <a:ext uri="{FF2B5EF4-FFF2-40B4-BE49-F238E27FC236}">
                <a16:creationId xmlns:a16="http://schemas.microsoft.com/office/drawing/2014/main" id="{766A3959-2B69-4595-BB92-F07EAE6E41D1}"/>
              </a:ext>
            </a:extLst>
          </p:cNvPr>
          <p:cNvSpPr>
            <a:spLocks noGrp="1"/>
          </p:cNvSpPr>
          <p:nvPr>
            <p:ph type="title"/>
          </p:nvPr>
        </p:nvSpPr>
        <p:spPr>
          <a:xfrm>
            <a:off x="637631" y="312879"/>
            <a:ext cx="7452904" cy="1010823"/>
          </a:xfrm>
          <a:solidFill>
            <a:srgbClr val="FDFDFA">
              <a:alpha val="89000"/>
            </a:srgbClr>
          </a:solidFill>
          <a:ln w="19050">
            <a:noFill/>
          </a:ln>
        </p:spPr>
        <p:txBody>
          <a:bodyPr>
            <a:normAutofit/>
          </a:bodyPr>
          <a:lstStyle>
            <a:lvl1pPr algn="ctr">
              <a:defRPr sz="4000" b="1"/>
            </a:lvl1pPr>
          </a:lstStyle>
          <a:p>
            <a:r>
              <a:rPr lang="en-US" dirty="0"/>
              <a:t>Click to edit Master title style</a:t>
            </a:r>
          </a:p>
        </p:txBody>
      </p:sp>
      <p:sp>
        <p:nvSpPr>
          <p:cNvPr id="3" name="Content Placeholder 2">
            <a:extLst>
              <a:ext uri="{FF2B5EF4-FFF2-40B4-BE49-F238E27FC236}">
                <a16:creationId xmlns:a16="http://schemas.microsoft.com/office/drawing/2014/main" id="{C5FDDE9E-0420-4CF5-AD14-2FAC975EA77A}"/>
              </a:ext>
            </a:extLst>
          </p:cNvPr>
          <p:cNvSpPr>
            <a:spLocks noGrp="1"/>
          </p:cNvSpPr>
          <p:nvPr>
            <p:ph idx="1"/>
          </p:nvPr>
        </p:nvSpPr>
        <p:spPr>
          <a:xfrm>
            <a:off x="628650" y="1584962"/>
            <a:ext cx="7452904" cy="4659084"/>
          </a:xfrm>
          <a:solidFill>
            <a:srgbClr val="FDFDFA">
              <a:alpha val="89000"/>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E8EC173-A017-4B02-91B5-88D2FD7876BF}"/>
              </a:ext>
            </a:extLst>
          </p:cNvPr>
          <p:cNvSpPr>
            <a:spLocks noGrp="1"/>
          </p:cNvSpPr>
          <p:nvPr>
            <p:ph type="sldNum" sz="quarter" idx="12"/>
          </p:nvPr>
        </p:nvSpPr>
        <p:spPr>
          <a:xfrm>
            <a:off x="8395879" y="5320031"/>
            <a:ext cx="433796" cy="365125"/>
          </a:xfrm>
        </p:spPr>
        <p:txBody>
          <a:bodyPr/>
          <a:lstStyle/>
          <a:p>
            <a:fld id="{D2878AAC-24E3-4A8E-BB69-8733128878D4}" type="slidenum">
              <a:rPr lang="en-US" smtClean="0"/>
              <a:t>‹#›</a:t>
            </a:fld>
            <a:endParaRPr lang="en-US"/>
          </a:p>
        </p:txBody>
      </p:sp>
      <p:sp>
        <p:nvSpPr>
          <p:cNvPr id="11" name="Rectangle 10">
            <a:extLst>
              <a:ext uri="{FF2B5EF4-FFF2-40B4-BE49-F238E27FC236}">
                <a16:creationId xmlns:a16="http://schemas.microsoft.com/office/drawing/2014/main" id="{A0811273-7B4B-4788-8622-ABC40BC5CEC9}"/>
              </a:ext>
            </a:extLst>
          </p:cNvPr>
          <p:cNvSpPr/>
          <p:nvPr userDrawn="1"/>
        </p:nvSpPr>
        <p:spPr>
          <a:xfrm>
            <a:off x="0" y="-121920"/>
            <a:ext cx="426720" cy="7236823"/>
          </a:xfrm>
          <a:prstGeom prst="rect">
            <a:avLst/>
          </a:prstGeom>
          <a:solidFill>
            <a:srgbClr val="D0D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3435293-0FF9-4ADA-8668-486E4A25841A}"/>
              </a:ext>
            </a:extLst>
          </p:cNvPr>
          <p:cNvCxnSpPr/>
          <p:nvPr userDrawn="1"/>
        </p:nvCxnSpPr>
        <p:spPr>
          <a:xfrm>
            <a:off x="522514" y="-121921"/>
            <a:ext cx="0" cy="7419703"/>
          </a:xfrm>
          <a:prstGeom prst="line">
            <a:avLst/>
          </a:prstGeom>
          <a:ln w="158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DACCF8-3B83-470D-87E5-CC766DE5E072}"/>
              </a:ext>
            </a:extLst>
          </p:cNvPr>
          <p:cNvCxnSpPr/>
          <p:nvPr userDrawn="1"/>
        </p:nvCxnSpPr>
        <p:spPr>
          <a:xfrm>
            <a:off x="426720" y="-121920"/>
            <a:ext cx="0" cy="7419703"/>
          </a:xfrm>
          <a:prstGeom prst="line">
            <a:avLst/>
          </a:prstGeom>
          <a:ln w="158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4625EBC-0478-4C56-9937-E56F995C9E4A}"/>
              </a:ext>
            </a:extLst>
          </p:cNvPr>
          <p:cNvCxnSpPr>
            <a:cxnSpLocks/>
          </p:cNvCxnSpPr>
          <p:nvPr userDrawn="1"/>
        </p:nvCxnSpPr>
        <p:spPr>
          <a:xfrm>
            <a:off x="-347797" y="1375954"/>
            <a:ext cx="9491797" cy="0"/>
          </a:xfrm>
          <a:prstGeom prst="line">
            <a:avLst/>
          </a:prstGeom>
          <a:ln w="158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A0EF382-3EE6-464A-AC2B-6B3666C8107B}"/>
              </a:ext>
            </a:extLst>
          </p:cNvPr>
          <p:cNvCxnSpPr>
            <a:cxnSpLocks/>
          </p:cNvCxnSpPr>
          <p:nvPr userDrawn="1"/>
        </p:nvCxnSpPr>
        <p:spPr>
          <a:xfrm>
            <a:off x="-173899" y="1480458"/>
            <a:ext cx="9491797" cy="0"/>
          </a:xfrm>
          <a:prstGeom prst="line">
            <a:avLst/>
          </a:prstGeom>
          <a:ln w="158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C86F19-C39A-4951-9718-2919FBC4DB75}"/>
              </a:ext>
            </a:extLst>
          </p:cNvPr>
          <p:cNvCxnSpPr/>
          <p:nvPr userDrawn="1"/>
        </p:nvCxnSpPr>
        <p:spPr>
          <a:xfrm>
            <a:off x="326571" y="-121921"/>
            <a:ext cx="0" cy="7419703"/>
          </a:xfrm>
          <a:prstGeom prst="line">
            <a:avLst/>
          </a:prstGeom>
          <a:ln w="15875">
            <a:solidFill>
              <a:srgbClr val="7F7F7F"/>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D483F76-30EF-480C-AAD6-5BA526D1EC83}"/>
              </a:ext>
            </a:extLst>
          </p:cNvPr>
          <p:cNvSpPr txBox="1"/>
          <p:nvPr userDrawn="1"/>
        </p:nvSpPr>
        <p:spPr>
          <a:xfrm>
            <a:off x="3027497" y="6509796"/>
            <a:ext cx="5802178" cy="215444"/>
          </a:xfrm>
          <a:prstGeom prst="rect">
            <a:avLst/>
          </a:prstGeom>
          <a:noFill/>
        </p:spPr>
        <p:txBody>
          <a:bodyPr wrap="square">
            <a:spAutoFit/>
          </a:bodyPr>
          <a:lstStyle/>
          <a:p>
            <a:pPr algn="r"/>
            <a:r>
              <a:rPr lang="en-US" sz="800" dirty="0"/>
              <a:t>Business vector created by rawpixel.com - www.freepik.com</a:t>
            </a:r>
          </a:p>
        </p:txBody>
      </p:sp>
    </p:spTree>
    <p:extLst>
      <p:ext uri="{BB962C8B-B14F-4D97-AF65-F5344CB8AC3E}">
        <p14:creationId xmlns:p14="http://schemas.microsoft.com/office/powerpoint/2010/main" val="99568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A834-0A9B-41C9-AF0E-9753102F927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8CD8E3E-F1B8-47C3-ACB6-525A352EDE7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F9DE21-F1F0-4150-95CB-67EAE467A3F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EA1E44D-6783-4A12-B7B9-91575EC6E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B1C56-BC78-4204-809B-EFD501630B06}"/>
              </a:ext>
            </a:extLst>
          </p:cNvPr>
          <p:cNvSpPr>
            <a:spLocks noGrp="1"/>
          </p:cNvSpPr>
          <p:nvPr>
            <p:ph type="sldNum" sz="quarter" idx="12"/>
          </p:nvPr>
        </p:nvSpPr>
        <p:spPr/>
        <p:txBody>
          <a:bodyPr/>
          <a:lstStyle/>
          <a:p>
            <a:fld id="{D2878AAC-24E3-4A8E-BB69-8733128878D4}" type="slidenum">
              <a:rPr lang="en-US" smtClean="0"/>
              <a:t>‹#›</a:t>
            </a:fld>
            <a:endParaRPr lang="en-US"/>
          </a:p>
        </p:txBody>
      </p:sp>
    </p:spTree>
    <p:extLst>
      <p:ext uri="{BB962C8B-B14F-4D97-AF65-F5344CB8AC3E}">
        <p14:creationId xmlns:p14="http://schemas.microsoft.com/office/powerpoint/2010/main" val="226308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0507-3DE7-45A1-92DA-107CC125D8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2B103F-61E3-4505-852E-C3BB3C9A146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D7F9D5-3043-4D76-A521-814DCC6EF7E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4380E5-2E6C-485A-898E-A7F5F084B9F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4F592FE-153A-4E3D-B0B8-B1D09CF1C9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248C7E-E307-40EF-B6D2-1816F98BD0E9}"/>
              </a:ext>
            </a:extLst>
          </p:cNvPr>
          <p:cNvSpPr>
            <a:spLocks noGrp="1"/>
          </p:cNvSpPr>
          <p:nvPr>
            <p:ph type="sldNum" sz="quarter" idx="12"/>
          </p:nvPr>
        </p:nvSpPr>
        <p:spPr/>
        <p:txBody>
          <a:bodyPr/>
          <a:lstStyle/>
          <a:p>
            <a:fld id="{D2878AAC-24E3-4A8E-BB69-8733128878D4}" type="slidenum">
              <a:rPr lang="en-US" smtClean="0"/>
              <a:t>‹#›</a:t>
            </a:fld>
            <a:endParaRPr lang="en-US"/>
          </a:p>
        </p:txBody>
      </p:sp>
    </p:spTree>
    <p:extLst>
      <p:ext uri="{BB962C8B-B14F-4D97-AF65-F5344CB8AC3E}">
        <p14:creationId xmlns:p14="http://schemas.microsoft.com/office/powerpoint/2010/main" val="346076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B8979-B614-4606-8502-3E348688624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CBDA3-46C5-41D9-9F93-F4D98695E3A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F04CE-C81F-4F22-B7F4-B2CCF155C92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B6588C-6AD6-4E05-9A7F-40BA5A84464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0F8B5F6-63B7-4993-9CE5-D858419B202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174FF5-BB46-4297-8A89-279786A566F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B53FD93-49ED-4C67-8BE6-42C2539BBB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0CB53A-3961-44E2-A273-07215DA13717}"/>
              </a:ext>
            </a:extLst>
          </p:cNvPr>
          <p:cNvSpPr>
            <a:spLocks noGrp="1"/>
          </p:cNvSpPr>
          <p:nvPr>
            <p:ph type="sldNum" sz="quarter" idx="12"/>
          </p:nvPr>
        </p:nvSpPr>
        <p:spPr/>
        <p:txBody>
          <a:bodyPr/>
          <a:lstStyle/>
          <a:p>
            <a:fld id="{D2878AAC-24E3-4A8E-BB69-8733128878D4}" type="slidenum">
              <a:rPr lang="en-US" smtClean="0"/>
              <a:t>‹#›</a:t>
            </a:fld>
            <a:endParaRPr lang="en-US"/>
          </a:p>
        </p:txBody>
      </p:sp>
    </p:spTree>
    <p:extLst>
      <p:ext uri="{BB962C8B-B14F-4D97-AF65-F5344CB8AC3E}">
        <p14:creationId xmlns:p14="http://schemas.microsoft.com/office/powerpoint/2010/main" val="120445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5D4A-E754-49A7-AB85-97D379A6ED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4813E-3526-4FB5-924F-E8C73C5F618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DA0EAB9-125C-42FB-893E-088490FD41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D6BBE5-B725-443E-83B6-84AC97681B14}"/>
              </a:ext>
            </a:extLst>
          </p:cNvPr>
          <p:cNvSpPr>
            <a:spLocks noGrp="1"/>
          </p:cNvSpPr>
          <p:nvPr>
            <p:ph type="sldNum" sz="quarter" idx="12"/>
          </p:nvPr>
        </p:nvSpPr>
        <p:spPr/>
        <p:txBody>
          <a:bodyPr/>
          <a:lstStyle/>
          <a:p>
            <a:fld id="{D2878AAC-24E3-4A8E-BB69-8733128878D4}" type="slidenum">
              <a:rPr lang="en-US" smtClean="0"/>
              <a:t>‹#›</a:t>
            </a:fld>
            <a:endParaRPr lang="en-US"/>
          </a:p>
        </p:txBody>
      </p:sp>
    </p:spTree>
    <p:extLst>
      <p:ext uri="{BB962C8B-B14F-4D97-AF65-F5344CB8AC3E}">
        <p14:creationId xmlns:p14="http://schemas.microsoft.com/office/powerpoint/2010/main" val="213417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471F5E-2577-4D01-A9D9-5586D2BA371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B99048E-66F6-423E-B86A-82055406D5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110BFE-3DCF-40D6-8E21-C550453A77AD}"/>
              </a:ext>
            </a:extLst>
          </p:cNvPr>
          <p:cNvSpPr>
            <a:spLocks noGrp="1"/>
          </p:cNvSpPr>
          <p:nvPr>
            <p:ph type="sldNum" sz="quarter" idx="12"/>
          </p:nvPr>
        </p:nvSpPr>
        <p:spPr/>
        <p:txBody>
          <a:bodyPr/>
          <a:lstStyle/>
          <a:p>
            <a:fld id="{D2878AAC-24E3-4A8E-BB69-8733128878D4}" type="slidenum">
              <a:rPr lang="en-US" smtClean="0"/>
              <a:t>‹#›</a:t>
            </a:fld>
            <a:endParaRPr lang="en-US"/>
          </a:p>
        </p:txBody>
      </p:sp>
    </p:spTree>
    <p:extLst>
      <p:ext uri="{BB962C8B-B14F-4D97-AF65-F5344CB8AC3E}">
        <p14:creationId xmlns:p14="http://schemas.microsoft.com/office/powerpoint/2010/main" val="226096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87A8-C68C-4278-A642-FD54956F722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71F1C30-8C84-418E-B399-24017824E80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373704-5BCB-44CA-BD91-0C6DCAF0410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B404B3-B973-427C-B73C-7E76E9179CE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F7F8B6A-FF7E-4FE3-A5B4-2FAB9BD83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37DA4D-7166-4251-A505-3BDDC1998079}"/>
              </a:ext>
            </a:extLst>
          </p:cNvPr>
          <p:cNvSpPr>
            <a:spLocks noGrp="1"/>
          </p:cNvSpPr>
          <p:nvPr>
            <p:ph type="sldNum" sz="quarter" idx="12"/>
          </p:nvPr>
        </p:nvSpPr>
        <p:spPr/>
        <p:txBody>
          <a:bodyPr/>
          <a:lstStyle/>
          <a:p>
            <a:fld id="{D2878AAC-24E3-4A8E-BB69-8733128878D4}" type="slidenum">
              <a:rPr lang="en-US" smtClean="0"/>
              <a:t>‹#›</a:t>
            </a:fld>
            <a:endParaRPr lang="en-US"/>
          </a:p>
        </p:txBody>
      </p:sp>
    </p:spTree>
    <p:extLst>
      <p:ext uri="{BB962C8B-B14F-4D97-AF65-F5344CB8AC3E}">
        <p14:creationId xmlns:p14="http://schemas.microsoft.com/office/powerpoint/2010/main" val="1871221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A3FFF-460A-4F16-B3F7-259711D1796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CE00CC7-3568-4637-8EB1-5B5E93DF77C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B507E30-0C10-4E6C-BD98-E9899A902B7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D38E8B-14C7-414B-BF7B-6372C1853EB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2E1FD7D-B475-4F82-9422-BBCDCFD01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7A6F4-C363-48DF-9616-E0244F1B3D7D}"/>
              </a:ext>
            </a:extLst>
          </p:cNvPr>
          <p:cNvSpPr>
            <a:spLocks noGrp="1"/>
          </p:cNvSpPr>
          <p:nvPr>
            <p:ph type="sldNum" sz="quarter" idx="12"/>
          </p:nvPr>
        </p:nvSpPr>
        <p:spPr/>
        <p:txBody>
          <a:bodyPr/>
          <a:lstStyle/>
          <a:p>
            <a:fld id="{D2878AAC-24E3-4A8E-BB69-8733128878D4}" type="slidenum">
              <a:rPr lang="en-US" smtClean="0"/>
              <a:t>‹#›</a:t>
            </a:fld>
            <a:endParaRPr lang="en-US"/>
          </a:p>
        </p:txBody>
      </p:sp>
    </p:spTree>
    <p:extLst>
      <p:ext uri="{BB962C8B-B14F-4D97-AF65-F5344CB8AC3E}">
        <p14:creationId xmlns:p14="http://schemas.microsoft.com/office/powerpoint/2010/main" val="39374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5A404-E4A1-4059-98B2-2A6EB08137F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9DF881-9951-48A9-900B-8C9C2F3363C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E9A7D-1DDA-4D83-BD94-7753BC1F631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14BEA3C-3382-4A23-B7C2-5BE5B4E7DC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A37076-945A-4C28-9127-AA16E603AAA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878AAC-24E3-4A8E-BB69-8733128878D4}" type="slidenum">
              <a:rPr lang="en-US" smtClean="0"/>
              <a:t>‹#›</a:t>
            </a:fld>
            <a:endParaRPr lang="en-US"/>
          </a:p>
        </p:txBody>
      </p:sp>
    </p:spTree>
    <p:extLst>
      <p:ext uri="{BB962C8B-B14F-4D97-AF65-F5344CB8AC3E}">
        <p14:creationId xmlns:p14="http://schemas.microsoft.com/office/powerpoint/2010/main" val="260995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730A58-8A50-4658-8610-B0BD35D8FC7B}"/>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263178"/>
            <a:ext cx="11923151" cy="7384356"/>
          </a:xfrm>
          <a:prstGeom prst="rect">
            <a:avLst/>
          </a:prstGeom>
        </p:spPr>
      </p:pic>
      <p:sp>
        <p:nvSpPr>
          <p:cNvPr id="9" name="TextBox 8">
            <a:extLst>
              <a:ext uri="{FF2B5EF4-FFF2-40B4-BE49-F238E27FC236}">
                <a16:creationId xmlns:a16="http://schemas.microsoft.com/office/drawing/2014/main" id="{5B7DC916-C8A9-4646-B7D7-A33ACA23FC0D}"/>
              </a:ext>
            </a:extLst>
          </p:cNvPr>
          <p:cNvSpPr txBox="1"/>
          <p:nvPr/>
        </p:nvSpPr>
        <p:spPr>
          <a:xfrm>
            <a:off x="0" y="1346948"/>
            <a:ext cx="9213156" cy="830997"/>
          </a:xfrm>
          <a:prstGeom prst="rect">
            <a:avLst/>
          </a:prstGeom>
          <a:solidFill>
            <a:srgbClr val="2C2B3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highlight>
                  <a:srgbClr val="2C2B31"/>
                </a:highlight>
                <a:uLnTx/>
                <a:uFillTx/>
                <a:latin typeface="Calibri" panose="020F0502020204030204"/>
                <a:ea typeface="+mn-ea"/>
                <a:cs typeface="+mn-cs"/>
              </a:rPr>
              <a:t>Campaign Finance Enforcement </a:t>
            </a:r>
            <a:endParaRPr kumimoji="0" lang="en-US" sz="4000" b="0" i="0" u="none" strike="noStrike" kern="1200" cap="none" spc="0" normalizeH="0" baseline="0" noProof="0" dirty="0">
              <a:ln>
                <a:noFill/>
              </a:ln>
              <a:solidFill>
                <a:prstClr val="white"/>
              </a:solidFill>
              <a:effectLst/>
              <a:highlight>
                <a:srgbClr val="2C2B31"/>
              </a:highligh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4FF257D-A9CD-47A4-81F6-98913A5C1A4B}"/>
              </a:ext>
            </a:extLst>
          </p:cNvPr>
          <p:cNvSpPr txBox="1"/>
          <p:nvPr/>
        </p:nvSpPr>
        <p:spPr>
          <a:xfrm>
            <a:off x="705394" y="2358268"/>
            <a:ext cx="7810437" cy="646331"/>
          </a:xfrm>
          <a:prstGeom prst="rect">
            <a:avLst/>
          </a:prstGeom>
          <a:solidFill>
            <a:schemeClr val="bg1">
              <a:alpha val="55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Presented by Matthew Kochevar, Co-General Counsel</a:t>
            </a:r>
          </a:p>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2024 Indiana Election Administrators Conference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CFA04C2-C1A3-47C0-B0A6-EF3529C10A0C}"/>
              </a:ext>
            </a:extLst>
          </p:cNvPr>
          <p:cNvSpPr txBox="1"/>
          <p:nvPr/>
        </p:nvSpPr>
        <p:spPr>
          <a:xfrm>
            <a:off x="3939989" y="6220487"/>
            <a:ext cx="4575842"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Money photo created by </a:t>
            </a: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wirestock</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 www.freepik.com</a:t>
            </a:r>
          </a:p>
        </p:txBody>
      </p:sp>
      <p:sp>
        <p:nvSpPr>
          <p:cNvPr id="2" name="TextBox 1">
            <a:extLst>
              <a:ext uri="{FF2B5EF4-FFF2-40B4-BE49-F238E27FC236}">
                <a16:creationId xmlns:a16="http://schemas.microsoft.com/office/drawing/2014/main" id="{E579947F-EF9F-41BA-BEBA-3D7141B77ED9}"/>
              </a:ext>
            </a:extLst>
          </p:cNvPr>
          <p:cNvSpPr txBox="1"/>
          <p:nvPr/>
        </p:nvSpPr>
        <p:spPr>
          <a:xfrm>
            <a:off x="1319134" y="3575154"/>
            <a:ext cx="5696263" cy="18186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4">
            <a:extLst>
              <a:ext uri="{FF2B5EF4-FFF2-40B4-BE49-F238E27FC236}">
                <a16:creationId xmlns:a16="http://schemas.microsoft.com/office/drawing/2014/main" id="{CDF43336-1E97-43DC-B2CF-581EE82441CF}"/>
              </a:ext>
            </a:extLst>
          </p:cNvPr>
          <p:cNvSpPr txBox="1">
            <a:spLocks/>
          </p:cNvSpPr>
          <p:nvPr/>
        </p:nvSpPr>
        <p:spPr>
          <a:xfrm>
            <a:off x="705393" y="3004599"/>
            <a:ext cx="7810437" cy="3163940"/>
          </a:xfrm>
          <a:prstGeom prst="rect">
            <a:avLst/>
          </a:prstGeom>
          <a:solidFill>
            <a:schemeClr val="bg1">
              <a:alpha val="55000"/>
            </a:schemeClr>
          </a:solidFill>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R="0" lvl="0" defTabSz="685800" rtl="0" eaLnBrk="1" fontAlgn="auto" latinLnBrk="0" hangingPunct="1">
              <a:lnSpc>
                <a:spcPct val="90000"/>
              </a:lnSpc>
              <a:spcBef>
                <a:spcPts val="750"/>
              </a:spcBef>
              <a:spcAft>
                <a:spcPts val="0"/>
              </a:spcAft>
              <a:buClrTx/>
              <a:buSzTx/>
              <a:tabLst/>
              <a:defRPr/>
            </a:pPr>
            <a:r>
              <a:rPr lang="en-US" altLang="en-US" sz="2800" b="1" dirty="0">
                <a:solidFill>
                  <a:prstClr val="black"/>
                </a:solidFill>
                <a:latin typeface="Calibri" panose="020F0502020204030204"/>
              </a:rPr>
              <a:t>Covering</a:t>
            </a:r>
            <a:endParaRPr kumimoji="0" lang="en-US" alt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mn-ea"/>
                <a:cs typeface="+mn-cs"/>
              </a:rPr>
              <a:t>Delinquent &amp; Defective Reports</a:t>
            </a: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mn-ea"/>
                <a:cs typeface="+mn-cs"/>
              </a:rPr>
              <a:t>Audits</a:t>
            </a: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mn-ea"/>
                <a:cs typeface="+mn-cs"/>
              </a:rPr>
              <a:t>Penalty Schedule</a:t>
            </a: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mn-ea"/>
                <a:cs typeface="+mn-cs"/>
              </a:rPr>
              <a:t>Enforcement Proceedings</a:t>
            </a: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mn-ea"/>
                <a:cs typeface="+mn-cs"/>
              </a:rPr>
              <a:t>Proxies</a:t>
            </a: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mn-ea"/>
                <a:cs typeface="+mn-cs"/>
              </a:rPr>
              <a:t>Collecting Fines</a:t>
            </a:r>
          </a:p>
        </p:txBody>
      </p:sp>
    </p:spTree>
    <p:extLst>
      <p:ext uri="{BB962C8B-B14F-4D97-AF65-F5344CB8AC3E}">
        <p14:creationId xmlns:p14="http://schemas.microsoft.com/office/powerpoint/2010/main" val="284446333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AAE2667-67E1-4829-9824-4EF6CBD73602}"/>
              </a:ext>
            </a:extLst>
          </p:cNvPr>
          <p:cNvSpPr>
            <a:spLocks noGrp="1"/>
          </p:cNvSpPr>
          <p:nvPr>
            <p:ph type="title"/>
          </p:nvPr>
        </p:nvSpPr>
        <p:spPr/>
        <p:txBody>
          <a:bodyPr/>
          <a:lstStyle/>
          <a:p>
            <a:r>
              <a:rPr lang="en-US" altLang="en-US" dirty="0"/>
              <a:t>Open Door Law Requirements</a:t>
            </a:r>
          </a:p>
        </p:txBody>
      </p:sp>
      <p:sp>
        <p:nvSpPr>
          <p:cNvPr id="23555" name="Content Placeholder 2">
            <a:extLst>
              <a:ext uri="{FF2B5EF4-FFF2-40B4-BE49-F238E27FC236}">
                <a16:creationId xmlns:a16="http://schemas.microsoft.com/office/drawing/2014/main" id="{B53A67AF-989C-427F-8753-3718A6B7D823}"/>
              </a:ext>
            </a:extLst>
          </p:cNvPr>
          <p:cNvSpPr>
            <a:spLocks noGrp="1"/>
          </p:cNvSpPr>
          <p:nvPr>
            <p:ph idx="1"/>
          </p:nvPr>
        </p:nvSpPr>
        <p:spPr/>
        <p:txBody>
          <a:bodyPr>
            <a:normAutofit/>
          </a:bodyPr>
          <a:lstStyle/>
          <a:p>
            <a:pPr eaLnBrk="1" hangingPunct="1">
              <a:lnSpc>
                <a:spcPct val="90000"/>
              </a:lnSpc>
              <a:defRPr/>
            </a:pPr>
            <a:r>
              <a:rPr lang="en-US" altLang="en-US" sz="3200" dirty="0"/>
              <a:t>Public Notice Requirement</a:t>
            </a:r>
          </a:p>
          <a:p>
            <a:pPr lvl="1" eaLnBrk="1" hangingPunct="1">
              <a:lnSpc>
                <a:spcPct val="90000"/>
              </a:lnSpc>
              <a:defRPr/>
            </a:pPr>
            <a:r>
              <a:rPr lang="en-US" altLang="en-US" sz="2000" dirty="0"/>
              <a:t>Meeting notice must be </a:t>
            </a:r>
            <a:r>
              <a:rPr lang="en-US" altLang="en-US" sz="2000" u="sng" dirty="0"/>
              <a:t>posted </a:t>
            </a:r>
            <a:r>
              <a:rPr lang="en-US" altLang="en-US" sz="2000" dirty="0"/>
              <a:t>48 hours before (excluding weekends and holidays)</a:t>
            </a:r>
          </a:p>
          <a:p>
            <a:pPr lvl="2" eaLnBrk="1" hangingPunct="1">
              <a:lnSpc>
                <a:spcPct val="90000"/>
              </a:lnSpc>
              <a:defRPr/>
            </a:pPr>
            <a:r>
              <a:rPr lang="en-US" altLang="en-US" sz="1800" dirty="0"/>
              <a:t>Notice should include date, time &amp; location</a:t>
            </a:r>
          </a:p>
          <a:p>
            <a:pPr lvl="3" eaLnBrk="1" hangingPunct="1">
              <a:lnSpc>
                <a:spcPct val="90000"/>
              </a:lnSpc>
              <a:defRPr/>
            </a:pPr>
            <a:r>
              <a:rPr lang="en-US" altLang="en-US" sz="1800" dirty="0"/>
              <a:t>See Form 2 in tool kit found in 2024 Campaign Finance Manual</a:t>
            </a:r>
          </a:p>
          <a:p>
            <a:pPr lvl="1" eaLnBrk="1" hangingPunct="1">
              <a:lnSpc>
                <a:spcPct val="90000"/>
              </a:lnSpc>
              <a:defRPr/>
            </a:pPr>
            <a:r>
              <a:rPr lang="en-US" altLang="en-US" sz="2000" dirty="0"/>
              <a:t>Notices must also be mailed, emailed or Faxed to media, if requested in writing by Jan. 1 of the year</a:t>
            </a:r>
          </a:p>
          <a:p>
            <a:pPr lvl="1" eaLnBrk="1" hangingPunct="1">
              <a:lnSpc>
                <a:spcPct val="90000"/>
              </a:lnSpc>
              <a:defRPr/>
            </a:pPr>
            <a:r>
              <a:rPr lang="en-US" altLang="en-US" sz="2000" dirty="0"/>
              <a:t>Generally, notice is not required to be published in newspaper</a:t>
            </a:r>
            <a:endParaRPr lang="en-US" altLang="en-US" sz="1000" dirty="0"/>
          </a:p>
          <a:p>
            <a:pPr lvl="2" eaLnBrk="1" hangingPunct="1">
              <a:lnSpc>
                <a:spcPct val="90000"/>
              </a:lnSpc>
              <a:defRPr/>
            </a:pPr>
            <a:r>
              <a:rPr lang="en-US" altLang="en-US" sz="1800" dirty="0"/>
              <a:t>Publication of notice is not required for a campaign finance enforcement hearing unless the meeting also contains agenda items that require published notice</a:t>
            </a:r>
          </a:p>
          <a:p>
            <a:pPr eaLnBrk="1" hangingPunct="1">
              <a:lnSpc>
                <a:spcPct val="90000"/>
              </a:lnSpc>
              <a:defRPr/>
            </a:pPr>
            <a:r>
              <a:rPr lang="en-US" altLang="en-US" sz="2800" dirty="0"/>
              <a:t>Agenda, if used, must be posted at entrance prior to meeting</a:t>
            </a:r>
            <a:endParaRPr lang="en-US" altLang="en-US" sz="3200" dirty="0"/>
          </a:p>
        </p:txBody>
      </p:sp>
      <p:sp>
        <p:nvSpPr>
          <p:cNvPr id="22532" name="TextBox 3">
            <a:extLst>
              <a:ext uri="{FF2B5EF4-FFF2-40B4-BE49-F238E27FC236}">
                <a16:creationId xmlns:a16="http://schemas.microsoft.com/office/drawing/2014/main" id="{45667D4F-62A9-46C6-AFF7-6DF53B343E98}"/>
              </a:ext>
            </a:extLst>
          </p:cNvPr>
          <p:cNvSpPr txBox="1">
            <a:spLocks noChangeArrowheads="1"/>
          </p:cNvSpPr>
          <p:nvPr/>
        </p:nvSpPr>
        <p:spPr bwMode="auto">
          <a:xfrm>
            <a:off x="628650" y="6244046"/>
            <a:ext cx="2057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IC 5-14-1.5-4 | IC 5-14-1.5-5</a:t>
            </a:r>
          </a:p>
        </p:txBody>
      </p:sp>
      <p:sp>
        <p:nvSpPr>
          <p:cNvPr id="2" name="Slide Number Placeholder 1">
            <a:extLst>
              <a:ext uri="{FF2B5EF4-FFF2-40B4-BE49-F238E27FC236}">
                <a16:creationId xmlns:a16="http://schemas.microsoft.com/office/drawing/2014/main" id="{C9106FC7-AAA7-4D6E-87C9-DE67D15F58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C25EFEC-44D7-41CC-AA38-B0F972E565DD}"/>
              </a:ext>
            </a:extLst>
          </p:cNvPr>
          <p:cNvSpPr>
            <a:spLocks noGrp="1"/>
          </p:cNvSpPr>
          <p:nvPr>
            <p:ph type="title"/>
          </p:nvPr>
        </p:nvSpPr>
        <p:spPr/>
        <p:txBody>
          <a:bodyPr/>
          <a:lstStyle/>
          <a:p>
            <a:r>
              <a:rPr lang="en-US" altLang="en-US"/>
              <a:t>AOPA Requirements</a:t>
            </a:r>
          </a:p>
        </p:txBody>
      </p:sp>
      <p:sp>
        <p:nvSpPr>
          <p:cNvPr id="3" name="Content Placeholder 2">
            <a:extLst>
              <a:ext uri="{FF2B5EF4-FFF2-40B4-BE49-F238E27FC236}">
                <a16:creationId xmlns:a16="http://schemas.microsoft.com/office/drawing/2014/main" id="{D2E365F5-FDBC-49F6-9A0C-C6BB026EC158}"/>
              </a:ext>
            </a:extLst>
          </p:cNvPr>
          <p:cNvSpPr>
            <a:spLocks noGrp="1"/>
          </p:cNvSpPr>
          <p:nvPr>
            <p:ph idx="1"/>
          </p:nvPr>
        </p:nvSpPr>
        <p:spPr/>
        <p:txBody>
          <a:bodyPr>
            <a:normAutofit/>
          </a:bodyPr>
          <a:lstStyle/>
          <a:p>
            <a:pPr marL="400050" indent="-400050">
              <a:buFont typeface="Arial" charset="0"/>
              <a:buChar char="•"/>
              <a:defRPr/>
            </a:pPr>
            <a:r>
              <a:rPr lang="en-US" sz="2800" dirty="0"/>
              <a:t>Administrative Orders &amp; Procedures Act (AOPA)  applies to finance hearings</a:t>
            </a:r>
          </a:p>
          <a:p>
            <a:pPr marL="700088" lvl="1" indent="-400050">
              <a:buFont typeface="Arial" charset="0"/>
              <a:buChar char="–"/>
              <a:defRPr/>
            </a:pPr>
            <a:r>
              <a:rPr lang="en-US" sz="2400" b="1" dirty="0"/>
              <a:t>Requires Individual Notice to Committee</a:t>
            </a:r>
            <a:r>
              <a:rPr lang="en-US" sz="2400" dirty="0"/>
              <a:t> </a:t>
            </a:r>
          </a:p>
          <a:p>
            <a:pPr marL="1000125" lvl="2" indent="-400050">
              <a:buFont typeface="Arial" charset="0"/>
              <a:buChar char="•"/>
              <a:defRPr/>
            </a:pPr>
            <a:r>
              <a:rPr lang="en-US" sz="1800" dirty="0"/>
              <a:t>At Least </a:t>
            </a:r>
            <a:r>
              <a:rPr lang="en-US" sz="1800" u="sng" dirty="0"/>
              <a:t>5 Days Notice</a:t>
            </a:r>
            <a:r>
              <a:rPr lang="en-US" sz="1800" dirty="0"/>
              <a:t> (excluding Sat, Sun, and holiday) </a:t>
            </a:r>
          </a:p>
          <a:p>
            <a:pPr marL="1343025" lvl="3" indent="-400050">
              <a:buFont typeface="Arial" charset="0"/>
              <a:buChar char="–"/>
              <a:defRPr/>
            </a:pPr>
            <a:r>
              <a:rPr lang="en-US" sz="1600" dirty="0"/>
              <a:t>(IC 4-21.5-3-20)</a:t>
            </a:r>
          </a:p>
          <a:p>
            <a:pPr marL="1000125" lvl="2" indent="-400050">
              <a:buFont typeface="Arial" charset="0"/>
              <a:buChar char="•"/>
              <a:defRPr/>
            </a:pPr>
            <a:r>
              <a:rPr lang="en-US" sz="1800" dirty="0"/>
              <a:t>Content of Notice </a:t>
            </a:r>
          </a:p>
          <a:p>
            <a:pPr marL="1343025" lvl="3" indent="-400050">
              <a:buFont typeface="+mj-lt"/>
              <a:buAutoNum type="alphaLcParenR"/>
              <a:defRPr/>
            </a:pPr>
            <a:r>
              <a:rPr lang="en-US" sz="1600" dirty="0"/>
              <a:t>Time, Place, and Nature of Hearing; </a:t>
            </a:r>
          </a:p>
          <a:p>
            <a:pPr marL="1343025" lvl="3" indent="-400050">
              <a:buFont typeface="+mj-lt"/>
              <a:buAutoNum type="alphaLcParenR"/>
              <a:defRPr/>
            </a:pPr>
            <a:r>
              <a:rPr lang="en-US" sz="1600" dirty="0"/>
              <a:t>Possibility of default for not appearing,  and </a:t>
            </a:r>
          </a:p>
          <a:p>
            <a:pPr marL="1343025" lvl="3" indent="-400050">
              <a:buFont typeface="+mj-lt"/>
              <a:buAutoNum type="alphaLcParenR"/>
              <a:defRPr/>
            </a:pPr>
            <a:r>
              <a:rPr lang="en-US" sz="1600" dirty="0"/>
              <a:t>Contact information (IC 4-21.5-3-20(c))</a:t>
            </a:r>
          </a:p>
          <a:p>
            <a:pPr marL="1685925" lvl="4" indent="-400050">
              <a:buFont typeface="Arial" charset="0"/>
              <a:buChar char="»"/>
              <a:defRPr/>
            </a:pPr>
            <a:r>
              <a:rPr lang="en-US" sz="1600" dirty="0"/>
              <a:t>See form 3 in tool kit</a:t>
            </a:r>
          </a:p>
          <a:p>
            <a:pPr marL="714375" lvl="1" indent="-371475">
              <a:buFont typeface="Arial" charset="0"/>
              <a:buChar char="–"/>
              <a:defRPr/>
            </a:pPr>
            <a:r>
              <a:rPr lang="en-US" sz="2400" dirty="0"/>
              <a:t>Issue Order </a:t>
            </a:r>
          </a:p>
          <a:p>
            <a:pPr marL="1014413" lvl="2" indent="-371475">
              <a:buFont typeface="Arial" charset="0"/>
              <a:buChar char="•"/>
              <a:defRPr/>
            </a:pPr>
            <a:r>
              <a:rPr lang="en-US" sz="1800" dirty="0"/>
              <a:t>See form 5 in tool kit</a:t>
            </a:r>
          </a:p>
        </p:txBody>
      </p:sp>
      <p:sp>
        <p:nvSpPr>
          <p:cNvPr id="4" name="TextBox 3">
            <a:extLst>
              <a:ext uri="{FF2B5EF4-FFF2-40B4-BE49-F238E27FC236}">
                <a16:creationId xmlns:a16="http://schemas.microsoft.com/office/drawing/2014/main" id="{07659049-6F01-491E-A485-9D1F3C867766}"/>
              </a:ext>
            </a:extLst>
          </p:cNvPr>
          <p:cNvSpPr txBox="1"/>
          <p:nvPr/>
        </p:nvSpPr>
        <p:spPr>
          <a:xfrm>
            <a:off x="7663343" y="6311899"/>
            <a:ext cx="852007" cy="230832"/>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Arial" charset="0"/>
              </a:rPr>
              <a:t>IC 3-9-4-17(j)</a:t>
            </a:r>
          </a:p>
        </p:txBody>
      </p:sp>
      <p:sp>
        <p:nvSpPr>
          <p:cNvPr id="2" name="Slide Number Placeholder 1">
            <a:extLst>
              <a:ext uri="{FF2B5EF4-FFF2-40B4-BE49-F238E27FC236}">
                <a16:creationId xmlns:a16="http://schemas.microsoft.com/office/drawing/2014/main" id="{ECC02D98-478A-4B0D-96F3-5D6EDB069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5EC69A7-BC23-4221-9BAB-586F13516EC0}"/>
              </a:ext>
            </a:extLst>
          </p:cNvPr>
          <p:cNvSpPr>
            <a:spLocks noGrp="1"/>
          </p:cNvSpPr>
          <p:nvPr>
            <p:ph type="title"/>
          </p:nvPr>
        </p:nvSpPr>
        <p:spPr/>
        <p:txBody>
          <a:bodyPr/>
          <a:lstStyle/>
          <a:p>
            <a:r>
              <a:rPr lang="en-US" altLang="en-US"/>
              <a:t>AOPA Requirements</a:t>
            </a:r>
          </a:p>
        </p:txBody>
      </p:sp>
      <p:sp>
        <p:nvSpPr>
          <p:cNvPr id="24579" name="Content Placeholder 2">
            <a:extLst>
              <a:ext uri="{FF2B5EF4-FFF2-40B4-BE49-F238E27FC236}">
                <a16:creationId xmlns:a16="http://schemas.microsoft.com/office/drawing/2014/main" id="{19497F5C-01DF-45AD-92BC-7512BE325931}"/>
              </a:ext>
            </a:extLst>
          </p:cNvPr>
          <p:cNvSpPr>
            <a:spLocks noGrp="1"/>
          </p:cNvSpPr>
          <p:nvPr>
            <p:ph idx="1"/>
          </p:nvPr>
        </p:nvSpPr>
        <p:spPr/>
        <p:txBody>
          <a:bodyPr>
            <a:normAutofit/>
          </a:bodyPr>
          <a:lstStyle/>
          <a:p>
            <a:pPr marL="414338" indent="-371475">
              <a:spcBef>
                <a:spcPct val="0"/>
              </a:spcBef>
            </a:pPr>
            <a:r>
              <a:rPr lang="en-US" altLang="en-US" sz="2800" dirty="0"/>
              <a:t>AOPA requires testimony of witnesses be given under oath</a:t>
            </a:r>
          </a:p>
          <a:p>
            <a:pPr marL="414338" indent="-371475">
              <a:spcBef>
                <a:spcPct val="0"/>
              </a:spcBef>
            </a:pPr>
            <a:endParaRPr lang="en-US" altLang="en-US" sz="900" dirty="0"/>
          </a:p>
          <a:p>
            <a:pPr marL="714375" lvl="1" indent="-371475">
              <a:spcBef>
                <a:spcPct val="0"/>
              </a:spcBef>
            </a:pPr>
            <a:r>
              <a:rPr lang="en-US" altLang="en-US" sz="2400" dirty="0"/>
              <a:t>Any CEB member may administer </a:t>
            </a:r>
          </a:p>
          <a:p>
            <a:pPr marL="1014413" lvl="2" indent="-371475">
              <a:spcBef>
                <a:spcPct val="0"/>
              </a:spcBef>
            </a:pPr>
            <a:r>
              <a:rPr lang="en-US" altLang="en-US" sz="1800" dirty="0"/>
              <a:t>See Form 4 in tool kit</a:t>
            </a:r>
          </a:p>
          <a:p>
            <a:pPr marL="714375" lvl="1" indent="-371475">
              <a:spcBef>
                <a:spcPct val="0"/>
              </a:spcBef>
            </a:pPr>
            <a:endParaRPr lang="en-US" altLang="en-US" sz="900" dirty="0"/>
          </a:p>
          <a:p>
            <a:pPr marL="714375" lvl="1" indent="-371475">
              <a:spcBef>
                <a:spcPct val="0"/>
              </a:spcBef>
            </a:pPr>
            <a:r>
              <a:rPr lang="en-US" altLang="en-US" sz="2400" dirty="0"/>
              <a:t>CEB may subpoena persons and papers </a:t>
            </a:r>
          </a:p>
          <a:p>
            <a:pPr marL="714375" lvl="1" indent="-371475">
              <a:spcBef>
                <a:spcPct val="0"/>
              </a:spcBef>
            </a:pPr>
            <a:endParaRPr lang="en-US" altLang="en-US" sz="900" dirty="0"/>
          </a:p>
          <a:p>
            <a:pPr marL="414338" indent="-371475">
              <a:spcBef>
                <a:spcPct val="0"/>
              </a:spcBef>
            </a:pPr>
            <a:r>
              <a:rPr lang="en-US" altLang="en-US" sz="2800" dirty="0"/>
              <a:t>Proceedings may be informal without resorting to rules of evidence applicable to courts</a:t>
            </a:r>
            <a:endParaRPr lang="en-US" altLang="en-US" sz="2800" dirty="0">
              <a:solidFill>
                <a:schemeClr val="tx2"/>
              </a:solidFill>
            </a:endParaRPr>
          </a:p>
        </p:txBody>
      </p:sp>
      <p:sp>
        <p:nvSpPr>
          <p:cNvPr id="5" name="TextBox 4">
            <a:extLst>
              <a:ext uri="{FF2B5EF4-FFF2-40B4-BE49-F238E27FC236}">
                <a16:creationId xmlns:a16="http://schemas.microsoft.com/office/drawing/2014/main" id="{866FDA39-6930-4324-8B30-37214695A26D}"/>
              </a:ext>
            </a:extLst>
          </p:cNvPr>
          <p:cNvSpPr txBox="1"/>
          <p:nvPr/>
        </p:nvSpPr>
        <p:spPr>
          <a:xfrm>
            <a:off x="637631" y="6244046"/>
            <a:ext cx="3351167" cy="27699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IC 4-21.5-3-26(b) | IC 4-21.5-3-25(b)</a:t>
            </a:r>
          </a:p>
        </p:txBody>
      </p:sp>
      <p:sp>
        <p:nvSpPr>
          <p:cNvPr id="2" name="Slide Number Placeholder 1">
            <a:extLst>
              <a:ext uri="{FF2B5EF4-FFF2-40B4-BE49-F238E27FC236}">
                <a16:creationId xmlns:a16="http://schemas.microsoft.com/office/drawing/2014/main" id="{4757769C-B371-4FF4-81D4-2DF6D3B112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F3C3FC2-06B0-4FC2-9FE6-61AE5F2E39A8}"/>
              </a:ext>
            </a:extLst>
          </p:cNvPr>
          <p:cNvSpPr>
            <a:spLocks noGrp="1"/>
          </p:cNvSpPr>
          <p:nvPr>
            <p:ph type="title"/>
          </p:nvPr>
        </p:nvSpPr>
        <p:spPr/>
        <p:txBody>
          <a:bodyPr/>
          <a:lstStyle/>
          <a:p>
            <a:r>
              <a:rPr lang="en-US" altLang="en-US"/>
              <a:t>Enforcement Proceeding Overview</a:t>
            </a:r>
          </a:p>
        </p:txBody>
      </p:sp>
      <p:sp>
        <p:nvSpPr>
          <p:cNvPr id="25603" name="Content Placeholder 2">
            <a:extLst>
              <a:ext uri="{FF2B5EF4-FFF2-40B4-BE49-F238E27FC236}">
                <a16:creationId xmlns:a16="http://schemas.microsoft.com/office/drawing/2014/main" id="{D1D281BA-64B7-4427-9DDF-DB62B5C8D908}"/>
              </a:ext>
            </a:extLst>
          </p:cNvPr>
          <p:cNvSpPr>
            <a:spLocks noGrp="1"/>
          </p:cNvSpPr>
          <p:nvPr>
            <p:ph idx="1"/>
          </p:nvPr>
        </p:nvSpPr>
        <p:spPr/>
        <p:txBody>
          <a:bodyPr/>
          <a:lstStyle/>
          <a:p>
            <a:r>
              <a:rPr lang="en-US" altLang="en-US" sz="2400" dirty="0"/>
              <a:t>CEB Must:</a:t>
            </a:r>
          </a:p>
          <a:p>
            <a:pPr lvl="1"/>
            <a:r>
              <a:rPr lang="en-US" altLang="en-US" sz="2000" dirty="0"/>
              <a:t> Conduct a public fact-finding hearing </a:t>
            </a:r>
          </a:p>
          <a:p>
            <a:pPr lvl="2"/>
            <a:r>
              <a:rPr lang="en-US" altLang="en-US" sz="1600" dirty="0"/>
              <a:t>Give “notice” (see form 3 in tool kit)</a:t>
            </a:r>
          </a:p>
          <a:p>
            <a:pPr lvl="2"/>
            <a:r>
              <a:rPr lang="en-US" altLang="en-US" sz="1600" dirty="0"/>
              <a:t>Provide an “opportunity to be heard”</a:t>
            </a:r>
          </a:p>
          <a:p>
            <a:pPr lvl="1"/>
            <a:r>
              <a:rPr lang="en-US" altLang="en-US" sz="2000" dirty="0"/>
              <a:t>Vote in public meeting whether to waive, reduce, or assess penalty</a:t>
            </a:r>
          </a:p>
          <a:p>
            <a:pPr lvl="2"/>
            <a:r>
              <a:rPr lang="en-US" altLang="en-US" sz="1600" dirty="0"/>
              <a:t>Vote must be unanimous to waive or reduce penalty</a:t>
            </a:r>
          </a:p>
          <a:p>
            <a:pPr lvl="1"/>
            <a:r>
              <a:rPr lang="en-US" altLang="en-US" sz="2000" dirty="0"/>
              <a:t>Adopt written order (see form 5 in tool kit)</a:t>
            </a:r>
          </a:p>
          <a:p>
            <a:r>
              <a:rPr lang="en-US" altLang="en-US" sz="2400" dirty="0"/>
              <a:t>Parties have 30 days to appeal decision</a:t>
            </a:r>
          </a:p>
          <a:p>
            <a:pPr lvl="1"/>
            <a:r>
              <a:rPr lang="en-US" altLang="en-US" sz="2000" dirty="0"/>
              <a:t>Requires civil case to be filed in circuit, superior or </a:t>
            </a:r>
            <a:br>
              <a:rPr lang="en-US" altLang="en-US" sz="2000" dirty="0"/>
            </a:br>
            <a:r>
              <a:rPr lang="en-US" altLang="en-US" sz="2000" dirty="0"/>
              <a:t>probate court</a:t>
            </a:r>
          </a:p>
          <a:p>
            <a:pPr eaLnBrk="1" hangingPunct="1"/>
            <a:endParaRPr lang="en-US" altLang="en-US" sz="1950" dirty="0"/>
          </a:p>
          <a:p>
            <a:endParaRPr lang="en-US" altLang="en-US" dirty="0"/>
          </a:p>
        </p:txBody>
      </p:sp>
      <p:sp>
        <p:nvSpPr>
          <p:cNvPr id="25604" name="TextBox 3">
            <a:extLst>
              <a:ext uri="{FF2B5EF4-FFF2-40B4-BE49-F238E27FC236}">
                <a16:creationId xmlns:a16="http://schemas.microsoft.com/office/drawing/2014/main" id="{09FBFC6E-DD7B-4B3B-8AFA-D75F5B0A3A18}"/>
              </a:ext>
            </a:extLst>
          </p:cNvPr>
          <p:cNvSpPr txBox="1">
            <a:spLocks noChangeArrowheads="1"/>
          </p:cNvSpPr>
          <p:nvPr/>
        </p:nvSpPr>
        <p:spPr bwMode="auto">
          <a:xfrm>
            <a:off x="628650" y="6244046"/>
            <a:ext cx="11653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 </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3-6-5-34</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E8325D0-CDAD-4E3F-A516-C8EFA50981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E8FD132-86C9-46BD-BF9A-E307FE544181}"/>
              </a:ext>
            </a:extLst>
          </p:cNvPr>
          <p:cNvSpPr>
            <a:spLocks noGrp="1"/>
          </p:cNvSpPr>
          <p:nvPr>
            <p:ph type="title"/>
          </p:nvPr>
        </p:nvSpPr>
        <p:spPr/>
        <p:txBody>
          <a:bodyPr/>
          <a:lstStyle/>
          <a:p>
            <a:r>
              <a:rPr lang="en-US" altLang="en-US" dirty="0"/>
              <a:t>Enforcement Proceeding</a:t>
            </a:r>
          </a:p>
        </p:txBody>
      </p:sp>
      <p:sp>
        <p:nvSpPr>
          <p:cNvPr id="26627" name="Content Placeholder 2">
            <a:extLst>
              <a:ext uri="{FF2B5EF4-FFF2-40B4-BE49-F238E27FC236}">
                <a16:creationId xmlns:a16="http://schemas.microsoft.com/office/drawing/2014/main" id="{28AD5B78-4DE3-4A66-BE5C-CB62555563BD}"/>
              </a:ext>
            </a:extLst>
          </p:cNvPr>
          <p:cNvSpPr>
            <a:spLocks noGrp="1"/>
          </p:cNvSpPr>
          <p:nvPr>
            <p:ph idx="1"/>
          </p:nvPr>
        </p:nvSpPr>
        <p:spPr>
          <a:xfrm>
            <a:off x="628650" y="1627464"/>
            <a:ext cx="7886700" cy="4549499"/>
          </a:xfrm>
        </p:spPr>
        <p:txBody>
          <a:bodyPr/>
          <a:lstStyle/>
          <a:p>
            <a:r>
              <a:rPr lang="en-US" altLang="en-US" sz="3200" dirty="0"/>
              <a:t>Delinquent (Late) reports require various notices be sent to committees</a:t>
            </a:r>
          </a:p>
          <a:p>
            <a:r>
              <a:rPr lang="en-US" altLang="en-US" sz="3200" dirty="0"/>
              <a:t>Delinquency Notice (see form 1 in tool kit)</a:t>
            </a:r>
          </a:p>
          <a:p>
            <a:pPr lvl="1"/>
            <a:r>
              <a:rPr lang="en-US" altLang="en-US" sz="2800" dirty="0"/>
              <a:t>Audit for late reports</a:t>
            </a:r>
          </a:p>
          <a:p>
            <a:pPr lvl="1"/>
            <a:r>
              <a:rPr lang="en-US" altLang="en-US" sz="2800" dirty="0"/>
              <a:t>Mail notice not later than 30 days after deadline</a:t>
            </a:r>
          </a:p>
          <a:p>
            <a:pPr lvl="2"/>
            <a:r>
              <a:rPr lang="en-US" altLang="en-US" sz="2000" dirty="0"/>
              <a:t>Does not need to be sent via certified letter</a:t>
            </a:r>
          </a:p>
          <a:p>
            <a:pPr lvl="2"/>
            <a:r>
              <a:rPr lang="en-US" altLang="en-US" sz="2000" dirty="0"/>
              <a:t>Refer to form 1 in tool kit</a:t>
            </a:r>
          </a:p>
          <a:p>
            <a:r>
              <a:rPr lang="en-US" altLang="en-US" sz="3200" dirty="0"/>
              <a:t>Hearing Notice </a:t>
            </a:r>
          </a:p>
          <a:p>
            <a:pPr lvl="1"/>
            <a:r>
              <a:rPr lang="en-US" altLang="en-US" sz="2800" dirty="0"/>
              <a:t>See form 3 in tool kit </a:t>
            </a:r>
          </a:p>
          <a:p>
            <a:pPr lvl="1"/>
            <a:r>
              <a:rPr lang="en-US" altLang="en-US" sz="2800" dirty="0"/>
              <a:t>Refer to AOPA requirements</a:t>
            </a:r>
          </a:p>
          <a:p>
            <a:endParaRPr lang="en-US" altLang="en-US" dirty="0"/>
          </a:p>
        </p:txBody>
      </p:sp>
      <p:sp>
        <p:nvSpPr>
          <p:cNvPr id="26628" name="TextBox 3">
            <a:extLst>
              <a:ext uri="{FF2B5EF4-FFF2-40B4-BE49-F238E27FC236}">
                <a16:creationId xmlns:a16="http://schemas.microsoft.com/office/drawing/2014/main" id="{B824D928-F5F0-4031-A77F-B8D4D02C79C8}"/>
              </a:ext>
            </a:extLst>
          </p:cNvPr>
          <p:cNvSpPr txBox="1">
            <a:spLocks noChangeArrowheads="1"/>
          </p:cNvSpPr>
          <p:nvPr/>
        </p:nvSpPr>
        <p:spPr bwMode="auto">
          <a:xfrm>
            <a:off x="637631" y="6176963"/>
            <a:ext cx="929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IC 3-9-4-14</a:t>
            </a:r>
          </a:p>
        </p:txBody>
      </p:sp>
      <p:sp>
        <p:nvSpPr>
          <p:cNvPr id="2" name="Slide Number Placeholder 1">
            <a:extLst>
              <a:ext uri="{FF2B5EF4-FFF2-40B4-BE49-F238E27FC236}">
                <a16:creationId xmlns:a16="http://schemas.microsoft.com/office/drawing/2014/main" id="{77DBA452-FCD8-4C9D-9C7A-A880EFED7D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CCB4C7C-901F-4777-A4C8-C986CC05D4DF}"/>
              </a:ext>
            </a:extLst>
          </p:cNvPr>
          <p:cNvSpPr>
            <a:spLocks noGrp="1"/>
          </p:cNvSpPr>
          <p:nvPr>
            <p:ph type="title"/>
          </p:nvPr>
        </p:nvSpPr>
        <p:spPr/>
        <p:txBody>
          <a:bodyPr/>
          <a:lstStyle/>
          <a:p>
            <a:r>
              <a:rPr lang="en-US" altLang="en-US"/>
              <a:t>Hearing Overview</a:t>
            </a:r>
          </a:p>
        </p:txBody>
      </p:sp>
      <p:sp>
        <p:nvSpPr>
          <p:cNvPr id="27651" name="Content Placeholder 2">
            <a:extLst>
              <a:ext uri="{FF2B5EF4-FFF2-40B4-BE49-F238E27FC236}">
                <a16:creationId xmlns:a16="http://schemas.microsoft.com/office/drawing/2014/main" id="{4BF0C518-055C-4EEC-85EA-4C1A70D3F946}"/>
              </a:ext>
            </a:extLst>
          </p:cNvPr>
          <p:cNvSpPr>
            <a:spLocks noGrp="1"/>
          </p:cNvSpPr>
          <p:nvPr>
            <p:ph idx="1"/>
          </p:nvPr>
        </p:nvSpPr>
        <p:spPr/>
        <p:txBody>
          <a:bodyPr>
            <a:normAutofit/>
          </a:bodyPr>
          <a:lstStyle/>
          <a:p>
            <a:pPr marL="400050" indent="-400050"/>
            <a:r>
              <a:rPr lang="en-US" altLang="en-US" sz="2400" dirty="0"/>
              <a:t>CEB presents evidence against committee</a:t>
            </a:r>
          </a:p>
          <a:p>
            <a:pPr marL="400050" indent="-400050"/>
            <a:r>
              <a:rPr lang="en-US" altLang="en-US" sz="2400" dirty="0"/>
              <a:t>Committee given opportunity to defend</a:t>
            </a:r>
          </a:p>
          <a:p>
            <a:pPr marL="400050" indent="-400050"/>
            <a:r>
              <a:rPr lang="en-US" altLang="en-US" sz="2400" dirty="0"/>
              <a:t>CEB may ask questions</a:t>
            </a:r>
          </a:p>
          <a:p>
            <a:pPr marL="400050" indent="-400050"/>
            <a:r>
              <a:rPr lang="en-US" altLang="en-US" sz="2400" dirty="0"/>
              <a:t>CEB can waive or reduce penalty by unanimous vote if “unjust under the circumstances” </a:t>
            </a:r>
          </a:p>
          <a:p>
            <a:pPr marL="700088" lvl="1" indent="-400050"/>
            <a:r>
              <a:rPr lang="en-US" altLang="en-US" sz="2000" dirty="0"/>
              <a:t>IC 3-9-4-17; IC 3-9-4-19 </a:t>
            </a:r>
          </a:p>
          <a:p>
            <a:pPr marL="700088" lvl="1" indent="-400050"/>
            <a:r>
              <a:rPr lang="en-US" altLang="en-US" sz="2000" dirty="0"/>
              <a:t>See Form 5 in tool kit </a:t>
            </a:r>
          </a:p>
          <a:p>
            <a:pPr marL="400050" indent="-400050"/>
            <a:r>
              <a:rPr lang="en-US" altLang="en-US" sz="2400" dirty="0"/>
              <a:t>CEB must vote to assess penalty</a:t>
            </a:r>
          </a:p>
        </p:txBody>
      </p:sp>
      <p:sp>
        <p:nvSpPr>
          <p:cNvPr id="2" name="Slide Number Placeholder 1">
            <a:extLst>
              <a:ext uri="{FF2B5EF4-FFF2-40B4-BE49-F238E27FC236}">
                <a16:creationId xmlns:a16="http://schemas.microsoft.com/office/drawing/2014/main" id="{C2B47139-88BB-4992-B9F1-70E3CCC635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8806B94-FB51-43AD-A915-983A108C7BFE}"/>
              </a:ext>
            </a:extLst>
          </p:cNvPr>
          <p:cNvSpPr>
            <a:spLocks noGrp="1"/>
          </p:cNvSpPr>
          <p:nvPr>
            <p:ph type="title"/>
          </p:nvPr>
        </p:nvSpPr>
        <p:spPr/>
        <p:txBody>
          <a:bodyPr/>
          <a:lstStyle/>
          <a:p>
            <a:r>
              <a:rPr lang="en-US" altLang="en-US"/>
              <a:t>Fines</a:t>
            </a:r>
          </a:p>
        </p:txBody>
      </p:sp>
      <p:sp>
        <p:nvSpPr>
          <p:cNvPr id="3" name="Content Placeholder 2">
            <a:extLst>
              <a:ext uri="{FF2B5EF4-FFF2-40B4-BE49-F238E27FC236}">
                <a16:creationId xmlns:a16="http://schemas.microsoft.com/office/drawing/2014/main" id="{F00C3012-448C-4527-B2A9-4B74A9982528}"/>
              </a:ext>
            </a:extLst>
          </p:cNvPr>
          <p:cNvSpPr>
            <a:spLocks noGrp="1"/>
          </p:cNvSpPr>
          <p:nvPr>
            <p:ph idx="1"/>
          </p:nvPr>
        </p:nvSpPr>
        <p:spPr/>
        <p:txBody>
          <a:bodyPr/>
          <a:lstStyle/>
          <a:p>
            <a:pPr marL="400050" indent="-400050">
              <a:buFont typeface="Arial" charset="0"/>
              <a:buChar char="•"/>
              <a:defRPr/>
            </a:pPr>
            <a:r>
              <a:rPr lang="en-US" sz="2400" dirty="0"/>
              <a:t>Committees MUST* be assessed a fine based on the schedule outlined in law</a:t>
            </a:r>
          </a:p>
          <a:p>
            <a:pPr marL="700088" lvl="1" indent="-400050">
              <a:buFont typeface="Arial" charset="0"/>
              <a:buChar char="–"/>
              <a:defRPr/>
            </a:pPr>
            <a:r>
              <a:rPr lang="en-US" sz="2000" dirty="0"/>
              <a:t>$50 per calendar day, up to $1,000 for delinquent reports</a:t>
            </a:r>
          </a:p>
          <a:p>
            <a:pPr marL="700088" lvl="1" indent="-400050">
              <a:buFont typeface="Arial" charset="0"/>
              <a:buChar char="–"/>
              <a:defRPr/>
            </a:pPr>
            <a:r>
              <a:rPr lang="en-US" sz="2000" dirty="0"/>
              <a:t>$10 per calendar day, up to $100 for defective reports</a:t>
            </a:r>
          </a:p>
          <a:p>
            <a:pPr lvl="1">
              <a:buFont typeface="Arial" charset="0"/>
              <a:buChar char="–"/>
              <a:defRPr/>
            </a:pPr>
            <a:r>
              <a:rPr lang="en-US" sz="1600" dirty="0"/>
              <a:t>*IC 3-9-4-17  uses “shall” in some subsections, but “may” in other subsections when it comes to the Board imposing a civil penalty</a:t>
            </a:r>
          </a:p>
          <a:p>
            <a:pPr lvl="2">
              <a:buFont typeface="Arial" charset="0"/>
              <a:buChar char="•"/>
              <a:defRPr/>
            </a:pPr>
            <a:r>
              <a:rPr lang="en-US" sz="1400" dirty="0"/>
              <a:t>CEB should read this statute carefully to decide under which circumstances they will impose a civil penalty</a:t>
            </a:r>
            <a:r>
              <a:rPr lang="en-US" sz="1600" dirty="0"/>
              <a:t> </a:t>
            </a:r>
          </a:p>
          <a:p>
            <a:pPr marL="400050" indent="-400050">
              <a:buFont typeface="Arial" charset="0"/>
              <a:buChar char="•"/>
              <a:defRPr/>
            </a:pPr>
            <a:r>
              <a:rPr lang="en-US" sz="2400" dirty="0"/>
              <a:t>Any reduction or waiver of a campaign finance fine MUST be unanimously agreed to by the CEB at the campaign finance hearing</a:t>
            </a:r>
          </a:p>
          <a:p>
            <a:pPr lvl="1">
              <a:buFont typeface="Arial" charset="0"/>
              <a:buChar char="–"/>
              <a:defRPr/>
            </a:pPr>
            <a:endParaRPr lang="en-US" dirty="0"/>
          </a:p>
        </p:txBody>
      </p:sp>
      <p:sp>
        <p:nvSpPr>
          <p:cNvPr id="2" name="Slide Number Placeholder 1">
            <a:extLst>
              <a:ext uri="{FF2B5EF4-FFF2-40B4-BE49-F238E27FC236}">
                <a16:creationId xmlns:a16="http://schemas.microsoft.com/office/drawing/2014/main" id="{62C30912-E40A-4D90-A1E8-CC523B4C1D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D85C8F6-EEF2-4520-9D15-24200FC16FC8}"/>
              </a:ext>
            </a:extLst>
          </p:cNvPr>
          <p:cNvSpPr>
            <a:spLocks noGrp="1"/>
          </p:cNvSpPr>
          <p:nvPr>
            <p:ph type="title"/>
          </p:nvPr>
        </p:nvSpPr>
        <p:spPr/>
        <p:txBody>
          <a:bodyPr/>
          <a:lstStyle/>
          <a:p>
            <a:r>
              <a:rPr lang="en-US" altLang="en-US" dirty="0"/>
              <a:t>Proxies</a:t>
            </a:r>
          </a:p>
        </p:txBody>
      </p:sp>
      <p:sp>
        <p:nvSpPr>
          <p:cNvPr id="3" name="Content Placeholder 2">
            <a:extLst>
              <a:ext uri="{FF2B5EF4-FFF2-40B4-BE49-F238E27FC236}">
                <a16:creationId xmlns:a16="http://schemas.microsoft.com/office/drawing/2014/main" id="{0660316A-109A-4E64-8EF8-CC5867A9E456}"/>
              </a:ext>
            </a:extLst>
          </p:cNvPr>
          <p:cNvSpPr>
            <a:spLocks noGrp="1"/>
          </p:cNvSpPr>
          <p:nvPr>
            <p:ph idx="1"/>
          </p:nvPr>
        </p:nvSpPr>
        <p:spPr/>
        <p:txBody>
          <a:bodyPr/>
          <a:lstStyle/>
          <a:p>
            <a:pPr marL="400050" indent="-400050">
              <a:buFont typeface="Arial" charset="0"/>
              <a:buChar char="•"/>
              <a:defRPr/>
            </a:pPr>
            <a:r>
              <a:rPr lang="en-US" sz="2800" dirty="0"/>
              <a:t>Proxy for CEB Members</a:t>
            </a:r>
          </a:p>
          <a:p>
            <a:pPr marL="700088" lvl="1" indent="-400050">
              <a:buFont typeface="Arial" charset="0"/>
              <a:buChar char="–"/>
              <a:defRPr/>
            </a:pPr>
            <a:r>
              <a:rPr lang="en-US" sz="2400" dirty="0"/>
              <a:t>An individual may serve as proxy if a member has a conflict of interest and is unable to remain impartial during a campaign finance hearing or any other hearing</a:t>
            </a:r>
          </a:p>
          <a:p>
            <a:pPr marL="700088" lvl="1" indent="-400050">
              <a:buFont typeface="Arial" charset="0"/>
              <a:buChar char="–"/>
              <a:defRPr/>
            </a:pPr>
            <a:r>
              <a:rPr lang="en-US" sz="2400" dirty="0"/>
              <a:t>Proxy may not be an elected official or the chair or treasurer of a candidate’s committee</a:t>
            </a:r>
          </a:p>
          <a:p>
            <a:pPr marL="1000125" lvl="2" indent="-400050">
              <a:buFont typeface="Arial" charset="0"/>
              <a:buChar char="•"/>
              <a:defRPr/>
            </a:pPr>
            <a:r>
              <a:rPr lang="en-US" sz="1800" dirty="0"/>
              <a:t>Notice of proxy should be filed ahead of meeting</a:t>
            </a:r>
          </a:p>
          <a:p>
            <a:pPr marL="1000125" lvl="2" indent="-400050">
              <a:buFont typeface="Arial" charset="0"/>
              <a:buChar char="•"/>
              <a:defRPr/>
            </a:pPr>
            <a:r>
              <a:rPr lang="en-US" sz="1800" dirty="0"/>
              <a:t>See form 6 in tool kit</a:t>
            </a:r>
          </a:p>
          <a:p>
            <a:pPr marL="300038" lvl="1" indent="0">
              <a:buNone/>
              <a:defRPr/>
            </a:pPr>
            <a:br>
              <a:rPr lang="en-US" dirty="0">
                <a:solidFill>
                  <a:schemeClr val="tx2"/>
                </a:solidFill>
              </a:rPr>
            </a:br>
            <a:endParaRPr lang="en-US" dirty="0">
              <a:solidFill>
                <a:schemeClr val="tx2"/>
              </a:solidFill>
            </a:endParaRPr>
          </a:p>
          <a:p>
            <a:pPr>
              <a:buFont typeface="Arial" charset="0"/>
              <a:buChar char="•"/>
              <a:defRPr/>
            </a:pPr>
            <a:endParaRPr lang="en-US" dirty="0"/>
          </a:p>
        </p:txBody>
      </p:sp>
      <p:sp>
        <p:nvSpPr>
          <p:cNvPr id="4" name="TextBox 3">
            <a:extLst>
              <a:ext uri="{FF2B5EF4-FFF2-40B4-BE49-F238E27FC236}">
                <a16:creationId xmlns:a16="http://schemas.microsoft.com/office/drawing/2014/main" id="{3EDFF614-5D29-477D-B509-97C4CF29EC40}"/>
              </a:ext>
            </a:extLst>
          </p:cNvPr>
          <p:cNvSpPr txBox="1"/>
          <p:nvPr/>
        </p:nvSpPr>
        <p:spPr>
          <a:xfrm>
            <a:off x="628650" y="6244046"/>
            <a:ext cx="1141427" cy="27699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IC 3-6-5-4.5 </a:t>
            </a:r>
          </a:p>
        </p:txBody>
      </p:sp>
      <p:sp>
        <p:nvSpPr>
          <p:cNvPr id="2" name="Slide Number Placeholder 1">
            <a:extLst>
              <a:ext uri="{FF2B5EF4-FFF2-40B4-BE49-F238E27FC236}">
                <a16:creationId xmlns:a16="http://schemas.microsoft.com/office/drawing/2014/main" id="{F1740F6C-8B08-44D6-BDE8-025D873413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BEC44E7-28EF-44A5-977D-755B2BC0D94A}"/>
              </a:ext>
            </a:extLst>
          </p:cNvPr>
          <p:cNvSpPr>
            <a:spLocks noGrp="1"/>
          </p:cNvSpPr>
          <p:nvPr>
            <p:ph type="title"/>
          </p:nvPr>
        </p:nvSpPr>
        <p:spPr/>
        <p:txBody>
          <a:bodyPr/>
          <a:lstStyle/>
          <a:p>
            <a:r>
              <a:rPr lang="en-US" altLang="en-US"/>
              <a:t>Fine Collection</a:t>
            </a:r>
          </a:p>
        </p:txBody>
      </p:sp>
      <p:sp>
        <p:nvSpPr>
          <p:cNvPr id="23555" name="Content Placeholder 2">
            <a:extLst>
              <a:ext uri="{FF2B5EF4-FFF2-40B4-BE49-F238E27FC236}">
                <a16:creationId xmlns:a16="http://schemas.microsoft.com/office/drawing/2014/main" id="{27B700BB-03C0-4951-9DFA-B2401A6D5BE9}"/>
              </a:ext>
            </a:extLst>
          </p:cNvPr>
          <p:cNvSpPr>
            <a:spLocks noGrp="1"/>
          </p:cNvSpPr>
          <p:nvPr>
            <p:ph idx="1"/>
          </p:nvPr>
        </p:nvSpPr>
        <p:spPr/>
        <p:txBody>
          <a:bodyPr/>
          <a:lstStyle/>
          <a:p>
            <a:r>
              <a:rPr lang="en-US" altLang="en-US" sz="2400" dirty="0"/>
              <a:t>How do we enforce collection of a fine?</a:t>
            </a:r>
          </a:p>
          <a:p>
            <a:pPr lvl="1"/>
            <a:r>
              <a:rPr lang="en-US" altLang="en-US" dirty="0"/>
              <a:t>Check with county attorney to determine if a collection agency works on behalf of the county and county election board to collect overdue fines</a:t>
            </a:r>
          </a:p>
          <a:p>
            <a:pPr lvl="2"/>
            <a:r>
              <a:rPr lang="en-US" altLang="en-US" sz="1600" dirty="0"/>
              <a:t>Suggestion: Set a policy as to what constitutes an “overdue” fine and at a CEB meeting, pass a motion to send committees with an “overdue” fine to the collection agency</a:t>
            </a:r>
          </a:p>
          <a:p>
            <a:pPr lvl="1"/>
            <a:r>
              <a:rPr lang="en-US" altLang="en-US" dirty="0"/>
              <a:t>If person has a civil penalty assessed AND is elected to an office in the subsequent election, then CEB may ask fiscal officer to withhold the amount of the civil penalty from the elected official’s paycheck</a:t>
            </a:r>
          </a:p>
          <a:p>
            <a:pPr lvl="1"/>
            <a:r>
              <a:rPr lang="en-US" altLang="en-US" dirty="0"/>
              <a:t>Treasurer of the committee &amp; the candidate may be held personally liable for any debts of the committee</a:t>
            </a:r>
          </a:p>
          <a:p>
            <a:pPr lvl="2"/>
            <a:r>
              <a:rPr lang="en-US" altLang="en-US" sz="1600" i="1" dirty="0"/>
              <a:t>Victory Committee v. Genesis Convention Cente</a:t>
            </a:r>
            <a:r>
              <a:rPr lang="en-US" altLang="en-US" sz="1600" dirty="0"/>
              <a:t>r, 597 N.E.2d 361 (Ind. App 1992)</a:t>
            </a:r>
          </a:p>
          <a:p>
            <a:endParaRPr lang="en-US" altLang="en-US" dirty="0"/>
          </a:p>
        </p:txBody>
      </p:sp>
      <p:sp>
        <p:nvSpPr>
          <p:cNvPr id="23557" name="TextBox 3">
            <a:extLst>
              <a:ext uri="{FF2B5EF4-FFF2-40B4-BE49-F238E27FC236}">
                <a16:creationId xmlns:a16="http://schemas.microsoft.com/office/drawing/2014/main" id="{512CE4E6-6665-407A-B2B8-455EA8E7CD4C}"/>
              </a:ext>
            </a:extLst>
          </p:cNvPr>
          <p:cNvSpPr txBox="1">
            <a:spLocks noChangeArrowheads="1"/>
          </p:cNvSpPr>
          <p:nvPr/>
        </p:nvSpPr>
        <p:spPr bwMode="auto">
          <a:xfrm>
            <a:off x="637631" y="6244046"/>
            <a:ext cx="28178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IC 3-9-4-17 | IC 3-9-4-18</a:t>
            </a:r>
          </a:p>
        </p:txBody>
      </p:sp>
      <p:sp>
        <p:nvSpPr>
          <p:cNvPr id="2" name="Slide Number Placeholder 1">
            <a:extLst>
              <a:ext uri="{FF2B5EF4-FFF2-40B4-BE49-F238E27FC236}">
                <a16:creationId xmlns:a16="http://schemas.microsoft.com/office/drawing/2014/main" id="{64513388-A1F0-421C-AB78-00354ECA2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D85C8F6-EEF2-4520-9D15-24200FC16FC8}"/>
              </a:ext>
            </a:extLst>
          </p:cNvPr>
          <p:cNvSpPr>
            <a:spLocks noGrp="1"/>
          </p:cNvSpPr>
          <p:nvPr>
            <p:ph type="title"/>
          </p:nvPr>
        </p:nvSpPr>
        <p:spPr/>
        <p:txBody>
          <a:bodyPr/>
          <a:lstStyle/>
          <a:p>
            <a:r>
              <a:rPr lang="en-US" altLang="en-US" dirty="0"/>
              <a:t>Fine Collection</a:t>
            </a:r>
          </a:p>
        </p:txBody>
      </p:sp>
      <p:sp>
        <p:nvSpPr>
          <p:cNvPr id="3" name="Content Placeholder 2">
            <a:extLst>
              <a:ext uri="{FF2B5EF4-FFF2-40B4-BE49-F238E27FC236}">
                <a16:creationId xmlns:a16="http://schemas.microsoft.com/office/drawing/2014/main" id="{0660316A-109A-4E64-8EF8-CC5867A9E456}"/>
              </a:ext>
            </a:extLst>
          </p:cNvPr>
          <p:cNvSpPr>
            <a:spLocks noGrp="1"/>
          </p:cNvSpPr>
          <p:nvPr>
            <p:ph idx="1"/>
          </p:nvPr>
        </p:nvSpPr>
        <p:spPr/>
        <p:txBody>
          <a:bodyPr/>
          <a:lstStyle/>
          <a:p>
            <a:r>
              <a:rPr lang="en-US" altLang="en-US" sz="2800" dirty="0"/>
              <a:t>Fines collected for campaign finance enforcement go into a separate county fund that does not revert</a:t>
            </a:r>
          </a:p>
          <a:p>
            <a:pPr marL="700088" lvl="1" indent="-400050">
              <a:buFont typeface="Arial" charset="0"/>
              <a:buChar char="–"/>
              <a:defRPr/>
            </a:pPr>
            <a:r>
              <a:rPr lang="en-US" sz="2400" dirty="0"/>
              <a:t>Funds available, with the approval of the county council, to supplement funds appropriated for any election-related purposes</a:t>
            </a:r>
          </a:p>
          <a:p>
            <a:pPr marL="700088" lvl="1" indent="-400050">
              <a:buFont typeface="Arial" charset="0"/>
              <a:buChar char="–"/>
              <a:defRPr/>
            </a:pPr>
            <a:r>
              <a:rPr lang="en-US" sz="2400" dirty="0">
                <a:ea typeface="Calibri" panose="020F0502020204030204" pitchFamily="34" charset="0"/>
              </a:rPr>
              <a:t>Contact county auditor if information needed regarding campaign finance enforcement account</a:t>
            </a:r>
            <a:endParaRPr lang="en-US" sz="2400" dirty="0"/>
          </a:p>
          <a:p>
            <a:pPr marL="0" indent="0">
              <a:buNone/>
              <a:defRPr/>
            </a:pPr>
            <a:endParaRPr lang="en-US" dirty="0"/>
          </a:p>
        </p:txBody>
      </p:sp>
      <p:sp>
        <p:nvSpPr>
          <p:cNvPr id="4" name="TextBox 3">
            <a:extLst>
              <a:ext uri="{FF2B5EF4-FFF2-40B4-BE49-F238E27FC236}">
                <a16:creationId xmlns:a16="http://schemas.microsoft.com/office/drawing/2014/main" id="{3EDFF614-5D29-477D-B509-97C4CF29EC40}"/>
              </a:ext>
            </a:extLst>
          </p:cNvPr>
          <p:cNvSpPr txBox="1"/>
          <p:nvPr/>
        </p:nvSpPr>
        <p:spPr>
          <a:xfrm>
            <a:off x="628650" y="6268122"/>
            <a:ext cx="2539308" cy="27699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IC 3-6-5-4.5 | IC 3-9-4-17(j)(k)</a:t>
            </a:r>
          </a:p>
        </p:txBody>
      </p:sp>
      <p:sp>
        <p:nvSpPr>
          <p:cNvPr id="2" name="Slide Number Placeholder 1">
            <a:extLst>
              <a:ext uri="{FF2B5EF4-FFF2-40B4-BE49-F238E27FC236}">
                <a16:creationId xmlns:a16="http://schemas.microsoft.com/office/drawing/2014/main" id="{D719F3DE-1DEC-4BA1-9D8C-EBD51D77DA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8434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0F773-978A-4643-8492-D75C31A1D63F}"/>
              </a:ext>
            </a:extLst>
          </p:cNvPr>
          <p:cNvSpPr>
            <a:spLocks noGrp="1"/>
          </p:cNvSpPr>
          <p:nvPr>
            <p:ph type="title"/>
          </p:nvPr>
        </p:nvSpPr>
        <p:spPr/>
        <p:txBody>
          <a:bodyPr/>
          <a:lstStyle/>
          <a:p>
            <a:r>
              <a:rPr lang="en-US" dirty="0"/>
              <a:t>Acronyms</a:t>
            </a:r>
          </a:p>
        </p:txBody>
      </p:sp>
      <p:sp>
        <p:nvSpPr>
          <p:cNvPr id="3" name="Content Placeholder 2">
            <a:extLst>
              <a:ext uri="{FF2B5EF4-FFF2-40B4-BE49-F238E27FC236}">
                <a16:creationId xmlns:a16="http://schemas.microsoft.com/office/drawing/2014/main" id="{E0A09E91-DAC1-43B6-99F5-E375D10D4812}"/>
              </a:ext>
            </a:extLst>
          </p:cNvPr>
          <p:cNvSpPr>
            <a:spLocks noGrp="1"/>
          </p:cNvSpPr>
          <p:nvPr>
            <p:ph idx="1"/>
          </p:nvPr>
        </p:nvSpPr>
        <p:spPr/>
        <p:txBody>
          <a:bodyPr>
            <a:normAutofit/>
          </a:bodyPr>
          <a:lstStyle/>
          <a:p>
            <a:r>
              <a:rPr lang="en-US" sz="2800" dirty="0"/>
              <a:t>AOPA = Administrative Orders and </a:t>
            </a:r>
            <a:br>
              <a:rPr lang="en-US" sz="2800" dirty="0"/>
            </a:br>
            <a:r>
              <a:rPr lang="en-US" sz="2800" dirty="0"/>
              <a:t>Procedures Act</a:t>
            </a:r>
          </a:p>
          <a:p>
            <a:r>
              <a:rPr lang="en-US" sz="2800" dirty="0"/>
              <a:t>CEB = County Election Board</a:t>
            </a:r>
          </a:p>
          <a:p>
            <a:r>
              <a:rPr lang="en-US" sz="2800" dirty="0"/>
              <a:t>CFA = Campaign Finance Act</a:t>
            </a:r>
          </a:p>
        </p:txBody>
      </p:sp>
      <p:sp>
        <p:nvSpPr>
          <p:cNvPr id="4" name="Slide Number Placeholder 3">
            <a:extLst>
              <a:ext uri="{FF2B5EF4-FFF2-40B4-BE49-F238E27FC236}">
                <a16:creationId xmlns:a16="http://schemas.microsoft.com/office/drawing/2014/main" id="{3060E80E-6162-45D4-961D-9CF8E3B1F0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08340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A6AB72C-B567-4DEF-836F-FA745BB1663F}"/>
              </a:ext>
            </a:extLst>
          </p:cNvPr>
          <p:cNvSpPr>
            <a:spLocks noGrp="1"/>
          </p:cNvSpPr>
          <p:nvPr>
            <p:ph type="title"/>
          </p:nvPr>
        </p:nvSpPr>
        <p:spPr/>
        <p:txBody>
          <a:bodyPr/>
          <a:lstStyle/>
          <a:p>
            <a:r>
              <a:rPr lang="en-US" altLang="en-US" dirty="0"/>
              <a:t>Delinquent or “Late” Reports</a:t>
            </a:r>
          </a:p>
        </p:txBody>
      </p:sp>
      <p:sp>
        <p:nvSpPr>
          <p:cNvPr id="18435" name="Content Placeholder 2">
            <a:extLst>
              <a:ext uri="{FF2B5EF4-FFF2-40B4-BE49-F238E27FC236}">
                <a16:creationId xmlns:a16="http://schemas.microsoft.com/office/drawing/2014/main" id="{F6489B04-AD43-49AB-9255-F410B1AA34A9}"/>
              </a:ext>
            </a:extLst>
          </p:cNvPr>
          <p:cNvSpPr>
            <a:spLocks noGrp="1"/>
          </p:cNvSpPr>
          <p:nvPr>
            <p:ph idx="1"/>
          </p:nvPr>
        </p:nvSpPr>
        <p:spPr/>
        <p:txBody>
          <a:bodyPr>
            <a:normAutofit fontScale="92500"/>
          </a:bodyPr>
          <a:lstStyle/>
          <a:p>
            <a:r>
              <a:rPr lang="en-US" altLang="en-US" sz="2400" dirty="0"/>
              <a:t>Committee failed to file required campaign finance report by NOON deadline</a:t>
            </a:r>
          </a:p>
          <a:p>
            <a:pPr lvl="1"/>
            <a:r>
              <a:rPr lang="en-US" altLang="en-US" sz="2000" dirty="0"/>
              <a:t>Applies to ALL committees</a:t>
            </a:r>
          </a:p>
          <a:p>
            <a:r>
              <a:rPr lang="en-US" altLang="en-US" sz="2400" dirty="0"/>
              <a:t>MUST send committee notice of delinquent report not later than 30 days after the report was required to be filed</a:t>
            </a:r>
          </a:p>
          <a:p>
            <a:pPr lvl="1"/>
            <a:r>
              <a:rPr lang="en-US" altLang="en-US" sz="2100" dirty="0"/>
              <a:t>See Form 1 in tool kit found in 2024 Campaign Finance Manual</a:t>
            </a:r>
          </a:p>
          <a:p>
            <a:pPr lvl="1"/>
            <a:r>
              <a:rPr lang="en-US" altLang="en-US" sz="2000" dirty="0"/>
              <a:t>CEB not required to send “reminder” notice before deadline, but may do so uniformly</a:t>
            </a:r>
          </a:p>
          <a:p>
            <a:r>
              <a:rPr lang="en-US" altLang="en-US" sz="2400" dirty="0"/>
              <a:t>MUST post list of delinquent committees on clerk’s public notice board</a:t>
            </a:r>
          </a:p>
          <a:p>
            <a:r>
              <a:rPr lang="en-US" altLang="en-US" sz="2400" dirty="0"/>
              <a:t>MUST conduct a campaign finance hearing, providing best possible notice to the delinquent committee (covered later)</a:t>
            </a:r>
          </a:p>
        </p:txBody>
      </p:sp>
      <p:sp>
        <p:nvSpPr>
          <p:cNvPr id="18437" name="TextBox 3">
            <a:extLst>
              <a:ext uri="{FF2B5EF4-FFF2-40B4-BE49-F238E27FC236}">
                <a16:creationId xmlns:a16="http://schemas.microsoft.com/office/drawing/2014/main" id="{06A7587C-531B-4638-8215-6130C7344B02}"/>
              </a:ext>
            </a:extLst>
          </p:cNvPr>
          <p:cNvSpPr txBox="1">
            <a:spLocks noChangeArrowheads="1"/>
          </p:cNvSpPr>
          <p:nvPr/>
        </p:nvSpPr>
        <p:spPr bwMode="auto">
          <a:xfrm>
            <a:off x="628650" y="6348550"/>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IC 3-9-4-14 | IC 3-9-4-17 | IC 3-9-4-19</a:t>
            </a:r>
          </a:p>
        </p:txBody>
      </p:sp>
      <p:sp>
        <p:nvSpPr>
          <p:cNvPr id="2" name="Slide Number Placeholder 1">
            <a:extLst>
              <a:ext uri="{FF2B5EF4-FFF2-40B4-BE49-F238E27FC236}">
                <a16:creationId xmlns:a16="http://schemas.microsoft.com/office/drawing/2014/main" id="{2F5571EF-ED83-47D8-A731-AA8D8947D9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85220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F31E276-2286-47A1-B74C-32D38BDCF95F}"/>
              </a:ext>
            </a:extLst>
          </p:cNvPr>
          <p:cNvSpPr>
            <a:spLocks noGrp="1"/>
          </p:cNvSpPr>
          <p:nvPr>
            <p:ph type="title"/>
          </p:nvPr>
        </p:nvSpPr>
        <p:spPr/>
        <p:txBody>
          <a:bodyPr/>
          <a:lstStyle/>
          <a:p>
            <a:r>
              <a:rPr lang="en-US" altLang="en-US"/>
              <a:t>Defective Reports</a:t>
            </a:r>
          </a:p>
        </p:txBody>
      </p:sp>
      <p:sp>
        <p:nvSpPr>
          <p:cNvPr id="19459" name="Content Placeholder 2">
            <a:extLst>
              <a:ext uri="{FF2B5EF4-FFF2-40B4-BE49-F238E27FC236}">
                <a16:creationId xmlns:a16="http://schemas.microsoft.com/office/drawing/2014/main" id="{2185612D-1DE6-4AE6-B91A-5103EC77B937}"/>
              </a:ext>
            </a:extLst>
          </p:cNvPr>
          <p:cNvSpPr>
            <a:spLocks noGrp="1"/>
          </p:cNvSpPr>
          <p:nvPr>
            <p:ph idx="1"/>
          </p:nvPr>
        </p:nvSpPr>
        <p:spPr/>
        <p:txBody>
          <a:bodyPr/>
          <a:lstStyle/>
          <a:p>
            <a:pPr>
              <a:defRPr/>
            </a:pPr>
            <a:r>
              <a:rPr lang="en-US" altLang="en-US" sz="2800" dirty="0"/>
              <a:t>What makes a report defective?</a:t>
            </a:r>
          </a:p>
          <a:p>
            <a:pPr lvl="1">
              <a:defRPr/>
            </a:pPr>
            <a:r>
              <a:rPr lang="en-US" altLang="en-US" sz="2400" dirty="0"/>
              <a:t>Omission of required elements on a CFA-1, CFA-2, CFA-3, CFA-4, CFA-11, et al</a:t>
            </a:r>
          </a:p>
          <a:p>
            <a:pPr lvl="1">
              <a:defRPr/>
            </a:pPr>
            <a:r>
              <a:rPr lang="en-US" altLang="en-US" sz="2400" dirty="0"/>
              <a:t>Examples, include but are not limited to:</a:t>
            </a:r>
          </a:p>
          <a:p>
            <a:pPr lvl="2">
              <a:defRPr/>
            </a:pPr>
            <a:r>
              <a:rPr lang="en-US" altLang="en-US" sz="2000" dirty="0"/>
              <a:t>Missing dates or using date range</a:t>
            </a:r>
          </a:p>
          <a:p>
            <a:pPr lvl="2">
              <a:defRPr/>
            </a:pPr>
            <a:r>
              <a:rPr lang="en-US" altLang="en-US" sz="2000" dirty="0"/>
              <a:t>Omitted expenditure classification codes</a:t>
            </a:r>
          </a:p>
          <a:p>
            <a:pPr lvl="2">
              <a:defRPr/>
            </a:pPr>
            <a:r>
              <a:rPr lang="en-US" altLang="en-US" sz="2000" dirty="0"/>
              <a:t>Not including full name, address of itemized contributions, expenditures</a:t>
            </a:r>
          </a:p>
          <a:p>
            <a:pPr lvl="2">
              <a:defRPr/>
            </a:pPr>
            <a:r>
              <a:rPr lang="en-US" altLang="en-US" sz="2000" dirty="0"/>
              <a:t>Not using current version of CFA forms</a:t>
            </a:r>
          </a:p>
          <a:p>
            <a:pPr marL="914400" lvl="2" indent="0">
              <a:buFont typeface="Arial" panose="020B0604020202020204" pitchFamily="34" charset="0"/>
              <a:buNone/>
              <a:defRPr/>
            </a:pPr>
            <a:endParaRPr lang="en-US" altLang="en-US" sz="2000" dirty="0"/>
          </a:p>
          <a:p>
            <a:pPr lvl="2">
              <a:defRPr/>
            </a:pPr>
            <a:endParaRPr lang="en-US" altLang="en-US" dirty="0"/>
          </a:p>
          <a:p>
            <a:pPr lvl="2">
              <a:defRPr/>
            </a:pPr>
            <a:endParaRPr lang="en-US" altLang="en-US" dirty="0"/>
          </a:p>
          <a:p>
            <a:pPr lvl="2">
              <a:defRPr/>
            </a:pPr>
            <a:endParaRPr lang="en-US" altLang="en-US" dirty="0"/>
          </a:p>
        </p:txBody>
      </p:sp>
      <p:pic>
        <p:nvPicPr>
          <p:cNvPr id="20485" name="Picture 1">
            <a:extLst>
              <a:ext uri="{FF2B5EF4-FFF2-40B4-BE49-F238E27FC236}">
                <a16:creationId xmlns:a16="http://schemas.microsoft.com/office/drawing/2014/main" id="{AA69B73C-2E5E-45CA-A5DF-1BB66C569A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413" y="4805634"/>
            <a:ext cx="1264240" cy="126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extLst>
              <a:ext uri="{FF2B5EF4-FFF2-40B4-BE49-F238E27FC236}">
                <a16:creationId xmlns:a16="http://schemas.microsoft.com/office/drawing/2014/main" id="{28AE6B45-E2E7-40D6-9115-1CAE150622C3}"/>
              </a:ext>
            </a:extLst>
          </p:cNvPr>
          <p:cNvSpPr/>
          <p:nvPr/>
        </p:nvSpPr>
        <p:spPr>
          <a:xfrm>
            <a:off x="899704" y="4786584"/>
            <a:ext cx="6633210" cy="1283290"/>
          </a:xfrm>
          <a:prstGeom prst="roundRect">
            <a:avLst/>
          </a:prstGeom>
          <a:noFill/>
          <a:ln>
            <a:solidFill>
              <a:srgbClr val="DA9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DF4A74B4-9802-4282-9837-00B990D7D691}"/>
              </a:ext>
            </a:extLst>
          </p:cNvPr>
          <p:cNvSpPr txBox="1"/>
          <p:nvPr/>
        </p:nvSpPr>
        <p:spPr>
          <a:xfrm>
            <a:off x="2171881" y="4962411"/>
            <a:ext cx="5178153" cy="83026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Campaign finance filings are NOT rejected, if submitted on an approved form! Instead, the committee’s filing may be found defective or delinquent and subject to civil penalties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44CE4245-AE32-4E8B-811F-A830F2350F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40480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0EFDF1E-A142-4EEB-86F6-312C5090F89F}"/>
              </a:ext>
            </a:extLst>
          </p:cNvPr>
          <p:cNvSpPr>
            <a:spLocks noGrp="1"/>
          </p:cNvSpPr>
          <p:nvPr>
            <p:ph type="title"/>
          </p:nvPr>
        </p:nvSpPr>
        <p:spPr/>
        <p:txBody>
          <a:bodyPr/>
          <a:lstStyle/>
          <a:p>
            <a:r>
              <a:rPr lang="en-US" altLang="en-US"/>
              <a:t>Defective Reports</a:t>
            </a:r>
          </a:p>
        </p:txBody>
      </p:sp>
      <p:sp>
        <p:nvSpPr>
          <p:cNvPr id="22531" name="Content Placeholder 2">
            <a:extLst>
              <a:ext uri="{FF2B5EF4-FFF2-40B4-BE49-F238E27FC236}">
                <a16:creationId xmlns:a16="http://schemas.microsoft.com/office/drawing/2014/main" id="{C766C035-946D-4AFF-ABB4-616183A3D517}"/>
              </a:ext>
            </a:extLst>
          </p:cNvPr>
          <p:cNvSpPr>
            <a:spLocks noGrp="1"/>
          </p:cNvSpPr>
          <p:nvPr>
            <p:ph idx="1"/>
          </p:nvPr>
        </p:nvSpPr>
        <p:spPr/>
        <p:txBody>
          <a:bodyPr>
            <a:normAutofit/>
          </a:bodyPr>
          <a:lstStyle/>
          <a:p>
            <a:r>
              <a:rPr lang="en-US" altLang="en-US" sz="2800" dirty="0"/>
              <a:t>A report appears to be defective, what’s next?</a:t>
            </a:r>
          </a:p>
          <a:p>
            <a:pPr lvl="1"/>
            <a:r>
              <a:rPr lang="en-US" altLang="en-US" sz="2400" dirty="0"/>
              <a:t>If the CEB agrees that a campaign finance filing appears to be defective, then:</a:t>
            </a:r>
          </a:p>
          <a:p>
            <a:pPr lvl="2"/>
            <a:r>
              <a:rPr lang="en-US" altLang="en-US" sz="2400" dirty="0"/>
              <a:t>Notice is sent to the committee</a:t>
            </a:r>
          </a:p>
          <a:p>
            <a:pPr lvl="3"/>
            <a:r>
              <a:rPr lang="en-US" altLang="en-US" sz="2000" dirty="0"/>
              <a:t>NOTE: Tracking date the notice was received is important for enforcement as…</a:t>
            </a:r>
          </a:p>
          <a:p>
            <a:pPr lvl="2"/>
            <a:r>
              <a:rPr lang="en-US" altLang="en-US" sz="2400" dirty="0"/>
              <a:t>Committee has five days </a:t>
            </a:r>
            <a:r>
              <a:rPr lang="en-US" altLang="en-US" sz="2400" u="sng" dirty="0"/>
              <a:t>after</a:t>
            </a:r>
            <a:r>
              <a:rPr lang="en-US" altLang="en-US" sz="2400" dirty="0"/>
              <a:t> the receipt of the notice to cure defects and file corrected report</a:t>
            </a:r>
          </a:p>
        </p:txBody>
      </p:sp>
      <p:sp>
        <p:nvSpPr>
          <p:cNvPr id="22533" name="TextBox 3">
            <a:extLst>
              <a:ext uri="{FF2B5EF4-FFF2-40B4-BE49-F238E27FC236}">
                <a16:creationId xmlns:a16="http://schemas.microsoft.com/office/drawing/2014/main" id="{7217672D-B142-42FB-99AD-A237AB16B66C}"/>
              </a:ext>
            </a:extLst>
          </p:cNvPr>
          <p:cNvSpPr txBox="1">
            <a:spLocks noChangeArrowheads="1"/>
          </p:cNvSpPr>
          <p:nvPr/>
        </p:nvSpPr>
        <p:spPr bwMode="auto">
          <a:xfrm>
            <a:off x="637631" y="6367193"/>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IC 3-9-4-14 | IC 3-9-4-17</a:t>
            </a:r>
          </a:p>
        </p:txBody>
      </p:sp>
      <p:sp>
        <p:nvSpPr>
          <p:cNvPr id="2" name="Slide Number Placeholder 1">
            <a:extLst>
              <a:ext uri="{FF2B5EF4-FFF2-40B4-BE49-F238E27FC236}">
                <a16:creationId xmlns:a16="http://schemas.microsoft.com/office/drawing/2014/main" id="{6BD1E512-F5FF-484C-A012-0E56B5348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59369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64C02F3-C139-4250-B495-F4CAA1D1CCF6}"/>
              </a:ext>
            </a:extLst>
          </p:cNvPr>
          <p:cNvSpPr>
            <a:spLocks noGrp="1"/>
          </p:cNvSpPr>
          <p:nvPr>
            <p:ph type="title"/>
          </p:nvPr>
        </p:nvSpPr>
        <p:spPr/>
        <p:txBody>
          <a:bodyPr/>
          <a:lstStyle/>
          <a:p>
            <a:r>
              <a:rPr lang="en-US" altLang="en-US" dirty="0"/>
              <a:t>Defective Reports</a:t>
            </a:r>
          </a:p>
        </p:txBody>
      </p:sp>
      <p:sp>
        <p:nvSpPr>
          <p:cNvPr id="21507" name="Content Placeholder 2">
            <a:extLst>
              <a:ext uri="{FF2B5EF4-FFF2-40B4-BE49-F238E27FC236}">
                <a16:creationId xmlns:a16="http://schemas.microsoft.com/office/drawing/2014/main" id="{E24B60F4-71C1-4393-969C-54C9F0825710}"/>
              </a:ext>
            </a:extLst>
          </p:cNvPr>
          <p:cNvSpPr>
            <a:spLocks noGrp="1"/>
          </p:cNvSpPr>
          <p:nvPr>
            <p:ph idx="1"/>
          </p:nvPr>
        </p:nvSpPr>
        <p:spPr/>
        <p:txBody>
          <a:bodyPr>
            <a:normAutofit/>
          </a:bodyPr>
          <a:lstStyle/>
          <a:p>
            <a:r>
              <a:rPr lang="en-US" altLang="en-US" sz="3200" dirty="0"/>
              <a:t>How should CEB manage defective reports?</a:t>
            </a:r>
          </a:p>
          <a:p>
            <a:pPr lvl="1"/>
            <a:r>
              <a:rPr lang="en-US" altLang="en-US" sz="2800" dirty="0"/>
              <a:t>Investigate upon filing of a written complaint</a:t>
            </a:r>
          </a:p>
          <a:p>
            <a:pPr lvl="1"/>
            <a:r>
              <a:rPr lang="en-US" altLang="en-US" sz="2800" dirty="0"/>
              <a:t>Conduct an audit from time-to time</a:t>
            </a:r>
          </a:p>
          <a:p>
            <a:pPr lvl="1"/>
            <a:r>
              <a:rPr lang="en-US" altLang="en-US" sz="2800" dirty="0"/>
              <a:t>Ascertain whether the report is defective after it’s filed</a:t>
            </a:r>
          </a:p>
          <a:p>
            <a:pPr lvl="2"/>
            <a:r>
              <a:rPr lang="en-US" altLang="en-US" sz="2400" dirty="0"/>
              <a:t>Any review should not delay or prevent a person from filing their campaign finance document</a:t>
            </a:r>
          </a:p>
          <a:p>
            <a:pPr lvl="2"/>
            <a:r>
              <a:rPr lang="en-US" altLang="en-US" sz="2400" dirty="0"/>
              <a:t>Any review should be uniform and non-discriminatory</a:t>
            </a:r>
          </a:p>
        </p:txBody>
      </p:sp>
      <p:sp>
        <p:nvSpPr>
          <p:cNvPr id="21509" name="TextBox 3">
            <a:extLst>
              <a:ext uri="{FF2B5EF4-FFF2-40B4-BE49-F238E27FC236}">
                <a16:creationId xmlns:a16="http://schemas.microsoft.com/office/drawing/2014/main" id="{3AF58465-EE04-414E-AA39-36FF1E6E2EEE}"/>
              </a:ext>
            </a:extLst>
          </p:cNvPr>
          <p:cNvSpPr txBox="1">
            <a:spLocks noChangeArrowheads="1"/>
          </p:cNvSpPr>
          <p:nvPr/>
        </p:nvSpPr>
        <p:spPr bwMode="auto">
          <a:xfrm>
            <a:off x="628650" y="6244046"/>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IC 3-9-4-13 | IC 3-9-4-14</a:t>
            </a:r>
          </a:p>
        </p:txBody>
      </p:sp>
      <p:sp>
        <p:nvSpPr>
          <p:cNvPr id="2" name="Slide Number Placeholder 1">
            <a:extLst>
              <a:ext uri="{FF2B5EF4-FFF2-40B4-BE49-F238E27FC236}">
                <a16:creationId xmlns:a16="http://schemas.microsoft.com/office/drawing/2014/main" id="{A996C437-BA82-47CB-B059-7BC881B365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87670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315B-32F3-4134-923F-26CB91174370}"/>
              </a:ext>
            </a:extLst>
          </p:cNvPr>
          <p:cNvSpPr>
            <a:spLocks noGrp="1"/>
          </p:cNvSpPr>
          <p:nvPr>
            <p:ph type="title"/>
          </p:nvPr>
        </p:nvSpPr>
        <p:spPr/>
        <p:txBody>
          <a:bodyPr/>
          <a:lstStyle/>
          <a:p>
            <a:r>
              <a:rPr lang="en-US" dirty="0"/>
              <a:t>Audits</a:t>
            </a:r>
          </a:p>
        </p:txBody>
      </p:sp>
      <p:sp>
        <p:nvSpPr>
          <p:cNvPr id="3" name="Content Placeholder 2">
            <a:extLst>
              <a:ext uri="{FF2B5EF4-FFF2-40B4-BE49-F238E27FC236}">
                <a16:creationId xmlns:a16="http://schemas.microsoft.com/office/drawing/2014/main" id="{17174E2A-1CE7-4232-A1A5-51EE0033B98C}"/>
              </a:ext>
            </a:extLst>
          </p:cNvPr>
          <p:cNvSpPr>
            <a:spLocks noGrp="1"/>
          </p:cNvSpPr>
          <p:nvPr>
            <p:ph idx="1"/>
          </p:nvPr>
        </p:nvSpPr>
        <p:spPr/>
        <p:txBody>
          <a:bodyPr>
            <a:normAutofit/>
          </a:bodyPr>
          <a:lstStyle/>
          <a:p>
            <a:r>
              <a:rPr lang="en-US" sz="2800" dirty="0"/>
              <a:t>State law is NOT specific on campaign finance audits:</a:t>
            </a:r>
          </a:p>
          <a:p>
            <a:pPr lvl="1"/>
            <a:r>
              <a:rPr lang="en-US" sz="2400" dirty="0"/>
              <a:t>Must be performed from “time-to-time”</a:t>
            </a:r>
          </a:p>
          <a:p>
            <a:r>
              <a:rPr lang="en-US" sz="2800" dirty="0"/>
              <a:t>Best practice</a:t>
            </a:r>
          </a:p>
          <a:p>
            <a:pPr lvl="1"/>
            <a:r>
              <a:rPr lang="en-US" sz="2400" dirty="0"/>
              <a:t>Establish a CEB policy on audit procedures to ensure uniform application</a:t>
            </a:r>
          </a:p>
          <a:p>
            <a:pPr lvl="2"/>
            <a:r>
              <a:rPr lang="en-US" sz="1800" dirty="0"/>
              <a:t>Will audit be performed after every filing period? Annually? During off-years?</a:t>
            </a:r>
          </a:p>
          <a:p>
            <a:pPr lvl="2"/>
            <a:r>
              <a:rPr lang="en-US" sz="1800" dirty="0"/>
              <a:t>Will policy just check the math? Look for all missing required elements?</a:t>
            </a:r>
          </a:p>
          <a:p>
            <a:pPr lvl="2"/>
            <a:endParaRPr lang="en-US" dirty="0"/>
          </a:p>
        </p:txBody>
      </p:sp>
      <p:sp>
        <p:nvSpPr>
          <p:cNvPr id="4" name="Slide Number Placeholder 3">
            <a:extLst>
              <a:ext uri="{FF2B5EF4-FFF2-40B4-BE49-F238E27FC236}">
                <a16:creationId xmlns:a16="http://schemas.microsoft.com/office/drawing/2014/main" id="{B1240449-CDA1-4C4D-9152-FEDDF35CA8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15331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FCF18BE-BDBD-46C5-8D9B-ECDD6A37B507}"/>
              </a:ext>
            </a:extLst>
          </p:cNvPr>
          <p:cNvSpPr>
            <a:spLocks noGrp="1"/>
          </p:cNvSpPr>
          <p:nvPr>
            <p:ph type="title"/>
          </p:nvPr>
        </p:nvSpPr>
        <p:spPr/>
        <p:txBody>
          <a:bodyPr/>
          <a:lstStyle/>
          <a:p>
            <a:r>
              <a:rPr lang="en-US" altLang="en-US"/>
              <a:t>Penalty Schedule</a:t>
            </a:r>
          </a:p>
        </p:txBody>
      </p:sp>
      <p:sp>
        <p:nvSpPr>
          <p:cNvPr id="20483" name="Content Placeholder 2">
            <a:extLst>
              <a:ext uri="{FF2B5EF4-FFF2-40B4-BE49-F238E27FC236}">
                <a16:creationId xmlns:a16="http://schemas.microsoft.com/office/drawing/2014/main" id="{D2B74325-20CF-46C1-B2F8-A7B30814B6CE}"/>
              </a:ext>
            </a:extLst>
          </p:cNvPr>
          <p:cNvSpPr>
            <a:spLocks noGrp="1"/>
          </p:cNvSpPr>
          <p:nvPr>
            <p:ph idx="1"/>
          </p:nvPr>
        </p:nvSpPr>
        <p:spPr/>
        <p:txBody>
          <a:bodyPr>
            <a:normAutofit/>
          </a:bodyPr>
          <a:lstStyle/>
          <a:p>
            <a:r>
              <a:rPr lang="en-US" altLang="en-US" sz="3200" dirty="0"/>
              <a:t>Delinquent Reports</a:t>
            </a:r>
          </a:p>
          <a:p>
            <a:pPr lvl="1"/>
            <a:r>
              <a:rPr lang="en-US" altLang="en-US" sz="2800" dirty="0"/>
              <a:t>$50 per calendar day, up to $1,000</a:t>
            </a:r>
          </a:p>
          <a:p>
            <a:pPr lvl="2"/>
            <a:r>
              <a:rPr lang="en-US" altLang="en-US" sz="2000" dirty="0"/>
              <a:t>Starts at noon (12:00:01) on filing deadline day</a:t>
            </a:r>
          </a:p>
          <a:p>
            <a:pPr lvl="3"/>
            <a:r>
              <a:rPr lang="en-US" altLang="en-US" sz="1800" dirty="0"/>
              <a:t>Includes all days (weekends and weekdays)</a:t>
            </a:r>
          </a:p>
          <a:p>
            <a:pPr lvl="1"/>
            <a:r>
              <a:rPr lang="en-US" altLang="en-US" sz="2800" dirty="0"/>
              <a:t>Must conduct a hearing to waive or reduce fine</a:t>
            </a:r>
          </a:p>
          <a:p>
            <a:r>
              <a:rPr lang="en-US" altLang="en-US" sz="3200" dirty="0"/>
              <a:t>Defective Reports</a:t>
            </a:r>
          </a:p>
          <a:p>
            <a:pPr lvl="1"/>
            <a:r>
              <a:rPr lang="en-US" altLang="en-US" sz="2800" dirty="0"/>
              <a:t>$10 per calendar day, up to $100</a:t>
            </a:r>
          </a:p>
          <a:p>
            <a:pPr lvl="2"/>
            <a:r>
              <a:rPr lang="en-US" altLang="en-US" sz="2000" dirty="0"/>
              <a:t>Committee has five days </a:t>
            </a:r>
            <a:r>
              <a:rPr lang="en-US" altLang="en-US" sz="2000" u="sng" dirty="0"/>
              <a:t>after receiving notice</a:t>
            </a:r>
            <a:r>
              <a:rPr lang="en-US" altLang="en-US" sz="2000" dirty="0"/>
              <a:t> to respond to notice or cure defects before fine can be assessed</a:t>
            </a:r>
          </a:p>
        </p:txBody>
      </p:sp>
      <p:sp>
        <p:nvSpPr>
          <p:cNvPr id="20484" name="TextBox 3">
            <a:extLst>
              <a:ext uri="{FF2B5EF4-FFF2-40B4-BE49-F238E27FC236}">
                <a16:creationId xmlns:a16="http://schemas.microsoft.com/office/drawing/2014/main" id="{53FADEB3-8F1C-4C7B-B112-855CAEA86614}"/>
              </a:ext>
            </a:extLst>
          </p:cNvPr>
          <p:cNvSpPr txBox="1">
            <a:spLocks noChangeArrowheads="1"/>
          </p:cNvSpPr>
          <p:nvPr/>
        </p:nvSpPr>
        <p:spPr bwMode="auto">
          <a:xfrm>
            <a:off x="637631" y="6244046"/>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IC 3-9-4-17</a:t>
            </a:r>
          </a:p>
        </p:txBody>
      </p:sp>
      <p:sp>
        <p:nvSpPr>
          <p:cNvPr id="2" name="Slide Number Placeholder 1">
            <a:extLst>
              <a:ext uri="{FF2B5EF4-FFF2-40B4-BE49-F238E27FC236}">
                <a16:creationId xmlns:a16="http://schemas.microsoft.com/office/drawing/2014/main" id="{EE89EF73-EE80-45B5-8B72-E7B4CB25D7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BC083F2-EA7B-4999-B604-924711472ECA}"/>
              </a:ext>
            </a:extLst>
          </p:cNvPr>
          <p:cNvSpPr>
            <a:spLocks noGrp="1"/>
          </p:cNvSpPr>
          <p:nvPr>
            <p:ph type="title"/>
          </p:nvPr>
        </p:nvSpPr>
        <p:spPr/>
        <p:txBody>
          <a:bodyPr/>
          <a:lstStyle/>
          <a:p>
            <a:r>
              <a:rPr lang="en-US" altLang="en-US" dirty="0"/>
              <a:t>CFA Enforcement Proceedings</a:t>
            </a:r>
          </a:p>
        </p:txBody>
      </p:sp>
      <p:sp>
        <p:nvSpPr>
          <p:cNvPr id="3" name="Content Placeholder 2">
            <a:extLst>
              <a:ext uri="{FF2B5EF4-FFF2-40B4-BE49-F238E27FC236}">
                <a16:creationId xmlns:a16="http://schemas.microsoft.com/office/drawing/2014/main" id="{0E761AD3-0BD1-45AB-B824-9A58E9725996}"/>
              </a:ext>
            </a:extLst>
          </p:cNvPr>
          <p:cNvSpPr>
            <a:spLocks noGrp="1"/>
          </p:cNvSpPr>
          <p:nvPr>
            <p:ph idx="1"/>
          </p:nvPr>
        </p:nvSpPr>
        <p:spPr/>
        <p:txBody>
          <a:bodyPr/>
          <a:lstStyle/>
          <a:p>
            <a:pPr marL="400050" indent="-400050">
              <a:buFont typeface="Arial" charset="0"/>
              <a:buChar char="•"/>
              <a:defRPr/>
            </a:pPr>
            <a:r>
              <a:rPr lang="en-US" sz="2400" dirty="0"/>
              <a:t>Applicable Law</a:t>
            </a:r>
          </a:p>
          <a:p>
            <a:pPr marL="700088" lvl="1" indent="-400050">
              <a:buFont typeface="Arial" charset="0"/>
              <a:buChar char="–"/>
              <a:defRPr/>
            </a:pPr>
            <a:r>
              <a:rPr lang="en-US" sz="2000" dirty="0"/>
              <a:t>Indiana Open Door Law  (IC 5-14-1.5)</a:t>
            </a:r>
          </a:p>
          <a:p>
            <a:pPr marL="700088" lvl="1" indent="-400050">
              <a:buFont typeface="Arial" charset="0"/>
              <a:buChar char="–"/>
              <a:defRPr/>
            </a:pPr>
            <a:r>
              <a:rPr lang="en-US" sz="2000" dirty="0"/>
              <a:t>Administrative Orders and Procedures Act (AOPA) (4-21.5-3)</a:t>
            </a:r>
          </a:p>
          <a:p>
            <a:pPr marL="700088" lvl="1" indent="-400050">
              <a:buFont typeface="Arial" charset="0"/>
              <a:buChar char="–"/>
              <a:defRPr/>
            </a:pPr>
            <a:r>
              <a:rPr lang="en-US" sz="2000" dirty="0"/>
              <a:t>Indiana Election Law (IC 3-9-4)</a:t>
            </a:r>
          </a:p>
          <a:p>
            <a:pPr marL="400050" indent="-400050">
              <a:buFont typeface="Arial" charset="0"/>
              <a:buChar char="•"/>
              <a:defRPr/>
            </a:pPr>
            <a:endParaRPr lang="en-US" dirty="0"/>
          </a:p>
          <a:p>
            <a:pPr marL="400050" indent="-400050">
              <a:buFont typeface="Arial" charset="0"/>
              <a:buChar char="•"/>
              <a:defRPr/>
            </a:pPr>
            <a:endParaRPr lang="en-US" dirty="0">
              <a:solidFill>
                <a:schemeClr val="tx2"/>
              </a:solidFill>
            </a:endParaRPr>
          </a:p>
          <a:p>
            <a:pPr>
              <a:buFont typeface="Arial" charset="0"/>
              <a:buChar char="•"/>
              <a:defRPr/>
            </a:pPr>
            <a:endParaRPr lang="en-US" dirty="0"/>
          </a:p>
        </p:txBody>
      </p:sp>
      <p:pic>
        <p:nvPicPr>
          <p:cNvPr id="21508" name="Picture 1">
            <a:extLst>
              <a:ext uri="{FF2B5EF4-FFF2-40B4-BE49-F238E27FC236}">
                <a16:creationId xmlns:a16="http://schemas.microsoft.com/office/drawing/2014/main" id="{657387DA-4C30-402A-A0E9-27EBF51196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022" y="4105412"/>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09E54659-5FD7-4F86-AC6F-8FD2FFAD0D87}"/>
              </a:ext>
            </a:extLst>
          </p:cNvPr>
          <p:cNvSpPr/>
          <p:nvPr/>
        </p:nvSpPr>
        <p:spPr>
          <a:xfrm>
            <a:off x="1062446" y="4105412"/>
            <a:ext cx="6595654" cy="1600200"/>
          </a:xfrm>
          <a:prstGeom prst="roundRect">
            <a:avLst/>
          </a:prstGeom>
          <a:noFill/>
          <a:ln>
            <a:solidFill>
              <a:srgbClr val="DA9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DBBC761-7E2C-4731-BBD3-47C58F4B1F74}"/>
              </a:ext>
            </a:extLst>
          </p:cNvPr>
          <p:cNvSpPr txBox="1"/>
          <p:nvPr/>
        </p:nvSpPr>
        <p:spPr>
          <a:xfrm>
            <a:off x="2662647" y="4331060"/>
            <a:ext cx="4412048" cy="10618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Campaign Finance Enforcement Tool Kit is found in the Appendix of the </a:t>
            </a:r>
            <a:br>
              <a:rPr kumimoji="0" lang="en-US" sz="21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r>
              <a:rPr kumimoji="0" lang="en-US" sz="21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2023 Campaign Finance Manual</a:t>
            </a:r>
            <a:endPar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D00FA990-CB18-499F-A679-8B762E9A08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8AAC-24E3-4A8E-BB69-8733128878D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2477</TotalTime>
  <Words>1429</Words>
  <Application>Microsoft Office PowerPoint</Application>
  <PresentationFormat>On-screen Show (4:3)</PresentationFormat>
  <Paragraphs>184</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1_Office Theme</vt:lpstr>
      <vt:lpstr>PowerPoint Presentation</vt:lpstr>
      <vt:lpstr>Acronyms</vt:lpstr>
      <vt:lpstr>Delinquent or “Late” Reports</vt:lpstr>
      <vt:lpstr>Defective Reports</vt:lpstr>
      <vt:lpstr>Defective Reports</vt:lpstr>
      <vt:lpstr>Defective Reports</vt:lpstr>
      <vt:lpstr>Audits</vt:lpstr>
      <vt:lpstr>Penalty Schedule</vt:lpstr>
      <vt:lpstr>CFA Enforcement Proceedings</vt:lpstr>
      <vt:lpstr>Open Door Law Requirements</vt:lpstr>
      <vt:lpstr>AOPA Requirements</vt:lpstr>
      <vt:lpstr>AOPA Requirements</vt:lpstr>
      <vt:lpstr>Enforcement Proceeding Overview</vt:lpstr>
      <vt:lpstr>Enforcement Proceeding</vt:lpstr>
      <vt:lpstr>Hearing Overview</vt:lpstr>
      <vt:lpstr>Fines</vt:lpstr>
      <vt:lpstr>Proxies</vt:lpstr>
      <vt:lpstr>Fine Collection</vt:lpstr>
      <vt:lpstr>Fine Collection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Nussmeyer, Angela M</dc:creator>
  <cp:lastModifiedBy>Kochevar, Matthew R</cp:lastModifiedBy>
  <cp:revision>10</cp:revision>
  <dcterms:created xsi:type="dcterms:W3CDTF">2021-11-17T18:14:08Z</dcterms:created>
  <dcterms:modified xsi:type="dcterms:W3CDTF">2023-11-27T21:41:34Z</dcterms:modified>
</cp:coreProperties>
</file>