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handoutMasterIdLst>
    <p:handoutMasterId r:id="rId32"/>
  </p:handoutMasterIdLst>
  <p:sldIdLst>
    <p:sldId id="433" r:id="rId2"/>
    <p:sldId id="494" r:id="rId3"/>
    <p:sldId id="518" r:id="rId4"/>
    <p:sldId id="495" r:id="rId5"/>
    <p:sldId id="512" r:id="rId6"/>
    <p:sldId id="531" r:id="rId7"/>
    <p:sldId id="513" r:id="rId8"/>
    <p:sldId id="496" r:id="rId9"/>
    <p:sldId id="497" r:id="rId10"/>
    <p:sldId id="498" r:id="rId11"/>
    <p:sldId id="517" r:id="rId12"/>
    <p:sldId id="500" r:id="rId13"/>
    <p:sldId id="519" r:id="rId14"/>
    <p:sldId id="525" r:id="rId15"/>
    <p:sldId id="522" r:id="rId16"/>
    <p:sldId id="521" r:id="rId17"/>
    <p:sldId id="502" r:id="rId18"/>
    <p:sldId id="501" r:id="rId19"/>
    <p:sldId id="503" r:id="rId20"/>
    <p:sldId id="504" r:id="rId21"/>
    <p:sldId id="506" r:id="rId22"/>
    <p:sldId id="507" r:id="rId23"/>
    <p:sldId id="523" r:id="rId24"/>
    <p:sldId id="508" r:id="rId25"/>
    <p:sldId id="499" r:id="rId26"/>
    <p:sldId id="524" r:id="rId27"/>
    <p:sldId id="529" r:id="rId28"/>
    <p:sldId id="509" r:id="rId29"/>
    <p:sldId id="530" r:id="rId30"/>
  </p:sldIdLst>
  <p:sldSz cx="9144000" cy="6858000" type="screen4x3"/>
  <p:notesSz cx="6858000" cy="9144000"/>
  <p:defaultTextStyle>
    <a:defPPr>
      <a:defRPr lang="en-US"/>
    </a:defPPr>
    <a:lvl1pPr algn="l" rtl="0" fontAlgn="base">
      <a:spcBef>
        <a:spcPct val="0"/>
      </a:spcBef>
      <a:spcAft>
        <a:spcPct val="0"/>
      </a:spcAft>
      <a:defRPr kumimoji="1" sz="8000" kern="1200">
        <a:solidFill>
          <a:schemeClr val="tx1"/>
        </a:solidFill>
        <a:latin typeface="Times New Roman" pitchFamily="18" charset="0"/>
        <a:ea typeface="+mn-ea"/>
        <a:cs typeface="+mn-cs"/>
      </a:defRPr>
    </a:lvl1pPr>
    <a:lvl2pPr marL="457200" algn="l" rtl="0" fontAlgn="base">
      <a:spcBef>
        <a:spcPct val="0"/>
      </a:spcBef>
      <a:spcAft>
        <a:spcPct val="0"/>
      </a:spcAft>
      <a:defRPr kumimoji="1" sz="8000" kern="1200">
        <a:solidFill>
          <a:schemeClr val="tx1"/>
        </a:solidFill>
        <a:latin typeface="Times New Roman" pitchFamily="18" charset="0"/>
        <a:ea typeface="+mn-ea"/>
        <a:cs typeface="+mn-cs"/>
      </a:defRPr>
    </a:lvl2pPr>
    <a:lvl3pPr marL="914400" algn="l" rtl="0" fontAlgn="base">
      <a:spcBef>
        <a:spcPct val="0"/>
      </a:spcBef>
      <a:spcAft>
        <a:spcPct val="0"/>
      </a:spcAft>
      <a:defRPr kumimoji="1" sz="8000" kern="1200">
        <a:solidFill>
          <a:schemeClr val="tx1"/>
        </a:solidFill>
        <a:latin typeface="Times New Roman" pitchFamily="18" charset="0"/>
        <a:ea typeface="+mn-ea"/>
        <a:cs typeface="+mn-cs"/>
      </a:defRPr>
    </a:lvl3pPr>
    <a:lvl4pPr marL="1371600" algn="l" rtl="0" fontAlgn="base">
      <a:spcBef>
        <a:spcPct val="0"/>
      </a:spcBef>
      <a:spcAft>
        <a:spcPct val="0"/>
      </a:spcAft>
      <a:defRPr kumimoji="1" sz="8000" kern="1200">
        <a:solidFill>
          <a:schemeClr val="tx1"/>
        </a:solidFill>
        <a:latin typeface="Times New Roman" pitchFamily="18" charset="0"/>
        <a:ea typeface="+mn-ea"/>
        <a:cs typeface="+mn-cs"/>
      </a:defRPr>
    </a:lvl4pPr>
    <a:lvl5pPr marL="1828800" algn="l" rtl="0" fontAlgn="base">
      <a:spcBef>
        <a:spcPct val="0"/>
      </a:spcBef>
      <a:spcAft>
        <a:spcPct val="0"/>
      </a:spcAft>
      <a:defRPr kumimoji="1" sz="8000" kern="1200">
        <a:solidFill>
          <a:schemeClr val="tx1"/>
        </a:solidFill>
        <a:latin typeface="Times New Roman" pitchFamily="18" charset="0"/>
        <a:ea typeface="+mn-ea"/>
        <a:cs typeface="+mn-cs"/>
      </a:defRPr>
    </a:lvl5pPr>
    <a:lvl6pPr marL="2286000" algn="l" defTabSz="914400" rtl="0" eaLnBrk="1" latinLnBrk="0" hangingPunct="1">
      <a:defRPr kumimoji="1" sz="8000" kern="1200">
        <a:solidFill>
          <a:schemeClr val="tx1"/>
        </a:solidFill>
        <a:latin typeface="Times New Roman" pitchFamily="18" charset="0"/>
        <a:ea typeface="+mn-ea"/>
        <a:cs typeface="+mn-cs"/>
      </a:defRPr>
    </a:lvl6pPr>
    <a:lvl7pPr marL="2743200" algn="l" defTabSz="914400" rtl="0" eaLnBrk="1" latinLnBrk="0" hangingPunct="1">
      <a:defRPr kumimoji="1" sz="8000" kern="1200">
        <a:solidFill>
          <a:schemeClr val="tx1"/>
        </a:solidFill>
        <a:latin typeface="Times New Roman" pitchFamily="18" charset="0"/>
        <a:ea typeface="+mn-ea"/>
        <a:cs typeface="+mn-cs"/>
      </a:defRPr>
    </a:lvl7pPr>
    <a:lvl8pPr marL="3200400" algn="l" defTabSz="914400" rtl="0" eaLnBrk="1" latinLnBrk="0" hangingPunct="1">
      <a:defRPr kumimoji="1" sz="8000" kern="1200">
        <a:solidFill>
          <a:schemeClr val="tx1"/>
        </a:solidFill>
        <a:latin typeface="Times New Roman" pitchFamily="18" charset="0"/>
        <a:ea typeface="+mn-ea"/>
        <a:cs typeface="+mn-cs"/>
      </a:defRPr>
    </a:lvl8pPr>
    <a:lvl9pPr marL="3657600" algn="l" defTabSz="914400" rtl="0" eaLnBrk="1" latinLnBrk="0" hangingPunct="1">
      <a:defRPr kumimoji="1" sz="80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showPr>
  <p:clrMru>
    <a:srgbClr val="000099"/>
    <a:srgbClr val="0000CC"/>
    <a:srgbClr val="000066"/>
    <a:srgbClr val="003399"/>
    <a:srgbClr val="336699"/>
    <a:srgbClr val="008080"/>
    <a:srgbClr val="009999"/>
    <a:srgbClr val="00008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34550" autoAdjust="0"/>
    <p:restoredTop sz="86499" autoAdjust="0"/>
  </p:normalViewPr>
  <p:slideViewPr>
    <p:cSldViewPr>
      <p:cViewPr varScale="1">
        <p:scale>
          <a:sx n="78" d="100"/>
          <a:sy n="78" d="100"/>
        </p:scale>
        <p:origin x="-126"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40" d="100"/>
          <a:sy n="40" d="100"/>
        </p:scale>
        <p:origin x="-1488" y="-72"/>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kumimoji="0" sz="1200"/>
            </a:lvl1pPr>
          </a:lstStyle>
          <a:p>
            <a:pPr>
              <a:defRPr/>
            </a:pPr>
            <a:endParaRPr lang="en-US"/>
          </a:p>
        </p:txBody>
      </p:sp>
      <p:sp>
        <p:nvSpPr>
          <p:cNvPr id="17411"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kumimoji="0" sz="1200"/>
            </a:lvl1pPr>
          </a:lstStyle>
          <a:p>
            <a:pPr>
              <a:defRPr/>
            </a:pPr>
            <a:endParaRPr lang="en-US"/>
          </a:p>
        </p:txBody>
      </p:sp>
      <p:sp>
        <p:nvSpPr>
          <p:cNvPr id="17412"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kumimoji="0" sz="1200"/>
            </a:lvl1pPr>
          </a:lstStyle>
          <a:p>
            <a:pPr>
              <a:defRPr/>
            </a:pPr>
            <a:r>
              <a:rPr lang="en-US"/>
              <a:t>Campaign Finance</a:t>
            </a:r>
          </a:p>
        </p:txBody>
      </p:sp>
      <p:sp>
        <p:nvSpPr>
          <p:cNvPr id="17413"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kumimoji="0" sz="1200"/>
            </a:lvl1pPr>
          </a:lstStyle>
          <a:p>
            <a:pPr>
              <a:defRPr/>
            </a:pPr>
            <a:fld id="{D2484733-5EE0-40F0-85D4-418BA4C3894F}"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kumimoji="0" sz="1200"/>
            </a:lvl1pPr>
          </a:lstStyle>
          <a:p>
            <a:pPr>
              <a:defRPr/>
            </a:pPr>
            <a:endParaRPr lang="en-US"/>
          </a:p>
        </p:txBody>
      </p:sp>
      <p:sp>
        <p:nvSpPr>
          <p:cNvPr id="15363"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kumimoji="0"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5365"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5366"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kumimoji="0" sz="1200"/>
            </a:lvl1pPr>
          </a:lstStyle>
          <a:p>
            <a:pPr>
              <a:defRPr/>
            </a:pPr>
            <a:endParaRPr lang="en-US"/>
          </a:p>
        </p:txBody>
      </p:sp>
      <p:sp>
        <p:nvSpPr>
          <p:cNvPr id="15367"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kumimoji="0" sz="1200"/>
            </a:lvl1pPr>
          </a:lstStyle>
          <a:p>
            <a:pPr>
              <a:defRPr/>
            </a:pPr>
            <a:fld id="{0B77B479-656E-48A7-984F-7DE944430818}"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p:cNvSpPr>
            <a:spLocks noGrp="1" noChangeArrowheads="1"/>
          </p:cNvSpPr>
          <p:nvPr>
            <p:ph type="sldNum" sz="quarter" idx="5"/>
          </p:nvPr>
        </p:nvSpPr>
        <p:spPr>
          <a:noFill/>
        </p:spPr>
        <p:txBody>
          <a:bodyPr/>
          <a:lstStyle/>
          <a:p>
            <a:fld id="{8ED78E17-343A-49EF-892D-A4F2DD49BC97}" type="slidenum">
              <a:rPr lang="en-US" smtClean="0"/>
              <a:pPr/>
              <a:t>1</a:t>
            </a:fld>
            <a:endParaRPr lang="en-US" smtClean="0"/>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0" y="1708150"/>
            <a:ext cx="9147175" cy="0"/>
          </a:xfrm>
          <a:prstGeom prst="line">
            <a:avLst/>
          </a:prstGeom>
          <a:noFill/>
          <a:ln w="12700" cap="sq">
            <a:solidFill>
              <a:schemeClr val="bg2"/>
            </a:solidFill>
            <a:round/>
            <a:headEnd type="none" w="sm" len="sm"/>
            <a:tailEnd type="none" w="sm" len="sm"/>
          </a:ln>
          <a:effectLst/>
        </p:spPr>
        <p:txBody>
          <a:bodyPr/>
          <a:lstStyle/>
          <a:p>
            <a:pPr>
              <a:defRPr/>
            </a:pPr>
            <a:endParaRPr lang="en-US"/>
          </a:p>
        </p:txBody>
      </p:sp>
      <p:sp>
        <p:nvSpPr>
          <p:cNvPr id="5" name="Arc 3"/>
          <p:cNvSpPr>
            <a:spLocks/>
          </p:cNvSpPr>
          <p:nvPr/>
        </p:nvSpPr>
        <p:spPr bwMode="auto">
          <a:xfrm>
            <a:off x="0" y="842963"/>
            <a:ext cx="2897188" cy="6015037"/>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gradFill rotWithShape="0">
            <a:gsLst>
              <a:gs pos="0">
                <a:schemeClr val="bg1"/>
              </a:gs>
              <a:gs pos="100000">
                <a:schemeClr val="accent2"/>
              </a:gs>
            </a:gsLst>
            <a:lin ang="5400000" scaled="1"/>
          </a:gradFill>
          <a:ln w="9525">
            <a:noFill/>
            <a:round/>
            <a:headEnd type="none" w="sm" len="sm"/>
            <a:tailEnd type="none" w="sm" len="sm"/>
          </a:ln>
          <a:effectLst/>
        </p:spPr>
        <p:txBody>
          <a:bodyPr/>
          <a:lstStyle/>
          <a:p>
            <a:pPr>
              <a:defRPr/>
            </a:pPr>
            <a:endParaRPr lang="en-US" sz="2400"/>
          </a:p>
        </p:txBody>
      </p:sp>
      <p:sp>
        <p:nvSpPr>
          <p:cNvPr id="3076" name="Rectangle 4"/>
          <p:cNvSpPr>
            <a:spLocks noGrp="1" noChangeArrowheads="1"/>
          </p:cNvSpPr>
          <p:nvPr>
            <p:ph type="ctrTitle" sz="quarter"/>
          </p:nvPr>
        </p:nvSpPr>
        <p:spPr>
          <a:xfrm>
            <a:off x="2743200" y="427038"/>
            <a:ext cx="6399213" cy="1524000"/>
          </a:xfrm>
        </p:spPr>
        <p:txBody>
          <a:bodyPr anchor="b"/>
          <a:lstStyle>
            <a:lvl1pPr>
              <a:lnSpc>
                <a:spcPct val="80000"/>
              </a:lnSpc>
              <a:defRPr sz="6600"/>
            </a:lvl1pPr>
          </a:lstStyle>
          <a:p>
            <a:r>
              <a:rPr lang="en-US"/>
              <a:t>Click to edit Master title style</a:t>
            </a:r>
          </a:p>
        </p:txBody>
      </p:sp>
      <p:sp>
        <p:nvSpPr>
          <p:cNvPr id="3077" name="Rectangle 5"/>
          <p:cNvSpPr>
            <a:spLocks noGrp="1" noChangeArrowheads="1"/>
          </p:cNvSpPr>
          <p:nvPr>
            <p:ph type="subTitle" sz="quarter" idx="1"/>
          </p:nvPr>
        </p:nvSpPr>
        <p:spPr>
          <a:xfrm>
            <a:off x="4191000" y="1828800"/>
            <a:ext cx="4572000" cy="1752600"/>
          </a:xfrm>
        </p:spPr>
        <p:txBody>
          <a:bodyPr/>
          <a:lstStyle>
            <a:lvl1pPr marL="0" indent="0">
              <a:buFont typeface="Wingdings" pitchFamily="2" charset="2"/>
              <a:buNone/>
              <a:defRPr sz="2400"/>
            </a:lvl1pPr>
          </a:lstStyle>
          <a:p>
            <a:r>
              <a:rPr lang="en-US"/>
              <a:t>Click to edit Master subtitle style</a:t>
            </a:r>
          </a:p>
        </p:txBody>
      </p:sp>
      <p:sp>
        <p:nvSpPr>
          <p:cNvPr id="6" name="Rectangle 6"/>
          <p:cNvSpPr>
            <a:spLocks noGrp="1" noChangeArrowheads="1"/>
          </p:cNvSpPr>
          <p:nvPr>
            <p:ph type="dt" sz="quarter" idx="10"/>
          </p:nvPr>
        </p:nvSpPr>
        <p:spPr bwMode="auto">
          <a:xfrm>
            <a:off x="304800" y="6248400"/>
            <a:ext cx="1905000" cy="457200"/>
          </a:xfrm>
          <a:prstGeom prst="rect">
            <a:avLst/>
          </a:prstGeom>
          <a:ln>
            <a:miter lim="800000"/>
            <a:headEnd/>
            <a:tailEnd/>
          </a:ln>
        </p:spPr>
        <p:txBody>
          <a:bodyPr vert="horz" wrap="square" lIns="92075" tIns="46038" rIns="92075" bIns="46038" numCol="1" anchor="ctr" anchorCtr="0" compatLnSpc="1">
            <a:prstTxWarp prst="textNoShape">
              <a:avLst/>
            </a:prstTxWarp>
          </a:bodyPr>
          <a:lstStyle>
            <a:lvl1pPr>
              <a:defRPr kumimoji="0" sz="1400">
                <a:latin typeface="Arial" charset="0"/>
              </a:defRPr>
            </a:lvl1pPr>
          </a:lstStyle>
          <a:p>
            <a:pPr>
              <a:defRPr/>
            </a:pPr>
            <a:endParaRPr lang="en-US"/>
          </a:p>
        </p:txBody>
      </p:sp>
      <p:sp>
        <p:nvSpPr>
          <p:cNvPr id="7" name="Rectangle 7"/>
          <p:cNvSpPr>
            <a:spLocks noGrp="1" noChangeArrowheads="1"/>
          </p:cNvSpPr>
          <p:nvPr>
            <p:ph type="ftr" sz="quarter" idx="11"/>
          </p:nvPr>
        </p:nvSpPr>
        <p:spPr bwMode="auto">
          <a:xfrm>
            <a:off x="3581400" y="6248400"/>
            <a:ext cx="2895600" cy="457200"/>
          </a:xfrm>
          <a:prstGeom prst="rect">
            <a:avLst/>
          </a:prstGeom>
          <a:ln>
            <a:miter lim="800000"/>
            <a:headEnd/>
            <a:tailEnd/>
          </a:ln>
        </p:spPr>
        <p:txBody>
          <a:bodyPr vert="horz" wrap="square" lIns="92075" tIns="46038" rIns="92075" bIns="46038" numCol="1" anchor="ctr" anchorCtr="0" compatLnSpc="1">
            <a:prstTxWarp prst="textNoShape">
              <a:avLst/>
            </a:prstTxWarp>
          </a:bodyPr>
          <a:lstStyle>
            <a:lvl1pPr algn="ctr">
              <a:defRPr kumimoji="0" sz="1400">
                <a:latin typeface="Arial" charset="0"/>
              </a:defRPr>
            </a:lvl1pPr>
          </a:lstStyle>
          <a:p>
            <a:pPr>
              <a:defRPr/>
            </a:pPr>
            <a:r>
              <a:rPr lang="en-US"/>
              <a:t>December 8, 1999</a:t>
            </a:r>
          </a:p>
        </p:txBody>
      </p:sp>
      <p:sp>
        <p:nvSpPr>
          <p:cNvPr id="8" name="Rectangle 8"/>
          <p:cNvSpPr>
            <a:spLocks noGrp="1" noChangeArrowheads="1"/>
          </p:cNvSpPr>
          <p:nvPr>
            <p:ph type="sldNum" sz="quarter" idx="12"/>
          </p:nvPr>
        </p:nvSpPr>
        <p:spPr bwMode="auto">
          <a:xfrm>
            <a:off x="7010400" y="6248400"/>
            <a:ext cx="1905000" cy="457200"/>
          </a:xfrm>
          <a:prstGeom prst="rect">
            <a:avLst/>
          </a:prstGeom>
          <a:ln>
            <a:miter lim="800000"/>
            <a:headEnd/>
            <a:tailEnd/>
          </a:ln>
        </p:spPr>
        <p:txBody>
          <a:bodyPr vert="horz" wrap="none" lIns="92075" tIns="46038" rIns="92075" bIns="46038" numCol="1" anchor="ctr" anchorCtr="0" compatLnSpc="1">
            <a:prstTxWarp prst="textNoShape">
              <a:avLst/>
            </a:prstTxWarp>
          </a:bodyPr>
          <a:lstStyle>
            <a:lvl1pPr algn="r">
              <a:defRPr kumimoji="0" sz="1400">
                <a:latin typeface="Arial" charset="0"/>
              </a:defRPr>
            </a:lvl1pPr>
          </a:lstStyle>
          <a:p>
            <a:pPr>
              <a:defRPr/>
            </a:pPr>
            <a:fld id="{EA7F3C61-77B8-4798-9490-0D8B67069001}" type="slidenum">
              <a:rPr lang="en-US"/>
              <a:pPr>
                <a:defRPr/>
              </a:pPr>
              <a:t>‹#›</a:t>
            </a:fld>
            <a:endParaRPr lang="en-US"/>
          </a:p>
        </p:txBody>
      </p:sp>
    </p:spTree>
  </p:cSld>
  <p:clrMapOvr>
    <a:masterClrMapping/>
  </p:clrMapOvr>
  <p:transition advTm="6000">
    <p:cu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advTm="6000">
    <p:cu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91400" y="609600"/>
            <a:ext cx="15240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819400" y="609600"/>
            <a:ext cx="44196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advTm="6000">
    <p:cu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advTm="6000">
    <p:cu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advTm="6000">
    <p:cu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819400" y="1981200"/>
            <a:ext cx="2971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943600" y="1981200"/>
            <a:ext cx="2971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advTm="6000">
    <p:cu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advTm="6000">
    <p:cu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advTm="6000">
    <p:cu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advTm="6000">
    <p:cu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advTm="6000">
    <p:cu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advTm="6000">
    <p:cu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title"/>
          </p:nvPr>
        </p:nvSpPr>
        <p:spPr bwMode="auto">
          <a:xfrm>
            <a:off x="2819400" y="609600"/>
            <a:ext cx="6096000" cy="11430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smtClean="0"/>
              <a:t>Click to edit Master title style</a:t>
            </a:r>
          </a:p>
        </p:txBody>
      </p:sp>
      <p:sp>
        <p:nvSpPr>
          <p:cNvPr id="1027" name="Rectangle 4"/>
          <p:cNvSpPr>
            <a:spLocks noGrp="1" noChangeArrowheads="1"/>
          </p:cNvSpPr>
          <p:nvPr>
            <p:ph type="body" idx="1"/>
          </p:nvPr>
        </p:nvSpPr>
        <p:spPr bwMode="auto">
          <a:xfrm>
            <a:off x="2819400" y="1981200"/>
            <a:ext cx="6096000" cy="4114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60"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advTm="6000">
    <p:cut/>
  </p:transition>
  <p:txStyles>
    <p:titleStyle>
      <a:lvl1pPr algn="l" rtl="0" eaLnBrk="0" fontAlgn="base" hangingPunct="0">
        <a:lnSpc>
          <a:spcPct val="70000"/>
        </a:lnSpc>
        <a:spcBef>
          <a:spcPct val="0"/>
        </a:spcBef>
        <a:spcAft>
          <a:spcPct val="0"/>
        </a:spcAft>
        <a:defRPr sz="4800" b="1">
          <a:solidFill>
            <a:schemeClr val="tx2"/>
          </a:solidFill>
          <a:latin typeface="+mj-lt"/>
          <a:ea typeface="+mj-ea"/>
          <a:cs typeface="+mj-cs"/>
        </a:defRPr>
      </a:lvl1pPr>
      <a:lvl2pPr algn="l" rtl="0" eaLnBrk="0" fontAlgn="base" hangingPunct="0">
        <a:lnSpc>
          <a:spcPct val="70000"/>
        </a:lnSpc>
        <a:spcBef>
          <a:spcPct val="0"/>
        </a:spcBef>
        <a:spcAft>
          <a:spcPct val="0"/>
        </a:spcAft>
        <a:defRPr sz="4800" b="1">
          <a:solidFill>
            <a:schemeClr val="tx2"/>
          </a:solidFill>
          <a:latin typeface="AGaramond" pitchFamily="18" charset="0"/>
        </a:defRPr>
      </a:lvl2pPr>
      <a:lvl3pPr algn="l" rtl="0" eaLnBrk="0" fontAlgn="base" hangingPunct="0">
        <a:lnSpc>
          <a:spcPct val="70000"/>
        </a:lnSpc>
        <a:spcBef>
          <a:spcPct val="0"/>
        </a:spcBef>
        <a:spcAft>
          <a:spcPct val="0"/>
        </a:spcAft>
        <a:defRPr sz="4800" b="1">
          <a:solidFill>
            <a:schemeClr val="tx2"/>
          </a:solidFill>
          <a:latin typeface="AGaramond" pitchFamily="18" charset="0"/>
        </a:defRPr>
      </a:lvl3pPr>
      <a:lvl4pPr algn="l" rtl="0" eaLnBrk="0" fontAlgn="base" hangingPunct="0">
        <a:lnSpc>
          <a:spcPct val="70000"/>
        </a:lnSpc>
        <a:spcBef>
          <a:spcPct val="0"/>
        </a:spcBef>
        <a:spcAft>
          <a:spcPct val="0"/>
        </a:spcAft>
        <a:defRPr sz="4800" b="1">
          <a:solidFill>
            <a:schemeClr val="tx2"/>
          </a:solidFill>
          <a:latin typeface="AGaramond" pitchFamily="18" charset="0"/>
        </a:defRPr>
      </a:lvl4pPr>
      <a:lvl5pPr algn="l" rtl="0" eaLnBrk="0" fontAlgn="base" hangingPunct="0">
        <a:lnSpc>
          <a:spcPct val="70000"/>
        </a:lnSpc>
        <a:spcBef>
          <a:spcPct val="0"/>
        </a:spcBef>
        <a:spcAft>
          <a:spcPct val="0"/>
        </a:spcAft>
        <a:defRPr sz="4800" b="1">
          <a:solidFill>
            <a:schemeClr val="tx2"/>
          </a:solidFill>
          <a:latin typeface="AGaramond" pitchFamily="18" charset="0"/>
        </a:defRPr>
      </a:lvl5pPr>
      <a:lvl6pPr marL="457200" algn="l" rtl="0" fontAlgn="base">
        <a:lnSpc>
          <a:spcPct val="70000"/>
        </a:lnSpc>
        <a:spcBef>
          <a:spcPct val="0"/>
        </a:spcBef>
        <a:spcAft>
          <a:spcPct val="0"/>
        </a:spcAft>
        <a:defRPr sz="4800" b="1">
          <a:solidFill>
            <a:schemeClr val="tx2"/>
          </a:solidFill>
          <a:latin typeface="AGaramond" pitchFamily="18" charset="0"/>
        </a:defRPr>
      </a:lvl6pPr>
      <a:lvl7pPr marL="914400" algn="l" rtl="0" fontAlgn="base">
        <a:lnSpc>
          <a:spcPct val="70000"/>
        </a:lnSpc>
        <a:spcBef>
          <a:spcPct val="0"/>
        </a:spcBef>
        <a:spcAft>
          <a:spcPct val="0"/>
        </a:spcAft>
        <a:defRPr sz="4800" b="1">
          <a:solidFill>
            <a:schemeClr val="tx2"/>
          </a:solidFill>
          <a:latin typeface="AGaramond" pitchFamily="18" charset="0"/>
        </a:defRPr>
      </a:lvl7pPr>
      <a:lvl8pPr marL="1371600" algn="l" rtl="0" fontAlgn="base">
        <a:lnSpc>
          <a:spcPct val="70000"/>
        </a:lnSpc>
        <a:spcBef>
          <a:spcPct val="0"/>
        </a:spcBef>
        <a:spcAft>
          <a:spcPct val="0"/>
        </a:spcAft>
        <a:defRPr sz="4800" b="1">
          <a:solidFill>
            <a:schemeClr val="tx2"/>
          </a:solidFill>
          <a:latin typeface="AGaramond" pitchFamily="18" charset="0"/>
        </a:defRPr>
      </a:lvl8pPr>
      <a:lvl9pPr marL="1828800" algn="l" rtl="0" fontAlgn="base">
        <a:lnSpc>
          <a:spcPct val="70000"/>
        </a:lnSpc>
        <a:spcBef>
          <a:spcPct val="0"/>
        </a:spcBef>
        <a:spcAft>
          <a:spcPct val="0"/>
        </a:spcAft>
        <a:defRPr sz="4800" b="1">
          <a:solidFill>
            <a:schemeClr val="tx2"/>
          </a:solidFill>
          <a:latin typeface="AGaramond" pitchFamily="18" charset="0"/>
        </a:defRPr>
      </a:lvl9pPr>
    </p:titleStyle>
    <p:bodyStyle>
      <a:lvl1pPr marL="342900" indent="-342900" algn="l" rtl="0" eaLnBrk="0" fontAlgn="base" hangingPunct="0">
        <a:spcBef>
          <a:spcPct val="20000"/>
        </a:spcBef>
        <a:spcAft>
          <a:spcPct val="0"/>
        </a:spcAft>
        <a:buClr>
          <a:schemeClr val="hlink"/>
        </a:buClr>
        <a:buSzPct val="60000"/>
        <a:buFont typeface="Wingdings" pitchFamily="2" charset="2"/>
        <a:buChar char="n"/>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65000"/>
        <a:buFont typeface="Wingdings" pitchFamily="2" charset="2"/>
        <a:buChar char="u"/>
        <a:defRPr sz="2600">
          <a:solidFill>
            <a:schemeClr val="tx1"/>
          </a:solidFill>
          <a:latin typeface="+mn-lt"/>
        </a:defRPr>
      </a:lvl2pPr>
      <a:lvl3pPr marL="1143000" indent="-228600" algn="l" rtl="0" eaLnBrk="0" fontAlgn="base" hangingPunct="0">
        <a:spcBef>
          <a:spcPct val="20000"/>
        </a:spcBef>
        <a:spcAft>
          <a:spcPct val="0"/>
        </a:spcAft>
        <a:buClr>
          <a:schemeClr val="hlink"/>
        </a:buClr>
        <a:buSzPct val="65000"/>
        <a:buFont typeface="Wingdings" pitchFamily="2" charset="2"/>
        <a:buChar char="«"/>
        <a:defRPr sz="2400">
          <a:solidFill>
            <a:schemeClr val="tx1"/>
          </a:solidFill>
          <a:latin typeface="+mn-lt"/>
        </a:defRPr>
      </a:lvl3pPr>
      <a:lvl4pPr marL="1600200" indent="-228600" algn="l" rtl="0" eaLnBrk="0" fontAlgn="base" hangingPunct="0">
        <a:spcBef>
          <a:spcPct val="20000"/>
        </a:spcBef>
        <a:spcAft>
          <a:spcPct val="0"/>
        </a:spcAft>
        <a:buClr>
          <a:schemeClr val="tx2"/>
        </a:buClr>
        <a:buSzPct val="100000"/>
        <a:buChar char="•"/>
        <a:defRPr sz="2000">
          <a:solidFill>
            <a:schemeClr val="tx1"/>
          </a:solidFill>
          <a:latin typeface="+mn-lt"/>
        </a:defRPr>
      </a:lvl4pPr>
      <a:lvl5pPr marL="2057400" indent="-228600" algn="l" rtl="0" eaLnBrk="0" fontAlgn="base" hangingPunct="0">
        <a:spcBef>
          <a:spcPct val="20000"/>
        </a:spcBef>
        <a:spcAft>
          <a:spcPct val="0"/>
        </a:spcAft>
        <a:buClr>
          <a:schemeClr val="hlink"/>
        </a:buClr>
        <a:buSzPct val="100000"/>
        <a:buChar char="–"/>
        <a:defRPr sz="2000">
          <a:solidFill>
            <a:schemeClr val="tx1"/>
          </a:solidFill>
          <a:latin typeface="+mn-lt"/>
        </a:defRPr>
      </a:lvl5pPr>
      <a:lvl6pPr marL="2514600" indent="-228600" algn="l" rtl="0" fontAlgn="base">
        <a:spcBef>
          <a:spcPct val="20000"/>
        </a:spcBef>
        <a:spcAft>
          <a:spcPct val="0"/>
        </a:spcAft>
        <a:buClr>
          <a:schemeClr val="hlink"/>
        </a:buClr>
        <a:buSzPct val="100000"/>
        <a:buChar char="–"/>
        <a:defRPr sz="2000">
          <a:solidFill>
            <a:schemeClr val="tx1"/>
          </a:solidFill>
          <a:latin typeface="+mn-lt"/>
        </a:defRPr>
      </a:lvl6pPr>
      <a:lvl7pPr marL="2971800" indent="-228600" algn="l" rtl="0" fontAlgn="base">
        <a:spcBef>
          <a:spcPct val="20000"/>
        </a:spcBef>
        <a:spcAft>
          <a:spcPct val="0"/>
        </a:spcAft>
        <a:buClr>
          <a:schemeClr val="hlink"/>
        </a:buClr>
        <a:buSzPct val="100000"/>
        <a:buChar char="–"/>
        <a:defRPr sz="2000">
          <a:solidFill>
            <a:schemeClr val="tx1"/>
          </a:solidFill>
          <a:latin typeface="+mn-lt"/>
        </a:defRPr>
      </a:lvl7pPr>
      <a:lvl8pPr marL="3429000" indent="-228600" algn="l" rtl="0" fontAlgn="base">
        <a:spcBef>
          <a:spcPct val="20000"/>
        </a:spcBef>
        <a:spcAft>
          <a:spcPct val="0"/>
        </a:spcAft>
        <a:buClr>
          <a:schemeClr val="hlink"/>
        </a:buClr>
        <a:buSzPct val="100000"/>
        <a:buChar char="–"/>
        <a:defRPr sz="2000">
          <a:solidFill>
            <a:schemeClr val="tx1"/>
          </a:solidFill>
          <a:latin typeface="+mn-lt"/>
        </a:defRPr>
      </a:lvl8pPr>
      <a:lvl9pPr marL="3886200" indent="-228600" algn="l" rtl="0" fontAlgn="base">
        <a:spcBef>
          <a:spcPct val="20000"/>
        </a:spcBef>
        <a:spcAft>
          <a:spcPct val="0"/>
        </a:spcAft>
        <a:buClr>
          <a:schemeClr val="hlink"/>
        </a:buClr>
        <a:buSzPct val="10000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0"/>
          <p:cNvSpPr>
            <a:spLocks noGrp="1" noChangeArrowheads="1"/>
          </p:cNvSpPr>
          <p:nvPr>
            <p:ph type="title"/>
          </p:nvPr>
        </p:nvSpPr>
        <p:spPr>
          <a:xfrm>
            <a:off x="1600200" y="457200"/>
            <a:ext cx="6858000" cy="914400"/>
          </a:xfrm>
        </p:spPr>
        <p:txBody>
          <a:bodyPr/>
          <a:lstStyle/>
          <a:p>
            <a:pPr algn="ctr" eaLnBrk="1" hangingPunct="1"/>
            <a:r>
              <a:rPr lang="en-US" smtClean="0"/>
              <a:t>Cities &amp; Large Towns</a:t>
            </a:r>
          </a:p>
        </p:txBody>
      </p:sp>
      <p:pic>
        <p:nvPicPr>
          <p:cNvPr id="15362" name="Picture 17" descr="evansville"/>
          <p:cNvPicPr>
            <a:picLocks noChangeAspect="1" noChangeArrowheads="1"/>
          </p:cNvPicPr>
          <p:nvPr/>
        </p:nvPicPr>
        <p:blipFill>
          <a:blip r:embed="rId3"/>
          <a:srcRect/>
          <a:stretch>
            <a:fillRect/>
          </a:stretch>
        </p:blipFill>
        <p:spPr bwMode="auto">
          <a:xfrm>
            <a:off x="0" y="2332038"/>
            <a:ext cx="9144000" cy="3125787"/>
          </a:xfrm>
          <a:prstGeom prst="rect">
            <a:avLst/>
          </a:prstGeom>
          <a:noFill/>
          <a:ln w="9525">
            <a:noFill/>
            <a:miter lim="800000"/>
            <a:headEnd/>
            <a:tailEnd/>
          </a:ln>
        </p:spPr>
      </p:pic>
      <p:sp>
        <p:nvSpPr>
          <p:cNvPr id="15363" name="Text Box 18"/>
          <p:cNvSpPr txBox="1">
            <a:spLocks noChangeArrowheads="1"/>
          </p:cNvSpPr>
          <p:nvPr/>
        </p:nvSpPr>
        <p:spPr bwMode="auto">
          <a:xfrm>
            <a:off x="6629400" y="5562600"/>
            <a:ext cx="2286000" cy="274638"/>
          </a:xfrm>
          <a:prstGeom prst="rect">
            <a:avLst/>
          </a:prstGeom>
          <a:noFill/>
          <a:ln w="9525">
            <a:noFill/>
            <a:miter lim="800000"/>
            <a:headEnd/>
            <a:tailEnd/>
          </a:ln>
        </p:spPr>
        <p:txBody>
          <a:bodyPr>
            <a:spAutoFit/>
          </a:bodyPr>
          <a:lstStyle/>
          <a:p>
            <a:pPr>
              <a:spcBef>
                <a:spcPct val="50000"/>
              </a:spcBef>
            </a:pPr>
            <a:r>
              <a:rPr lang="en-US" sz="1200">
                <a:latin typeface="Arial Narrow" pitchFamily="34" charset="0"/>
              </a:rPr>
              <a:t>Downtown Evansville</a:t>
            </a:r>
          </a:p>
        </p:txBody>
      </p:sp>
    </p:spTree>
  </p:cSld>
  <p:clrMapOvr>
    <a:masterClrMapping/>
  </p:clrMapOvr>
  <p:transition>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title"/>
          </p:nvPr>
        </p:nvSpPr>
        <p:spPr>
          <a:xfrm>
            <a:off x="1600200" y="457200"/>
            <a:ext cx="6705600" cy="1143000"/>
          </a:xfrm>
        </p:spPr>
        <p:txBody>
          <a:bodyPr/>
          <a:lstStyle/>
          <a:p>
            <a:pPr eaLnBrk="1" hangingPunct="1"/>
            <a:r>
              <a:rPr lang="en-US" sz="3200" smtClean="0">
                <a:latin typeface="Arial" charset="0"/>
              </a:rPr>
              <a:t>CITIES AND LARGE TOWNS</a:t>
            </a:r>
            <a:endParaRPr lang="en-US" smtClean="0">
              <a:latin typeface="Arial" charset="0"/>
            </a:endParaRPr>
          </a:p>
        </p:txBody>
      </p:sp>
      <p:sp>
        <p:nvSpPr>
          <p:cNvPr id="25602" name="Rectangle 3"/>
          <p:cNvSpPr>
            <a:spLocks noGrp="1" noChangeArrowheads="1"/>
          </p:cNvSpPr>
          <p:nvPr>
            <p:ph type="body" idx="1"/>
          </p:nvPr>
        </p:nvSpPr>
        <p:spPr>
          <a:xfrm>
            <a:off x="762000" y="1524000"/>
            <a:ext cx="7848600" cy="4953000"/>
          </a:xfrm>
        </p:spPr>
        <p:txBody>
          <a:bodyPr/>
          <a:lstStyle/>
          <a:p>
            <a:pPr algn="ctr" eaLnBrk="1" hangingPunct="1">
              <a:buFont typeface="Wingdings" pitchFamily="2" charset="2"/>
              <a:buNone/>
            </a:pPr>
            <a:r>
              <a:rPr lang="en-US" b="1" u="sng" smtClean="0">
                <a:solidFill>
                  <a:schemeClr val="tx2"/>
                </a:solidFill>
                <a:latin typeface="Arial" charset="0"/>
              </a:rPr>
              <a:t>OFFICES UP FOR ELECTION </a:t>
            </a:r>
          </a:p>
          <a:p>
            <a:pPr algn="ctr" eaLnBrk="1" hangingPunct="1">
              <a:buFont typeface="Wingdings" pitchFamily="2" charset="2"/>
              <a:buNone/>
            </a:pPr>
            <a:endParaRPr lang="en-US" sz="900" smtClean="0">
              <a:solidFill>
                <a:schemeClr val="tx2"/>
              </a:solidFill>
              <a:latin typeface="Arial" charset="0"/>
            </a:endParaRPr>
          </a:p>
          <a:p>
            <a:pPr eaLnBrk="1" hangingPunct="1">
              <a:buClr>
                <a:schemeClr val="tx1"/>
              </a:buClr>
              <a:buSzPct val="80000"/>
              <a:buFont typeface="Wingdings" pitchFamily="2" charset="2"/>
              <a:buChar char="u"/>
            </a:pPr>
            <a:r>
              <a:rPr lang="en-US" b="1" smtClean="0">
                <a:solidFill>
                  <a:schemeClr val="tx2"/>
                </a:solidFill>
                <a:latin typeface="Arial" charset="0"/>
              </a:rPr>
              <a:t>CITIES</a:t>
            </a:r>
            <a:r>
              <a:rPr lang="en-US" smtClean="0">
                <a:solidFill>
                  <a:schemeClr val="tx2"/>
                </a:solidFill>
                <a:latin typeface="Arial" charset="0"/>
              </a:rPr>
              <a:t>: Mayor, city-county council (Indy), common council, city clerk and city judge (if created)</a:t>
            </a:r>
          </a:p>
          <a:p>
            <a:pPr eaLnBrk="1" hangingPunct="1">
              <a:buClr>
                <a:schemeClr val="tx1"/>
              </a:buClr>
              <a:buSzPct val="80000"/>
              <a:buFont typeface="Wingdings" pitchFamily="2" charset="2"/>
              <a:buChar char="u"/>
            </a:pPr>
            <a:endParaRPr lang="en-US" sz="900" smtClean="0">
              <a:solidFill>
                <a:schemeClr val="tx2"/>
              </a:solidFill>
              <a:latin typeface="Arial" charset="0"/>
            </a:endParaRPr>
          </a:p>
          <a:p>
            <a:pPr eaLnBrk="1" hangingPunct="1">
              <a:buClr>
                <a:schemeClr val="tx1"/>
              </a:buClr>
              <a:buSzPct val="80000"/>
              <a:buFont typeface="Wingdings" pitchFamily="2" charset="2"/>
              <a:buChar char="u"/>
            </a:pPr>
            <a:r>
              <a:rPr lang="en-US" b="1" smtClean="0">
                <a:solidFill>
                  <a:schemeClr val="tx2"/>
                </a:solidFill>
                <a:latin typeface="Arial" charset="0"/>
              </a:rPr>
              <a:t>LARGE TOWNS</a:t>
            </a:r>
            <a:r>
              <a:rPr lang="en-US" smtClean="0">
                <a:solidFill>
                  <a:schemeClr val="tx2"/>
                </a:solidFill>
                <a:latin typeface="Arial" charset="0"/>
              </a:rPr>
              <a:t>: Town council, town clerk-treasurer and town judge (if created)</a:t>
            </a:r>
          </a:p>
          <a:p>
            <a:pPr eaLnBrk="1" hangingPunct="1">
              <a:buClr>
                <a:schemeClr val="tx1"/>
              </a:buClr>
              <a:buSzPct val="80000"/>
              <a:buFont typeface="Wingdings" pitchFamily="2" charset="2"/>
              <a:buChar char="u"/>
            </a:pPr>
            <a:endParaRPr lang="en-US" sz="1000" smtClean="0">
              <a:solidFill>
                <a:schemeClr val="tx2"/>
              </a:solidFill>
              <a:latin typeface="Arial" charset="0"/>
            </a:endParaRPr>
          </a:p>
          <a:p>
            <a:pPr lvl="1" eaLnBrk="1" hangingPunct="1">
              <a:buClr>
                <a:schemeClr val="tx1"/>
              </a:buClr>
              <a:buSzTx/>
              <a:buFont typeface="Arial" charset="0"/>
              <a:buChar char="√"/>
            </a:pPr>
            <a:r>
              <a:rPr lang="en-US" b="1" smtClean="0">
                <a:solidFill>
                  <a:schemeClr val="tx2"/>
                </a:solidFill>
                <a:latin typeface="Arial" charset="0"/>
              </a:rPr>
              <a:t>Note: </a:t>
            </a:r>
            <a:r>
              <a:rPr lang="en-US" smtClean="0">
                <a:solidFill>
                  <a:schemeClr val="tx2"/>
                </a:solidFill>
                <a:latin typeface="Arial" charset="0"/>
              </a:rPr>
              <a:t>All city offices up in 2011 but check for possible staggered terms ordinances for large and small towns (talk to your town attorneys)</a:t>
            </a:r>
          </a:p>
        </p:txBody>
      </p:sp>
    </p:spTree>
  </p:cSld>
  <p:clrMapOvr>
    <a:masterClrMapping/>
  </p:clrMapOvr>
  <p:transition advTm="6000">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noChangeArrowheads="1"/>
          </p:cNvSpPr>
          <p:nvPr>
            <p:ph type="title"/>
          </p:nvPr>
        </p:nvSpPr>
        <p:spPr>
          <a:xfrm>
            <a:off x="2057400" y="457200"/>
            <a:ext cx="6705600" cy="1143000"/>
          </a:xfrm>
        </p:spPr>
        <p:txBody>
          <a:bodyPr/>
          <a:lstStyle/>
          <a:p>
            <a:pPr eaLnBrk="1" hangingPunct="1"/>
            <a:r>
              <a:rPr lang="en-US" sz="3200" smtClean="0">
                <a:latin typeface="Arial" charset="0"/>
              </a:rPr>
              <a:t>CITIES AND LARGE TOWNS</a:t>
            </a:r>
            <a:endParaRPr lang="en-US" smtClean="0">
              <a:latin typeface="Arial" charset="0"/>
            </a:endParaRPr>
          </a:p>
        </p:txBody>
      </p:sp>
      <p:sp>
        <p:nvSpPr>
          <p:cNvPr id="26626" name="Rectangle 3"/>
          <p:cNvSpPr>
            <a:spLocks noGrp="1" noChangeArrowheads="1"/>
          </p:cNvSpPr>
          <p:nvPr>
            <p:ph type="body" idx="1"/>
          </p:nvPr>
        </p:nvSpPr>
        <p:spPr>
          <a:xfrm>
            <a:off x="533400" y="1371600"/>
            <a:ext cx="8382000" cy="5257800"/>
          </a:xfrm>
        </p:spPr>
        <p:txBody>
          <a:bodyPr/>
          <a:lstStyle/>
          <a:p>
            <a:pPr algn="ctr" eaLnBrk="1" hangingPunct="1">
              <a:buFont typeface="Wingdings" pitchFamily="2" charset="2"/>
              <a:buNone/>
            </a:pPr>
            <a:r>
              <a:rPr lang="en-US" b="1" u="sng" smtClean="0">
                <a:solidFill>
                  <a:schemeClr val="tx2"/>
                </a:solidFill>
                <a:latin typeface="Arial" charset="0"/>
              </a:rPr>
              <a:t>THINGS TO CONSIDER </a:t>
            </a:r>
            <a:endParaRPr lang="en-US" smtClean="0">
              <a:solidFill>
                <a:schemeClr val="tx2"/>
              </a:solidFill>
              <a:latin typeface="Arial" charset="0"/>
            </a:endParaRPr>
          </a:p>
          <a:p>
            <a:pPr eaLnBrk="1" hangingPunct="1">
              <a:buFont typeface="Wingdings" pitchFamily="2" charset="2"/>
              <a:buNone/>
            </a:pPr>
            <a:endParaRPr lang="en-US" sz="1000" b="1" smtClean="0">
              <a:solidFill>
                <a:schemeClr val="tx2"/>
              </a:solidFill>
              <a:latin typeface="Arial" charset="0"/>
            </a:endParaRPr>
          </a:p>
          <a:p>
            <a:pPr eaLnBrk="1" hangingPunct="1">
              <a:buClr>
                <a:schemeClr val="tx1"/>
              </a:buClr>
              <a:buSzPct val="80000"/>
              <a:buFont typeface="Wingdings" pitchFamily="2" charset="2"/>
              <a:buChar char="u"/>
            </a:pPr>
            <a:r>
              <a:rPr lang="en-US" smtClean="0">
                <a:solidFill>
                  <a:schemeClr val="tx2"/>
                </a:solidFill>
                <a:latin typeface="Arial" charset="0"/>
              </a:rPr>
              <a:t>DISTRICT OPTIONS- Single member districts, candidate district residence/vote at-large, and true at-large seats</a:t>
            </a:r>
          </a:p>
          <a:p>
            <a:pPr eaLnBrk="1" hangingPunct="1">
              <a:buClr>
                <a:schemeClr val="tx1"/>
              </a:buClr>
              <a:buSzPct val="80000"/>
              <a:buFont typeface="Wingdings" pitchFamily="2" charset="2"/>
              <a:buChar char="u"/>
            </a:pPr>
            <a:endParaRPr lang="en-US" sz="1000" smtClean="0">
              <a:solidFill>
                <a:schemeClr val="tx2"/>
              </a:solidFill>
              <a:latin typeface="Arial" charset="0"/>
            </a:endParaRPr>
          </a:p>
          <a:p>
            <a:pPr eaLnBrk="1" hangingPunct="1">
              <a:buClr>
                <a:schemeClr val="tx1"/>
              </a:buClr>
              <a:buSzPct val="80000"/>
              <a:buFont typeface="Wingdings" pitchFamily="2" charset="2"/>
              <a:buChar char="u"/>
            </a:pPr>
            <a:r>
              <a:rPr lang="en-US" smtClean="0">
                <a:solidFill>
                  <a:schemeClr val="tx2"/>
                </a:solidFill>
                <a:latin typeface="Arial" charset="0"/>
              </a:rPr>
              <a:t>STAGGERED TERMS</a:t>
            </a:r>
          </a:p>
          <a:p>
            <a:pPr eaLnBrk="1" hangingPunct="1">
              <a:buClr>
                <a:schemeClr val="tx1"/>
              </a:buClr>
              <a:buSzPct val="80000"/>
              <a:buFont typeface="Wingdings" pitchFamily="2" charset="2"/>
              <a:buChar char="u"/>
            </a:pPr>
            <a:endParaRPr lang="en-US" sz="1000" smtClean="0">
              <a:solidFill>
                <a:schemeClr val="tx2"/>
              </a:solidFill>
              <a:latin typeface="Arial" charset="0"/>
            </a:endParaRPr>
          </a:p>
          <a:p>
            <a:pPr eaLnBrk="1" hangingPunct="1">
              <a:buClr>
                <a:schemeClr val="tx1"/>
              </a:buClr>
              <a:buSzPct val="80000"/>
              <a:buFont typeface="Wingdings" pitchFamily="2" charset="2"/>
              <a:buChar char="u"/>
            </a:pPr>
            <a:r>
              <a:rPr lang="en-US" smtClean="0">
                <a:solidFill>
                  <a:schemeClr val="tx2"/>
                </a:solidFill>
                <a:latin typeface="Arial" charset="0"/>
              </a:rPr>
              <a:t>REDISTRICTING/PRECINCTS: Do I have split precincts and, if so, what is my plan for poll books and training to assure proper ballot distribution?</a:t>
            </a:r>
          </a:p>
        </p:txBody>
      </p:sp>
    </p:spTree>
  </p:cSld>
  <p:clrMapOvr>
    <a:masterClrMapping/>
  </p:clrMapOvr>
  <p:transition advTm="6000">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noChangeArrowheads="1"/>
          </p:cNvSpPr>
          <p:nvPr>
            <p:ph type="title"/>
          </p:nvPr>
        </p:nvSpPr>
        <p:spPr>
          <a:xfrm>
            <a:off x="1219200" y="685800"/>
            <a:ext cx="6096000" cy="914400"/>
          </a:xfrm>
        </p:spPr>
        <p:txBody>
          <a:bodyPr/>
          <a:lstStyle/>
          <a:p>
            <a:pPr eaLnBrk="1" hangingPunct="1"/>
            <a:r>
              <a:rPr lang="en-US" sz="3200" smtClean="0">
                <a:latin typeface="Arial" charset="0"/>
              </a:rPr>
              <a:t>CITIES AND LARGE TOWNS</a:t>
            </a:r>
          </a:p>
        </p:txBody>
      </p:sp>
      <p:sp>
        <p:nvSpPr>
          <p:cNvPr id="27650" name="Rectangle 3"/>
          <p:cNvSpPr>
            <a:spLocks noGrp="1" noChangeArrowheads="1"/>
          </p:cNvSpPr>
          <p:nvPr>
            <p:ph type="body" idx="1"/>
          </p:nvPr>
        </p:nvSpPr>
        <p:spPr>
          <a:xfrm>
            <a:off x="533400" y="1676400"/>
            <a:ext cx="8077200" cy="5181600"/>
          </a:xfrm>
        </p:spPr>
        <p:txBody>
          <a:bodyPr/>
          <a:lstStyle/>
          <a:p>
            <a:pPr algn="ctr" eaLnBrk="1" hangingPunct="1">
              <a:buFont typeface="Wingdings" pitchFamily="2" charset="2"/>
              <a:buNone/>
            </a:pPr>
            <a:r>
              <a:rPr lang="en-US" b="1" u="sng" smtClean="0">
                <a:solidFill>
                  <a:schemeClr val="tx2"/>
                </a:solidFill>
                <a:latin typeface="Arial" charset="0"/>
              </a:rPr>
              <a:t>R AND D PRIMARY DEADLINES &amp; FORMS</a:t>
            </a:r>
            <a:endParaRPr lang="en-US" b="1" smtClean="0">
              <a:solidFill>
                <a:schemeClr val="tx2"/>
              </a:solidFill>
              <a:latin typeface="Arial" charset="0"/>
            </a:endParaRPr>
          </a:p>
          <a:p>
            <a:pPr eaLnBrk="1" hangingPunct="1"/>
            <a:endParaRPr lang="en-US" sz="1000" b="1" smtClean="0">
              <a:solidFill>
                <a:schemeClr val="tx2"/>
              </a:solidFill>
              <a:latin typeface="Arial" charset="0"/>
            </a:endParaRPr>
          </a:p>
          <a:p>
            <a:pPr eaLnBrk="1" hangingPunct="1">
              <a:buClr>
                <a:schemeClr val="tx1"/>
              </a:buClr>
              <a:buSzPct val="80000"/>
              <a:buFont typeface="Wingdings" pitchFamily="2" charset="2"/>
              <a:buChar char="u"/>
            </a:pPr>
            <a:r>
              <a:rPr lang="en-US" b="1" u="sng" smtClean="0">
                <a:solidFill>
                  <a:schemeClr val="tx2"/>
                </a:solidFill>
                <a:latin typeface="Arial" charset="0"/>
              </a:rPr>
              <a:t>DECLARATIONS</a:t>
            </a:r>
            <a:r>
              <a:rPr lang="en-US" b="1" smtClean="0">
                <a:solidFill>
                  <a:schemeClr val="tx2"/>
                </a:solidFill>
                <a:latin typeface="Arial" charset="0"/>
              </a:rPr>
              <a:t>: Begin </a:t>
            </a:r>
            <a:r>
              <a:rPr lang="en-US" smtClean="0">
                <a:solidFill>
                  <a:schemeClr val="tx2"/>
                </a:solidFill>
                <a:latin typeface="Arial" charset="0"/>
              </a:rPr>
              <a:t>Wednesday, January 19, 2011 with </a:t>
            </a:r>
            <a:r>
              <a:rPr lang="en-US" b="1" smtClean="0">
                <a:solidFill>
                  <a:schemeClr val="tx2"/>
                </a:solidFill>
                <a:latin typeface="Arial" charset="0"/>
              </a:rPr>
              <a:t>Deadline</a:t>
            </a:r>
            <a:r>
              <a:rPr lang="en-US" smtClean="0">
                <a:solidFill>
                  <a:schemeClr val="tx2"/>
                </a:solidFill>
                <a:latin typeface="Arial" charset="0"/>
              </a:rPr>
              <a:t> of </a:t>
            </a:r>
            <a:r>
              <a:rPr lang="en-US" u="sng" smtClean="0">
                <a:solidFill>
                  <a:schemeClr val="tx2"/>
                </a:solidFill>
                <a:latin typeface="Arial" charset="0"/>
              </a:rPr>
              <a:t>noon </a:t>
            </a:r>
            <a:r>
              <a:rPr lang="en-US" smtClean="0">
                <a:solidFill>
                  <a:schemeClr val="tx2"/>
                </a:solidFill>
                <a:latin typeface="Arial" charset="0"/>
              </a:rPr>
              <a:t>Friday, February 18, 2011 (CAN-42)</a:t>
            </a:r>
          </a:p>
          <a:p>
            <a:pPr eaLnBrk="1" hangingPunct="1">
              <a:buClr>
                <a:schemeClr val="tx1"/>
              </a:buClr>
              <a:buSzPct val="80000"/>
              <a:buFont typeface="Wingdings" pitchFamily="2" charset="2"/>
              <a:buChar char="u"/>
            </a:pPr>
            <a:endParaRPr lang="en-US" sz="1000" smtClean="0">
              <a:solidFill>
                <a:schemeClr val="tx2"/>
              </a:solidFill>
              <a:latin typeface="Arial" charset="0"/>
            </a:endParaRPr>
          </a:p>
          <a:p>
            <a:pPr eaLnBrk="1" hangingPunct="1">
              <a:buClr>
                <a:schemeClr val="tx1"/>
              </a:buClr>
              <a:buSzPct val="80000"/>
              <a:buFont typeface="Wingdings" pitchFamily="2" charset="2"/>
              <a:buChar char="u"/>
            </a:pPr>
            <a:r>
              <a:rPr lang="en-US" b="1" u="sng" smtClean="0">
                <a:solidFill>
                  <a:schemeClr val="tx2"/>
                </a:solidFill>
                <a:latin typeface="Arial" charset="0"/>
              </a:rPr>
              <a:t>VOLUNTARY WITHDRAWAL</a:t>
            </a:r>
            <a:r>
              <a:rPr lang="en-US" smtClean="0">
                <a:solidFill>
                  <a:schemeClr val="tx2"/>
                </a:solidFill>
                <a:latin typeface="Arial" charset="0"/>
              </a:rPr>
              <a:t>: </a:t>
            </a:r>
            <a:r>
              <a:rPr lang="en-US" u="sng" smtClean="0">
                <a:solidFill>
                  <a:schemeClr val="tx2"/>
                </a:solidFill>
                <a:latin typeface="Arial" charset="0"/>
              </a:rPr>
              <a:t>Noon</a:t>
            </a:r>
            <a:r>
              <a:rPr lang="en-US" smtClean="0">
                <a:solidFill>
                  <a:schemeClr val="tx2"/>
                </a:solidFill>
                <a:latin typeface="Arial" charset="0"/>
              </a:rPr>
              <a:t> Monday, February 21, 2011 (CAN-43)</a:t>
            </a:r>
          </a:p>
          <a:p>
            <a:pPr eaLnBrk="1" hangingPunct="1">
              <a:buClr>
                <a:schemeClr val="tx1"/>
              </a:buClr>
              <a:buSzPct val="80000"/>
              <a:buFont typeface="Wingdings" pitchFamily="2" charset="2"/>
              <a:buChar char="u"/>
            </a:pPr>
            <a:endParaRPr lang="en-US" sz="1000" smtClean="0">
              <a:solidFill>
                <a:schemeClr val="tx2"/>
              </a:solidFill>
              <a:latin typeface="Arial" charset="0"/>
            </a:endParaRPr>
          </a:p>
          <a:p>
            <a:pPr eaLnBrk="1" hangingPunct="1">
              <a:buClr>
                <a:schemeClr val="tx1"/>
              </a:buClr>
              <a:buSzPct val="80000"/>
              <a:buFont typeface="Wingdings" pitchFamily="2" charset="2"/>
              <a:buChar char="u"/>
            </a:pPr>
            <a:r>
              <a:rPr lang="en-US" b="1" u="sng" smtClean="0">
                <a:solidFill>
                  <a:schemeClr val="tx2"/>
                </a:solidFill>
                <a:latin typeface="Arial" charset="0"/>
              </a:rPr>
              <a:t>CHALLENGES</a:t>
            </a:r>
            <a:r>
              <a:rPr lang="en-US" smtClean="0">
                <a:solidFill>
                  <a:schemeClr val="tx2"/>
                </a:solidFill>
                <a:latin typeface="Arial" charset="0"/>
              </a:rPr>
              <a:t>:  Must file by </a:t>
            </a:r>
            <a:r>
              <a:rPr lang="en-US" u="sng" smtClean="0">
                <a:solidFill>
                  <a:schemeClr val="tx2"/>
                </a:solidFill>
                <a:latin typeface="Arial" charset="0"/>
              </a:rPr>
              <a:t>noon</a:t>
            </a:r>
            <a:r>
              <a:rPr lang="en-US" smtClean="0">
                <a:solidFill>
                  <a:schemeClr val="tx2"/>
                </a:solidFill>
                <a:latin typeface="Arial" charset="0"/>
              </a:rPr>
              <a:t> Friday, February 25, 2011 (CAN 1) and decided by </a:t>
            </a:r>
            <a:r>
              <a:rPr lang="en-US" u="sng" smtClean="0">
                <a:solidFill>
                  <a:schemeClr val="tx2"/>
                </a:solidFill>
                <a:latin typeface="Arial" charset="0"/>
              </a:rPr>
              <a:t>noon </a:t>
            </a:r>
            <a:r>
              <a:rPr lang="en-US" smtClean="0">
                <a:solidFill>
                  <a:schemeClr val="tx2"/>
                </a:solidFill>
                <a:latin typeface="Arial" charset="0"/>
              </a:rPr>
              <a:t>Thursday March 10, 2011 </a:t>
            </a:r>
          </a:p>
        </p:txBody>
      </p:sp>
      <p:pic>
        <p:nvPicPr>
          <p:cNvPr id="27651" name="Picture 4" descr="MC900240351[1]"/>
          <p:cNvPicPr>
            <a:picLocks noChangeAspect="1" noChangeArrowheads="1"/>
          </p:cNvPicPr>
          <p:nvPr/>
        </p:nvPicPr>
        <p:blipFill>
          <a:blip r:embed="rId2"/>
          <a:srcRect/>
          <a:stretch>
            <a:fillRect/>
          </a:stretch>
        </p:blipFill>
        <p:spPr bwMode="auto">
          <a:xfrm>
            <a:off x="6477000" y="152400"/>
            <a:ext cx="2667000" cy="1516063"/>
          </a:xfrm>
          <a:prstGeom prst="rect">
            <a:avLst/>
          </a:prstGeom>
          <a:noFill/>
          <a:ln w="9525">
            <a:noFill/>
            <a:miter lim="800000"/>
            <a:headEnd/>
            <a:tailEnd/>
          </a:ln>
        </p:spPr>
      </p:pic>
    </p:spTree>
  </p:cSld>
  <p:clrMapOvr>
    <a:masterClrMapping/>
  </p:clrMapOvr>
  <p:transition advTm="6000">
    <p:cu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noChangeArrowheads="1"/>
          </p:cNvSpPr>
          <p:nvPr>
            <p:ph type="title"/>
          </p:nvPr>
        </p:nvSpPr>
        <p:spPr>
          <a:xfrm>
            <a:off x="1905000" y="381000"/>
            <a:ext cx="6096000" cy="1143000"/>
          </a:xfrm>
        </p:spPr>
        <p:txBody>
          <a:bodyPr/>
          <a:lstStyle/>
          <a:p>
            <a:pPr eaLnBrk="1" hangingPunct="1"/>
            <a:r>
              <a:rPr lang="en-US" sz="3200" smtClean="0">
                <a:latin typeface="Arial" charset="0"/>
              </a:rPr>
              <a:t>CITIES AND LARGE TOWNS</a:t>
            </a:r>
          </a:p>
        </p:txBody>
      </p:sp>
      <p:sp>
        <p:nvSpPr>
          <p:cNvPr id="28674" name="Rectangle 3"/>
          <p:cNvSpPr>
            <a:spLocks noGrp="1" noChangeArrowheads="1"/>
          </p:cNvSpPr>
          <p:nvPr>
            <p:ph type="body" idx="1"/>
          </p:nvPr>
        </p:nvSpPr>
        <p:spPr>
          <a:xfrm>
            <a:off x="381000" y="1295400"/>
            <a:ext cx="8229600" cy="5334000"/>
          </a:xfrm>
        </p:spPr>
        <p:txBody>
          <a:bodyPr/>
          <a:lstStyle/>
          <a:p>
            <a:pPr algn="ctr" eaLnBrk="1" hangingPunct="1">
              <a:lnSpc>
                <a:spcPct val="90000"/>
              </a:lnSpc>
              <a:buFont typeface="Wingdings" pitchFamily="2" charset="2"/>
              <a:buNone/>
            </a:pPr>
            <a:r>
              <a:rPr lang="en-US" b="1" u="sng" smtClean="0">
                <a:solidFill>
                  <a:schemeClr val="tx2"/>
                </a:solidFill>
                <a:latin typeface="Arial" charset="0"/>
              </a:rPr>
              <a:t>CANDIDATE FILING REQUIREMENTS</a:t>
            </a:r>
          </a:p>
          <a:p>
            <a:pPr algn="ctr" eaLnBrk="1" hangingPunct="1">
              <a:lnSpc>
                <a:spcPct val="90000"/>
              </a:lnSpc>
              <a:buFont typeface="Wingdings" pitchFamily="2" charset="2"/>
              <a:buNone/>
            </a:pPr>
            <a:endParaRPr lang="en-US" sz="1000" b="1" u="sng" smtClean="0">
              <a:solidFill>
                <a:schemeClr val="tx2"/>
              </a:solidFill>
              <a:latin typeface="Arial" charset="0"/>
            </a:endParaRPr>
          </a:p>
          <a:p>
            <a:pPr eaLnBrk="1" hangingPunct="1">
              <a:lnSpc>
                <a:spcPct val="90000"/>
              </a:lnSpc>
              <a:buClr>
                <a:schemeClr val="tx1"/>
              </a:buClr>
              <a:buSzPct val="80000"/>
              <a:buFont typeface="Wingdings" pitchFamily="2" charset="2"/>
              <a:buChar char="u"/>
            </a:pPr>
            <a:r>
              <a:rPr lang="en-US" u="sng" smtClean="0">
                <a:solidFill>
                  <a:schemeClr val="tx2"/>
                </a:solidFill>
                <a:latin typeface="Arial" charset="0"/>
              </a:rPr>
              <a:t>Noon means noon!</a:t>
            </a:r>
            <a:r>
              <a:rPr lang="en-US" smtClean="0">
                <a:solidFill>
                  <a:schemeClr val="tx2"/>
                </a:solidFill>
                <a:latin typeface="Arial" charset="0"/>
              </a:rPr>
              <a:t> A candidate declaration, consent or petition tendered after the deadline must be rejected (IC 3-5-4-1.9) </a:t>
            </a:r>
          </a:p>
          <a:p>
            <a:pPr eaLnBrk="1" hangingPunct="1">
              <a:lnSpc>
                <a:spcPct val="90000"/>
              </a:lnSpc>
              <a:buClr>
                <a:schemeClr val="tx1"/>
              </a:buClr>
              <a:buSzPct val="80000"/>
              <a:buFont typeface="Wingdings" pitchFamily="2" charset="2"/>
              <a:buChar char="u"/>
            </a:pPr>
            <a:endParaRPr lang="en-US" sz="1200" smtClean="0">
              <a:solidFill>
                <a:schemeClr val="tx2"/>
              </a:solidFill>
              <a:latin typeface="Arial" charset="0"/>
            </a:endParaRPr>
          </a:p>
          <a:p>
            <a:pPr eaLnBrk="1" hangingPunct="1">
              <a:lnSpc>
                <a:spcPct val="90000"/>
              </a:lnSpc>
              <a:buClr>
                <a:schemeClr val="tx1"/>
              </a:buClr>
              <a:buSzPct val="80000"/>
              <a:buFont typeface="Wingdings" pitchFamily="2" charset="2"/>
              <a:buChar char="u"/>
            </a:pPr>
            <a:r>
              <a:rPr lang="en-US" u="sng" smtClean="0">
                <a:solidFill>
                  <a:schemeClr val="tx2"/>
                </a:solidFill>
                <a:latin typeface="Arial" charset="0"/>
              </a:rPr>
              <a:t>No FAX No Email</a:t>
            </a:r>
            <a:r>
              <a:rPr lang="en-US" smtClean="0">
                <a:solidFill>
                  <a:schemeClr val="tx2"/>
                </a:solidFill>
                <a:latin typeface="Arial" charset="0"/>
              </a:rPr>
              <a:t>: A candidate declaration, consent or petition sent by Fax or Email must be rejected</a:t>
            </a:r>
          </a:p>
          <a:p>
            <a:pPr eaLnBrk="1" hangingPunct="1">
              <a:lnSpc>
                <a:spcPct val="90000"/>
              </a:lnSpc>
              <a:buClr>
                <a:schemeClr val="tx1"/>
              </a:buClr>
              <a:buSzPct val="80000"/>
              <a:buFont typeface="Wingdings" pitchFamily="2" charset="2"/>
              <a:buChar char="u"/>
            </a:pPr>
            <a:endParaRPr lang="en-US" sz="1200" smtClean="0">
              <a:solidFill>
                <a:schemeClr val="tx2"/>
              </a:solidFill>
              <a:latin typeface="Arial" charset="0"/>
            </a:endParaRPr>
          </a:p>
          <a:p>
            <a:pPr lvl="1" eaLnBrk="1" hangingPunct="1">
              <a:lnSpc>
                <a:spcPct val="90000"/>
              </a:lnSpc>
              <a:buClr>
                <a:schemeClr val="tx1"/>
              </a:buClr>
              <a:buSzPct val="80000"/>
            </a:pPr>
            <a:r>
              <a:rPr lang="en-US" smtClean="0">
                <a:solidFill>
                  <a:schemeClr val="tx2"/>
                </a:solidFill>
                <a:latin typeface="Arial" charset="0"/>
              </a:rPr>
              <a:t>Of course, late voter registrations and campaign finance filings may accepted</a:t>
            </a:r>
          </a:p>
          <a:p>
            <a:pPr lvl="1" eaLnBrk="1" hangingPunct="1">
              <a:lnSpc>
                <a:spcPct val="90000"/>
              </a:lnSpc>
              <a:buClr>
                <a:schemeClr val="tx1"/>
              </a:buClr>
              <a:buSzPct val="80000"/>
            </a:pPr>
            <a:r>
              <a:rPr lang="en-US" smtClean="0">
                <a:solidFill>
                  <a:schemeClr val="tx2"/>
                </a:solidFill>
                <a:latin typeface="Arial" charset="0"/>
              </a:rPr>
              <a:t>A county can adopt a policy to accept all campaign finance filings by fax</a:t>
            </a:r>
          </a:p>
        </p:txBody>
      </p:sp>
    </p:spTree>
  </p:cSld>
  <p:clrMapOvr>
    <a:masterClrMapping/>
  </p:clrMapOvr>
  <p:transition advTm="6000">
    <p:cu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p:cNvSpPr>
            <a:spLocks noGrp="1" noChangeArrowheads="1"/>
          </p:cNvSpPr>
          <p:nvPr>
            <p:ph type="title"/>
          </p:nvPr>
        </p:nvSpPr>
        <p:spPr>
          <a:xfrm>
            <a:off x="1752600" y="228600"/>
            <a:ext cx="6096000" cy="990600"/>
          </a:xfrm>
        </p:spPr>
        <p:txBody>
          <a:bodyPr/>
          <a:lstStyle/>
          <a:p>
            <a:pPr eaLnBrk="1" hangingPunct="1"/>
            <a:r>
              <a:rPr lang="en-US" sz="3200" smtClean="0">
                <a:latin typeface="Arial" charset="0"/>
              </a:rPr>
              <a:t>CITIES AND LARGE TOWNS</a:t>
            </a:r>
          </a:p>
        </p:txBody>
      </p:sp>
      <p:sp>
        <p:nvSpPr>
          <p:cNvPr id="29698" name="Rectangle 3"/>
          <p:cNvSpPr>
            <a:spLocks noGrp="1" noChangeArrowheads="1"/>
          </p:cNvSpPr>
          <p:nvPr>
            <p:ph type="body" idx="1"/>
          </p:nvPr>
        </p:nvSpPr>
        <p:spPr>
          <a:xfrm>
            <a:off x="228600" y="1219200"/>
            <a:ext cx="8686800" cy="5334000"/>
          </a:xfrm>
        </p:spPr>
        <p:txBody>
          <a:bodyPr/>
          <a:lstStyle/>
          <a:p>
            <a:pPr algn="ctr" eaLnBrk="1" hangingPunct="1">
              <a:buFont typeface="Wingdings" pitchFamily="2" charset="2"/>
              <a:buNone/>
            </a:pPr>
            <a:r>
              <a:rPr lang="en-US" b="1" u="sng" smtClean="0">
                <a:solidFill>
                  <a:schemeClr val="tx2"/>
                </a:solidFill>
                <a:latin typeface="Arial" charset="0"/>
              </a:rPr>
              <a:t>DO WE EVEN NEED A PRIMARY?</a:t>
            </a:r>
          </a:p>
          <a:p>
            <a:pPr algn="ctr" eaLnBrk="1" hangingPunct="1">
              <a:buFont typeface="Wingdings" pitchFamily="2" charset="2"/>
              <a:buNone/>
            </a:pPr>
            <a:endParaRPr lang="en-US" sz="1000" b="1" u="sng" smtClean="0">
              <a:solidFill>
                <a:schemeClr val="tx2"/>
              </a:solidFill>
              <a:latin typeface="Arial" charset="0"/>
            </a:endParaRPr>
          </a:p>
          <a:p>
            <a:pPr eaLnBrk="1" hangingPunct="1">
              <a:buClr>
                <a:schemeClr val="tx1"/>
              </a:buClr>
              <a:buSzPct val="80000"/>
              <a:buFont typeface="Wingdings" pitchFamily="2" charset="2"/>
              <a:buChar char="u"/>
            </a:pPr>
            <a:r>
              <a:rPr lang="en-US" sz="3200" smtClean="0">
                <a:solidFill>
                  <a:schemeClr val="tx2"/>
                </a:solidFill>
                <a:latin typeface="Arial" charset="0"/>
              </a:rPr>
              <a:t>If no contest within a party the party may not hold primary (IC 3-10-6-4)</a:t>
            </a:r>
          </a:p>
          <a:p>
            <a:pPr eaLnBrk="1" hangingPunct="1">
              <a:buClr>
                <a:schemeClr val="tx1"/>
              </a:buClr>
              <a:buSzPct val="80000"/>
              <a:buFont typeface="Wingdings" pitchFamily="2" charset="2"/>
              <a:buChar char="u"/>
            </a:pPr>
            <a:endParaRPr lang="en-US" sz="1000" smtClean="0">
              <a:solidFill>
                <a:schemeClr val="tx2"/>
              </a:solidFill>
              <a:latin typeface="Arial" charset="0"/>
            </a:endParaRPr>
          </a:p>
          <a:p>
            <a:pPr eaLnBrk="1" hangingPunct="1">
              <a:buClr>
                <a:schemeClr val="tx1"/>
              </a:buClr>
              <a:buSzPct val="80000"/>
              <a:buFont typeface="Wingdings" pitchFamily="2" charset="2"/>
              <a:buChar char="u"/>
            </a:pPr>
            <a:r>
              <a:rPr lang="en-US" sz="3200" smtClean="0">
                <a:solidFill>
                  <a:schemeClr val="tx2"/>
                </a:solidFill>
                <a:latin typeface="Arial" charset="0"/>
              </a:rPr>
              <a:t>If no contest within a party, but at least one candidate filed a declaration, then the party may hold a primary if County Chairman for that party files a “notice” with the county election board by noon February 25, 2011</a:t>
            </a:r>
            <a:endParaRPr lang="en-US" b="1" u="sng" smtClean="0">
              <a:solidFill>
                <a:schemeClr val="tx2"/>
              </a:solidFill>
              <a:latin typeface="Arial" charset="0"/>
            </a:endParaRPr>
          </a:p>
        </p:txBody>
      </p:sp>
    </p:spTree>
  </p:cSld>
  <p:clrMapOvr>
    <a:masterClrMapping/>
  </p:clrMapOvr>
  <p:transition advTm="6000">
    <p:cu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noChangeArrowheads="1"/>
          </p:cNvSpPr>
          <p:nvPr>
            <p:ph type="title"/>
          </p:nvPr>
        </p:nvSpPr>
        <p:spPr>
          <a:xfrm>
            <a:off x="1676400" y="304800"/>
            <a:ext cx="6096000" cy="1143000"/>
          </a:xfrm>
        </p:spPr>
        <p:txBody>
          <a:bodyPr/>
          <a:lstStyle/>
          <a:p>
            <a:pPr eaLnBrk="1" hangingPunct="1"/>
            <a:r>
              <a:rPr lang="en-US" sz="3200" smtClean="0">
                <a:latin typeface="Arial" charset="0"/>
              </a:rPr>
              <a:t>CITIES AND LARGE TOWNS</a:t>
            </a:r>
          </a:p>
        </p:txBody>
      </p:sp>
      <p:sp>
        <p:nvSpPr>
          <p:cNvPr id="30722" name="Rectangle 3"/>
          <p:cNvSpPr>
            <a:spLocks noGrp="1" noChangeArrowheads="1"/>
          </p:cNvSpPr>
          <p:nvPr>
            <p:ph type="body" idx="1"/>
          </p:nvPr>
        </p:nvSpPr>
        <p:spPr>
          <a:xfrm>
            <a:off x="228600" y="1219200"/>
            <a:ext cx="8686800" cy="5638800"/>
          </a:xfrm>
        </p:spPr>
        <p:txBody>
          <a:bodyPr/>
          <a:lstStyle/>
          <a:p>
            <a:pPr marL="533400" indent="-533400" algn="ctr" eaLnBrk="1" hangingPunct="1">
              <a:buFont typeface="Wingdings" pitchFamily="2" charset="2"/>
              <a:buNone/>
            </a:pPr>
            <a:r>
              <a:rPr lang="en-US" b="1" u="sng" smtClean="0">
                <a:solidFill>
                  <a:schemeClr val="tx2"/>
                </a:solidFill>
                <a:latin typeface="Arial" charset="0"/>
              </a:rPr>
              <a:t>PRIMARY CANDIDATES ON THE BALLOT</a:t>
            </a:r>
          </a:p>
          <a:p>
            <a:pPr marL="533400" indent="-533400" algn="ctr" eaLnBrk="1" hangingPunct="1">
              <a:buFont typeface="Wingdings" pitchFamily="2" charset="2"/>
              <a:buNone/>
            </a:pPr>
            <a:endParaRPr lang="en-US" sz="1000" b="1" u="sng" smtClean="0">
              <a:solidFill>
                <a:schemeClr val="tx2"/>
              </a:solidFill>
              <a:latin typeface="Arial" charset="0"/>
            </a:endParaRPr>
          </a:p>
          <a:p>
            <a:pPr marL="533400" indent="-533400" eaLnBrk="1" hangingPunct="1">
              <a:buClr>
                <a:schemeClr val="tx1"/>
              </a:buClr>
              <a:buSzPct val="80000"/>
              <a:buFont typeface="Wingdings" pitchFamily="2" charset="2"/>
              <a:buChar char="u"/>
            </a:pPr>
            <a:r>
              <a:rPr lang="en-US" smtClean="0">
                <a:solidFill>
                  <a:schemeClr val="tx2"/>
                </a:solidFill>
                <a:latin typeface="Arial" charset="0"/>
              </a:rPr>
              <a:t>If there is a contest in a party, or the party elects to have a primary, then all candidates appear on ballot</a:t>
            </a:r>
          </a:p>
          <a:p>
            <a:pPr marL="533400" indent="-533400" eaLnBrk="1" hangingPunct="1">
              <a:buClr>
                <a:schemeClr val="tx1"/>
              </a:buClr>
              <a:buSzPct val="80000"/>
              <a:buFont typeface="Wingdings" pitchFamily="2" charset="2"/>
              <a:buChar char="u"/>
            </a:pPr>
            <a:endParaRPr lang="en-US" sz="800" smtClean="0">
              <a:solidFill>
                <a:schemeClr val="tx2"/>
              </a:solidFill>
              <a:latin typeface="Arial" charset="0"/>
            </a:endParaRPr>
          </a:p>
          <a:p>
            <a:pPr marL="533400" indent="-533400" eaLnBrk="1" hangingPunct="1">
              <a:buClr>
                <a:schemeClr val="tx1"/>
              </a:buClr>
              <a:buSzPct val="80000"/>
              <a:buFont typeface="Wingdings" pitchFamily="2" charset="2"/>
              <a:buChar char="u"/>
            </a:pPr>
            <a:r>
              <a:rPr lang="en-US" smtClean="0">
                <a:solidFill>
                  <a:schemeClr val="tx2"/>
                </a:solidFill>
                <a:latin typeface="Arial" charset="0"/>
              </a:rPr>
              <a:t>Exception if : </a:t>
            </a:r>
          </a:p>
          <a:p>
            <a:pPr marL="952500" lvl="1" indent="-495300" eaLnBrk="1" hangingPunct="1">
              <a:buSzTx/>
              <a:buFont typeface="Wingdings" pitchFamily="2" charset="2"/>
              <a:buAutoNum type="arabicParenR"/>
            </a:pPr>
            <a:r>
              <a:rPr lang="en-US" sz="2400" smtClean="0">
                <a:solidFill>
                  <a:schemeClr val="tx2"/>
                </a:solidFill>
                <a:latin typeface="Arial" charset="0"/>
              </a:rPr>
              <a:t>The only contested is for single-member council districts (only voters in that district vote) and</a:t>
            </a:r>
          </a:p>
          <a:p>
            <a:pPr marL="952500" lvl="1" indent="-495300" eaLnBrk="1" hangingPunct="1">
              <a:buSzTx/>
              <a:buFont typeface="Wingdings" pitchFamily="2" charset="2"/>
              <a:buAutoNum type="arabicParenR"/>
            </a:pPr>
            <a:r>
              <a:rPr lang="en-US" sz="2400" smtClean="0">
                <a:solidFill>
                  <a:schemeClr val="tx2"/>
                </a:solidFill>
                <a:latin typeface="Arial" charset="0"/>
              </a:rPr>
              <a:t>No candidate in party to be voted on by everyone in city or town then</a:t>
            </a:r>
          </a:p>
          <a:p>
            <a:pPr marL="952500" lvl="1" indent="-495300" eaLnBrk="1" hangingPunct="1">
              <a:buSzTx/>
              <a:buFont typeface="Wingdings" pitchFamily="2" charset="2"/>
              <a:buNone/>
            </a:pPr>
            <a:endParaRPr lang="en-US" sz="800" smtClean="0">
              <a:solidFill>
                <a:schemeClr val="tx2"/>
              </a:solidFill>
              <a:latin typeface="Arial" charset="0"/>
            </a:endParaRPr>
          </a:p>
          <a:p>
            <a:pPr marL="533400" indent="-533400" eaLnBrk="1" hangingPunct="1">
              <a:buFont typeface="Wingdings" pitchFamily="2" charset="2"/>
              <a:buNone/>
            </a:pPr>
            <a:r>
              <a:rPr lang="en-US" sz="2600" smtClean="0">
                <a:solidFill>
                  <a:schemeClr val="tx2"/>
                </a:solidFill>
                <a:latin typeface="Arial" charset="0"/>
              </a:rPr>
              <a:t>	</a:t>
            </a:r>
            <a:r>
              <a:rPr lang="en-US" smtClean="0">
                <a:solidFill>
                  <a:schemeClr val="tx2"/>
                </a:solidFill>
                <a:latin typeface="Arial" charset="0"/>
              </a:rPr>
              <a:t>Then CEB may, by unanimous vote, have election only in the contested districts</a:t>
            </a:r>
            <a:endParaRPr lang="en-US" sz="2600" smtClean="0">
              <a:solidFill>
                <a:schemeClr val="tx2"/>
              </a:solidFill>
              <a:latin typeface="Arial" charset="0"/>
            </a:endParaRPr>
          </a:p>
        </p:txBody>
      </p:sp>
    </p:spTree>
  </p:cSld>
  <p:clrMapOvr>
    <a:masterClrMapping/>
  </p:clrMapOvr>
  <p:transition advTm="6000">
    <p:cu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noChangeArrowheads="1"/>
          </p:cNvSpPr>
          <p:nvPr>
            <p:ph type="title"/>
          </p:nvPr>
        </p:nvSpPr>
        <p:spPr>
          <a:xfrm>
            <a:off x="1828800" y="304800"/>
            <a:ext cx="6096000" cy="1143000"/>
          </a:xfrm>
        </p:spPr>
        <p:txBody>
          <a:bodyPr/>
          <a:lstStyle/>
          <a:p>
            <a:pPr eaLnBrk="1" hangingPunct="1"/>
            <a:r>
              <a:rPr lang="en-US" sz="3200" smtClean="0">
                <a:latin typeface="Arial" charset="0"/>
              </a:rPr>
              <a:t>CITIES AND LARGE TOWNS</a:t>
            </a:r>
          </a:p>
        </p:txBody>
      </p:sp>
      <p:sp>
        <p:nvSpPr>
          <p:cNvPr id="31746" name="Rectangle 3"/>
          <p:cNvSpPr>
            <a:spLocks noGrp="1" noChangeArrowheads="1"/>
          </p:cNvSpPr>
          <p:nvPr>
            <p:ph type="body" idx="1"/>
          </p:nvPr>
        </p:nvSpPr>
        <p:spPr>
          <a:xfrm>
            <a:off x="457200" y="1524000"/>
            <a:ext cx="8458200" cy="4953000"/>
          </a:xfrm>
        </p:spPr>
        <p:txBody>
          <a:bodyPr/>
          <a:lstStyle/>
          <a:p>
            <a:pPr algn="ctr" eaLnBrk="1" hangingPunct="1">
              <a:buFont typeface="Wingdings" pitchFamily="2" charset="2"/>
              <a:buNone/>
            </a:pPr>
            <a:r>
              <a:rPr lang="en-US" b="1" u="sng" smtClean="0">
                <a:solidFill>
                  <a:schemeClr val="tx2"/>
                </a:solidFill>
                <a:latin typeface="Arial" charset="0"/>
              </a:rPr>
              <a:t>WHAT IF WE HAVE NO PRIMARY?</a:t>
            </a:r>
          </a:p>
          <a:p>
            <a:pPr algn="ctr" eaLnBrk="1" hangingPunct="1">
              <a:buFont typeface="Wingdings" pitchFamily="2" charset="2"/>
              <a:buNone/>
            </a:pPr>
            <a:endParaRPr lang="en-US" sz="1000" b="1" u="sng" smtClean="0">
              <a:solidFill>
                <a:schemeClr val="tx2"/>
              </a:solidFill>
              <a:latin typeface="Arial" charset="0"/>
            </a:endParaRPr>
          </a:p>
          <a:p>
            <a:pPr algn="ctr" eaLnBrk="1" hangingPunct="1">
              <a:buFont typeface="Wingdings" pitchFamily="2" charset="2"/>
              <a:buNone/>
            </a:pPr>
            <a:endParaRPr lang="en-US" sz="1000" b="1" u="sng" smtClean="0">
              <a:solidFill>
                <a:schemeClr val="tx2"/>
              </a:solidFill>
              <a:latin typeface="Arial" charset="0"/>
            </a:endParaRPr>
          </a:p>
          <a:p>
            <a:pPr eaLnBrk="1" hangingPunct="1">
              <a:buClr>
                <a:schemeClr val="tx1"/>
              </a:buClr>
              <a:buSzPct val="80000"/>
              <a:buFont typeface="Wingdings" pitchFamily="2" charset="2"/>
              <a:buChar char="u"/>
            </a:pPr>
            <a:r>
              <a:rPr lang="en-US" smtClean="0">
                <a:solidFill>
                  <a:schemeClr val="tx2"/>
                </a:solidFill>
                <a:latin typeface="Arial" charset="0"/>
              </a:rPr>
              <a:t>Unopposed candidates certified as nominated  whether hold primary or not (IC 3-10-6-4(e)) </a:t>
            </a:r>
          </a:p>
          <a:p>
            <a:pPr eaLnBrk="1" hangingPunct="1">
              <a:buClr>
                <a:schemeClr val="tx1"/>
              </a:buClr>
              <a:buSzPct val="80000"/>
              <a:buFont typeface="Wingdings" pitchFamily="2" charset="2"/>
              <a:buChar char="u"/>
            </a:pPr>
            <a:endParaRPr lang="en-US" sz="1000" smtClean="0">
              <a:solidFill>
                <a:schemeClr val="tx2"/>
              </a:solidFill>
              <a:latin typeface="Arial" charset="0"/>
            </a:endParaRPr>
          </a:p>
          <a:p>
            <a:pPr eaLnBrk="1" hangingPunct="1">
              <a:buClr>
                <a:schemeClr val="tx1"/>
              </a:buClr>
              <a:buSzPct val="80000"/>
              <a:buFont typeface="Wingdings" pitchFamily="2" charset="2"/>
              <a:buChar char="u"/>
            </a:pPr>
            <a:endParaRPr lang="en-US" sz="1000" smtClean="0">
              <a:solidFill>
                <a:schemeClr val="tx2"/>
              </a:solidFill>
              <a:latin typeface="Arial" charset="0"/>
            </a:endParaRPr>
          </a:p>
          <a:p>
            <a:pPr eaLnBrk="1" hangingPunct="1">
              <a:buClr>
                <a:schemeClr val="tx1"/>
              </a:buClr>
              <a:buSzPct val="80000"/>
              <a:buFont typeface="Wingdings" pitchFamily="2" charset="2"/>
              <a:buChar char="u"/>
            </a:pPr>
            <a:r>
              <a:rPr lang="en-US" b="1" u="sng" smtClean="0">
                <a:solidFill>
                  <a:schemeClr val="tx2"/>
                </a:solidFill>
                <a:latin typeface="Arial" charset="0"/>
              </a:rPr>
              <a:t>Campaign Finance</a:t>
            </a:r>
            <a:r>
              <a:rPr lang="en-US" smtClean="0">
                <a:solidFill>
                  <a:schemeClr val="tx2"/>
                </a:solidFill>
                <a:latin typeface="Arial" charset="0"/>
              </a:rPr>
              <a:t>: If no party has a primary, or if only one party has a primary, all candidates must </a:t>
            </a:r>
            <a:r>
              <a:rPr lang="en-US" i="1" smtClean="0">
                <a:solidFill>
                  <a:schemeClr val="tx2"/>
                </a:solidFill>
                <a:latin typeface="Arial" charset="0"/>
              </a:rPr>
              <a:t>still file</a:t>
            </a:r>
            <a:r>
              <a:rPr lang="en-US" smtClean="0">
                <a:solidFill>
                  <a:schemeClr val="tx2"/>
                </a:solidFill>
                <a:latin typeface="Arial" charset="0"/>
              </a:rPr>
              <a:t> pre-primary election report (IC 3-9-5-9(d))</a:t>
            </a:r>
          </a:p>
          <a:p>
            <a:pPr eaLnBrk="1" hangingPunct="1"/>
            <a:endParaRPr lang="en-US" sz="3200" smtClean="0">
              <a:solidFill>
                <a:schemeClr val="tx2"/>
              </a:solidFill>
              <a:latin typeface="Arial" charset="0"/>
            </a:endParaRPr>
          </a:p>
          <a:p>
            <a:pPr eaLnBrk="1" hangingPunct="1"/>
            <a:endParaRPr lang="en-US" b="1" u="sng" smtClean="0">
              <a:solidFill>
                <a:schemeClr val="tx2"/>
              </a:solidFill>
            </a:endParaRPr>
          </a:p>
        </p:txBody>
      </p:sp>
    </p:spTree>
  </p:cSld>
  <p:clrMapOvr>
    <a:masterClrMapping/>
  </p:clrMapOvr>
  <p:transition advTm="6000">
    <p:cu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Grp="1" noChangeArrowheads="1"/>
          </p:cNvSpPr>
          <p:nvPr>
            <p:ph type="title"/>
          </p:nvPr>
        </p:nvSpPr>
        <p:spPr>
          <a:xfrm>
            <a:off x="1828800" y="0"/>
            <a:ext cx="6477000" cy="914400"/>
          </a:xfrm>
        </p:spPr>
        <p:txBody>
          <a:bodyPr/>
          <a:lstStyle/>
          <a:p>
            <a:pPr eaLnBrk="1" hangingPunct="1"/>
            <a:r>
              <a:rPr lang="en-US" sz="3200" smtClean="0">
                <a:latin typeface="Arial" charset="0"/>
              </a:rPr>
              <a:t>CITIES AND LARGE TOWNS</a:t>
            </a:r>
          </a:p>
        </p:txBody>
      </p:sp>
      <p:sp>
        <p:nvSpPr>
          <p:cNvPr id="32770" name="Rectangle 3"/>
          <p:cNvSpPr>
            <a:spLocks noGrp="1" noChangeArrowheads="1"/>
          </p:cNvSpPr>
          <p:nvPr>
            <p:ph type="body" idx="1"/>
          </p:nvPr>
        </p:nvSpPr>
        <p:spPr>
          <a:xfrm>
            <a:off x="228600" y="762000"/>
            <a:ext cx="8686800" cy="6096000"/>
          </a:xfrm>
        </p:spPr>
        <p:txBody>
          <a:bodyPr/>
          <a:lstStyle/>
          <a:p>
            <a:pPr algn="ctr" eaLnBrk="1" hangingPunct="1">
              <a:buFont typeface="Wingdings" pitchFamily="2" charset="2"/>
              <a:buNone/>
            </a:pPr>
            <a:r>
              <a:rPr lang="en-US" b="1" u="sng" smtClean="0">
                <a:solidFill>
                  <a:schemeClr val="tx2"/>
                </a:solidFill>
                <a:latin typeface="Arial" charset="0"/>
              </a:rPr>
              <a:t>PARTY AFFILIATION</a:t>
            </a:r>
          </a:p>
          <a:p>
            <a:pPr algn="ctr" eaLnBrk="1" hangingPunct="1">
              <a:buFont typeface="Wingdings" pitchFamily="2" charset="2"/>
              <a:buNone/>
            </a:pPr>
            <a:endParaRPr lang="en-US" sz="1000" b="1" u="sng" smtClean="0">
              <a:solidFill>
                <a:schemeClr val="tx2"/>
              </a:solidFill>
              <a:latin typeface="Arial" charset="0"/>
            </a:endParaRPr>
          </a:p>
          <a:p>
            <a:pPr eaLnBrk="1" hangingPunct="1">
              <a:buClr>
                <a:schemeClr val="tx1"/>
              </a:buClr>
              <a:buSzPct val="80000"/>
              <a:buFont typeface="Wingdings" pitchFamily="2" charset="2"/>
              <a:buChar char="u"/>
            </a:pPr>
            <a:r>
              <a:rPr lang="en-US" smtClean="0">
                <a:solidFill>
                  <a:schemeClr val="tx2"/>
                </a:solidFill>
                <a:latin typeface="Arial" charset="0"/>
              </a:rPr>
              <a:t>Democrats and Republicans in a primary must claim party affiliation on declaration which is determined by: </a:t>
            </a:r>
          </a:p>
          <a:p>
            <a:pPr eaLnBrk="1" hangingPunct="1">
              <a:buFont typeface="Wingdings" pitchFamily="2" charset="2"/>
              <a:buNone/>
            </a:pPr>
            <a:endParaRPr lang="en-US" sz="1000" smtClean="0">
              <a:solidFill>
                <a:schemeClr val="tx2"/>
              </a:solidFill>
              <a:latin typeface="Arial" charset="0"/>
            </a:endParaRPr>
          </a:p>
          <a:p>
            <a:pPr lvl="2" eaLnBrk="1" hangingPunct="1">
              <a:buClr>
                <a:schemeClr val="tx1"/>
              </a:buClr>
              <a:buSzPct val="80000"/>
              <a:buFont typeface="Wingdings" pitchFamily="2" charset="2"/>
              <a:buNone/>
            </a:pPr>
            <a:r>
              <a:rPr lang="en-US" sz="2800" smtClean="0">
                <a:solidFill>
                  <a:schemeClr val="tx2"/>
                </a:solidFill>
                <a:latin typeface="Arial" charset="0"/>
              </a:rPr>
              <a:t>1) Last primary vote; </a:t>
            </a:r>
          </a:p>
          <a:p>
            <a:pPr lvl="2" eaLnBrk="1" hangingPunct="1">
              <a:buClr>
                <a:schemeClr val="tx1"/>
              </a:buClr>
              <a:buSzPct val="80000"/>
              <a:buFont typeface="Wingdings" pitchFamily="2" charset="2"/>
              <a:buNone/>
            </a:pPr>
            <a:r>
              <a:rPr lang="en-US" sz="2800" smtClean="0">
                <a:solidFill>
                  <a:schemeClr val="tx2"/>
                </a:solidFill>
                <a:latin typeface="Arial" charset="0"/>
              </a:rPr>
              <a:t>2) Never voted in the primary (candidate choice); OR</a:t>
            </a:r>
          </a:p>
          <a:p>
            <a:pPr lvl="2" eaLnBrk="1" hangingPunct="1">
              <a:buClr>
                <a:schemeClr val="tx1"/>
              </a:buClr>
              <a:buSzPct val="80000"/>
              <a:buFont typeface="Wingdings" pitchFamily="2" charset="2"/>
              <a:buNone/>
            </a:pPr>
            <a:r>
              <a:rPr lang="en-US" sz="2800" smtClean="0">
                <a:solidFill>
                  <a:schemeClr val="tx2"/>
                </a:solidFill>
                <a:latin typeface="Arial" charset="0"/>
              </a:rPr>
              <a:t>3) If last primary vote for different party then must obtain county chairman certification</a:t>
            </a:r>
          </a:p>
          <a:p>
            <a:pPr lvl="2" eaLnBrk="1" hangingPunct="1">
              <a:buClr>
                <a:schemeClr val="tx1"/>
              </a:buClr>
              <a:buSzPct val="80000"/>
              <a:buFont typeface="Wingdings" pitchFamily="2" charset="2"/>
              <a:buNone/>
            </a:pPr>
            <a:endParaRPr lang="en-US" sz="1200" smtClean="0">
              <a:solidFill>
                <a:schemeClr val="tx2"/>
              </a:solidFill>
              <a:latin typeface="Arial" charset="0"/>
            </a:endParaRPr>
          </a:p>
          <a:p>
            <a:pPr eaLnBrk="1" hangingPunct="1">
              <a:buClr>
                <a:schemeClr val="tx1"/>
              </a:buClr>
              <a:buSzPct val="80000"/>
              <a:buFont typeface="Wingdings" pitchFamily="2" charset="2"/>
              <a:buChar char="u"/>
            </a:pPr>
            <a:r>
              <a:rPr lang="en-US" sz="3000" smtClean="0">
                <a:solidFill>
                  <a:schemeClr val="tx2"/>
                </a:solidFill>
                <a:latin typeface="Arial" charset="0"/>
              </a:rPr>
              <a:t>Clerk can’t reject filing due to party affiliation-This is a challenge issue</a:t>
            </a:r>
            <a:endParaRPr lang="en-US" smtClean="0">
              <a:solidFill>
                <a:schemeClr val="tx2"/>
              </a:solidFill>
              <a:latin typeface="Arial" charset="0"/>
            </a:endParaRPr>
          </a:p>
        </p:txBody>
      </p:sp>
    </p:spTree>
  </p:cSld>
  <p:clrMapOvr>
    <a:masterClrMapping/>
  </p:clrMapOvr>
  <p:transition advTm="6000">
    <p:cu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p:cNvSpPr>
            <a:spLocks noGrp="1" noChangeArrowheads="1"/>
          </p:cNvSpPr>
          <p:nvPr>
            <p:ph type="title"/>
          </p:nvPr>
        </p:nvSpPr>
        <p:spPr>
          <a:xfrm>
            <a:off x="1981200" y="304800"/>
            <a:ext cx="6096000" cy="990600"/>
          </a:xfrm>
        </p:spPr>
        <p:txBody>
          <a:bodyPr/>
          <a:lstStyle/>
          <a:p>
            <a:pPr eaLnBrk="1" hangingPunct="1"/>
            <a:r>
              <a:rPr lang="en-US" sz="3200" smtClean="0">
                <a:latin typeface="Arial" charset="0"/>
              </a:rPr>
              <a:t>CITIES AND LARGE TOWNS</a:t>
            </a:r>
          </a:p>
        </p:txBody>
      </p:sp>
      <p:sp>
        <p:nvSpPr>
          <p:cNvPr id="33794" name="Rectangle 3"/>
          <p:cNvSpPr>
            <a:spLocks noGrp="1" noChangeArrowheads="1"/>
          </p:cNvSpPr>
          <p:nvPr>
            <p:ph type="body" idx="1"/>
          </p:nvPr>
        </p:nvSpPr>
        <p:spPr>
          <a:xfrm>
            <a:off x="228600" y="1371600"/>
            <a:ext cx="8915400" cy="5257800"/>
          </a:xfrm>
        </p:spPr>
        <p:txBody>
          <a:bodyPr/>
          <a:lstStyle/>
          <a:p>
            <a:pPr algn="ctr" eaLnBrk="1" hangingPunct="1">
              <a:buFont typeface="Wingdings" pitchFamily="2" charset="2"/>
              <a:buNone/>
            </a:pPr>
            <a:r>
              <a:rPr lang="en-US" b="1" u="sng" smtClean="0">
                <a:solidFill>
                  <a:schemeClr val="tx2"/>
                </a:solidFill>
                <a:latin typeface="Arial" charset="0"/>
              </a:rPr>
              <a:t>D &amp; R FILLING PRIMARY VACANCIES</a:t>
            </a:r>
            <a:endParaRPr lang="en-US" smtClean="0">
              <a:solidFill>
                <a:schemeClr val="tx2"/>
              </a:solidFill>
              <a:latin typeface="Arial" charset="0"/>
            </a:endParaRPr>
          </a:p>
          <a:p>
            <a:pPr algn="ctr" eaLnBrk="1" hangingPunct="1">
              <a:buFont typeface="Wingdings" pitchFamily="2" charset="2"/>
              <a:buNone/>
            </a:pPr>
            <a:endParaRPr lang="en-US" sz="1000" smtClean="0">
              <a:solidFill>
                <a:schemeClr val="tx2"/>
              </a:solidFill>
              <a:latin typeface="Arial" charset="0"/>
            </a:endParaRPr>
          </a:p>
          <a:p>
            <a:pPr eaLnBrk="1" hangingPunct="1">
              <a:buFont typeface="Wingdings" pitchFamily="2" charset="2"/>
              <a:buNone/>
            </a:pPr>
            <a:r>
              <a:rPr lang="en-US" smtClean="0">
                <a:solidFill>
                  <a:schemeClr val="tx2"/>
                </a:solidFill>
                <a:latin typeface="Arial" charset="0"/>
              </a:rPr>
              <a:t>1) CO. CHAIR send notice of caucus to precinct committeemen and files copy with CLERK at least 10 days before caucus (Form: CAN-47) </a:t>
            </a:r>
          </a:p>
          <a:p>
            <a:pPr eaLnBrk="1" hangingPunct="1">
              <a:buFont typeface="Wingdings" pitchFamily="2" charset="2"/>
              <a:buNone/>
            </a:pPr>
            <a:endParaRPr lang="en-US" sz="1000" smtClean="0">
              <a:solidFill>
                <a:schemeClr val="tx2"/>
              </a:solidFill>
              <a:latin typeface="Arial" charset="0"/>
            </a:endParaRPr>
          </a:p>
          <a:p>
            <a:pPr eaLnBrk="1" hangingPunct="1">
              <a:buFont typeface="Wingdings" pitchFamily="2" charset="2"/>
              <a:buNone/>
            </a:pPr>
            <a:r>
              <a:rPr lang="en-US" smtClean="0">
                <a:solidFill>
                  <a:schemeClr val="tx2"/>
                </a:solidFill>
                <a:latin typeface="Arial" charset="0"/>
              </a:rPr>
              <a:t>2) Candidate files declaration with </a:t>
            </a:r>
            <a:r>
              <a:rPr lang="en-US" b="1" smtClean="0">
                <a:solidFill>
                  <a:schemeClr val="tx2"/>
                </a:solidFill>
                <a:latin typeface="Arial" charset="0"/>
              </a:rPr>
              <a:t>both</a:t>
            </a:r>
            <a:r>
              <a:rPr lang="en-US" smtClean="0">
                <a:solidFill>
                  <a:schemeClr val="tx2"/>
                </a:solidFill>
                <a:latin typeface="Arial" charset="0"/>
              </a:rPr>
              <a:t> the CO. CHAIR and CLERK at least 72 hours before caucus. (Form: CAN-48) </a:t>
            </a:r>
          </a:p>
          <a:p>
            <a:pPr algn="just" eaLnBrk="1" hangingPunct="1">
              <a:buFont typeface="Wingdings" pitchFamily="2" charset="2"/>
              <a:buNone/>
            </a:pPr>
            <a:endParaRPr lang="en-US" sz="1000" smtClean="0">
              <a:solidFill>
                <a:schemeClr val="tx2"/>
              </a:solidFill>
              <a:latin typeface="Arial" charset="0"/>
            </a:endParaRPr>
          </a:p>
          <a:p>
            <a:pPr algn="just" eaLnBrk="1" hangingPunct="1">
              <a:buFont typeface="Wingdings" pitchFamily="2" charset="2"/>
              <a:buNone/>
            </a:pPr>
            <a:r>
              <a:rPr lang="en-US" smtClean="0">
                <a:solidFill>
                  <a:schemeClr val="tx2"/>
                </a:solidFill>
                <a:latin typeface="Arial" charset="0"/>
              </a:rPr>
              <a:t>3) Party Caucus by noon Thursday June 30, 2011 and certify by Tuesday noon July 5, 2011 for all primary vacancies no matter when held (Form: CAN-49)</a:t>
            </a:r>
            <a:r>
              <a:rPr lang="en-US" smtClean="0">
                <a:latin typeface="Arial" charset="0"/>
              </a:rPr>
              <a:t> </a:t>
            </a:r>
          </a:p>
          <a:p>
            <a:pPr algn="just" eaLnBrk="1" hangingPunct="1">
              <a:buFont typeface="Wingdings" pitchFamily="2" charset="2"/>
              <a:buNone/>
            </a:pPr>
            <a:endParaRPr lang="en-US" smtClean="0">
              <a:latin typeface="Arial" charset="0"/>
            </a:endParaRPr>
          </a:p>
          <a:p>
            <a:pPr eaLnBrk="1" hangingPunct="1">
              <a:buFont typeface="Wingdings" pitchFamily="2" charset="2"/>
              <a:buNone/>
            </a:pPr>
            <a:endParaRPr lang="en-US" smtClean="0"/>
          </a:p>
        </p:txBody>
      </p:sp>
    </p:spTree>
  </p:cSld>
  <p:clrMapOvr>
    <a:masterClrMapping/>
  </p:clrMapOvr>
  <p:transition advTm="6000">
    <p:cu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noChangeArrowheads="1"/>
          </p:cNvSpPr>
          <p:nvPr>
            <p:ph type="title"/>
          </p:nvPr>
        </p:nvSpPr>
        <p:spPr>
          <a:xfrm>
            <a:off x="1676400" y="228600"/>
            <a:ext cx="6629400" cy="1143000"/>
          </a:xfrm>
        </p:spPr>
        <p:txBody>
          <a:bodyPr/>
          <a:lstStyle/>
          <a:p>
            <a:pPr eaLnBrk="1" hangingPunct="1"/>
            <a:r>
              <a:rPr lang="en-US" sz="3200" smtClean="0">
                <a:latin typeface="Arial" charset="0"/>
              </a:rPr>
              <a:t>CITIES AND LARGE TOWNS</a:t>
            </a:r>
          </a:p>
        </p:txBody>
      </p:sp>
      <p:sp>
        <p:nvSpPr>
          <p:cNvPr id="34818" name="Rectangle 3"/>
          <p:cNvSpPr>
            <a:spLocks noGrp="1" noChangeArrowheads="1"/>
          </p:cNvSpPr>
          <p:nvPr>
            <p:ph type="body" idx="1"/>
          </p:nvPr>
        </p:nvSpPr>
        <p:spPr>
          <a:xfrm>
            <a:off x="304800" y="1524000"/>
            <a:ext cx="8610600" cy="4648200"/>
          </a:xfrm>
        </p:spPr>
        <p:txBody>
          <a:bodyPr/>
          <a:lstStyle/>
          <a:p>
            <a:pPr algn="ctr" eaLnBrk="1" hangingPunct="1">
              <a:buFont typeface="Wingdings" pitchFamily="2" charset="2"/>
              <a:buNone/>
            </a:pPr>
            <a:r>
              <a:rPr lang="en-US" b="1" u="sng" smtClean="0">
                <a:solidFill>
                  <a:schemeClr val="tx2"/>
                </a:solidFill>
                <a:latin typeface="Arial" charset="0"/>
              </a:rPr>
              <a:t>OTHER VACANCY CONSIDERATIONS</a:t>
            </a:r>
          </a:p>
          <a:p>
            <a:pPr eaLnBrk="1" hangingPunct="1"/>
            <a:endParaRPr lang="en-US" sz="1000" b="1" smtClean="0">
              <a:latin typeface="Arial" charset="0"/>
            </a:endParaRPr>
          </a:p>
          <a:p>
            <a:pPr eaLnBrk="1" hangingPunct="1">
              <a:buClr>
                <a:schemeClr val="tx1"/>
              </a:buClr>
              <a:buSzTx/>
              <a:buFont typeface="Arial" charset="0"/>
              <a:buChar char="√"/>
            </a:pPr>
            <a:r>
              <a:rPr lang="en-US" smtClean="0">
                <a:solidFill>
                  <a:schemeClr val="tx2"/>
                </a:solidFill>
                <a:latin typeface="Arial" charset="0"/>
              </a:rPr>
              <a:t>County Committee (all precinct and vice precinct committeemen) can authorize county chair to fill vacancy (IC 3-13-1-6)</a:t>
            </a:r>
          </a:p>
          <a:p>
            <a:pPr eaLnBrk="1" hangingPunct="1">
              <a:buClr>
                <a:schemeClr val="tx1"/>
              </a:buClr>
              <a:buSzTx/>
              <a:buFont typeface="Arial" charset="0"/>
              <a:buChar char="√"/>
            </a:pPr>
            <a:endParaRPr lang="en-US" sz="800" smtClean="0">
              <a:solidFill>
                <a:schemeClr val="tx2"/>
              </a:solidFill>
              <a:latin typeface="Arial" charset="0"/>
            </a:endParaRPr>
          </a:p>
          <a:p>
            <a:pPr eaLnBrk="1" hangingPunct="1">
              <a:buClr>
                <a:schemeClr val="tx1"/>
              </a:buClr>
              <a:buSzTx/>
              <a:buFont typeface="Arial" charset="0"/>
              <a:buChar char="√"/>
            </a:pPr>
            <a:r>
              <a:rPr lang="en-US" smtClean="0">
                <a:solidFill>
                  <a:schemeClr val="tx2"/>
                </a:solidFill>
                <a:latin typeface="Arial" charset="0"/>
              </a:rPr>
              <a:t>Libertarian Party can fill vacancies following deadline to hold a convention</a:t>
            </a:r>
          </a:p>
          <a:p>
            <a:pPr eaLnBrk="1" hangingPunct="1">
              <a:buClr>
                <a:schemeClr val="tx1"/>
              </a:buClr>
              <a:buSzTx/>
              <a:buFont typeface="Arial" charset="0"/>
              <a:buChar char="√"/>
            </a:pPr>
            <a:endParaRPr lang="en-US" sz="800" smtClean="0">
              <a:solidFill>
                <a:schemeClr val="tx2"/>
              </a:solidFill>
              <a:latin typeface="Arial" charset="0"/>
            </a:endParaRPr>
          </a:p>
          <a:p>
            <a:pPr eaLnBrk="1" hangingPunct="1">
              <a:buClr>
                <a:schemeClr val="tx1"/>
              </a:buClr>
              <a:buSzTx/>
              <a:buFont typeface="Arial" charset="0"/>
              <a:buChar char="√"/>
            </a:pPr>
            <a:r>
              <a:rPr lang="en-US" smtClean="0">
                <a:solidFill>
                  <a:schemeClr val="tx2"/>
                </a:solidFill>
                <a:latin typeface="Arial" charset="0"/>
              </a:rPr>
              <a:t>Other vacancies can occur due to the withdrawal, death or disqualification of an existing candidate</a:t>
            </a:r>
          </a:p>
          <a:p>
            <a:pPr eaLnBrk="1" hangingPunct="1">
              <a:buClr>
                <a:schemeClr val="tx1"/>
              </a:buClr>
              <a:buSzTx/>
              <a:buFont typeface="Arial" charset="0"/>
              <a:buChar char="√"/>
            </a:pPr>
            <a:endParaRPr lang="en-US" b="1" u="sng" smtClean="0">
              <a:solidFill>
                <a:schemeClr val="tx2"/>
              </a:solidFill>
              <a:latin typeface="Arial" charset="0"/>
            </a:endParaRPr>
          </a:p>
        </p:txBody>
      </p:sp>
    </p:spTree>
  </p:cSld>
  <p:clrMapOvr>
    <a:masterClrMapping/>
  </p:clrMapOvr>
  <p:transition advTm="6000">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ChangeArrowheads="1"/>
          </p:cNvSpPr>
          <p:nvPr>
            <p:ph type="title"/>
          </p:nvPr>
        </p:nvSpPr>
        <p:spPr>
          <a:xfrm>
            <a:off x="1524000" y="304800"/>
            <a:ext cx="6553200" cy="914400"/>
          </a:xfrm>
        </p:spPr>
        <p:txBody>
          <a:bodyPr/>
          <a:lstStyle/>
          <a:p>
            <a:pPr algn="ctr" eaLnBrk="1" hangingPunct="1"/>
            <a:r>
              <a:rPr lang="en-US" sz="3200" smtClean="0">
                <a:latin typeface="Arial" charset="0"/>
              </a:rPr>
              <a:t>CITY AND </a:t>
            </a:r>
            <a:br>
              <a:rPr lang="en-US" sz="3200" smtClean="0">
                <a:latin typeface="Arial" charset="0"/>
              </a:rPr>
            </a:br>
            <a:r>
              <a:rPr lang="en-US" sz="3200" smtClean="0">
                <a:latin typeface="Arial" charset="0"/>
              </a:rPr>
              <a:t>“LARGE TOWN” ELECTIONS: </a:t>
            </a:r>
            <a:br>
              <a:rPr lang="en-US" sz="3200" smtClean="0">
                <a:latin typeface="Arial" charset="0"/>
              </a:rPr>
            </a:br>
            <a:r>
              <a:rPr lang="en-US" sz="3200" smtClean="0">
                <a:latin typeface="Arial" charset="0"/>
              </a:rPr>
              <a:t>OVERVIEW</a:t>
            </a:r>
            <a:r>
              <a:rPr lang="en-US" sz="3600" smtClean="0">
                <a:latin typeface="Arial" charset="0"/>
              </a:rPr>
              <a:t/>
            </a:r>
            <a:br>
              <a:rPr lang="en-US" sz="3600" smtClean="0">
                <a:latin typeface="Arial" charset="0"/>
              </a:rPr>
            </a:br>
            <a:r>
              <a:rPr lang="en-US" smtClean="0"/>
              <a:t>    </a:t>
            </a:r>
          </a:p>
        </p:txBody>
      </p:sp>
      <p:sp>
        <p:nvSpPr>
          <p:cNvPr id="17410" name="Rectangle 3"/>
          <p:cNvSpPr>
            <a:spLocks noGrp="1" noChangeArrowheads="1"/>
          </p:cNvSpPr>
          <p:nvPr>
            <p:ph type="body" idx="1"/>
          </p:nvPr>
        </p:nvSpPr>
        <p:spPr>
          <a:xfrm>
            <a:off x="304800" y="1447800"/>
            <a:ext cx="8305800" cy="4648200"/>
          </a:xfrm>
        </p:spPr>
        <p:txBody>
          <a:bodyPr/>
          <a:lstStyle/>
          <a:p>
            <a:pPr algn="ctr" eaLnBrk="1" hangingPunct="1">
              <a:buFont typeface="Wingdings" pitchFamily="2" charset="2"/>
              <a:buNone/>
            </a:pPr>
            <a:r>
              <a:rPr lang="en-US" b="1" u="sng" smtClean="0">
                <a:solidFill>
                  <a:schemeClr val="tx2"/>
                </a:solidFill>
              </a:rPr>
              <a:t>MUNICIPAL ELECTION LAWS BROKEN DOWN INTO TWO MAJOR CATEGORIES</a:t>
            </a:r>
            <a:r>
              <a:rPr lang="en-US" smtClean="0">
                <a:solidFill>
                  <a:schemeClr val="tx2"/>
                </a:solidFill>
              </a:rPr>
              <a:t>:</a:t>
            </a:r>
          </a:p>
          <a:p>
            <a:pPr algn="ctr" eaLnBrk="1" hangingPunct="1">
              <a:buFont typeface="Wingdings" pitchFamily="2" charset="2"/>
              <a:buNone/>
            </a:pPr>
            <a:endParaRPr lang="en-US" sz="1200" smtClean="0">
              <a:solidFill>
                <a:schemeClr val="tx2"/>
              </a:solidFill>
            </a:endParaRPr>
          </a:p>
          <a:p>
            <a:pPr eaLnBrk="1" hangingPunct="1">
              <a:buClr>
                <a:schemeClr val="tx1"/>
              </a:buClr>
              <a:buSzPct val="80000"/>
              <a:buFont typeface="Wingdings" pitchFamily="2" charset="2"/>
              <a:buChar char="u"/>
            </a:pPr>
            <a:r>
              <a:rPr lang="en-US" sz="3200" smtClean="0">
                <a:solidFill>
                  <a:schemeClr val="tx2"/>
                </a:solidFill>
              </a:rPr>
              <a:t>Cities and Large Towns (towns with a population of 3,500 or more, </a:t>
            </a:r>
            <a:r>
              <a:rPr lang="en-US" sz="3200" i="1" smtClean="0">
                <a:solidFill>
                  <a:schemeClr val="tx2"/>
                </a:solidFill>
              </a:rPr>
              <a:t>or of any size within Marion County</a:t>
            </a:r>
            <a:r>
              <a:rPr lang="en-US" sz="3200" smtClean="0">
                <a:solidFill>
                  <a:schemeClr val="tx2"/>
                </a:solidFill>
              </a:rPr>
              <a:t>)</a:t>
            </a:r>
          </a:p>
          <a:p>
            <a:pPr eaLnBrk="1" hangingPunct="1">
              <a:buClr>
                <a:schemeClr val="tx1"/>
              </a:buClr>
              <a:buSzPct val="80000"/>
              <a:buFont typeface="Wingdings" pitchFamily="2" charset="2"/>
              <a:buChar char="u"/>
            </a:pPr>
            <a:endParaRPr lang="en-US" sz="1200" smtClean="0">
              <a:solidFill>
                <a:schemeClr val="tx2"/>
              </a:solidFill>
            </a:endParaRPr>
          </a:p>
          <a:p>
            <a:pPr eaLnBrk="1" hangingPunct="1">
              <a:buClr>
                <a:schemeClr val="tx1"/>
              </a:buClr>
              <a:buSzPct val="80000"/>
              <a:buFont typeface="Wingdings" pitchFamily="2" charset="2"/>
              <a:buChar char="u"/>
            </a:pPr>
            <a:r>
              <a:rPr lang="en-US" sz="3200" smtClean="0">
                <a:solidFill>
                  <a:schemeClr val="tx2"/>
                </a:solidFill>
              </a:rPr>
              <a:t>Small Towns (towns with a population of less than 3,500)</a:t>
            </a:r>
          </a:p>
        </p:txBody>
      </p:sp>
    </p:spTree>
  </p:cSld>
  <p:clrMapOvr>
    <a:masterClrMapping/>
  </p:clrMapOvr>
  <p:transition advTm="6000">
    <p:cu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2"/>
          <p:cNvSpPr>
            <a:spLocks noGrp="1" noChangeArrowheads="1"/>
          </p:cNvSpPr>
          <p:nvPr>
            <p:ph type="title"/>
          </p:nvPr>
        </p:nvSpPr>
        <p:spPr>
          <a:xfrm>
            <a:off x="2209800" y="0"/>
            <a:ext cx="6096000" cy="990600"/>
          </a:xfrm>
        </p:spPr>
        <p:txBody>
          <a:bodyPr/>
          <a:lstStyle/>
          <a:p>
            <a:pPr eaLnBrk="1" hangingPunct="1"/>
            <a:r>
              <a:rPr lang="en-US" sz="3200" smtClean="0">
                <a:latin typeface="Arial" charset="0"/>
              </a:rPr>
              <a:t>CITIES AND LARGE TOWNS</a:t>
            </a:r>
          </a:p>
        </p:txBody>
      </p:sp>
      <p:sp>
        <p:nvSpPr>
          <p:cNvPr id="35842" name="Rectangle 3"/>
          <p:cNvSpPr>
            <a:spLocks noGrp="1" noChangeArrowheads="1"/>
          </p:cNvSpPr>
          <p:nvPr>
            <p:ph type="body" idx="1"/>
          </p:nvPr>
        </p:nvSpPr>
        <p:spPr>
          <a:xfrm>
            <a:off x="304800" y="914400"/>
            <a:ext cx="8610600" cy="5943600"/>
          </a:xfrm>
        </p:spPr>
        <p:txBody>
          <a:bodyPr/>
          <a:lstStyle/>
          <a:p>
            <a:pPr algn="ctr" eaLnBrk="1" hangingPunct="1">
              <a:buFont typeface="Wingdings" pitchFamily="2" charset="2"/>
              <a:buNone/>
            </a:pPr>
            <a:r>
              <a:rPr lang="en-US" b="1" u="sng" smtClean="0">
                <a:solidFill>
                  <a:schemeClr val="tx2"/>
                </a:solidFill>
                <a:latin typeface="Arial" charset="0"/>
              </a:rPr>
              <a:t>LIBERTARIAN CANDIDATES</a:t>
            </a:r>
            <a:endParaRPr lang="en-US" b="1" smtClean="0">
              <a:solidFill>
                <a:schemeClr val="tx2"/>
              </a:solidFill>
              <a:latin typeface="Arial" charset="0"/>
            </a:endParaRPr>
          </a:p>
          <a:p>
            <a:pPr algn="just" eaLnBrk="1" hangingPunct="1"/>
            <a:endParaRPr lang="en-US" sz="1000" smtClean="0">
              <a:solidFill>
                <a:schemeClr val="tx2"/>
              </a:solidFill>
              <a:latin typeface="Arial" charset="0"/>
            </a:endParaRPr>
          </a:p>
          <a:p>
            <a:pPr algn="just" eaLnBrk="1" hangingPunct="1">
              <a:buClr>
                <a:schemeClr val="tx1"/>
              </a:buClr>
              <a:buSzPct val="80000"/>
              <a:buFont typeface="Wingdings" pitchFamily="2" charset="2"/>
              <a:buChar char="u"/>
            </a:pPr>
            <a:r>
              <a:rPr lang="en-US" smtClean="0">
                <a:solidFill>
                  <a:schemeClr val="tx2"/>
                </a:solidFill>
                <a:latin typeface="Arial" charset="0"/>
              </a:rPr>
              <a:t>City or Large Town convention for Libertarian Party must be held by Thursday </a:t>
            </a:r>
            <a:r>
              <a:rPr lang="en-US" b="1" smtClean="0">
                <a:solidFill>
                  <a:schemeClr val="tx2"/>
                </a:solidFill>
                <a:latin typeface="Arial" charset="0"/>
              </a:rPr>
              <a:t>noon June 30, 2011</a:t>
            </a:r>
          </a:p>
          <a:p>
            <a:pPr algn="just" eaLnBrk="1" hangingPunct="1">
              <a:buClr>
                <a:schemeClr val="tx1"/>
              </a:buClr>
              <a:buSzPct val="80000"/>
              <a:buFont typeface="Wingdings" pitchFamily="2" charset="2"/>
              <a:buChar char="u"/>
            </a:pPr>
            <a:endParaRPr lang="en-US" sz="1000" smtClean="0">
              <a:solidFill>
                <a:schemeClr val="tx2"/>
              </a:solidFill>
              <a:latin typeface="Arial" charset="0"/>
            </a:endParaRPr>
          </a:p>
          <a:p>
            <a:pPr algn="just" eaLnBrk="1" hangingPunct="1">
              <a:buClr>
                <a:schemeClr val="tx1"/>
              </a:buClr>
              <a:buSzPct val="80000"/>
              <a:buFont typeface="Wingdings" pitchFamily="2" charset="2"/>
              <a:buChar char="u"/>
            </a:pPr>
            <a:r>
              <a:rPr lang="en-US" smtClean="0">
                <a:solidFill>
                  <a:schemeClr val="tx2"/>
                </a:solidFill>
                <a:latin typeface="Arial" charset="0"/>
              </a:rPr>
              <a:t>Libertarian Party must certify candidates by </a:t>
            </a:r>
            <a:r>
              <a:rPr lang="en-US" b="1" smtClean="0">
                <a:solidFill>
                  <a:schemeClr val="tx2"/>
                </a:solidFill>
                <a:latin typeface="Arial" charset="0"/>
              </a:rPr>
              <a:t>noon, Tuesday July 5, 2011 </a:t>
            </a:r>
            <a:r>
              <a:rPr lang="en-US" smtClean="0">
                <a:solidFill>
                  <a:schemeClr val="tx2"/>
                </a:solidFill>
                <a:latin typeface="Arial" charset="0"/>
              </a:rPr>
              <a:t>(CAN-22)</a:t>
            </a:r>
            <a:endParaRPr lang="en-US" b="1" smtClean="0">
              <a:solidFill>
                <a:schemeClr val="tx2"/>
              </a:solidFill>
              <a:latin typeface="Arial" charset="0"/>
            </a:endParaRPr>
          </a:p>
          <a:p>
            <a:pPr algn="just" eaLnBrk="1" hangingPunct="1">
              <a:buClr>
                <a:schemeClr val="tx1"/>
              </a:buClr>
              <a:buSzPct val="80000"/>
              <a:buFont typeface="Wingdings" pitchFamily="2" charset="2"/>
              <a:buChar char="u"/>
            </a:pPr>
            <a:endParaRPr lang="en-US" sz="1000" b="1" smtClean="0">
              <a:solidFill>
                <a:schemeClr val="tx2"/>
              </a:solidFill>
              <a:latin typeface="Arial" charset="0"/>
            </a:endParaRPr>
          </a:p>
          <a:p>
            <a:pPr algn="just" eaLnBrk="1" hangingPunct="1">
              <a:buClr>
                <a:schemeClr val="tx1"/>
              </a:buClr>
              <a:buSzPct val="80000"/>
              <a:buFont typeface="Wingdings" pitchFamily="2" charset="2"/>
              <a:buChar char="u"/>
            </a:pPr>
            <a:r>
              <a:rPr lang="en-US" b="1" smtClean="0">
                <a:solidFill>
                  <a:schemeClr val="tx2"/>
                </a:solidFill>
                <a:latin typeface="Arial" charset="0"/>
              </a:rPr>
              <a:t>Vacancies</a:t>
            </a:r>
            <a:r>
              <a:rPr lang="en-US" smtClean="0">
                <a:solidFill>
                  <a:schemeClr val="tx2"/>
                </a:solidFill>
                <a:latin typeface="Arial" charset="0"/>
              </a:rPr>
              <a:t> must be filled by Libertarian Party State Committee by </a:t>
            </a:r>
            <a:r>
              <a:rPr lang="en-US" b="1" smtClean="0">
                <a:solidFill>
                  <a:schemeClr val="tx2"/>
                </a:solidFill>
                <a:latin typeface="Arial" charset="0"/>
              </a:rPr>
              <a:t>noon June 30</a:t>
            </a:r>
            <a:r>
              <a:rPr lang="en-US" smtClean="0">
                <a:solidFill>
                  <a:schemeClr val="tx2"/>
                </a:solidFill>
                <a:latin typeface="Arial" charset="0"/>
              </a:rPr>
              <a:t> and certified by </a:t>
            </a:r>
            <a:r>
              <a:rPr lang="en-US" b="1" smtClean="0">
                <a:solidFill>
                  <a:schemeClr val="tx2"/>
                </a:solidFill>
                <a:latin typeface="Arial" charset="0"/>
              </a:rPr>
              <a:t>noon</a:t>
            </a:r>
            <a:r>
              <a:rPr lang="en-US" smtClean="0">
                <a:solidFill>
                  <a:schemeClr val="tx2"/>
                </a:solidFill>
                <a:latin typeface="Arial" charset="0"/>
              </a:rPr>
              <a:t> </a:t>
            </a:r>
            <a:r>
              <a:rPr lang="en-US" b="1" smtClean="0">
                <a:solidFill>
                  <a:schemeClr val="tx2"/>
                </a:solidFill>
                <a:latin typeface="Arial" charset="0"/>
              </a:rPr>
              <a:t>July 5, 2011</a:t>
            </a:r>
          </a:p>
          <a:p>
            <a:pPr algn="just" eaLnBrk="1" hangingPunct="1">
              <a:buClr>
                <a:schemeClr val="tx1"/>
              </a:buClr>
              <a:buSzPct val="80000"/>
              <a:buFont typeface="Wingdings" pitchFamily="2" charset="2"/>
              <a:buChar char="u"/>
            </a:pPr>
            <a:endParaRPr lang="en-US" sz="900" b="1" smtClean="0">
              <a:solidFill>
                <a:schemeClr val="tx2"/>
              </a:solidFill>
              <a:latin typeface="Arial" charset="0"/>
            </a:endParaRPr>
          </a:p>
          <a:p>
            <a:pPr lvl="1" algn="just" eaLnBrk="1" hangingPunct="1">
              <a:buClr>
                <a:schemeClr val="tx1"/>
              </a:buClr>
              <a:buSzTx/>
              <a:buFont typeface="Wingdings" pitchFamily="2" charset="2"/>
              <a:buChar char="«"/>
            </a:pPr>
            <a:r>
              <a:rPr lang="en-US" smtClean="0">
                <a:solidFill>
                  <a:schemeClr val="tx2"/>
                </a:solidFill>
                <a:latin typeface="Arial" charset="0"/>
              </a:rPr>
              <a:t>Like Ds and Rs, the Libertarian Party must also file a notice 10 days before they fill vacancy (IC 3-13-1-20; CAN-22)  </a:t>
            </a:r>
          </a:p>
          <a:p>
            <a:pPr eaLnBrk="1" hangingPunct="1">
              <a:buFont typeface="Wingdings" pitchFamily="2" charset="2"/>
              <a:buNone/>
            </a:pPr>
            <a:endParaRPr lang="en-US" smtClean="0">
              <a:solidFill>
                <a:schemeClr val="tx2"/>
              </a:solidFill>
            </a:endParaRPr>
          </a:p>
        </p:txBody>
      </p:sp>
    </p:spTree>
  </p:cSld>
  <p:clrMapOvr>
    <a:masterClrMapping/>
  </p:clrMapOvr>
  <p:transition advTm="6000">
    <p:cu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2"/>
          <p:cNvSpPr>
            <a:spLocks noGrp="1" noChangeArrowheads="1"/>
          </p:cNvSpPr>
          <p:nvPr>
            <p:ph type="title"/>
          </p:nvPr>
        </p:nvSpPr>
        <p:spPr>
          <a:xfrm>
            <a:off x="1676400" y="228600"/>
            <a:ext cx="6096000" cy="990600"/>
          </a:xfrm>
        </p:spPr>
        <p:txBody>
          <a:bodyPr/>
          <a:lstStyle/>
          <a:p>
            <a:pPr eaLnBrk="1" hangingPunct="1"/>
            <a:r>
              <a:rPr lang="en-US" sz="3200" smtClean="0">
                <a:latin typeface="Arial" charset="0"/>
              </a:rPr>
              <a:t>CITIES AND LARGE TOWNS</a:t>
            </a:r>
          </a:p>
        </p:txBody>
      </p:sp>
      <p:sp>
        <p:nvSpPr>
          <p:cNvPr id="36866" name="Rectangle 3"/>
          <p:cNvSpPr>
            <a:spLocks noGrp="1" noChangeArrowheads="1"/>
          </p:cNvSpPr>
          <p:nvPr>
            <p:ph type="body" idx="1"/>
          </p:nvPr>
        </p:nvSpPr>
        <p:spPr>
          <a:xfrm>
            <a:off x="381000" y="1447800"/>
            <a:ext cx="8534400" cy="4876800"/>
          </a:xfrm>
        </p:spPr>
        <p:txBody>
          <a:bodyPr/>
          <a:lstStyle/>
          <a:p>
            <a:pPr algn="ctr" eaLnBrk="1" hangingPunct="1">
              <a:lnSpc>
                <a:spcPct val="90000"/>
              </a:lnSpc>
              <a:buFont typeface="Wingdings" pitchFamily="2" charset="2"/>
              <a:buNone/>
            </a:pPr>
            <a:r>
              <a:rPr lang="en-US" b="1" u="sng" smtClean="0">
                <a:solidFill>
                  <a:schemeClr val="tx2"/>
                </a:solidFill>
                <a:latin typeface="Arial" charset="0"/>
              </a:rPr>
              <a:t>MINOR PARTIES AND INDEPENDENTS</a:t>
            </a:r>
            <a:endParaRPr lang="en-US" b="1" smtClean="0">
              <a:solidFill>
                <a:schemeClr val="tx2"/>
              </a:solidFill>
              <a:latin typeface="Arial" charset="0"/>
            </a:endParaRPr>
          </a:p>
          <a:p>
            <a:pPr algn="just" eaLnBrk="1" hangingPunct="1">
              <a:lnSpc>
                <a:spcPct val="90000"/>
              </a:lnSpc>
            </a:pPr>
            <a:endParaRPr lang="en-US" sz="1000" smtClean="0">
              <a:solidFill>
                <a:schemeClr val="tx2"/>
              </a:solidFill>
              <a:latin typeface="Arial" charset="0"/>
            </a:endParaRPr>
          </a:p>
          <a:p>
            <a:pPr algn="just" eaLnBrk="1" hangingPunct="1">
              <a:lnSpc>
                <a:spcPct val="90000"/>
              </a:lnSpc>
            </a:pPr>
            <a:endParaRPr lang="en-US" sz="1000" smtClean="0">
              <a:solidFill>
                <a:schemeClr val="tx2"/>
              </a:solidFill>
              <a:latin typeface="Arial" charset="0"/>
            </a:endParaRPr>
          </a:p>
          <a:p>
            <a:pPr eaLnBrk="1" hangingPunct="1">
              <a:lnSpc>
                <a:spcPct val="90000"/>
              </a:lnSpc>
              <a:buClr>
                <a:schemeClr val="tx1"/>
              </a:buClr>
              <a:buSzPct val="80000"/>
              <a:buFont typeface="Wingdings" pitchFamily="2" charset="2"/>
              <a:buChar char="u"/>
            </a:pPr>
            <a:r>
              <a:rPr lang="en-US" smtClean="0">
                <a:solidFill>
                  <a:schemeClr val="tx2"/>
                </a:solidFill>
                <a:latin typeface="Arial" charset="0"/>
              </a:rPr>
              <a:t>Signature Requirement- 2% of the votes cast for all candidates for Secretary of State in 2010 in election district – sometimes impossible to calculate number </a:t>
            </a:r>
            <a:r>
              <a:rPr lang="en-US" i="1" smtClean="0">
                <a:solidFill>
                  <a:schemeClr val="tx2"/>
                </a:solidFill>
                <a:latin typeface="Arial" charset="0"/>
              </a:rPr>
              <a:t>exactly</a:t>
            </a:r>
            <a:r>
              <a:rPr lang="en-US" smtClean="0">
                <a:solidFill>
                  <a:schemeClr val="tx2"/>
                </a:solidFill>
                <a:latin typeface="Arial" charset="0"/>
              </a:rPr>
              <a:t> due to precinct lines.</a:t>
            </a:r>
          </a:p>
          <a:p>
            <a:pPr eaLnBrk="1" hangingPunct="1">
              <a:lnSpc>
                <a:spcPct val="90000"/>
              </a:lnSpc>
              <a:buClr>
                <a:schemeClr val="tx1"/>
              </a:buClr>
              <a:buSzPct val="80000"/>
              <a:buFont typeface="Wingdings" pitchFamily="2" charset="2"/>
              <a:buChar char="u"/>
            </a:pPr>
            <a:endParaRPr lang="en-US" sz="1000" smtClean="0">
              <a:solidFill>
                <a:schemeClr val="tx2"/>
              </a:solidFill>
              <a:latin typeface="Arial" charset="0"/>
            </a:endParaRPr>
          </a:p>
          <a:p>
            <a:pPr eaLnBrk="1" hangingPunct="1">
              <a:lnSpc>
                <a:spcPct val="90000"/>
              </a:lnSpc>
              <a:buClr>
                <a:schemeClr val="tx1"/>
              </a:buClr>
              <a:buSzPct val="80000"/>
              <a:buFont typeface="Wingdings" pitchFamily="2" charset="2"/>
              <a:buChar char="u"/>
            </a:pPr>
            <a:r>
              <a:rPr lang="en-US" smtClean="0">
                <a:solidFill>
                  <a:schemeClr val="tx2"/>
                </a:solidFill>
                <a:latin typeface="Arial" charset="0"/>
              </a:rPr>
              <a:t>Petitions must be filed by Noon Thursday June, 30 2011 for certification of signatures (CAN-44) </a:t>
            </a:r>
          </a:p>
          <a:p>
            <a:pPr eaLnBrk="1" hangingPunct="1">
              <a:lnSpc>
                <a:spcPct val="90000"/>
              </a:lnSpc>
              <a:buClr>
                <a:schemeClr val="tx1"/>
              </a:buClr>
              <a:buSzPct val="80000"/>
              <a:buFont typeface="Wingdings" pitchFamily="2" charset="2"/>
              <a:buChar char="u"/>
            </a:pPr>
            <a:endParaRPr lang="en-US" sz="1000" smtClean="0">
              <a:solidFill>
                <a:schemeClr val="tx2"/>
              </a:solidFill>
              <a:latin typeface="Arial" charset="0"/>
            </a:endParaRPr>
          </a:p>
          <a:p>
            <a:pPr eaLnBrk="1" hangingPunct="1">
              <a:lnSpc>
                <a:spcPct val="90000"/>
              </a:lnSpc>
              <a:buClr>
                <a:schemeClr val="tx1"/>
              </a:buClr>
              <a:buSzPct val="80000"/>
              <a:buFont typeface="Wingdings" pitchFamily="2" charset="2"/>
              <a:buChar char="u"/>
            </a:pPr>
            <a:r>
              <a:rPr lang="en-US" smtClean="0">
                <a:solidFill>
                  <a:schemeClr val="tx2"/>
                </a:solidFill>
                <a:latin typeface="Arial" charset="0"/>
              </a:rPr>
              <a:t>Certified petitions and Consent must be filed by  noon Friday, July 15, 2011 (CAN-45)</a:t>
            </a:r>
          </a:p>
        </p:txBody>
      </p:sp>
    </p:spTree>
  </p:cSld>
  <p:clrMapOvr>
    <a:masterClrMapping/>
  </p:clrMapOvr>
  <p:transition advTm="6000">
    <p:cut/>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Grp="1" noChangeArrowheads="1"/>
          </p:cNvSpPr>
          <p:nvPr>
            <p:ph type="title"/>
          </p:nvPr>
        </p:nvSpPr>
        <p:spPr>
          <a:xfrm>
            <a:off x="1828800" y="381000"/>
            <a:ext cx="6096000" cy="1143000"/>
          </a:xfrm>
        </p:spPr>
        <p:txBody>
          <a:bodyPr/>
          <a:lstStyle/>
          <a:p>
            <a:pPr eaLnBrk="1" hangingPunct="1"/>
            <a:r>
              <a:rPr lang="en-US" sz="3200" smtClean="0">
                <a:latin typeface="Arial" charset="0"/>
              </a:rPr>
              <a:t>CITIES AND LARGE TOWNS</a:t>
            </a:r>
          </a:p>
        </p:txBody>
      </p:sp>
      <p:sp>
        <p:nvSpPr>
          <p:cNvPr id="37890" name="Rectangle 3"/>
          <p:cNvSpPr>
            <a:spLocks noGrp="1" noChangeArrowheads="1"/>
          </p:cNvSpPr>
          <p:nvPr>
            <p:ph type="body" idx="1"/>
          </p:nvPr>
        </p:nvSpPr>
        <p:spPr>
          <a:xfrm>
            <a:off x="914400" y="1447800"/>
            <a:ext cx="8001000" cy="4876800"/>
          </a:xfrm>
        </p:spPr>
        <p:txBody>
          <a:bodyPr/>
          <a:lstStyle/>
          <a:p>
            <a:pPr algn="ctr" eaLnBrk="1" hangingPunct="1">
              <a:buFont typeface="Wingdings" pitchFamily="2" charset="2"/>
              <a:buNone/>
            </a:pPr>
            <a:r>
              <a:rPr lang="en-US" b="1" u="sng" smtClean="0">
                <a:solidFill>
                  <a:schemeClr val="tx2"/>
                </a:solidFill>
                <a:latin typeface="Arial" charset="0"/>
              </a:rPr>
              <a:t>WRITE-IN CANDIDATE</a:t>
            </a:r>
            <a:endParaRPr lang="en-US" b="1" smtClean="0">
              <a:solidFill>
                <a:schemeClr val="tx2"/>
              </a:solidFill>
              <a:latin typeface="Arial" charset="0"/>
            </a:endParaRPr>
          </a:p>
          <a:p>
            <a:pPr eaLnBrk="1" hangingPunct="1">
              <a:buFont typeface="Wingdings" pitchFamily="2" charset="2"/>
              <a:buNone/>
            </a:pPr>
            <a:endParaRPr lang="en-US" smtClean="0">
              <a:solidFill>
                <a:schemeClr val="tx2"/>
              </a:solidFill>
              <a:latin typeface="Arial" charset="0"/>
            </a:endParaRPr>
          </a:p>
          <a:p>
            <a:pPr eaLnBrk="1" hangingPunct="1">
              <a:buClr>
                <a:schemeClr val="tx1"/>
              </a:buClr>
              <a:buSzPct val="80000"/>
              <a:buFont typeface="Wingdings" pitchFamily="2" charset="2"/>
              <a:buChar char="u"/>
            </a:pPr>
            <a:r>
              <a:rPr lang="en-US" smtClean="0">
                <a:solidFill>
                  <a:schemeClr val="tx2"/>
                </a:solidFill>
                <a:latin typeface="Arial" charset="0"/>
              </a:rPr>
              <a:t>Declaration due may be filed beginning Monday January 3, 2011</a:t>
            </a:r>
          </a:p>
          <a:p>
            <a:pPr eaLnBrk="1" hangingPunct="1">
              <a:buClr>
                <a:schemeClr val="tx1"/>
              </a:buClr>
              <a:buSzPct val="80000"/>
              <a:buFont typeface="Wingdings" pitchFamily="2" charset="2"/>
              <a:buChar char="u"/>
            </a:pPr>
            <a:endParaRPr lang="en-US" sz="1000" smtClean="0">
              <a:solidFill>
                <a:schemeClr val="tx2"/>
              </a:solidFill>
              <a:latin typeface="Arial" charset="0"/>
            </a:endParaRPr>
          </a:p>
          <a:p>
            <a:pPr eaLnBrk="1" hangingPunct="1">
              <a:buClr>
                <a:schemeClr val="tx1"/>
              </a:buClr>
              <a:buSzPct val="80000"/>
              <a:buFont typeface="Wingdings" pitchFamily="2" charset="2"/>
              <a:buChar char="u"/>
            </a:pPr>
            <a:endParaRPr lang="en-US" sz="1000" smtClean="0">
              <a:solidFill>
                <a:schemeClr val="tx2"/>
              </a:solidFill>
              <a:latin typeface="Arial" charset="0"/>
            </a:endParaRPr>
          </a:p>
          <a:p>
            <a:pPr eaLnBrk="1" hangingPunct="1">
              <a:buClr>
                <a:schemeClr val="tx1"/>
              </a:buClr>
              <a:buSzPct val="80000"/>
              <a:buFont typeface="Wingdings" pitchFamily="2" charset="2"/>
              <a:buChar char="u"/>
            </a:pPr>
            <a:r>
              <a:rPr lang="en-US" smtClean="0">
                <a:solidFill>
                  <a:schemeClr val="tx2"/>
                </a:solidFill>
                <a:latin typeface="Arial" charset="0"/>
              </a:rPr>
              <a:t>DEADLINE for filing is noon, Tuesday, July 5, 2011 (CAN-51 form)</a:t>
            </a:r>
          </a:p>
          <a:p>
            <a:pPr eaLnBrk="1" hangingPunct="1">
              <a:buClr>
                <a:schemeClr val="tx1"/>
              </a:buClr>
              <a:buSzPct val="80000"/>
              <a:buFont typeface="Wingdings" pitchFamily="2" charset="2"/>
              <a:buChar char="u"/>
            </a:pPr>
            <a:endParaRPr lang="en-US" sz="2000" smtClean="0">
              <a:solidFill>
                <a:schemeClr val="tx2"/>
              </a:solidFill>
              <a:latin typeface="Arial" charset="0"/>
            </a:endParaRPr>
          </a:p>
          <a:p>
            <a:pPr eaLnBrk="1" hangingPunct="1">
              <a:buClr>
                <a:schemeClr val="tx1"/>
              </a:buClr>
              <a:buSzPct val="80000"/>
              <a:buFont typeface="Wingdings" pitchFamily="2" charset="2"/>
              <a:buChar char="u"/>
            </a:pPr>
            <a:r>
              <a:rPr lang="en-US" smtClean="0">
                <a:solidFill>
                  <a:schemeClr val="tx2"/>
                </a:solidFill>
                <a:latin typeface="Arial" charset="0"/>
              </a:rPr>
              <a:t>Remember Write-in Candidates do not go on the ballot! </a:t>
            </a:r>
            <a:endParaRPr lang="en-US" smtClean="0">
              <a:solidFill>
                <a:schemeClr val="tx2"/>
              </a:solidFill>
            </a:endParaRPr>
          </a:p>
        </p:txBody>
      </p:sp>
    </p:spTree>
  </p:cSld>
  <p:clrMapOvr>
    <a:masterClrMapping/>
  </p:clrMapOvr>
  <p:transition advTm="6000">
    <p:cut/>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2"/>
          <p:cNvSpPr>
            <a:spLocks noGrp="1" noChangeArrowheads="1"/>
          </p:cNvSpPr>
          <p:nvPr>
            <p:ph type="title"/>
          </p:nvPr>
        </p:nvSpPr>
        <p:spPr>
          <a:xfrm>
            <a:off x="1828800" y="381000"/>
            <a:ext cx="6096000" cy="1143000"/>
          </a:xfrm>
        </p:spPr>
        <p:txBody>
          <a:bodyPr/>
          <a:lstStyle/>
          <a:p>
            <a:pPr eaLnBrk="1" hangingPunct="1"/>
            <a:r>
              <a:rPr lang="en-US" sz="3200" smtClean="0">
                <a:latin typeface="Arial" charset="0"/>
              </a:rPr>
              <a:t>CITIES AND LARGE TOWNS</a:t>
            </a:r>
          </a:p>
        </p:txBody>
      </p:sp>
      <p:sp>
        <p:nvSpPr>
          <p:cNvPr id="38914" name="Rectangle 3"/>
          <p:cNvSpPr>
            <a:spLocks noGrp="1" noChangeArrowheads="1"/>
          </p:cNvSpPr>
          <p:nvPr>
            <p:ph type="body" idx="1"/>
          </p:nvPr>
        </p:nvSpPr>
        <p:spPr>
          <a:xfrm>
            <a:off x="304800" y="1295400"/>
            <a:ext cx="8610600" cy="5562600"/>
          </a:xfrm>
        </p:spPr>
        <p:txBody>
          <a:bodyPr/>
          <a:lstStyle/>
          <a:p>
            <a:pPr algn="ctr" eaLnBrk="1" hangingPunct="1">
              <a:buFont typeface="Wingdings" pitchFamily="2" charset="2"/>
              <a:buNone/>
            </a:pPr>
            <a:r>
              <a:rPr lang="en-US" b="1" u="sng" smtClean="0">
                <a:solidFill>
                  <a:schemeClr val="tx2"/>
                </a:solidFill>
                <a:latin typeface="Arial" charset="0"/>
              </a:rPr>
              <a:t>CANDIDATE WITHDRAWALS</a:t>
            </a:r>
            <a:endParaRPr lang="en-US" b="1" smtClean="0">
              <a:solidFill>
                <a:schemeClr val="tx2"/>
              </a:solidFill>
              <a:latin typeface="Arial" charset="0"/>
            </a:endParaRPr>
          </a:p>
          <a:p>
            <a:pPr eaLnBrk="1" hangingPunct="1">
              <a:buFont typeface="Wingdings" pitchFamily="2" charset="2"/>
              <a:buNone/>
            </a:pPr>
            <a:endParaRPr lang="en-US" sz="1000" smtClean="0">
              <a:solidFill>
                <a:schemeClr val="tx2"/>
              </a:solidFill>
              <a:latin typeface="Arial" charset="0"/>
            </a:endParaRPr>
          </a:p>
          <a:p>
            <a:pPr eaLnBrk="1" hangingPunct="1">
              <a:buClr>
                <a:schemeClr val="tx1"/>
              </a:buClr>
              <a:buSzPct val="80000"/>
              <a:buFont typeface="Wingdings" pitchFamily="2" charset="2"/>
              <a:buChar char="u"/>
            </a:pPr>
            <a:r>
              <a:rPr lang="en-US" smtClean="0">
                <a:solidFill>
                  <a:schemeClr val="tx2"/>
                </a:solidFill>
                <a:latin typeface="Arial" charset="0"/>
              </a:rPr>
              <a:t>All candidates (Primary, Libertarian Party convention, Petition, Write-in, Vacancy) may </a:t>
            </a:r>
            <a:r>
              <a:rPr lang="en-US" b="1" i="1" smtClean="0">
                <a:solidFill>
                  <a:schemeClr val="tx2"/>
                </a:solidFill>
                <a:latin typeface="Arial" charset="0"/>
              </a:rPr>
              <a:t>voluntarily</a:t>
            </a:r>
            <a:r>
              <a:rPr lang="en-US" smtClean="0">
                <a:solidFill>
                  <a:schemeClr val="tx2"/>
                </a:solidFill>
                <a:latin typeface="Arial" charset="0"/>
              </a:rPr>
              <a:t> withdrawal by noon Friday July 15, 2011 (CAN-46 form</a:t>
            </a:r>
            <a:r>
              <a:rPr lang="en-US" sz="3200" smtClean="0">
                <a:solidFill>
                  <a:schemeClr val="tx2"/>
                </a:solidFill>
                <a:latin typeface="Arial" charset="0"/>
              </a:rPr>
              <a:t>)</a:t>
            </a:r>
          </a:p>
          <a:p>
            <a:pPr eaLnBrk="1" hangingPunct="1">
              <a:buClr>
                <a:schemeClr val="tx1"/>
              </a:buClr>
              <a:buSzPct val="80000"/>
              <a:buFont typeface="Wingdings" pitchFamily="2" charset="2"/>
              <a:buChar char="u"/>
            </a:pPr>
            <a:endParaRPr lang="en-US" sz="1000" smtClean="0">
              <a:solidFill>
                <a:schemeClr val="tx2"/>
              </a:solidFill>
              <a:latin typeface="Arial" charset="0"/>
            </a:endParaRPr>
          </a:p>
          <a:p>
            <a:pPr eaLnBrk="1" hangingPunct="1">
              <a:buClr>
                <a:schemeClr val="tx1"/>
              </a:buClr>
              <a:buSzPct val="80000"/>
              <a:buFont typeface="Wingdings" pitchFamily="2" charset="2"/>
              <a:buChar char="u"/>
            </a:pPr>
            <a:r>
              <a:rPr lang="en-US" smtClean="0">
                <a:solidFill>
                  <a:schemeClr val="tx2"/>
                </a:solidFill>
                <a:latin typeface="Arial" charset="0"/>
              </a:rPr>
              <a:t>After that date a candidate may not </a:t>
            </a:r>
            <a:r>
              <a:rPr lang="en-US" i="1" smtClean="0">
                <a:solidFill>
                  <a:schemeClr val="tx2"/>
                </a:solidFill>
                <a:latin typeface="Arial" charset="0"/>
              </a:rPr>
              <a:t>voluntarily</a:t>
            </a:r>
            <a:r>
              <a:rPr lang="en-US" smtClean="0">
                <a:solidFill>
                  <a:schemeClr val="tx2"/>
                </a:solidFill>
                <a:latin typeface="Arial" charset="0"/>
              </a:rPr>
              <a:t> withdrawal </a:t>
            </a:r>
          </a:p>
          <a:p>
            <a:pPr eaLnBrk="1" hangingPunct="1">
              <a:buClr>
                <a:schemeClr val="tx1"/>
              </a:buClr>
              <a:buSzPct val="80000"/>
              <a:buFont typeface="Wingdings" pitchFamily="2" charset="2"/>
              <a:buChar char="u"/>
            </a:pPr>
            <a:endParaRPr lang="en-US" sz="1200" smtClean="0">
              <a:solidFill>
                <a:schemeClr val="tx2"/>
              </a:solidFill>
              <a:latin typeface="Arial" charset="0"/>
            </a:endParaRPr>
          </a:p>
          <a:p>
            <a:pPr eaLnBrk="1" hangingPunct="1">
              <a:buClr>
                <a:schemeClr val="tx1"/>
              </a:buClr>
              <a:buSzPct val="80000"/>
              <a:buFont typeface="Wingdings" pitchFamily="2" charset="2"/>
              <a:buChar char="u"/>
            </a:pPr>
            <a:r>
              <a:rPr lang="en-US" smtClean="0">
                <a:solidFill>
                  <a:schemeClr val="tx2"/>
                </a:solidFill>
                <a:latin typeface="Arial" charset="0"/>
              </a:rPr>
              <a:t>Candidate may be required to withdrawal due to death, disqualified or because candidate moved out of the candidate’s election district (IC 3-8-7-28)</a:t>
            </a:r>
            <a:endParaRPr lang="en-US" smtClean="0">
              <a:solidFill>
                <a:schemeClr val="tx2"/>
              </a:solidFill>
            </a:endParaRPr>
          </a:p>
        </p:txBody>
      </p:sp>
    </p:spTree>
  </p:cSld>
  <p:clrMapOvr>
    <a:masterClrMapping/>
  </p:clrMapOvr>
  <p:transition advTm="6000">
    <p:cut/>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Grp="1" noChangeArrowheads="1"/>
          </p:cNvSpPr>
          <p:nvPr>
            <p:ph type="title"/>
          </p:nvPr>
        </p:nvSpPr>
        <p:spPr>
          <a:xfrm>
            <a:off x="1752600" y="228600"/>
            <a:ext cx="5867400" cy="990600"/>
          </a:xfrm>
        </p:spPr>
        <p:txBody>
          <a:bodyPr/>
          <a:lstStyle/>
          <a:p>
            <a:pPr eaLnBrk="1" hangingPunct="1"/>
            <a:r>
              <a:rPr lang="en-US" sz="3200" smtClean="0">
                <a:latin typeface="Arial" charset="0"/>
              </a:rPr>
              <a:t>CITIES AND LARGE TOWNS</a:t>
            </a:r>
          </a:p>
        </p:txBody>
      </p:sp>
      <p:sp>
        <p:nvSpPr>
          <p:cNvPr id="39938" name="Rectangle 3"/>
          <p:cNvSpPr>
            <a:spLocks noGrp="1" noChangeArrowheads="1"/>
          </p:cNvSpPr>
          <p:nvPr>
            <p:ph type="body" idx="1"/>
          </p:nvPr>
        </p:nvSpPr>
        <p:spPr>
          <a:xfrm>
            <a:off x="304800" y="1066800"/>
            <a:ext cx="8610600" cy="5791200"/>
          </a:xfrm>
        </p:spPr>
        <p:txBody>
          <a:bodyPr/>
          <a:lstStyle/>
          <a:p>
            <a:pPr algn="ctr" eaLnBrk="1" hangingPunct="1">
              <a:lnSpc>
                <a:spcPct val="90000"/>
              </a:lnSpc>
              <a:buFont typeface="Wingdings" pitchFamily="2" charset="2"/>
              <a:buNone/>
            </a:pPr>
            <a:r>
              <a:rPr lang="en-US" sz="3200" b="1" u="sng" smtClean="0">
                <a:solidFill>
                  <a:schemeClr val="tx2"/>
                </a:solidFill>
                <a:latin typeface="Arial" charset="0"/>
              </a:rPr>
              <a:t>POST-PRIMARY CHALLENGES</a:t>
            </a:r>
          </a:p>
          <a:p>
            <a:pPr algn="ctr" eaLnBrk="1" hangingPunct="1">
              <a:lnSpc>
                <a:spcPct val="90000"/>
              </a:lnSpc>
              <a:buFont typeface="Wingdings" pitchFamily="2" charset="2"/>
              <a:buNone/>
            </a:pPr>
            <a:endParaRPr lang="en-US" sz="900" b="1" u="sng" smtClean="0">
              <a:solidFill>
                <a:schemeClr val="tx2"/>
              </a:solidFill>
              <a:latin typeface="Arial" charset="0"/>
            </a:endParaRPr>
          </a:p>
          <a:p>
            <a:pPr eaLnBrk="1" hangingPunct="1">
              <a:lnSpc>
                <a:spcPct val="90000"/>
              </a:lnSpc>
              <a:buClr>
                <a:schemeClr val="tx1"/>
              </a:buClr>
              <a:buSzPct val="80000"/>
              <a:buFont typeface="Wingdings" pitchFamily="2" charset="2"/>
              <a:buChar char="u"/>
            </a:pPr>
            <a:r>
              <a:rPr lang="en-US" smtClean="0">
                <a:solidFill>
                  <a:schemeClr val="tx2"/>
                </a:solidFill>
                <a:latin typeface="Arial" charset="0"/>
              </a:rPr>
              <a:t>A Challenge to a vacancy candidate, Libertarian candidate, petition candidate or write-in candidate must be filed by noon </a:t>
            </a:r>
            <a:r>
              <a:rPr lang="en-US" u="sng" smtClean="0">
                <a:solidFill>
                  <a:schemeClr val="tx2"/>
                </a:solidFill>
                <a:latin typeface="Arial" charset="0"/>
              </a:rPr>
              <a:t>Friday, August 26, 2011 </a:t>
            </a:r>
            <a:r>
              <a:rPr lang="en-US" smtClean="0">
                <a:solidFill>
                  <a:schemeClr val="tx2"/>
                </a:solidFill>
                <a:latin typeface="Arial" charset="0"/>
              </a:rPr>
              <a:t>(CAN-1)</a:t>
            </a:r>
          </a:p>
          <a:p>
            <a:pPr eaLnBrk="1" hangingPunct="1">
              <a:lnSpc>
                <a:spcPct val="90000"/>
              </a:lnSpc>
              <a:buClr>
                <a:schemeClr val="tx1"/>
              </a:buClr>
              <a:buSzPct val="80000"/>
              <a:buFont typeface="Wingdings" pitchFamily="2" charset="2"/>
              <a:buChar char="u"/>
            </a:pPr>
            <a:endParaRPr lang="en-US" sz="1200" smtClean="0">
              <a:solidFill>
                <a:schemeClr val="tx2"/>
              </a:solidFill>
              <a:latin typeface="Arial" charset="0"/>
            </a:endParaRPr>
          </a:p>
          <a:p>
            <a:pPr eaLnBrk="1" hangingPunct="1">
              <a:lnSpc>
                <a:spcPct val="90000"/>
              </a:lnSpc>
              <a:buClr>
                <a:schemeClr val="tx1"/>
              </a:buClr>
              <a:buSzPct val="80000"/>
              <a:buFont typeface="Wingdings" pitchFamily="2" charset="2"/>
              <a:buChar char="u"/>
            </a:pPr>
            <a:r>
              <a:rPr lang="en-US" smtClean="0">
                <a:solidFill>
                  <a:schemeClr val="tx2"/>
                </a:solidFill>
                <a:latin typeface="Arial" charset="0"/>
              </a:rPr>
              <a:t>Petition candidate may also appeal the denial of certification of petition by </a:t>
            </a:r>
            <a:r>
              <a:rPr lang="en-US" u="sng" smtClean="0">
                <a:solidFill>
                  <a:schemeClr val="tx2"/>
                </a:solidFill>
                <a:latin typeface="Arial" charset="0"/>
              </a:rPr>
              <a:t>noon Friday, August 26 </a:t>
            </a:r>
          </a:p>
          <a:p>
            <a:pPr eaLnBrk="1" hangingPunct="1">
              <a:lnSpc>
                <a:spcPct val="90000"/>
              </a:lnSpc>
              <a:buClr>
                <a:schemeClr val="tx1"/>
              </a:buClr>
              <a:buSzPct val="80000"/>
              <a:buFont typeface="Wingdings" pitchFamily="2" charset="2"/>
              <a:buChar char="u"/>
            </a:pPr>
            <a:endParaRPr lang="en-US" sz="1000" smtClean="0">
              <a:solidFill>
                <a:schemeClr val="tx2"/>
              </a:solidFill>
              <a:latin typeface="Arial" charset="0"/>
            </a:endParaRPr>
          </a:p>
          <a:p>
            <a:pPr lvl="1" eaLnBrk="1" hangingPunct="1">
              <a:lnSpc>
                <a:spcPct val="90000"/>
              </a:lnSpc>
              <a:buClr>
                <a:schemeClr val="tx1"/>
              </a:buClr>
              <a:buSzPct val="80000"/>
            </a:pPr>
            <a:r>
              <a:rPr lang="en-US" smtClean="0">
                <a:solidFill>
                  <a:schemeClr val="tx2"/>
                </a:solidFill>
                <a:latin typeface="Arial" charset="0"/>
              </a:rPr>
              <a:t>Write-in challenge must be decided by </a:t>
            </a:r>
            <a:r>
              <a:rPr lang="en-US" u="sng" smtClean="0">
                <a:solidFill>
                  <a:schemeClr val="tx2"/>
                </a:solidFill>
                <a:latin typeface="Arial" charset="0"/>
              </a:rPr>
              <a:t>noon Friday September 2, 2011</a:t>
            </a:r>
          </a:p>
          <a:p>
            <a:pPr lvl="1" eaLnBrk="1" hangingPunct="1">
              <a:lnSpc>
                <a:spcPct val="90000"/>
              </a:lnSpc>
              <a:buClr>
                <a:schemeClr val="tx1"/>
              </a:buClr>
              <a:buSzPct val="80000"/>
            </a:pPr>
            <a:r>
              <a:rPr lang="en-US" smtClean="0">
                <a:solidFill>
                  <a:schemeClr val="tx2"/>
                </a:solidFill>
                <a:latin typeface="Arial" charset="0"/>
              </a:rPr>
              <a:t>All other challenges or appeals must be decided by </a:t>
            </a:r>
            <a:r>
              <a:rPr lang="en-US" u="sng" smtClean="0">
                <a:solidFill>
                  <a:schemeClr val="tx2"/>
                </a:solidFill>
                <a:latin typeface="Arial" charset="0"/>
              </a:rPr>
              <a:t>noon Friday, September 9, 2011</a:t>
            </a:r>
          </a:p>
        </p:txBody>
      </p:sp>
    </p:spTree>
  </p:cSld>
  <p:clrMapOvr>
    <a:masterClrMapping/>
  </p:clrMapOvr>
  <p:transition advTm="6000">
    <p:cut/>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Grp="1" noChangeArrowheads="1"/>
          </p:cNvSpPr>
          <p:nvPr>
            <p:ph type="title"/>
          </p:nvPr>
        </p:nvSpPr>
        <p:spPr>
          <a:xfrm>
            <a:off x="1981200" y="304800"/>
            <a:ext cx="6629400" cy="1143000"/>
          </a:xfrm>
        </p:spPr>
        <p:txBody>
          <a:bodyPr/>
          <a:lstStyle/>
          <a:p>
            <a:pPr eaLnBrk="1" hangingPunct="1"/>
            <a:r>
              <a:rPr lang="en-US" sz="3200" smtClean="0">
                <a:latin typeface="Arial" charset="0"/>
              </a:rPr>
              <a:t>CITIES AND LARGE TOWNS</a:t>
            </a:r>
          </a:p>
        </p:txBody>
      </p:sp>
      <p:sp>
        <p:nvSpPr>
          <p:cNvPr id="40962" name="Rectangle 3"/>
          <p:cNvSpPr>
            <a:spLocks noGrp="1" noChangeArrowheads="1"/>
          </p:cNvSpPr>
          <p:nvPr>
            <p:ph type="body" idx="1"/>
          </p:nvPr>
        </p:nvSpPr>
        <p:spPr>
          <a:xfrm>
            <a:off x="685800" y="1524000"/>
            <a:ext cx="7772400" cy="5029200"/>
          </a:xfrm>
        </p:spPr>
        <p:txBody>
          <a:bodyPr/>
          <a:lstStyle/>
          <a:p>
            <a:pPr algn="ctr" eaLnBrk="1" hangingPunct="1">
              <a:lnSpc>
                <a:spcPct val="90000"/>
              </a:lnSpc>
              <a:buFont typeface="Wingdings" pitchFamily="2" charset="2"/>
              <a:buNone/>
            </a:pPr>
            <a:r>
              <a:rPr lang="en-US" b="1" u="sng" smtClean="0">
                <a:solidFill>
                  <a:schemeClr val="tx2"/>
                </a:solidFill>
                <a:latin typeface="Arial" charset="0"/>
              </a:rPr>
              <a:t>ARE WE ALLOWED TO HAVE AN ELECTION?</a:t>
            </a:r>
          </a:p>
          <a:p>
            <a:pPr algn="ctr" eaLnBrk="1" hangingPunct="1">
              <a:lnSpc>
                <a:spcPct val="90000"/>
              </a:lnSpc>
              <a:buFont typeface="Wingdings" pitchFamily="2" charset="2"/>
              <a:buNone/>
            </a:pPr>
            <a:endParaRPr lang="en-US" sz="1000" b="1" u="sng" smtClean="0">
              <a:solidFill>
                <a:schemeClr val="tx2"/>
              </a:solidFill>
              <a:latin typeface="Arial" charset="0"/>
            </a:endParaRPr>
          </a:p>
          <a:p>
            <a:pPr eaLnBrk="1" hangingPunct="1">
              <a:lnSpc>
                <a:spcPct val="90000"/>
              </a:lnSpc>
              <a:buClr>
                <a:schemeClr val="tx1"/>
              </a:buClr>
              <a:buSzPct val="80000"/>
              <a:buFont typeface="Wingdings" pitchFamily="2" charset="2"/>
              <a:buChar char="u"/>
            </a:pPr>
            <a:r>
              <a:rPr lang="en-US" sz="3200" smtClean="0">
                <a:solidFill>
                  <a:schemeClr val="tx2"/>
                </a:solidFill>
                <a:latin typeface="Arial" charset="0"/>
              </a:rPr>
              <a:t>A municipality may not have an election if there are no contested candidates (including write-in candidates) for </a:t>
            </a:r>
            <a:r>
              <a:rPr lang="en-US" sz="3200" b="1" smtClean="0">
                <a:solidFill>
                  <a:schemeClr val="tx2"/>
                </a:solidFill>
                <a:latin typeface="Arial" charset="0"/>
              </a:rPr>
              <a:t>any </a:t>
            </a:r>
            <a:r>
              <a:rPr lang="en-US" sz="3200" smtClean="0">
                <a:solidFill>
                  <a:schemeClr val="tx2"/>
                </a:solidFill>
                <a:latin typeface="Arial" charset="0"/>
              </a:rPr>
              <a:t>office  (IC 3-10-6-7.5) </a:t>
            </a:r>
          </a:p>
          <a:p>
            <a:pPr eaLnBrk="1" hangingPunct="1">
              <a:lnSpc>
                <a:spcPct val="90000"/>
              </a:lnSpc>
              <a:buClr>
                <a:schemeClr val="tx1"/>
              </a:buClr>
              <a:buSzPct val="80000"/>
              <a:buFont typeface="Wingdings" pitchFamily="2" charset="2"/>
              <a:buChar char="u"/>
            </a:pPr>
            <a:endParaRPr lang="en-US" sz="1000" smtClean="0">
              <a:solidFill>
                <a:schemeClr val="tx2"/>
              </a:solidFill>
              <a:latin typeface="Arial" charset="0"/>
            </a:endParaRPr>
          </a:p>
          <a:p>
            <a:pPr eaLnBrk="1" hangingPunct="1">
              <a:lnSpc>
                <a:spcPct val="90000"/>
              </a:lnSpc>
              <a:buClr>
                <a:schemeClr val="tx1"/>
              </a:buClr>
              <a:buSzPct val="80000"/>
              <a:buFont typeface="Wingdings" pitchFamily="2" charset="2"/>
              <a:buChar char="u"/>
            </a:pPr>
            <a:endParaRPr lang="en-US" sz="1000" smtClean="0">
              <a:solidFill>
                <a:schemeClr val="tx2"/>
              </a:solidFill>
              <a:latin typeface="Arial" charset="0"/>
            </a:endParaRPr>
          </a:p>
          <a:p>
            <a:pPr eaLnBrk="1" hangingPunct="1">
              <a:lnSpc>
                <a:spcPct val="90000"/>
              </a:lnSpc>
              <a:buClr>
                <a:schemeClr val="tx1"/>
              </a:buClr>
              <a:buSzPct val="80000"/>
              <a:buFont typeface="Wingdings" pitchFamily="2" charset="2"/>
              <a:buChar char="u"/>
            </a:pPr>
            <a:r>
              <a:rPr lang="en-US" sz="3200" smtClean="0">
                <a:solidFill>
                  <a:schemeClr val="tx2"/>
                </a:solidFill>
                <a:latin typeface="Arial" charset="0"/>
              </a:rPr>
              <a:t>Unopposed candidates are certified as elected even if no election is held </a:t>
            </a:r>
          </a:p>
          <a:p>
            <a:pPr eaLnBrk="1" hangingPunct="1">
              <a:lnSpc>
                <a:spcPct val="90000"/>
              </a:lnSpc>
              <a:buClr>
                <a:schemeClr val="tx1"/>
              </a:buClr>
              <a:buSzPct val="80000"/>
              <a:buFont typeface="Wingdings" pitchFamily="2" charset="2"/>
              <a:buNone/>
            </a:pPr>
            <a:r>
              <a:rPr lang="en-US" sz="3200" smtClean="0">
                <a:solidFill>
                  <a:schemeClr val="tx2"/>
                </a:solidFill>
                <a:latin typeface="Arial" charset="0"/>
              </a:rPr>
              <a:t>	(IC 3-12-5-3)</a:t>
            </a:r>
            <a:endParaRPr lang="en-US" smtClean="0">
              <a:latin typeface="Arial" charset="0"/>
            </a:endParaRPr>
          </a:p>
        </p:txBody>
      </p:sp>
    </p:spTree>
  </p:cSld>
  <p:clrMapOvr>
    <a:masterClrMapping/>
  </p:clrMapOvr>
  <p:transition advTm="6000">
    <p:cut/>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2"/>
          <p:cNvSpPr>
            <a:spLocks noGrp="1" noChangeArrowheads="1"/>
          </p:cNvSpPr>
          <p:nvPr>
            <p:ph type="title"/>
          </p:nvPr>
        </p:nvSpPr>
        <p:spPr>
          <a:xfrm>
            <a:off x="1676400" y="228600"/>
            <a:ext cx="6248400" cy="762000"/>
          </a:xfrm>
        </p:spPr>
        <p:txBody>
          <a:bodyPr/>
          <a:lstStyle/>
          <a:p>
            <a:pPr eaLnBrk="1" hangingPunct="1"/>
            <a:r>
              <a:rPr lang="en-US" sz="3200" smtClean="0">
                <a:latin typeface="Arial" charset="0"/>
              </a:rPr>
              <a:t>CITIES AND LARGE TOWNS</a:t>
            </a:r>
          </a:p>
        </p:txBody>
      </p:sp>
      <p:sp>
        <p:nvSpPr>
          <p:cNvPr id="41986" name="Rectangle 3"/>
          <p:cNvSpPr>
            <a:spLocks noGrp="1" noChangeArrowheads="1"/>
          </p:cNvSpPr>
          <p:nvPr>
            <p:ph type="body" idx="1"/>
          </p:nvPr>
        </p:nvSpPr>
        <p:spPr>
          <a:xfrm>
            <a:off x="152400" y="914400"/>
            <a:ext cx="8534400" cy="5715000"/>
          </a:xfrm>
        </p:spPr>
        <p:txBody>
          <a:bodyPr/>
          <a:lstStyle/>
          <a:p>
            <a:pPr algn="ctr" eaLnBrk="1" hangingPunct="1">
              <a:buFont typeface="Wingdings" pitchFamily="2" charset="2"/>
              <a:buNone/>
            </a:pPr>
            <a:r>
              <a:rPr lang="en-US" b="1" u="sng" smtClean="0">
                <a:solidFill>
                  <a:schemeClr val="tx2"/>
                </a:solidFill>
                <a:latin typeface="Arial" charset="0"/>
              </a:rPr>
              <a:t>DO WE NEED AN ELECTION</a:t>
            </a:r>
            <a:r>
              <a:rPr lang="en-US" sz="2400" b="1" u="sng" smtClean="0">
                <a:solidFill>
                  <a:schemeClr val="tx2"/>
                </a:solidFill>
                <a:latin typeface="Arial" charset="0"/>
              </a:rPr>
              <a:t>?</a:t>
            </a:r>
          </a:p>
          <a:p>
            <a:pPr algn="ctr" eaLnBrk="1" hangingPunct="1">
              <a:buFont typeface="Wingdings" pitchFamily="2" charset="2"/>
              <a:buNone/>
            </a:pPr>
            <a:endParaRPr lang="en-US" sz="900" u="sng" smtClean="0">
              <a:solidFill>
                <a:schemeClr val="tx2"/>
              </a:solidFill>
              <a:latin typeface="Arial" charset="0"/>
            </a:endParaRPr>
          </a:p>
          <a:p>
            <a:pPr eaLnBrk="1" hangingPunct="1">
              <a:buClr>
                <a:schemeClr val="tx1"/>
              </a:buClr>
              <a:buFont typeface="Wingdings" pitchFamily="2" charset="2"/>
              <a:buChar char="u"/>
            </a:pPr>
            <a:r>
              <a:rPr lang="en-US" smtClean="0">
                <a:solidFill>
                  <a:schemeClr val="tx2"/>
                </a:solidFill>
                <a:latin typeface="Arial" charset="0"/>
              </a:rPr>
              <a:t>If there are any contests </a:t>
            </a:r>
            <a:r>
              <a:rPr lang="en-US" b="1" smtClean="0">
                <a:solidFill>
                  <a:schemeClr val="tx2"/>
                </a:solidFill>
                <a:latin typeface="Arial" charset="0"/>
              </a:rPr>
              <a:t>all</a:t>
            </a:r>
            <a:r>
              <a:rPr lang="en-US" smtClean="0">
                <a:solidFill>
                  <a:schemeClr val="tx2"/>
                </a:solidFill>
                <a:latin typeface="Arial" charset="0"/>
              </a:rPr>
              <a:t> candidates must be on the ballot </a:t>
            </a:r>
            <a:r>
              <a:rPr lang="en-US" sz="2400" smtClean="0">
                <a:solidFill>
                  <a:schemeClr val="tx2"/>
                </a:solidFill>
                <a:latin typeface="Arial" charset="0"/>
              </a:rPr>
              <a:t>(again except write-in candidates, who are never on the ballot!)</a:t>
            </a:r>
          </a:p>
          <a:p>
            <a:pPr eaLnBrk="1" hangingPunct="1">
              <a:buClr>
                <a:schemeClr val="tx1"/>
              </a:buClr>
              <a:buFont typeface="Wingdings" pitchFamily="2" charset="2"/>
              <a:buChar char="u"/>
            </a:pPr>
            <a:endParaRPr lang="en-US" sz="800" smtClean="0">
              <a:solidFill>
                <a:schemeClr val="tx2"/>
              </a:solidFill>
              <a:latin typeface="Arial" charset="0"/>
            </a:endParaRPr>
          </a:p>
          <a:p>
            <a:pPr eaLnBrk="1" hangingPunct="1">
              <a:buClr>
                <a:schemeClr val="tx1"/>
              </a:buClr>
              <a:buFont typeface="Wingdings" pitchFamily="2" charset="2"/>
              <a:buChar char="u"/>
            </a:pPr>
            <a:r>
              <a:rPr lang="en-US" smtClean="0">
                <a:solidFill>
                  <a:schemeClr val="tx2"/>
                </a:solidFill>
                <a:latin typeface="Arial" charset="0"/>
              </a:rPr>
              <a:t>Exception: </a:t>
            </a:r>
          </a:p>
          <a:p>
            <a:pPr lvl="1" eaLnBrk="1" hangingPunct="1">
              <a:buClr>
                <a:schemeClr val="tx1"/>
              </a:buClr>
              <a:buSzTx/>
              <a:buFont typeface="Arial" charset="0"/>
              <a:buChar char="√"/>
            </a:pPr>
            <a:r>
              <a:rPr lang="en-US" smtClean="0">
                <a:solidFill>
                  <a:schemeClr val="tx2"/>
                </a:solidFill>
                <a:latin typeface="Arial" charset="0"/>
              </a:rPr>
              <a:t>If there is a contest in a district where only voters in the district vote on the candidates; and</a:t>
            </a:r>
          </a:p>
          <a:p>
            <a:pPr lvl="1" eaLnBrk="1" hangingPunct="1">
              <a:buClr>
                <a:schemeClr val="tx1"/>
              </a:buClr>
              <a:buSzTx/>
              <a:buFont typeface="Arial" charset="0"/>
              <a:buChar char="√"/>
            </a:pPr>
            <a:r>
              <a:rPr lang="en-US" smtClean="0">
                <a:solidFill>
                  <a:schemeClr val="tx2"/>
                </a:solidFill>
                <a:latin typeface="Arial" charset="0"/>
              </a:rPr>
              <a:t>No contest among candidates to be voted on by all the voters</a:t>
            </a:r>
          </a:p>
          <a:p>
            <a:pPr eaLnBrk="1" hangingPunct="1">
              <a:buFont typeface="Wingdings" pitchFamily="2" charset="2"/>
              <a:buNone/>
            </a:pPr>
            <a:r>
              <a:rPr lang="en-US" smtClean="0">
                <a:solidFill>
                  <a:schemeClr val="tx2"/>
                </a:solidFill>
                <a:latin typeface="Arial" charset="0"/>
              </a:rPr>
              <a:t>	Then county election board, by unanimous vote, may have election only in contested district(s)</a:t>
            </a:r>
            <a:endParaRPr lang="en-US" sz="2400" smtClean="0">
              <a:latin typeface="Arial" charset="0"/>
            </a:endParaRPr>
          </a:p>
        </p:txBody>
      </p:sp>
    </p:spTree>
  </p:cSld>
  <p:clrMapOvr>
    <a:masterClrMapping/>
  </p:clrMapOvr>
  <p:transition advTm="6000">
    <p:cut/>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2"/>
          <p:cNvSpPr>
            <a:spLocks noGrp="1" noChangeArrowheads="1"/>
          </p:cNvSpPr>
          <p:nvPr>
            <p:ph type="title"/>
          </p:nvPr>
        </p:nvSpPr>
        <p:spPr>
          <a:xfrm>
            <a:off x="1981200" y="304800"/>
            <a:ext cx="6629400" cy="1143000"/>
          </a:xfrm>
        </p:spPr>
        <p:txBody>
          <a:bodyPr/>
          <a:lstStyle/>
          <a:p>
            <a:pPr eaLnBrk="1" hangingPunct="1"/>
            <a:r>
              <a:rPr lang="en-US" sz="3200" smtClean="0">
                <a:latin typeface="Arial" charset="0"/>
              </a:rPr>
              <a:t>CITIES AND LARGE TOWNS</a:t>
            </a:r>
          </a:p>
        </p:txBody>
      </p:sp>
      <p:sp>
        <p:nvSpPr>
          <p:cNvPr id="43010" name="Rectangle 3"/>
          <p:cNvSpPr>
            <a:spLocks noGrp="1" noChangeArrowheads="1"/>
          </p:cNvSpPr>
          <p:nvPr>
            <p:ph type="body" idx="1"/>
          </p:nvPr>
        </p:nvSpPr>
        <p:spPr>
          <a:xfrm>
            <a:off x="304800" y="1295400"/>
            <a:ext cx="8153400" cy="5334000"/>
          </a:xfrm>
        </p:spPr>
        <p:txBody>
          <a:bodyPr/>
          <a:lstStyle/>
          <a:p>
            <a:pPr algn="ctr" eaLnBrk="1" hangingPunct="1">
              <a:buFont typeface="Wingdings" pitchFamily="2" charset="2"/>
              <a:buNone/>
            </a:pPr>
            <a:r>
              <a:rPr lang="en-US" b="1" u="sng" smtClean="0">
                <a:solidFill>
                  <a:schemeClr val="tx2"/>
                </a:solidFill>
                <a:latin typeface="Arial" charset="0"/>
              </a:rPr>
              <a:t>PRE-ELECTION PREPARATION</a:t>
            </a:r>
          </a:p>
          <a:p>
            <a:pPr eaLnBrk="1" hangingPunct="1">
              <a:buFont typeface="Wingdings" pitchFamily="2" charset="2"/>
              <a:buNone/>
            </a:pPr>
            <a:endParaRPr lang="en-US" sz="1000" b="1" u="sng" smtClean="0">
              <a:solidFill>
                <a:schemeClr val="tx2"/>
              </a:solidFill>
              <a:latin typeface="Arial" charset="0"/>
            </a:endParaRPr>
          </a:p>
          <a:p>
            <a:pPr eaLnBrk="1" hangingPunct="1">
              <a:buFont typeface="Wingdings" pitchFamily="2" charset="2"/>
              <a:buNone/>
            </a:pPr>
            <a:r>
              <a:rPr lang="en-US" b="1" smtClean="0">
                <a:solidFill>
                  <a:schemeClr val="tx2"/>
                </a:solidFill>
                <a:latin typeface="Arial" charset="0"/>
              </a:rPr>
              <a:t>	</a:t>
            </a:r>
            <a:r>
              <a:rPr lang="en-US" b="1" u="sng" smtClean="0">
                <a:solidFill>
                  <a:schemeClr val="tx2"/>
                </a:solidFill>
                <a:latin typeface="Arial" charset="0"/>
              </a:rPr>
              <a:t>Every Election Requires preparation, preparation and…preparation</a:t>
            </a:r>
          </a:p>
          <a:p>
            <a:pPr eaLnBrk="1" hangingPunct="1">
              <a:buClr>
                <a:schemeClr val="tx1"/>
              </a:buClr>
              <a:buSzPct val="80000"/>
              <a:buFont typeface="Wingdings" pitchFamily="2" charset="2"/>
              <a:buChar char="u"/>
            </a:pPr>
            <a:r>
              <a:rPr lang="en-US" smtClean="0">
                <a:solidFill>
                  <a:schemeClr val="tx2"/>
                </a:solidFill>
              </a:rPr>
              <a:t>Ballot preparation and delivery</a:t>
            </a:r>
          </a:p>
          <a:p>
            <a:pPr eaLnBrk="1" hangingPunct="1">
              <a:buClr>
                <a:schemeClr val="tx1"/>
              </a:buClr>
              <a:buSzPct val="80000"/>
              <a:buFont typeface="Wingdings" pitchFamily="2" charset="2"/>
              <a:buChar char="u"/>
            </a:pPr>
            <a:r>
              <a:rPr lang="en-US" smtClean="0">
                <a:solidFill>
                  <a:schemeClr val="tx2"/>
                </a:solidFill>
              </a:rPr>
              <a:t>Absentee voting coordination</a:t>
            </a:r>
          </a:p>
          <a:p>
            <a:pPr eaLnBrk="1" hangingPunct="1">
              <a:buClr>
                <a:schemeClr val="tx1"/>
              </a:buClr>
              <a:buSzPct val="80000"/>
              <a:buFont typeface="Wingdings" pitchFamily="2" charset="2"/>
              <a:buChar char="u"/>
            </a:pPr>
            <a:r>
              <a:rPr lang="en-US" smtClean="0">
                <a:solidFill>
                  <a:schemeClr val="tx2"/>
                </a:solidFill>
              </a:rPr>
              <a:t>Voting system preparation and testing</a:t>
            </a:r>
          </a:p>
          <a:p>
            <a:pPr eaLnBrk="1" hangingPunct="1">
              <a:buClr>
                <a:schemeClr val="tx1"/>
              </a:buClr>
              <a:buSzPct val="80000"/>
              <a:buFont typeface="Wingdings" pitchFamily="2" charset="2"/>
              <a:buChar char="u"/>
            </a:pPr>
            <a:r>
              <a:rPr lang="en-US" smtClean="0">
                <a:solidFill>
                  <a:schemeClr val="tx2"/>
                </a:solidFill>
              </a:rPr>
              <a:t>Lining up poll workers and polling places</a:t>
            </a:r>
          </a:p>
          <a:p>
            <a:pPr eaLnBrk="1" hangingPunct="1">
              <a:buClr>
                <a:schemeClr val="tx1"/>
              </a:buClr>
              <a:buSzPct val="80000"/>
              <a:buFont typeface="Wingdings" pitchFamily="2" charset="2"/>
              <a:buChar char="u"/>
            </a:pPr>
            <a:r>
              <a:rPr lang="en-US" smtClean="0">
                <a:solidFill>
                  <a:schemeClr val="tx2"/>
                </a:solidFill>
              </a:rPr>
              <a:t>Training poll workers</a:t>
            </a:r>
          </a:p>
          <a:p>
            <a:pPr eaLnBrk="1" hangingPunct="1">
              <a:buClr>
                <a:schemeClr val="tx1"/>
              </a:buClr>
              <a:buSzPct val="80000"/>
              <a:buFont typeface="Wingdings" pitchFamily="2" charset="2"/>
              <a:buNone/>
            </a:pPr>
            <a:r>
              <a:rPr lang="en-US" smtClean="0">
                <a:solidFill>
                  <a:schemeClr val="tx2"/>
                </a:solidFill>
              </a:rPr>
              <a:t>	There are checklists in the </a:t>
            </a:r>
            <a:r>
              <a:rPr lang="en-US" i="1" smtClean="0">
                <a:solidFill>
                  <a:schemeClr val="tx2"/>
                </a:solidFill>
              </a:rPr>
              <a:t>Election Administrator’s Manual</a:t>
            </a:r>
            <a:r>
              <a:rPr lang="en-US" smtClean="0">
                <a:solidFill>
                  <a:schemeClr val="tx2"/>
                </a:solidFill>
              </a:rPr>
              <a:t> but you want to build your own</a:t>
            </a:r>
            <a:endParaRPr lang="en-US" smtClean="0">
              <a:latin typeface="Arial" charset="0"/>
            </a:endParaRPr>
          </a:p>
        </p:txBody>
      </p:sp>
    </p:spTree>
  </p:cSld>
  <p:clrMapOvr>
    <a:masterClrMapping/>
  </p:clrMapOvr>
  <p:transition advTm="6000">
    <p:cut/>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2"/>
          <p:cNvSpPr>
            <a:spLocks noGrp="1" noChangeArrowheads="1"/>
          </p:cNvSpPr>
          <p:nvPr>
            <p:ph type="title"/>
          </p:nvPr>
        </p:nvSpPr>
        <p:spPr>
          <a:xfrm>
            <a:off x="1905000" y="609600"/>
            <a:ext cx="6096000" cy="1143000"/>
          </a:xfrm>
        </p:spPr>
        <p:txBody>
          <a:bodyPr/>
          <a:lstStyle/>
          <a:p>
            <a:pPr eaLnBrk="1" hangingPunct="1"/>
            <a:r>
              <a:rPr lang="en-US" sz="3200" smtClean="0">
                <a:latin typeface="Arial" charset="0"/>
              </a:rPr>
              <a:t>CITIES AND LARGE TOWNS</a:t>
            </a:r>
          </a:p>
        </p:txBody>
      </p:sp>
      <p:sp>
        <p:nvSpPr>
          <p:cNvPr id="44034" name="Rectangle 3"/>
          <p:cNvSpPr>
            <a:spLocks noGrp="1" noChangeArrowheads="1"/>
          </p:cNvSpPr>
          <p:nvPr>
            <p:ph type="body" idx="1"/>
          </p:nvPr>
        </p:nvSpPr>
        <p:spPr>
          <a:xfrm>
            <a:off x="685800" y="1981200"/>
            <a:ext cx="8229600" cy="4114800"/>
          </a:xfrm>
        </p:spPr>
        <p:txBody>
          <a:bodyPr/>
          <a:lstStyle/>
          <a:p>
            <a:pPr algn="ctr" eaLnBrk="1" hangingPunct="1">
              <a:lnSpc>
                <a:spcPct val="90000"/>
              </a:lnSpc>
              <a:buFont typeface="Wingdings" pitchFamily="2" charset="2"/>
              <a:buNone/>
            </a:pPr>
            <a:r>
              <a:rPr lang="en-US" sz="4000" b="1" smtClean="0"/>
              <a:t>MUNICIPAL ELECTION</a:t>
            </a:r>
          </a:p>
          <a:p>
            <a:pPr algn="ctr" eaLnBrk="1" hangingPunct="1">
              <a:lnSpc>
                <a:spcPct val="90000"/>
              </a:lnSpc>
              <a:buFont typeface="Wingdings" pitchFamily="2" charset="2"/>
              <a:buNone/>
            </a:pPr>
            <a:endParaRPr lang="en-US" sz="4000" b="1" smtClean="0"/>
          </a:p>
          <a:p>
            <a:pPr algn="ctr" eaLnBrk="1" hangingPunct="1">
              <a:lnSpc>
                <a:spcPct val="90000"/>
              </a:lnSpc>
              <a:buFont typeface="Wingdings" pitchFamily="2" charset="2"/>
              <a:buNone/>
            </a:pPr>
            <a:endParaRPr lang="en-US" sz="4000" b="1" smtClean="0"/>
          </a:p>
          <a:p>
            <a:pPr algn="ctr" eaLnBrk="1" hangingPunct="1">
              <a:lnSpc>
                <a:spcPct val="90000"/>
              </a:lnSpc>
              <a:buFont typeface="Wingdings" pitchFamily="2" charset="2"/>
              <a:buNone/>
            </a:pPr>
            <a:endParaRPr lang="en-US" sz="4000" b="1" smtClean="0"/>
          </a:p>
          <a:p>
            <a:pPr algn="ctr" eaLnBrk="1" hangingPunct="1">
              <a:lnSpc>
                <a:spcPct val="90000"/>
              </a:lnSpc>
              <a:buFont typeface="Wingdings" pitchFamily="2" charset="2"/>
              <a:buNone/>
            </a:pPr>
            <a:r>
              <a:rPr lang="en-US" sz="3600" b="1" smtClean="0"/>
              <a:t>TUESDAY</a:t>
            </a:r>
          </a:p>
          <a:p>
            <a:pPr algn="ctr" eaLnBrk="1" hangingPunct="1">
              <a:lnSpc>
                <a:spcPct val="90000"/>
              </a:lnSpc>
              <a:buFont typeface="Wingdings" pitchFamily="2" charset="2"/>
              <a:buNone/>
            </a:pPr>
            <a:r>
              <a:rPr lang="en-US" sz="3600" b="1" smtClean="0"/>
              <a:t>NOVEMBER 8, 2011</a:t>
            </a:r>
            <a:endParaRPr lang="en-US" sz="4000" b="1" smtClean="0"/>
          </a:p>
        </p:txBody>
      </p:sp>
      <p:pic>
        <p:nvPicPr>
          <p:cNvPr id="44035" name="Picture 5" descr="MC900301340[1]"/>
          <p:cNvPicPr>
            <a:picLocks noChangeAspect="1" noChangeArrowheads="1"/>
          </p:cNvPicPr>
          <p:nvPr/>
        </p:nvPicPr>
        <p:blipFill>
          <a:blip r:embed="rId2"/>
          <a:srcRect/>
          <a:stretch>
            <a:fillRect/>
          </a:stretch>
        </p:blipFill>
        <p:spPr bwMode="auto">
          <a:xfrm>
            <a:off x="3657600" y="2670175"/>
            <a:ext cx="1827213" cy="1516063"/>
          </a:xfrm>
          <a:prstGeom prst="rect">
            <a:avLst/>
          </a:prstGeom>
          <a:noFill/>
          <a:ln w="9525">
            <a:noFill/>
            <a:miter lim="800000"/>
            <a:headEnd/>
            <a:tailEnd/>
          </a:ln>
        </p:spPr>
      </p:pic>
      <p:pic>
        <p:nvPicPr>
          <p:cNvPr id="44036" name="Picture 6" descr="MC900301340[1]"/>
          <p:cNvPicPr>
            <a:picLocks noChangeAspect="1" noChangeArrowheads="1"/>
          </p:cNvPicPr>
          <p:nvPr/>
        </p:nvPicPr>
        <p:blipFill>
          <a:blip r:embed="rId2"/>
          <a:srcRect/>
          <a:stretch>
            <a:fillRect/>
          </a:stretch>
        </p:blipFill>
        <p:spPr bwMode="auto">
          <a:xfrm>
            <a:off x="3352800" y="2752725"/>
            <a:ext cx="2286000" cy="1895475"/>
          </a:xfrm>
          <a:prstGeom prst="rect">
            <a:avLst/>
          </a:prstGeom>
          <a:noFill/>
          <a:ln w="9525">
            <a:noFill/>
            <a:miter lim="800000"/>
            <a:headEnd/>
            <a:tailEnd/>
          </a:ln>
        </p:spPr>
      </p:pic>
    </p:spTree>
  </p:cSld>
  <p:clrMapOvr>
    <a:masterClrMapping/>
  </p:clrMapOvr>
  <p:transition advTm="6000">
    <p:cut/>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2"/>
          <p:cNvSpPr>
            <a:spLocks noGrp="1" noChangeArrowheads="1"/>
          </p:cNvSpPr>
          <p:nvPr>
            <p:ph type="title"/>
          </p:nvPr>
        </p:nvSpPr>
        <p:spPr>
          <a:xfrm>
            <a:off x="1600200" y="152400"/>
            <a:ext cx="6096000" cy="1143000"/>
          </a:xfrm>
        </p:spPr>
        <p:txBody>
          <a:bodyPr/>
          <a:lstStyle/>
          <a:p>
            <a:pPr eaLnBrk="1" hangingPunct="1"/>
            <a:r>
              <a:rPr lang="en-US" sz="3200" smtClean="0">
                <a:latin typeface="Arial" charset="0"/>
              </a:rPr>
              <a:t>CITIES AND LARGE TOWNS</a:t>
            </a:r>
          </a:p>
        </p:txBody>
      </p:sp>
      <p:sp>
        <p:nvSpPr>
          <p:cNvPr id="45058" name="Rectangle 3"/>
          <p:cNvSpPr>
            <a:spLocks noGrp="1" noChangeArrowheads="1"/>
          </p:cNvSpPr>
          <p:nvPr>
            <p:ph type="body" idx="1"/>
          </p:nvPr>
        </p:nvSpPr>
        <p:spPr>
          <a:xfrm>
            <a:off x="0" y="1371600"/>
            <a:ext cx="9144000" cy="5486400"/>
          </a:xfrm>
        </p:spPr>
        <p:txBody>
          <a:bodyPr/>
          <a:lstStyle/>
          <a:p>
            <a:pPr algn="ctr" eaLnBrk="1" hangingPunct="1">
              <a:buFont typeface="Wingdings" pitchFamily="2" charset="2"/>
              <a:buNone/>
            </a:pPr>
            <a:r>
              <a:rPr lang="en-US" sz="3200" b="1" u="sng" smtClean="0">
                <a:solidFill>
                  <a:schemeClr val="tx2"/>
                </a:solidFill>
                <a:latin typeface="Arial" charset="0"/>
              </a:rPr>
              <a:t>POST-ELECTION CERTIFICATION</a:t>
            </a:r>
          </a:p>
          <a:p>
            <a:pPr eaLnBrk="1" hangingPunct="1">
              <a:buClr>
                <a:schemeClr val="tx2"/>
              </a:buClr>
              <a:buSzPct val="120000"/>
              <a:buFont typeface="Arial" charset="0"/>
              <a:buChar char="♦"/>
            </a:pPr>
            <a:r>
              <a:rPr lang="en-US" smtClean="0">
                <a:solidFill>
                  <a:schemeClr val="tx2"/>
                </a:solidFill>
                <a:latin typeface="Arial" charset="0"/>
              </a:rPr>
              <a:t>Initial canvass of votes: election evening</a:t>
            </a:r>
          </a:p>
          <a:p>
            <a:pPr eaLnBrk="1" hangingPunct="1">
              <a:buClr>
                <a:schemeClr val="tx2"/>
              </a:buClr>
              <a:buSzPct val="120000"/>
              <a:buFont typeface="Arial" charset="0"/>
              <a:buChar char="♦"/>
            </a:pPr>
            <a:endParaRPr lang="en-US" sz="1000" smtClean="0">
              <a:solidFill>
                <a:schemeClr val="tx2"/>
              </a:solidFill>
              <a:latin typeface="Arial" charset="0"/>
            </a:endParaRPr>
          </a:p>
          <a:p>
            <a:pPr eaLnBrk="1" hangingPunct="1">
              <a:buClr>
                <a:schemeClr val="tx2"/>
              </a:buClr>
              <a:buSzPct val="120000"/>
              <a:buFont typeface="Arial" charset="0"/>
              <a:buChar char="♦"/>
            </a:pPr>
            <a:r>
              <a:rPr lang="en-US" smtClean="0">
                <a:solidFill>
                  <a:schemeClr val="tx2"/>
                </a:solidFill>
                <a:latin typeface="Arial" charset="0"/>
              </a:rPr>
              <a:t>Provisional ballots must be processed by noon Friday November 18, 2010 (noon 10 days following election)</a:t>
            </a:r>
          </a:p>
          <a:p>
            <a:pPr lvl="1" eaLnBrk="1" hangingPunct="1">
              <a:buSzPct val="90000"/>
              <a:buFont typeface="Arial" charset="0"/>
              <a:buChar char="►"/>
            </a:pPr>
            <a:r>
              <a:rPr lang="en-US" smtClean="0">
                <a:solidFill>
                  <a:schemeClr val="tx2"/>
                </a:solidFill>
                <a:latin typeface="Arial" charset="0"/>
              </a:rPr>
              <a:t>Can process sooner if no reason to wait</a:t>
            </a:r>
          </a:p>
          <a:p>
            <a:pPr eaLnBrk="1" hangingPunct="1">
              <a:buClr>
                <a:schemeClr val="tx2"/>
              </a:buClr>
              <a:buSzPct val="120000"/>
              <a:buFont typeface="Arial" charset="0"/>
              <a:buChar char="♦"/>
            </a:pPr>
            <a:r>
              <a:rPr lang="en-US" smtClean="0">
                <a:solidFill>
                  <a:schemeClr val="tx2"/>
                </a:solidFill>
                <a:latin typeface="Arial" charset="0"/>
              </a:rPr>
              <a:t>Officially certify election by Monday November 21</a:t>
            </a:r>
          </a:p>
          <a:p>
            <a:pPr eaLnBrk="1" hangingPunct="1">
              <a:buClr>
                <a:schemeClr val="tx2"/>
              </a:buClr>
              <a:buSzPct val="120000"/>
              <a:buFont typeface="Arial" charset="0"/>
              <a:buChar char="♦"/>
            </a:pPr>
            <a:endParaRPr lang="en-US" sz="1000" smtClean="0">
              <a:solidFill>
                <a:schemeClr val="tx2"/>
              </a:solidFill>
              <a:latin typeface="Arial" charset="0"/>
            </a:endParaRPr>
          </a:p>
          <a:p>
            <a:pPr eaLnBrk="1" hangingPunct="1">
              <a:buClr>
                <a:schemeClr val="tx2"/>
              </a:buClr>
              <a:buSzPct val="120000"/>
              <a:buFont typeface="Arial" charset="0"/>
              <a:buChar char="♦"/>
            </a:pPr>
            <a:r>
              <a:rPr lang="en-US" smtClean="0">
                <a:solidFill>
                  <a:schemeClr val="tx2"/>
                </a:solidFill>
                <a:latin typeface="Arial" charset="0"/>
              </a:rPr>
              <a:t>File Post-election report (CEB-9) with the Indiana election division by Tuesday November 22</a:t>
            </a:r>
          </a:p>
          <a:p>
            <a:pPr eaLnBrk="1" hangingPunct="1">
              <a:buClr>
                <a:schemeClr val="tx2"/>
              </a:buClr>
              <a:buSzPct val="120000"/>
              <a:buFont typeface="Arial" charset="0"/>
              <a:buChar char="♦"/>
            </a:pPr>
            <a:r>
              <a:rPr lang="en-US" smtClean="0">
                <a:solidFill>
                  <a:schemeClr val="tx2"/>
                </a:solidFill>
                <a:latin typeface="Arial" charset="0"/>
              </a:rPr>
              <a:t>Go home, and put your feet up! Or go dancing, and kick up your heels!</a:t>
            </a:r>
          </a:p>
        </p:txBody>
      </p:sp>
    </p:spTree>
  </p:cSld>
  <p:clrMapOvr>
    <a:masterClrMapping/>
  </p:clrMapOvr>
  <p:transition advTm="6000">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noChangeArrowheads="1"/>
          </p:cNvSpPr>
          <p:nvPr>
            <p:ph type="title"/>
          </p:nvPr>
        </p:nvSpPr>
        <p:spPr>
          <a:xfrm>
            <a:off x="1828800" y="381000"/>
            <a:ext cx="5715000" cy="1066800"/>
          </a:xfrm>
        </p:spPr>
        <p:txBody>
          <a:bodyPr/>
          <a:lstStyle/>
          <a:p>
            <a:pPr algn="ctr" eaLnBrk="1" hangingPunct="1"/>
            <a:r>
              <a:rPr lang="en-US" sz="3200" smtClean="0">
                <a:latin typeface="Arial" charset="0"/>
              </a:rPr>
              <a:t>CITY AND LARGE TOWN ELECTIONS: OVERVIEW</a:t>
            </a:r>
            <a:r>
              <a:rPr lang="en-US" sz="3600" smtClean="0">
                <a:latin typeface="Arial" charset="0"/>
              </a:rPr>
              <a:t/>
            </a:r>
            <a:br>
              <a:rPr lang="en-US" sz="3600" smtClean="0">
                <a:latin typeface="Arial" charset="0"/>
              </a:rPr>
            </a:br>
            <a:r>
              <a:rPr lang="en-US" smtClean="0"/>
              <a:t>    </a:t>
            </a:r>
          </a:p>
        </p:txBody>
      </p:sp>
      <p:sp>
        <p:nvSpPr>
          <p:cNvPr id="18434" name="Rectangle 3"/>
          <p:cNvSpPr>
            <a:spLocks noGrp="1" noChangeArrowheads="1"/>
          </p:cNvSpPr>
          <p:nvPr>
            <p:ph type="body" idx="1"/>
          </p:nvPr>
        </p:nvSpPr>
        <p:spPr>
          <a:xfrm>
            <a:off x="304800" y="1447800"/>
            <a:ext cx="8305800" cy="4648200"/>
          </a:xfrm>
        </p:spPr>
        <p:txBody>
          <a:bodyPr/>
          <a:lstStyle/>
          <a:p>
            <a:pPr algn="ctr" eaLnBrk="1" hangingPunct="1">
              <a:buFont typeface="Wingdings" pitchFamily="2" charset="2"/>
              <a:buNone/>
            </a:pPr>
            <a:r>
              <a:rPr lang="en-US" b="1" u="sng" smtClean="0">
                <a:solidFill>
                  <a:schemeClr val="tx2"/>
                </a:solidFill>
              </a:rPr>
              <a:t>QUESTIONS YOU WILL BE ASKED</a:t>
            </a:r>
          </a:p>
          <a:p>
            <a:pPr algn="ctr" eaLnBrk="1" hangingPunct="1">
              <a:buFont typeface="Wingdings" pitchFamily="2" charset="2"/>
              <a:buNone/>
            </a:pPr>
            <a:r>
              <a:rPr lang="en-US" b="1" i="1" u="sng" smtClean="0">
                <a:solidFill>
                  <a:schemeClr val="tx2"/>
                </a:solidFill>
              </a:rPr>
              <a:t>(when you’re back home)</a:t>
            </a:r>
            <a:r>
              <a:rPr lang="en-US" sz="2400" i="1" smtClean="0">
                <a:solidFill>
                  <a:schemeClr val="tx2"/>
                </a:solidFill>
              </a:rPr>
              <a:t>:</a:t>
            </a:r>
          </a:p>
          <a:p>
            <a:pPr algn="ctr" eaLnBrk="1" hangingPunct="1">
              <a:buFont typeface="Wingdings" pitchFamily="2" charset="2"/>
              <a:buNone/>
            </a:pPr>
            <a:endParaRPr lang="en-US" sz="1400" smtClean="0">
              <a:solidFill>
                <a:schemeClr val="tx2"/>
              </a:solidFill>
            </a:endParaRPr>
          </a:p>
          <a:p>
            <a:pPr eaLnBrk="1" hangingPunct="1">
              <a:buClr>
                <a:schemeClr val="tx1"/>
              </a:buClr>
              <a:buSzPct val="80000"/>
              <a:buFont typeface="Wingdings" pitchFamily="2" charset="2"/>
              <a:buChar char="u"/>
            </a:pPr>
            <a:r>
              <a:rPr lang="en-US" sz="3200" smtClean="0">
                <a:solidFill>
                  <a:schemeClr val="tx2"/>
                </a:solidFill>
              </a:rPr>
              <a:t>How are candidates nominated in a municipal election year?</a:t>
            </a:r>
          </a:p>
          <a:p>
            <a:pPr eaLnBrk="1" hangingPunct="1">
              <a:buClr>
                <a:schemeClr val="tx1"/>
              </a:buClr>
              <a:buSzPct val="80000"/>
              <a:buFont typeface="Wingdings" pitchFamily="2" charset="2"/>
              <a:buChar char="u"/>
            </a:pPr>
            <a:r>
              <a:rPr lang="en-US" sz="3200" smtClean="0">
                <a:solidFill>
                  <a:schemeClr val="tx2"/>
                </a:solidFill>
              </a:rPr>
              <a:t>What are the correct forms and procedures?</a:t>
            </a:r>
          </a:p>
          <a:p>
            <a:pPr eaLnBrk="1" hangingPunct="1">
              <a:buClr>
                <a:schemeClr val="tx1"/>
              </a:buClr>
              <a:buSzPct val="80000"/>
              <a:buFont typeface="Wingdings" pitchFamily="2" charset="2"/>
              <a:buChar char="u"/>
            </a:pPr>
            <a:endParaRPr lang="en-US" sz="1000" smtClean="0">
              <a:solidFill>
                <a:schemeClr val="tx2"/>
              </a:solidFill>
            </a:endParaRPr>
          </a:p>
          <a:p>
            <a:pPr eaLnBrk="1" hangingPunct="1">
              <a:buClr>
                <a:schemeClr val="tx1"/>
              </a:buClr>
              <a:buSzPct val="80000"/>
              <a:buFont typeface="Wingdings" pitchFamily="2" charset="2"/>
              <a:buChar char="u"/>
            </a:pPr>
            <a:r>
              <a:rPr lang="en-US" sz="3200" smtClean="0">
                <a:solidFill>
                  <a:schemeClr val="tx2"/>
                </a:solidFill>
              </a:rPr>
              <a:t>Who runs the election?</a:t>
            </a:r>
          </a:p>
          <a:p>
            <a:pPr eaLnBrk="1" hangingPunct="1">
              <a:buClr>
                <a:schemeClr val="tx1"/>
              </a:buClr>
              <a:buSzPct val="80000"/>
              <a:buFont typeface="Wingdings" pitchFamily="2" charset="2"/>
              <a:buChar char="u"/>
            </a:pPr>
            <a:endParaRPr lang="en-US" sz="1000" smtClean="0">
              <a:solidFill>
                <a:schemeClr val="tx2"/>
              </a:solidFill>
            </a:endParaRPr>
          </a:p>
          <a:p>
            <a:pPr eaLnBrk="1" hangingPunct="1">
              <a:buClr>
                <a:schemeClr val="tx1"/>
              </a:buClr>
              <a:buSzPct val="80000"/>
              <a:buFont typeface="Wingdings" pitchFamily="2" charset="2"/>
              <a:buChar char="u"/>
            </a:pPr>
            <a:r>
              <a:rPr lang="en-US" sz="3200" smtClean="0">
                <a:solidFill>
                  <a:schemeClr val="tx2"/>
                </a:solidFill>
              </a:rPr>
              <a:t>Who pays for the election?</a:t>
            </a:r>
          </a:p>
        </p:txBody>
      </p:sp>
    </p:spTree>
  </p:cSld>
  <p:clrMapOvr>
    <a:masterClrMapping/>
  </p:clrMapOvr>
  <p:transition advTm="6000">
    <p:cut/>
  </p:transition>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7" name="Rectangle 2"/>
          <p:cNvSpPr>
            <a:spLocks noGrp="1" noChangeArrowheads="1"/>
          </p:cNvSpPr>
          <p:nvPr>
            <p:ph type="title"/>
          </p:nvPr>
        </p:nvSpPr>
        <p:spPr>
          <a:xfrm>
            <a:off x="1828800" y="381000"/>
            <a:ext cx="6019800" cy="990600"/>
          </a:xfrm>
        </p:spPr>
        <p:txBody>
          <a:bodyPr/>
          <a:lstStyle/>
          <a:p>
            <a:pPr algn="ctr" eaLnBrk="1" hangingPunct="1"/>
            <a:r>
              <a:rPr lang="en-US" sz="3200" smtClean="0">
                <a:latin typeface="Arial" charset="0"/>
              </a:rPr>
              <a:t>CITY AND LARGE TOWN ELECTIONS: OVERVIEW</a:t>
            </a:r>
            <a:r>
              <a:rPr lang="en-US" sz="3600" smtClean="0">
                <a:latin typeface="Arial" charset="0"/>
              </a:rPr>
              <a:t/>
            </a:r>
            <a:br>
              <a:rPr lang="en-US" sz="3600" smtClean="0">
                <a:latin typeface="Arial" charset="0"/>
              </a:rPr>
            </a:br>
            <a:endParaRPr lang="en-US" sz="3600" smtClean="0">
              <a:latin typeface="Arial" charset="0"/>
            </a:endParaRPr>
          </a:p>
        </p:txBody>
      </p:sp>
      <p:sp>
        <p:nvSpPr>
          <p:cNvPr id="398339" name="Rectangle 3"/>
          <p:cNvSpPr>
            <a:spLocks noGrp="1" noChangeArrowheads="1"/>
          </p:cNvSpPr>
          <p:nvPr>
            <p:ph type="body" idx="1"/>
          </p:nvPr>
        </p:nvSpPr>
        <p:spPr>
          <a:xfrm>
            <a:off x="914400" y="1524000"/>
            <a:ext cx="8001000" cy="5029200"/>
          </a:xfrm>
        </p:spPr>
        <p:txBody>
          <a:bodyPr/>
          <a:lstStyle/>
          <a:p>
            <a:pPr lvl="1" algn="ctr" eaLnBrk="1" hangingPunct="1">
              <a:buFont typeface="Wingdings" pitchFamily="2" charset="2"/>
              <a:buNone/>
            </a:pPr>
            <a:r>
              <a:rPr lang="en-US" sz="2400" b="1" u="sng" smtClean="0">
                <a:solidFill>
                  <a:schemeClr val="tx2"/>
                </a:solidFill>
                <a:latin typeface="Arial" charset="0"/>
              </a:rPr>
              <a:t>LARGE TOWN VS. SMALL TOWNS </a:t>
            </a:r>
          </a:p>
          <a:p>
            <a:pPr lvl="1" eaLnBrk="1" hangingPunct="1">
              <a:buFont typeface="Wingdings" pitchFamily="2" charset="2"/>
              <a:buNone/>
            </a:pPr>
            <a:endParaRPr lang="en-US" sz="800" smtClean="0">
              <a:solidFill>
                <a:schemeClr val="tx2"/>
              </a:solidFill>
              <a:latin typeface="Arial" charset="0"/>
            </a:endParaRPr>
          </a:p>
          <a:p>
            <a:pPr eaLnBrk="1" hangingPunct="1">
              <a:buClr>
                <a:schemeClr val="tx1"/>
              </a:buClr>
              <a:buSzPct val="80000"/>
              <a:buFont typeface="Wingdings" pitchFamily="2" charset="2"/>
              <a:buChar char="u"/>
            </a:pPr>
            <a:r>
              <a:rPr lang="en-US" sz="3000" smtClean="0">
                <a:solidFill>
                  <a:schemeClr val="tx2"/>
                </a:solidFill>
                <a:latin typeface="Arial" charset="0"/>
              </a:rPr>
              <a:t>Small Towns (population of less than 3,500)- Democrats and Republicans nominate by town convention </a:t>
            </a:r>
            <a:r>
              <a:rPr lang="en-US" sz="3000" i="1" smtClean="0">
                <a:solidFill>
                  <a:schemeClr val="tx2"/>
                </a:solidFill>
                <a:latin typeface="Arial" charset="0"/>
              </a:rPr>
              <a:t>by default</a:t>
            </a:r>
            <a:r>
              <a:rPr lang="en-US" sz="3000" smtClean="0">
                <a:solidFill>
                  <a:schemeClr val="tx2"/>
                </a:solidFill>
                <a:latin typeface="Arial" charset="0"/>
              </a:rPr>
              <a:t> but may choose to nominating candidates in the May primary</a:t>
            </a:r>
          </a:p>
          <a:p>
            <a:pPr eaLnBrk="1" hangingPunct="1">
              <a:buClr>
                <a:schemeClr val="tx1"/>
              </a:buClr>
              <a:buSzPct val="80000"/>
              <a:buFont typeface="Wingdings" pitchFamily="2" charset="2"/>
              <a:buChar char="u"/>
            </a:pPr>
            <a:endParaRPr lang="en-US" sz="800" smtClean="0">
              <a:solidFill>
                <a:schemeClr val="tx2"/>
              </a:solidFill>
              <a:latin typeface="Arial" charset="0"/>
            </a:endParaRPr>
          </a:p>
          <a:p>
            <a:pPr eaLnBrk="1" hangingPunct="1">
              <a:buClr>
                <a:schemeClr val="tx1"/>
              </a:buClr>
              <a:buSzPct val="80000"/>
              <a:buFont typeface="Wingdings" pitchFamily="2" charset="2"/>
              <a:buChar char="u"/>
            </a:pPr>
            <a:r>
              <a:rPr lang="en-US" sz="3000" smtClean="0">
                <a:solidFill>
                  <a:schemeClr val="tx2"/>
                </a:solidFill>
                <a:latin typeface="Arial" charset="0"/>
              </a:rPr>
              <a:t>Cities and Large towns (population of 3,500 or more)- Democrats and Republicans nominate in a May primary. </a:t>
            </a:r>
          </a:p>
        </p:txBody>
      </p:sp>
    </p:spTree>
  </p:cSld>
  <p:clrMapOvr>
    <a:masterClrMapping/>
  </p:clrMapOvr>
  <p:transition advTm="6000">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1" presetClass="entr" presetSubtype="0" fill="hold" grpId="0" nodeType="clickEffect">
                                  <p:stCondLst>
                                    <p:cond delay="0"/>
                                  </p:stCondLst>
                                  <p:childTnLst>
                                    <p:set>
                                      <p:cBhvr>
                                        <p:cTn id="6" dur="1000">
                                          <p:stCondLst>
                                            <p:cond delay="0"/>
                                          </p:stCondLst>
                                        </p:cTn>
                                        <p:tgtEl>
                                          <p:spTgt spid="39833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1" presetClass="entr" presetSubtype="0" fill="hold" grpId="0" nodeType="clickEffect">
                                  <p:stCondLst>
                                    <p:cond delay="0"/>
                                  </p:stCondLst>
                                  <p:childTnLst>
                                    <p:set>
                                      <p:cBhvr>
                                        <p:cTn id="10" dur="1000">
                                          <p:stCondLst>
                                            <p:cond delay="0"/>
                                          </p:stCondLst>
                                        </p:cTn>
                                        <p:tgtEl>
                                          <p:spTgt spid="39833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1" presetClass="entr" presetSubtype="0" fill="hold" grpId="0" nodeType="clickEffect">
                                  <p:stCondLst>
                                    <p:cond delay="0"/>
                                  </p:stCondLst>
                                  <p:childTnLst>
                                    <p:set>
                                      <p:cBhvr>
                                        <p:cTn id="14" dur="1000">
                                          <p:stCondLst>
                                            <p:cond delay="0"/>
                                          </p:stCondLst>
                                        </p:cTn>
                                        <p:tgtEl>
                                          <p:spTgt spid="39833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8339"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ChangeArrowheads="1"/>
          </p:cNvSpPr>
          <p:nvPr>
            <p:ph type="title"/>
          </p:nvPr>
        </p:nvSpPr>
        <p:spPr>
          <a:xfrm>
            <a:off x="1981200" y="381000"/>
            <a:ext cx="6096000" cy="1143000"/>
          </a:xfrm>
        </p:spPr>
        <p:txBody>
          <a:bodyPr/>
          <a:lstStyle/>
          <a:p>
            <a:pPr algn="ctr" eaLnBrk="1" hangingPunct="1"/>
            <a:r>
              <a:rPr lang="en-US" sz="3200" smtClean="0">
                <a:latin typeface="Arial" charset="0"/>
              </a:rPr>
              <a:t>CITY AND LARGE TOWN ELECTIONS: OVERVIEW</a:t>
            </a:r>
          </a:p>
        </p:txBody>
      </p:sp>
      <p:sp>
        <p:nvSpPr>
          <p:cNvPr id="20482" name="Rectangle 3"/>
          <p:cNvSpPr>
            <a:spLocks noGrp="1" noChangeArrowheads="1"/>
          </p:cNvSpPr>
          <p:nvPr>
            <p:ph type="body" idx="1"/>
          </p:nvPr>
        </p:nvSpPr>
        <p:spPr>
          <a:xfrm>
            <a:off x="990600" y="1981200"/>
            <a:ext cx="7924800" cy="4114800"/>
          </a:xfrm>
        </p:spPr>
        <p:txBody>
          <a:bodyPr/>
          <a:lstStyle/>
          <a:p>
            <a:pPr algn="ctr" eaLnBrk="1" hangingPunct="1">
              <a:buFont typeface="Wingdings" pitchFamily="2" charset="2"/>
              <a:buNone/>
            </a:pPr>
            <a:r>
              <a:rPr lang="en-US" b="1" u="sng" smtClean="0">
                <a:solidFill>
                  <a:schemeClr val="tx2"/>
                </a:solidFill>
                <a:latin typeface="Arial" charset="0"/>
              </a:rPr>
              <a:t>WHO RUNS THE ELECTION FOR CITIES AND LARGE TOWNS?</a:t>
            </a:r>
          </a:p>
          <a:p>
            <a:pPr eaLnBrk="1" hangingPunct="1">
              <a:buFont typeface="Wingdings" pitchFamily="2" charset="2"/>
              <a:buNone/>
            </a:pPr>
            <a:endParaRPr lang="en-US" sz="800" b="1" u="sng" smtClean="0">
              <a:solidFill>
                <a:schemeClr val="tx2"/>
              </a:solidFill>
              <a:latin typeface="Arial" charset="0"/>
            </a:endParaRPr>
          </a:p>
          <a:p>
            <a:pPr eaLnBrk="1" hangingPunct="1">
              <a:buClr>
                <a:schemeClr val="tx1"/>
              </a:buClr>
              <a:buSzPct val="80000"/>
              <a:buFont typeface="Wingdings" pitchFamily="2" charset="2"/>
              <a:buChar char="u"/>
            </a:pPr>
            <a:endParaRPr lang="en-US" smtClean="0">
              <a:solidFill>
                <a:schemeClr val="tx2"/>
              </a:solidFill>
              <a:latin typeface="Arial" charset="0"/>
            </a:endParaRPr>
          </a:p>
          <a:p>
            <a:pPr eaLnBrk="1" hangingPunct="1">
              <a:buClr>
                <a:schemeClr val="tx1"/>
              </a:buClr>
              <a:buSzPct val="80000"/>
              <a:buFont typeface="Wingdings" pitchFamily="2" charset="2"/>
              <a:buChar char="u"/>
            </a:pPr>
            <a:r>
              <a:rPr lang="en-US" smtClean="0">
                <a:solidFill>
                  <a:schemeClr val="tx2"/>
                </a:solidFill>
                <a:latin typeface="Arial" charset="0"/>
              </a:rPr>
              <a:t>County election board, county executive, circuit court clerk, and members of political parties same rights and duties in municipal elections as they do in primaries and elections in general election years (IC 3-10-6-8)</a:t>
            </a:r>
          </a:p>
          <a:p>
            <a:pPr eaLnBrk="1" hangingPunct="1">
              <a:buClr>
                <a:schemeClr val="tx1"/>
              </a:buClr>
              <a:buSzPct val="80000"/>
              <a:buFont typeface="Wingdings" pitchFamily="2" charset="2"/>
              <a:buChar char="u"/>
            </a:pPr>
            <a:endParaRPr lang="en-US" smtClean="0">
              <a:latin typeface="Arial" charset="0"/>
            </a:endParaRPr>
          </a:p>
          <a:p>
            <a:pPr eaLnBrk="1" hangingPunct="1"/>
            <a:endParaRPr lang="en-US" b="1" smtClean="0"/>
          </a:p>
          <a:p>
            <a:pPr eaLnBrk="1" hangingPunct="1">
              <a:buFont typeface="Wingdings" pitchFamily="2" charset="2"/>
              <a:buNone/>
            </a:pPr>
            <a:endParaRPr lang="en-US" b="1" u="sng" smtClean="0"/>
          </a:p>
        </p:txBody>
      </p:sp>
    </p:spTree>
  </p:cSld>
  <p:clrMapOvr>
    <a:masterClrMapping/>
  </p:clrMapOvr>
  <p:transition advTm="6000">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ChangeArrowheads="1"/>
          </p:cNvSpPr>
          <p:nvPr>
            <p:ph type="title"/>
          </p:nvPr>
        </p:nvSpPr>
        <p:spPr>
          <a:xfrm>
            <a:off x="1828800" y="304800"/>
            <a:ext cx="6096000" cy="1143000"/>
          </a:xfrm>
        </p:spPr>
        <p:txBody>
          <a:bodyPr/>
          <a:lstStyle/>
          <a:p>
            <a:pPr eaLnBrk="1" hangingPunct="1"/>
            <a:r>
              <a:rPr lang="en-US" sz="3200" smtClean="0">
                <a:latin typeface="Arial" charset="0"/>
              </a:rPr>
              <a:t>CITIES AND LARGE TOWNS</a:t>
            </a:r>
          </a:p>
        </p:txBody>
      </p:sp>
      <p:sp>
        <p:nvSpPr>
          <p:cNvPr id="21506" name="Rectangle 3"/>
          <p:cNvSpPr>
            <a:spLocks noGrp="1" noChangeArrowheads="1"/>
          </p:cNvSpPr>
          <p:nvPr>
            <p:ph type="body" idx="1"/>
          </p:nvPr>
        </p:nvSpPr>
        <p:spPr>
          <a:xfrm>
            <a:off x="685800" y="1676400"/>
            <a:ext cx="8229600" cy="4953000"/>
          </a:xfrm>
        </p:spPr>
        <p:txBody>
          <a:bodyPr/>
          <a:lstStyle/>
          <a:p>
            <a:pPr algn="ctr" eaLnBrk="1" hangingPunct="1">
              <a:buFont typeface="Wingdings" pitchFamily="2" charset="2"/>
              <a:buNone/>
            </a:pPr>
            <a:r>
              <a:rPr lang="en-US" smtClean="0">
                <a:latin typeface="Arial" charset="0"/>
              </a:rPr>
              <a:t> </a:t>
            </a:r>
            <a:r>
              <a:rPr lang="en-US" b="1" u="sng" smtClean="0">
                <a:solidFill>
                  <a:schemeClr val="tx2"/>
                </a:solidFill>
                <a:latin typeface="Arial" charset="0"/>
              </a:rPr>
              <a:t>CITIES AND TOWNS IN TWO COUNTIES</a:t>
            </a:r>
          </a:p>
          <a:p>
            <a:pPr eaLnBrk="1" hangingPunct="1">
              <a:buFont typeface="Wingdings" pitchFamily="2" charset="2"/>
              <a:buNone/>
            </a:pPr>
            <a:endParaRPr lang="en-US" sz="1000" b="1" u="sng" smtClean="0">
              <a:solidFill>
                <a:schemeClr val="tx2"/>
              </a:solidFill>
              <a:latin typeface="Arial" charset="0"/>
            </a:endParaRPr>
          </a:p>
          <a:p>
            <a:pPr eaLnBrk="1" hangingPunct="1">
              <a:buClr>
                <a:schemeClr val="tx1"/>
              </a:buClr>
              <a:buSzPct val="80000"/>
              <a:buFont typeface="Wingdings" pitchFamily="2" charset="2"/>
              <a:buChar char="u"/>
            </a:pPr>
            <a:r>
              <a:rPr lang="en-US" smtClean="0">
                <a:solidFill>
                  <a:schemeClr val="tx2"/>
                </a:solidFill>
                <a:latin typeface="Arial" charset="0"/>
              </a:rPr>
              <a:t>Declarations, certificates of selection etc. are filed in the County that contains the most population of the City or Large Town. IC 3-8-2-6</a:t>
            </a:r>
          </a:p>
          <a:p>
            <a:pPr eaLnBrk="1" hangingPunct="1">
              <a:buClr>
                <a:schemeClr val="tx1"/>
              </a:buClr>
              <a:buSzPct val="80000"/>
              <a:buFont typeface="Wingdings" pitchFamily="2" charset="2"/>
              <a:buChar char="u"/>
            </a:pPr>
            <a:endParaRPr lang="en-US" sz="1000" smtClean="0">
              <a:solidFill>
                <a:schemeClr val="tx2"/>
              </a:solidFill>
              <a:latin typeface="Arial" charset="0"/>
            </a:endParaRPr>
          </a:p>
          <a:p>
            <a:pPr eaLnBrk="1" hangingPunct="1">
              <a:buClr>
                <a:schemeClr val="tx1"/>
              </a:buClr>
              <a:buSzPct val="80000"/>
              <a:buFont typeface="Wingdings" pitchFamily="2" charset="2"/>
              <a:buChar char="u"/>
            </a:pPr>
            <a:r>
              <a:rPr lang="en-US" smtClean="0">
                <a:solidFill>
                  <a:schemeClr val="tx2"/>
                </a:solidFill>
                <a:latin typeface="Arial" charset="0"/>
              </a:rPr>
              <a:t>Clerk in County with largest population obtains results in other Counties and issues certificates of election. IC 3-12-5-2</a:t>
            </a:r>
          </a:p>
          <a:p>
            <a:pPr eaLnBrk="1" hangingPunct="1"/>
            <a:endParaRPr lang="en-US" smtClean="0">
              <a:solidFill>
                <a:schemeClr val="tx2"/>
              </a:solidFill>
              <a:latin typeface="Arial" charset="0"/>
            </a:endParaRPr>
          </a:p>
        </p:txBody>
      </p:sp>
    </p:spTree>
  </p:cSld>
  <p:clrMapOvr>
    <a:masterClrMapping/>
  </p:clrMapOvr>
  <p:transition advTm="6000">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ChangeArrowheads="1"/>
          </p:cNvSpPr>
          <p:nvPr>
            <p:ph type="title"/>
          </p:nvPr>
        </p:nvSpPr>
        <p:spPr>
          <a:xfrm>
            <a:off x="1905000" y="228600"/>
            <a:ext cx="6096000" cy="1143000"/>
          </a:xfrm>
        </p:spPr>
        <p:txBody>
          <a:bodyPr/>
          <a:lstStyle/>
          <a:p>
            <a:pPr eaLnBrk="1" hangingPunct="1"/>
            <a:r>
              <a:rPr lang="en-US" sz="3200" smtClean="0">
                <a:latin typeface="Arial" charset="0"/>
              </a:rPr>
              <a:t>CITIES AND LARGE TOWNS</a:t>
            </a:r>
          </a:p>
        </p:txBody>
      </p:sp>
      <p:sp>
        <p:nvSpPr>
          <p:cNvPr id="22530" name="Rectangle 3"/>
          <p:cNvSpPr>
            <a:spLocks noGrp="1" noChangeArrowheads="1"/>
          </p:cNvSpPr>
          <p:nvPr>
            <p:ph type="body" idx="1"/>
          </p:nvPr>
        </p:nvSpPr>
        <p:spPr>
          <a:xfrm>
            <a:off x="381000" y="1219200"/>
            <a:ext cx="8534400" cy="5486400"/>
          </a:xfrm>
        </p:spPr>
        <p:txBody>
          <a:bodyPr/>
          <a:lstStyle/>
          <a:p>
            <a:pPr algn="ctr" eaLnBrk="1" hangingPunct="1">
              <a:buFont typeface="Wingdings" pitchFamily="2" charset="2"/>
              <a:buNone/>
            </a:pPr>
            <a:r>
              <a:rPr lang="en-US" b="1" u="sng" smtClean="0">
                <a:solidFill>
                  <a:schemeClr val="tx2"/>
                </a:solidFill>
                <a:latin typeface="Arial" charset="0"/>
              </a:rPr>
              <a:t>CITIES AND TOWNS IN TWO COUNTIES- </a:t>
            </a:r>
          </a:p>
          <a:p>
            <a:pPr algn="ctr" eaLnBrk="1" hangingPunct="1">
              <a:buFont typeface="Wingdings" pitchFamily="2" charset="2"/>
              <a:buNone/>
            </a:pPr>
            <a:r>
              <a:rPr lang="en-US" b="1" u="sng" smtClean="0">
                <a:solidFill>
                  <a:schemeClr val="tx2"/>
                </a:solidFill>
                <a:latin typeface="Arial" charset="0"/>
              </a:rPr>
              <a:t>TALK TO YOUR NEIGHBOR</a:t>
            </a:r>
          </a:p>
          <a:p>
            <a:pPr algn="ctr" eaLnBrk="1" hangingPunct="1">
              <a:buFont typeface="Wingdings" pitchFamily="2" charset="2"/>
              <a:buNone/>
            </a:pPr>
            <a:endParaRPr lang="en-US" sz="800" smtClean="0">
              <a:solidFill>
                <a:schemeClr val="tx2"/>
              </a:solidFill>
              <a:latin typeface="Arial" charset="0"/>
            </a:endParaRPr>
          </a:p>
          <a:p>
            <a:pPr eaLnBrk="1" hangingPunct="1">
              <a:buClr>
                <a:schemeClr val="tx1"/>
              </a:buClr>
              <a:buSzPct val="80000"/>
              <a:buFont typeface="Wingdings" pitchFamily="2" charset="2"/>
              <a:buChar char="u"/>
            </a:pPr>
            <a:r>
              <a:rPr lang="en-US" smtClean="0">
                <a:solidFill>
                  <a:schemeClr val="tx2"/>
                </a:solidFill>
                <a:latin typeface="Arial" charset="0"/>
              </a:rPr>
              <a:t>The two counties should consult and communicate regarding candidate declarations, candidate petition processing, election results (IC 3-10-6-9)</a:t>
            </a:r>
          </a:p>
          <a:p>
            <a:pPr eaLnBrk="1" hangingPunct="1">
              <a:buClr>
                <a:schemeClr val="tx1"/>
              </a:buClr>
              <a:buSzPct val="80000"/>
              <a:buFont typeface="Wingdings" pitchFamily="2" charset="2"/>
              <a:buChar char="u"/>
            </a:pPr>
            <a:endParaRPr lang="en-US" sz="1000" smtClean="0">
              <a:solidFill>
                <a:schemeClr val="tx2"/>
              </a:solidFill>
              <a:latin typeface="Arial" charset="0"/>
            </a:endParaRPr>
          </a:p>
          <a:p>
            <a:pPr lvl="1" eaLnBrk="1" hangingPunct="1">
              <a:buClr>
                <a:schemeClr val="tx1"/>
              </a:buClr>
              <a:buSzTx/>
              <a:buFont typeface="Arial" charset="0"/>
              <a:buChar char="√"/>
            </a:pPr>
            <a:r>
              <a:rPr lang="en-US" sz="2800" smtClean="0">
                <a:solidFill>
                  <a:schemeClr val="tx2"/>
                </a:solidFill>
                <a:latin typeface="Arial" charset="0"/>
              </a:rPr>
              <a:t>County with the largest population- certify candidates to county with smaller population</a:t>
            </a:r>
          </a:p>
          <a:p>
            <a:pPr lvl="1" eaLnBrk="1" hangingPunct="1">
              <a:buClr>
                <a:schemeClr val="tx1"/>
              </a:buClr>
              <a:buSzTx/>
              <a:buFont typeface="Arial" charset="0"/>
              <a:buChar char="√"/>
            </a:pPr>
            <a:endParaRPr lang="en-US" sz="1000" smtClean="0">
              <a:solidFill>
                <a:schemeClr val="tx2"/>
              </a:solidFill>
              <a:latin typeface="Arial" charset="0"/>
            </a:endParaRPr>
          </a:p>
          <a:p>
            <a:pPr lvl="1" eaLnBrk="1" hangingPunct="1">
              <a:buClr>
                <a:schemeClr val="tx1"/>
              </a:buClr>
              <a:buSzTx/>
              <a:buFont typeface="Arial" charset="0"/>
              <a:buChar char="√"/>
            </a:pPr>
            <a:r>
              <a:rPr lang="en-US" sz="2800" smtClean="0">
                <a:solidFill>
                  <a:schemeClr val="tx2"/>
                </a:solidFill>
                <a:latin typeface="Arial" charset="0"/>
              </a:rPr>
              <a:t>County with the smaller population- certify election results to county with the largest population (IC 3-12-5-2)</a:t>
            </a:r>
            <a:r>
              <a:rPr lang="en-US" sz="900" smtClean="0">
                <a:solidFill>
                  <a:schemeClr val="tx2"/>
                </a:solidFill>
                <a:latin typeface="Arial" charset="0"/>
              </a:rPr>
              <a:t/>
            </a:r>
            <a:br>
              <a:rPr lang="en-US" sz="900" smtClean="0">
                <a:solidFill>
                  <a:schemeClr val="tx2"/>
                </a:solidFill>
                <a:latin typeface="Arial" charset="0"/>
              </a:rPr>
            </a:br>
            <a:endParaRPr lang="en-US" sz="900" smtClean="0">
              <a:solidFill>
                <a:schemeClr val="tx2"/>
              </a:solidFill>
              <a:latin typeface="Arial" charset="0"/>
            </a:endParaRPr>
          </a:p>
        </p:txBody>
      </p:sp>
    </p:spTree>
  </p:cSld>
  <p:clrMapOvr>
    <a:masterClrMapping/>
  </p:clrMapOvr>
  <p:transition advTm="6000">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050"/>
          <p:cNvSpPr>
            <a:spLocks noGrp="1" noChangeArrowheads="1"/>
          </p:cNvSpPr>
          <p:nvPr>
            <p:ph type="title"/>
          </p:nvPr>
        </p:nvSpPr>
        <p:spPr>
          <a:xfrm>
            <a:off x="1905000" y="304800"/>
            <a:ext cx="6019800" cy="914400"/>
          </a:xfrm>
        </p:spPr>
        <p:txBody>
          <a:bodyPr/>
          <a:lstStyle/>
          <a:p>
            <a:pPr eaLnBrk="1" hangingPunct="1"/>
            <a:r>
              <a:rPr lang="en-US" sz="3200" smtClean="0">
                <a:latin typeface="Arial" charset="0"/>
              </a:rPr>
              <a:t>CITIES AND LARGE TOWNS</a:t>
            </a:r>
          </a:p>
        </p:txBody>
      </p:sp>
      <p:sp>
        <p:nvSpPr>
          <p:cNvPr id="23554" name="Rectangle 2051"/>
          <p:cNvSpPr>
            <a:spLocks noGrp="1" noChangeArrowheads="1"/>
          </p:cNvSpPr>
          <p:nvPr>
            <p:ph type="body" idx="1"/>
          </p:nvPr>
        </p:nvSpPr>
        <p:spPr>
          <a:xfrm>
            <a:off x="152400" y="1143000"/>
            <a:ext cx="8686800" cy="5486400"/>
          </a:xfrm>
        </p:spPr>
        <p:txBody>
          <a:bodyPr/>
          <a:lstStyle/>
          <a:p>
            <a:pPr algn="ctr" eaLnBrk="1" hangingPunct="1">
              <a:lnSpc>
                <a:spcPct val="90000"/>
              </a:lnSpc>
              <a:spcBef>
                <a:spcPts val="500"/>
              </a:spcBef>
              <a:spcAft>
                <a:spcPts val="500"/>
              </a:spcAft>
              <a:buFont typeface="Wingdings" pitchFamily="2" charset="2"/>
              <a:buNone/>
            </a:pPr>
            <a:r>
              <a:rPr lang="en-US" sz="2400" b="1" u="sng" smtClean="0">
                <a:solidFill>
                  <a:schemeClr val="tx2"/>
                </a:solidFill>
                <a:latin typeface="Arial" charset="0"/>
              </a:rPr>
              <a:t>WHO PAY$? HOW MUCH?</a:t>
            </a:r>
            <a:r>
              <a:rPr lang="en-US" sz="2400" smtClean="0">
                <a:solidFill>
                  <a:schemeClr val="tx2"/>
                </a:solidFill>
                <a:latin typeface="Arial" charset="0"/>
              </a:rPr>
              <a:t> </a:t>
            </a:r>
          </a:p>
          <a:p>
            <a:pPr algn="ctr" eaLnBrk="1" hangingPunct="1">
              <a:lnSpc>
                <a:spcPct val="90000"/>
              </a:lnSpc>
              <a:spcBef>
                <a:spcPts val="500"/>
              </a:spcBef>
              <a:buFont typeface="Wingdings" pitchFamily="2" charset="2"/>
              <a:buNone/>
            </a:pPr>
            <a:endParaRPr lang="en-US" sz="700" smtClean="0">
              <a:solidFill>
                <a:schemeClr val="tx2"/>
              </a:solidFill>
              <a:latin typeface="Arial" charset="0"/>
            </a:endParaRPr>
          </a:p>
          <a:p>
            <a:pPr eaLnBrk="1" hangingPunct="1">
              <a:lnSpc>
                <a:spcPct val="90000"/>
              </a:lnSpc>
              <a:spcBef>
                <a:spcPts val="500"/>
              </a:spcBef>
              <a:buClr>
                <a:schemeClr val="tx1"/>
              </a:buClr>
              <a:buSzPct val="80000"/>
              <a:buFont typeface="Wingdings" pitchFamily="2" charset="2"/>
              <a:buNone/>
            </a:pPr>
            <a:endParaRPr lang="en-US" sz="900" smtClean="0">
              <a:solidFill>
                <a:schemeClr val="tx2"/>
              </a:solidFill>
              <a:latin typeface="Arial" charset="0"/>
            </a:endParaRPr>
          </a:p>
          <a:p>
            <a:pPr eaLnBrk="1" hangingPunct="1">
              <a:lnSpc>
                <a:spcPct val="90000"/>
              </a:lnSpc>
              <a:spcBef>
                <a:spcPts val="500"/>
              </a:spcBef>
              <a:buClr>
                <a:schemeClr val="tx1"/>
              </a:buClr>
              <a:buSzPct val="80000"/>
              <a:buFont typeface="Wingdings" pitchFamily="2" charset="2"/>
              <a:buNone/>
            </a:pPr>
            <a:endParaRPr lang="en-US" sz="900" smtClean="0">
              <a:solidFill>
                <a:schemeClr val="tx2"/>
              </a:solidFill>
              <a:latin typeface="Arial" charset="0"/>
            </a:endParaRPr>
          </a:p>
          <a:p>
            <a:pPr eaLnBrk="1" hangingPunct="1">
              <a:lnSpc>
                <a:spcPct val="90000"/>
              </a:lnSpc>
              <a:spcBef>
                <a:spcPts val="500"/>
              </a:spcBef>
              <a:buClr>
                <a:schemeClr val="tx1"/>
              </a:buClr>
              <a:buSzPct val="80000"/>
              <a:buFont typeface="Wingdings" pitchFamily="2" charset="2"/>
              <a:buNone/>
            </a:pPr>
            <a:endParaRPr lang="en-US" sz="2400" smtClean="0">
              <a:solidFill>
                <a:schemeClr val="tx2"/>
              </a:solidFill>
              <a:latin typeface="Arial" charset="0"/>
            </a:endParaRPr>
          </a:p>
          <a:p>
            <a:pPr eaLnBrk="1" hangingPunct="1">
              <a:lnSpc>
                <a:spcPct val="90000"/>
              </a:lnSpc>
              <a:spcBef>
                <a:spcPts val="500"/>
              </a:spcBef>
              <a:buClr>
                <a:schemeClr val="tx1"/>
              </a:buClr>
              <a:buSzPct val="80000"/>
              <a:buFont typeface="Wingdings" pitchFamily="2" charset="2"/>
              <a:buChar char="u"/>
            </a:pPr>
            <a:r>
              <a:rPr lang="en-US" sz="2400" smtClean="0">
                <a:solidFill>
                  <a:schemeClr val="tx2"/>
                </a:solidFill>
                <a:latin typeface="Arial" charset="0"/>
              </a:rPr>
              <a:t>All “Direct costs” chargeable to each city or town; County picks up 25% of “indirect costs” and then divvies up the rest among cities and towns. What’s the difference?</a:t>
            </a:r>
          </a:p>
          <a:p>
            <a:pPr eaLnBrk="1" hangingPunct="1">
              <a:lnSpc>
                <a:spcPct val="90000"/>
              </a:lnSpc>
              <a:spcBef>
                <a:spcPts val="500"/>
              </a:spcBef>
              <a:buClr>
                <a:schemeClr val="tx1"/>
              </a:buClr>
              <a:buSzPct val="80000"/>
              <a:buFont typeface="Wingdings" pitchFamily="2" charset="2"/>
              <a:buChar char="u"/>
            </a:pPr>
            <a:endParaRPr lang="en-US" sz="900" smtClean="0">
              <a:solidFill>
                <a:schemeClr val="tx2"/>
              </a:solidFill>
              <a:latin typeface="Arial" charset="0"/>
            </a:endParaRPr>
          </a:p>
          <a:p>
            <a:pPr eaLnBrk="1" hangingPunct="1">
              <a:lnSpc>
                <a:spcPct val="90000"/>
              </a:lnSpc>
              <a:spcBef>
                <a:spcPts val="500"/>
              </a:spcBef>
              <a:buClr>
                <a:schemeClr val="tx1"/>
              </a:buClr>
              <a:buSzPct val="80000"/>
              <a:buFont typeface="Wingdings" pitchFamily="2" charset="2"/>
              <a:buChar char="u"/>
            </a:pPr>
            <a:r>
              <a:rPr lang="en-US" sz="2400" smtClean="0">
                <a:solidFill>
                  <a:schemeClr val="tx2"/>
                </a:solidFill>
                <a:latin typeface="Arial" charset="0"/>
              </a:rPr>
              <a:t>CEB itemizes all expenses chargeable to cities and towns on </a:t>
            </a:r>
            <a:r>
              <a:rPr lang="en-US" sz="2400" i="1" smtClean="0">
                <a:solidFill>
                  <a:schemeClr val="tx2"/>
                </a:solidFill>
                <a:latin typeface="Arial" charset="0"/>
              </a:rPr>
              <a:t>County Election Board Worksheet </a:t>
            </a:r>
            <a:r>
              <a:rPr lang="en-US" sz="2400" smtClean="0">
                <a:solidFill>
                  <a:schemeClr val="tx2"/>
                </a:solidFill>
                <a:latin typeface="Arial" charset="0"/>
              </a:rPr>
              <a:t>and file with County Auditor (IC 3-5-3) County Auditor certifies reimbursement due county</a:t>
            </a:r>
          </a:p>
          <a:p>
            <a:pPr eaLnBrk="1" hangingPunct="1">
              <a:lnSpc>
                <a:spcPct val="90000"/>
              </a:lnSpc>
              <a:spcBef>
                <a:spcPts val="500"/>
              </a:spcBef>
              <a:buClr>
                <a:schemeClr val="tx1"/>
              </a:buClr>
              <a:buSzPct val="80000"/>
              <a:buFont typeface="Wingdings" pitchFamily="2" charset="2"/>
              <a:buNone/>
            </a:pPr>
            <a:endParaRPr lang="en-US" sz="900" smtClean="0">
              <a:solidFill>
                <a:schemeClr val="tx2"/>
              </a:solidFill>
              <a:latin typeface="Arial" charset="0"/>
            </a:endParaRPr>
          </a:p>
          <a:p>
            <a:pPr eaLnBrk="1" hangingPunct="1">
              <a:lnSpc>
                <a:spcPct val="90000"/>
              </a:lnSpc>
              <a:spcBef>
                <a:spcPts val="500"/>
              </a:spcBef>
              <a:buClr>
                <a:schemeClr val="tx1"/>
              </a:buClr>
              <a:buSzPct val="80000"/>
              <a:buFont typeface="Wingdings" pitchFamily="2" charset="2"/>
              <a:buChar char="u"/>
            </a:pPr>
            <a:r>
              <a:rPr lang="en-US" sz="2400" smtClean="0">
                <a:solidFill>
                  <a:schemeClr val="tx2"/>
                </a:solidFill>
                <a:latin typeface="Arial" charset="0"/>
              </a:rPr>
              <a:t>Review worksheet and historical election costs to get an idea how expenses will be apportioned between county and cities and towns </a:t>
            </a:r>
          </a:p>
          <a:p>
            <a:pPr eaLnBrk="1" hangingPunct="1">
              <a:lnSpc>
                <a:spcPct val="90000"/>
              </a:lnSpc>
              <a:spcBef>
                <a:spcPts val="500"/>
              </a:spcBef>
              <a:spcAft>
                <a:spcPts val="500"/>
              </a:spcAft>
              <a:buFont typeface="Wingdings" pitchFamily="2" charset="2"/>
              <a:buNone/>
            </a:pPr>
            <a:endParaRPr lang="en-US" sz="2400" smtClean="0">
              <a:latin typeface="Arial" charset="0"/>
            </a:endParaRPr>
          </a:p>
        </p:txBody>
      </p:sp>
      <p:pic>
        <p:nvPicPr>
          <p:cNvPr id="23555" name="Picture 2052" descr="MC900431603[1]"/>
          <p:cNvPicPr>
            <a:picLocks noChangeAspect="1" noChangeArrowheads="1"/>
          </p:cNvPicPr>
          <p:nvPr/>
        </p:nvPicPr>
        <p:blipFill>
          <a:blip r:embed="rId2"/>
          <a:srcRect/>
          <a:stretch>
            <a:fillRect/>
          </a:stretch>
        </p:blipFill>
        <p:spPr bwMode="auto">
          <a:xfrm>
            <a:off x="7086600" y="762000"/>
            <a:ext cx="1828800" cy="1828800"/>
          </a:xfrm>
          <a:prstGeom prst="rect">
            <a:avLst/>
          </a:prstGeom>
          <a:noFill/>
          <a:ln w="9525">
            <a:noFill/>
            <a:miter lim="800000"/>
            <a:headEnd/>
            <a:tailEnd/>
          </a:ln>
        </p:spPr>
      </p:pic>
    </p:spTree>
  </p:cSld>
  <p:clrMapOvr>
    <a:masterClrMapping/>
  </p:clrMapOvr>
  <p:transition advTm="6000">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noChangeArrowheads="1"/>
          </p:cNvSpPr>
          <p:nvPr>
            <p:ph type="title"/>
          </p:nvPr>
        </p:nvSpPr>
        <p:spPr>
          <a:xfrm>
            <a:off x="1981200" y="228600"/>
            <a:ext cx="6096000" cy="1066800"/>
          </a:xfrm>
        </p:spPr>
        <p:txBody>
          <a:bodyPr/>
          <a:lstStyle/>
          <a:p>
            <a:pPr eaLnBrk="1" hangingPunct="1"/>
            <a:r>
              <a:rPr lang="en-US" sz="3200" smtClean="0">
                <a:latin typeface="Arial" charset="0"/>
              </a:rPr>
              <a:t>CITIES AND LARGE TOWNS</a:t>
            </a:r>
            <a:endParaRPr lang="en-US" smtClean="0">
              <a:latin typeface="Arial" charset="0"/>
            </a:endParaRPr>
          </a:p>
        </p:txBody>
      </p:sp>
      <p:sp>
        <p:nvSpPr>
          <p:cNvPr id="24578" name="Rectangle 3"/>
          <p:cNvSpPr>
            <a:spLocks noGrp="1" noChangeArrowheads="1"/>
          </p:cNvSpPr>
          <p:nvPr>
            <p:ph type="body" idx="1"/>
          </p:nvPr>
        </p:nvSpPr>
        <p:spPr>
          <a:xfrm>
            <a:off x="381000" y="1219200"/>
            <a:ext cx="8229600" cy="5029200"/>
          </a:xfrm>
        </p:spPr>
        <p:txBody>
          <a:bodyPr/>
          <a:lstStyle/>
          <a:p>
            <a:pPr algn="ctr" eaLnBrk="1" hangingPunct="1">
              <a:lnSpc>
                <a:spcPct val="90000"/>
              </a:lnSpc>
              <a:buFont typeface="Wingdings" pitchFamily="2" charset="2"/>
              <a:buNone/>
            </a:pPr>
            <a:r>
              <a:rPr lang="en-US" b="1" u="sng" smtClean="0">
                <a:solidFill>
                  <a:schemeClr val="tx2"/>
                </a:solidFill>
                <a:latin typeface="Arial" charset="0"/>
              </a:rPr>
              <a:t>HOW ARE CANDIDATES NOMINATED?</a:t>
            </a:r>
            <a:endParaRPr lang="en-US" smtClean="0">
              <a:solidFill>
                <a:schemeClr val="tx2"/>
              </a:solidFill>
              <a:latin typeface="Arial" charset="0"/>
            </a:endParaRPr>
          </a:p>
          <a:p>
            <a:pPr eaLnBrk="1" hangingPunct="1">
              <a:lnSpc>
                <a:spcPct val="90000"/>
              </a:lnSpc>
              <a:buFont typeface="Wingdings" pitchFamily="2" charset="2"/>
              <a:buNone/>
            </a:pPr>
            <a:endParaRPr lang="en-US" sz="800" b="1" smtClean="0">
              <a:solidFill>
                <a:schemeClr val="tx2"/>
              </a:solidFill>
              <a:latin typeface="Arial" charset="0"/>
            </a:endParaRPr>
          </a:p>
          <a:p>
            <a:pPr eaLnBrk="1" hangingPunct="1">
              <a:lnSpc>
                <a:spcPct val="90000"/>
              </a:lnSpc>
              <a:buFont typeface="Wingdings" pitchFamily="2" charset="2"/>
              <a:buNone/>
            </a:pPr>
            <a:endParaRPr lang="en-US" sz="800" b="1" smtClean="0">
              <a:solidFill>
                <a:schemeClr val="tx2"/>
              </a:solidFill>
              <a:latin typeface="Arial" charset="0"/>
            </a:endParaRPr>
          </a:p>
          <a:p>
            <a:pPr eaLnBrk="1" hangingPunct="1">
              <a:lnSpc>
                <a:spcPct val="90000"/>
              </a:lnSpc>
              <a:buClr>
                <a:schemeClr val="tx1"/>
              </a:buClr>
              <a:buSzPct val="80000"/>
              <a:buFont typeface="Wingdings" pitchFamily="2" charset="2"/>
              <a:buChar char="u"/>
            </a:pPr>
            <a:r>
              <a:rPr lang="en-US" b="1" smtClean="0">
                <a:solidFill>
                  <a:schemeClr val="tx2"/>
                </a:solidFill>
                <a:latin typeface="Arial" charset="0"/>
              </a:rPr>
              <a:t>Democrats and Republicans hold a Primary May 3, 2011 </a:t>
            </a:r>
          </a:p>
          <a:p>
            <a:pPr eaLnBrk="1" hangingPunct="1">
              <a:lnSpc>
                <a:spcPct val="90000"/>
              </a:lnSpc>
              <a:buClr>
                <a:schemeClr val="tx1"/>
              </a:buClr>
              <a:buSzPct val="80000"/>
              <a:buFont typeface="Wingdings" pitchFamily="2" charset="2"/>
              <a:buChar char="u"/>
            </a:pPr>
            <a:endParaRPr lang="en-US" sz="1000" b="1" smtClean="0">
              <a:solidFill>
                <a:schemeClr val="tx2"/>
              </a:solidFill>
              <a:latin typeface="Arial" charset="0"/>
            </a:endParaRPr>
          </a:p>
          <a:p>
            <a:pPr eaLnBrk="1" hangingPunct="1">
              <a:lnSpc>
                <a:spcPct val="90000"/>
              </a:lnSpc>
              <a:buClr>
                <a:schemeClr val="tx1"/>
              </a:buClr>
              <a:buSzPct val="80000"/>
              <a:buFont typeface="Wingdings" pitchFamily="2" charset="2"/>
              <a:buChar char="u"/>
            </a:pPr>
            <a:r>
              <a:rPr lang="en-US" b="1" smtClean="0">
                <a:solidFill>
                  <a:schemeClr val="tx2"/>
                </a:solidFill>
                <a:latin typeface="Arial" charset="0"/>
              </a:rPr>
              <a:t>Libertarians hold a City or Town convention</a:t>
            </a:r>
            <a:endParaRPr lang="en-US" smtClean="0">
              <a:solidFill>
                <a:schemeClr val="tx2"/>
              </a:solidFill>
              <a:latin typeface="Arial" charset="0"/>
            </a:endParaRPr>
          </a:p>
          <a:p>
            <a:pPr eaLnBrk="1" hangingPunct="1">
              <a:lnSpc>
                <a:spcPct val="90000"/>
              </a:lnSpc>
              <a:buClr>
                <a:schemeClr val="tx1"/>
              </a:buClr>
              <a:buSzPct val="80000"/>
              <a:buFont typeface="Wingdings" pitchFamily="2" charset="2"/>
              <a:buChar char="u"/>
            </a:pPr>
            <a:endParaRPr lang="en-US" sz="1000" b="1" smtClean="0">
              <a:solidFill>
                <a:schemeClr val="tx2"/>
              </a:solidFill>
              <a:latin typeface="Arial" charset="0"/>
            </a:endParaRPr>
          </a:p>
          <a:p>
            <a:pPr eaLnBrk="1" hangingPunct="1">
              <a:lnSpc>
                <a:spcPct val="90000"/>
              </a:lnSpc>
              <a:buClr>
                <a:schemeClr val="tx1"/>
              </a:buClr>
              <a:buSzPct val="80000"/>
              <a:buFont typeface="Wingdings" pitchFamily="2" charset="2"/>
              <a:buChar char="u"/>
            </a:pPr>
            <a:r>
              <a:rPr lang="en-US" b="1" smtClean="0">
                <a:solidFill>
                  <a:schemeClr val="tx2"/>
                </a:solidFill>
                <a:latin typeface="Arial" charset="0"/>
              </a:rPr>
              <a:t>Minor parties and Independent candidates nominate by petition</a:t>
            </a:r>
            <a:endParaRPr lang="en-US" smtClean="0">
              <a:solidFill>
                <a:schemeClr val="tx2"/>
              </a:solidFill>
              <a:latin typeface="Arial" charset="0"/>
            </a:endParaRPr>
          </a:p>
          <a:p>
            <a:pPr eaLnBrk="1" hangingPunct="1">
              <a:lnSpc>
                <a:spcPct val="90000"/>
              </a:lnSpc>
              <a:buClr>
                <a:schemeClr val="tx1"/>
              </a:buClr>
              <a:buSzPct val="80000"/>
              <a:buFont typeface="Wingdings" pitchFamily="2" charset="2"/>
              <a:buChar char="u"/>
            </a:pPr>
            <a:endParaRPr lang="en-US" sz="1000" b="1" smtClean="0">
              <a:solidFill>
                <a:schemeClr val="tx2"/>
              </a:solidFill>
              <a:latin typeface="Arial" charset="0"/>
            </a:endParaRPr>
          </a:p>
          <a:p>
            <a:pPr eaLnBrk="1" hangingPunct="1">
              <a:lnSpc>
                <a:spcPct val="90000"/>
              </a:lnSpc>
              <a:buClr>
                <a:schemeClr val="tx1"/>
              </a:buClr>
              <a:buSzPct val="80000"/>
              <a:buFont typeface="Wingdings" pitchFamily="2" charset="2"/>
              <a:buChar char="u"/>
            </a:pPr>
            <a:r>
              <a:rPr lang="en-US" b="1" smtClean="0">
                <a:solidFill>
                  <a:schemeClr val="tx2"/>
                </a:solidFill>
                <a:latin typeface="Arial" charset="0"/>
              </a:rPr>
              <a:t>Write-in Candidates (for the municipal election not the primary election) file a declaration but do not go on the ballot</a:t>
            </a:r>
          </a:p>
          <a:p>
            <a:pPr eaLnBrk="1" hangingPunct="1">
              <a:lnSpc>
                <a:spcPct val="90000"/>
              </a:lnSpc>
              <a:buFont typeface="Wingdings" pitchFamily="2" charset="2"/>
              <a:buNone/>
            </a:pPr>
            <a:endParaRPr lang="en-US" smtClean="0">
              <a:solidFill>
                <a:schemeClr val="tx2"/>
              </a:solidFill>
              <a:latin typeface="Arial" charset="0"/>
            </a:endParaRPr>
          </a:p>
          <a:p>
            <a:pPr eaLnBrk="1" hangingPunct="1">
              <a:lnSpc>
                <a:spcPct val="90000"/>
              </a:lnSpc>
            </a:pPr>
            <a:endParaRPr lang="en-US" smtClean="0"/>
          </a:p>
        </p:txBody>
      </p:sp>
    </p:spTree>
  </p:cSld>
  <p:clrMapOvr>
    <a:masterClrMapping/>
  </p:clrMapOvr>
  <p:transition advTm="6000">
    <p:cut/>
  </p:transition>
</p:sld>
</file>

<file path=ppt/theme/theme1.xml><?xml version="1.0" encoding="utf-8"?>
<a:theme xmlns:a="http://schemas.openxmlformats.org/drawingml/2006/main" name="Default Design">
  <a:themeElements>
    <a:clrScheme name="">
      <a:dk1>
        <a:srgbClr val="800000"/>
      </a:dk1>
      <a:lt1>
        <a:srgbClr val="FFFF00"/>
      </a:lt1>
      <a:dk2>
        <a:srgbClr val="000000"/>
      </a:dk2>
      <a:lt2>
        <a:srgbClr val="FFFFCC"/>
      </a:lt2>
      <a:accent1>
        <a:srgbClr val="777777"/>
      </a:accent1>
      <a:accent2>
        <a:srgbClr val="0033CC"/>
      </a:accent2>
      <a:accent3>
        <a:srgbClr val="AAAAAA"/>
      </a:accent3>
      <a:accent4>
        <a:srgbClr val="DADA00"/>
      </a:accent4>
      <a:accent5>
        <a:srgbClr val="BDBDBD"/>
      </a:accent5>
      <a:accent6>
        <a:srgbClr val="002DB9"/>
      </a:accent6>
      <a:hlink>
        <a:srgbClr val="800000"/>
      </a:hlink>
      <a:folHlink>
        <a:srgbClr val="660066"/>
      </a:folHlink>
    </a:clrScheme>
    <a:fontScheme name="Default Design">
      <a:majorFont>
        <a:latin typeface="AGaramond"/>
        <a:ea typeface=""/>
        <a:cs typeface=""/>
      </a:majorFont>
      <a:minorFont>
        <a:latin typeface="A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en-US" sz="80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en-US" sz="80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800000"/>
        </a:dk1>
        <a:lt1>
          <a:srgbClr val="FFFFFF"/>
        </a:lt1>
        <a:dk2>
          <a:srgbClr val="000000"/>
        </a:dk2>
        <a:lt2>
          <a:srgbClr val="FFFFCC"/>
        </a:lt2>
        <a:accent1>
          <a:srgbClr val="777777"/>
        </a:accent1>
        <a:accent2>
          <a:srgbClr val="0033CC"/>
        </a:accent2>
        <a:accent3>
          <a:srgbClr val="AAAAAA"/>
        </a:accent3>
        <a:accent4>
          <a:srgbClr val="DADADA"/>
        </a:accent4>
        <a:accent5>
          <a:srgbClr val="BDBDBD"/>
        </a:accent5>
        <a:accent6>
          <a:srgbClr val="002DB9"/>
        </a:accent6>
        <a:hlink>
          <a:srgbClr val="800000"/>
        </a:hlink>
        <a:folHlink>
          <a:srgbClr val="660066"/>
        </a:folHlink>
      </a:clrScheme>
      <a:clrMap bg1="dk2" tx1="lt1" bg2="dk1" tx2="lt2" accent1="accent1" accent2="accent2" accent3="accent3" accent4="accent4" accent5="accent5" accent6="accent6" hlink="hlink" folHlink="folHlink"/>
    </a:extraClrScheme>
    <a:extraClrScheme>
      <a:clrScheme name="Default Design 2">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FF9966"/>
        </a:hlink>
        <a:folHlink>
          <a:srgbClr val="FFCC66"/>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CBCBCB"/>
        </a:lt2>
        <a:accent1>
          <a:srgbClr val="C0C0C0"/>
        </a:accent1>
        <a:accent2>
          <a:srgbClr val="DDDDDD"/>
        </a:accent2>
        <a:accent3>
          <a:srgbClr val="FFFFFF"/>
        </a:accent3>
        <a:accent4>
          <a:srgbClr val="000000"/>
        </a:accent4>
        <a:accent5>
          <a:srgbClr val="DCDCDC"/>
        </a:accent5>
        <a:accent6>
          <a:srgbClr val="C8C8C8"/>
        </a:accent6>
        <a:hlink>
          <a:srgbClr val="5F5F5F"/>
        </a:hlink>
        <a:folHlink>
          <a:srgbClr val="DDDDDD"/>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5897</TotalTime>
  <Words>1596</Words>
  <Application>Microsoft Office PowerPoint</Application>
  <PresentationFormat>On-screen Show (4:3)</PresentationFormat>
  <Paragraphs>240</Paragraphs>
  <Slides>29</Slides>
  <Notes>1</Notes>
  <HiddenSlides>0</HiddenSlides>
  <MMClips>0</MMClips>
  <ScaleCrop>false</ScaleCrop>
  <HeadingPairs>
    <vt:vector size="6" baseType="variant">
      <vt:variant>
        <vt:lpstr>Fonts Used</vt:lpstr>
      </vt:variant>
      <vt:variant>
        <vt:i4>5</vt:i4>
      </vt:variant>
      <vt:variant>
        <vt:lpstr>Design Template</vt:lpstr>
      </vt:variant>
      <vt:variant>
        <vt:i4>2</vt:i4>
      </vt:variant>
      <vt:variant>
        <vt:lpstr>Slide Titles</vt:lpstr>
      </vt:variant>
      <vt:variant>
        <vt:i4>29</vt:i4>
      </vt:variant>
    </vt:vector>
  </HeadingPairs>
  <TitlesOfParts>
    <vt:vector size="36" baseType="lpstr">
      <vt:lpstr>Times New Roman</vt:lpstr>
      <vt:lpstr>Arial</vt:lpstr>
      <vt:lpstr>AGaramond</vt:lpstr>
      <vt:lpstr>Wingdings</vt:lpstr>
      <vt:lpstr>Arial Narrow</vt:lpstr>
      <vt:lpstr>Default Design</vt:lpstr>
      <vt:lpstr>Default Design</vt:lpstr>
      <vt:lpstr>Cities &amp; Large Towns</vt:lpstr>
      <vt:lpstr>CITY AND  “LARGE TOWN” ELECTIONS:  OVERVIEW     </vt:lpstr>
      <vt:lpstr>CITY AND LARGE TOWN ELECTIONS: OVERVIEW     </vt:lpstr>
      <vt:lpstr>CITY AND LARGE TOWN ELECTIONS: OVERVIEW </vt:lpstr>
      <vt:lpstr>CITY AND LARGE TOWN ELECTIONS: OVERVIEW</vt:lpstr>
      <vt:lpstr>CITIES AND LARGE TOWNS</vt:lpstr>
      <vt:lpstr>CITIES AND LARGE TOWNS</vt:lpstr>
      <vt:lpstr>CITIES AND LARGE TOWNS</vt:lpstr>
      <vt:lpstr>CITIES AND LARGE TOWNS</vt:lpstr>
      <vt:lpstr>CITIES AND LARGE TOWNS</vt:lpstr>
      <vt:lpstr>CITIES AND LARGE TOWNS</vt:lpstr>
      <vt:lpstr>CITIES AND LARGE TOWNS</vt:lpstr>
      <vt:lpstr>CITIES AND LARGE TOWNS</vt:lpstr>
      <vt:lpstr>CITIES AND LARGE TOWNS</vt:lpstr>
      <vt:lpstr>CITIES AND LARGE TOWNS</vt:lpstr>
      <vt:lpstr>CITIES AND LARGE TOWNS</vt:lpstr>
      <vt:lpstr>CITIES AND LARGE TOWNS</vt:lpstr>
      <vt:lpstr>CITIES AND LARGE TOWNS</vt:lpstr>
      <vt:lpstr>CITIES AND LARGE TOWNS</vt:lpstr>
      <vt:lpstr>CITIES AND LARGE TOWNS</vt:lpstr>
      <vt:lpstr>CITIES AND LARGE TOWNS</vt:lpstr>
      <vt:lpstr>CITIES AND LARGE TOWNS</vt:lpstr>
      <vt:lpstr>CITIES AND LARGE TOWNS</vt:lpstr>
      <vt:lpstr>CITIES AND LARGE TOWNS</vt:lpstr>
      <vt:lpstr>CITIES AND LARGE TOWNS</vt:lpstr>
      <vt:lpstr>CITIES AND LARGE TOWNS</vt:lpstr>
      <vt:lpstr>CITIES AND LARGE TOWNS</vt:lpstr>
      <vt:lpstr>CITIES AND LARGE TOWNS</vt:lpstr>
      <vt:lpstr>CITIES AND LARGE TOWNS</vt:lpstr>
    </vt:vector>
  </TitlesOfParts>
  <Manager>Bruce K. Northern</Manager>
  <Company>Indiana Election Division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Campaign Finance 2000</dc:title>
  <dc:subject>CFA Info for Election2000</dc:subject>
  <dc:creator>Michelle Thompson and Pamela Potesta</dc:creator>
  <cp:lastModifiedBy>IOT</cp:lastModifiedBy>
  <cp:revision>201</cp:revision>
  <cp:lastPrinted>1601-01-01T00:00:00Z</cp:lastPrinted>
  <dcterms:created xsi:type="dcterms:W3CDTF">1601-01-01T00:00:00Z</dcterms:created>
  <dcterms:modified xsi:type="dcterms:W3CDTF">2010-12-11T22:00:43Z</dcterms:modified>
</cp:coreProperties>
</file>