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4"/>
  </p:notesMasterIdLst>
  <p:sldIdLst>
    <p:sldId id="257" r:id="rId5"/>
    <p:sldId id="260" r:id="rId6"/>
    <p:sldId id="263" r:id="rId7"/>
    <p:sldId id="264" r:id="rId8"/>
    <p:sldId id="268" r:id="rId9"/>
    <p:sldId id="274" r:id="rId10"/>
    <p:sldId id="273" r:id="rId11"/>
    <p:sldId id="267"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40D866-AE1A-5680-1632-6A4882F37FB9}" name="Karen Meyers" initials="KM" userId="S::kmeyers@eac.gov::52efc87e-1a9b-4c29-87ef-afd36c4db599" providerId="AD"/>
  <p188:author id="{E114517B-6014-5F96-3685-1C1991108C10}" name="Kristen Muthig" initials="KM" userId="S::kmuthig@eac.gov::d0fb7ec0-1785-4a46-a83f-f52ebda6af4f" providerId="AD"/>
  <p188:author id="{EFB262C1-0C0A-31AD-8476-CAEAEAEBD7FB}" name="Ben Jackson" initials="BJ" userId="S::wjackson@eac.gov::826b796d-af88-4cdf-bdd9-6dad61b3e1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10A2F-9D64-493C-8544-94B97404C5B7}" v="1" dt="2022-12-07T20:48:2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8" d="100"/>
          <a:sy n="88"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2CF4C-46FB-4E05-BB9C-F645C64FB89C}" type="datetimeFigureOut">
              <a:rPr lang="en-US" smtClean="0"/>
              <a:t>12/9/2022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5A26B-6D4F-4F55-908D-856D80A0A091}" type="slidenum">
              <a:rPr lang="en-US" smtClean="0"/>
              <a:t>‹#›</a:t>
            </a:fld>
            <a:endParaRPr lang="en-US"/>
          </a:p>
        </p:txBody>
      </p:sp>
    </p:spTree>
    <p:extLst>
      <p:ext uri="{BB962C8B-B14F-4D97-AF65-F5344CB8AC3E}">
        <p14:creationId xmlns:p14="http://schemas.microsoft.com/office/powerpoint/2010/main" val="368546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a:t>
            </a:fld>
            <a:endParaRPr lang="en-US"/>
          </a:p>
        </p:txBody>
      </p:sp>
    </p:spTree>
    <p:extLst>
      <p:ext uri="{BB962C8B-B14F-4D97-AF65-F5344CB8AC3E}">
        <p14:creationId xmlns:p14="http://schemas.microsoft.com/office/powerpoint/2010/main" val="200950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a:t>Because of HAVA, the EAC strives to incorporate the needs of voters with disabilities into everything we do.</a:t>
            </a:r>
          </a:p>
          <a:p>
            <a:pPr marL="171450" indent="-171450">
              <a:buFont typeface="Arial"/>
              <a:buChar char="•"/>
            </a:pPr>
            <a:r>
              <a:rPr lang="en-US"/>
              <a:t>The EAC provides election officials with best practices, timely research, and other resources on voter accessibility.</a:t>
            </a:r>
            <a:endParaRPr lang="en-US">
              <a:cs typeface="Calibri"/>
            </a:endParaRPr>
          </a:p>
          <a:p>
            <a:pPr marL="171450" indent="-171450">
              <a:buFont typeface="Arial"/>
              <a:buChar char="•"/>
            </a:pPr>
            <a:r>
              <a:rPr lang="en-US"/>
              <a:t>To create these resources, the EAC has implemented an enhanced Clearinghouse Division made up of subject matter experts who have specialized knowledge from their experience as former election officials. </a:t>
            </a:r>
            <a:endParaRPr lang="en-US">
              <a:cs typeface="Calibri" panose="020F0502020204030204"/>
            </a:endParaRPr>
          </a:p>
          <a:p>
            <a:pPr marL="171450" indent="-171450">
              <a:buFont typeface="Arial"/>
              <a:buChar char="•"/>
            </a:pPr>
            <a:r>
              <a:rPr lang="en-US">
                <a:cs typeface="Calibri" panose="020F0502020204030204"/>
              </a:rPr>
              <a:t>You can see a few of these resources on this slide, including our best practice guides. These provide election officials with best practices on accessible voter registration, in-person voting, and voting-by-mail. </a:t>
            </a:r>
            <a:endParaRPr lang="en-US"/>
          </a:p>
          <a:p>
            <a:pPr marL="171450" indent="-171450">
              <a:buFont typeface="Arial"/>
              <a:buChar char="•"/>
            </a:pPr>
            <a:r>
              <a:rPr lang="en-US"/>
              <a:t>The EAC also developed a pocket-sized</a:t>
            </a:r>
            <a:r>
              <a:rPr lang="en-US" b="1"/>
              <a:t> </a:t>
            </a:r>
            <a:r>
              <a:rPr lang="en-US"/>
              <a:t>voter card and a large print version in Braille that serve as guides about voting rights for voters with disabilities. </a:t>
            </a:r>
            <a:endParaRPr lang="en-US">
              <a:cs typeface="Calibri"/>
            </a:endParaRPr>
          </a:p>
          <a:p>
            <a:pPr marL="171450" indent="-171450">
              <a:buFont typeface="Arial"/>
              <a:buChar char="•"/>
            </a:pPr>
            <a:r>
              <a:rPr lang="en-US"/>
              <a:t>The EAC has worked with advocacy groups and election officials to distribute the card, including disseminating more than 25,000 voter cards in Braille over the past two years.</a:t>
            </a:r>
            <a:endParaRPr lang="en-US">
              <a:cs typeface="Calibri" panose="020F0502020204030204"/>
            </a:endParaRPr>
          </a:p>
          <a:p>
            <a:pPr marL="171450" indent="-171450">
              <a:buFont typeface="Arial"/>
              <a:buChar char="•"/>
            </a:pPr>
            <a:r>
              <a:rPr lang="en-US"/>
              <a:t>Additionally, we ensure our website, which has all of these resources, is accessible. </a:t>
            </a:r>
            <a:endParaRPr lang="en-US">
              <a:cs typeface="Calibri"/>
            </a:endParaRPr>
          </a:p>
          <a:p>
            <a:pPr marL="171450" indent="-171450">
              <a:buFont typeface="Arial"/>
              <a:buChar char="•"/>
            </a:pPr>
            <a:r>
              <a:rPr lang="en-US"/>
              <a:t>We caption all of our videos, and we have interpreters and live captioning at in-person events.</a:t>
            </a:r>
            <a:endParaRPr lang="en-US">
              <a:cs typeface="Calibri"/>
            </a:endParaRPr>
          </a:p>
          <a:p>
            <a:pPr marL="171450" indent="-171450">
              <a:buFont typeface="Arial"/>
              <a:buChar char="•"/>
            </a:pPr>
            <a:r>
              <a:rPr lang="en-US"/>
              <a:t>The EAC has also issued FAQs for election officials to help make sure that everything they do is accessible, like absentee voting or voting-by-mail. </a:t>
            </a:r>
            <a:endParaRPr lang="en-US">
              <a:cs typeface="Calibri"/>
            </a:endParaRPr>
          </a:p>
        </p:txBody>
      </p:sp>
      <p:sp>
        <p:nvSpPr>
          <p:cNvPr id="4" name="Slide Number Placeholder 3"/>
          <p:cNvSpPr>
            <a:spLocks noGrp="1"/>
          </p:cNvSpPr>
          <p:nvPr>
            <p:ph type="sldNum" sz="quarter" idx="5"/>
          </p:nvPr>
        </p:nvSpPr>
        <p:spPr/>
        <p:txBody>
          <a:bodyPr/>
          <a:lstStyle/>
          <a:p>
            <a:fld id="{B62D483F-C0EF-4B87-92BD-CFCF770ADCE1}" type="slidenum">
              <a:rPr lang="en-US"/>
              <a:t>2</a:t>
            </a:fld>
            <a:endParaRPr lang="en-US"/>
          </a:p>
        </p:txBody>
      </p:sp>
    </p:spTree>
    <p:extLst>
      <p:ext uri="{BB962C8B-B14F-4D97-AF65-F5344CB8AC3E}">
        <p14:creationId xmlns:p14="http://schemas.microsoft.com/office/powerpoint/2010/main" val="361284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Sans-Serif"/>
              <a:buChar char="•"/>
            </a:pPr>
            <a:r>
              <a:rPr lang="en-US"/>
              <a:t>The EAC also conducts research to determine accessibility gaps and other resources.</a:t>
            </a:r>
          </a:p>
          <a:p>
            <a:pPr marL="171450" indent="-171450">
              <a:buFont typeface="Arial,Sans-Serif"/>
              <a:buChar char="•"/>
            </a:pPr>
            <a:r>
              <a:rPr lang="en-US"/>
              <a:t>For example, we commissioned Rutgers University to conduct a survey to identify accessibility advancements and deficiencies for voters with disabilities during the 2020 election. </a:t>
            </a:r>
            <a:endParaRPr lang="en-US">
              <a:cs typeface="Calibri" panose="020F0502020204030204"/>
            </a:endParaRPr>
          </a:p>
          <a:p>
            <a:pPr marL="171450" indent="-171450">
              <a:buFont typeface="Arial"/>
              <a:buChar char="•"/>
            </a:pPr>
            <a:r>
              <a:rPr lang="en-US">
                <a:cs typeface="Calibri" panose="020F0502020204030204"/>
              </a:rPr>
              <a:t>The key findings of that survey were: </a:t>
            </a:r>
          </a:p>
          <a:p>
            <a:pPr lvl="1" indent="-171450">
              <a:buFont typeface="Arial"/>
              <a:buChar char="•"/>
            </a:pPr>
            <a:r>
              <a:rPr lang="en-US">
                <a:cs typeface="Calibri" panose="020F0502020204030204"/>
              </a:rPr>
              <a:t>Turnout amongst voters with disabilities increased and reported barriers decreased when compared to previous elections.</a:t>
            </a:r>
          </a:p>
          <a:p>
            <a:pPr lvl="1" indent="-171450">
              <a:buFont typeface="Arial"/>
              <a:buChar char="•"/>
            </a:pPr>
            <a:r>
              <a:rPr lang="en-US">
                <a:cs typeface="Calibri" panose="020F0502020204030204"/>
              </a:rPr>
              <a:t>However, voters with disabilities were still less likely to vote and reported facing barriers more than twice as often as voters without disabilities.</a:t>
            </a:r>
            <a:endParaRPr lang="en-US"/>
          </a:p>
          <a:p>
            <a:pPr lvl="1" indent="-171450">
              <a:buFont typeface="Arial"/>
              <a:buChar char="•"/>
            </a:pPr>
            <a:r>
              <a:rPr lang="en-US">
                <a:cs typeface="Calibri" panose="020F0502020204030204"/>
              </a:rPr>
              <a:t>The progress appeared to be in polling places where the biggest declines in difficulty were in reading or seeing the ballot as well as difficulty understanding how to vote or use the voting equipment. </a:t>
            </a:r>
          </a:p>
          <a:p>
            <a:pPr lvl="1" indent="-171450">
              <a:buFont typeface="Arial"/>
              <a:buChar char="•"/>
            </a:pPr>
            <a:r>
              <a:rPr lang="en-US">
                <a:cs typeface="Calibri" panose="020F0502020204030204"/>
              </a:rPr>
              <a:t>The survey found that voting by mail was particularly difficult for voters with vision impairments.</a:t>
            </a:r>
          </a:p>
          <a:p>
            <a:pPr marL="171450" indent="-171450">
              <a:buFont typeface="Arial"/>
              <a:buChar char="•"/>
            </a:pPr>
            <a:r>
              <a:rPr lang="en-US"/>
              <a:t>Most recently, we worked with Rutgers University to conduct a survey to explore the digital divide of accessing voting information among people with and without disabilities. </a:t>
            </a:r>
            <a:endParaRPr lang="en-US">
              <a:cs typeface="Calibri" panose="020F0502020204030204"/>
            </a:endParaRPr>
          </a:p>
          <a:p>
            <a:pPr lvl="1" indent="-171450">
              <a:buFont typeface="Arial"/>
              <a:buChar char="•"/>
            </a:pPr>
            <a:r>
              <a:rPr lang="en-US">
                <a:cs typeface="Calibri" panose="020F0502020204030204"/>
              </a:rPr>
              <a:t>In that survey, we found that people with disabilities are less likely to use computers or the internet and are more likely to use non-internet based sources for voting information. </a:t>
            </a:r>
          </a:p>
          <a:p>
            <a:pPr lvl="1" indent="-171450">
              <a:buFont typeface="Arial"/>
              <a:buChar char="•"/>
            </a:pPr>
            <a:r>
              <a:rPr lang="en-US">
                <a:cs typeface="Calibri" panose="020F0502020204030204"/>
              </a:rPr>
              <a:t>This emphasizes the need for election officials to use a range of communications tools in order to reach all voters with election and voting information.</a:t>
            </a:r>
          </a:p>
          <a:p>
            <a:pPr lvl="1" indent="-171450">
              <a:buFont typeface="Arial"/>
              <a:buChar char="•"/>
            </a:pPr>
            <a:endParaRPr lang="en-US">
              <a:cs typeface="Calibri" panose="020F0502020204030204"/>
            </a:endParaRPr>
          </a:p>
          <a:p>
            <a:pPr lvl="1" indent="-171450">
              <a:buFont typeface="Arial"/>
              <a:buChar char="•"/>
            </a:pP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62D483F-C0EF-4B87-92BD-CFCF770ADCE1}" type="slidenum">
              <a:rPr lang="en-US"/>
              <a:t>3</a:t>
            </a:fld>
            <a:endParaRPr lang="en-US"/>
          </a:p>
        </p:txBody>
      </p:sp>
    </p:spTree>
    <p:extLst>
      <p:ext uri="{BB962C8B-B14F-4D97-AF65-F5344CB8AC3E}">
        <p14:creationId xmlns:p14="http://schemas.microsoft.com/office/powerpoint/2010/main" val="32399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Here is a list of EAC accessibility resources that are currently available. </a:t>
            </a:r>
          </a:p>
          <a:p>
            <a:pPr marL="171450" indent="-171450">
              <a:buFont typeface="Arial"/>
              <a:buChar char="•"/>
            </a:pPr>
            <a:r>
              <a:rPr lang="en-US">
                <a:cs typeface="Calibri"/>
              </a:rPr>
              <a:t>The best practices guides highlight </a:t>
            </a:r>
            <a:r>
              <a:rPr lang="en-US"/>
              <a:t>the primary barriers to accessibility in the voter registration process, in-person voting, and voting-by-mail and provide best practices to help ensure voters with disabilities have equal access to the voting experience. </a:t>
            </a:r>
            <a:endParaRPr lang="en-US">
              <a:cs typeface="Calibri"/>
            </a:endParaRPr>
          </a:p>
          <a:p>
            <a:pPr marL="171450" indent="-171450">
              <a:buFont typeface="Arial"/>
              <a:buChar char="•"/>
            </a:pPr>
            <a:r>
              <a:rPr lang="en-US"/>
              <a:t>The checklists and best practices in these guides can be utilized by election officials, policymakers, and advocates.</a:t>
            </a:r>
          </a:p>
          <a:p>
            <a:pPr marL="171450" indent="-171450">
              <a:buFont typeface="Arial"/>
              <a:buChar char="•"/>
            </a:pPr>
            <a:r>
              <a:rPr lang="en-US">
                <a:cs typeface="Calibri"/>
              </a:rPr>
              <a:t>The EAC recognizes outstanding innovation in elections and best practices in accessibility, including Contra Costa County California's "A simple (Accessible) Path for All" initiative, which launched the innovative Accessible Polling Place Location and Equipment (APPLE) class and provided toolkits for establishing and maintaining accessible polling places. </a:t>
            </a:r>
          </a:p>
        </p:txBody>
      </p:sp>
      <p:sp>
        <p:nvSpPr>
          <p:cNvPr id="4" name="Slide Number Placeholder 3"/>
          <p:cNvSpPr>
            <a:spLocks noGrp="1"/>
          </p:cNvSpPr>
          <p:nvPr>
            <p:ph type="sldNum" sz="quarter" idx="5"/>
          </p:nvPr>
        </p:nvSpPr>
        <p:spPr/>
        <p:txBody>
          <a:bodyPr/>
          <a:lstStyle/>
          <a:p>
            <a:fld id="{B62D483F-C0EF-4B87-92BD-CFCF770ADCE1}" type="slidenum">
              <a:rPr lang="en-US"/>
              <a:t>4</a:t>
            </a:fld>
            <a:endParaRPr lang="en-US"/>
          </a:p>
        </p:txBody>
      </p:sp>
    </p:spTree>
    <p:extLst>
      <p:ext uri="{BB962C8B-B14F-4D97-AF65-F5344CB8AC3E}">
        <p14:creationId xmlns:p14="http://schemas.microsoft.com/office/powerpoint/2010/main" val="301208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The EAC also has a number of upcoming resources. </a:t>
            </a:r>
          </a:p>
          <a:p>
            <a:pPr marL="171450" indent="-171450">
              <a:buFont typeface="Arial"/>
              <a:buChar char="•"/>
            </a:pPr>
            <a:r>
              <a:rPr lang="en-US">
                <a:cs typeface="Calibri"/>
              </a:rPr>
              <a:t>In partnership with the University of Rhode Island, the EAC has released a </a:t>
            </a:r>
            <a:r>
              <a:rPr lang="en-US"/>
              <a:t>series of simulation videos that replicate common Election Day issues. </a:t>
            </a:r>
          </a:p>
          <a:p>
            <a:pPr marL="171450" indent="-171450">
              <a:buFont typeface="Arial"/>
              <a:buChar char="•"/>
            </a:pPr>
            <a:r>
              <a:rPr lang="en-US"/>
              <a:t>The simulations that were used to create this video series are based on several inputs that are common to many polling places</a:t>
            </a:r>
            <a:r>
              <a:rPr lang="en-US">
                <a:cs typeface="Calibri"/>
              </a:rPr>
              <a:t>. </a:t>
            </a:r>
            <a:endParaRPr lang="en-US"/>
          </a:p>
          <a:p>
            <a:pPr marL="628650" lvl="1" indent="-171450">
              <a:buFont typeface="Arial,Sans-Serif"/>
              <a:buChar char="•"/>
            </a:pPr>
            <a:r>
              <a:rPr lang="en-US"/>
              <a:t>The first series addressed polling place consolidation, and in the coming months the EAC will release an additional series to help election officials develop a formula for deploying accessible voting machines in voting locations.</a:t>
            </a:r>
            <a:endParaRPr lang="en-US">
              <a:cs typeface="Calibri"/>
            </a:endParaRPr>
          </a:p>
          <a:p>
            <a:pPr marL="171450" indent="-171450">
              <a:buFont typeface="Arial"/>
              <a:buChar char="•"/>
            </a:pPr>
            <a:r>
              <a:rPr lang="en-US">
                <a:cs typeface="Calibri"/>
              </a:rPr>
              <a:t>The EAC is also working once again with Rutgers on a new study on the impact the Help America Vote Act has had on accessible voting.</a:t>
            </a:r>
          </a:p>
          <a:p>
            <a:pPr marL="628650" lvl="1" indent="-171450">
              <a:buFont typeface="Arial"/>
              <a:buChar char="•"/>
            </a:pPr>
            <a:r>
              <a:rPr lang="en-US">
                <a:cs typeface="Calibri"/>
              </a:rPr>
              <a:t>This study, with the other research the EAC has conducted, will give a better picture with supporting data of the progress that has been made, and the work still yet to do.</a:t>
            </a:r>
          </a:p>
          <a:p>
            <a:pPr marL="171450" indent="-171450">
              <a:buFont typeface="Arial"/>
              <a:buChar char="•"/>
            </a:pPr>
            <a:r>
              <a:rPr lang="en-US">
                <a:cs typeface="Calibri"/>
              </a:rPr>
              <a:t>WGBH, a public radio station in Boston, and the </a:t>
            </a:r>
            <a:r>
              <a:rPr lang="en-US"/>
              <a:t>National Center for Accessible Media (NCAM) will produce webinar style training modules on topics topic essential to voting accessibility</a:t>
            </a:r>
            <a:endParaRPr lang="en-US">
              <a:cs typeface="Calibri"/>
            </a:endParaRPr>
          </a:p>
          <a:p>
            <a:pPr marL="171450" indent="-171450">
              <a:buFont typeface="Arial"/>
              <a:buChar char="•"/>
            </a:pPr>
            <a:r>
              <a:rPr lang="en-US">
                <a:cs typeface="Calibri"/>
              </a:rPr>
              <a:t>And finally, similar to the studies done after the last presidential election, Rutgers University will survey voters after the 2022 election to determine if the gains made during the 2020 election have had a lasting impact</a:t>
            </a:r>
          </a:p>
          <a:p>
            <a:pPr marL="171450" indent="-171450">
              <a:buFont typeface="Arial"/>
              <a:buChar char="•"/>
            </a:pPr>
            <a:endParaRPr lang="en-US">
              <a:cs typeface="Calibri"/>
            </a:endParaRPr>
          </a:p>
          <a:p>
            <a:pPr marL="171450" indent="-171450">
              <a:buFont typeface="Arial"/>
              <a:buChar char="•"/>
            </a:pPr>
            <a:endParaRPr lang="en-US">
              <a:cs typeface="Calibri"/>
            </a:endParaRPr>
          </a:p>
          <a:p>
            <a:pPr marL="62865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B62D483F-C0EF-4B87-92BD-CFCF770ADCE1}" type="slidenum">
              <a:rPr lang="en-US"/>
              <a:t>5</a:t>
            </a:fld>
            <a:endParaRPr lang="en-US"/>
          </a:p>
        </p:txBody>
      </p:sp>
    </p:spTree>
    <p:extLst>
      <p:ext uri="{BB962C8B-B14F-4D97-AF65-F5344CB8AC3E}">
        <p14:creationId xmlns:p14="http://schemas.microsoft.com/office/powerpoint/2010/main" val="232699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In addition to the accessibility resources from the EAC, there are a variety of materials that are in development that we will continue to build on the catalog of EAC resources for election officials.</a:t>
            </a:r>
            <a:endParaRPr lang="en-US"/>
          </a:p>
          <a:p>
            <a:pPr marL="171450" indent="-171450">
              <a:buFont typeface="Arial"/>
              <a:buChar char="•"/>
            </a:pPr>
            <a:r>
              <a:rPr lang="en-US">
                <a:cs typeface="Calibri"/>
              </a:rPr>
              <a:t>Eac.gov/election-officials is a landing page for the many resources available to election officials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D0733-F7EF-460C-98AD-266FFB6A45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58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I want to make you aware the EAC has a monthly newsletter that includes upcoming events, new resources, and any other relevant information to assist you.</a:t>
            </a:r>
            <a:endParaRPr lang="en-US"/>
          </a:p>
          <a:p>
            <a:pPr marL="171450" indent="-171450">
              <a:buFont typeface="Arial"/>
              <a:buChar char="•"/>
            </a:pPr>
            <a:r>
              <a:rPr lang="en-US">
                <a:cs typeface="Calibri"/>
              </a:rPr>
              <a:t>This is a good way to keep up with what is happening at the EAC.</a:t>
            </a:r>
            <a:endParaRPr lang="en-US">
              <a:ea typeface="Calibri"/>
              <a:cs typeface="Calibri"/>
            </a:endParaRPr>
          </a:p>
          <a:p>
            <a:pPr marL="171450" indent="-171450">
              <a:buFont typeface="Arial"/>
              <a:buChar char="•"/>
            </a:pPr>
            <a:r>
              <a:rPr lang="en-US">
                <a:cs typeface="Calibri"/>
              </a:rPr>
              <a:t>If you don't you don't already receive the newsletter, you can go to this link and sign up and find the previous issues. </a:t>
            </a:r>
            <a:endParaRPr lang="en-US">
              <a:ea typeface="Calibri"/>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7</a:t>
            </a:fld>
            <a:endParaRPr lang="en-US"/>
          </a:p>
        </p:txBody>
      </p:sp>
    </p:spTree>
    <p:extLst>
      <p:ext uri="{BB962C8B-B14F-4D97-AF65-F5344CB8AC3E}">
        <p14:creationId xmlns:p14="http://schemas.microsoft.com/office/powerpoint/2010/main" val="66261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cs typeface="Calibri"/>
              </a:rPr>
              <a:t>The EAC also shares updates on news, new resources, events, and other information on our social media accounts. </a:t>
            </a:r>
          </a:p>
        </p:txBody>
      </p:sp>
      <p:sp>
        <p:nvSpPr>
          <p:cNvPr id="4" name="Slide Number Placeholder 3"/>
          <p:cNvSpPr>
            <a:spLocks noGrp="1"/>
          </p:cNvSpPr>
          <p:nvPr>
            <p:ph type="sldNum" sz="quarter" idx="5"/>
          </p:nvPr>
        </p:nvSpPr>
        <p:spPr/>
        <p:txBody>
          <a:bodyPr/>
          <a:lstStyle/>
          <a:p>
            <a:fld id="{664D0733-F7EF-460C-98AD-266FFB6A4596}" type="slidenum">
              <a:rPr lang="en-US" smtClean="0"/>
              <a:t>8</a:t>
            </a:fld>
            <a:endParaRPr lang="en-US"/>
          </a:p>
        </p:txBody>
      </p:sp>
    </p:spTree>
    <p:extLst>
      <p:ext uri="{BB962C8B-B14F-4D97-AF65-F5344CB8AC3E}">
        <p14:creationId xmlns:p14="http://schemas.microsoft.com/office/powerpoint/2010/main" val="314933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9</a:t>
            </a:fld>
            <a:endParaRPr lang="en-US"/>
          </a:p>
        </p:txBody>
      </p:sp>
    </p:spTree>
    <p:extLst>
      <p:ext uri="{BB962C8B-B14F-4D97-AF65-F5344CB8AC3E}">
        <p14:creationId xmlns:p14="http://schemas.microsoft.com/office/powerpoint/2010/main" val="418273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418B0C-E76E-45AE-8EB9-761227216D2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309261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18B0C-E76E-45AE-8EB9-761227216D2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307248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18B0C-E76E-45AE-8EB9-761227216D2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357366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BCB09-CC7A-40C1-A7E8-2B18A9BD100D}"/>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0" name="Picture 19">
            <a:extLst>
              <a:ext uri="{FF2B5EF4-FFF2-40B4-BE49-F238E27FC236}">
                <a16:creationId xmlns:a16="http://schemas.microsoft.com/office/drawing/2014/main" id="{2B87F0F5-CF85-4E03-A71D-BBAE478B74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9" y="-6291"/>
            <a:ext cx="9152389" cy="6864291"/>
          </a:xfrm>
          <a:prstGeom prst="rect">
            <a:avLst/>
          </a:prstGeom>
        </p:spPr>
      </p:pic>
      <p:pic>
        <p:nvPicPr>
          <p:cNvPr id="12" name="Picture 11" descr="Logo&#10;&#10;Description automatically generated">
            <a:extLst>
              <a:ext uri="{FF2B5EF4-FFF2-40B4-BE49-F238E27FC236}">
                <a16:creationId xmlns:a16="http://schemas.microsoft.com/office/drawing/2014/main" id="{350863F7-0EFC-464E-A6A1-5AA4BE7405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0" name="Text Placeholder 8"/>
          <p:cNvSpPr>
            <a:spLocks noGrp="1"/>
          </p:cNvSpPr>
          <p:nvPr>
            <p:ph type="body" sz="quarter" idx="14" hasCustomPrompt="1"/>
          </p:nvPr>
        </p:nvSpPr>
        <p:spPr>
          <a:xfrm>
            <a:off x="5937032" y="4140176"/>
            <a:ext cx="2853943" cy="1067313"/>
          </a:xfrm>
        </p:spPr>
        <p:txBody>
          <a:bodyPr vert="horz" lIns="91440" tIns="45720" rIns="91440" bIns="45720" rtlCol="0" anchor="ctr">
            <a:noAutofit/>
          </a:bodyPr>
          <a:lstStyle>
            <a:lvl1pPr>
              <a:defRPr lang="en-US" sz="1350" b="1" dirty="0">
                <a:solidFill>
                  <a:schemeClr val="accent1"/>
                </a:solidFill>
                <a:latin typeface="+mj-lt"/>
                <a:ea typeface="+mj-ea"/>
                <a:cs typeface="+mj-cs"/>
              </a:defRPr>
            </a:lvl1pPr>
          </a:lstStyle>
          <a:p>
            <a:pPr lvl="0" algn="r">
              <a:spcBef>
                <a:spcPct val="0"/>
              </a:spcBef>
              <a:buNone/>
            </a:pPr>
            <a:r>
              <a:rPr lang="en-US"/>
              <a:t>Name and title or</a:t>
            </a:r>
          </a:p>
          <a:p>
            <a:pPr lvl="0" algn="r">
              <a:spcBef>
                <a:spcPct val="0"/>
              </a:spcBef>
              <a:buNone/>
            </a:pPr>
            <a:r>
              <a:rPr lang="en-US"/>
              <a:t>Subtitle</a:t>
            </a:r>
          </a:p>
        </p:txBody>
      </p:sp>
      <p:sp>
        <p:nvSpPr>
          <p:cNvPr id="9" name="Text Placeholder 8"/>
          <p:cNvSpPr>
            <a:spLocks noGrp="1"/>
          </p:cNvSpPr>
          <p:nvPr>
            <p:ph type="body" sz="quarter" idx="13" hasCustomPrompt="1"/>
          </p:nvPr>
        </p:nvSpPr>
        <p:spPr>
          <a:xfrm>
            <a:off x="5700002" y="2826125"/>
            <a:ext cx="3090973" cy="744367"/>
          </a:xfrm>
        </p:spPr>
        <p:txBody>
          <a:bodyPr vert="horz" lIns="91440" tIns="45720" rIns="91440" bIns="45720" rtlCol="0" anchor="b">
            <a:noAutofit/>
          </a:bodyPr>
          <a:lstStyle>
            <a:lvl1pPr algn="r">
              <a:defRPr lang="en-US" sz="2250" b="1" dirty="0">
                <a:solidFill>
                  <a:schemeClr val="accent1"/>
                </a:solidFill>
                <a:latin typeface="+mj-lt"/>
                <a:ea typeface="+mj-ea"/>
                <a:cs typeface="+mj-cs"/>
              </a:defRPr>
            </a:lvl1pPr>
          </a:lstStyle>
          <a:p>
            <a:pPr lvl="0">
              <a:spcBef>
                <a:spcPct val="0"/>
              </a:spcBef>
              <a:buNone/>
            </a:pPr>
            <a:r>
              <a:rPr lang="en-US"/>
              <a:t>Presentation short title</a:t>
            </a:r>
          </a:p>
        </p:txBody>
      </p:sp>
      <p:sp>
        <p:nvSpPr>
          <p:cNvPr id="19" name="Text Placeholder 8"/>
          <p:cNvSpPr>
            <a:spLocks noGrp="1"/>
          </p:cNvSpPr>
          <p:nvPr>
            <p:ph type="body" sz="quarter" idx="15" hasCustomPrompt="1"/>
          </p:nvPr>
        </p:nvSpPr>
        <p:spPr>
          <a:xfrm>
            <a:off x="6449753" y="5645607"/>
            <a:ext cx="2341221" cy="896768"/>
          </a:xfrm>
        </p:spPr>
        <p:txBody>
          <a:bodyPr vert="horz" lIns="91440" tIns="45720" rIns="91440" bIns="45720" rtlCol="0" anchor="b">
            <a:noAutofit/>
          </a:bodyPr>
          <a:lstStyle>
            <a:lvl1pPr>
              <a:defRPr lang="en-US" sz="1013" b="1" dirty="0">
                <a:solidFill>
                  <a:schemeClr val="accent1"/>
                </a:solidFill>
                <a:latin typeface="+mj-lt"/>
                <a:ea typeface="+mj-ea"/>
                <a:cs typeface="+mj-cs"/>
              </a:defRPr>
            </a:lvl1pPr>
          </a:lstStyle>
          <a:p>
            <a:pPr lvl="0" algn="r">
              <a:spcBef>
                <a:spcPct val="0"/>
              </a:spcBef>
              <a:buNone/>
            </a:pPr>
            <a:r>
              <a:rPr lang="en-US"/>
              <a:t>Date and</a:t>
            </a:r>
          </a:p>
          <a:p>
            <a:pPr lvl="0" algn="r">
              <a:spcBef>
                <a:spcPct val="0"/>
              </a:spcBef>
              <a:buNone/>
            </a:pPr>
            <a:r>
              <a:rPr lang="en-US"/>
              <a:t>Location</a:t>
            </a:r>
          </a:p>
        </p:txBody>
      </p:sp>
    </p:spTree>
    <p:extLst>
      <p:ext uri="{BB962C8B-B14F-4D97-AF65-F5344CB8AC3E}">
        <p14:creationId xmlns:p14="http://schemas.microsoft.com/office/powerpoint/2010/main" val="195237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11" name="Rectangle 10"/>
          <p:cNvSpPr/>
          <p:nvPr userDrawn="1"/>
        </p:nvSpPr>
        <p:spPr>
          <a:xfrm>
            <a:off x="0" y="6129754"/>
            <a:ext cx="33528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p:cNvSpPr/>
          <p:nvPr userDrawn="1"/>
        </p:nvSpPr>
        <p:spPr>
          <a:xfrm>
            <a:off x="3276600" y="6129754"/>
            <a:ext cx="58674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 Placeholder 12"/>
          <p:cNvSpPr>
            <a:spLocks noGrp="1"/>
          </p:cNvSpPr>
          <p:nvPr>
            <p:ph type="body" sz="quarter" idx="14"/>
          </p:nvPr>
        </p:nvSpPr>
        <p:spPr>
          <a:xfrm>
            <a:off x="457202" y="1417638"/>
            <a:ext cx="7864679" cy="38401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24285BD6-A6AB-4C51-A9F6-EABF5B7F92DB}"/>
              </a:ext>
            </a:extLst>
          </p:cNvPr>
          <p:cNvSpPr>
            <a:spLocks noGrp="1"/>
          </p:cNvSpPr>
          <p:nvPr>
            <p:ph type="dt" sz="half" idx="10"/>
          </p:nvPr>
        </p:nvSpPr>
        <p:spPr>
          <a:xfrm>
            <a:off x="266700" y="6356354"/>
            <a:ext cx="2133600" cy="365125"/>
          </a:xfrm>
          <a:prstGeom prst="rect">
            <a:avLst/>
          </a:prstGeom>
        </p:spPr>
        <p:txBody>
          <a:bodyPr/>
          <a:lstStyle>
            <a:lvl1pPr>
              <a:defRPr b="1">
                <a:solidFill>
                  <a:schemeClr val="bg1"/>
                </a:solidFill>
              </a:defRPr>
            </a:lvl1pPr>
          </a:lstStyle>
          <a:p>
            <a:fld id="{FAF253E4-9754-4A51-90C1-AC9A571CA120}" type="datetime1">
              <a:rPr lang="en-US" smtClean="0"/>
              <a:t>12/9/2022</a:t>
            </a:fld>
            <a:endParaRPr lang="en-US"/>
          </a:p>
        </p:txBody>
      </p:sp>
      <p:sp>
        <p:nvSpPr>
          <p:cNvPr id="20" name="Footer Placeholder 4">
            <a:extLst>
              <a:ext uri="{FF2B5EF4-FFF2-40B4-BE49-F238E27FC236}">
                <a16:creationId xmlns:a16="http://schemas.microsoft.com/office/drawing/2014/main" id="{F4157ACE-2C00-4736-BA2A-64F7681CC382}"/>
              </a:ext>
            </a:extLst>
          </p:cNvPr>
          <p:cNvSpPr>
            <a:spLocks noGrp="1"/>
          </p:cNvSpPr>
          <p:nvPr>
            <p:ph type="ftr" sz="quarter" idx="11"/>
          </p:nvPr>
        </p:nvSpPr>
        <p:spPr>
          <a:xfrm>
            <a:off x="5867400" y="6356354"/>
            <a:ext cx="3048000" cy="365125"/>
          </a:xfrm>
          <a:prstGeom prst="rect">
            <a:avLst/>
          </a:prstGeom>
        </p:spPr>
        <p:txBody>
          <a:bodyPr/>
          <a:lstStyle>
            <a:lvl1pPr algn="r">
              <a:defRPr sz="563" b="1">
                <a:solidFill>
                  <a:schemeClr val="bg1"/>
                </a:solidFill>
              </a:defRPr>
            </a:lvl1pPr>
          </a:lstStyle>
          <a:p>
            <a:r>
              <a:rPr lang="en-US"/>
              <a:t>U.S. Election Assistance Commission | www.eac.gov</a:t>
            </a:r>
          </a:p>
        </p:txBody>
      </p:sp>
      <p:sp>
        <p:nvSpPr>
          <p:cNvPr id="21" name="Slide Number Placeholder 5">
            <a:extLst>
              <a:ext uri="{FF2B5EF4-FFF2-40B4-BE49-F238E27FC236}">
                <a16:creationId xmlns:a16="http://schemas.microsoft.com/office/drawing/2014/main" id="{5545B84D-E96C-48C5-A29E-2C43ADFA8289}"/>
              </a:ext>
            </a:extLst>
          </p:cNvPr>
          <p:cNvSpPr>
            <a:spLocks noGrp="1"/>
          </p:cNvSpPr>
          <p:nvPr>
            <p:ph type="sldNum" sz="quarter" idx="12"/>
          </p:nvPr>
        </p:nvSpPr>
        <p:spPr>
          <a:xfrm>
            <a:off x="3505200" y="6356354"/>
            <a:ext cx="2133600" cy="365125"/>
          </a:xfrm>
          <a:prstGeom prst="rect">
            <a:avLst/>
          </a:prstGeo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23" name="Title Placeholder 1">
            <a:extLst>
              <a:ext uri="{FF2B5EF4-FFF2-40B4-BE49-F238E27FC236}">
                <a16:creationId xmlns:a16="http://schemas.microsoft.com/office/drawing/2014/main" id="{90A9F474-3D61-4932-B9E1-608A4C45ECC5}"/>
              </a:ext>
            </a:extLst>
          </p:cNvPr>
          <p:cNvSpPr>
            <a:spLocks noGrp="1"/>
          </p:cNvSpPr>
          <p:nvPr>
            <p:ph type="title"/>
          </p:nvPr>
        </p:nvSpPr>
        <p:spPr>
          <a:xfrm>
            <a:off x="457202" y="274638"/>
            <a:ext cx="7864679"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2061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8">
            <a:extLst>
              <a:ext uri="{FF2B5EF4-FFF2-40B4-BE49-F238E27FC236}">
                <a16:creationId xmlns:a16="http://schemas.microsoft.com/office/drawing/2014/main" id="{75365B84-BEF1-4BF2-8334-88E1C22FC509}"/>
              </a:ext>
            </a:extLst>
          </p:cNvPr>
          <p:cNvSpPr>
            <a:spLocks noGrp="1"/>
          </p:cNvSpPr>
          <p:nvPr>
            <p:ph type="title" hasCustomPrompt="1"/>
          </p:nvPr>
        </p:nvSpPr>
        <p:spPr>
          <a:xfrm>
            <a:off x="457200" y="2850126"/>
            <a:ext cx="8229600" cy="1143000"/>
          </a:xfrm>
        </p:spPr>
        <p:txBody>
          <a:bodyPr/>
          <a:lstStyle>
            <a:lvl1pPr algn="l">
              <a:defRPr>
                <a:solidFill>
                  <a:schemeClr val="bg1"/>
                </a:solidFill>
              </a:defRPr>
            </a:lvl1pPr>
          </a:lstStyle>
          <a:p>
            <a:r>
              <a:rPr lang="en-US"/>
              <a:t>Questions?</a:t>
            </a:r>
          </a:p>
        </p:txBody>
      </p:sp>
      <p:sp>
        <p:nvSpPr>
          <p:cNvPr id="5" name="Date Placeholder 3">
            <a:extLst>
              <a:ext uri="{FF2B5EF4-FFF2-40B4-BE49-F238E27FC236}">
                <a16:creationId xmlns:a16="http://schemas.microsoft.com/office/drawing/2014/main" id="{568269BA-30A2-4233-B388-19EE983EBA57}"/>
              </a:ext>
            </a:extLst>
          </p:cNvPr>
          <p:cNvSpPr>
            <a:spLocks noGrp="1"/>
          </p:cNvSpPr>
          <p:nvPr>
            <p:ph type="dt" sz="half" idx="10"/>
          </p:nvPr>
        </p:nvSpPr>
        <p:spPr>
          <a:xfrm>
            <a:off x="266700" y="6356352"/>
            <a:ext cx="2133600" cy="365125"/>
          </a:xfrm>
        </p:spPr>
        <p:txBody>
          <a:bodyPr/>
          <a:lstStyle>
            <a:lvl1pPr>
              <a:defRPr b="1">
                <a:solidFill>
                  <a:schemeClr val="bg1"/>
                </a:solidFill>
              </a:defRPr>
            </a:lvl1pPr>
          </a:lstStyle>
          <a:p>
            <a:fld id="{ACB258D0-2DD3-449A-BBC4-3C9E8FD9376D}" type="datetime1">
              <a:rPr lang="en-US" smtClean="0"/>
              <a:t>12/9/2022</a:t>
            </a:fld>
            <a:endParaRPr lang="en-US"/>
          </a:p>
        </p:txBody>
      </p:sp>
      <p:sp>
        <p:nvSpPr>
          <p:cNvPr id="6" name="Footer Placeholder 4">
            <a:extLst>
              <a:ext uri="{FF2B5EF4-FFF2-40B4-BE49-F238E27FC236}">
                <a16:creationId xmlns:a16="http://schemas.microsoft.com/office/drawing/2014/main" id="{4EA99C4A-4C76-4EBC-AB74-2E34865F5E36}"/>
              </a:ext>
            </a:extLst>
          </p:cNvPr>
          <p:cNvSpPr>
            <a:spLocks noGrp="1"/>
          </p:cNvSpPr>
          <p:nvPr>
            <p:ph type="ftr" sz="quarter" idx="11"/>
          </p:nvPr>
        </p:nvSpPr>
        <p:spPr>
          <a:xfrm>
            <a:off x="5867400" y="6356352"/>
            <a:ext cx="3048000" cy="365125"/>
          </a:xfrm>
        </p:spPr>
        <p:txBody>
          <a:bodyPr/>
          <a:lstStyle>
            <a:lvl1pPr algn="r">
              <a:defRPr sz="750" b="1">
                <a:solidFill>
                  <a:schemeClr val="bg1"/>
                </a:solidFill>
              </a:defRPr>
            </a:lvl1pPr>
          </a:lstStyle>
          <a:p>
            <a:r>
              <a:rPr lang="en-US"/>
              <a:t>U.S. Election Assistance Commission | www.eac.gov</a:t>
            </a:r>
          </a:p>
        </p:txBody>
      </p:sp>
      <p:sp>
        <p:nvSpPr>
          <p:cNvPr id="10" name="Slide Number Placeholder 5">
            <a:extLst>
              <a:ext uri="{FF2B5EF4-FFF2-40B4-BE49-F238E27FC236}">
                <a16:creationId xmlns:a16="http://schemas.microsoft.com/office/drawing/2014/main" id="{A0245426-B47B-41FC-A45C-3A0875D41CB5}"/>
              </a:ext>
            </a:extLst>
          </p:cNvPr>
          <p:cNvSpPr>
            <a:spLocks noGrp="1"/>
          </p:cNvSpPr>
          <p:nvPr>
            <p:ph type="sldNum" sz="quarter" idx="12"/>
          </p:nvPr>
        </p:nvSpPr>
        <p:spPr>
          <a:xfrm>
            <a:off x="3505200" y="6356352"/>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70045E48-0CD6-444A-B413-29EEF96ED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Tree>
    <p:extLst>
      <p:ext uri="{BB962C8B-B14F-4D97-AF65-F5344CB8AC3E}">
        <p14:creationId xmlns:p14="http://schemas.microsoft.com/office/powerpoint/2010/main" val="4571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18B0C-E76E-45AE-8EB9-761227216D2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357959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18B0C-E76E-45AE-8EB9-761227216D2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13192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418B0C-E76E-45AE-8EB9-761227216D2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220325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18B0C-E76E-45AE-8EB9-761227216D26}"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150361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8B0C-E76E-45AE-8EB9-761227216D26}"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259493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18B0C-E76E-45AE-8EB9-761227216D26}"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377842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18B0C-E76E-45AE-8EB9-761227216D2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22230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18B0C-E76E-45AE-8EB9-761227216D2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854A-0AA7-421C-9DB4-E2FD8E387560}" type="slidenum">
              <a:rPr lang="en-US" smtClean="0"/>
              <a:t>‹#›</a:t>
            </a:fld>
            <a:endParaRPr lang="en-US"/>
          </a:p>
        </p:txBody>
      </p:sp>
    </p:spTree>
    <p:extLst>
      <p:ext uri="{BB962C8B-B14F-4D97-AF65-F5344CB8AC3E}">
        <p14:creationId xmlns:p14="http://schemas.microsoft.com/office/powerpoint/2010/main" val="152235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8B0C-E76E-45AE-8EB9-761227216D26}" type="datetimeFigureOut">
              <a:rPr lang="en-US" smtClean="0"/>
              <a:t>12/9/2022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F854A-0AA7-421C-9DB4-E2FD8E387560}" type="slidenum">
              <a:rPr lang="en-US" smtClean="0"/>
              <a:t>‹#›</a:t>
            </a:fld>
            <a:endParaRPr lang="en-US"/>
          </a:p>
        </p:txBody>
      </p:sp>
    </p:spTree>
    <p:extLst>
      <p:ext uri="{BB962C8B-B14F-4D97-AF65-F5344CB8AC3E}">
        <p14:creationId xmlns:p14="http://schemas.microsoft.com/office/powerpoint/2010/main" val="424642639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www.eac.gov/sites/default/files/electionofficials/QuickStartGuides/Ballot_Drop_Boxes_EAC_Quick_Start_Guide_508.pdf" TargetMode="External"/><Relationship Id="rId3" Type="http://schemas.openxmlformats.org/officeDocument/2006/relationships/hyperlink" Target="https://www.eac.gov/sites/default/files/Language_Access/Language_Access_and_Accessibility_Final_508.pdf" TargetMode="External"/><Relationship Id="rId7" Type="http://schemas.openxmlformats.org/officeDocument/2006/relationships/hyperlink" Target="https://www.eac.gov/news/2019/02/13/contra-costa-county-clerk-recorders-office-wins-national-award-election-work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eac.gov/best-practices-accessibility-voting-mail" TargetMode="External"/><Relationship Id="rId5" Type="http://schemas.openxmlformats.org/officeDocument/2006/relationships/hyperlink" Target="http://www.eac.gov/best-practices-accessible-person-voting" TargetMode="External"/><Relationship Id="rId4" Type="http://schemas.openxmlformats.org/officeDocument/2006/relationships/hyperlink" Target="https://www.eac.gov/best-practices-accessible-voter-registr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www.eac.gov/newsletter"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055" y="4752695"/>
            <a:ext cx="103911" cy="248209"/>
          </a:xfrm>
          <a:prstGeom prst="rect">
            <a:avLst/>
          </a:prstGeom>
          <a:noFill/>
        </p:spPr>
        <p:txBody>
          <a:bodyPr wrap="square" rtlCol="0">
            <a:spAutoFit/>
          </a:bodyPr>
          <a:lstStyle/>
          <a:p>
            <a:endParaRPr lang="en-US" sz="1013"/>
          </a:p>
        </p:txBody>
      </p:sp>
      <p:sp>
        <p:nvSpPr>
          <p:cNvPr id="5" name="Text Placeholder 4">
            <a:extLst>
              <a:ext uri="{FF2B5EF4-FFF2-40B4-BE49-F238E27FC236}">
                <a16:creationId xmlns:a16="http://schemas.microsoft.com/office/drawing/2014/main" id="{96C3B5CF-A617-57F1-B98C-515BB6D4154E}"/>
              </a:ext>
            </a:extLst>
          </p:cNvPr>
          <p:cNvSpPr>
            <a:spLocks noGrp="1"/>
          </p:cNvSpPr>
          <p:nvPr>
            <p:ph type="body" sz="quarter" idx="14"/>
          </p:nvPr>
        </p:nvSpPr>
        <p:spPr>
          <a:xfrm>
            <a:off x="4093417" y="4325861"/>
            <a:ext cx="4326683" cy="600364"/>
          </a:xfrm>
        </p:spPr>
        <p:txBody>
          <a:bodyPr/>
          <a:lstStyle/>
          <a:p>
            <a:pPr marL="0" indent="0" algn="r">
              <a:buNone/>
            </a:pPr>
            <a:r>
              <a:rPr lang="en-US" sz="2100" dirty="0"/>
              <a:t>Subject Matter Expert Ben Jackson</a:t>
            </a:r>
            <a:endParaRPr lang="en-US" sz="2100" dirty="0">
              <a:cs typeface="Calibri"/>
            </a:endParaRPr>
          </a:p>
        </p:txBody>
      </p:sp>
      <p:sp>
        <p:nvSpPr>
          <p:cNvPr id="7" name="Text Placeholder 6"/>
          <p:cNvSpPr>
            <a:spLocks noGrp="1"/>
          </p:cNvSpPr>
          <p:nvPr>
            <p:ph type="body" sz="quarter" idx="13"/>
          </p:nvPr>
        </p:nvSpPr>
        <p:spPr>
          <a:xfrm>
            <a:off x="4793927" y="2857130"/>
            <a:ext cx="3242801" cy="764749"/>
          </a:xfrm>
        </p:spPr>
        <p:txBody>
          <a:bodyPr>
            <a:noAutofit/>
          </a:bodyPr>
          <a:lstStyle/>
          <a:p>
            <a:pPr marL="0" indent="0" algn="ctr">
              <a:spcBef>
                <a:spcPts val="0"/>
              </a:spcBef>
              <a:buNone/>
            </a:pPr>
            <a:r>
              <a:rPr lang="en-US" sz="2700"/>
              <a:t>U.S. Election Assistance Commission</a:t>
            </a:r>
            <a:endParaRPr lang="en-US" sz="1800">
              <a:cs typeface="Calibri"/>
            </a:endParaRPr>
          </a:p>
        </p:txBody>
      </p:sp>
      <p:sp>
        <p:nvSpPr>
          <p:cNvPr id="3" name="Text Placeholder 2">
            <a:extLst>
              <a:ext uri="{FF2B5EF4-FFF2-40B4-BE49-F238E27FC236}">
                <a16:creationId xmlns:a16="http://schemas.microsoft.com/office/drawing/2014/main" id="{90664B52-49B9-4EEE-99B5-E6AD0796B8B1}"/>
              </a:ext>
            </a:extLst>
          </p:cNvPr>
          <p:cNvSpPr>
            <a:spLocks noGrp="1"/>
          </p:cNvSpPr>
          <p:nvPr>
            <p:ph type="body" sz="quarter" idx="15"/>
          </p:nvPr>
        </p:nvSpPr>
        <p:spPr>
          <a:xfrm>
            <a:off x="4998665" y="4925629"/>
            <a:ext cx="2609145" cy="529769"/>
          </a:xfrm>
        </p:spPr>
        <p:txBody>
          <a:bodyPr anchor="b"/>
          <a:lstStyle/>
          <a:p>
            <a:pPr marL="0" indent="0" algn="r">
              <a:buNone/>
            </a:pPr>
            <a:r>
              <a:rPr lang="en-US" sz="1800" dirty="0"/>
              <a:t>December 14, 2022</a:t>
            </a:r>
            <a:endParaRPr lang="en-US" sz="1800" dirty="0">
              <a:cs typeface="Calibri"/>
            </a:endParaRPr>
          </a:p>
        </p:txBody>
      </p:sp>
    </p:spTree>
    <p:extLst>
      <p:ext uri="{BB962C8B-B14F-4D97-AF65-F5344CB8AC3E}">
        <p14:creationId xmlns:p14="http://schemas.microsoft.com/office/powerpoint/2010/main" val="33887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627DB7-06F7-9779-0B3F-021FD438B9AA}"/>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769AA93-2FE4-1CC4-8D22-E9EF1CC6FC44}"/>
              </a:ext>
            </a:extLst>
          </p:cNvPr>
          <p:cNvSpPr>
            <a:spLocks noGrp="1"/>
          </p:cNvSpPr>
          <p:nvPr>
            <p:ph type="title"/>
          </p:nvPr>
        </p:nvSpPr>
        <p:spPr/>
        <p:txBody>
          <a:bodyPr/>
          <a:lstStyle/>
          <a:p>
            <a:r>
              <a:rPr lang="en-US">
                <a:cs typeface="Calibri"/>
              </a:rPr>
              <a:t>Accessible Voting and the EAC </a:t>
            </a:r>
            <a:endParaRPr lang="en-US"/>
          </a:p>
        </p:txBody>
      </p:sp>
      <p:pic>
        <p:nvPicPr>
          <p:cNvPr id="7" name="Picture 7" descr="Logo, company name&#10;&#10;Description automatically generated">
            <a:extLst>
              <a:ext uri="{FF2B5EF4-FFF2-40B4-BE49-F238E27FC236}">
                <a16:creationId xmlns:a16="http://schemas.microsoft.com/office/drawing/2014/main" id="{F5E70EAB-7782-A6FA-CD9D-8A45A7A6A540}"/>
              </a:ext>
            </a:extLst>
          </p:cNvPr>
          <p:cNvPicPr>
            <a:picLocks noChangeAspect="1"/>
          </p:cNvPicPr>
          <p:nvPr/>
        </p:nvPicPr>
        <p:blipFill>
          <a:blip r:embed="rId3"/>
          <a:stretch>
            <a:fillRect/>
          </a:stretch>
        </p:blipFill>
        <p:spPr>
          <a:xfrm rot="1740000">
            <a:off x="3450841" y="2575561"/>
            <a:ext cx="1247083" cy="1544358"/>
          </a:xfrm>
          <a:prstGeom prst="rect">
            <a:avLst/>
          </a:prstGeom>
          <a:ln>
            <a:noFill/>
          </a:ln>
          <a:effectLst>
            <a:outerShdw blurRad="190500" algn="tl" rotWithShape="0">
              <a:srgbClr val="000000">
                <a:alpha val="70000"/>
              </a:srgbClr>
            </a:outerShdw>
          </a:effectLst>
        </p:spPr>
      </p:pic>
      <p:pic>
        <p:nvPicPr>
          <p:cNvPr id="8" name="Picture 8" descr="Text&#10;&#10;Description automatically generated">
            <a:extLst>
              <a:ext uri="{FF2B5EF4-FFF2-40B4-BE49-F238E27FC236}">
                <a16:creationId xmlns:a16="http://schemas.microsoft.com/office/drawing/2014/main" id="{8E6664AF-379E-5B13-F8B1-9D56B5A992D8}"/>
              </a:ext>
            </a:extLst>
          </p:cNvPr>
          <p:cNvPicPr>
            <a:picLocks noChangeAspect="1"/>
          </p:cNvPicPr>
          <p:nvPr/>
        </p:nvPicPr>
        <p:blipFill>
          <a:blip r:embed="rId4"/>
          <a:stretch>
            <a:fillRect/>
          </a:stretch>
        </p:blipFill>
        <p:spPr>
          <a:xfrm rot="360000">
            <a:off x="2546213" y="2127061"/>
            <a:ext cx="1292552" cy="1606493"/>
          </a:xfrm>
          <a:prstGeom prst="rect">
            <a:avLst/>
          </a:prstGeom>
          <a:ln>
            <a:noFill/>
          </a:ln>
          <a:effectLst>
            <a:outerShdw blurRad="190500" algn="tl" rotWithShape="0">
              <a:srgbClr val="000000">
                <a:alpha val="70000"/>
              </a:srgbClr>
            </a:outerShdw>
          </a:effectLst>
        </p:spPr>
      </p:pic>
      <p:pic>
        <p:nvPicPr>
          <p:cNvPr id="10" name="Picture 10" descr="Icon&#10;&#10;Description automatically generated">
            <a:extLst>
              <a:ext uri="{FF2B5EF4-FFF2-40B4-BE49-F238E27FC236}">
                <a16:creationId xmlns:a16="http://schemas.microsoft.com/office/drawing/2014/main" id="{4448A7EA-A03B-AA3F-B5F3-946CB8EDE058}"/>
              </a:ext>
            </a:extLst>
          </p:cNvPr>
          <p:cNvPicPr>
            <a:picLocks noChangeAspect="1"/>
          </p:cNvPicPr>
          <p:nvPr/>
        </p:nvPicPr>
        <p:blipFill>
          <a:blip r:embed="rId5"/>
          <a:stretch>
            <a:fillRect/>
          </a:stretch>
        </p:blipFill>
        <p:spPr>
          <a:xfrm rot="20460000">
            <a:off x="1550158" y="2402103"/>
            <a:ext cx="1268648" cy="1652770"/>
          </a:xfrm>
          <a:prstGeom prst="rect">
            <a:avLst/>
          </a:prstGeom>
          <a:ln>
            <a:noFill/>
          </a:ln>
          <a:effectLst>
            <a:outerShdw blurRad="190500" algn="tl" rotWithShape="0">
              <a:srgbClr val="000000">
                <a:alpha val="70000"/>
              </a:srgbClr>
            </a:outerShdw>
          </a:effectLst>
        </p:spPr>
      </p:pic>
      <p:pic>
        <p:nvPicPr>
          <p:cNvPr id="9" name="Picture 9" descr="Text&#10;&#10;Description automatically generated">
            <a:extLst>
              <a:ext uri="{FF2B5EF4-FFF2-40B4-BE49-F238E27FC236}">
                <a16:creationId xmlns:a16="http://schemas.microsoft.com/office/drawing/2014/main" id="{B60B800D-3E2F-9639-DFD6-8D7F9884B658}"/>
              </a:ext>
            </a:extLst>
          </p:cNvPr>
          <p:cNvPicPr>
            <a:picLocks noChangeAspect="1"/>
          </p:cNvPicPr>
          <p:nvPr/>
        </p:nvPicPr>
        <p:blipFill>
          <a:blip r:embed="rId6"/>
          <a:stretch>
            <a:fillRect/>
          </a:stretch>
        </p:blipFill>
        <p:spPr>
          <a:xfrm>
            <a:off x="5030085" y="3723569"/>
            <a:ext cx="2639683" cy="15025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55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F313E-2318-1F7A-A73C-D4461090DA84}"/>
              </a:ext>
            </a:extLst>
          </p:cNvPr>
          <p:cNvSpPr>
            <a:spLocks noGrp="1"/>
          </p:cNvSpPr>
          <p:nvPr>
            <p:ph type="body" sz="quarter" idx="14"/>
          </p:nvPr>
        </p:nvSpPr>
        <p:spPr/>
        <p:txBody>
          <a:bodyPr vert="horz" lIns="51435" tIns="25718" rIns="51435" bIns="25718" rtlCol="0" anchor="t">
            <a:normAutofit/>
          </a:bodyPr>
          <a:lstStyle/>
          <a:p>
            <a:r>
              <a:rPr lang="en-US">
                <a:cs typeface="Calibri"/>
              </a:rPr>
              <a:t>EAC Funded Research</a:t>
            </a:r>
          </a:p>
          <a:p>
            <a:pPr lvl="1"/>
            <a:r>
              <a:rPr lang="en-US">
                <a:cs typeface="Calibri"/>
              </a:rPr>
              <a:t>Disability and Voting Accessibility in the 2020 Elections </a:t>
            </a:r>
          </a:p>
          <a:p>
            <a:pPr lvl="1"/>
            <a:r>
              <a:rPr lang="en-US">
                <a:cs typeface="Calibri"/>
              </a:rPr>
              <a:t>Digital Divide </a:t>
            </a:r>
          </a:p>
        </p:txBody>
      </p:sp>
      <p:sp>
        <p:nvSpPr>
          <p:cNvPr id="3" name="Footer Placeholder 2">
            <a:extLst>
              <a:ext uri="{FF2B5EF4-FFF2-40B4-BE49-F238E27FC236}">
                <a16:creationId xmlns:a16="http://schemas.microsoft.com/office/drawing/2014/main" id="{0B45ADAC-9D43-85CD-B161-2E3CE949740B}"/>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202319A1-0D1E-668F-2F43-55E448EAB836}"/>
              </a:ext>
            </a:extLst>
          </p:cNvPr>
          <p:cNvSpPr>
            <a:spLocks noGrp="1"/>
          </p:cNvSpPr>
          <p:nvPr>
            <p:ph type="title"/>
          </p:nvPr>
        </p:nvSpPr>
        <p:spPr/>
        <p:txBody>
          <a:bodyPr/>
          <a:lstStyle/>
          <a:p>
            <a:r>
              <a:rPr lang="en-US">
                <a:cs typeface="Calibri"/>
              </a:rPr>
              <a:t>Accessibility Considerations </a:t>
            </a:r>
            <a:endParaRPr lang="en-US"/>
          </a:p>
        </p:txBody>
      </p:sp>
      <p:pic>
        <p:nvPicPr>
          <p:cNvPr id="6" name="Picture 6" descr="A picture containing text&#10;&#10;Description automatically generated">
            <a:extLst>
              <a:ext uri="{FF2B5EF4-FFF2-40B4-BE49-F238E27FC236}">
                <a16:creationId xmlns:a16="http://schemas.microsoft.com/office/drawing/2014/main" id="{1443E477-B524-F31A-2F85-1A68D010C24D}"/>
              </a:ext>
            </a:extLst>
          </p:cNvPr>
          <p:cNvPicPr>
            <a:picLocks noChangeAspect="1"/>
          </p:cNvPicPr>
          <p:nvPr/>
        </p:nvPicPr>
        <p:blipFill>
          <a:blip r:embed="rId3"/>
          <a:stretch>
            <a:fillRect/>
          </a:stretch>
        </p:blipFill>
        <p:spPr>
          <a:xfrm rot="660000">
            <a:off x="5645989" y="3014902"/>
            <a:ext cx="1485900" cy="1938851"/>
          </a:xfrm>
          <a:prstGeom prst="rect">
            <a:avLst/>
          </a:prstGeom>
          <a:ln>
            <a:noFill/>
          </a:ln>
          <a:effectLst>
            <a:outerShdw blurRad="190500" algn="tl" rotWithShape="0">
              <a:srgbClr val="000000">
                <a:alpha val="70000"/>
              </a:srgbClr>
            </a:outerShdw>
          </a:effectLst>
        </p:spPr>
      </p:pic>
      <p:pic>
        <p:nvPicPr>
          <p:cNvPr id="5" name="Picture 5" descr="Graphical user interface, text, application, chat or text message&#10;&#10;Description automatically generated">
            <a:extLst>
              <a:ext uri="{FF2B5EF4-FFF2-40B4-BE49-F238E27FC236}">
                <a16:creationId xmlns:a16="http://schemas.microsoft.com/office/drawing/2014/main" id="{54620CA3-30E8-AAAD-6E05-4A6389ACD076}"/>
              </a:ext>
            </a:extLst>
          </p:cNvPr>
          <p:cNvPicPr>
            <a:picLocks noChangeAspect="1"/>
          </p:cNvPicPr>
          <p:nvPr/>
        </p:nvPicPr>
        <p:blipFill>
          <a:blip r:embed="rId4"/>
          <a:stretch>
            <a:fillRect/>
          </a:stretch>
        </p:blipFill>
        <p:spPr>
          <a:xfrm rot="-480000">
            <a:off x="3911271" y="2845168"/>
            <a:ext cx="1709648" cy="2289100"/>
          </a:xfrm>
          <a:prstGeom prst="rect">
            <a:avLst/>
          </a:prstGeom>
        </p:spPr>
      </p:pic>
    </p:spTree>
    <p:extLst>
      <p:ext uri="{BB962C8B-B14F-4D97-AF65-F5344CB8AC3E}">
        <p14:creationId xmlns:p14="http://schemas.microsoft.com/office/powerpoint/2010/main" val="348658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96175-A3F1-5964-277F-D19F2C78A270}"/>
              </a:ext>
            </a:extLst>
          </p:cNvPr>
          <p:cNvSpPr>
            <a:spLocks noGrp="1"/>
          </p:cNvSpPr>
          <p:nvPr>
            <p:ph type="body" sz="quarter" idx="14"/>
          </p:nvPr>
        </p:nvSpPr>
        <p:spPr>
          <a:xfrm>
            <a:off x="1485902" y="1920479"/>
            <a:ext cx="5952424" cy="3408489"/>
          </a:xfrm>
        </p:spPr>
        <p:txBody>
          <a:bodyPr vert="horz" lIns="51435" tIns="25718" rIns="51435" bIns="25718" rtlCol="0" anchor="t">
            <a:normAutofit fontScale="85000" lnSpcReduction="20000"/>
          </a:bodyPr>
          <a:lstStyle/>
          <a:p>
            <a:r>
              <a:rPr lang="en-US" b="1" dirty="0">
                <a:ea typeface="+mn-lt"/>
                <a:cs typeface="+mn-lt"/>
                <a:hlinkClick r:id="rId3"/>
              </a:rPr>
              <a:t>Language Access and Accessibility</a:t>
            </a:r>
          </a:p>
          <a:p>
            <a:r>
              <a:rPr lang="en-US" b="1" dirty="0">
                <a:ea typeface="+mn-lt"/>
                <a:cs typeface="+mn-lt"/>
                <a:hlinkClick r:id="rId4"/>
              </a:rPr>
              <a:t>Best Practices for Accessible Voter Registration</a:t>
            </a:r>
          </a:p>
          <a:p>
            <a:r>
              <a:rPr lang="en-US" b="1" dirty="0">
                <a:ea typeface="+mn-lt"/>
                <a:cs typeface="+mn-lt"/>
                <a:hlinkClick r:id="rId5"/>
              </a:rPr>
              <a:t>Best Practices for Accessible In-Person Voting</a:t>
            </a:r>
          </a:p>
          <a:p>
            <a:r>
              <a:rPr lang="en-US" b="1" dirty="0">
                <a:ea typeface="+mn-lt"/>
                <a:cs typeface="+mn-lt"/>
                <a:hlinkClick r:id="rId6"/>
              </a:rPr>
              <a:t>Best Practices: Accessibility for Voting By Mail</a:t>
            </a:r>
          </a:p>
          <a:p>
            <a:r>
              <a:rPr lang="en-US" b="1" dirty="0">
                <a:ea typeface="+mn-lt"/>
                <a:cs typeface="+mn-lt"/>
                <a:hlinkClick r:id="rId7"/>
              </a:rPr>
              <a:t>EAC </a:t>
            </a:r>
            <a:r>
              <a:rPr lang="en-US" b="1" dirty="0" err="1">
                <a:ea typeface="+mn-lt"/>
                <a:cs typeface="+mn-lt"/>
                <a:hlinkClick r:id="rId7"/>
              </a:rPr>
              <a:t>Clearie</a:t>
            </a:r>
            <a:r>
              <a:rPr lang="en-US" b="1" dirty="0">
                <a:ea typeface="+mn-lt"/>
                <a:cs typeface="+mn-lt"/>
                <a:hlinkClick r:id="rId7"/>
              </a:rPr>
              <a:t> Awards Improving Accessibility for Voters with Disabilities.</a:t>
            </a:r>
          </a:p>
          <a:p>
            <a:r>
              <a:rPr lang="en-US" b="1" dirty="0">
                <a:ea typeface="+mn-lt"/>
                <a:cs typeface="+mn-lt"/>
                <a:hlinkClick r:id="rId8"/>
              </a:rPr>
              <a:t>Quick Start Guide: Ballot Drop Boxes </a:t>
            </a:r>
            <a:endParaRPr lang="en-US" b="1" dirty="0">
              <a:ea typeface="+mn-lt"/>
              <a:cs typeface="+mn-lt"/>
              <a:hlinkClick r:id="rId7"/>
            </a:endParaRPr>
          </a:p>
        </p:txBody>
      </p:sp>
      <p:sp>
        <p:nvSpPr>
          <p:cNvPr id="3" name="Footer Placeholder 2">
            <a:extLst>
              <a:ext uri="{FF2B5EF4-FFF2-40B4-BE49-F238E27FC236}">
                <a16:creationId xmlns:a16="http://schemas.microsoft.com/office/drawing/2014/main" id="{E2A50042-214F-9792-65DB-F04B7092BFED}"/>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D6633539-26B8-873D-B8D0-7A4AD8B0E565}"/>
              </a:ext>
            </a:extLst>
          </p:cNvPr>
          <p:cNvSpPr>
            <a:spLocks noGrp="1"/>
          </p:cNvSpPr>
          <p:nvPr>
            <p:ph type="title"/>
          </p:nvPr>
        </p:nvSpPr>
        <p:spPr/>
        <p:txBody>
          <a:bodyPr/>
          <a:lstStyle/>
          <a:p>
            <a:r>
              <a:rPr lang="en-US">
                <a:cs typeface="Calibri"/>
              </a:rPr>
              <a:t>EAC Resources </a:t>
            </a:r>
            <a:endParaRPr lang="en-US"/>
          </a:p>
        </p:txBody>
      </p:sp>
    </p:spTree>
    <p:extLst>
      <p:ext uri="{BB962C8B-B14F-4D97-AF65-F5344CB8AC3E}">
        <p14:creationId xmlns:p14="http://schemas.microsoft.com/office/powerpoint/2010/main" val="352347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5E0A1-7578-ED85-4671-79742FF85592}"/>
              </a:ext>
            </a:extLst>
          </p:cNvPr>
          <p:cNvSpPr>
            <a:spLocks noGrp="1"/>
          </p:cNvSpPr>
          <p:nvPr>
            <p:ph type="body" sz="quarter" idx="14"/>
          </p:nvPr>
        </p:nvSpPr>
        <p:spPr>
          <a:xfrm>
            <a:off x="1485901" y="1920478"/>
            <a:ext cx="6200433" cy="3451622"/>
          </a:xfrm>
        </p:spPr>
        <p:txBody>
          <a:bodyPr vert="horz" lIns="51435" tIns="25718" rIns="51435" bIns="25718" rtlCol="0" anchor="t">
            <a:normAutofit lnSpcReduction="10000"/>
          </a:bodyPr>
          <a:lstStyle/>
          <a:p>
            <a:r>
              <a:rPr lang="en-US">
                <a:ea typeface="+mn-lt"/>
                <a:cs typeface="+mn-lt"/>
              </a:rPr>
              <a:t>EAC and URI Election Processes Simulation Video Series </a:t>
            </a:r>
            <a:endParaRPr lang="en-US">
              <a:cs typeface="Calibri"/>
            </a:endParaRPr>
          </a:p>
          <a:p>
            <a:pPr lvl="1"/>
            <a:r>
              <a:rPr lang="en-US">
                <a:cs typeface="Calibri"/>
              </a:rPr>
              <a:t>Formula for Deploying Accessible Voting Machines</a:t>
            </a:r>
          </a:p>
          <a:p>
            <a:r>
              <a:rPr lang="en-US">
                <a:cs typeface="Calibri"/>
              </a:rPr>
              <a:t>Survey of the impact of the 20 years of HAVA</a:t>
            </a:r>
          </a:p>
          <a:p>
            <a:r>
              <a:rPr lang="en-US">
                <a:cs typeface="Calibri"/>
              </a:rPr>
              <a:t>Election Official Training Resources</a:t>
            </a:r>
          </a:p>
          <a:p>
            <a:r>
              <a:rPr lang="en-US">
                <a:cs typeface="Calibri"/>
              </a:rPr>
              <a:t>Accessibility Survey of the 2022 Election</a:t>
            </a:r>
          </a:p>
        </p:txBody>
      </p:sp>
      <p:sp>
        <p:nvSpPr>
          <p:cNvPr id="3" name="Footer Placeholder 2">
            <a:extLst>
              <a:ext uri="{FF2B5EF4-FFF2-40B4-BE49-F238E27FC236}">
                <a16:creationId xmlns:a16="http://schemas.microsoft.com/office/drawing/2014/main" id="{12895E9E-78A4-9D30-AAE5-02B76A442836}"/>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F8087B58-5069-69E9-7F33-9E4B2E468183}"/>
              </a:ext>
            </a:extLst>
          </p:cNvPr>
          <p:cNvSpPr>
            <a:spLocks noGrp="1"/>
          </p:cNvSpPr>
          <p:nvPr>
            <p:ph type="title"/>
          </p:nvPr>
        </p:nvSpPr>
        <p:spPr/>
        <p:txBody>
          <a:bodyPr/>
          <a:lstStyle/>
          <a:p>
            <a:r>
              <a:rPr lang="en-US">
                <a:cs typeface="Calibri"/>
              </a:rPr>
              <a:t>Upcoming Resources</a:t>
            </a:r>
            <a:endParaRPr lang="en-US"/>
          </a:p>
        </p:txBody>
      </p:sp>
    </p:spTree>
    <p:extLst>
      <p:ext uri="{BB962C8B-B14F-4D97-AF65-F5344CB8AC3E}">
        <p14:creationId xmlns:p14="http://schemas.microsoft.com/office/powerpoint/2010/main" val="350248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Qr code&#10;&#10;Description automatically generated">
            <a:extLst>
              <a:ext uri="{FF2B5EF4-FFF2-40B4-BE49-F238E27FC236}">
                <a16:creationId xmlns:a16="http://schemas.microsoft.com/office/drawing/2014/main" id="{52DC2A81-1F93-D509-0BF3-ABD4E90478BA}"/>
              </a:ext>
            </a:extLst>
          </p:cNvPr>
          <p:cNvPicPr>
            <a:picLocks noChangeAspect="1"/>
          </p:cNvPicPr>
          <p:nvPr/>
        </p:nvPicPr>
        <p:blipFill rotWithShape="1">
          <a:blip r:embed="rId3"/>
          <a:srcRect t="6425" r="23049" b="279"/>
          <a:stretch/>
        </p:blipFill>
        <p:spPr>
          <a:xfrm>
            <a:off x="3723276" y="2140052"/>
            <a:ext cx="3818806" cy="3016307"/>
          </a:xfrm>
          <a:prstGeom prst="rect">
            <a:avLst/>
          </a:prstGeom>
        </p:spPr>
      </p:pic>
      <p:sp>
        <p:nvSpPr>
          <p:cNvPr id="2" name="Text Placeholder 1">
            <a:extLst>
              <a:ext uri="{FF2B5EF4-FFF2-40B4-BE49-F238E27FC236}">
                <a16:creationId xmlns:a16="http://schemas.microsoft.com/office/drawing/2014/main" id="{5E9680D9-FC75-476E-9F32-730C46406929}"/>
              </a:ext>
            </a:extLst>
          </p:cNvPr>
          <p:cNvSpPr>
            <a:spLocks noGrp="1"/>
          </p:cNvSpPr>
          <p:nvPr>
            <p:ph type="body" sz="quarter" idx="14"/>
          </p:nvPr>
        </p:nvSpPr>
        <p:spPr>
          <a:xfrm>
            <a:off x="945976" y="1939423"/>
            <a:ext cx="5898509" cy="3299222"/>
          </a:xfrm>
        </p:spPr>
        <p:txBody>
          <a:bodyPr vert="horz" lIns="68580" tIns="34290" rIns="68580" bIns="34290" rtlCol="0" anchor="t">
            <a:normAutofit/>
          </a:bodyPr>
          <a:lstStyle/>
          <a:p>
            <a:pPr marL="0" indent="0">
              <a:spcBef>
                <a:spcPts val="0"/>
              </a:spcBef>
              <a:buClr>
                <a:srgbClr val="1E3063"/>
              </a:buClr>
              <a:buNone/>
            </a:pPr>
            <a:endParaRPr lang="en-US">
              <a:cs typeface="Calibri"/>
            </a:endParaRPr>
          </a:p>
          <a:p>
            <a:pPr lvl="1">
              <a:spcBef>
                <a:spcPts val="0"/>
              </a:spcBef>
              <a:buClr>
                <a:srgbClr val="CE1432"/>
              </a:buClr>
            </a:pPr>
            <a:endParaRPr lang="en-US"/>
          </a:p>
          <a:p>
            <a:pPr>
              <a:spcBef>
                <a:spcPts val="0"/>
              </a:spcBef>
            </a:pPr>
            <a:endParaRPr lang="en-US"/>
          </a:p>
        </p:txBody>
      </p:sp>
      <p:sp>
        <p:nvSpPr>
          <p:cNvPr id="3" name="Footer Placeholder 2">
            <a:extLst>
              <a:ext uri="{FF2B5EF4-FFF2-40B4-BE49-F238E27FC236}">
                <a16:creationId xmlns:a16="http://schemas.microsoft.com/office/drawing/2014/main" id="{9BA383F5-F823-4B80-90E7-FBBE72D9AD3E}"/>
              </a:ext>
            </a:extLst>
          </p:cNvPr>
          <p:cNvSpPr>
            <a:spLocks noGrp="1"/>
          </p:cNvSpPr>
          <p:nvPr>
            <p:ph type="ftr" sz="quarter" idx="11"/>
          </p:nvPr>
        </p:nvSpPr>
        <p:spPr/>
        <p:txBody>
          <a:bodyPr/>
          <a:lstStyle/>
          <a:p>
            <a:pPr>
              <a:defRPr/>
            </a:pPr>
            <a:r>
              <a:rPr lang="en-US" sz="750">
                <a:solidFill>
                  <a:prstClr val="white"/>
                </a:solidFill>
                <a:latin typeface="Calibri"/>
              </a:rPr>
              <a:t>U.S. Election Assistance Commission | www.eac.gov</a:t>
            </a:r>
          </a:p>
        </p:txBody>
      </p:sp>
      <p:sp>
        <p:nvSpPr>
          <p:cNvPr id="4" name="Title 3">
            <a:extLst>
              <a:ext uri="{FF2B5EF4-FFF2-40B4-BE49-F238E27FC236}">
                <a16:creationId xmlns:a16="http://schemas.microsoft.com/office/drawing/2014/main" id="{E46D0DD9-F638-4D4E-BCB6-7C2B523DB208}"/>
              </a:ext>
            </a:extLst>
          </p:cNvPr>
          <p:cNvSpPr>
            <a:spLocks noGrp="1"/>
          </p:cNvSpPr>
          <p:nvPr>
            <p:ph type="title"/>
          </p:nvPr>
        </p:nvSpPr>
        <p:spPr/>
        <p:txBody>
          <a:bodyPr/>
          <a:lstStyle/>
          <a:p>
            <a:r>
              <a:rPr lang="en-US">
                <a:ea typeface="+mj-lt"/>
                <a:cs typeface="+mj-lt"/>
              </a:rPr>
              <a:t>Election Official Resources</a:t>
            </a:r>
            <a:endParaRPr lang="en-US" b="0">
              <a:ea typeface="+mj-lt"/>
              <a:cs typeface="+mj-lt"/>
            </a:endParaRPr>
          </a:p>
        </p:txBody>
      </p:sp>
      <p:sp>
        <p:nvSpPr>
          <p:cNvPr id="7" name="Text Placeholder 1">
            <a:extLst>
              <a:ext uri="{FF2B5EF4-FFF2-40B4-BE49-F238E27FC236}">
                <a16:creationId xmlns:a16="http://schemas.microsoft.com/office/drawing/2014/main" id="{8BA29BC1-51A9-056E-6E83-C24148F86106}"/>
              </a:ext>
            </a:extLst>
          </p:cNvPr>
          <p:cNvSpPr txBox="1">
            <a:spLocks/>
          </p:cNvSpPr>
          <p:nvPr/>
        </p:nvSpPr>
        <p:spPr>
          <a:xfrm>
            <a:off x="1627930" y="2143668"/>
            <a:ext cx="3018908" cy="2880122"/>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Clr>
                <a:schemeClr val="accent1"/>
              </a:buClr>
              <a:buFont typeface="Arial" pitchFamily="34" charset="0"/>
              <a:buChar char="•"/>
              <a:defRPr lang="en-US" sz="32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lang="en-US" sz="24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E3063"/>
              </a:buClr>
              <a:defRPr/>
            </a:pPr>
            <a:r>
              <a:rPr lang="en-US" sz="2400">
                <a:solidFill>
                  <a:prstClr val="black"/>
                </a:solidFill>
                <a:latin typeface="Calibri"/>
                <a:ea typeface="+mn-lt"/>
                <a:cs typeface="Calibri"/>
              </a:rPr>
              <a:t>Latest Resources</a:t>
            </a:r>
          </a:p>
          <a:p>
            <a:pPr>
              <a:buClr>
                <a:srgbClr val="1E3063"/>
              </a:buClr>
              <a:defRPr/>
            </a:pPr>
            <a:r>
              <a:rPr lang="en-US" sz="2400">
                <a:solidFill>
                  <a:prstClr val="black"/>
                </a:solidFill>
                <a:latin typeface="Calibri"/>
                <a:ea typeface="+mn-lt"/>
                <a:cs typeface="Calibri"/>
              </a:rPr>
              <a:t>Accessibility</a:t>
            </a:r>
          </a:p>
          <a:p>
            <a:pPr>
              <a:buClr>
                <a:srgbClr val="1E3063"/>
              </a:buClr>
              <a:defRPr/>
            </a:pPr>
            <a:r>
              <a:rPr lang="en-US" sz="2400">
                <a:solidFill>
                  <a:prstClr val="black"/>
                </a:solidFill>
                <a:latin typeface="Calibri"/>
                <a:ea typeface="+mn-lt"/>
                <a:cs typeface="Calibri"/>
              </a:rPr>
              <a:t>Security</a:t>
            </a:r>
          </a:p>
          <a:p>
            <a:pPr>
              <a:buClr>
                <a:srgbClr val="1E3063"/>
              </a:buClr>
              <a:defRPr/>
            </a:pPr>
            <a:r>
              <a:rPr lang="en-US" sz="2400">
                <a:solidFill>
                  <a:prstClr val="black"/>
                </a:solidFill>
                <a:latin typeface="Calibri"/>
                <a:ea typeface="+mn-lt"/>
                <a:cs typeface="Calibri"/>
              </a:rPr>
              <a:t>Toolkits</a:t>
            </a:r>
          </a:p>
          <a:p>
            <a:pPr>
              <a:buClr>
                <a:srgbClr val="1E3063"/>
              </a:buClr>
              <a:defRPr/>
            </a:pPr>
            <a:r>
              <a:rPr lang="en-US" sz="2400">
                <a:solidFill>
                  <a:prstClr val="black"/>
                </a:solidFill>
                <a:latin typeface="Calibri"/>
                <a:ea typeface="+mn-lt"/>
                <a:cs typeface="Calibri"/>
              </a:rPr>
              <a:t>Communications</a:t>
            </a:r>
          </a:p>
          <a:p>
            <a:pPr>
              <a:buClr>
                <a:srgbClr val="1E3063"/>
              </a:buClr>
              <a:defRPr/>
            </a:pPr>
            <a:r>
              <a:rPr lang="en-US" sz="2400">
                <a:solidFill>
                  <a:prstClr val="black"/>
                </a:solidFill>
                <a:latin typeface="Calibri"/>
                <a:ea typeface="+mn-lt"/>
                <a:cs typeface="Calibri"/>
              </a:rPr>
              <a:t>And more!</a:t>
            </a:r>
            <a:endParaRPr lang="en-US" sz="2400">
              <a:solidFill>
                <a:prstClr val="black"/>
              </a:solidFill>
              <a:latin typeface="Calibri"/>
              <a:cs typeface="Calibri"/>
            </a:endParaRPr>
          </a:p>
        </p:txBody>
      </p:sp>
    </p:spTree>
    <p:extLst>
      <p:ext uri="{BB962C8B-B14F-4D97-AF65-F5344CB8AC3E}">
        <p14:creationId xmlns:p14="http://schemas.microsoft.com/office/powerpoint/2010/main" val="157590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Qr code&#10;&#10;Description automatically generated">
            <a:extLst>
              <a:ext uri="{FF2B5EF4-FFF2-40B4-BE49-F238E27FC236}">
                <a16:creationId xmlns:a16="http://schemas.microsoft.com/office/drawing/2014/main" id="{E9DEAFC8-9406-2F7E-989D-A6AA607ACBB9}"/>
              </a:ext>
            </a:extLst>
          </p:cNvPr>
          <p:cNvPicPr>
            <a:picLocks noChangeAspect="1"/>
          </p:cNvPicPr>
          <p:nvPr/>
        </p:nvPicPr>
        <p:blipFill rotWithShape="1">
          <a:blip r:embed="rId3"/>
          <a:srcRect l="30875" t="2143" r="32719" b="42143"/>
          <a:stretch/>
        </p:blipFill>
        <p:spPr>
          <a:xfrm>
            <a:off x="4812599" y="2403481"/>
            <a:ext cx="2577180" cy="2550860"/>
          </a:xfrm>
          <a:prstGeom prst="rect">
            <a:avLst/>
          </a:prstGeom>
        </p:spPr>
      </p:pic>
      <p:sp>
        <p:nvSpPr>
          <p:cNvPr id="2" name="Text Placeholder 1">
            <a:extLst>
              <a:ext uri="{FF2B5EF4-FFF2-40B4-BE49-F238E27FC236}">
                <a16:creationId xmlns:a16="http://schemas.microsoft.com/office/drawing/2014/main" id="{1D60C1CE-417A-4AA2-9B7F-A8632732B2F7}"/>
              </a:ext>
            </a:extLst>
          </p:cNvPr>
          <p:cNvSpPr>
            <a:spLocks noGrp="1"/>
          </p:cNvSpPr>
          <p:nvPr>
            <p:ph type="body" sz="quarter" idx="14"/>
          </p:nvPr>
        </p:nvSpPr>
        <p:spPr>
          <a:xfrm>
            <a:off x="1485900" y="1920478"/>
            <a:ext cx="2882973" cy="2880122"/>
          </a:xfrm>
        </p:spPr>
        <p:txBody>
          <a:bodyPr vert="horz" lIns="68580" tIns="34290" rIns="68580" bIns="34290" rtlCol="0" anchor="t">
            <a:normAutofit/>
          </a:bodyPr>
          <a:lstStyle/>
          <a:p>
            <a:r>
              <a:rPr lang="en-US">
                <a:cs typeface="Calibri"/>
              </a:rPr>
              <a:t>Monthly newsletter</a:t>
            </a:r>
          </a:p>
          <a:p>
            <a:endParaRPr lang="en-US">
              <a:cs typeface="Calibri"/>
            </a:endParaRPr>
          </a:p>
          <a:p>
            <a:endParaRPr lang="en-US">
              <a:cs typeface="Calibri"/>
            </a:endParaRPr>
          </a:p>
          <a:p>
            <a:endParaRPr lang="en-US">
              <a:cs typeface="Calibri"/>
            </a:endParaRPr>
          </a:p>
        </p:txBody>
      </p:sp>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Sharing EAC News</a:t>
            </a:r>
            <a:endParaRPr lang="en-US"/>
          </a:p>
        </p:txBody>
      </p:sp>
      <p:pic>
        <p:nvPicPr>
          <p:cNvPr id="5" name="Picture 5" descr="Text&#10;&#10;Description automatically generated">
            <a:extLst>
              <a:ext uri="{FF2B5EF4-FFF2-40B4-BE49-F238E27FC236}">
                <a16:creationId xmlns:a16="http://schemas.microsoft.com/office/drawing/2014/main" id="{B14B4E92-C881-41EC-8154-12481AEBEB67}"/>
              </a:ext>
            </a:extLst>
          </p:cNvPr>
          <p:cNvPicPr>
            <a:picLocks noChangeAspect="1"/>
          </p:cNvPicPr>
          <p:nvPr/>
        </p:nvPicPr>
        <p:blipFill>
          <a:blip r:embed="rId4"/>
          <a:stretch>
            <a:fillRect/>
          </a:stretch>
        </p:blipFill>
        <p:spPr>
          <a:xfrm>
            <a:off x="1900110" y="2484128"/>
            <a:ext cx="2057400" cy="2393629"/>
          </a:xfrm>
          <a:prstGeom prst="rect">
            <a:avLst/>
          </a:prstGeom>
          <a:ln>
            <a:solidFill>
              <a:schemeClr val="tx1"/>
            </a:solidFill>
          </a:ln>
        </p:spPr>
      </p:pic>
      <p:sp>
        <p:nvSpPr>
          <p:cNvPr id="8" name="Text Placeholder 1">
            <a:extLst>
              <a:ext uri="{FF2B5EF4-FFF2-40B4-BE49-F238E27FC236}">
                <a16:creationId xmlns:a16="http://schemas.microsoft.com/office/drawing/2014/main" id="{BFE5A52C-33E3-E26F-D864-C42AF388488C}"/>
              </a:ext>
            </a:extLst>
          </p:cNvPr>
          <p:cNvSpPr txBox="1">
            <a:spLocks/>
          </p:cNvSpPr>
          <p:nvPr/>
        </p:nvSpPr>
        <p:spPr>
          <a:xfrm>
            <a:off x="1372864" y="4990159"/>
            <a:ext cx="6387752" cy="350999"/>
          </a:xfrm>
          <a:prstGeom prst="rect">
            <a:avLst/>
          </a:prstGeom>
        </p:spPr>
        <p:txBody>
          <a:bodyPr vert="horz" lIns="68580" tIns="34290" rIns="68580" bIns="34290" rtlCol="0" anchor="t">
            <a:normAutofit fontScale="92500" lnSpcReduction="20000"/>
          </a:bodyPr>
          <a:lstStyle>
            <a:lvl1pPr marL="342900" indent="-342900" algn="l" defTabSz="914400" rtl="0" eaLnBrk="1" latinLnBrk="0" hangingPunct="1">
              <a:spcBef>
                <a:spcPct val="20000"/>
              </a:spcBef>
              <a:buClr>
                <a:schemeClr val="accent1"/>
              </a:buClr>
              <a:buFont typeface="Arial" pitchFamily="34" charset="0"/>
              <a:buChar char="•"/>
              <a:defRPr lang="en-US" sz="32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lang="en-US" sz="24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a:ea typeface="+mn-lt"/>
                <a:cs typeface="+mn-lt"/>
                <a:hlinkClick r:id="rId5">
                  <a:extLst>
                    <a:ext uri="{A12FA001-AC4F-418D-AE19-62706E023703}">
                      <ahyp:hlinkClr xmlns:ahyp="http://schemas.microsoft.com/office/drawing/2018/hyperlinkcolor" val="tx"/>
                    </a:ext>
                  </a:extLst>
                </a:hlinkClick>
              </a:rPr>
              <a:t>www.eac.gov/newsletter</a:t>
            </a:r>
            <a:r>
              <a:rPr lang="en-US" sz="2400">
                <a:ea typeface="+mn-lt"/>
                <a:cs typeface="+mn-lt"/>
              </a:rPr>
              <a:t> </a:t>
            </a:r>
            <a:endParaRPr lang="en-US" sz="2400">
              <a:cs typeface="Calibri"/>
            </a:endParaRPr>
          </a:p>
          <a:p>
            <a:endParaRPr lang="en-US" sz="2400">
              <a:cs typeface="Calibri"/>
            </a:endParaRPr>
          </a:p>
          <a:p>
            <a:endParaRPr lang="en-US" sz="2400">
              <a:cs typeface="Calibri"/>
            </a:endParaRPr>
          </a:p>
        </p:txBody>
      </p:sp>
    </p:spTree>
    <p:extLst>
      <p:ext uri="{BB962C8B-B14F-4D97-AF65-F5344CB8AC3E}">
        <p14:creationId xmlns:p14="http://schemas.microsoft.com/office/powerpoint/2010/main" val="286465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Follow the EAC on Social Media</a:t>
            </a:r>
            <a:endParaRPr lang="en-US"/>
          </a:p>
        </p:txBody>
      </p:sp>
      <p:pic>
        <p:nvPicPr>
          <p:cNvPr id="6" name="Picture 6" descr="Qr code&#10;&#10;Description automatically generated">
            <a:extLst>
              <a:ext uri="{FF2B5EF4-FFF2-40B4-BE49-F238E27FC236}">
                <a16:creationId xmlns:a16="http://schemas.microsoft.com/office/drawing/2014/main" id="{7B65BEBF-6270-E000-AA7E-15654085104B}"/>
              </a:ext>
            </a:extLst>
          </p:cNvPr>
          <p:cNvPicPr>
            <a:picLocks noChangeAspect="1"/>
          </p:cNvPicPr>
          <p:nvPr/>
        </p:nvPicPr>
        <p:blipFill rotWithShape="1">
          <a:blip r:embed="rId3"/>
          <a:srcRect t="11443" r="-161" b="13930"/>
          <a:stretch/>
        </p:blipFill>
        <p:spPr>
          <a:xfrm>
            <a:off x="2280159" y="2325989"/>
            <a:ext cx="4576581" cy="2205133"/>
          </a:xfrm>
          <a:prstGeom prst="rect">
            <a:avLst/>
          </a:prstGeom>
        </p:spPr>
      </p:pic>
    </p:spTree>
    <p:extLst>
      <p:ext uri="{BB962C8B-B14F-4D97-AF65-F5344CB8AC3E}">
        <p14:creationId xmlns:p14="http://schemas.microsoft.com/office/powerpoint/2010/main" val="172528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6378-3C38-46B2-8CE2-0095E78397D9}"/>
              </a:ext>
            </a:extLst>
          </p:cNvPr>
          <p:cNvSpPr>
            <a:spLocks noGrp="1"/>
          </p:cNvSpPr>
          <p:nvPr>
            <p:ph type="title"/>
          </p:nvPr>
        </p:nvSpPr>
        <p:spPr/>
        <p:txBody>
          <a:bodyPr/>
          <a:lstStyle/>
          <a:p>
            <a:r>
              <a:rPr lang="en-US">
                <a:cs typeface="Calibri"/>
              </a:rPr>
              <a:t>Questions?</a:t>
            </a:r>
            <a:endParaRPr lang="en-US"/>
          </a:p>
        </p:txBody>
      </p:sp>
      <p:sp>
        <p:nvSpPr>
          <p:cNvPr id="3" name="Footer Placeholder 2">
            <a:extLst>
              <a:ext uri="{FF2B5EF4-FFF2-40B4-BE49-F238E27FC236}">
                <a16:creationId xmlns:a16="http://schemas.microsoft.com/office/drawing/2014/main" id="{DFE24D74-A1E0-4F7E-8114-EF3D4318F7BF}"/>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1667659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B4EE18EF2DC444AE4FE3C50694E5CE" ma:contentTypeVersion="12" ma:contentTypeDescription="Create a new document." ma:contentTypeScope="" ma:versionID="38ce40b7155421e2fb273ddc75be75b4">
  <xsd:schema xmlns:xsd="http://www.w3.org/2001/XMLSchema" xmlns:xs="http://www.w3.org/2001/XMLSchema" xmlns:p="http://schemas.microsoft.com/office/2006/metadata/properties" xmlns:ns3="609e5bf0-315c-46a0-baf4-3c3337779931" xmlns:ns4="18930052-5337-4dfa-8d46-fc2cc0521f2d" targetNamespace="http://schemas.microsoft.com/office/2006/metadata/properties" ma:root="true" ma:fieldsID="733b755891d6dc4cdb021ebfcc77e60b" ns3:_="" ns4:_="">
    <xsd:import namespace="609e5bf0-315c-46a0-baf4-3c3337779931"/>
    <xsd:import namespace="18930052-5337-4dfa-8d46-fc2cc0521f2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e5bf0-315c-46a0-baf4-3c33377799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30052-5337-4dfa-8d46-fc2cc0521f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EFABD6-6558-4D80-BC83-9C18230BBFCC}">
  <ds:schemaRef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609e5bf0-315c-46a0-baf4-3c3337779931"/>
    <ds:schemaRef ds:uri="18930052-5337-4dfa-8d46-fc2cc0521f2d"/>
    <ds:schemaRef ds:uri="http://purl.org/dc/terms/"/>
    <ds:schemaRef ds:uri="http://purl.org/dc/elements/1.1/"/>
  </ds:schemaRefs>
</ds:datastoreItem>
</file>

<file path=customXml/itemProps2.xml><?xml version="1.0" encoding="utf-8"?>
<ds:datastoreItem xmlns:ds="http://schemas.openxmlformats.org/officeDocument/2006/customXml" ds:itemID="{6F0240A9-3F5D-446B-A9E9-0099741FDB50}">
  <ds:schemaRefs>
    <ds:schemaRef ds:uri="http://schemas.microsoft.com/sharepoint/v3/contenttype/forms"/>
  </ds:schemaRefs>
</ds:datastoreItem>
</file>

<file path=customXml/itemProps3.xml><?xml version="1.0" encoding="utf-8"?>
<ds:datastoreItem xmlns:ds="http://schemas.openxmlformats.org/officeDocument/2006/customXml" ds:itemID="{626A78D4-1E2F-4D4B-81D2-7EA5ACC42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9e5bf0-315c-46a0-baf4-3c3337779931"/>
    <ds:schemaRef ds:uri="18930052-5337-4dfa-8d46-fc2cc0521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1208</Words>
  <Application>Microsoft Office PowerPoint</Application>
  <PresentationFormat>On-screen Show (4:3)</PresentationFormat>
  <Paragraphs>95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Arial,Sans-Serif</vt:lpstr>
      <vt:lpstr>Calibri</vt:lpstr>
      <vt:lpstr>Calibri Light</vt:lpstr>
      <vt:lpstr>Office Theme</vt:lpstr>
      <vt:lpstr>PowerPoint Presentation</vt:lpstr>
      <vt:lpstr>Accessible Voting and the EAC </vt:lpstr>
      <vt:lpstr>Accessibility Considerations </vt:lpstr>
      <vt:lpstr>EAC Resources </vt:lpstr>
      <vt:lpstr>Upcoming Resources</vt:lpstr>
      <vt:lpstr>Election Official Resources</vt:lpstr>
      <vt:lpstr>Sharing EAC News</vt:lpstr>
      <vt:lpstr>Follow the EAC on Social Media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Jackson</dc:creator>
  <cp:lastModifiedBy>Nussmeyer, Angela M</cp:lastModifiedBy>
  <cp:revision>2</cp:revision>
  <dcterms:created xsi:type="dcterms:W3CDTF">2022-12-07T19:42:54Z</dcterms:created>
  <dcterms:modified xsi:type="dcterms:W3CDTF">2022-12-09T15:09:24Z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0x010100A5B4EE18EF2DC444AE4FE3C50694E5CE</vt:lpwstr>
  </property>
</Properties>
</file>