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0" r:id="rId4"/>
  </p:sldMasterIdLst>
  <p:notesMasterIdLst>
    <p:notesMasterId r:id="rId16"/>
  </p:notesMasterIdLst>
  <p:sldIdLst>
    <p:sldId id="272" r:id="rId5"/>
    <p:sldId id="275" r:id="rId6"/>
    <p:sldId id="273" r:id="rId7"/>
    <p:sldId id="285" r:id="rId8"/>
    <p:sldId id="286" r:id="rId9"/>
    <p:sldId id="287" r:id="rId10"/>
    <p:sldId id="266" r:id="rId11"/>
    <p:sldId id="290" r:id="rId12"/>
    <p:sldId id="291" r:id="rId13"/>
    <p:sldId id="292" r:id="rId14"/>
    <p:sldId id="28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202" autoAdjust="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88D07-B188-44E4-ABBB-6994C1A52936}" type="datetimeFigureOut">
              <a:rPr lang="en-US" smtClean="0"/>
              <a:t>11/30/2023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2455A-0D23-4EAB-9AF9-2CC2B3066B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368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CE0AB24-7427-4E0C-9E7C-B642B3170AF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43" y="0"/>
            <a:ext cx="9141714" cy="640080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63819" y="6446839"/>
            <a:ext cx="1938638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2959" y="6446839"/>
            <a:ext cx="5113697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E30A2A8-DADD-44CC-B8A3-9BFFD5E76B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3118982"/>
            <a:ext cx="5653277" cy="2462667"/>
          </a:xfrm>
          <a:solidFill>
            <a:schemeClr val="bg1">
              <a:alpha val="93000"/>
            </a:schemeClr>
          </a:solidFill>
        </p:spPr>
        <p:txBody>
          <a:bodyPr lIns="822960" tIns="731520" anchor="t" anchorCtr="0">
            <a:normAutofit/>
          </a:bodyPr>
          <a:lstStyle/>
          <a:p>
            <a:r>
              <a:rPr lang="en-US" sz="5400">
                <a:solidFill>
                  <a:schemeClr val="tx1"/>
                </a:solidFill>
              </a:rPr>
              <a:t>Click to edit Master title style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79DF17D8-A326-44D6-A77D-42DA99E927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6131" y="4735799"/>
            <a:ext cx="4853020" cy="605256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Click to edit Master subtitle style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67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40" y="2057400"/>
            <a:ext cx="240030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1540" y="2958275"/>
            <a:ext cx="2400300" cy="2910821"/>
          </a:xfrm>
        </p:spPr>
        <p:txBody>
          <a:bodyPr/>
          <a:lstStyle>
            <a:lvl1pPr marL="227013" indent="-227013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1pPr>
            <a:lvl2pPr marL="486918" indent="-28575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2pPr>
            <a:lvl3pPr marL="669798" indent="-28575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3pPr>
            <a:lvl4pPr marL="852678" indent="-28575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4pPr>
            <a:lvl5pPr marL="1035558" indent="-28575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9000" y="2051331"/>
            <a:ext cx="240030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29000" y="2952205"/>
            <a:ext cx="2400300" cy="2910821"/>
          </a:xfrm>
        </p:spPr>
        <p:txBody>
          <a:bodyPr/>
          <a:lstStyle>
            <a:lvl1pPr marL="227013" indent="-227013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1pPr>
            <a:lvl2pPr marL="486918" indent="-28575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2pPr>
            <a:lvl3pPr marL="669798" indent="-28575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3pPr>
            <a:lvl4pPr marL="852678" indent="-28575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4pPr>
            <a:lvl5pPr marL="1035558" indent="-28575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9721C62B-6826-4C4A-B41E-814C63BA51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66460" y="2057400"/>
            <a:ext cx="240030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9F5CD2DF-69E0-48BA-AFAC-83EFCE2ACC8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966460" y="2958274"/>
            <a:ext cx="2400300" cy="2910821"/>
          </a:xfrm>
        </p:spPr>
        <p:txBody>
          <a:bodyPr/>
          <a:lstStyle>
            <a:lvl1pPr marL="227013" indent="-227013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1pPr>
            <a:lvl2pPr marL="486918" indent="-28575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2pPr>
            <a:lvl3pPr marL="669798" indent="-28575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3pPr>
            <a:lvl4pPr marL="852678" indent="-28575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4pPr>
            <a:lvl5pPr marL="1035558" indent="-28575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2959" y="6446839"/>
            <a:ext cx="5113697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63819" y="6446839"/>
            <a:ext cx="1938638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512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E592754-9FDD-4637-8931-8898DCEA2DAF}"/>
              </a:ext>
            </a:extLst>
          </p:cNvPr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DE7C46-EBCB-4558-B868-C6E743BAE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30605" y="1238443"/>
            <a:ext cx="2726945" cy="43557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EDD7626-E6F6-463F-8041-E2EC32830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486" y="1419273"/>
            <a:ext cx="2365185" cy="1358188"/>
          </a:xfrm>
        </p:spPr>
        <p:txBody>
          <a:bodyPr>
            <a:normAutofit/>
          </a:bodyPr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z="3600">
                <a:solidFill>
                  <a:schemeClr val="tx1"/>
                </a:solidFill>
              </a:rPr>
              <a:t>Click to edit Master title style</a:t>
            </a:r>
            <a:endParaRPr lang="en-US" sz="36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D4A9276-3942-47EA-B16C-FEF66FB6F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819096" y="2865016"/>
            <a:ext cx="21945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11DABEC-17D7-4DA3-9DEA-F5D74509D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486" y="2978254"/>
            <a:ext cx="2365185" cy="2444238"/>
          </a:xfrm>
        </p:spPr>
        <p:txBody>
          <a:bodyPr lIns="9144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buNone/>
            </a:pPr>
            <a:r>
              <a:rPr lang="en-US" sz="1600">
                <a:solidFill>
                  <a:schemeClr val="tx1"/>
                </a:solidFill>
              </a:rPr>
              <a:t>Click to edit Master text styles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0A5B6691-D26A-472B-BB73-55A4E06492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04438" y="1234440"/>
            <a:ext cx="2448306" cy="435254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BF1FB629-3697-40BE-A9E2-962CC86418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6490" y="1234440"/>
            <a:ext cx="2448306" cy="435254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2959" y="6446839"/>
            <a:ext cx="5113697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63819" y="6446839"/>
            <a:ext cx="1938638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269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4E322D5-1CC3-400A-A187-55543F0E8B93}"/>
              </a:ext>
            </a:extLst>
          </p:cNvPr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Title 13">
            <a:extLst>
              <a:ext uri="{FF2B5EF4-FFF2-40B4-BE49-F238E27FC236}">
                <a16:creationId xmlns:a16="http://schemas.microsoft.com/office/drawing/2014/main" id="{EAD2187F-4097-47C0-8330-56262D32831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614" y="634947"/>
            <a:ext cx="2767693" cy="1450757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0523EF1-B104-45FE-925A-5C7906FA18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956975" y="2250460"/>
            <a:ext cx="260604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A958037-C140-4697-8EAF-21C950A0ECC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73202" y="640080"/>
            <a:ext cx="5184648" cy="531266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14">
            <a:extLst>
              <a:ext uri="{FF2B5EF4-FFF2-40B4-BE49-F238E27FC236}">
                <a16:creationId xmlns:a16="http://schemas.microsoft.com/office/drawing/2014/main" id="{44613BB0-E0E0-4B1C-9926-EBE53B542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614" y="2407436"/>
            <a:ext cx="2767693" cy="346165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2959" y="6446839"/>
            <a:ext cx="5113697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63819" y="6446839"/>
            <a:ext cx="1938638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521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8810136-7130-4D10-A77D-0A7BA878209B}"/>
              </a:ext>
            </a:extLst>
          </p:cNvPr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663440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905744" y="4485132"/>
            <a:ext cx="740664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63819" y="6446839"/>
            <a:ext cx="1938638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2959" y="6446839"/>
            <a:ext cx="5113697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311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1540" y="2120900"/>
            <a:ext cx="3479802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58" y="2120900"/>
            <a:ext cx="3479802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63819" y="6446839"/>
            <a:ext cx="1938638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2959" y="6446839"/>
            <a:ext cx="5113697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7555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D637E5-EBAC-4C88-BDAB-D589FAE7B950}"/>
              </a:ext>
            </a:extLst>
          </p:cNvPr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63819" y="6446839"/>
            <a:ext cx="1938638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2959" y="6446839"/>
            <a:ext cx="5113697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667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2" y="0"/>
            <a:ext cx="3490722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786384"/>
            <a:ext cx="2638175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4238" y="812800"/>
            <a:ext cx="4446258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2599" y="3043051"/>
            <a:ext cx="2638175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82598" y="6446521"/>
            <a:ext cx="2638176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94238" y="6446521"/>
            <a:ext cx="4000514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1280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9141619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4799362"/>
            <a:ext cx="7585234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715000"/>
            <a:ext cx="7584948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63819" y="6446839"/>
            <a:ext cx="193863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22959" y="6446839"/>
            <a:ext cx="5113697" cy="365125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66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C34A642-8E00-4F15-9BE5-FED7F68AA98B}"/>
              </a:ext>
            </a:extLst>
          </p:cNvPr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018FF3-9740-4BA5-8515-EBFCC62322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886450" y="643468"/>
            <a:ext cx="2726945" cy="511386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9BEFBB5-382E-4634-9782-68859DEE1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6130344" y="2660530"/>
            <a:ext cx="21945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>
            <a:extLst>
              <a:ext uri="{FF2B5EF4-FFF2-40B4-BE49-F238E27FC236}">
                <a16:creationId xmlns:a16="http://schemas.microsoft.com/office/drawing/2014/main" id="{CE069499-3ED9-4F5B-ADC9-5EBFC522E9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61050" y="1118015"/>
            <a:ext cx="2534310" cy="145075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04052F90-8192-445D-854C-F144C7CFAC7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80060" y="640080"/>
            <a:ext cx="2455164" cy="2395728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51433AC9-3FFE-4C0D-A905-A0CB48FB81A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188970" y="640080"/>
            <a:ext cx="2455164" cy="2395728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5054A368-7C94-4623-8670-651AAB51F2B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80060" y="3364992"/>
            <a:ext cx="2455164" cy="2395728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14">
            <a:extLst>
              <a:ext uri="{FF2B5EF4-FFF2-40B4-BE49-F238E27FC236}">
                <a16:creationId xmlns:a16="http://schemas.microsoft.com/office/drawing/2014/main" id="{04D3A3D1-400C-4822-B959-96FF1469FD6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188970" y="3364992"/>
            <a:ext cx="2455164" cy="2395728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8B04F02-660E-4770-B563-1D977AFF4C6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64807" y="2789067"/>
            <a:ext cx="2382440" cy="27066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2959" y="6446839"/>
            <a:ext cx="5113697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63819" y="6446839"/>
            <a:ext cx="1938638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775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9">
            <a:extLst>
              <a:ext uri="{FF2B5EF4-FFF2-40B4-BE49-F238E27FC236}">
                <a16:creationId xmlns:a16="http://schemas.microsoft.com/office/drawing/2014/main" id="{8832B6D9-0469-48A5-A85E-8C5D8EF86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8A8F00A-3EB2-4D4D-B4A7-990BB91D7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895149" y="1897380"/>
            <a:ext cx="74752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11">
            <a:extLst>
              <a:ext uri="{FF2B5EF4-FFF2-40B4-BE49-F238E27FC236}">
                <a16:creationId xmlns:a16="http://schemas.microsoft.com/office/drawing/2014/main" id="{4142A7E4-A56F-4FC2-A81D-36A83134A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1" y="2108202"/>
            <a:ext cx="2667762" cy="37608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A40EF35-BB21-4D3F-A9D6-2A92BFD0DDD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30752" y="2112264"/>
            <a:ext cx="2276856" cy="183794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F7CE5DD4-B27E-482B-8208-FA5A7BBC9A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30752" y="4032504"/>
            <a:ext cx="2276856" cy="183794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Picture Placeholder 12">
            <a:extLst>
              <a:ext uri="{FF2B5EF4-FFF2-40B4-BE49-F238E27FC236}">
                <a16:creationId xmlns:a16="http://schemas.microsoft.com/office/drawing/2014/main" id="{1F796570-D07C-4638-8B80-227A6EF1A0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83046" y="2112264"/>
            <a:ext cx="2276856" cy="375818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2959" y="6446839"/>
            <a:ext cx="5113697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63819" y="6446839"/>
            <a:ext cx="1938638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524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 descr="Tag=AccentColor&#10;Flavor=Dark&#10;Target=Fill">
            <a:extLst>
              <a:ext uri="{FF2B5EF4-FFF2-40B4-BE49-F238E27FC236}">
                <a16:creationId xmlns:a16="http://schemas.microsoft.com/office/drawing/2014/main" id="{17DBCCDB-B58C-45B3-9E63-49F7B0819260}"/>
              </a:ext>
            </a:extLst>
          </p:cNvPr>
          <p:cNvSpPr/>
          <p:nvPr userDrawn="1"/>
        </p:nvSpPr>
        <p:spPr bwMode="white">
          <a:xfrm>
            <a:off x="0" y="4953000"/>
            <a:ext cx="9144000" cy="1905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7B1649E-A273-4C2E-A9F2-D298718658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8898" y="5120640"/>
            <a:ext cx="7543800" cy="822960"/>
          </a:xfr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z="3600">
                <a:solidFill>
                  <a:schemeClr val="bg1"/>
                </a:solidFill>
              </a:rPr>
              <a:t>Click to edit Master title style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A72A6B42-C371-4562-8E40-9EE1906C85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8909" y="5943601"/>
            <a:ext cx="7543800" cy="543513"/>
          </a:xfr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z="1500">
                <a:solidFill>
                  <a:schemeClr val="bg1"/>
                </a:solidFill>
              </a:rPr>
              <a:t>Click to edit Master subtitle style</a:t>
            </a:r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68504FFB-1664-4F66-BC31-100C8DD983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76250" y="640080"/>
            <a:ext cx="2658666" cy="393192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1B45578D-1855-4EC0-9E45-E1630D11ACA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57550" y="640080"/>
            <a:ext cx="2658666" cy="393192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Picture Placeholder 12">
            <a:extLst>
              <a:ext uri="{FF2B5EF4-FFF2-40B4-BE49-F238E27FC236}">
                <a16:creationId xmlns:a16="http://schemas.microsoft.com/office/drawing/2014/main" id="{C93482C2-6151-4050-9F16-9952B0A017A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21324" y="640080"/>
            <a:ext cx="2658666" cy="393192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39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96030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1540" y="2313433"/>
            <a:ext cx="7475220" cy="3670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2959" y="6446839"/>
            <a:ext cx="5113697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63819" y="6446839"/>
            <a:ext cx="1938638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78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02F1891-1ACC-4692-80A2-4F69EAAAE404}"/>
              </a:ext>
            </a:extLst>
          </p:cNvPr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29B458E-5354-42D4-AE10-8B2F796C31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47500" y="639098"/>
            <a:ext cx="3609804" cy="3494791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B121E21-6D9B-46D0-957E-760B095BA4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47500" y="4455621"/>
            <a:ext cx="3621826" cy="1238616"/>
          </a:xfrm>
        </p:spPr>
        <p:txBody>
          <a:bodyPr/>
          <a:lstStyle/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B51B24F-7663-45C0-BE23-CD0AEFF512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103790" y="4294754"/>
            <a:ext cx="329184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35ABBAD1-553F-4CC1-AB36-7C1BE5089D8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82204" y="640080"/>
            <a:ext cx="4087368" cy="274320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5C06EA1F-5BD5-4FE5-A059-6787DADCB59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0060" y="3474720"/>
            <a:ext cx="4087368" cy="274320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2959" y="6446839"/>
            <a:ext cx="5113697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63819" y="6446839"/>
            <a:ext cx="1938638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689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011" y="1512916"/>
            <a:ext cx="8431183" cy="431923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59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63819" y="6446839"/>
            <a:ext cx="1938638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2959" y="6446839"/>
            <a:ext cx="5113697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917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9355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40" y="2057400"/>
            <a:ext cx="3479802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1540" y="2958275"/>
            <a:ext cx="3479802" cy="2910821"/>
          </a:xfrm>
        </p:spPr>
        <p:txBody>
          <a:bodyPr/>
          <a:lstStyle>
            <a:lvl1pPr marL="342900" indent="-18288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1pPr>
            <a:lvl2pPr marL="486918" indent="-18288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2pPr>
            <a:lvl3pPr marL="669798" indent="-18288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3pPr>
            <a:lvl4pPr marL="852678" indent="-18288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4pPr>
            <a:lvl5pPr marL="1035558" indent="-18288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6958" y="2057400"/>
            <a:ext cx="3479802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6958" y="2958274"/>
            <a:ext cx="3479802" cy="2910821"/>
          </a:xfrm>
        </p:spPr>
        <p:txBody>
          <a:bodyPr/>
          <a:lstStyle>
            <a:lvl1pPr marL="342900" indent="-18288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1pPr>
            <a:lvl2pPr marL="486918" indent="-18288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2pPr>
            <a:lvl3pPr marL="669798" indent="-18288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3pPr>
            <a:lvl4pPr marL="852678" indent="-18288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4pPr>
            <a:lvl5pPr marL="1035558" indent="-18288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2959" y="6446839"/>
            <a:ext cx="5113697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63819" y="6446839"/>
            <a:ext cx="1938638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229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9011" y="286604"/>
            <a:ext cx="8431183" cy="9353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9011" y="1558638"/>
            <a:ext cx="8431183" cy="471986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5186" y="6446839"/>
            <a:ext cx="5850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891540" y="1390304"/>
            <a:ext cx="7475220" cy="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557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6" r:id="rId3"/>
    <p:sldLayoutId id="2147483735" r:id="rId4"/>
    <p:sldLayoutId id="2147483722" r:id="rId5"/>
    <p:sldLayoutId id="2147483734" r:id="rId6"/>
    <p:sldLayoutId id="2147483745" r:id="rId7"/>
    <p:sldLayoutId id="2147483726" r:id="rId8"/>
    <p:sldLayoutId id="2147483725" r:id="rId9"/>
    <p:sldLayoutId id="2147483743" r:id="rId10"/>
    <p:sldLayoutId id="2147483737" r:id="rId11"/>
    <p:sldLayoutId id="2147483738" r:id="rId12"/>
    <p:sldLayoutId id="2147483723" r:id="rId13"/>
    <p:sldLayoutId id="2147483724" r:id="rId14"/>
    <p:sldLayoutId id="2147483727" r:id="rId15"/>
    <p:sldLayoutId id="2147483728" r:id="rId16"/>
    <p:sldLayoutId id="2147483729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 descr="A person standing in front of many icons&#10;&#10;Description automatically generated">
            <a:extLst>
              <a:ext uri="{FF2B5EF4-FFF2-40B4-BE49-F238E27FC236}">
                <a16:creationId xmlns:a16="http://schemas.microsoft.com/office/drawing/2014/main" id="{0DDFBC20-6E69-4D80-99C3-6425CFF0C2E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286" y="0"/>
            <a:ext cx="9141714" cy="6400800"/>
          </a:xfr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1955900-95ED-9B99-58D7-142BCF12DC1D}"/>
              </a:ext>
            </a:extLst>
          </p:cNvPr>
          <p:cNvSpPr txBox="1"/>
          <p:nvPr/>
        </p:nvSpPr>
        <p:spPr>
          <a:xfrm>
            <a:off x="3103927" y="3613674"/>
            <a:ext cx="6040074" cy="2000548"/>
          </a:xfrm>
          <a:prstGeom prst="rect">
            <a:avLst/>
          </a:prstGeom>
          <a:solidFill>
            <a:schemeClr val="bg1">
              <a:alpha val="86000"/>
            </a:schemeClr>
          </a:solidFill>
        </p:spPr>
        <p:txBody>
          <a:bodyPr wrap="square" rtlCol="0" anchor="ctr" anchorCtr="0">
            <a:spAutoFit/>
          </a:bodyPr>
          <a:lstStyle/>
          <a:p>
            <a:r>
              <a:rPr lang="en-US" sz="4400" b="1" dirty="0"/>
              <a:t>ABSENTEE SECURITY</a:t>
            </a:r>
          </a:p>
          <a:p>
            <a:r>
              <a:rPr lang="en-US" sz="4400" b="1" dirty="0"/>
              <a:t>&amp; ORGANIZATION</a:t>
            </a:r>
          </a:p>
          <a:p>
            <a:r>
              <a:rPr lang="en-US" dirty="0"/>
              <a:t>Presented by Angie Nussmeyer, IED Co-Director</a:t>
            </a:r>
          </a:p>
          <a:p>
            <a:r>
              <a:rPr lang="en-US" dirty="0"/>
              <a:t>2024 Election Administrator’s Conference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5B1143D-D891-8043-5600-9485943C110E}"/>
              </a:ext>
            </a:extLst>
          </p:cNvPr>
          <p:cNvSpPr txBox="1"/>
          <p:nvPr/>
        </p:nvSpPr>
        <p:spPr>
          <a:xfrm rot="16200000">
            <a:off x="-1963023" y="3977717"/>
            <a:ext cx="463072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/>
              <a:t>Image by rawpixel.com on </a:t>
            </a:r>
            <a:r>
              <a:rPr lang="en-US" sz="800" dirty="0" err="1"/>
              <a:t>Freepik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31669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Content Placeholder 22" descr="A cartoon of people standing in front of a file cabinet&#10;&#10;Description automatically generated">
            <a:extLst>
              <a:ext uri="{FF2B5EF4-FFF2-40B4-BE49-F238E27FC236}">
                <a16:creationId xmlns:a16="http://schemas.microsoft.com/office/drawing/2014/main" id="{307A1EC8-5A4E-687C-4F6A-4D933FF944D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3978"/>
          <a:stretch/>
        </p:blipFill>
        <p:spPr>
          <a:xfrm>
            <a:off x="0" y="-82512"/>
            <a:ext cx="3486684" cy="7468853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AF26291-2E41-4809-A8FA-909338710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732" y="-82512"/>
            <a:ext cx="10160187" cy="1450757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Organizing </a:t>
            </a:r>
            <a:r>
              <a:rPr lang="en-US" b="1" dirty="0">
                <a:solidFill>
                  <a:schemeClr val="tx1"/>
                </a:solidFill>
              </a:rPr>
              <a:t>ABS Materials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2800" b="1" i="1" dirty="0">
                <a:solidFill>
                  <a:schemeClr val="bg1"/>
                </a:solidFill>
              </a:rPr>
              <a:t>On &amp; After Election</a:t>
            </a:r>
            <a:r>
              <a:rPr lang="en-US" sz="2800" b="1" i="1" dirty="0">
                <a:solidFill>
                  <a:schemeClr val="tx1"/>
                </a:solidFill>
              </a:rPr>
              <a:t> Day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F7F09813-C07F-4D58-AC5A-6C8C54DEE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1626" y="6388116"/>
            <a:ext cx="780010" cy="365125"/>
          </a:xfrm>
        </p:spPr>
        <p:txBody>
          <a:bodyPr/>
          <a:lstStyle/>
          <a:p>
            <a:fld id="{3A98EE3D-8CD1-4C3F-BD1C-C98C9596463C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FE252D0E-1255-7C95-8C85-F241738DC3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754694" y="1624425"/>
            <a:ext cx="4612066" cy="4763690"/>
          </a:xfrm>
        </p:spPr>
        <p:txBody>
          <a:bodyPr>
            <a:normAutofit/>
          </a:bodyPr>
          <a:lstStyle/>
          <a:p>
            <a:r>
              <a:rPr lang="en-US" dirty="0"/>
              <a:t>For DRE systems, CEB must produce a print-out for each precinct where ABS ballot was cast &amp; tabulated at the central count location on Election Day</a:t>
            </a:r>
          </a:p>
          <a:p>
            <a:endParaRPr lang="en-US" dirty="0"/>
          </a:p>
          <a:p>
            <a:r>
              <a:rPr lang="en-US" dirty="0">
                <a:highlight>
                  <a:srgbClr val="FFFF00"/>
                </a:highlight>
              </a:rPr>
              <a:t>AFTER election day</a:t>
            </a:r>
            <a:r>
              <a:rPr lang="en-US" dirty="0"/>
              <a:t>, ABS balloting materials are stored, by precinct, for a period of at least 22-months</a:t>
            </a:r>
          </a:p>
          <a:p>
            <a:endParaRPr lang="en-US" dirty="0"/>
          </a:p>
          <a:p>
            <a:pPr marL="304038" lvl="1" indent="0">
              <a:buNone/>
            </a:pPr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5137F04-B690-2B37-FADE-107D44D43250}"/>
              </a:ext>
            </a:extLst>
          </p:cNvPr>
          <p:cNvCxnSpPr/>
          <p:nvPr/>
        </p:nvCxnSpPr>
        <p:spPr>
          <a:xfrm>
            <a:off x="891540" y="1390304"/>
            <a:ext cx="7475220" cy="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53A1FEDD-E61A-6035-BD60-676866E1C415}"/>
              </a:ext>
            </a:extLst>
          </p:cNvPr>
          <p:cNvSpPr txBox="1"/>
          <p:nvPr/>
        </p:nvSpPr>
        <p:spPr>
          <a:xfrm rot="16200000">
            <a:off x="5889473" y="3535096"/>
            <a:ext cx="549059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/>
              <a:t>Image by </a:t>
            </a:r>
            <a:r>
              <a:rPr lang="en-US" sz="800" dirty="0" err="1"/>
              <a:t>pikisuperstar</a:t>
            </a:r>
            <a:r>
              <a:rPr lang="en-US" sz="800" dirty="0"/>
              <a:t> on </a:t>
            </a:r>
            <a:r>
              <a:rPr lang="en-US" sz="800" dirty="0" err="1"/>
              <a:t>Freepik</a:t>
            </a:r>
            <a:endParaRPr lang="en-US" sz="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2A447A-3B2E-D9AC-A291-98E4F7963312}"/>
              </a:ext>
            </a:extLst>
          </p:cNvPr>
          <p:cNvSpPr txBox="1"/>
          <p:nvPr/>
        </p:nvSpPr>
        <p:spPr>
          <a:xfrm>
            <a:off x="3548280" y="6455261"/>
            <a:ext cx="49733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IC 3-11.5-8-2 | IC 3-10-1-31.1</a:t>
            </a:r>
          </a:p>
        </p:txBody>
      </p:sp>
    </p:spTree>
    <p:extLst>
      <p:ext uri="{BB962C8B-B14F-4D97-AF65-F5344CB8AC3E}">
        <p14:creationId xmlns:p14="http://schemas.microsoft.com/office/powerpoint/2010/main" val="1062524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 descr="A person standing in front of many icons&#10;&#10;Description automatically generated">
            <a:extLst>
              <a:ext uri="{FF2B5EF4-FFF2-40B4-BE49-F238E27FC236}">
                <a16:creationId xmlns:a16="http://schemas.microsoft.com/office/drawing/2014/main" id="{0DDFBC20-6E69-4D80-99C3-6425CFF0C2E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286" y="0"/>
            <a:ext cx="9141714" cy="6400800"/>
          </a:xfr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1955900-95ED-9B99-58D7-142BCF12DC1D}"/>
              </a:ext>
            </a:extLst>
          </p:cNvPr>
          <p:cNvSpPr txBox="1"/>
          <p:nvPr/>
        </p:nvSpPr>
        <p:spPr>
          <a:xfrm>
            <a:off x="3103927" y="4229227"/>
            <a:ext cx="6040074" cy="769441"/>
          </a:xfrm>
          <a:prstGeom prst="rect">
            <a:avLst/>
          </a:prstGeom>
          <a:solidFill>
            <a:schemeClr val="bg1">
              <a:alpha val="86000"/>
            </a:schemeClr>
          </a:solidFill>
        </p:spPr>
        <p:txBody>
          <a:bodyPr wrap="square" rtlCol="0" anchor="ctr" anchorCtr="0">
            <a:spAutoFit/>
          </a:bodyPr>
          <a:lstStyle/>
          <a:p>
            <a:r>
              <a:rPr lang="en-US" sz="4400" b="1" dirty="0"/>
              <a:t>QUESTIONS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5B1143D-D891-8043-5600-9485943C110E}"/>
              </a:ext>
            </a:extLst>
          </p:cNvPr>
          <p:cNvSpPr txBox="1"/>
          <p:nvPr/>
        </p:nvSpPr>
        <p:spPr>
          <a:xfrm rot="16200000">
            <a:off x="-1963023" y="3977717"/>
            <a:ext cx="463072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/>
              <a:t>Image by rawpixel.com on </a:t>
            </a:r>
            <a:r>
              <a:rPr lang="en-US" sz="800" dirty="0" err="1"/>
              <a:t>Freepik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9490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10" descr="A person standing in front of many icons&#10;&#10;Description automatically generated">
            <a:extLst>
              <a:ext uri="{FF2B5EF4-FFF2-40B4-BE49-F238E27FC236}">
                <a16:creationId xmlns:a16="http://schemas.microsoft.com/office/drawing/2014/main" id="{B31A332E-9BFD-BE95-1D56-4EAF54CCE35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96995" y="0"/>
            <a:ext cx="564700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350AD0B-BF63-0B26-1DBA-1E050C02D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786384"/>
            <a:ext cx="2805884" cy="2093975"/>
          </a:xfrm>
        </p:spPr>
        <p:txBody>
          <a:bodyPr/>
          <a:lstStyle/>
          <a:p>
            <a:r>
              <a:rPr lang="en-US" dirty="0"/>
              <a:t>Physical Security Requirements: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6C639-9959-0759-F60D-AA5D487B1F0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alpha val="76000"/>
            </a:schemeClr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CEB sets direction </a:t>
            </a:r>
            <a:r>
              <a:rPr lang="en-US" dirty="0"/>
              <a:t>on where voted ABS ballots are stored</a:t>
            </a:r>
          </a:p>
          <a:p>
            <a:pPr lvl="1">
              <a:buClr>
                <a:schemeClr val="accent4">
                  <a:lumMod val="60000"/>
                  <a:lumOff val="40000"/>
                </a:schemeClr>
              </a:buClr>
              <a:buFont typeface="Calibri" panose="020F0502020204030204" pitchFamily="34" charset="0"/>
              <a:buChar char="•"/>
            </a:pPr>
            <a:r>
              <a:rPr lang="en-US" sz="2400" dirty="0"/>
              <a:t>Shall be kept in cabinet, boxes, or a room in the </a:t>
            </a:r>
            <a:r>
              <a:rPr lang="en-US" sz="2400" dirty="0">
                <a:highlight>
                  <a:srgbClr val="FFFF00"/>
                </a:highlight>
              </a:rPr>
              <a:t>clerk’s office</a:t>
            </a:r>
          </a:p>
          <a:p>
            <a:pPr lvl="1">
              <a:buClr>
                <a:schemeClr val="accent4">
                  <a:lumMod val="60000"/>
                  <a:lumOff val="40000"/>
                </a:schemeClr>
              </a:buClr>
              <a:buFont typeface="Calibri" panose="020F0502020204030204" pitchFamily="34" charset="0"/>
              <a:buChar char="•"/>
            </a:pPr>
            <a:r>
              <a:rPr lang="en-US" sz="2400" dirty="0"/>
              <a:t>Storage system </a:t>
            </a:r>
            <a:r>
              <a:rPr lang="en-US" sz="2400" dirty="0">
                <a:highlight>
                  <a:srgbClr val="FFFF00"/>
                </a:highlight>
              </a:rPr>
              <a:t>MUST have two locks</a:t>
            </a:r>
            <a:r>
              <a:rPr lang="en-US" sz="2400" dirty="0"/>
              <a:t>, one each for the appointed CEB members</a:t>
            </a:r>
          </a:p>
          <a:p>
            <a:pPr lvl="1">
              <a:buClr>
                <a:schemeClr val="accent4">
                  <a:lumMod val="60000"/>
                  <a:lumOff val="40000"/>
                </a:schemeClr>
              </a:buClr>
              <a:buFont typeface="Calibri" panose="020F0502020204030204" pitchFamily="34" charset="0"/>
              <a:buChar char="•"/>
            </a:pPr>
            <a:endParaRPr lang="en-US" sz="2400" dirty="0"/>
          </a:p>
          <a:p>
            <a:pPr marL="201168" lvl="1" indent="0">
              <a:buClr>
                <a:schemeClr val="accent4">
                  <a:lumMod val="60000"/>
                  <a:lumOff val="40000"/>
                </a:schemeClr>
              </a:buClr>
              <a:buNone/>
            </a:pPr>
            <a:r>
              <a:rPr lang="en-US" sz="1800" i="1" dirty="0"/>
              <a:t>Note: After being counted on Election Day, ABS ballots must go into a receptacle with two locks that is provided by county commissioners; however, in this case, one key is for the clerk and the other for the CEB member of the opposite political party</a:t>
            </a:r>
          </a:p>
          <a:p>
            <a:pPr lvl="1">
              <a:buClr>
                <a:schemeClr val="accent4">
                  <a:lumMod val="60000"/>
                  <a:lumOff val="40000"/>
                </a:schemeClr>
              </a:buClr>
              <a:buFont typeface="Calibri" panose="020F0502020204030204" pitchFamily="34" charset="0"/>
              <a:buChar char="•"/>
            </a:pPr>
            <a:endParaRPr lang="en-US" sz="2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553165-E6B6-5368-353B-3B399F8E001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b="1" dirty="0"/>
              <a:t>STORAGE LOCATION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817FEC-A0DF-5687-46F8-9AC827723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D1362C-FDF7-E96D-82BC-14365813560B}"/>
              </a:ext>
            </a:extLst>
          </p:cNvPr>
          <p:cNvSpPr txBox="1"/>
          <p:nvPr/>
        </p:nvSpPr>
        <p:spPr>
          <a:xfrm>
            <a:off x="4323425" y="6513985"/>
            <a:ext cx="39217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IC 3-11-10-10 | IC 3-11.5-4-6  | IC 3-11.5-6-24 | IC 3-11.5-6-25</a:t>
            </a:r>
          </a:p>
        </p:txBody>
      </p:sp>
    </p:spTree>
    <p:extLst>
      <p:ext uri="{BB962C8B-B14F-4D97-AF65-F5344CB8AC3E}">
        <p14:creationId xmlns:p14="http://schemas.microsoft.com/office/powerpoint/2010/main" val="1239397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10" descr="A person standing in front of many icons&#10;&#10;Description automatically generated">
            <a:extLst>
              <a:ext uri="{FF2B5EF4-FFF2-40B4-BE49-F238E27FC236}">
                <a16:creationId xmlns:a16="http://schemas.microsoft.com/office/drawing/2014/main" id="{B31A332E-9BFD-BE95-1D56-4EAF54CCE35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96995" y="0"/>
            <a:ext cx="564700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350AD0B-BF63-0B26-1DBA-1E050C02D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786384"/>
            <a:ext cx="2805884" cy="2093975"/>
          </a:xfrm>
        </p:spPr>
        <p:txBody>
          <a:bodyPr/>
          <a:lstStyle/>
          <a:p>
            <a:r>
              <a:rPr lang="en-US" dirty="0"/>
              <a:t>Physical Security Requirements: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6C639-9959-0759-F60D-AA5D487B1F0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alpha val="76000"/>
            </a:schemeClr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</p:spPr>
        <p:txBody>
          <a:bodyPr/>
          <a:lstStyle/>
          <a:p>
            <a:r>
              <a:rPr lang="en-US" dirty="0"/>
              <a:t>D/R CEB Member responsible for key used to store ABS ballots &amp; applications</a:t>
            </a:r>
          </a:p>
          <a:p>
            <a:pPr lvl="1">
              <a:buClr>
                <a:schemeClr val="accent4">
                  <a:lumMod val="60000"/>
                  <a:lumOff val="40000"/>
                </a:schemeClr>
              </a:buClr>
              <a:buFont typeface="Calibri" panose="020F0502020204030204" pitchFamily="34" charset="0"/>
              <a:buChar char="•"/>
            </a:pPr>
            <a:r>
              <a:rPr lang="en-US" sz="2400" dirty="0"/>
              <a:t>Member sets own policy to manage party key</a:t>
            </a:r>
          </a:p>
          <a:p>
            <a:pPr lvl="2">
              <a:buClr>
                <a:schemeClr val="accent4">
                  <a:lumMod val="60000"/>
                  <a:lumOff val="40000"/>
                </a:schemeClr>
              </a:buClr>
              <a:buFont typeface="Calibri" panose="020F0502020204030204" pitchFamily="34" charset="0"/>
              <a:buChar char="•"/>
            </a:pPr>
            <a:r>
              <a:rPr lang="en-US" sz="1800" dirty="0"/>
              <a:t>May delegate responsibility to another person</a:t>
            </a:r>
          </a:p>
          <a:p>
            <a:pPr lvl="1">
              <a:buClr>
                <a:schemeClr val="accent4">
                  <a:lumMod val="60000"/>
                  <a:lumOff val="40000"/>
                </a:schemeClr>
              </a:buClr>
              <a:buFont typeface="Calibri" panose="020F050202020403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</a:rPr>
              <a:t>MUST be present </a:t>
            </a:r>
            <a:r>
              <a:rPr lang="en-US" sz="2400" dirty="0"/>
              <a:t>to open ABS storage system </a:t>
            </a:r>
            <a:r>
              <a:rPr lang="en-US" sz="2400" dirty="0">
                <a:highlight>
                  <a:srgbClr val="FFFF00"/>
                </a:highlight>
              </a:rPr>
              <a:t>EACH DAY!</a:t>
            </a:r>
          </a:p>
          <a:p>
            <a:pPr lvl="2">
              <a:buClr>
                <a:schemeClr val="accent4">
                  <a:lumMod val="60000"/>
                  <a:lumOff val="40000"/>
                </a:schemeClr>
              </a:buClr>
              <a:buFont typeface="Calibri" panose="020F0502020204030204" pitchFamily="34" charset="0"/>
              <a:buChar char="•"/>
            </a:pPr>
            <a:r>
              <a:rPr lang="en-US" sz="2000" dirty="0"/>
              <a:t>MUST designate another individual from member’s party to perform this duty, if D/R appointed member cannot be present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553165-E6B6-5368-353B-3B399F8E001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b="1" dirty="0"/>
              <a:t>BI-PARTISAN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b="1" dirty="0"/>
              <a:t>CONTROL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b="1" dirty="0"/>
              <a:t>OF KEYS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817FEC-A0DF-5687-46F8-9AC827723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72254B-1078-5C23-DBEC-2005F5F4B330}"/>
              </a:ext>
            </a:extLst>
          </p:cNvPr>
          <p:cNvSpPr txBox="1"/>
          <p:nvPr/>
        </p:nvSpPr>
        <p:spPr>
          <a:xfrm>
            <a:off x="6093493" y="6513985"/>
            <a:ext cx="20474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IC 3-11.5-4-6 | IC 3-11-10-10</a:t>
            </a:r>
          </a:p>
        </p:txBody>
      </p:sp>
    </p:spTree>
    <p:extLst>
      <p:ext uri="{BB962C8B-B14F-4D97-AF65-F5344CB8AC3E}">
        <p14:creationId xmlns:p14="http://schemas.microsoft.com/office/powerpoint/2010/main" val="2107362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10" descr="A person standing in front of many icons&#10;&#10;Description automatically generated">
            <a:extLst>
              <a:ext uri="{FF2B5EF4-FFF2-40B4-BE49-F238E27FC236}">
                <a16:creationId xmlns:a16="http://schemas.microsoft.com/office/drawing/2014/main" id="{B31A332E-9BFD-BE95-1D56-4EAF54CCE35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96995" y="0"/>
            <a:ext cx="564700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350AD0B-BF63-0B26-1DBA-1E050C02D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786384"/>
            <a:ext cx="2805884" cy="2093975"/>
          </a:xfrm>
        </p:spPr>
        <p:txBody>
          <a:bodyPr/>
          <a:lstStyle/>
          <a:p>
            <a:r>
              <a:rPr lang="en-US" dirty="0"/>
              <a:t>Physical Security Requirements: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6C639-9959-0759-F60D-AA5D487B1F0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alpha val="76000"/>
            </a:schemeClr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</p:spPr>
        <p:txBody>
          <a:bodyPr/>
          <a:lstStyle/>
          <a:p>
            <a:r>
              <a:rPr lang="en-US" dirty="0"/>
              <a:t>When the circuit court clerk receives an absentee ballot back from a voter the </a:t>
            </a:r>
            <a:r>
              <a:rPr lang="en-US" dirty="0">
                <a:highlight>
                  <a:srgbClr val="FFFF00"/>
                </a:highlight>
              </a:rPr>
              <a:t>clerk </a:t>
            </a:r>
            <a:r>
              <a:rPr lang="en-US" dirty="0"/>
              <a:t>shall:</a:t>
            </a:r>
          </a:p>
          <a:p>
            <a:pPr lvl="1">
              <a:buClr>
                <a:schemeClr val="accent3">
                  <a:lumMod val="40000"/>
                  <a:lumOff val="60000"/>
                </a:schemeClr>
              </a:buClr>
              <a:buFont typeface="Calibri" panose="020F0502020204030204" pitchFamily="34" charset="0"/>
              <a:buChar char="●"/>
            </a:pPr>
            <a:r>
              <a:rPr lang="en-US" sz="2400" dirty="0"/>
              <a:t>Enclose all accepted ballots </a:t>
            </a:r>
            <a:r>
              <a:rPr lang="en-US" sz="2400" dirty="0">
                <a:highlight>
                  <a:srgbClr val="FFFF00"/>
                </a:highlight>
              </a:rPr>
              <a:t>by precinct</a:t>
            </a:r>
            <a:r>
              <a:rPr lang="en-US" sz="2400" dirty="0"/>
              <a:t> in the same large or carrier envelope</a:t>
            </a:r>
          </a:p>
          <a:p>
            <a:pPr lvl="1">
              <a:buClr>
                <a:schemeClr val="accent3">
                  <a:lumMod val="40000"/>
                  <a:lumOff val="60000"/>
                </a:schemeClr>
              </a:buClr>
              <a:buFont typeface="Calibri" panose="020F0502020204030204" pitchFamily="34" charset="0"/>
              <a:buChar char="●"/>
            </a:pPr>
            <a:r>
              <a:rPr lang="en-US" sz="2400" dirty="0"/>
              <a:t>Securely store them in a cabinet or container with locks under the control &amp; direction of each appointed member of the CEB</a:t>
            </a:r>
          </a:p>
          <a:p>
            <a:pPr lvl="2">
              <a:buClr>
                <a:schemeClr val="accent3">
                  <a:lumMod val="40000"/>
                  <a:lumOff val="60000"/>
                </a:schemeClr>
              </a:buClr>
              <a:buFont typeface="Calibri" panose="020F0502020204030204" pitchFamily="34" charset="0"/>
              <a:buChar char="●"/>
            </a:pPr>
            <a:endParaRPr lang="en-US" sz="2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553165-E6B6-5368-353B-3B399F8E001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b="1" dirty="0"/>
              <a:t>STORAGE OF VOTED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b="1" dirty="0"/>
              <a:t>ABS BALLOTS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817FEC-A0DF-5687-46F8-9AC827723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CBE5EF-CDFF-DCF5-9AEA-CD59E88EAB0F}"/>
              </a:ext>
            </a:extLst>
          </p:cNvPr>
          <p:cNvSpPr txBox="1"/>
          <p:nvPr/>
        </p:nvSpPr>
        <p:spPr>
          <a:xfrm>
            <a:off x="6093493" y="6513985"/>
            <a:ext cx="20474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IC 3-11-10-10 | IC 3-11.5-4-6</a:t>
            </a:r>
          </a:p>
        </p:txBody>
      </p:sp>
    </p:spTree>
    <p:extLst>
      <p:ext uri="{BB962C8B-B14F-4D97-AF65-F5344CB8AC3E}">
        <p14:creationId xmlns:p14="http://schemas.microsoft.com/office/powerpoint/2010/main" val="3947904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10" descr="A person standing in front of many icons&#10;&#10;Description automatically generated">
            <a:extLst>
              <a:ext uri="{FF2B5EF4-FFF2-40B4-BE49-F238E27FC236}">
                <a16:creationId xmlns:a16="http://schemas.microsoft.com/office/drawing/2014/main" id="{B31A332E-9BFD-BE95-1D56-4EAF54CCE35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96995" y="0"/>
            <a:ext cx="564700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350AD0B-BF63-0B26-1DBA-1E050C02D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349467"/>
            <a:ext cx="2805884" cy="2093975"/>
          </a:xfrm>
        </p:spPr>
        <p:txBody>
          <a:bodyPr/>
          <a:lstStyle/>
          <a:p>
            <a:r>
              <a:rPr lang="en-US" dirty="0"/>
              <a:t>Physical Security Requirements: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6C639-9959-0759-F60D-AA5D487B1F0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alpha val="76000"/>
            </a:schemeClr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highlight>
                  <a:srgbClr val="FFFF00"/>
                </a:highlight>
              </a:rPr>
              <a:t>CEB is responsible for the security of all voting systems &amp; </a:t>
            </a:r>
            <a:r>
              <a:rPr lang="en-US" dirty="0" err="1">
                <a:highlight>
                  <a:srgbClr val="FFFF00"/>
                </a:highlight>
              </a:rPr>
              <a:t>ePBs</a:t>
            </a:r>
            <a:r>
              <a:rPr lang="en-US" dirty="0">
                <a:highlight>
                  <a:srgbClr val="FFFF00"/>
                </a:highlight>
              </a:rPr>
              <a:t>, </a:t>
            </a:r>
            <a:r>
              <a:rPr lang="en-US" dirty="0"/>
              <a:t>even during early voting</a:t>
            </a:r>
          </a:p>
          <a:p>
            <a:pPr lvl="1">
              <a:buClr>
                <a:schemeClr val="accent3">
                  <a:lumMod val="40000"/>
                  <a:lumOff val="60000"/>
                </a:schemeClr>
              </a:buClr>
              <a:buFont typeface="Calibri" panose="020F0502020204030204" pitchFamily="34" charset="0"/>
              <a:buChar char="●"/>
            </a:pPr>
            <a:r>
              <a:rPr lang="en-US" sz="2400" dirty="0"/>
              <a:t>Recommend CEB adopt a security policy to ensure safety &amp; security of those systems that remain at an early voting site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553165-E6B6-5368-353B-3B399F8E00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2599" y="2522933"/>
            <a:ext cx="2805884" cy="3465482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b="1" dirty="0"/>
              <a:t>STORAGE OF VOTING SYSTEMS &amp; ePOLLBOOKS DURING EARLY VOTING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817FEC-A0DF-5687-46F8-9AC827723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687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Content Placeholder 22" descr="A cartoon of people standing in front of a file cabinet&#10;&#10;Description automatically generated">
            <a:extLst>
              <a:ext uri="{FF2B5EF4-FFF2-40B4-BE49-F238E27FC236}">
                <a16:creationId xmlns:a16="http://schemas.microsoft.com/office/drawing/2014/main" id="{307A1EC8-5A4E-687C-4F6A-4D933FF944D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3978"/>
          <a:stretch/>
        </p:blipFill>
        <p:spPr>
          <a:xfrm>
            <a:off x="0" y="-82512"/>
            <a:ext cx="3486684" cy="7468853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AF26291-2E41-4809-A8FA-909338710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121" y="-82512"/>
            <a:ext cx="10160187" cy="1450757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Organizing</a:t>
            </a:r>
            <a:r>
              <a:rPr lang="en-US" b="1" dirty="0"/>
              <a:t> ABS Applications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F7F09813-C07F-4D58-AC5A-6C8C54DEE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1626" y="6388116"/>
            <a:ext cx="780010" cy="365125"/>
          </a:xfrm>
        </p:spPr>
        <p:txBody>
          <a:bodyPr/>
          <a:lstStyle/>
          <a:p>
            <a:fld id="{3A98EE3D-8CD1-4C3F-BD1C-C98C9596463C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FE252D0E-1255-7C95-8C85-F241738DC3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754694" y="1624425"/>
            <a:ext cx="4612066" cy="4763690"/>
          </a:xfrm>
        </p:spPr>
        <p:txBody>
          <a:bodyPr/>
          <a:lstStyle/>
          <a:p>
            <a:r>
              <a:rPr lang="en-US" b="1" dirty="0"/>
              <a:t>When </a:t>
            </a:r>
            <a:r>
              <a:rPr lang="en-US" b="1" dirty="0">
                <a:highlight>
                  <a:srgbClr val="FFFF00"/>
                </a:highlight>
              </a:rPr>
              <a:t>ABS app </a:t>
            </a:r>
            <a:r>
              <a:rPr lang="en-US" b="1" dirty="0"/>
              <a:t>is received, clerk shall file the app in the clerk’s office &amp; record info in SVRS</a:t>
            </a:r>
          </a:p>
          <a:p>
            <a:pPr lvl="1"/>
            <a:r>
              <a:rPr lang="en-US" dirty="0"/>
              <a:t>Clerk manages how to safely store &amp; secure ABS applications</a:t>
            </a:r>
          </a:p>
          <a:p>
            <a:pPr lvl="1"/>
            <a:r>
              <a:rPr lang="en-US" dirty="0"/>
              <a:t>Required to scan all ABS applications for public records requests BEFORE being attached to the ABS security envelope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5137F04-B690-2B37-FADE-107D44D43250}"/>
              </a:ext>
            </a:extLst>
          </p:cNvPr>
          <p:cNvCxnSpPr/>
          <p:nvPr/>
        </p:nvCxnSpPr>
        <p:spPr>
          <a:xfrm>
            <a:off x="891540" y="1390304"/>
            <a:ext cx="7475220" cy="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53A1FEDD-E61A-6035-BD60-676866E1C415}"/>
              </a:ext>
            </a:extLst>
          </p:cNvPr>
          <p:cNvSpPr txBox="1"/>
          <p:nvPr/>
        </p:nvSpPr>
        <p:spPr>
          <a:xfrm rot="16200000">
            <a:off x="5889473" y="3535096"/>
            <a:ext cx="549059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/>
              <a:t>Image by </a:t>
            </a:r>
            <a:r>
              <a:rPr lang="en-US" sz="800" dirty="0" err="1"/>
              <a:t>pikisuperstar</a:t>
            </a:r>
            <a:r>
              <a:rPr lang="en-US" sz="800" dirty="0"/>
              <a:t> on </a:t>
            </a:r>
            <a:r>
              <a:rPr lang="en-US" sz="800" dirty="0" err="1"/>
              <a:t>Freepik</a:t>
            </a:r>
            <a:endParaRPr lang="en-US" sz="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B94128-3B7B-703B-B725-C88C4998AD6B}"/>
              </a:ext>
            </a:extLst>
          </p:cNvPr>
          <p:cNvSpPr txBox="1"/>
          <p:nvPr/>
        </p:nvSpPr>
        <p:spPr>
          <a:xfrm>
            <a:off x="6210777" y="6455262"/>
            <a:ext cx="20474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/>
              <a:t>IC 3-11-4-17 | IC 3-11-10-8.5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736741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Content Placeholder 22" descr="A cartoon of people standing in front of a file cabinet&#10;&#10;Description automatically generated">
            <a:extLst>
              <a:ext uri="{FF2B5EF4-FFF2-40B4-BE49-F238E27FC236}">
                <a16:creationId xmlns:a16="http://schemas.microsoft.com/office/drawing/2014/main" id="{307A1EC8-5A4E-687C-4F6A-4D933FF944D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3978"/>
          <a:stretch/>
        </p:blipFill>
        <p:spPr>
          <a:xfrm>
            <a:off x="0" y="-82512"/>
            <a:ext cx="3486684" cy="7468853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AF26291-2E41-4809-A8FA-909338710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732" y="-82512"/>
            <a:ext cx="10160187" cy="1450757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Organizing </a:t>
            </a:r>
            <a:r>
              <a:rPr lang="en-US" b="1" dirty="0">
                <a:solidFill>
                  <a:schemeClr val="tx1"/>
                </a:solidFill>
              </a:rPr>
              <a:t>ABS Ballots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F7F09813-C07F-4D58-AC5A-6C8C54DEE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1626" y="6388116"/>
            <a:ext cx="780010" cy="365125"/>
          </a:xfrm>
        </p:spPr>
        <p:txBody>
          <a:bodyPr/>
          <a:lstStyle/>
          <a:p>
            <a:fld id="{3A98EE3D-8CD1-4C3F-BD1C-C98C9596463C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FE252D0E-1255-7C95-8C85-F241738DC3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754694" y="1624425"/>
            <a:ext cx="4612066" cy="476369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When </a:t>
            </a:r>
            <a:r>
              <a:rPr lang="en-US" b="1" dirty="0">
                <a:highlight>
                  <a:srgbClr val="FFFF00"/>
                </a:highlight>
              </a:rPr>
              <a:t>ABS ballot </a:t>
            </a:r>
            <a:r>
              <a:rPr lang="en-US" b="1" dirty="0"/>
              <a:t>is returned to CEB, the </a:t>
            </a:r>
            <a:r>
              <a:rPr lang="en-US" b="1" dirty="0">
                <a:highlight>
                  <a:srgbClr val="FFFF00"/>
                </a:highlight>
              </a:rPr>
              <a:t>first signature review </a:t>
            </a:r>
            <a:r>
              <a:rPr lang="en-US" b="1" dirty="0"/>
              <a:t>is performed</a:t>
            </a:r>
            <a:endParaRPr lang="en-US" b="1" dirty="0">
              <a:highlight>
                <a:srgbClr val="FFFF00"/>
              </a:highlight>
            </a:endParaRPr>
          </a:p>
          <a:p>
            <a:pPr lvl="1"/>
            <a:r>
              <a:rPr lang="en-US" dirty="0"/>
              <a:t>Includes </a:t>
            </a:r>
            <a:r>
              <a:rPr lang="en-US" b="1" u="sng" dirty="0"/>
              <a:t>ALL</a:t>
            </a:r>
            <a:r>
              <a:rPr lang="en-US" dirty="0"/>
              <a:t> absentee types, including early voting</a:t>
            </a:r>
          </a:p>
          <a:p>
            <a:pPr lvl="1"/>
            <a:r>
              <a:rPr lang="en-US" dirty="0"/>
              <a:t>Only CEB or ABS voter board member can perform first signature review</a:t>
            </a:r>
          </a:p>
          <a:p>
            <a:pPr lvl="1"/>
            <a:r>
              <a:rPr lang="en-US" dirty="0"/>
              <a:t>Requires original ABS app (if applicable) to be attached to the voter’s ABS security envelope, if signature accepted</a:t>
            </a:r>
          </a:p>
          <a:p>
            <a:pPr lvl="1"/>
            <a:r>
              <a:rPr lang="en-US" dirty="0"/>
              <a:t>Apps + envelopes must be stored in a large envelope used by one precinct</a:t>
            </a:r>
          </a:p>
          <a:p>
            <a:r>
              <a:rPr lang="en-US" dirty="0"/>
              <a:t>Required prep ensures a smooth central count on Election Day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5137F04-B690-2B37-FADE-107D44D43250}"/>
              </a:ext>
            </a:extLst>
          </p:cNvPr>
          <p:cNvCxnSpPr/>
          <p:nvPr/>
        </p:nvCxnSpPr>
        <p:spPr>
          <a:xfrm>
            <a:off x="891540" y="1390304"/>
            <a:ext cx="7475220" cy="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53A1FEDD-E61A-6035-BD60-676866E1C415}"/>
              </a:ext>
            </a:extLst>
          </p:cNvPr>
          <p:cNvSpPr txBox="1"/>
          <p:nvPr/>
        </p:nvSpPr>
        <p:spPr>
          <a:xfrm rot="16200000">
            <a:off x="5889473" y="3535096"/>
            <a:ext cx="549059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/>
              <a:t>Image by </a:t>
            </a:r>
            <a:r>
              <a:rPr lang="en-US" sz="800" dirty="0" err="1"/>
              <a:t>pikisuperstar</a:t>
            </a:r>
            <a:r>
              <a:rPr lang="en-US" sz="800" dirty="0"/>
              <a:t> on </a:t>
            </a:r>
            <a:r>
              <a:rPr lang="en-US" sz="800" dirty="0" err="1"/>
              <a:t>Freepik</a:t>
            </a:r>
            <a:endParaRPr lang="en-US" sz="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2A447A-3B2E-D9AC-A291-98E4F7963312}"/>
              </a:ext>
            </a:extLst>
          </p:cNvPr>
          <p:cNvSpPr txBox="1"/>
          <p:nvPr/>
        </p:nvSpPr>
        <p:spPr>
          <a:xfrm>
            <a:off x="3548281" y="6455262"/>
            <a:ext cx="20474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IC 3-11.5-4-5</a:t>
            </a:r>
          </a:p>
        </p:txBody>
      </p:sp>
    </p:spTree>
    <p:extLst>
      <p:ext uri="{BB962C8B-B14F-4D97-AF65-F5344CB8AC3E}">
        <p14:creationId xmlns:p14="http://schemas.microsoft.com/office/powerpoint/2010/main" val="1451757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Content Placeholder 22" descr="A cartoon of people standing in front of a file cabinet&#10;&#10;Description automatically generated">
            <a:extLst>
              <a:ext uri="{FF2B5EF4-FFF2-40B4-BE49-F238E27FC236}">
                <a16:creationId xmlns:a16="http://schemas.microsoft.com/office/drawing/2014/main" id="{307A1EC8-5A4E-687C-4F6A-4D933FF944D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3978"/>
          <a:stretch/>
        </p:blipFill>
        <p:spPr>
          <a:xfrm>
            <a:off x="0" y="-82512"/>
            <a:ext cx="3486684" cy="7468853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AF26291-2E41-4809-A8FA-909338710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732" y="-82512"/>
            <a:ext cx="10160187" cy="1450757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Organizing </a:t>
            </a:r>
            <a:r>
              <a:rPr lang="en-US" b="1" dirty="0">
                <a:solidFill>
                  <a:schemeClr val="tx1"/>
                </a:solidFill>
              </a:rPr>
              <a:t>ABS Materials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2800" b="1" i="1" dirty="0">
                <a:solidFill>
                  <a:schemeClr val="bg1"/>
                </a:solidFill>
              </a:rPr>
              <a:t>On &amp; After Election</a:t>
            </a:r>
            <a:r>
              <a:rPr lang="en-US" sz="2800" b="1" i="1" dirty="0">
                <a:solidFill>
                  <a:schemeClr val="tx1"/>
                </a:solidFill>
              </a:rPr>
              <a:t> Day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F7F09813-C07F-4D58-AC5A-6C8C54DEE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1626" y="6388116"/>
            <a:ext cx="780010" cy="365125"/>
          </a:xfrm>
        </p:spPr>
        <p:txBody>
          <a:bodyPr/>
          <a:lstStyle/>
          <a:p>
            <a:fld id="{3A98EE3D-8CD1-4C3F-BD1C-C98C9596463C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FE252D0E-1255-7C95-8C85-F241738DC3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754694" y="1624425"/>
            <a:ext cx="4612066" cy="476369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highlight>
                  <a:srgbClr val="FFFF00"/>
                </a:highlight>
              </a:rPr>
              <a:t>During central count</a:t>
            </a:r>
            <a:r>
              <a:rPr lang="en-US" dirty="0"/>
              <a:t>, all ballot cards must be </a:t>
            </a:r>
            <a:r>
              <a:rPr lang="en-US" dirty="0">
                <a:highlight>
                  <a:srgbClr val="FFFF00"/>
                </a:highlight>
              </a:rPr>
              <a:t>grouped by SAME precinct</a:t>
            </a:r>
            <a:r>
              <a:rPr lang="en-US" dirty="0"/>
              <a:t> before being counted on tabulator</a:t>
            </a:r>
          </a:p>
          <a:p>
            <a:r>
              <a:rPr lang="en-US" dirty="0"/>
              <a:t>After being counted, the following must be placed in an envelope/bag:</a:t>
            </a:r>
          </a:p>
          <a:p>
            <a:pPr lvl="1"/>
            <a:r>
              <a:rPr lang="en-US" dirty="0"/>
              <a:t>ALL ABS ballots from the SAME precinct, voted and not voted, along with any protested and uncounted ballots;</a:t>
            </a:r>
          </a:p>
          <a:p>
            <a:pPr lvl="1"/>
            <a:r>
              <a:rPr lang="en-US" dirty="0"/>
              <a:t>ONE copy of the certified list of all absentee voters of the precinct; AND</a:t>
            </a:r>
          </a:p>
          <a:p>
            <a:pPr lvl="1"/>
            <a:r>
              <a:rPr lang="en-US" dirty="0"/>
              <a:t>ONE copy of a tally paper (that is, totals tape from voting system).</a:t>
            </a:r>
          </a:p>
          <a:p>
            <a:r>
              <a:rPr lang="en-US" dirty="0"/>
              <a:t>Outside of envelope must include:</a:t>
            </a:r>
          </a:p>
          <a:p>
            <a:pPr lvl="1"/>
            <a:r>
              <a:rPr lang="en-US" dirty="0"/>
              <a:t>Initials of bi-partisan counting team</a:t>
            </a:r>
          </a:p>
          <a:p>
            <a:pPr lvl="1"/>
            <a:r>
              <a:rPr lang="en-US" dirty="0"/>
              <a:t>Name of precinct</a:t>
            </a:r>
          </a:p>
          <a:p>
            <a:pPr lvl="1"/>
            <a:r>
              <a:rPr lang="en-US" dirty="0"/>
              <a:t>Number of ABS ballots contained inside</a:t>
            </a:r>
          </a:p>
          <a:p>
            <a:pPr marL="304038" lvl="1" indent="0">
              <a:buNone/>
            </a:pPr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5137F04-B690-2B37-FADE-107D44D43250}"/>
              </a:ext>
            </a:extLst>
          </p:cNvPr>
          <p:cNvCxnSpPr/>
          <p:nvPr/>
        </p:nvCxnSpPr>
        <p:spPr>
          <a:xfrm>
            <a:off x="891540" y="1390304"/>
            <a:ext cx="7475220" cy="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53A1FEDD-E61A-6035-BD60-676866E1C415}"/>
              </a:ext>
            </a:extLst>
          </p:cNvPr>
          <p:cNvSpPr txBox="1"/>
          <p:nvPr/>
        </p:nvSpPr>
        <p:spPr>
          <a:xfrm rot="16200000">
            <a:off x="5889473" y="3535096"/>
            <a:ext cx="549059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/>
              <a:t>Image by </a:t>
            </a:r>
            <a:r>
              <a:rPr lang="en-US" sz="800" dirty="0" err="1"/>
              <a:t>pikisuperstar</a:t>
            </a:r>
            <a:r>
              <a:rPr lang="en-US" sz="800" dirty="0"/>
              <a:t> on </a:t>
            </a:r>
            <a:r>
              <a:rPr lang="en-US" sz="800" dirty="0" err="1"/>
              <a:t>Freepik</a:t>
            </a:r>
            <a:endParaRPr lang="en-US" sz="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2A447A-3B2E-D9AC-A291-98E4F7963312}"/>
              </a:ext>
            </a:extLst>
          </p:cNvPr>
          <p:cNvSpPr txBox="1"/>
          <p:nvPr/>
        </p:nvSpPr>
        <p:spPr>
          <a:xfrm>
            <a:off x="3548280" y="6455261"/>
            <a:ext cx="49733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IC 3-11.5-6-5 | IC 3-11.5-6-21</a:t>
            </a:r>
          </a:p>
        </p:txBody>
      </p:sp>
    </p:spTree>
    <p:extLst>
      <p:ext uri="{BB962C8B-B14F-4D97-AF65-F5344CB8AC3E}">
        <p14:creationId xmlns:p14="http://schemas.microsoft.com/office/powerpoint/2010/main" val="658469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Content Placeholder 22" descr="A cartoon of people standing in front of a file cabinet&#10;&#10;Description automatically generated">
            <a:extLst>
              <a:ext uri="{FF2B5EF4-FFF2-40B4-BE49-F238E27FC236}">
                <a16:creationId xmlns:a16="http://schemas.microsoft.com/office/drawing/2014/main" id="{307A1EC8-5A4E-687C-4F6A-4D933FF944D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3978"/>
          <a:stretch/>
        </p:blipFill>
        <p:spPr>
          <a:xfrm>
            <a:off x="0" y="-82512"/>
            <a:ext cx="3486684" cy="7468853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AF26291-2E41-4809-A8FA-909338710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732" y="-82512"/>
            <a:ext cx="10160187" cy="1450757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Organizing </a:t>
            </a:r>
            <a:r>
              <a:rPr lang="en-US" b="1" dirty="0">
                <a:solidFill>
                  <a:schemeClr val="tx1"/>
                </a:solidFill>
              </a:rPr>
              <a:t>ABS Materials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2800" b="1" i="1" dirty="0">
                <a:solidFill>
                  <a:schemeClr val="bg1"/>
                </a:solidFill>
              </a:rPr>
              <a:t>On &amp; After Election</a:t>
            </a:r>
            <a:r>
              <a:rPr lang="en-US" sz="2800" b="1" i="1" dirty="0">
                <a:solidFill>
                  <a:schemeClr val="tx1"/>
                </a:solidFill>
              </a:rPr>
              <a:t> Day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F7F09813-C07F-4D58-AC5A-6C8C54DEE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1626" y="6388116"/>
            <a:ext cx="780010" cy="365125"/>
          </a:xfrm>
        </p:spPr>
        <p:txBody>
          <a:bodyPr/>
          <a:lstStyle/>
          <a:p>
            <a:fld id="{3A98EE3D-8CD1-4C3F-BD1C-C98C9596463C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FE252D0E-1255-7C95-8C85-F241738DC3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754694" y="1624425"/>
            <a:ext cx="4612066" cy="4763690"/>
          </a:xfrm>
        </p:spPr>
        <p:txBody>
          <a:bodyPr>
            <a:normAutofit/>
          </a:bodyPr>
          <a:lstStyle/>
          <a:p>
            <a:r>
              <a:rPr lang="en-US" dirty="0"/>
              <a:t>Sealed ABS envelope delivered to clerk by counter team</a:t>
            </a:r>
          </a:p>
          <a:p>
            <a:r>
              <a:rPr lang="en-US" dirty="0"/>
              <a:t>Clerk must place envelope in receptacle provided by county commissioners with two different locks</a:t>
            </a:r>
          </a:p>
          <a:p>
            <a:r>
              <a:rPr lang="en-US" dirty="0"/>
              <a:t>Clerk locks the receptacle with one key and gives the second key to the CEB member not of the same political party</a:t>
            </a:r>
          </a:p>
          <a:p>
            <a:endParaRPr lang="en-US" dirty="0"/>
          </a:p>
          <a:p>
            <a:pPr marL="304038" lvl="1" indent="0">
              <a:buNone/>
            </a:pPr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5137F04-B690-2B37-FADE-107D44D43250}"/>
              </a:ext>
            </a:extLst>
          </p:cNvPr>
          <p:cNvCxnSpPr/>
          <p:nvPr/>
        </p:nvCxnSpPr>
        <p:spPr>
          <a:xfrm>
            <a:off x="891540" y="1390304"/>
            <a:ext cx="7475220" cy="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53A1FEDD-E61A-6035-BD60-676866E1C415}"/>
              </a:ext>
            </a:extLst>
          </p:cNvPr>
          <p:cNvSpPr txBox="1"/>
          <p:nvPr/>
        </p:nvSpPr>
        <p:spPr>
          <a:xfrm rot="16200000">
            <a:off x="5889473" y="3535096"/>
            <a:ext cx="549059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/>
              <a:t>Image by </a:t>
            </a:r>
            <a:r>
              <a:rPr lang="en-US" sz="800" dirty="0" err="1"/>
              <a:t>pikisuperstar</a:t>
            </a:r>
            <a:r>
              <a:rPr lang="en-US" sz="800" dirty="0"/>
              <a:t> on </a:t>
            </a:r>
            <a:r>
              <a:rPr lang="en-US" sz="800" dirty="0" err="1"/>
              <a:t>Freepik</a:t>
            </a:r>
            <a:endParaRPr lang="en-US" sz="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2A447A-3B2E-D9AC-A291-98E4F7963312}"/>
              </a:ext>
            </a:extLst>
          </p:cNvPr>
          <p:cNvSpPr txBox="1"/>
          <p:nvPr/>
        </p:nvSpPr>
        <p:spPr>
          <a:xfrm>
            <a:off x="3548280" y="6455261"/>
            <a:ext cx="49733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IC 3-11.5-6-24 | IC 3-11.5-6-25</a:t>
            </a:r>
          </a:p>
        </p:txBody>
      </p:sp>
    </p:spTree>
    <p:extLst>
      <p:ext uri="{BB962C8B-B14F-4D97-AF65-F5344CB8AC3E}">
        <p14:creationId xmlns:p14="http://schemas.microsoft.com/office/powerpoint/2010/main" val="292477709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_Win32_JB_SL_v2.potx" id="{2FF4D238-6E02-4AF5-A7F8-E0CA002E79A6}" vid="{1CA406FA-5E6E-436F-98F0-C190AE288A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296B531D-03AC-47F6-A16F-C6773C191BB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AF71F79-8D13-4C55-9450-609041DE5A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E4B1648-C213-44D3-9464-4287A4D41EE0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{0FF761E9-7A76-4D37-83DF-0E6429619946}tf22581678_win32</Template>
  <TotalTime>203</TotalTime>
  <Words>741</Words>
  <Application>Microsoft Office PowerPoint</Application>
  <PresentationFormat>On-screen Show (4:3)</PresentationFormat>
  <Paragraphs>84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RetrospectVTI</vt:lpstr>
      <vt:lpstr>PowerPoint Presentation</vt:lpstr>
      <vt:lpstr>Physical Security Requirements:</vt:lpstr>
      <vt:lpstr>Physical Security Requirements:</vt:lpstr>
      <vt:lpstr>Physical Security Requirements:</vt:lpstr>
      <vt:lpstr>Physical Security Requirements:</vt:lpstr>
      <vt:lpstr>Organizing ABS Applications</vt:lpstr>
      <vt:lpstr>Organizing ABS Ballots</vt:lpstr>
      <vt:lpstr>Organizing ABS Materials On &amp; After Election Day</vt:lpstr>
      <vt:lpstr>Organizing ABS Materials On &amp; After Election Day</vt:lpstr>
      <vt:lpstr>Organizing ABS Materials On &amp; After Election Day</vt:lpstr>
      <vt:lpstr>PowerPoint Presentation</vt:lpstr>
    </vt:vector>
  </TitlesOfParts>
  <Company>Indiana Office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Nussmeyer, Angela M</dc:creator>
  <cp:lastModifiedBy>Nussmeyer, Angela M</cp:lastModifiedBy>
  <cp:revision>3</cp:revision>
  <dcterms:created xsi:type="dcterms:W3CDTF">2023-11-21T20:48:19Z</dcterms:created>
  <dcterms:modified xsi:type="dcterms:W3CDTF">2023-11-30T19:14:12Z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