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62" r:id="rId8"/>
    <p:sldId id="264" r:id="rId9"/>
    <p:sldId id="265" r:id="rId10"/>
    <p:sldId id="266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46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9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7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7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1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8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37DE1E-3160-46F3-A041-98A33326A79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280822-2D62-441A-BA76-9812712A2B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18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8718-69CE-5060-AE0F-55CB53DA7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ABS-24</a:t>
            </a:r>
            <a:br>
              <a:rPr lang="en-US" dirty="0"/>
            </a:br>
            <a:r>
              <a:rPr lang="en-US" dirty="0"/>
              <a:t>Notice of ABS Application Defect or Denial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368A3-88CC-D26D-D27E-75CFAAE818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Kochevar</a:t>
            </a:r>
          </a:p>
          <a:p>
            <a:r>
              <a:rPr lang="en-US" dirty="0"/>
              <a:t>Co-General Counsel</a:t>
            </a:r>
          </a:p>
          <a:p>
            <a:r>
              <a:rPr lang="en-US" dirty="0"/>
              <a:t>Indiana Election Division</a:t>
            </a:r>
          </a:p>
        </p:txBody>
      </p:sp>
    </p:spTree>
    <p:extLst>
      <p:ext uri="{BB962C8B-B14F-4D97-AF65-F5344CB8AC3E}">
        <p14:creationId xmlns:p14="http://schemas.microsoft.com/office/powerpoint/2010/main" val="1056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600B-77FE-F068-0ECB-DC08DDA7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Notice Process No.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E6C-8483-B5B1-FE82-FA025E09B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672" y="822960"/>
            <a:ext cx="3733100" cy="5184648"/>
          </a:xfrm>
        </p:spPr>
        <p:txBody>
          <a:bodyPr>
            <a:normAutofit/>
          </a:bodyPr>
          <a:lstStyle/>
          <a:p>
            <a:r>
              <a:rPr lang="en-US" sz="2800" b="1" i="0" u="none" strike="noStrike" dirty="0">
                <a:solidFill>
                  <a:schemeClr val="tx1"/>
                </a:solidFill>
                <a:effectLst/>
              </a:rPr>
              <a:t>Applies to ALL other ABS ballot applications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</a:rPr>
              <a:t>Used to inform voter why application was d</a:t>
            </a:r>
            <a:r>
              <a:rPr lang="en-US" dirty="0"/>
              <a:t>enied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</a:rPr>
              <a:t>Informs voter </a:t>
            </a:r>
            <a:r>
              <a:rPr lang="en-US" dirty="0"/>
              <a:t>of optional procedure to deliver a new absentee ballot application to vote if the county adopted use of the procedure</a:t>
            </a:r>
          </a:p>
          <a:p>
            <a:r>
              <a:rPr lang="en-US" b="0" i="0" u="none" strike="noStrike" dirty="0">
                <a:solidFill>
                  <a:schemeClr val="tx1"/>
                </a:solidFill>
                <a:effectLst/>
              </a:rPr>
              <a:t>This is the original disposition notice that was used for all applications before the law was amended in 2023</a:t>
            </a:r>
          </a:p>
          <a:p>
            <a:endParaRPr lang="en-US" sz="2800" b="0" i="0" u="none" strike="noStrike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9F9C9-53C2-7CB4-8602-B8004281D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D54B6-E7C7-991A-0F7F-A965C42D5CBF}"/>
              </a:ext>
            </a:extLst>
          </p:cNvPr>
          <p:cNvSpPr txBox="1"/>
          <p:nvPr/>
        </p:nvSpPr>
        <p:spPr>
          <a:xfrm>
            <a:off x="5754848" y="6204796"/>
            <a:ext cx="307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IC 3-11-4-17.5 | IC 3-11-4-17.6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CC93CF-B53C-CC5F-33A2-E4FACFE9D7F4}"/>
              </a:ext>
            </a:extLst>
          </p:cNvPr>
          <p:cNvSpPr txBox="1"/>
          <p:nvPr/>
        </p:nvSpPr>
        <p:spPr>
          <a:xfrm>
            <a:off x="310393" y="6204796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master1305 on </a:t>
            </a:r>
            <a:r>
              <a:rPr lang="en-US" sz="800" dirty="0" err="1"/>
              <a:t>Freepik</a:t>
            </a:r>
            <a:endParaRPr lang="en-US" sz="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72222A-60F5-5EDA-CAEE-C517C2B878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667" y="1996580"/>
            <a:ext cx="4793187" cy="403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0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D1BC-E1EF-F1CE-CD65-CCA5A031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Optional Procedure to Deliver Absentee Ballot Application &amp; Ballot to Voter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50F04-9033-30C1-6DDB-B79E1E4AF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a voter submits a defective application before the deadline to receive an absentee ballot then the clerk MAY:</a:t>
            </a:r>
          </a:p>
          <a:p>
            <a:pPr lvl="1"/>
            <a:r>
              <a:rPr lang="en-US" dirty="0"/>
              <a:t>Deliver an absentee application in-person;</a:t>
            </a:r>
          </a:p>
          <a:p>
            <a:pPr lvl="1"/>
            <a:r>
              <a:rPr lang="en-US" dirty="0"/>
              <a:t>Approve the ​second application if the defect is corrected,  </a:t>
            </a:r>
          </a:p>
          <a:p>
            <a:pPr lvl="1"/>
            <a:r>
              <a:rPr lang="en-US" dirty="0"/>
              <a:t>If accompanied by a bi-partisan absentee voter board, provide an absentee ballot to the voter; and</a:t>
            </a:r>
          </a:p>
          <a:p>
            <a:pPr lvl="1"/>
            <a:r>
              <a:rPr lang="en-US" dirty="0"/>
              <a:t>Return the voter’s ballot to the absentee voter board or county election board  (unless voter wishes to return ballot).</a:t>
            </a:r>
          </a:p>
          <a:p>
            <a:r>
              <a:rPr lang="en-US" dirty="0"/>
              <a:t>This procedure is allowed notwithstanding the requirement under law (IC 3-11-10-25(e)) for previous unanimous approval from the ​county election board</a:t>
            </a:r>
          </a:p>
          <a:p>
            <a:r>
              <a:rPr lang="en-US" dirty="0"/>
              <a:t>If a county clerk chooses to provide this service to a voter, it must be done in a uniform manner to all ​applications governed by this procedure​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5DA4D3-AB28-0643-12FC-91DB6F6D2BB1}"/>
              </a:ext>
            </a:extLst>
          </p:cNvPr>
          <p:cNvSpPr txBox="1"/>
          <p:nvPr/>
        </p:nvSpPr>
        <p:spPr>
          <a:xfrm>
            <a:off x="5754848" y="6311899"/>
            <a:ext cx="30787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IC 3-11-4-17.6</a:t>
            </a:r>
          </a:p>
        </p:txBody>
      </p:sp>
    </p:spTree>
    <p:extLst>
      <p:ext uri="{BB962C8B-B14F-4D97-AF65-F5344CB8AC3E}">
        <p14:creationId xmlns:p14="http://schemas.microsoft.com/office/powerpoint/2010/main" val="88851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B614BB-84A0-9F2A-F320-4AD7095DB28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0809"/>
            <a:ext cx="9144000" cy="60963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D084A0-CD1C-1609-0549-CAE15D00AF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302004" y="1315630"/>
            <a:ext cx="5158996" cy="1498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5B3B92-D52D-A358-CAAC-782DB4C26BDE}"/>
              </a:ext>
            </a:extLst>
          </p:cNvPr>
          <p:cNvSpPr txBox="1"/>
          <p:nvPr/>
        </p:nvSpPr>
        <p:spPr>
          <a:xfrm>
            <a:off x="284992" y="6520024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</a:t>
            </a:r>
            <a:r>
              <a:rPr lang="en-US" sz="800"/>
              <a:t>by Freepik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481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92993-28C1-E0D1-B7D1-CA738484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When ABS Application Cannot Be Approved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D455-40C1-FBE8-AD9F-3162A191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286" y="804333"/>
            <a:ext cx="4729502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General Assembly amended state election law to require voter to receive a defect notice, in certain cases, when the voter’s absentee ballot application cannot be approved under IC 3-11-4</a:t>
            </a:r>
          </a:p>
          <a:p>
            <a:r>
              <a:rPr lang="en-US" dirty="0"/>
              <a:t>To comply with updates in law IED modified the ABS-24 notice of disposition to add in the new defect notices now required by law</a:t>
            </a:r>
          </a:p>
          <a:p>
            <a:pPr lvl="1"/>
            <a:r>
              <a:rPr lang="en-US" dirty="0"/>
              <a:t>Previously ABS-24 was a notice to inform voter their absentee ballot application was denied</a:t>
            </a:r>
          </a:p>
          <a:p>
            <a:pPr lvl="1"/>
            <a:r>
              <a:rPr lang="en-US" dirty="0"/>
              <a:t>Now ABS-24 contains multiple notices require by law for the various requirements to hold certain application defects</a:t>
            </a:r>
          </a:p>
        </p:txBody>
      </p:sp>
    </p:spTree>
    <p:extLst>
      <p:ext uri="{BB962C8B-B14F-4D97-AF65-F5344CB8AC3E}">
        <p14:creationId xmlns:p14="http://schemas.microsoft.com/office/powerpoint/2010/main" val="43589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C97-97AD-29CD-EBC0-E7648AFD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Defect Notice Process No.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78AF-B13D-EA32-4126-31ACA080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(Timely Filed ABS-Mail Application Defect Notice in ABS-24)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F4D31-6A9B-3D95-2ACB-9EF63C41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659631"/>
            <a:ext cx="7823673" cy="26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0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600B-77FE-F068-0ECB-DC08DDA7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Notice Process No.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E6C-8483-B5B1-FE82-FA025E09B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471509"/>
            <a:ext cx="4438300" cy="5536099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chemeClr val="tx1"/>
                </a:solidFill>
                <a:effectLst/>
              </a:rPr>
              <a:t>This notice applies if an ABS-Mail application does not have all the required information to receive an absentee ballot </a:t>
            </a:r>
            <a:r>
              <a:rPr lang="en-US" sz="2400" b="0" i="0" dirty="0">
                <a:solidFill>
                  <a:schemeClr val="tx1"/>
                </a:solidFill>
                <a:effectLst/>
              </a:rPr>
              <a:t>​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</a:rPr>
              <a:t>and is received by the county </a:t>
            </a:r>
            <a:r>
              <a:rPr lang="en-US" sz="2400" b="1" i="0" u="none" strike="noStrike" dirty="0">
                <a:solidFill>
                  <a:schemeClr val="tx1"/>
                </a:solidFill>
                <a:effectLst/>
              </a:rPr>
              <a:t>more than 12 days 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</a:rPr>
              <a:t>before the election </a:t>
            </a:r>
          </a:p>
          <a:p>
            <a:pPr fontAlgn="base"/>
            <a:r>
              <a:rPr lang="en-US" sz="2400" dirty="0"/>
              <a:t>T</a:t>
            </a:r>
            <a:r>
              <a:rPr lang="en-US" sz="2400" b="0" i="0" u="none" strike="noStrike" dirty="0">
                <a:solidFill>
                  <a:schemeClr val="tx1"/>
                </a:solidFill>
                <a:effectLst/>
              </a:rPr>
              <a:t>he county must send the voter: </a:t>
            </a:r>
          </a:p>
          <a:p>
            <a:pPr lvl="1" fontAlgn="base"/>
            <a:r>
              <a:rPr lang="en-US" sz="2000" dirty="0">
                <a:solidFill>
                  <a:schemeClr val="tx1"/>
                </a:solidFill>
              </a:rPr>
              <a:t>A new 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absentee ballot application; and </a:t>
            </a:r>
          </a:p>
          <a:p>
            <a:pPr lvl="1" fontAlgn="base"/>
            <a:r>
              <a:rPr lang="en-US" sz="2000" dirty="0"/>
              <a:t>The ABS-24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 </a:t>
            </a:r>
            <a:r>
              <a:rPr lang="en-US" sz="2000" b="0" i="0" dirty="0">
                <a:solidFill>
                  <a:schemeClr val="tx1"/>
                </a:solidFill>
                <a:effectLst/>
              </a:rPr>
              <a:t>​notice with the “Timely Filed ABS-Mail Application Defect Notice” marked and a brief explanation of defect found on the ABS-Mail application that does not comply with the election code </a:t>
            </a:r>
          </a:p>
          <a:p>
            <a:pPr lvl="2" fontAlgn="base"/>
            <a:r>
              <a:rPr lang="en-US" sz="1700" dirty="0"/>
              <a:t>The reason will be selected from a dropdown in SVRS when you mark the application as not approved</a:t>
            </a:r>
            <a:endParaRPr lang="en-US" sz="1700" b="0" i="0" dirty="0">
              <a:solidFill>
                <a:schemeClr val="tx1"/>
              </a:solidFill>
              <a:effectLst/>
            </a:endParaRPr>
          </a:p>
          <a:p>
            <a:pPr fontAlgn="base">
              <a:buSzPct val="100000"/>
            </a:pPr>
            <a:endParaRPr lang="en-US" sz="2200" b="1" i="0" u="none" strike="noStrike" dirty="0">
              <a:solidFill>
                <a:schemeClr val="tx1"/>
              </a:solidFill>
              <a:effectLst/>
            </a:endParaRPr>
          </a:p>
          <a:p>
            <a:pPr fontAlgn="base">
              <a:buSzPct val="100000"/>
            </a:pPr>
            <a:r>
              <a:rPr lang="en-US" sz="2200" b="1" i="0" u="none" strike="noStrike" dirty="0">
                <a:solidFill>
                  <a:schemeClr val="tx1"/>
                </a:solidFill>
                <a:effectLst/>
              </a:rPr>
              <a:t>The law is silent on what to do if a defective ABS-MAIL application comes in on day 12 before election day</a:t>
            </a:r>
          </a:p>
          <a:p>
            <a:pPr lvl="1" fontAlgn="base"/>
            <a:r>
              <a:rPr lang="en-US" sz="2000" b="1" i="1" u="none" strike="noStrike" dirty="0">
                <a:solidFill>
                  <a:schemeClr val="tx1"/>
                </a:solidFill>
                <a:effectLst/>
              </a:rPr>
              <a:t>May be resolved in 2024 short session.</a:t>
            </a:r>
            <a:endParaRPr lang="en-US" sz="2000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918CB-FADE-2D4E-4EFA-A03F366CF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D54B6-E7C7-991A-0F7F-A965C42D5CBF}"/>
              </a:ext>
            </a:extLst>
          </p:cNvPr>
          <p:cNvSpPr txBox="1"/>
          <p:nvPr/>
        </p:nvSpPr>
        <p:spPr>
          <a:xfrm>
            <a:off x="5754848" y="6204796"/>
            <a:ext cx="307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IC 3-11-4-17.5 | IC 3-11-4-17.6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274953-EBEB-3119-6F16-563078EF95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038525"/>
            <a:ext cx="4173093" cy="39812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DC510A-507A-D595-1B01-C02456D566B1}"/>
              </a:ext>
            </a:extLst>
          </p:cNvPr>
          <p:cNvSpPr txBox="1"/>
          <p:nvPr/>
        </p:nvSpPr>
        <p:spPr>
          <a:xfrm>
            <a:off x="310393" y="6204796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master1305 on </a:t>
            </a:r>
            <a:r>
              <a:rPr lang="en-US" sz="800" dirty="0" err="1"/>
              <a:t>Freepik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9947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600B-77FE-F068-0ECB-DC08DDA7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Notice Process No.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E6C-8483-B5B1-FE82-FA025E09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notice will also inform the voter: </a:t>
            </a:r>
          </a:p>
          <a:p>
            <a:pPr lvl="1" fontAlgn="base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the voter is not entitled to vote before election day by absentee ballot unless the application complies with all legal requirements</a:t>
            </a:r>
          </a:p>
          <a:p>
            <a:pPr lvl="1" fontAlgn="base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 instructions for submitting a second application for an absentee ballot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D54B6-E7C7-991A-0F7F-A965C42D5CBF}"/>
              </a:ext>
            </a:extLst>
          </p:cNvPr>
          <p:cNvSpPr txBox="1"/>
          <p:nvPr/>
        </p:nvSpPr>
        <p:spPr>
          <a:xfrm>
            <a:off x="5754848" y="6204796"/>
            <a:ext cx="307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IC 3-11-4-17.5 | IC 3-11-4-17.6</a:t>
            </a:r>
          </a:p>
        </p:txBody>
      </p:sp>
    </p:spTree>
    <p:extLst>
      <p:ext uri="{BB962C8B-B14F-4D97-AF65-F5344CB8AC3E}">
        <p14:creationId xmlns:p14="http://schemas.microsoft.com/office/powerpoint/2010/main" val="564107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C97-97AD-29CD-EBC0-E7648AFD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Defect Notice Process No.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78AF-B13D-EA32-4126-31ACA080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(Late Filed ABS-Mail Application Defect Notice in ABS-24)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24EC31-8514-F564-2527-606286D9C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29" y="2856604"/>
            <a:ext cx="7600341" cy="278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3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600B-77FE-F068-0ECB-DC08DDA7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Notice Process No.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E6C-8483-B5B1-FE82-FA025E09B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083" y="410069"/>
            <a:ext cx="4258818" cy="5631403"/>
          </a:xfrm>
        </p:spPr>
        <p:txBody>
          <a:bodyPr>
            <a:normAutofit/>
          </a:bodyPr>
          <a:lstStyle/>
          <a:p>
            <a:r>
              <a:rPr lang="en-US" sz="2800" b="0" i="0" u="none" strike="noStrike" dirty="0">
                <a:solidFill>
                  <a:schemeClr val="tx1"/>
                </a:solidFill>
                <a:effectLst/>
              </a:rPr>
              <a:t>This notice applies if an ABS-Mail application does not have all the required information to receive an absentee ballot </a:t>
            </a:r>
            <a:r>
              <a:rPr lang="en-US" sz="2800" b="0" i="0" dirty="0">
                <a:solidFill>
                  <a:schemeClr val="tx1"/>
                </a:solidFill>
                <a:effectLst/>
              </a:rPr>
              <a:t>​</a:t>
            </a:r>
            <a:r>
              <a:rPr lang="en-US" sz="2800" b="0" i="0" u="none" strike="noStrike" dirty="0">
                <a:solidFill>
                  <a:schemeClr val="tx1"/>
                </a:solidFill>
                <a:effectLst/>
              </a:rPr>
              <a:t>and is received by the county </a:t>
            </a:r>
            <a:r>
              <a:rPr lang="en-US" sz="2800" b="1" i="0" u="none" strike="noStrike" dirty="0">
                <a:solidFill>
                  <a:schemeClr val="tx1"/>
                </a:solidFill>
                <a:effectLst/>
              </a:rPr>
              <a:t>after ABS-Mail application deadline</a:t>
            </a:r>
          </a:p>
          <a:p>
            <a:r>
              <a:rPr lang="en-US" sz="2400" b="0" i="0" u="none" strike="noStrike" dirty="0">
                <a:solidFill>
                  <a:schemeClr val="tx1"/>
                </a:solidFill>
                <a:effectLst/>
              </a:rPr>
              <a:t>The county must send the voter: </a:t>
            </a:r>
          </a:p>
          <a:p>
            <a:pPr lvl="1"/>
            <a:r>
              <a:rPr lang="en-US" b="0" i="0" u="none" strike="noStrike" dirty="0">
                <a:solidFill>
                  <a:schemeClr val="tx1"/>
                </a:solidFill>
                <a:effectLst/>
              </a:rPr>
              <a:t>The ABS-24 ​notice with the “Late Filed ABS-Mail Application Defect Notice” marked and a brief explanation of defect found on the ABS-Mail application that does not comply with the election code </a:t>
            </a:r>
          </a:p>
          <a:p>
            <a:pPr lvl="2"/>
            <a:r>
              <a:rPr lang="en-US" b="0" i="0" u="none" strike="noStrike" dirty="0">
                <a:solidFill>
                  <a:schemeClr val="tx1"/>
                </a:solidFill>
                <a:effectLst/>
              </a:rPr>
              <a:t>The reason will be selected from a dropdown in SVRS when you mark the application as not approved</a:t>
            </a:r>
          </a:p>
          <a:p>
            <a:pPr lvl="2"/>
            <a:r>
              <a:rPr lang="en-US" dirty="0"/>
              <a:t>This notice is already includes wording that the application was also received after the application deadline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1B542-6C7E-556A-E46B-34A444E05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D54B6-E7C7-991A-0F7F-A965C42D5CBF}"/>
              </a:ext>
            </a:extLst>
          </p:cNvPr>
          <p:cNvSpPr txBox="1"/>
          <p:nvPr/>
        </p:nvSpPr>
        <p:spPr>
          <a:xfrm>
            <a:off x="5754848" y="6204796"/>
            <a:ext cx="307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IC 3-11-4-17.5 | IC 3-11-4-17.6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8DD8A4-24D8-E6E5-F4D4-E17BE5F96A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11215"/>
            <a:ext cx="4059936" cy="46179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C0DD1B6-534A-4341-84CB-295DFB97FCD0}"/>
              </a:ext>
            </a:extLst>
          </p:cNvPr>
          <p:cNvSpPr txBox="1"/>
          <p:nvPr/>
        </p:nvSpPr>
        <p:spPr>
          <a:xfrm>
            <a:off x="310393" y="6477810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Image by master1305 on </a:t>
            </a:r>
            <a:r>
              <a:rPr lang="en-US" sz="800" dirty="0" err="1"/>
              <a:t>Freepik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6250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600B-77FE-F068-0ECB-DC08DDA7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Notice Process No.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CE6C-8483-B5B1-FE82-FA025E09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notice will also inform the voter: </a:t>
            </a:r>
          </a:p>
          <a:p>
            <a:pPr lvl="1" fontAlgn="base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hat the voter is not entitled to vote before election day by absentee ballot unless the application complies with all legal requirements</a:t>
            </a:r>
          </a:p>
          <a:p>
            <a:pPr lvl="1" fontAlgn="base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That the voter may have also absentee voting methods available to them and to contact the county election board for more information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D54B6-E7C7-991A-0F7F-A965C42D5CBF}"/>
              </a:ext>
            </a:extLst>
          </p:cNvPr>
          <p:cNvSpPr txBox="1"/>
          <p:nvPr/>
        </p:nvSpPr>
        <p:spPr>
          <a:xfrm>
            <a:off x="5754848" y="6204796"/>
            <a:ext cx="3078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IC 3-11-4-17.5 | IC 3-11-4-17.6</a:t>
            </a:r>
          </a:p>
        </p:txBody>
      </p:sp>
    </p:spTree>
    <p:extLst>
      <p:ext uri="{BB962C8B-B14F-4D97-AF65-F5344CB8AC3E}">
        <p14:creationId xmlns:p14="http://schemas.microsoft.com/office/powerpoint/2010/main" val="89952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27C97-97AD-29CD-EBC0-E7648AFD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Defect Notice Process No.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678AF-B13D-EA32-4126-31ACA080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(Notice of Disposition of Absentee Ballot Application)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AF5B7-D543-BCE9-5357-2C06D6599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138" y="2968592"/>
            <a:ext cx="7471724" cy="271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27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199</TotalTime>
  <Words>756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Integral</vt:lpstr>
      <vt:lpstr>ABS-24 Notice of ABS Application Defect or Denial</vt:lpstr>
      <vt:lpstr>When ABS Application Cannot Be Approved</vt:lpstr>
      <vt:lpstr>Defect Notice Process No. 1 </vt:lpstr>
      <vt:lpstr>Defect Notice Process No. 1 </vt:lpstr>
      <vt:lpstr>Defect Notice Process No. 1 </vt:lpstr>
      <vt:lpstr>Defect Notice Process No. 2 </vt:lpstr>
      <vt:lpstr>Defect Notice Process No. 2 </vt:lpstr>
      <vt:lpstr>Defect Notice Process No. 2 </vt:lpstr>
      <vt:lpstr>Defect Notice Process No. 3 </vt:lpstr>
      <vt:lpstr>Defect Notice Process No. 3 </vt:lpstr>
      <vt:lpstr>Optional Procedure to Deliver Absentee Ballot Application &amp; Ballot to Voter</vt:lpstr>
      <vt:lpstr>Questions?</vt:lpstr>
    </vt:vector>
  </TitlesOfParts>
  <Company>Indiana Office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Kochevar, Matthew R</dc:creator>
  <cp:lastModifiedBy>Kochevar, Matthew R</cp:lastModifiedBy>
  <cp:revision>3</cp:revision>
  <dcterms:created xsi:type="dcterms:W3CDTF">2023-11-29T18:34:16Z</dcterms:created>
  <dcterms:modified xsi:type="dcterms:W3CDTF">2023-12-01T16:07:51Z</dcterms:modified>
</cp:coreProperties>
</file>