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8" r:id="rId1"/>
  </p:sldMasterIdLst>
  <p:notesMasterIdLst>
    <p:notesMasterId r:id="rId17"/>
  </p:notesMasterIdLst>
  <p:handoutMasterIdLst>
    <p:handoutMasterId r:id="rId18"/>
  </p:handoutMasterIdLst>
  <p:sldIdLst>
    <p:sldId id="768" r:id="rId2"/>
    <p:sldId id="945" r:id="rId3"/>
    <p:sldId id="946" r:id="rId4"/>
    <p:sldId id="947" r:id="rId5"/>
    <p:sldId id="948" r:id="rId6"/>
    <p:sldId id="949" r:id="rId7"/>
    <p:sldId id="950" r:id="rId8"/>
    <p:sldId id="951" r:id="rId9"/>
    <p:sldId id="952" r:id="rId10"/>
    <p:sldId id="953" r:id="rId11"/>
    <p:sldId id="954" r:id="rId12"/>
    <p:sldId id="956" r:id="rId13"/>
    <p:sldId id="955" r:id="rId14"/>
    <p:sldId id="958" r:id="rId15"/>
    <p:sldId id="957" r:id="rId16"/>
  </p:sldIdLst>
  <p:sldSz cx="12192000" cy="6858000"/>
  <p:notesSz cx="6858000" cy="9296400"/>
  <p:defaultTextStyle>
    <a:defPPr>
      <a:defRPr lang="en-US"/>
    </a:defPPr>
    <a:lvl1pPr algn="l" rtl="0" fontAlgn="base">
      <a:spcBef>
        <a:spcPct val="0"/>
      </a:spcBef>
      <a:spcAft>
        <a:spcPct val="0"/>
      </a:spcAft>
      <a:defRPr kumimoji="1" sz="2000" kern="1200">
        <a:solidFill>
          <a:schemeClr val="tx1"/>
        </a:solidFill>
        <a:latin typeface="Times New Roman" pitchFamily="18" charset="0"/>
        <a:ea typeface="+mn-ea"/>
        <a:cs typeface="Arial" charset="0"/>
      </a:defRPr>
    </a:lvl1pPr>
    <a:lvl2pPr marL="457200" algn="l" rtl="0" fontAlgn="base">
      <a:spcBef>
        <a:spcPct val="0"/>
      </a:spcBef>
      <a:spcAft>
        <a:spcPct val="0"/>
      </a:spcAft>
      <a:defRPr kumimoji="1" sz="20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0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0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000" kern="1200">
        <a:solidFill>
          <a:schemeClr val="tx1"/>
        </a:solidFill>
        <a:latin typeface="Times New Roman" pitchFamily="18" charset="0"/>
        <a:ea typeface="+mn-ea"/>
        <a:cs typeface="Arial" charset="0"/>
      </a:defRPr>
    </a:lvl5pPr>
    <a:lvl6pPr marL="2286000" algn="l" defTabSz="914400" rtl="0" eaLnBrk="1" latinLnBrk="0" hangingPunct="1">
      <a:defRPr kumimoji="1" sz="2000" kern="1200">
        <a:solidFill>
          <a:schemeClr val="tx1"/>
        </a:solidFill>
        <a:latin typeface="Times New Roman" pitchFamily="18" charset="0"/>
        <a:ea typeface="+mn-ea"/>
        <a:cs typeface="Arial" charset="0"/>
      </a:defRPr>
    </a:lvl6pPr>
    <a:lvl7pPr marL="2743200" algn="l" defTabSz="914400" rtl="0" eaLnBrk="1" latinLnBrk="0" hangingPunct="1">
      <a:defRPr kumimoji="1" sz="2000" kern="1200">
        <a:solidFill>
          <a:schemeClr val="tx1"/>
        </a:solidFill>
        <a:latin typeface="Times New Roman" pitchFamily="18" charset="0"/>
        <a:ea typeface="+mn-ea"/>
        <a:cs typeface="Arial" charset="0"/>
      </a:defRPr>
    </a:lvl7pPr>
    <a:lvl8pPr marL="3200400" algn="l" defTabSz="914400" rtl="0" eaLnBrk="1" latinLnBrk="0" hangingPunct="1">
      <a:defRPr kumimoji="1" sz="2000" kern="1200">
        <a:solidFill>
          <a:schemeClr val="tx1"/>
        </a:solidFill>
        <a:latin typeface="Times New Roman" pitchFamily="18" charset="0"/>
        <a:ea typeface="+mn-ea"/>
        <a:cs typeface="Arial" charset="0"/>
      </a:defRPr>
    </a:lvl8pPr>
    <a:lvl9pPr marL="3657600" algn="l" defTabSz="914400" rtl="0" eaLnBrk="1" latinLnBrk="0" hangingPunct="1">
      <a:defRPr kumimoji="1" sz="20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3056"/>
    <a:srgbClr val="1F4081"/>
    <a:srgbClr val="FFFF00"/>
    <a:srgbClr val="3366CC"/>
    <a:srgbClr val="FFFFCC"/>
    <a:srgbClr val="009900"/>
    <a:srgbClr val="CC0000"/>
    <a:srgbClr val="F0EFE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5032" autoAdjust="0"/>
  </p:normalViewPr>
  <p:slideViewPr>
    <p:cSldViewPr>
      <p:cViewPr varScale="1">
        <p:scale>
          <a:sx n="114" d="100"/>
          <a:sy n="114" d="100"/>
        </p:scale>
        <p:origin x="474"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45" d="100"/>
          <a:sy n="45" d="100"/>
        </p:scale>
        <p:origin x="2574" y="3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873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defTabSz="928688">
              <a:defRPr kumimoji="0" sz="1200">
                <a:latin typeface="Arial Narrow" pitchFamily="34" charset="0"/>
              </a:defRPr>
            </a:lvl1pPr>
          </a:lstStyle>
          <a:p>
            <a:pPr>
              <a:defRPr/>
            </a:pPr>
            <a:endParaRPr lang="en-US" dirty="0"/>
          </a:p>
        </p:txBody>
      </p:sp>
      <p:sp>
        <p:nvSpPr>
          <p:cNvPr id="628739"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algn="r" defTabSz="928688">
              <a:defRPr kumimoji="0" sz="1200">
                <a:latin typeface="Arial Narrow" pitchFamily="34" charset="0"/>
              </a:defRPr>
            </a:lvl1pPr>
          </a:lstStyle>
          <a:p>
            <a:pPr>
              <a:defRPr/>
            </a:pPr>
            <a:fld id="{57F0EAFD-8115-49F0-A19D-BC8DC8674C0E}" type="datetime1">
              <a:rPr lang="en-US"/>
              <a:pPr>
                <a:defRPr/>
              </a:pPr>
              <a:t>12/6/2023</a:t>
            </a:fld>
            <a:endParaRPr lang="en-US" dirty="0"/>
          </a:p>
        </p:txBody>
      </p:sp>
      <p:sp>
        <p:nvSpPr>
          <p:cNvPr id="628740"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2879" tIns="46440" rIns="92879" bIns="46440" numCol="1" anchor="b" anchorCtr="0" compatLnSpc="1">
            <a:prstTxWarp prst="textNoShape">
              <a:avLst/>
            </a:prstTxWarp>
          </a:bodyPr>
          <a:lstStyle>
            <a:lvl1pPr defTabSz="928688">
              <a:defRPr kumimoji="0" sz="1200">
                <a:latin typeface="Arial Narrow" pitchFamily="34" charset="0"/>
              </a:defRPr>
            </a:lvl1pPr>
          </a:lstStyle>
          <a:p>
            <a:pPr>
              <a:defRPr/>
            </a:pPr>
            <a:endParaRPr lang="en-US" dirty="0"/>
          </a:p>
        </p:txBody>
      </p:sp>
      <p:sp>
        <p:nvSpPr>
          <p:cNvPr id="628741"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2879" tIns="46440" rIns="92879" bIns="46440" numCol="1" anchor="b" anchorCtr="0" compatLnSpc="1">
            <a:prstTxWarp prst="textNoShape">
              <a:avLst/>
            </a:prstTxWarp>
          </a:bodyPr>
          <a:lstStyle>
            <a:lvl1pPr algn="r" defTabSz="928688">
              <a:defRPr kumimoji="0" sz="1200">
                <a:latin typeface="Arial Narrow" pitchFamily="34" charset="0"/>
              </a:defRPr>
            </a:lvl1pPr>
          </a:lstStyle>
          <a:p>
            <a:pPr>
              <a:defRPr/>
            </a:pPr>
            <a:fld id="{933A7994-69DE-48CF-B9C7-77DB76A57B4C}" type="slidenum">
              <a:rPr lang="en-US"/>
              <a:pPr>
                <a:defRPr/>
              </a:pPr>
              <a:t>‹#›</a:t>
            </a:fld>
            <a:endParaRPr lang="en-US" dirty="0"/>
          </a:p>
        </p:txBody>
      </p:sp>
    </p:spTree>
    <p:extLst>
      <p:ext uri="{BB962C8B-B14F-4D97-AF65-F5344CB8AC3E}">
        <p14:creationId xmlns:p14="http://schemas.microsoft.com/office/powerpoint/2010/main" val="2565076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669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defTabSz="928688">
              <a:defRPr kumimoji="0" sz="1200">
                <a:latin typeface="Arial Narrow" pitchFamily="34" charset="0"/>
              </a:defRPr>
            </a:lvl1pPr>
          </a:lstStyle>
          <a:p>
            <a:pPr>
              <a:defRPr/>
            </a:pPr>
            <a:endParaRPr lang="en-US" dirty="0"/>
          </a:p>
        </p:txBody>
      </p:sp>
      <p:sp>
        <p:nvSpPr>
          <p:cNvPr id="626691"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algn="r" defTabSz="928688">
              <a:defRPr kumimoji="0" sz="1200">
                <a:latin typeface="Arial Narrow" pitchFamily="34" charset="0"/>
              </a:defRPr>
            </a:lvl1pPr>
          </a:lstStyle>
          <a:p>
            <a:pPr>
              <a:defRPr/>
            </a:pPr>
            <a:fld id="{E8E5D4A5-3583-4495-86B1-F2744BF53938}" type="datetime1">
              <a:rPr lang="en-US"/>
              <a:pPr>
                <a:defRPr/>
              </a:pPr>
              <a:t>12/6/2023</a:t>
            </a:fld>
            <a:endParaRPr lang="en-US" dirty="0"/>
          </a:p>
        </p:txBody>
      </p:sp>
      <p:sp>
        <p:nvSpPr>
          <p:cNvPr id="89092" name="Rectangle 4"/>
          <p:cNvSpPr>
            <a:spLocks noGrp="1" noRot="1" noChangeAspect="1" noChangeArrowheads="1" noTextEdit="1"/>
          </p:cNvSpPr>
          <p:nvPr>
            <p:ph type="sldImg" idx="2"/>
          </p:nvPr>
        </p:nvSpPr>
        <p:spPr bwMode="auto">
          <a:xfrm>
            <a:off x="330200" y="696913"/>
            <a:ext cx="6197600" cy="3486150"/>
          </a:xfrm>
          <a:prstGeom prst="rect">
            <a:avLst/>
          </a:prstGeom>
          <a:noFill/>
          <a:ln w="9525">
            <a:solidFill>
              <a:srgbClr val="000000"/>
            </a:solidFill>
            <a:miter lim="800000"/>
            <a:headEnd/>
            <a:tailEnd/>
          </a:ln>
        </p:spPr>
      </p:sp>
      <p:sp>
        <p:nvSpPr>
          <p:cNvPr id="626693"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26695"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2879" tIns="46440" rIns="92879" bIns="46440" numCol="1" anchor="b" anchorCtr="0" compatLnSpc="1">
            <a:prstTxWarp prst="textNoShape">
              <a:avLst/>
            </a:prstTxWarp>
          </a:bodyPr>
          <a:lstStyle>
            <a:lvl1pPr algn="r" defTabSz="928688">
              <a:defRPr kumimoji="0" sz="1200">
                <a:latin typeface="Arial Narrow" pitchFamily="34" charset="0"/>
              </a:defRPr>
            </a:lvl1pPr>
          </a:lstStyle>
          <a:p>
            <a:pPr>
              <a:defRPr/>
            </a:pPr>
            <a:fld id="{A823D4D3-77C5-4A72-97F7-589F96D6F206}" type="slidenum">
              <a:rPr lang="en-US"/>
              <a:pPr>
                <a:defRPr/>
              </a:pPr>
              <a:t>‹#›</a:t>
            </a:fld>
            <a:endParaRPr lang="en-US" dirty="0"/>
          </a:p>
        </p:txBody>
      </p:sp>
    </p:spTree>
    <p:extLst>
      <p:ext uri="{BB962C8B-B14F-4D97-AF65-F5344CB8AC3E}">
        <p14:creationId xmlns:p14="http://schemas.microsoft.com/office/powerpoint/2010/main" val="214558054"/>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kumimoji="1"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2pPr>
    <a:lvl3pPr marL="9144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3pPr>
    <a:lvl4pPr marL="13716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4pPr>
    <a:lvl5pPr marL="18288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A47F8B34-CCDF-4F43-B012-F1258EEBE3CA}" type="slidenum">
              <a:rPr lang="en-US" smtClean="0"/>
              <a:pPr/>
              <a:t>1</a:t>
            </a:fld>
            <a:endParaRPr lang="en-US" dirty="0"/>
          </a:p>
        </p:txBody>
      </p:sp>
      <p:sp>
        <p:nvSpPr>
          <p:cNvPr id="90115" name="Slide Image Placeholder 1"/>
          <p:cNvSpPr>
            <a:spLocks noGrp="1" noRot="1" noChangeAspect="1" noTextEdit="1"/>
          </p:cNvSpPr>
          <p:nvPr>
            <p:ph type="sldImg"/>
          </p:nvPr>
        </p:nvSpPr>
        <p:spPr>
          <a:xfrm>
            <a:off x="330200" y="696913"/>
            <a:ext cx="6197600" cy="3486150"/>
          </a:xfrm>
          <a:ln/>
        </p:spPr>
      </p:sp>
      <p:sp>
        <p:nvSpPr>
          <p:cNvPr id="90116" name="Notes Placeholder 2"/>
          <p:cNvSpPr>
            <a:spLocks noGrp="1"/>
          </p:cNvSpPr>
          <p:nvPr>
            <p:ph type="body" idx="1"/>
          </p:nvPr>
        </p:nvSpPr>
        <p:spPr>
          <a:noFill/>
          <a:ln/>
        </p:spPr>
        <p:txBody>
          <a:bodyPr/>
          <a:lstStyle/>
          <a:p>
            <a:pPr eaLnBrk="1" hangingPunct="1"/>
            <a:endParaRPr lang="en-US" dirty="0"/>
          </a:p>
        </p:txBody>
      </p:sp>
      <p:sp>
        <p:nvSpPr>
          <p:cNvPr id="90117" name="Slide Number Placeholder 3"/>
          <p:cNvSpPr txBox="1">
            <a:spLocks noGrp="1"/>
          </p:cNvSpPr>
          <p:nvPr/>
        </p:nvSpPr>
        <p:spPr bwMode="auto">
          <a:xfrm>
            <a:off x="3886200" y="8831263"/>
            <a:ext cx="2971800" cy="465137"/>
          </a:xfrm>
          <a:prstGeom prst="rect">
            <a:avLst/>
          </a:prstGeom>
          <a:noFill/>
          <a:ln w="9525">
            <a:noFill/>
            <a:miter lim="800000"/>
            <a:headEnd/>
            <a:tailEnd/>
          </a:ln>
        </p:spPr>
        <p:txBody>
          <a:bodyPr lIns="92879" tIns="46440" rIns="92879" bIns="46440" anchor="b"/>
          <a:lstStyle/>
          <a:p>
            <a:pPr algn="r" defTabSz="928688"/>
            <a:fld id="{511A956E-EE5E-4DB0-9B1D-B107FCBFC6E6}" type="slidenum">
              <a:rPr kumimoji="0" lang="en-US" sz="1200">
                <a:latin typeface="Arial Narrow" pitchFamily="34" charset="0"/>
              </a:rPr>
              <a:pPr algn="r" defTabSz="928688"/>
              <a:t>1</a:t>
            </a:fld>
            <a:endParaRPr kumimoji="0" lang="en-US" sz="1200" dirty="0">
              <a:latin typeface="Arial Narrow" pitchFamily="34" charset="0"/>
            </a:endParaRPr>
          </a:p>
        </p:txBody>
      </p:sp>
    </p:spTree>
    <p:extLst>
      <p:ext uri="{BB962C8B-B14F-4D97-AF65-F5344CB8AC3E}">
        <p14:creationId xmlns:p14="http://schemas.microsoft.com/office/powerpoint/2010/main" val="2527461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25307FDA-DD11-4B45-A521-A7EB4028E6E2}" type="slidenum">
              <a:rPr lang="en-US" smtClean="0"/>
              <a:pPr/>
              <a:t>2</a:t>
            </a:fld>
            <a:endParaRPr lang="en-US" dirty="0"/>
          </a:p>
        </p:txBody>
      </p:sp>
      <p:sp>
        <p:nvSpPr>
          <p:cNvPr id="91139" name="Rectangle 2"/>
          <p:cNvSpPr>
            <a:spLocks noGrp="1" noRot="1" noChangeAspect="1" noChangeArrowheads="1" noTextEdit="1"/>
          </p:cNvSpPr>
          <p:nvPr>
            <p:ph type="sldImg"/>
          </p:nvPr>
        </p:nvSpPr>
        <p:spPr>
          <a:xfrm>
            <a:off x="330200" y="696913"/>
            <a:ext cx="6197600" cy="3486150"/>
          </a:xfrm>
          <a:ln/>
        </p:spPr>
      </p:sp>
      <p:sp>
        <p:nvSpPr>
          <p:cNvPr id="91140"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4469307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www.in.gov/dlgf"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hyperlink" Target="mailto:gateway@dlgf.in.gov" TargetMode="External"/><Relationship Id="rId4" Type="http://schemas.openxmlformats.org/officeDocument/2006/relationships/hyperlink" Target="http://www.in.gov/dlgf/2338.htm"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7" name="Rectangle 6"/>
          <p:cNvSpPr/>
          <p:nvPr/>
        </p:nvSpPr>
        <p:spPr>
          <a:xfrm>
            <a:off x="0" y="0"/>
            <a:ext cx="12192000" cy="1581830"/>
          </a:xfrm>
          <a:prstGeom prst="rect">
            <a:avLst/>
          </a:prstGeom>
          <a:solidFill>
            <a:srgbClr val="383056"/>
          </a:solidFill>
          <a:ln>
            <a:solidFill>
              <a:srgbClr val="3830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b="1" dirty="0">
                <a:solidFill>
                  <a:schemeClr val="bg1">
                    <a:lumMod val="95000"/>
                  </a:schemeClr>
                </a:solidFill>
                <a:latin typeface="Franklin Gothic Book" panose="020B0503020102020204" pitchFamily="34" charset="0"/>
                <a:ea typeface="Arial Unicode MS" panose="020B0604020202020204" pitchFamily="34" charset="-128"/>
                <a:cs typeface="Arial Unicode MS" panose="020B0604020202020204" pitchFamily="34" charset="-128"/>
              </a:rPr>
              <a:t>             </a:t>
            </a:r>
            <a:r>
              <a:rPr lang="en-US" sz="4000" b="1" dirty="0">
                <a:solidFill>
                  <a:schemeClr val="bg1">
                    <a:lumMod val="95000"/>
                  </a:schemeClr>
                </a:solidFill>
                <a:latin typeface="Franklin Gothic Book" panose="020B0503020102020204" pitchFamily="34" charset="0"/>
                <a:ea typeface="Arial Unicode MS" panose="020B0604020202020204" pitchFamily="34" charset="-128"/>
                <a:cs typeface="Arial Unicode MS" panose="020B0604020202020204" pitchFamily="34" charset="-128"/>
              </a:rPr>
              <a:t>Department of Local Government Finance</a:t>
            </a:r>
          </a:p>
        </p:txBody>
      </p:sp>
      <p:sp>
        <p:nvSpPr>
          <p:cNvPr id="9" name="Subtitle 2"/>
          <p:cNvSpPr>
            <a:spLocks noGrp="1"/>
          </p:cNvSpPr>
          <p:nvPr>
            <p:ph type="subTitle" idx="1" hasCustomPrompt="1"/>
          </p:nvPr>
        </p:nvSpPr>
        <p:spPr>
          <a:xfrm>
            <a:off x="1524000" y="4153580"/>
            <a:ext cx="9144000" cy="1655762"/>
          </a:xfrm>
        </p:spPr>
        <p:txBody>
          <a:bodyPr>
            <a:noAutofit/>
          </a:bodyPr>
          <a:lstStyle>
            <a:lvl1pPr marL="0" indent="0" algn="ctr">
              <a:buNone/>
              <a:defRPr sz="3200" b="0">
                <a:latin typeface="Franklin Gothic Book" panose="020B0503020102020204" pitchFamily="34" charset="0"/>
              </a:defRPr>
            </a:lvl1pPr>
          </a:lstStyle>
          <a:p>
            <a:r>
              <a:rPr lang="en-US" b="1" dirty="0">
                <a:latin typeface="Calibri" panose="020F0502020204030204" pitchFamily="34" charset="0"/>
                <a:cs typeface="Calibri" panose="020F0502020204030204" pitchFamily="34" charset="0"/>
              </a:rPr>
              <a:t>Name</a:t>
            </a:r>
          </a:p>
          <a:p>
            <a:r>
              <a:rPr lang="en-US" b="1" dirty="0">
                <a:latin typeface="Calibri" panose="020F0502020204030204" pitchFamily="34" charset="0"/>
                <a:cs typeface="Calibri" panose="020F0502020204030204" pitchFamily="34" charset="0"/>
              </a:rPr>
              <a:t>Position Title</a:t>
            </a:r>
          </a:p>
          <a:p>
            <a:endParaRPr lang="en-US"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Date</a:t>
            </a:r>
          </a:p>
        </p:txBody>
      </p:sp>
      <p:cxnSp>
        <p:nvCxnSpPr>
          <p:cNvPr id="10" name="Straight Connector 9"/>
          <p:cNvCxnSpPr/>
          <p:nvPr/>
        </p:nvCxnSpPr>
        <p:spPr>
          <a:xfrm>
            <a:off x="0" y="1355947"/>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sp>
        <p:nvSpPr>
          <p:cNvPr id="14" name="Title 13"/>
          <p:cNvSpPr>
            <a:spLocks noGrp="1"/>
          </p:cNvSpPr>
          <p:nvPr>
            <p:ph type="title" hasCustomPrompt="1"/>
          </p:nvPr>
        </p:nvSpPr>
        <p:spPr>
          <a:xfrm>
            <a:off x="838200" y="2446369"/>
            <a:ext cx="10515600" cy="1325563"/>
          </a:xfrm>
        </p:spPr>
        <p:txBody>
          <a:bodyPr>
            <a:normAutofit/>
          </a:bodyPr>
          <a:lstStyle>
            <a:lvl1pPr algn="ctr">
              <a:defRPr sz="4000" b="1">
                <a:latin typeface="Franklin Gothic Book" panose="020B0503020102020204" pitchFamily="34" charset="0"/>
              </a:defRPr>
            </a:lvl1pPr>
          </a:lstStyle>
          <a:p>
            <a:r>
              <a:rPr lang="en-US" dirty="0"/>
              <a:t>Title</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854" y="130630"/>
            <a:ext cx="1742805" cy="1741714"/>
          </a:xfrm>
          <a:prstGeom prst="rect">
            <a:avLst/>
          </a:prstGeom>
        </p:spPr>
      </p:pic>
    </p:spTree>
    <p:extLst>
      <p:ext uri="{BB962C8B-B14F-4D97-AF65-F5344CB8AC3E}">
        <p14:creationId xmlns:p14="http://schemas.microsoft.com/office/powerpoint/2010/main" val="288433475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3_Title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995056" y="365126"/>
            <a:ext cx="9358745" cy="872408"/>
          </a:xfrm>
        </p:spPr>
        <p:txBody>
          <a:bodyPr>
            <a:normAutofit/>
          </a:bodyPr>
          <a:lstStyle>
            <a:lvl1pPr>
              <a:defRPr sz="4000" b="1">
                <a:latin typeface="Franklin Gothic Book" panose="020B0503020102020204" pitchFamily="34" charset="0"/>
              </a:defRPr>
            </a:lvl1pPr>
          </a:lstStyle>
          <a:p>
            <a:r>
              <a:rPr lang="en-US" dirty="0"/>
              <a:t>Title</a:t>
            </a:r>
          </a:p>
        </p:txBody>
      </p:sp>
      <p:cxnSp>
        <p:nvCxnSpPr>
          <p:cNvPr id="9" name="Straight Connector 8"/>
          <p:cNvCxnSpPr/>
          <p:nvPr/>
        </p:nvCxnSpPr>
        <p:spPr>
          <a:xfrm>
            <a:off x="0" y="1237533"/>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0" y="1338853"/>
            <a:ext cx="12192000" cy="7632"/>
          </a:xfrm>
          <a:prstGeom prst="line">
            <a:avLst/>
          </a:prstGeom>
          <a:ln w="57150">
            <a:solidFill>
              <a:srgbClr val="383056"/>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0" y="1440174"/>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854" y="130630"/>
            <a:ext cx="1742805" cy="1741714"/>
          </a:xfrm>
          <a:prstGeom prst="rect">
            <a:avLst/>
          </a:prstGeom>
        </p:spPr>
      </p:pic>
      <p:sp>
        <p:nvSpPr>
          <p:cNvPr id="3" name="Text Placeholder 2"/>
          <p:cNvSpPr>
            <a:spLocks noGrp="1"/>
          </p:cNvSpPr>
          <p:nvPr>
            <p:ph type="body" sz="quarter" idx="10"/>
          </p:nvPr>
        </p:nvSpPr>
        <p:spPr>
          <a:xfrm>
            <a:off x="1068781" y="2078040"/>
            <a:ext cx="10545289" cy="4370387"/>
          </a:xfrm>
        </p:spPr>
        <p:txBody>
          <a:bodyPr>
            <a:normAutofit/>
          </a:bodyPr>
          <a:lstStyle>
            <a:lvl1pPr marL="463550" indent="-463550">
              <a:lnSpc>
                <a:spcPct val="100000"/>
              </a:lnSpc>
              <a:buSzPct val="100000"/>
              <a:buFont typeface="Arial" panose="020B0604020202020204" pitchFamily="34" charset="0"/>
              <a:buChar char="•"/>
              <a:defRPr sz="3200">
                <a:latin typeface="Franklin Gothic Book" panose="020B0503020102020204" pitchFamily="34" charset="0"/>
              </a:defRPr>
            </a:lvl1pPr>
            <a:lvl2pPr marL="914400" indent="-457200">
              <a:lnSpc>
                <a:spcPct val="100000"/>
              </a:lnSpc>
              <a:buSzPct val="100000"/>
              <a:buFont typeface="Arial" panose="020B0604020202020204" pitchFamily="34" charset="0"/>
              <a:buChar char="•"/>
              <a:defRPr sz="3200">
                <a:latin typeface="Franklin Gothic Book" panose="020B0503020102020204" pitchFamily="34" charset="0"/>
              </a:defRPr>
            </a:lvl2pPr>
            <a:lvl3pPr marL="1377950" indent="-463550">
              <a:lnSpc>
                <a:spcPct val="100000"/>
              </a:lnSpc>
              <a:buSzPct val="100000"/>
              <a:buFont typeface="Arial" panose="020B0604020202020204" pitchFamily="34" charset="0"/>
              <a:buChar char="•"/>
              <a:defRPr sz="3200">
                <a:latin typeface="Franklin Gothic Book" panose="020B0503020102020204" pitchFamily="34" charset="0"/>
              </a:defRPr>
            </a:lvl3pPr>
            <a:lvl4pPr marL="1828800" indent="-457200">
              <a:lnSpc>
                <a:spcPct val="100000"/>
              </a:lnSpc>
              <a:buSzPct val="100000"/>
              <a:buFont typeface="Arial" panose="020B0604020202020204" pitchFamily="34" charset="0"/>
              <a:buChar char="•"/>
              <a:defRPr sz="3200">
                <a:latin typeface="Franklin Gothic Book" panose="020B0503020102020204" pitchFamily="34" charset="0"/>
              </a:defRPr>
            </a:lvl4pPr>
            <a:lvl5pPr marL="2292350" indent="-468313">
              <a:lnSpc>
                <a:spcPct val="100000"/>
              </a:lnSpc>
              <a:buSzPct val="100000"/>
              <a:buFont typeface="Arial" panose="020B0604020202020204" pitchFamily="34" charset="0"/>
              <a:buChar char="•"/>
              <a:defRPr sz="3200">
                <a:latin typeface="Franklin Gothic Book" panose="020B05030201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3"/>
          </p:nvPr>
        </p:nvSpPr>
        <p:spPr/>
        <p:txBody>
          <a:bodyPr/>
          <a:lstStyle/>
          <a:p>
            <a:pPr>
              <a:defRPr/>
            </a:pPr>
            <a:fld id="{6398EDBA-AD89-457C-937A-D23926AF1608}" type="slidenum">
              <a:rPr lang="en-US" smtClean="0"/>
              <a:pPr>
                <a:defRPr/>
              </a:pPr>
              <a:t>‹#›</a:t>
            </a:fld>
            <a:endParaRPr lang="en-US" dirty="0"/>
          </a:p>
        </p:txBody>
      </p:sp>
    </p:spTree>
    <p:extLst>
      <p:ext uri="{BB962C8B-B14F-4D97-AF65-F5344CB8AC3E}">
        <p14:creationId xmlns:p14="http://schemas.microsoft.com/office/powerpoint/2010/main" val="257475158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891410" y="3555271"/>
            <a:ext cx="9358745" cy="872408"/>
          </a:xfrm>
        </p:spPr>
        <p:txBody>
          <a:bodyPr/>
          <a:lstStyle>
            <a:lvl1pPr algn="ctr">
              <a:defRPr b="1">
                <a:latin typeface="Franklin Gothic Book" panose="020B0503020102020204" pitchFamily="34" charset="0"/>
              </a:defRPr>
            </a:lvl1pPr>
          </a:lstStyle>
          <a:p>
            <a:r>
              <a:rPr lang="en-US" dirty="0"/>
              <a:t>Title</a:t>
            </a:r>
          </a:p>
        </p:txBody>
      </p:sp>
      <p:cxnSp>
        <p:nvCxnSpPr>
          <p:cNvPr id="9" name="Straight Connector 8"/>
          <p:cNvCxnSpPr/>
          <p:nvPr/>
        </p:nvCxnSpPr>
        <p:spPr>
          <a:xfrm>
            <a:off x="0" y="4568557"/>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0" y="4669877"/>
            <a:ext cx="12192000" cy="7632"/>
          </a:xfrm>
          <a:prstGeom prst="line">
            <a:avLst/>
          </a:prstGeom>
          <a:ln w="57150">
            <a:solidFill>
              <a:srgbClr val="383056"/>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0" y="4771198"/>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8604" y="3279314"/>
            <a:ext cx="1742805" cy="1741714"/>
          </a:xfrm>
          <a:prstGeom prst="rect">
            <a:avLst/>
          </a:prstGeom>
        </p:spPr>
      </p:pic>
      <p:sp>
        <p:nvSpPr>
          <p:cNvPr id="4" name="Slide Number Placeholder 3"/>
          <p:cNvSpPr>
            <a:spLocks noGrp="1"/>
          </p:cNvSpPr>
          <p:nvPr>
            <p:ph type="sldNum" sz="quarter" idx="12"/>
          </p:nvPr>
        </p:nvSpPr>
        <p:spPr/>
        <p:txBody>
          <a:bodyPr/>
          <a:lstStyle/>
          <a:p>
            <a:pPr>
              <a:defRPr/>
            </a:pPr>
            <a:fld id="{6398EDBA-AD89-457C-937A-D23926AF1608}" type="slidenum">
              <a:rPr lang="en-US" smtClean="0"/>
              <a:pPr>
                <a:defRPr/>
              </a:pPr>
              <a:t>‹#›</a:t>
            </a:fld>
            <a:endParaRPr lang="en-US" dirty="0"/>
          </a:p>
        </p:txBody>
      </p:sp>
    </p:spTree>
    <p:extLst>
      <p:ext uri="{BB962C8B-B14F-4D97-AF65-F5344CB8AC3E}">
        <p14:creationId xmlns:p14="http://schemas.microsoft.com/office/powerpoint/2010/main" val="185452713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995056" y="365126"/>
            <a:ext cx="9358745" cy="872408"/>
          </a:xfrm>
        </p:spPr>
        <p:txBody>
          <a:bodyPr/>
          <a:lstStyle>
            <a:lvl1pPr>
              <a:defRPr b="1">
                <a:latin typeface="Franklin Gothic Book" panose="020B0503020102020204" pitchFamily="34" charset="0"/>
              </a:defRPr>
            </a:lvl1pPr>
          </a:lstStyle>
          <a:p>
            <a:r>
              <a:rPr lang="en-US" dirty="0"/>
              <a:t>Disclaimer</a:t>
            </a:r>
          </a:p>
        </p:txBody>
      </p:sp>
      <p:cxnSp>
        <p:nvCxnSpPr>
          <p:cNvPr id="9" name="Straight Connector 8"/>
          <p:cNvCxnSpPr/>
          <p:nvPr/>
        </p:nvCxnSpPr>
        <p:spPr>
          <a:xfrm>
            <a:off x="0" y="1237533"/>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0" y="1338853"/>
            <a:ext cx="12192000" cy="7632"/>
          </a:xfrm>
          <a:prstGeom prst="line">
            <a:avLst/>
          </a:prstGeom>
          <a:ln w="57150">
            <a:solidFill>
              <a:srgbClr val="383056"/>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0" y="1440174"/>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854" y="130630"/>
            <a:ext cx="1742805" cy="1741714"/>
          </a:xfrm>
          <a:prstGeom prst="rect">
            <a:avLst/>
          </a:prstGeom>
        </p:spPr>
      </p:pic>
      <p:sp>
        <p:nvSpPr>
          <p:cNvPr id="3" name="Text Placeholder 2"/>
          <p:cNvSpPr>
            <a:spLocks noGrp="1"/>
          </p:cNvSpPr>
          <p:nvPr>
            <p:ph type="body" sz="quarter" idx="10" hasCustomPrompt="1"/>
          </p:nvPr>
        </p:nvSpPr>
        <p:spPr>
          <a:xfrm>
            <a:off x="1995488" y="2043115"/>
            <a:ext cx="9358312" cy="4275137"/>
          </a:xfrm>
        </p:spPr>
        <p:txBody>
          <a:bodyPr/>
          <a:lstStyle>
            <a:lvl1pPr marL="0" indent="0">
              <a:lnSpc>
                <a:spcPct val="100000"/>
              </a:lnSpc>
              <a:spcBef>
                <a:spcPts val="0"/>
              </a:spcBef>
              <a:buNone/>
              <a:defRPr sz="2100"/>
            </a:lvl1pPr>
          </a:lstStyle>
          <a:p>
            <a:pPr marL="0" indent="0">
              <a:lnSpc>
                <a:spcPct val="100000"/>
              </a:lnSpc>
              <a:spcBef>
                <a:spcPts val="0"/>
              </a:spcBef>
              <a:buNone/>
            </a:pPr>
            <a:r>
              <a:rPr lang="en-US" sz="2400" dirty="0">
                <a:latin typeface="Franklin Gothic Book" panose="020B0503020102020204" pitchFamily="34" charset="0"/>
              </a:rPr>
              <a:t>This presentation and other Department of Local Government Finance materials are not a substitute for the law! This is not legal advice, just an informative presentation. The Indiana Code always governs.</a:t>
            </a:r>
          </a:p>
        </p:txBody>
      </p:sp>
    </p:spTree>
    <p:extLst>
      <p:ext uri="{BB962C8B-B14F-4D97-AF65-F5344CB8AC3E}">
        <p14:creationId xmlns:p14="http://schemas.microsoft.com/office/powerpoint/2010/main" val="34973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995056" y="365126"/>
            <a:ext cx="9358745" cy="872408"/>
          </a:xfrm>
        </p:spPr>
        <p:txBody>
          <a:bodyPr/>
          <a:lstStyle>
            <a:lvl1pPr>
              <a:defRPr b="1">
                <a:latin typeface="Franklin Gothic Book" panose="020B0503020102020204" pitchFamily="34" charset="0"/>
              </a:defRPr>
            </a:lvl1pPr>
          </a:lstStyle>
          <a:p>
            <a:r>
              <a:rPr lang="en-US" dirty="0"/>
              <a:t>Introduction</a:t>
            </a:r>
          </a:p>
        </p:txBody>
      </p:sp>
      <p:cxnSp>
        <p:nvCxnSpPr>
          <p:cNvPr id="9" name="Straight Connector 8"/>
          <p:cNvCxnSpPr/>
          <p:nvPr/>
        </p:nvCxnSpPr>
        <p:spPr>
          <a:xfrm>
            <a:off x="0" y="1237533"/>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0" y="1338853"/>
            <a:ext cx="12192000" cy="7632"/>
          </a:xfrm>
          <a:prstGeom prst="line">
            <a:avLst/>
          </a:prstGeom>
          <a:ln w="57150">
            <a:solidFill>
              <a:srgbClr val="383056"/>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0" y="1440174"/>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854" y="130630"/>
            <a:ext cx="1742805" cy="1741714"/>
          </a:xfrm>
          <a:prstGeom prst="rect">
            <a:avLst/>
          </a:prstGeom>
        </p:spPr>
      </p:pic>
      <p:sp>
        <p:nvSpPr>
          <p:cNvPr id="5" name="Picture Placeholder 4"/>
          <p:cNvSpPr>
            <a:spLocks noGrp="1"/>
          </p:cNvSpPr>
          <p:nvPr>
            <p:ph type="pic" sz="quarter" idx="10"/>
          </p:nvPr>
        </p:nvSpPr>
        <p:spPr>
          <a:xfrm>
            <a:off x="1995488" y="2043115"/>
            <a:ext cx="3669043" cy="4346575"/>
          </a:xfrm>
        </p:spPr>
        <p:txBody>
          <a:bodyPr/>
          <a:lstStyle/>
          <a:p>
            <a:r>
              <a:rPr lang="en-US" dirty="0"/>
              <a:t>Click icon to add picture</a:t>
            </a:r>
          </a:p>
        </p:txBody>
      </p:sp>
      <p:sp>
        <p:nvSpPr>
          <p:cNvPr id="7" name="Content Placeholder 6"/>
          <p:cNvSpPr>
            <a:spLocks noGrp="1"/>
          </p:cNvSpPr>
          <p:nvPr>
            <p:ph sz="quarter" idx="11" hasCustomPrompt="1"/>
          </p:nvPr>
        </p:nvSpPr>
        <p:spPr>
          <a:xfrm>
            <a:off x="7018317" y="2043115"/>
            <a:ext cx="4335483" cy="4346575"/>
          </a:xfrm>
        </p:spPr>
        <p:txBody>
          <a:bodyPr/>
          <a:lstStyle>
            <a:lvl1pPr marL="0" indent="0" algn="l">
              <a:lnSpc>
                <a:spcPct val="100000"/>
              </a:lnSpc>
              <a:spcBef>
                <a:spcPts val="0"/>
              </a:spcBef>
              <a:buNone/>
              <a:defRPr b="1" baseline="0">
                <a:latin typeface="Franklin Gothic Book" panose="020B0503020102020204" pitchFamily="34"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Name</a:t>
            </a:r>
          </a:p>
          <a:p>
            <a:pPr lvl="0"/>
            <a:r>
              <a:rPr lang="en-US" dirty="0"/>
              <a:t>Title</a:t>
            </a:r>
          </a:p>
          <a:p>
            <a:pPr lvl="0"/>
            <a:br>
              <a:rPr lang="en-US" dirty="0"/>
            </a:br>
            <a:br>
              <a:rPr lang="en-US" dirty="0"/>
            </a:br>
            <a:r>
              <a:rPr lang="en-US" dirty="0"/>
              <a:t>Phone: (317) 232-3777</a:t>
            </a:r>
          </a:p>
          <a:p>
            <a:pPr lvl="0"/>
            <a:r>
              <a:rPr lang="en-US" dirty="0"/>
              <a:t>Email: </a:t>
            </a:r>
          </a:p>
          <a:p>
            <a:pPr lvl="0"/>
            <a:r>
              <a:rPr lang="en-US" dirty="0"/>
              <a:t>Website: www.IN.gov/DLGF</a:t>
            </a:r>
          </a:p>
        </p:txBody>
      </p:sp>
    </p:spTree>
    <p:extLst>
      <p:ext uri="{BB962C8B-B14F-4D97-AF65-F5344CB8AC3E}">
        <p14:creationId xmlns:p14="http://schemas.microsoft.com/office/powerpoint/2010/main" val="50092086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Title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995056" y="365126"/>
            <a:ext cx="9358745" cy="872408"/>
          </a:xfrm>
        </p:spPr>
        <p:txBody>
          <a:bodyPr/>
          <a:lstStyle>
            <a:lvl1pPr>
              <a:defRPr b="1">
                <a:latin typeface="Franklin Gothic Book" panose="020B0503020102020204" pitchFamily="34" charset="0"/>
              </a:defRPr>
            </a:lvl1pPr>
          </a:lstStyle>
          <a:p>
            <a:r>
              <a:rPr lang="en-US" dirty="0"/>
              <a:t>Resources</a:t>
            </a:r>
          </a:p>
        </p:txBody>
      </p:sp>
      <p:cxnSp>
        <p:nvCxnSpPr>
          <p:cNvPr id="9" name="Straight Connector 8"/>
          <p:cNvCxnSpPr/>
          <p:nvPr/>
        </p:nvCxnSpPr>
        <p:spPr>
          <a:xfrm>
            <a:off x="0" y="1237533"/>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0" y="1338853"/>
            <a:ext cx="12192000" cy="7632"/>
          </a:xfrm>
          <a:prstGeom prst="line">
            <a:avLst/>
          </a:prstGeom>
          <a:ln w="57150">
            <a:solidFill>
              <a:srgbClr val="383056"/>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0" y="1440174"/>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854" y="130630"/>
            <a:ext cx="1742805" cy="1741714"/>
          </a:xfrm>
          <a:prstGeom prst="rect">
            <a:avLst/>
          </a:prstGeom>
        </p:spPr>
      </p:pic>
      <p:sp>
        <p:nvSpPr>
          <p:cNvPr id="3" name="Text Placeholder 2"/>
          <p:cNvSpPr>
            <a:spLocks noGrp="1"/>
          </p:cNvSpPr>
          <p:nvPr>
            <p:ph type="body" sz="quarter" idx="10" hasCustomPrompt="1"/>
          </p:nvPr>
        </p:nvSpPr>
        <p:spPr>
          <a:xfrm>
            <a:off x="1068781" y="2078040"/>
            <a:ext cx="10545289" cy="4370387"/>
          </a:xfrm>
        </p:spPr>
        <p:txBody>
          <a:bodyPr>
            <a:noAutofit/>
          </a:bodyPr>
          <a:lstStyle>
            <a:lvl1pPr marL="457200" indent="-457200">
              <a:lnSpc>
                <a:spcPct val="100000"/>
              </a:lnSpc>
              <a:spcBef>
                <a:spcPts val="0"/>
              </a:spcBef>
              <a:buFontTx/>
              <a:buAutoNum type="arabicPeriod"/>
              <a:defRPr sz="2100">
                <a:latin typeface="Franklin Gothic Book" panose="020B0503020102020204" pitchFamily="34" charset="0"/>
              </a:defRPr>
            </a:lvl1pPr>
            <a:lvl2pPr marL="685800" indent="-342900">
              <a:lnSpc>
                <a:spcPct val="100000"/>
              </a:lnSpc>
              <a:spcBef>
                <a:spcPts val="0"/>
              </a:spcBef>
              <a:defRPr sz="2100">
                <a:latin typeface="Franklin Gothic Book" panose="020B0503020102020204" pitchFamily="34" charset="0"/>
              </a:defRPr>
            </a:lvl2pPr>
            <a:lvl3pPr>
              <a:lnSpc>
                <a:spcPct val="100000"/>
              </a:lnSpc>
              <a:defRPr sz="2700">
                <a:latin typeface="Franklin Gothic Book" panose="020B0503020102020204" pitchFamily="34" charset="0"/>
              </a:defRPr>
            </a:lvl3pPr>
            <a:lvl4pPr>
              <a:lnSpc>
                <a:spcPct val="100000"/>
              </a:lnSpc>
              <a:defRPr sz="2700">
                <a:latin typeface="Franklin Gothic Book" panose="020B0503020102020204" pitchFamily="34" charset="0"/>
              </a:defRPr>
            </a:lvl4pPr>
            <a:lvl5pPr>
              <a:lnSpc>
                <a:spcPct val="100000"/>
              </a:lnSpc>
              <a:defRPr sz="2700">
                <a:latin typeface="Franklin Gothic Book" panose="020B0503020102020204" pitchFamily="34" charset="0"/>
              </a:defRPr>
            </a:lvl5pPr>
          </a:lstStyle>
          <a:p>
            <a:pPr marL="457200" indent="-457200">
              <a:lnSpc>
                <a:spcPct val="100000"/>
              </a:lnSpc>
              <a:spcBef>
                <a:spcPts val="0"/>
              </a:spcBef>
              <a:buAutoNum type="arabicPeriod"/>
            </a:pPr>
            <a:r>
              <a:rPr lang="en-US" dirty="0"/>
              <a:t>Attend available trainings.</a:t>
            </a:r>
          </a:p>
          <a:p>
            <a:pPr marL="457200" indent="-457200">
              <a:lnSpc>
                <a:spcPct val="100000"/>
              </a:lnSpc>
              <a:spcBef>
                <a:spcPts val="0"/>
              </a:spcBef>
              <a:buAutoNum type="arabicPeriod"/>
            </a:pPr>
            <a:r>
              <a:rPr lang="en-US" dirty="0"/>
              <a:t>Ask other elected county officials or other staff.</a:t>
            </a:r>
          </a:p>
          <a:p>
            <a:pPr marL="457200" indent="-457200">
              <a:lnSpc>
                <a:spcPct val="100000"/>
              </a:lnSpc>
              <a:spcBef>
                <a:spcPts val="0"/>
              </a:spcBef>
              <a:buFontTx/>
              <a:buAutoNum type="arabicPeriod"/>
            </a:pPr>
            <a:r>
              <a:rPr lang="en-US" dirty="0"/>
              <a:t>Research the FAQs, memos, and presentations on the Department’s website.</a:t>
            </a:r>
          </a:p>
          <a:p>
            <a:pPr marL="457200" indent="-457200">
              <a:lnSpc>
                <a:spcPct val="100000"/>
              </a:lnSpc>
              <a:spcBef>
                <a:spcPts val="0"/>
              </a:spcBef>
              <a:buFontTx/>
              <a:buAutoNum type="arabicPeriod"/>
            </a:pPr>
            <a:r>
              <a:rPr lang="en-US" dirty="0"/>
              <a:t>Consult with your county attorney.</a:t>
            </a:r>
          </a:p>
          <a:p>
            <a:pPr marL="457200" indent="-457200">
              <a:lnSpc>
                <a:spcPct val="100000"/>
              </a:lnSpc>
              <a:spcBef>
                <a:spcPts val="0"/>
              </a:spcBef>
              <a:buFontTx/>
              <a:buAutoNum type="arabicPeriod"/>
            </a:pPr>
            <a:r>
              <a:rPr lang="en-US" dirty="0"/>
              <a:t>Contact your association or fellow office holders for best practices.</a:t>
            </a:r>
          </a:p>
          <a:p>
            <a:pPr marL="457200" indent="-457200">
              <a:lnSpc>
                <a:spcPct val="100000"/>
              </a:lnSpc>
              <a:spcBef>
                <a:spcPts val="0"/>
              </a:spcBef>
              <a:buFontTx/>
              <a:buAutoNum type="arabicPeriod"/>
            </a:pPr>
            <a:r>
              <a:rPr lang="en-US" dirty="0"/>
              <a:t>The Department cannot provide legal or fiscal advice.</a:t>
            </a:r>
          </a:p>
          <a:p>
            <a:pPr marL="685800" lvl="1" indent="-342900">
              <a:lnSpc>
                <a:spcPct val="100000"/>
              </a:lnSpc>
              <a:spcBef>
                <a:spcPts val="0"/>
              </a:spcBef>
            </a:pPr>
            <a:r>
              <a:rPr lang="en-US" sz="2100" dirty="0"/>
              <a:t>The Department can help identify the law.</a:t>
            </a:r>
          </a:p>
          <a:p>
            <a:pPr marL="685800" lvl="1" indent="-342900">
              <a:lnSpc>
                <a:spcPct val="100000"/>
              </a:lnSpc>
              <a:spcBef>
                <a:spcPts val="0"/>
              </a:spcBef>
            </a:pPr>
            <a:r>
              <a:rPr lang="en-US" sz="2100" dirty="0"/>
              <a:t>The elected official must apply the facts to the law.</a:t>
            </a:r>
          </a:p>
        </p:txBody>
      </p:sp>
    </p:spTree>
    <p:extLst>
      <p:ext uri="{BB962C8B-B14F-4D97-AF65-F5344CB8AC3E}">
        <p14:creationId xmlns:p14="http://schemas.microsoft.com/office/powerpoint/2010/main" val="202587150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5_Title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995056" y="365126"/>
            <a:ext cx="9358745" cy="872408"/>
          </a:xfrm>
        </p:spPr>
        <p:txBody>
          <a:bodyPr/>
          <a:lstStyle>
            <a:lvl1pPr>
              <a:defRPr b="1">
                <a:latin typeface="Franklin Gothic Book" panose="020B0503020102020204" pitchFamily="34" charset="0"/>
              </a:defRPr>
            </a:lvl1pPr>
          </a:lstStyle>
          <a:p>
            <a:r>
              <a:rPr lang="en-US" dirty="0"/>
              <a:t>Contact Us</a:t>
            </a:r>
          </a:p>
        </p:txBody>
      </p:sp>
      <p:cxnSp>
        <p:nvCxnSpPr>
          <p:cNvPr id="9" name="Straight Connector 8"/>
          <p:cNvCxnSpPr/>
          <p:nvPr/>
        </p:nvCxnSpPr>
        <p:spPr>
          <a:xfrm>
            <a:off x="0" y="1237533"/>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0" y="1338853"/>
            <a:ext cx="12192000" cy="7632"/>
          </a:xfrm>
          <a:prstGeom prst="line">
            <a:avLst/>
          </a:prstGeom>
          <a:ln w="57150">
            <a:solidFill>
              <a:srgbClr val="383056"/>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0" y="1440174"/>
            <a:ext cx="12192000" cy="7632"/>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854" y="130630"/>
            <a:ext cx="1742805" cy="1741714"/>
          </a:xfrm>
          <a:prstGeom prst="rect">
            <a:avLst/>
          </a:prstGeom>
        </p:spPr>
      </p:pic>
      <p:sp>
        <p:nvSpPr>
          <p:cNvPr id="3" name="Text Placeholder 2"/>
          <p:cNvSpPr>
            <a:spLocks noGrp="1"/>
          </p:cNvSpPr>
          <p:nvPr>
            <p:ph type="body" sz="quarter" idx="10" hasCustomPrompt="1"/>
          </p:nvPr>
        </p:nvSpPr>
        <p:spPr>
          <a:xfrm>
            <a:off x="1068781" y="2078040"/>
            <a:ext cx="10545289" cy="4370387"/>
          </a:xfrm>
        </p:spPr>
        <p:txBody>
          <a:bodyPr>
            <a:noAutofit/>
          </a:bodyPr>
          <a:lstStyle>
            <a:lvl1pPr marL="457200" indent="-457200">
              <a:lnSpc>
                <a:spcPct val="100000"/>
              </a:lnSpc>
              <a:spcBef>
                <a:spcPts val="0"/>
              </a:spcBef>
              <a:buFontTx/>
              <a:buNone/>
              <a:defRPr sz="2100">
                <a:latin typeface="Franklin Gothic Book" panose="020B0503020102020204" pitchFamily="34" charset="0"/>
              </a:defRPr>
            </a:lvl1pPr>
            <a:lvl2pPr marL="685800" indent="-342900">
              <a:lnSpc>
                <a:spcPct val="100000"/>
              </a:lnSpc>
              <a:spcBef>
                <a:spcPts val="0"/>
              </a:spcBef>
              <a:defRPr sz="2100">
                <a:latin typeface="Franklin Gothic Book" panose="020B0503020102020204" pitchFamily="34" charset="0"/>
              </a:defRPr>
            </a:lvl2pPr>
            <a:lvl3pPr>
              <a:lnSpc>
                <a:spcPct val="100000"/>
              </a:lnSpc>
              <a:defRPr sz="2700">
                <a:latin typeface="Franklin Gothic Book" panose="020B0503020102020204" pitchFamily="34" charset="0"/>
              </a:defRPr>
            </a:lvl3pPr>
            <a:lvl4pPr>
              <a:lnSpc>
                <a:spcPct val="100000"/>
              </a:lnSpc>
              <a:defRPr sz="2700">
                <a:latin typeface="Franklin Gothic Book" panose="020B0503020102020204" pitchFamily="34" charset="0"/>
              </a:defRPr>
            </a:lvl4pPr>
            <a:lvl5pPr>
              <a:lnSpc>
                <a:spcPct val="100000"/>
              </a:lnSpc>
              <a:defRPr sz="2700">
                <a:latin typeface="Franklin Gothic Book" panose="020B0503020102020204" pitchFamily="34" charset="0"/>
              </a:defRPr>
            </a:lvl5pPr>
          </a:lstStyle>
          <a:p>
            <a:pPr marL="0" indent="0">
              <a:lnSpc>
                <a:spcPct val="100000"/>
              </a:lnSpc>
              <a:spcBef>
                <a:spcPts val="0"/>
              </a:spcBef>
              <a:buNone/>
            </a:pPr>
            <a:r>
              <a:rPr lang="en-US" b="1" dirty="0"/>
              <a:t>Name, Title</a:t>
            </a:r>
          </a:p>
          <a:p>
            <a:pPr marL="457200" indent="-457200">
              <a:lnSpc>
                <a:spcPct val="100000"/>
              </a:lnSpc>
              <a:spcBef>
                <a:spcPts val="0"/>
              </a:spcBef>
            </a:pPr>
            <a:r>
              <a:rPr lang="en-US" altLang="en-US" dirty="0"/>
              <a:t>Telephone: (317) 232-3777</a:t>
            </a:r>
          </a:p>
          <a:p>
            <a:pPr marL="457200" indent="-457200">
              <a:lnSpc>
                <a:spcPct val="100000"/>
              </a:lnSpc>
              <a:spcBef>
                <a:spcPts val="0"/>
              </a:spcBef>
            </a:pPr>
            <a:r>
              <a:rPr lang="en-US" altLang="en-US" dirty="0"/>
              <a:t>Toll Free: (888) 739-9826</a:t>
            </a:r>
          </a:p>
          <a:p>
            <a:pPr marL="457200" indent="-457200">
              <a:lnSpc>
                <a:spcPct val="100000"/>
              </a:lnSpc>
              <a:spcBef>
                <a:spcPts val="0"/>
              </a:spcBef>
            </a:pPr>
            <a:r>
              <a:rPr lang="en-US" dirty="0"/>
              <a:t>Email: (email)</a:t>
            </a:r>
          </a:p>
          <a:p>
            <a:pPr marL="457200" indent="-457200">
              <a:lnSpc>
                <a:spcPct val="100000"/>
              </a:lnSpc>
              <a:spcBef>
                <a:spcPts val="0"/>
              </a:spcBef>
            </a:pPr>
            <a:r>
              <a:rPr lang="en-US" dirty="0"/>
              <a:t>Website: </a:t>
            </a:r>
            <a:r>
              <a:rPr lang="en-US" dirty="0">
                <a:hlinkClick r:id="rId3"/>
              </a:rPr>
              <a:t>www.in.gov/dlgf</a:t>
            </a:r>
            <a:endParaRPr lang="en-US" dirty="0"/>
          </a:p>
          <a:p>
            <a:pPr marL="457200" indent="-457200">
              <a:lnSpc>
                <a:spcPct val="100000"/>
              </a:lnSpc>
              <a:spcBef>
                <a:spcPts val="0"/>
              </a:spcBef>
            </a:pPr>
            <a:r>
              <a:rPr lang="en-US" dirty="0"/>
              <a:t>“Contact Us”: </a:t>
            </a:r>
            <a:r>
              <a:rPr lang="en-US" dirty="0">
                <a:hlinkClick r:id="rId4"/>
              </a:rPr>
              <a:t>www.in.gov/dlgf/2338.htm</a:t>
            </a:r>
            <a:endParaRPr lang="en-US" dirty="0"/>
          </a:p>
          <a:p>
            <a:pPr marL="457200" indent="-457200">
              <a:lnSpc>
                <a:spcPct val="100000"/>
              </a:lnSpc>
              <a:spcBef>
                <a:spcPts val="0"/>
              </a:spcBef>
            </a:pPr>
            <a:endParaRPr lang="en-US" dirty="0"/>
          </a:p>
          <a:p>
            <a:pPr marL="457200" indent="-457200">
              <a:lnSpc>
                <a:spcPct val="100000"/>
              </a:lnSpc>
              <a:spcBef>
                <a:spcPts val="0"/>
              </a:spcBef>
            </a:pPr>
            <a:r>
              <a:rPr lang="en-US" altLang="en-US" dirty="0"/>
              <a:t>Gateway Support: </a:t>
            </a:r>
            <a:r>
              <a:rPr lang="en-US" altLang="en-US" dirty="0">
                <a:hlinkClick r:id="rId5"/>
              </a:rPr>
              <a:t>gateway@dlgf.in.gov</a:t>
            </a:r>
            <a:endParaRPr lang="en-US" dirty="0"/>
          </a:p>
        </p:txBody>
      </p:sp>
    </p:spTree>
    <p:extLst>
      <p:ext uri="{BB962C8B-B14F-4D97-AF65-F5344CB8AC3E}">
        <p14:creationId xmlns:p14="http://schemas.microsoft.com/office/powerpoint/2010/main" val="212797011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AD8BC6D-737D-41B0-B35D-656756342178}" type="datetimeFigureOut">
              <a:rPr lang="en-US" smtClean="0">
                <a:solidFill>
                  <a:prstClr val="black">
                    <a:tint val="75000"/>
                  </a:prstClr>
                </a:solidFill>
              </a:rPr>
              <a:pPr/>
              <a:t>12/6/2023</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6398EDBA-AD89-457C-937A-D23926AF1608}" type="slidenum">
              <a:rPr lang="en-US" smtClean="0"/>
              <a:pPr>
                <a:defRPr/>
              </a:pPr>
              <a:t>‹#›</a:t>
            </a:fld>
            <a:endParaRPr lang="en-US" dirty="0"/>
          </a:p>
        </p:txBody>
      </p:sp>
    </p:spTree>
    <p:extLst>
      <p:ext uri="{BB962C8B-B14F-4D97-AF65-F5344CB8AC3E}">
        <p14:creationId xmlns:p14="http://schemas.microsoft.com/office/powerpoint/2010/main" val="4226444731"/>
      </p:ext>
    </p:extLst>
  </p:cSld>
  <p:clrMap bg1="lt1" tx1="dk1" bg2="lt2" tx2="dk2" accent1="accent1" accent2="accent2" accent3="accent3" accent4="accent4" accent5="accent5" accent6="accent6" hlink="hlink" folHlink="folHlink"/>
  <p:sldLayoutIdLst>
    <p:sldLayoutId id="2147484109" r:id="rId1"/>
    <p:sldLayoutId id="2147484113" r:id="rId2"/>
    <p:sldLayoutId id="2147484112" r:id="rId3"/>
    <p:sldLayoutId id="2147484110" r:id="rId4"/>
    <p:sldLayoutId id="2147484111" r:id="rId5"/>
    <p:sldLayoutId id="2147484114" r:id="rId6"/>
    <p:sldLayoutId id="2147484115" r:id="rId7"/>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in.gov/dlgf/referendum-inform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dmarusarz@dlgf.in.gov" TargetMode="External"/><Relationship Id="rId2" Type="http://schemas.openxmlformats.org/officeDocument/2006/relationships/hyperlink" Target="mailto:fvandorp@dlgf.in.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a:t>Local Public Questions</a:t>
            </a:r>
          </a:p>
          <a:p>
            <a:endParaRPr lang="en-US" dirty="0"/>
          </a:p>
          <a:p>
            <a:r>
              <a:rPr lang="en-US" sz="2200" i="1" dirty="0"/>
              <a:t>December 13, 2023</a:t>
            </a:r>
          </a:p>
        </p:txBody>
      </p:sp>
      <p:sp>
        <p:nvSpPr>
          <p:cNvPr id="2" name="Title 1"/>
          <p:cNvSpPr>
            <a:spLocks noGrp="1"/>
          </p:cNvSpPr>
          <p:nvPr>
            <p:ph type="title"/>
          </p:nvPr>
        </p:nvSpPr>
        <p:spPr/>
        <p:txBody>
          <a:bodyPr/>
          <a:lstStyle/>
          <a:p>
            <a:r>
              <a:rPr lang="en-US" dirty="0"/>
              <a:t>2024 Indiana Election Administrators’ Conference</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B8E4F-C4F8-AE99-79FA-4D39E5777B35}"/>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44574E1C-C746-DBC9-06C6-FAF8840E0858}"/>
              </a:ext>
            </a:extLst>
          </p:cNvPr>
          <p:cNvSpPr>
            <a:spLocks noGrp="1"/>
          </p:cNvSpPr>
          <p:nvPr>
            <p:ph type="body" sz="quarter" idx="10"/>
          </p:nvPr>
        </p:nvSpPr>
        <p:spPr/>
        <p:txBody>
          <a:bodyPr/>
          <a:lstStyle/>
          <a:p>
            <a:r>
              <a:rPr lang="en-US" dirty="0"/>
              <a:t>A political subdivision may voluntarily decide to place a referendum on the ballot instead of going through the petition and remonstrance process. </a:t>
            </a:r>
          </a:p>
          <a:p>
            <a:pPr lvl="2">
              <a:spcBef>
                <a:spcPts val="1200"/>
              </a:spcBef>
            </a:pPr>
            <a:r>
              <a:rPr lang="en-US" dirty="0"/>
              <a:t>A resolution must be adopted by the date of the preliminary determination and must be certified to the county election board in each county where the political subdivision is located. </a:t>
            </a:r>
            <a:r>
              <a:rPr lang="en-US" dirty="0">
                <a:solidFill>
                  <a:schemeClr val="bg1">
                    <a:lumMod val="50000"/>
                  </a:schemeClr>
                </a:solidFill>
              </a:rPr>
              <a:t>(IC 6-1.1-20-3.8)</a:t>
            </a:r>
          </a:p>
        </p:txBody>
      </p:sp>
      <p:sp>
        <p:nvSpPr>
          <p:cNvPr id="4" name="Slide Number Placeholder 3">
            <a:extLst>
              <a:ext uri="{FF2B5EF4-FFF2-40B4-BE49-F238E27FC236}">
                <a16:creationId xmlns:a16="http://schemas.microsoft.com/office/drawing/2014/main" id="{CBF8725D-EF98-82B0-7037-DBFECB2F1105}"/>
              </a:ext>
            </a:extLst>
          </p:cNvPr>
          <p:cNvSpPr>
            <a:spLocks noGrp="1"/>
          </p:cNvSpPr>
          <p:nvPr>
            <p:ph type="sldNum" sz="quarter" idx="13"/>
          </p:nvPr>
        </p:nvSpPr>
        <p:spPr/>
        <p:txBody>
          <a:bodyPr/>
          <a:lstStyle/>
          <a:p>
            <a:pPr>
              <a:defRPr/>
            </a:pPr>
            <a:fld id="{6398EDBA-AD89-457C-937A-D23926AF1608}" type="slidenum">
              <a:rPr lang="en-US" smtClean="0"/>
              <a:pPr>
                <a:defRPr/>
              </a:pPr>
              <a:t>10</a:t>
            </a:fld>
            <a:endParaRPr lang="en-US" dirty="0"/>
          </a:p>
        </p:txBody>
      </p:sp>
    </p:spTree>
    <p:extLst>
      <p:ext uri="{BB962C8B-B14F-4D97-AF65-F5344CB8AC3E}">
        <p14:creationId xmlns:p14="http://schemas.microsoft.com/office/powerpoint/2010/main" val="3980784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9FB3B-B2AF-68AF-3645-B9BC271F455E}"/>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633B59FC-70AB-049C-F2F5-0A592856DA08}"/>
              </a:ext>
            </a:extLst>
          </p:cNvPr>
          <p:cNvSpPr>
            <a:spLocks noGrp="1"/>
          </p:cNvSpPr>
          <p:nvPr>
            <p:ph type="body" sz="quarter" idx="10"/>
          </p:nvPr>
        </p:nvSpPr>
        <p:spPr/>
        <p:txBody>
          <a:bodyPr>
            <a:normAutofit fontScale="85000" lnSpcReduction="10000"/>
          </a:bodyPr>
          <a:lstStyle/>
          <a:p>
            <a:pPr marL="0" indent="0">
              <a:buNone/>
            </a:pPr>
            <a:r>
              <a:rPr lang="en-US" b="1" dirty="0"/>
              <a:t>Special Election</a:t>
            </a:r>
          </a:p>
          <a:p>
            <a:pPr lvl="1"/>
            <a:r>
              <a:rPr lang="en-US" dirty="0"/>
              <a:t>If a primary, general, or municipal election will not be held during the first year the public question is eligible to be placed on the ballot and the political subdivision requests the question be placed on the ballot at a special election, the question shall be placed on the ballot at a special election to be held on the first Tuesday after the first Monday in May or November of the year.</a:t>
            </a:r>
          </a:p>
          <a:p>
            <a:pPr lvl="1">
              <a:spcBef>
                <a:spcPts val="1800"/>
              </a:spcBef>
            </a:pPr>
            <a:r>
              <a:rPr lang="en-US" dirty="0"/>
              <a:t>The certification must occur not later than noon 74 days before a special election to be held in May or noon on August 1 if the special election is to be held in November. </a:t>
            </a:r>
          </a:p>
        </p:txBody>
      </p:sp>
      <p:sp>
        <p:nvSpPr>
          <p:cNvPr id="4" name="Slide Number Placeholder 3">
            <a:extLst>
              <a:ext uri="{FF2B5EF4-FFF2-40B4-BE49-F238E27FC236}">
                <a16:creationId xmlns:a16="http://schemas.microsoft.com/office/drawing/2014/main" id="{5904B030-34DB-CF0C-E271-D61AF195C99F}"/>
              </a:ext>
            </a:extLst>
          </p:cNvPr>
          <p:cNvSpPr>
            <a:spLocks noGrp="1"/>
          </p:cNvSpPr>
          <p:nvPr>
            <p:ph type="sldNum" sz="quarter" idx="13"/>
          </p:nvPr>
        </p:nvSpPr>
        <p:spPr/>
        <p:txBody>
          <a:bodyPr/>
          <a:lstStyle/>
          <a:p>
            <a:pPr>
              <a:defRPr/>
            </a:pPr>
            <a:fld id="{6398EDBA-AD89-457C-937A-D23926AF1608}" type="slidenum">
              <a:rPr lang="en-US" smtClean="0"/>
              <a:pPr>
                <a:defRPr/>
              </a:pPr>
              <a:t>11</a:t>
            </a:fld>
            <a:endParaRPr lang="en-US" dirty="0"/>
          </a:p>
        </p:txBody>
      </p:sp>
    </p:spTree>
    <p:extLst>
      <p:ext uri="{BB962C8B-B14F-4D97-AF65-F5344CB8AC3E}">
        <p14:creationId xmlns:p14="http://schemas.microsoft.com/office/powerpoint/2010/main" val="1086073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9FB3B-B2AF-68AF-3645-B9BC271F455E}"/>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633B59FC-70AB-049C-F2F5-0A592856DA08}"/>
              </a:ext>
            </a:extLst>
          </p:cNvPr>
          <p:cNvSpPr>
            <a:spLocks noGrp="1"/>
          </p:cNvSpPr>
          <p:nvPr>
            <p:ph type="body" sz="quarter" idx="10"/>
          </p:nvPr>
        </p:nvSpPr>
        <p:spPr/>
        <p:txBody>
          <a:bodyPr>
            <a:normAutofit fontScale="92500" lnSpcReduction="10000"/>
          </a:bodyPr>
          <a:lstStyle/>
          <a:p>
            <a:pPr marL="0" indent="0">
              <a:buNone/>
            </a:pPr>
            <a:r>
              <a:rPr lang="en-US" b="1" dirty="0"/>
              <a:t>Special Election</a:t>
            </a:r>
          </a:p>
          <a:p>
            <a:pPr lvl="1"/>
            <a:r>
              <a:rPr lang="en-US" dirty="0"/>
              <a:t>The fiscal body of the political subdivision that requests the special election shall pay the costs of holding the election.</a:t>
            </a:r>
          </a:p>
          <a:p>
            <a:pPr lvl="1">
              <a:spcBef>
                <a:spcPts val="1200"/>
              </a:spcBef>
            </a:pPr>
            <a:r>
              <a:rPr lang="en-US" dirty="0"/>
              <a:t>The county election board must publish notice one time, at least 10 days before the date of the special election.</a:t>
            </a:r>
          </a:p>
          <a:p>
            <a:pPr lvl="1">
              <a:spcBef>
                <a:spcPts val="1200"/>
              </a:spcBef>
            </a:pPr>
            <a:r>
              <a:rPr lang="en-US" dirty="0"/>
              <a:t>The special election is under the direction of the county election board, which must take all steps necessary to carry out the special election.</a:t>
            </a:r>
          </a:p>
        </p:txBody>
      </p:sp>
      <p:sp>
        <p:nvSpPr>
          <p:cNvPr id="4" name="Slide Number Placeholder 3">
            <a:extLst>
              <a:ext uri="{FF2B5EF4-FFF2-40B4-BE49-F238E27FC236}">
                <a16:creationId xmlns:a16="http://schemas.microsoft.com/office/drawing/2014/main" id="{5904B030-34DB-CF0C-E271-D61AF195C99F}"/>
              </a:ext>
            </a:extLst>
          </p:cNvPr>
          <p:cNvSpPr>
            <a:spLocks noGrp="1"/>
          </p:cNvSpPr>
          <p:nvPr>
            <p:ph type="sldNum" sz="quarter" idx="13"/>
          </p:nvPr>
        </p:nvSpPr>
        <p:spPr/>
        <p:txBody>
          <a:bodyPr/>
          <a:lstStyle/>
          <a:p>
            <a:pPr>
              <a:defRPr/>
            </a:pPr>
            <a:fld id="{6398EDBA-AD89-457C-937A-D23926AF1608}" type="slidenum">
              <a:rPr lang="en-US" smtClean="0"/>
              <a:pPr>
                <a:defRPr/>
              </a:pPr>
              <a:t>12</a:t>
            </a:fld>
            <a:endParaRPr lang="en-US" dirty="0"/>
          </a:p>
        </p:txBody>
      </p:sp>
    </p:spTree>
    <p:extLst>
      <p:ext uri="{BB962C8B-B14F-4D97-AF65-F5344CB8AC3E}">
        <p14:creationId xmlns:p14="http://schemas.microsoft.com/office/powerpoint/2010/main" val="473866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908DF-FD4F-24ED-B119-510DE526095C}"/>
              </a:ext>
            </a:extLst>
          </p:cNvPr>
          <p:cNvSpPr>
            <a:spLocks noGrp="1"/>
          </p:cNvSpPr>
          <p:nvPr>
            <p:ph type="title"/>
          </p:nvPr>
        </p:nvSpPr>
        <p:spPr/>
        <p:txBody>
          <a:bodyPr/>
          <a:lstStyle/>
          <a:p>
            <a:r>
              <a:rPr lang="en-US" dirty="0"/>
              <a:t>Referendum Process Flow Chart</a:t>
            </a:r>
          </a:p>
        </p:txBody>
      </p:sp>
      <p:sp>
        <p:nvSpPr>
          <p:cNvPr id="3" name="Text Placeholder 2">
            <a:extLst>
              <a:ext uri="{FF2B5EF4-FFF2-40B4-BE49-F238E27FC236}">
                <a16:creationId xmlns:a16="http://schemas.microsoft.com/office/drawing/2014/main" id="{E1ABE4CF-D6F1-E828-DA30-E2A9D46E3A13}"/>
              </a:ext>
            </a:extLst>
          </p:cNvPr>
          <p:cNvSpPr>
            <a:spLocks noGrp="1"/>
          </p:cNvSpPr>
          <p:nvPr>
            <p:ph type="body" sz="quarter" idx="10"/>
          </p:nvPr>
        </p:nvSpPr>
        <p:spPr>
          <a:xfrm>
            <a:off x="7010400" y="2209799"/>
            <a:ext cx="4603670" cy="3657601"/>
          </a:xfrm>
        </p:spPr>
        <p:txBody>
          <a:bodyPr/>
          <a:lstStyle/>
          <a:p>
            <a:pPr marL="0" indent="0" algn="ctr">
              <a:buNone/>
            </a:pPr>
            <a:r>
              <a:rPr lang="en-US" dirty="0"/>
              <a:t>Construction Project Local Public Question/Referendum Process Flow Chart</a:t>
            </a:r>
          </a:p>
          <a:p>
            <a:pPr marL="0" indent="0">
              <a:spcBef>
                <a:spcPts val="1800"/>
              </a:spcBef>
              <a:buNone/>
            </a:pPr>
            <a:r>
              <a:rPr lang="en-US" dirty="0">
                <a:hlinkClick r:id="rId2"/>
              </a:rPr>
              <a:t>www.in.gov/dlgf/referendum-information/</a:t>
            </a:r>
            <a:r>
              <a:rPr lang="en-US" dirty="0"/>
              <a:t> </a:t>
            </a:r>
          </a:p>
        </p:txBody>
      </p:sp>
      <p:sp>
        <p:nvSpPr>
          <p:cNvPr id="4" name="Slide Number Placeholder 3">
            <a:extLst>
              <a:ext uri="{FF2B5EF4-FFF2-40B4-BE49-F238E27FC236}">
                <a16:creationId xmlns:a16="http://schemas.microsoft.com/office/drawing/2014/main" id="{0B75CAF3-84B4-ED81-4E0C-63428655AD12}"/>
              </a:ext>
            </a:extLst>
          </p:cNvPr>
          <p:cNvSpPr>
            <a:spLocks noGrp="1"/>
          </p:cNvSpPr>
          <p:nvPr>
            <p:ph type="sldNum" sz="quarter" idx="13"/>
          </p:nvPr>
        </p:nvSpPr>
        <p:spPr/>
        <p:txBody>
          <a:bodyPr/>
          <a:lstStyle/>
          <a:p>
            <a:pPr>
              <a:defRPr/>
            </a:pPr>
            <a:fld id="{6398EDBA-AD89-457C-937A-D23926AF1608}" type="slidenum">
              <a:rPr lang="en-US" smtClean="0"/>
              <a:pPr>
                <a:defRPr/>
              </a:pPr>
              <a:t>13</a:t>
            </a:fld>
            <a:endParaRPr lang="en-US" dirty="0"/>
          </a:p>
        </p:txBody>
      </p:sp>
      <p:pic>
        <p:nvPicPr>
          <p:cNvPr id="9" name="Picture 5">
            <a:extLst>
              <a:ext uri="{FF2B5EF4-FFF2-40B4-BE49-F238E27FC236}">
                <a16:creationId xmlns:a16="http://schemas.microsoft.com/office/drawing/2014/main" id="{6DE57D0D-9C06-F406-23F8-69305CC076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981200"/>
            <a:ext cx="4800600" cy="4212873"/>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08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2D303-6A49-653D-6F08-1D420C3A0706}"/>
              </a:ext>
            </a:extLst>
          </p:cNvPr>
          <p:cNvSpPr>
            <a:spLocks noGrp="1"/>
          </p:cNvSpPr>
          <p:nvPr>
            <p:ph type="title"/>
          </p:nvPr>
        </p:nvSpPr>
        <p:spPr/>
        <p:txBody>
          <a:bodyPr>
            <a:normAutofit fontScale="90000"/>
          </a:bodyPr>
          <a:lstStyle/>
          <a:p>
            <a:r>
              <a:rPr lang="en-US" dirty="0"/>
              <a:t>Public Questions </a:t>
            </a:r>
            <a:r>
              <a:rPr lang="en-US" u="sng" dirty="0"/>
              <a:t>Not</a:t>
            </a:r>
            <a:r>
              <a:rPr lang="en-US" dirty="0"/>
              <a:t> Certified by Department</a:t>
            </a:r>
          </a:p>
        </p:txBody>
      </p:sp>
      <p:sp>
        <p:nvSpPr>
          <p:cNvPr id="3" name="Text Placeholder 2">
            <a:extLst>
              <a:ext uri="{FF2B5EF4-FFF2-40B4-BE49-F238E27FC236}">
                <a16:creationId xmlns:a16="http://schemas.microsoft.com/office/drawing/2014/main" id="{3C8BC8FD-C2E1-0C9C-CE0A-8B013027200D}"/>
              </a:ext>
            </a:extLst>
          </p:cNvPr>
          <p:cNvSpPr>
            <a:spLocks noGrp="1"/>
          </p:cNvSpPr>
          <p:nvPr>
            <p:ph type="body" sz="quarter" idx="10"/>
          </p:nvPr>
        </p:nvSpPr>
        <p:spPr>
          <a:xfrm>
            <a:off x="1068781" y="1981200"/>
            <a:ext cx="10545289" cy="4370387"/>
          </a:xfrm>
        </p:spPr>
        <p:txBody>
          <a:bodyPr>
            <a:normAutofit fontScale="85000" lnSpcReduction="20000"/>
          </a:bodyPr>
          <a:lstStyle/>
          <a:p>
            <a:r>
              <a:rPr lang="en-US" dirty="0"/>
              <a:t>Change in Number of Members in Legislative Body  </a:t>
            </a:r>
            <a:r>
              <a:rPr lang="en-US" sz="2800" dirty="0">
                <a:solidFill>
                  <a:schemeClr val="bg1">
                    <a:lumMod val="50000"/>
                  </a:schemeClr>
                </a:solidFill>
              </a:rPr>
              <a:t>(IC 36-5-2-4.2)</a:t>
            </a:r>
          </a:p>
          <a:p>
            <a:pPr lvl="2"/>
            <a:r>
              <a:rPr lang="en-US" sz="2600" i="1" dirty="0"/>
              <a:t>Town of Atlanta (2022), (2020)</a:t>
            </a:r>
          </a:p>
          <a:p>
            <a:pPr lvl="2"/>
            <a:r>
              <a:rPr lang="en-US" sz="2600" i="1" dirty="0"/>
              <a:t>Town of Jamestown (2022)</a:t>
            </a:r>
          </a:p>
          <a:p>
            <a:pPr lvl="2"/>
            <a:r>
              <a:rPr lang="en-US" sz="2600" i="1" dirty="0"/>
              <a:t>Town of Winslow (2022)</a:t>
            </a:r>
          </a:p>
          <a:p>
            <a:pPr>
              <a:spcBef>
                <a:spcPts val="1200"/>
              </a:spcBef>
            </a:pPr>
            <a:r>
              <a:rPr lang="en-US" dirty="0"/>
              <a:t>Extension of Parks Services  </a:t>
            </a:r>
            <a:r>
              <a:rPr lang="en-US" sz="2800" dirty="0">
                <a:solidFill>
                  <a:schemeClr val="bg1">
                    <a:lumMod val="50000"/>
                  </a:schemeClr>
                </a:solidFill>
              </a:rPr>
              <a:t>(IC 36-10-3-35) (IC 36-10-4-5)</a:t>
            </a:r>
          </a:p>
          <a:p>
            <a:pPr lvl="2"/>
            <a:r>
              <a:rPr lang="en-US" sz="2600" i="1" dirty="0"/>
              <a:t>Town of Knightstown (2022)</a:t>
            </a:r>
          </a:p>
          <a:p>
            <a:pPr>
              <a:spcBef>
                <a:spcPts val="1200"/>
              </a:spcBef>
            </a:pPr>
            <a:r>
              <a:rPr lang="en-US" dirty="0"/>
              <a:t>Withdrawal of Township from Planning &amp; Zoning  </a:t>
            </a:r>
            <a:r>
              <a:rPr lang="en-US" sz="2800" dirty="0">
                <a:solidFill>
                  <a:schemeClr val="bg1">
                    <a:lumMod val="50000"/>
                  </a:schemeClr>
                </a:solidFill>
              </a:rPr>
              <a:t>(IC 36-7-4-1212)</a:t>
            </a:r>
          </a:p>
          <a:p>
            <a:pPr>
              <a:spcBef>
                <a:spcPts val="1200"/>
              </a:spcBef>
            </a:pPr>
            <a:r>
              <a:rPr lang="en-US" dirty="0"/>
              <a:t>Establishment of a Utility Service Board  </a:t>
            </a:r>
            <a:r>
              <a:rPr lang="en-US" sz="2800" dirty="0">
                <a:solidFill>
                  <a:schemeClr val="bg1">
                    <a:lumMod val="50000"/>
                  </a:schemeClr>
                </a:solidFill>
              </a:rPr>
              <a:t>(IC 8-1.5-3-3)</a:t>
            </a:r>
          </a:p>
          <a:p>
            <a:pPr lvl="2"/>
            <a:r>
              <a:rPr lang="en-US" sz="2600" i="1" dirty="0"/>
              <a:t>Huntertown (2022)</a:t>
            </a:r>
          </a:p>
          <a:p>
            <a:pPr>
              <a:spcBef>
                <a:spcPts val="1200"/>
              </a:spcBef>
            </a:pPr>
            <a:r>
              <a:rPr lang="en-US" dirty="0"/>
              <a:t>Removal of Municipally Owned Utility from IURC  </a:t>
            </a:r>
            <a:r>
              <a:rPr lang="en-US" sz="2800" dirty="0">
                <a:solidFill>
                  <a:schemeClr val="bg1">
                    <a:lumMod val="50000"/>
                  </a:schemeClr>
                </a:solidFill>
              </a:rPr>
              <a:t>(IC 8-1.5-3-9)</a:t>
            </a:r>
          </a:p>
          <a:p>
            <a:pPr lvl="2"/>
            <a:r>
              <a:rPr lang="en-US" sz="2600" i="1" dirty="0"/>
              <a:t>Wayne County (2022)</a:t>
            </a:r>
          </a:p>
          <a:p>
            <a:pPr lvl="1"/>
            <a:endParaRPr lang="en-US" dirty="0"/>
          </a:p>
          <a:p>
            <a:endParaRPr lang="en-US" dirty="0"/>
          </a:p>
        </p:txBody>
      </p:sp>
      <p:sp>
        <p:nvSpPr>
          <p:cNvPr id="4" name="Slide Number Placeholder 3">
            <a:extLst>
              <a:ext uri="{FF2B5EF4-FFF2-40B4-BE49-F238E27FC236}">
                <a16:creationId xmlns:a16="http://schemas.microsoft.com/office/drawing/2014/main" id="{51201ED4-0DDB-9E21-246A-5915F9D45262}"/>
              </a:ext>
            </a:extLst>
          </p:cNvPr>
          <p:cNvSpPr>
            <a:spLocks noGrp="1"/>
          </p:cNvSpPr>
          <p:nvPr>
            <p:ph type="sldNum" sz="quarter" idx="13"/>
          </p:nvPr>
        </p:nvSpPr>
        <p:spPr/>
        <p:txBody>
          <a:bodyPr/>
          <a:lstStyle/>
          <a:p>
            <a:pPr>
              <a:defRPr/>
            </a:pPr>
            <a:fld id="{6398EDBA-AD89-457C-937A-D23926AF1608}" type="slidenum">
              <a:rPr lang="en-US" smtClean="0"/>
              <a:pPr>
                <a:defRPr/>
              </a:pPr>
              <a:t>14</a:t>
            </a:fld>
            <a:endParaRPr lang="en-US" dirty="0"/>
          </a:p>
        </p:txBody>
      </p:sp>
    </p:spTree>
    <p:extLst>
      <p:ext uri="{BB962C8B-B14F-4D97-AF65-F5344CB8AC3E}">
        <p14:creationId xmlns:p14="http://schemas.microsoft.com/office/powerpoint/2010/main" val="3826549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18670-9C16-2691-E4C4-5C9F406754F0}"/>
              </a:ext>
            </a:extLst>
          </p:cNvPr>
          <p:cNvSpPr>
            <a:spLocks noGrp="1"/>
          </p:cNvSpPr>
          <p:nvPr>
            <p:ph type="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1725C7C8-AEEC-E70E-76EE-95CF387916FE}"/>
              </a:ext>
            </a:extLst>
          </p:cNvPr>
          <p:cNvSpPr>
            <a:spLocks noGrp="1"/>
          </p:cNvSpPr>
          <p:nvPr>
            <p:ph type="sldNum" sz="quarter" idx="13"/>
          </p:nvPr>
        </p:nvSpPr>
        <p:spPr/>
        <p:txBody>
          <a:bodyPr/>
          <a:lstStyle/>
          <a:p>
            <a:pPr>
              <a:defRPr/>
            </a:pPr>
            <a:fld id="{6398EDBA-AD89-457C-937A-D23926AF1608}" type="slidenum">
              <a:rPr lang="en-US" smtClean="0"/>
              <a:pPr>
                <a:defRPr/>
              </a:pPr>
              <a:t>15</a:t>
            </a:fld>
            <a:endParaRPr lang="en-US" dirty="0"/>
          </a:p>
        </p:txBody>
      </p:sp>
      <p:sp>
        <p:nvSpPr>
          <p:cNvPr id="5" name="Text Placeholder 2">
            <a:extLst>
              <a:ext uri="{FF2B5EF4-FFF2-40B4-BE49-F238E27FC236}">
                <a16:creationId xmlns:a16="http://schemas.microsoft.com/office/drawing/2014/main" id="{C1AA8188-173D-AFC7-ACA2-840296ADEF5A}"/>
              </a:ext>
            </a:extLst>
          </p:cNvPr>
          <p:cNvSpPr>
            <a:spLocks noGrp="1"/>
          </p:cNvSpPr>
          <p:nvPr>
            <p:ph type="body" sz="quarter" idx="10"/>
          </p:nvPr>
        </p:nvSpPr>
        <p:spPr>
          <a:xfrm>
            <a:off x="1068781" y="2078040"/>
            <a:ext cx="10545289" cy="4370387"/>
          </a:xfrm>
        </p:spPr>
        <p:txBody>
          <a:bodyPr>
            <a:normAutofit lnSpcReduction="10000"/>
          </a:bodyPr>
          <a:lstStyle/>
          <a:p>
            <a:pPr marL="0" indent="0">
              <a:buNone/>
            </a:pPr>
            <a:r>
              <a:rPr lang="en-US" b="1" dirty="0"/>
              <a:t>Emily Crisler</a:t>
            </a:r>
          </a:p>
          <a:p>
            <a:r>
              <a:rPr lang="en-US" dirty="0"/>
              <a:t>General Counsel</a:t>
            </a:r>
          </a:p>
          <a:p>
            <a:pPr lvl="1"/>
            <a:r>
              <a:rPr lang="en-US" dirty="0"/>
              <a:t>Telephone: 317-234-8624</a:t>
            </a:r>
          </a:p>
          <a:p>
            <a:pPr lvl="1"/>
            <a:r>
              <a:rPr lang="en-US" dirty="0"/>
              <a:t>Email: </a:t>
            </a:r>
            <a:r>
              <a:rPr lang="en-US" dirty="0">
                <a:hlinkClick r:id="rId2"/>
              </a:rPr>
              <a:t>emcrisler@dlgf.in.gov</a:t>
            </a:r>
            <a:endParaRPr lang="en-US" dirty="0"/>
          </a:p>
          <a:p>
            <a:pPr marL="0" indent="0">
              <a:spcBef>
                <a:spcPts val="1200"/>
              </a:spcBef>
              <a:buNone/>
            </a:pPr>
            <a:r>
              <a:rPr lang="en-US" b="1" dirty="0"/>
              <a:t>David Marusarz</a:t>
            </a:r>
          </a:p>
          <a:p>
            <a:r>
              <a:rPr lang="en-US" dirty="0"/>
              <a:t>Deputy General Counsel</a:t>
            </a:r>
          </a:p>
          <a:p>
            <a:pPr lvl="1"/>
            <a:r>
              <a:rPr lang="en-US" dirty="0"/>
              <a:t>Telephone: 317-233-6770</a:t>
            </a:r>
          </a:p>
          <a:p>
            <a:pPr lvl="1"/>
            <a:r>
              <a:rPr lang="en-US" dirty="0"/>
              <a:t>Email: </a:t>
            </a:r>
            <a:r>
              <a:rPr lang="en-US" dirty="0">
                <a:hlinkClick r:id="rId3"/>
              </a:rPr>
              <a:t>dmarusarz@dlgf.in.gov</a:t>
            </a:r>
            <a:r>
              <a:rPr lang="en-US" dirty="0"/>
              <a:t> </a:t>
            </a:r>
          </a:p>
          <a:p>
            <a:endParaRPr lang="en-US" dirty="0"/>
          </a:p>
        </p:txBody>
      </p:sp>
    </p:spTree>
    <p:extLst>
      <p:ext uri="{BB962C8B-B14F-4D97-AF65-F5344CB8AC3E}">
        <p14:creationId xmlns:p14="http://schemas.microsoft.com/office/powerpoint/2010/main" val="1321188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a:t>Public Questions Certified by DLGF</a:t>
            </a:r>
          </a:p>
        </p:txBody>
      </p:sp>
      <p:sp>
        <p:nvSpPr>
          <p:cNvPr id="13315" name="Rectangle 3"/>
          <p:cNvSpPr>
            <a:spLocks noGrp="1" noChangeArrowheads="1"/>
          </p:cNvSpPr>
          <p:nvPr>
            <p:ph type="body" sz="quarter" idx="10"/>
          </p:nvPr>
        </p:nvSpPr>
        <p:spPr>
          <a:xfrm>
            <a:off x="1068781" y="2078041"/>
            <a:ext cx="10545289" cy="4094160"/>
          </a:xfrm>
        </p:spPr>
        <p:txBody>
          <a:bodyPr/>
          <a:lstStyle/>
          <a:p>
            <a:pPr>
              <a:spcBef>
                <a:spcPts val="0"/>
              </a:spcBef>
            </a:pPr>
            <a:r>
              <a:rPr lang="en-US" dirty="0"/>
              <a:t>Capital Project/Controlled Project Referenda </a:t>
            </a:r>
            <a:r>
              <a:rPr lang="en-US" sz="2600" dirty="0">
                <a:solidFill>
                  <a:schemeClr val="bg1">
                    <a:lumMod val="50000"/>
                  </a:schemeClr>
                </a:solidFill>
              </a:rPr>
              <a:t>(IC 6-1.1-20)</a:t>
            </a:r>
          </a:p>
          <a:p>
            <a:pPr>
              <a:spcBef>
                <a:spcPts val="1200"/>
              </a:spcBef>
            </a:pPr>
            <a:r>
              <a:rPr lang="en-US" dirty="0"/>
              <a:t>Operating Referenda (Schools Only) </a:t>
            </a:r>
            <a:r>
              <a:rPr lang="en-US" sz="2600" dirty="0">
                <a:solidFill>
                  <a:schemeClr val="bg1">
                    <a:lumMod val="50000"/>
                  </a:schemeClr>
                </a:solidFill>
              </a:rPr>
              <a:t>(IC 20-46-1)</a:t>
            </a:r>
          </a:p>
          <a:p>
            <a:pPr>
              <a:spcBef>
                <a:spcPts val="1200"/>
              </a:spcBef>
            </a:pPr>
            <a:r>
              <a:rPr lang="en-US" dirty="0"/>
              <a:t>School Safety Referenda </a:t>
            </a:r>
            <a:r>
              <a:rPr lang="en-US" sz="2600" dirty="0">
                <a:solidFill>
                  <a:schemeClr val="bg1">
                    <a:lumMod val="50000"/>
                  </a:schemeClr>
                </a:solidFill>
              </a:rPr>
              <a:t>(IC 20-46-9)</a:t>
            </a:r>
          </a:p>
          <a:p>
            <a:pPr>
              <a:spcBef>
                <a:spcPts val="1200"/>
              </a:spcBef>
            </a:pPr>
            <a:r>
              <a:rPr lang="en-US" dirty="0"/>
              <a:t>Bond Refunding Referendum (Schools Only) </a:t>
            </a:r>
            <a:r>
              <a:rPr lang="en-US" sz="2600" dirty="0">
                <a:solidFill>
                  <a:schemeClr val="bg1">
                    <a:lumMod val="50000"/>
                  </a:schemeClr>
                </a:solidFill>
              </a:rPr>
              <a:t>(IC 5-1-5-2.5)</a:t>
            </a:r>
          </a:p>
          <a:p>
            <a:pPr>
              <a:spcBef>
                <a:spcPts val="1200"/>
              </a:spcBef>
            </a:pPr>
            <a:r>
              <a:rPr lang="en-US" dirty="0"/>
              <a:t>Reorganization Referenda </a:t>
            </a:r>
            <a:r>
              <a:rPr lang="en-US" sz="2600" dirty="0">
                <a:solidFill>
                  <a:schemeClr val="bg1">
                    <a:lumMod val="50000"/>
                  </a:schemeClr>
                </a:solidFill>
              </a:rPr>
              <a:t>(IC 36-1.5-4)</a:t>
            </a:r>
          </a:p>
          <a:p>
            <a:pPr>
              <a:spcBef>
                <a:spcPts val="1200"/>
              </a:spcBef>
            </a:pPr>
            <a:r>
              <a:rPr lang="en-US" dirty="0"/>
              <a:t>Transit Referenda (Certain Counties) </a:t>
            </a:r>
            <a:r>
              <a:rPr lang="en-US" sz="2600" dirty="0">
                <a:solidFill>
                  <a:schemeClr val="bg1">
                    <a:lumMod val="50000"/>
                  </a:schemeClr>
                </a:solidFill>
              </a:rPr>
              <a:t>(IC 8-25-2)</a:t>
            </a:r>
          </a:p>
        </p:txBody>
      </p:sp>
      <p:sp>
        <p:nvSpPr>
          <p:cNvPr id="4" name="Slide Number Placeholder 3"/>
          <p:cNvSpPr>
            <a:spLocks noGrp="1"/>
          </p:cNvSpPr>
          <p:nvPr>
            <p:ph type="sldNum" sz="quarter" idx="13"/>
          </p:nvPr>
        </p:nvSpPr>
        <p:spPr/>
        <p:txBody>
          <a:bodyPr/>
          <a:lstStyle/>
          <a:p>
            <a:fld id="{BBD7DBB9-2028-452F-9D61-E4D45389469E}" type="slidenum">
              <a:rPr lang="en-US" smtClean="0"/>
              <a:pPr/>
              <a:t>2</a:t>
            </a:fld>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2824D-B195-0855-E86F-614773D5681D}"/>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01312CD1-28A9-8DFE-BA4E-912F00C613A5}"/>
              </a:ext>
            </a:extLst>
          </p:cNvPr>
          <p:cNvSpPr>
            <a:spLocks noGrp="1"/>
          </p:cNvSpPr>
          <p:nvPr>
            <p:ph type="body" sz="quarter" idx="10"/>
          </p:nvPr>
        </p:nvSpPr>
        <p:spPr/>
        <p:txBody>
          <a:bodyPr/>
          <a:lstStyle/>
          <a:p>
            <a:pPr marL="514350" indent="-514350">
              <a:buFont typeface="+mj-lt"/>
              <a:buAutoNum type="arabicParenR"/>
            </a:pPr>
            <a:r>
              <a:rPr lang="en-US" i="1" dirty="0">
                <a:solidFill>
                  <a:schemeClr val="bg1">
                    <a:lumMod val="50000"/>
                  </a:schemeClr>
                </a:solidFill>
              </a:rPr>
              <a:t>Political subdivision issues the public notice of preliminary determination hearing 10 days before the hearing. (IC 6-1.1-20-3.5(b)(1))</a:t>
            </a:r>
          </a:p>
          <a:p>
            <a:pPr marL="514350" indent="-514350">
              <a:spcBef>
                <a:spcPts val="1800"/>
              </a:spcBef>
              <a:buFont typeface="+mj-lt"/>
              <a:buAutoNum type="arabicParenR"/>
            </a:pPr>
            <a:r>
              <a:rPr lang="en-US" i="1" dirty="0">
                <a:solidFill>
                  <a:schemeClr val="bg1">
                    <a:lumMod val="50000"/>
                  </a:schemeClr>
                </a:solidFill>
              </a:rPr>
              <a:t>Political subdivision holds the preliminary determination public hearing to provide information to the public and adopt resolution or ordinance to issue bonds or enter a lease to finance the project. (IC 6-1.1-20-3.5(b)(1))</a:t>
            </a:r>
          </a:p>
        </p:txBody>
      </p:sp>
      <p:sp>
        <p:nvSpPr>
          <p:cNvPr id="4" name="Slide Number Placeholder 3">
            <a:extLst>
              <a:ext uri="{FF2B5EF4-FFF2-40B4-BE49-F238E27FC236}">
                <a16:creationId xmlns:a16="http://schemas.microsoft.com/office/drawing/2014/main" id="{293E8E8B-558D-433D-49C6-533EAE7B535E}"/>
              </a:ext>
            </a:extLst>
          </p:cNvPr>
          <p:cNvSpPr>
            <a:spLocks noGrp="1"/>
          </p:cNvSpPr>
          <p:nvPr>
            <p:ph type="sldNum" sz="quarter" idx="13"/>
          </p:nvPr>
        </p:nvSpPr>
        <p:spPr/>
        <p:txBody>
          <a:bodyPr/>
          <a:lstStyle/>
          <a:p>
            <a:pPr>
              <a:defRPr/>
            </a:pPr>
            <a:fld id="{6398EDBA-AD89-457C-937A-D23926AF1608}" type="slidenum">
              <a:rPr lang="en-US" smtClean="0"/>
              <a:pPr>
                <a:defRPr/>
              </a:pPr>
              <a:t>3</a:t>
            </a:fld>
            <a:endParaRPr lang="en-US" dirty="0"/>
          </a:p>
        </p:txBody>
      </p:sp>
    </p:spTree>
    <p:extLst>
      <p:ext uri="{BB962C8B-B14F-4D97-AF65-F5344CB8AC3E}">
        <p14:creationId xmlns:p14="http://schemas.microsoft.com/office/powerpoint/2010/main" val="3640712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FBDC4-6AED-F249-6269-7BA547AD2326}"/>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BE5D4E4A-20FB-ACD2-BE2E-6912E4E5954F}"/>
              </a:ext>
            </a:extLst>
          </p:cNvPr>
          <p:cNvSpPr>
            <a:spLocks noGrp="1"/>
          </p:cNvSpPr>
          <p:nvPr>
            <p:ph type="body" sz="quarter" idx="10"/>
          </p:nvPr>
        </p:nvSpPr>
        <p:spPr/>
        <p:txBody>
          <a:bodyPr>
            <a:normAutofit fontScale="92500" lnSpcReduction="10000"/>
          </a:bodyPr>
          <a:lstStyle/>
          <a:p>
            <a:pPr marL="514350" indent="-514350">
              <a:buFont typeface="+mj-lt"/>
              <a:buAutoNum type="arabicParenR" startAt="3"/>
            </a:pPr>
            <a:r>
              <a:rPr lang="en-US" i="1" dirty="0">
                <a:solidFill>
                  <a:schemeClr val="bg1">
                    <a:lumMod val="50000"/>
                  </a:schemeClr>
                </a:solidFill>
              </a:rPr>
              <a:t>Political subdivision must publish notice of the preliminary determination within 30 days of the passage of the ordinance or resolution. (IC 6-1.1-20-3.5-(b)(2)-(3))</a:t>
            </a:r>
          </a:p>
          <a:p>
            <a:pPr marL="514350" indent="-514350">
              <a:spcBef>
                <a:spcPts val="1800"/>
              </a:spcBef>
              <a:buFont typeface="+mj-lt"/>
              <a:buAutoNum type="arabicParenR" startAt="3"/>
            </a:pPr>
            <a:r>
              <a:rPr lang="en-US" dirty="0"/>
              <a:t>After notice of the preliminary determination is published, taxpayers may file a remonstrance petition with the county voter registration office. </a:t>
            </a:r>
            <a:r>
              <a:rPr lang="en-US" dirty="0">
                <a:solidFill>
                  <a:schemeClr val="bg1">
                    <a:lumMod val="50000"/>
                  </a:schemeClr>
                </a:solidFill>
              </a:rPr>
              <a:t>(IC 6-1.1-20-3.5(b)(4)-(7))</a:t>
            </a:r>
          </a:p>
          <a:p>
            <a:pPr marL="1371600" lvl="2"/>
            <a:r>
              <a:rPr lang="en-US" dirty="0"/>
              <a:t>500 individuals </a:t>
            </a:r>
            <a:r>
              <a:rPr lang="en-US" i="1" dirty="0"/>
              <a:t>or</a:t>
            </a:r>
            <a:r>
              <a:rPr lang="en-US" dirty="0"/>
              <a:t> 5% of registered voters.</a:t>
            </a:r>
          </a:p>
          <a:p>
            <a:pPr marL="1371600" lvl="2"/>
            <a:r>
              <a:rPr lang="en-US" dirty="0"/>
              <a:t>Must be filed not more than 30 days after notice of the preliminary determination is published.</a:t>
            </a:r>
          </a:p>
        </p:txBody>
      </p:sp>
      <p:sp>
        <p:nvSpPr>
          <p:cNvPr id="4" name="Slide Number Placeholder 3">
            <a:extLst>
              <a:ext uri="{FF2B5EF4-FFF2-40B4-BE49-F238E27FC236}">
                <a16:creationId xmlns:a16="http://schemas.microsoft.com/office/drawing/2014/main" id="{AFD034EA-39D2-DCAA-7CF5-C1EA3A906DA9}"/>
              </a:ext>
            </a:extLst>
          </p:cNvPr>
          <p:cNvSpPr>
            <a:spLocks noGrp="1"/>
          </p:cNvSpPr>
          <p:nvPr>
            <p:ph type="sldNum" sz="quarter" idx="13"/>
          </p:nvPr>
        </p:nvSpPr>
        <p:spPr/>
        <p:txBody>
          <a:bodyPr/>
          <a:lstStyle/>
          <a:p>
            <a:pPr>
              <a:defRPr/>
            </a:pPr>
            <a:fld id="{6398EDBA-AD89-457C-937A-D23926AF1608}" type="slidenum">
              <a:rPr lang="en-US" smtClean="0"/>
              <a:pPr>
                <a:defRPr/>
              </a:pPr>
              <a:t>4</a:t>
            </a:fld>
            <a:endParaRPr lang="en-US" dirty="0"/>
          </a:p>
        </p:txBody>
      </p:sp>
    </p:spTree>
    <p:extLst>
      <p:ext uri="{BB962C8B-B14F-4D97-AF65-F5344CB8AC3E}">
        <p14:creationId xmlns:p14="http://schemas.microsoft.com/office/powerpoint/2010/main" val="1708269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D6903-A5CF-34CE-5550-4016EFC704C3}"/>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55E9FAC9-1845-7945-52F7-31A495924273}"/>
              </a:ext>
            </a:extLst>
          </p:cNvPr>
          <p:cNvSpPr>
            <a:spLocks noGrp="1"/>
          </p:cNvSpPr>
          <p:nvPr>
            <p:ph type="body" sz="quarter" idx="10"/>
          </p:nvPr>
        </p:nvSpPr>
        <p:spPr/>
        <p:txBody>
          <a:bodyPr>
            <a:normAutofit fontScale="85000" lnSpcReduction="20000"/>
          </a:bodyPr>
          <a:lstStyle/>
          <a:p>
            <a:pPr marL="514350" indent="-514350">
              <a:buFont typeface="+mj-lt"/>
              <a:buAutoNum type="arabicParenR" startAt="5"/>
            </a:pPr>
            <a:r>
              <a:rPr lang="en-US" dirty="0"/>
              <a:t>After receipt of petition, the county voter registration office must determine that all persons who signed the petition (up to 525 persons) are registered voters. </a:t>
            </a:r>
            <a:r>
              <a:rPr lang="en-US" dirty="0">
                <a:solidFill>
                  <a:schemeClr val="bg1">
                    <a:lumMod val="50000"/>
                  </a:schemeClr>
                </a:solidFill>
              </a:rPr>
              <a:t>(IC 6-1.1-20-3.5-(b)(8))</a:t>
            </a:r>
          </a:p>
          <a:p>
            <a:pPr lvl="1">
              <a:spcBef>
                <a:spcPts val="1200"/>
              </a:spcBef>
            </a:pPr>
            <a:r>
              <a:rPr lang="en-US" dirty="0"/>
              <a:t>If the county voter registration office is unable to verify that all persons who signed are registered voters, the office must forward the petition to the county auditor no later than 15 days after receiving petition. </a:t>
            </a:r>
            <a:r>
              <a:rPr lang="en-US" i="1" dirty="0">
                <a:solidFill>
                  <a:schemeClr val="bg1">
                    <a:lumMod val="50000"/>
                  </a:schemeClr>
                </a:solidFill>
              </a:rPr>
              <a:t>(See Next Slide)</a:t>
            </a:r>
          </a:p>
          <a:p>
            <a:pPr lvl="1">
              <a:spcBef>
                <a:spcPts val="1200"/>
              </a:spcBef>
            </a:pPr>
            <a:r>
              <a:rPr lang="en-US" dirty="0"/>
              <a:t>If the county voter registration office is able to verify that all signatures are from registered voters, the office must make the final determination of whether a sufficient number of persons has signed the petition within 10 days.</a:t>
            </a:r>
          </a:p>
        </p:txBody>
      </p:sp>
      <p:sp>
        <p:nvSpPr>
          <p:cNvPr id="4" name="Slide Number Placeholder 3">
            <a:extLst>
              <a:ext uri="{FF2B5EF4-FFF2-40B4-BE49-F238E27FC236}">
                <a16:creationId xmlns:a16="http://schemas.microsoft.com/office/drawing/2014/main" id="{57BC0AFF-AFB1-DCCB-3D16-4B361F4E0E8C}"/>
              </a:ext>
            </a:extLst>
          </p:cNvPr>
          <p:cNvSpPr>
            <a:spLocks noGrp="1"/>
          </p:cNvSpPr>
          <p:nvPr>
            <p:ph type="sldNum" sz="quarter" idx="13"/>
          </p:nvPr>
        </p:nvSpPr>
        <p:spPr/>
        <p:txBody>
          <a:bodyPr/>
          <a:lstStyle/>
          <a:p>
            <a:pPr>
              <a:defRPr/>
            </a:pPr>
            <a:fld id="{6398EDBA-AD89-457C-937A-D23926AF1608}" type="slidenum">
              <a:rPr lang="en-US" smtClean="0"/>
              <a:pPr>
                <a:defRPr/>
              </a:pPr>
              <a:t>5</a:t>
            </a:fld>
            <a:endParaRPr lang="en-US" dirty="0"/>
          </a:p>
        </p:txBody>
      </p:sp>
    </p:spTree>
    <p:extLst>
      <p:ext uri="{BB962C8B-B14F-4D97-AF65-F5344CB8AC3E}">
        <p14:creationId xmlns:p14="http://schemas.microsoft.com/office/powerpoint/2010/main" val="459459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DECF6-179F-9EEE-AF6D-D781467E8938}"/>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2EE4966D-4A42-3C5B-22F1-A6328ACFF88B}"/>
              </a:ext>
            </a:extLst>
          </p:cNvPr>
          <p:cNvSpPr>
            <a:spLocks noGrp="1"/>
          </p:cNvSpPr>
          <p:nvPr>
            <p:ph type="body" sz="quarter" idx="10"/>
          </p:nvPr>
        </p:nvSpPr>
        <p:spPr/>
        <p:txBody>
          <a:bodyPr>
            <a:normAutofit fontScale="85000" lnSpcReduction="10000"/>
          </a:bodyPr>
          <a:lstStyle/>
          <a:p>
            <a:pPr marL="457200" lvl="1" indent="0">
              <a:buNone/>
            </a:pPr>
            <a:r>
              <a:rPr lang="en-US" i="1" dirty="0"/>
              <a:t>If county voter registration office forwards the petition to the county auditor due to signature deficiencies, the county auditor must provide the following to the county voter registration office no later than 10 days after receiving the petition:</a:t>
            </a:r>
          </a:p>
          <a:p>
            <a:pPr marL="1428750" lvl="2" indent="-514350">
              <a:spcBef>
                <a:spcPts val="1200"/>
              </a:spcBef>
              <a:buFont typeface="+mj-lt"/>
              <a:buAutoNum type="alphaLcParenR"/>
            </a:pPr>
            <a:r>
              <a:rPr lang="en-US" i="1" dirty="0"/>
              <a:t>Statement verifying whether a person who signed the petition as a registered voter but is not a registered voter is the owner of real property in the political subdivision; and</a:t>
            </a:r>
          </a:p>
          <a:p>
            <a:pPr marL="1428750" lvl="2" indent="-514350">
              <a:spcBef>
                <a:spcPts val="1200"/>
              </a:spcBef>
              <a:buFont typeface="+mj-lt"/>
              <a:buAutoNum type="alphaLcParenR"/>
            </a:pPr>
            <a:r>
              <a:rPr lang="en-US" i="1" dirty="0"/>
              <a:t>State verifying whether a person who signed the petition as an owner of the property does in fact own property within the political subdivision.</a:t>
            </a:r>
          </a:p>
        </p:txBody>
      </p:sp>
      <p:sp>
        <p:nvSpPr>
          <p:cNvPr id="4" name="Slide Number Placeholder 3">
            <a:extLst>
              <a:ext uri="{FF2B5EF4-FFF2-40B4-BE49-F238E27FC236}">
                <a16:creationId xmlns:a16="http://schemas.microsoft.com/office/drawing/2014/main" id="{58343C6C-87B8-1C86-D151-2A24FBF9C50A}"/>
              </a:ext>
            </a:extLst>
          </p:cNvPr>
          <p:cNvSpPr>
            <a:spLocks noGrp="1"/>
          </p:cNvSpPr>
          <p:nvPr>
            <p:ph type="sldNum" sz="quarter" idx="13"/>
          </p:nvPr>
        </p:nvSpPr>
        <p:spPr/>
        <p:txBody>
          <a:bodyPr/>
          <a:lstStyle/>
          <a:p>
            <a:pPr>
              <a:defRPr/>
            </a:pPr>
            <a:fld id="{6398EDBA-AD89-457C-937A-D23926AF1608}" type="slidenum">
              <a:rPr lang="en-US" smtClean="0"/>
              <a:pPr>
                <a:defRPr/>
              </a:pPr>
              <a:t>6</a:t>
            </a:fld>
            <a:endParaRPr lang="en-US" dirty="0"/>
          </a:p>
        </p:txBody>
      </p:sp>
    </p:spTree>
    <p:extLst>
      <p:ext uri="{BB962C8B-B14F-4D97-AF65-F5344CB8AC3E}">
        <p14:creationId xmlns:p14="http://schemas.microsoft.com/office/powerpoint/2010/main" val="3113912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FC7F4-A2A9-8F79-17FC-A1A831B66E28}"/>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BC5C17F1-4CB5-BCBC-5B42-E6B659AE3429}"/>
              </a:ext>
            </a:extLst>
          </p:cNvPr>
          <p:cNvSpPr>
            <a:spLocks noGrp="1"/>
          </p:cNvSpPr>
          <p:nvPr>
            <p:ph type="body" sz="quarter" idx="10"/>
          </p:nvPr>
        </p:nvSpPr>
        <p:spPr/>
        <p:txBody>
          <a:bodyPr>
            <a:normAutofit fontScale="92500" lnSpcReduction="10000"/>
          </a:bodyPr>
          <a:lstStyle/>
          <a:p>
            <a:pPr marL="514350" indent="-514350">
              <a:buFont typeface="+mj-lt"/>
              <a:buAutoNum type="arabicParenR" startAt="6"/>
            </a:pPr>
            <a:r>
              <a:rPr lang="en-US" dirty="0"/>
              <a:t>The county voter registration office must file a certificate and each petition with either the township trustee (if the political subdivision is a township) or the body that has the authority to issue bonds or execute the lease. Certificate and petition must be filed within 35 days of the filing of the petition.</a:t>
            </a:r>
          </a:p>
          <a:p>
            <a:pPr marL="1428750" lvl="2" indent="-514350">
              <a:spcBef>
                <a:spcPts val="1200"/>
              </a:spcBef>
            </a:pPr>
            <a:r>
              <a:rPr lang="en-US" i="1" dirty="0"/>
              <a:t>If a petition is received with the required number of signatures, the political subdivision must not impose property taxes to pay debt service on bonds or lease rentals unless it is approved via a local public question. </a:t>
            </a:r>
            <a:r>
              <a:rPr lang="en-US" i="1" dirty="0">
                <a:solidFill>
                  <a:schemeClr val="bg1">
                    <a:lumMod val="50000"/>
                  </a:schemeClr>
                </a:solidFill>
              </a:rPr>
              <a:t>(IC 6-1.1-20-3.6(b))</a:t>
            </a:r>
          </a:p>
        </p:txBody>
      </p:sp>
      <p:sp>
        <p:nvSpPr>
          <p:cNvPr id="4" name="Slide Number Placeholder 3">
            <a:extLst>
              <a:ext uri="{FF2B5EF4-FFF2-40B4-BE49-F238E27FC236}">
                <a16:creationId xmlns:a16="http://schemas.microsoft.com/office/drawing/2014/main" id="{C812DD7D-4A89-46D2-EC2A-0D2DF220A059}"/>
              </a:ext>
            </a:extLst>
          </p:cNvPr>
          <p:cNvSpPr>
            <a:spLocks noGrp="1"/>
          </p:cNvSpPr>
          <p:nvPr>
            <p:ph type="sldNum" sz="quarter" idx="13"/>
          </p:nvPr>
        </p:nvSpPr>
        <p:spPr/>
        <p:txBody>
          <a:bodyPr/>
          <a:lstStyle/>
          <a:p>
            <a:pPr>
              <a:defRPr/>
            </a:pPr>
            <a:fld id="{6398EDBA-AD89-457C-937A-D23926AF1608}" type="slidenum">
              <a:rPr lang="en-US" smtClean="0"/>
              <a:pPr>
                <a:defRPr/>
              </a:pPr>
              <a:t>7</a:t>
            </a:fld>
            <a:endParaRPr lang="en-US" dirty="0"/>
          </a:p>
        </p:txBody>
      </p:sp>
    </p:spTree>
    <p:extLst>
      <p:ext uri="{BB962C8B-B14F-4D97-AF65-F5344CB8AC3E}">
        <p14:creationId xmlns:p14="http://schemas.microsoft.com/office/powerpoint/2010/main" val="2987519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9ACEA-F520-F4FA-2385-C1F771ABE1D4}"/>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288ECCBA-3D87-0A22-3610-291180535880}"/>
              </a:ext>
            </a:extLst>
          </p:cNvPr>
          <p:cNvSpPr>
            <a:spLocks noGrp="1"/>
          </p:cNvSpPr>
          <p:nvPr>
            <p:ph type="body" sz="quarter" idx="10"/>
          </p:nvPr>
        </p:nvSpPr>
        <p:spPr/>
        <p:txBody>
          <a:bodyPr>
            <a:normAutofit fontScale="92500" lnSpcReduction="10000"/>
          </a:bodyPr>
          <a:lstStyle/>
          <a:p>
            <a:pPr marL="514350" indent="-514350">
              <a:buFont typeface="+mj-lt"/>
              <a:buAutoNum type="arabicParenR" startAt="7"/>
            </a:pPr>
            <a:r>
              <a:rPr lang="en-US" dirty="0"/>
              <a:t>If the capital/controlled project must be voted on via a local public question, the county election board must approve the ballot language, as outlined in Ind. Code § 6-1.1-20-3.6.</a:t>
            </a:r>
          </a:p>
          <a:p>
            <a:pPr marL="514350" indent="-514350">
              <a:spcBef>
                <a:spcPts val="1800"/>
              </a:spcBef>
              <a:buFont typeface="+mj-lt"/>
              <a:buAutoNum type="arabicParenR" startAt="7"/>
            </a:pPr>
            <a:r>
              <a:rPr lang="en-US" dirty="0"/>
              <a:t>Once the county election board approved the ballot language, the board must submit the public question language to the Department for review.</a:t>
            </a:r>
          </a:p>
          <a:p>
            <a:pPr lvl="2"/>
            <a:r>
              <a:rPr lang="en-US" dirty="0"/>
              <a:t>The Department may recommend a modification of the ballot language, and the county election board must submit the modified ballot language to the Department.</a:t>
            </a:r>
          </a:p>
        </p:txBody>
      </p:sp>
      <p:sp>
        <p:nvSpPr>
          <p:cNvPr id="4" name="Slide Number Placeholder 3">
            <a:extLst>
              <a:ext uri="{FF2B5EF4-FFF2-40B4-BE49-F238E27FC236}">
                <a16:creationId xmlns:a16="http://schemas.microsoft.com/office/drawing/2014/main" id="{08746600-8D9E-4DB1-9FAA-34E61E18F364}"/>
              </a:ext>
            </a:extLst>
          </p:cNvPr>
          <p:cNvSpPr>
            <a:spLocks noGrp="1"/>
          </p:cNvSpPr>
          <p:nvPr>
            <p:ph type="sldNum" sz="quarter" idx="13"/>
          </p:nvPr>
        </p:nvSpPr>
        <p:spPr/>
        <p:txBody>
          <a:bodyPr/>
          <a:lstStyle/>
          <a:p>
            <a:pPr>
              <a:defRPr/>
            </a:pPr>
            <a:fld id="{6398EDBA-AD89-457C-937A-D23926AF1608}" type="slidenum">
              <a:rPr lang="en-US" smtClean="0"/>
              <a:pPr>
                <a:defRPr/>
              </a:pPr>
              <a:t>8</a:t>
            </a:fld>
            <a:endParaRPr lang="en-US" dirty="0"/>
          </a:p>
        </p:txBody>
      </p:sp>
    </p:spTree>
    <p:extLst>
      <p:ext uri="{BB962C8B-B14F-4D97-AF65-F5344CB8AC3E}">
        <p14:creationId xmlns:p14="http://schemas.microsoft.com/office/powerpoint/2010/main" val="4251200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05D86-9B92-46B8-091B-2AF3FBAF6686}"/>
              </a:ext>
            </a:extLst>
          </p:cNvPr>
          <p:cNvSpPr>
            <a:spLocks noGrp="1"/>
          </p:cNvSpPr>
          <p:nvPr>
            <p:ph type="title"/>
          </p:nvPr>
        </p:nvSpPr>
        <p:spPr>
          <a:xfrm>
            <a:off x="1995056" y="365126"/>
            <a:ext cx="9619014" cy="872408"/>
          </a:xfrm>
        </p:spPr>
        <p:txBody>
          <a:bodyPr>
            <a:noAutofit/>
          </a:bodyPr>
          <a:lstStyle/>
          <a:p>
            <a:r>
              <a:rPr lang="en-US" sz="3200" dirty="0"/>
              <a:t>Capital Project/Controlled Project Referendum Process</a:t>
            </a:r>
          </a:p>
        </p:txBody>
      </p:sp>
      <p:sp>
        <p:nvSpPr>
          <p:cNvPr id="3" name="Text Placeholder 2">
            <a:extLst>
              <a:ext uri="{FF2B5EF4-FFF2-40B4-BE49-F238E27FC236}">
                <a16:creationId xmlns:a16="http://schemas.microsoft.com/office/drawing/2014/main" id="{D9ABAC50-589A-9C79-616A-B87D2488691E}"/>
              </a:ext>
            </a:extLst>
          </p:cNvPr>
          <p:cNvSpPr>
            <a:spLocks noGrp="1"/>
          </p:cNvSpPr>
          <p:nvPr>
            <p:ph type="body" sz="quarter" idx="10"/>
          </p:nvPr>
        </p:nvSpPr>
        <p:spPr/>
        <p:txBody>
          <a:bodyPr/>
          <a:lstStyle/>
          <a:p>
            <a:pPr marL="514350" indent="-514350">
              <a:buFont typeface="+mj-lt"/>
              <a:buAutoNum type="arabicParenR" startAt="9"/>
            </a:pPr>
            <a:r>
              <a:rPr lang="en-US" i="1" dirty="0">
                <a:solidFill>
                  <a:schemeClr val="bg1">
                    <a:lumMod val="50000"/>
                  </a:schemeClr>
                </a:solidFill>
              </a:rPr>
              <a:t>The Department must certify its final approval of the ballot language for the public question to the county auditor. (IC 6-1.1-20-3.6(d))</a:t>
            </a:r>
          </a:p>
          <a:p>
            <a:pPr marL="514350" indent="-514350">
              <a:spcBef>
                <a:spcPts val="1800"/>
              </a:spcBef>
              <a:buFont typeface="+mj-lt"/>
              <a:buAutoNum type="arabicParenR" startAt="9"/>
            </a:pPr>
            <a:r>
              <a:rPr lang="en-US" i="1" dirty="0">
                <a:solidFill>
                  <a:schemeClr val="bg1">
                    <a:lumMod val="50000"/>
                  </a:schemeClr>
                </a:solidFill>
              </a:rPr>
              <a:t> The county auditor must certify the finally approved question to the county election board no later than noon 74 days before a primary election or August 1 if the question is to be placed on general election ballot.</a:t>
            </a:r>
          </a:p>
        </p:txBody>
      </p:sp>
      <p:sp>
        <p:nvSpPr>
          <p:cNvPr id="4" name="Slide Number Placeholder 3">
            <a:extLst>
              <a:ext uri="{FF2B5EF4-FFF2-40B4-BE49-F238E27FC236}">
                <a16:creationId xmlns:a16="http://schemas.microsoft.com/office/drawing/2014/main" id="{AC2D83E2-1F2C-24AE-78F8-27A6F1058E55}"/>
              </a:ext>
            </a:extLst>
          </p:cNvPr>
          <p:cNvSpPr>
            <a:spLocks noGrp="1"/>
          </p:cNvSpPr>
          <p:nvPr>
            <p:ph type="sldNum" sz="quarter" idx="13"/>
          </p:nvPr>
        </p:nvSpPr>
        <p:spPr/>
        <p:txBody>
          <a:bodyPr/>
          <a:lstStyle/>
          <a:p>
            <a:pPr>
              <a:defRPr/>
            </a:pPr>
            <a:fld id="{6398EDBA-AD89-457C-937A-D23926AF1608}" type="slidenum">
              <a:rPr lang="en-US" smtClean="0"/>
              <a:pPr>
                <a:defRPr/>
              </a:pPr>
              <a:t>9</a:t>
            </a:fld>
            <a:endParaRPr lang="en-US" dirty="0"/>
          </a:p>
        </p:txBody>
      </p:sp>
    </p:spTree>
    <p:extLst>
      <p:ext uri="{BB962C8B-B14F-4D97-AF65-F5344CB8AC3E}">
        <p14:creationId xmlns:p14="http://schemas.microsoft.com/office/powerpoint/2010/main" val="1103905417"/>
      </p:ext>
    </p:extLst>
  </p:cSld>
  <p:clrMapOvr>
    <a:masterClrMapping/>
  </p:clrMapOvr>
</p:sld>
</file>

<file path=ppt/theme/theme1.xml><?xml version="1.0" encoding="utf-8"?>
<a:theme xmlns:a="http://schemas.openxmlformats.org/drawingml/2006/main" name="Powerpoint Template 2019">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2019 - final" id="{A984D935-EB9F-4CDD-B5BC-E6F5080C939E}" vid="{A42CF383-71C1-4B00-86A8-B4D018719DBB}"/>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 Powerpoint 2019</Template>
  <TotalTime>104</TotalTime>
  <Words>1179</Words>
  <Application>Microsoft Office PowerPoint</Application>
  <PresentationFormat>Widescreen</PresentationFormat>
  <Paragraphs>90</Paragraphs>
  <Slides>15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Narrow</vt:lpstr>
      <vt:lpstr>Calibri</vt:lpstr>
      <vt:lpstr>Calibri Light</vt:lpstr>
      <vt:lpstr>Franklin Gothic Book</vt:lpstr>
      <vt:lpstr>Times New Roman</vt:lpstr>
      <vt:lpstr>Powerpoint Template 2019</vt:lpstr>
      <vt:lpstr>2024 Indiana Election Administrators’ Conference</vt:lpstr>
      <vt:lpstr>Public Questions Certified by DLGF</vt:lpstr>
      <vt:lpstr>Capital Project/Controlled Project Referendum Process</vt:lpstr>
      <vt:lpstr>Capital Project/Controlled Project Referendum Process</vt:lpstr>
      <vt:lpstr>Capital Project/Controlled Project Referendum Process</vt:lpstr>
      <vt:lpstr>Capital Project/Controlled Project Referendum Process</vt:lpstr>
      <vt:lpstr>Capital Project/Controlled Project Referendum Process</vt:lpstr>
      <vt:lpstr>Capital Project/Controlled Project Referendum Process</vt:lpstr>
      <vt:lpstr>Capital Project/Controlled Project Referendum Process</vt:lpstr>
      <vt:lpstr>Capital Project/Controlled Project Referendum Process</vt:lpstr>
      <vt:lpstr>Capital Project/Controlled Project Referendum Process</vt:lpstr>
      <vt:lpstr>Capital Project/Controlled Project Referendum Process</vt:lpstr>
      <vt:lpstr>Referendum Process Flow Chart</vt:lpstr>
      <vt:lpstr>Public Questions Not Certified by Department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 Indiana Election Administrators’ Conference</dc:title>
  <dc:creator>Crisler, Emily (DLGF)</dc:creator>
  <cp:lastModifiedBy>Nussmeyer, Angela M</cp:lastModifiedBy>
  <cp:revision>2</cp:revision>
  <cp:lastPrinted>1601-01-01T00:00:00Z</cp:lastPrinted>
  <dcterms:created xsi:type="dcterms:W3CDTF">2023-12-04T00:40:00Z</dcterms:created>
  <dcterms:modified xsi:type="dcterms:W3CDTF">2023-12-06T15:01:40Z</dcterms:modified>
</cp:coreProperties>
</file>