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6"/>
  </p:notesMasterIdLst>
  <p:handoutMasterIdLst>
    <p:handoutMasterId r:id="rId17"/>
  </p:handoutMasterIdLst>
  <p:sldIdLst>
    <p:sldId id="256" r:id="rId2"/>
    <p:sldId id="287" r:id="rId3"/>
    <p:sldId id="288" r:id="rId4"/>
    <p:sldId id="342" r:id="rId5"/>
    <p:sldId id="308" r:id="rId6"/>
    <p:sldId id="343" r:id="rId7"/>
    <p:sldId id="344" r:id="rId8"/>
    <p:sldId id="345" r:id="rId9"/>
    <p:sldId id="346" r:id="rId10"/>
    <p:sldId id="347" r:id="rId11"/>
    <p:sldId id="348" r:id="rId12"/>
    <p:sldId id="349" r:id="rId13"/>
    <p:sldId id="350" r:id="rId14"/>
    <p:sldId id="351" r:id="rId15"/>
  </p:sldIdLst>
  <p:sldSz cx="12192000" cy="6858000"/>
  <p:notesSz cx="9296400" cy="7010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208" userDrawn="1">
          <p15:clr>
            <a:srgbClr val="A4A3A4"/>
          </p15:clr>
        </p15:guide>
        <p15:guide id="2" pos="292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FF"/>
    <a:srgbClr val="66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182" autoAdjust="0"/>
    <p:restoredTop sz="94660"/>
  </p:normalViewPr>
  <p:slideViewPr>
    <p:cSldViewPr>
      <p:cViewPr varScale="1">
        <p:scale>
          <a:sx n="100" d="100"/>
          <a:sy n="100" d="100"/>
        </p:scale>
        <p:origin x="84" y="108"/>
      </p:cViewPr>
      <p:guideLst>
        <p:guide orient="horz" pos="2160"/>
        <p:guide pos="384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9" d="100"/>
          <a:sy n="59" d="100"/>
        </p:scale>
        <p:origin x="-1788" y="-84"/>
      </p:cViewPr>
      <p:guideLst>
        <p:guide orient="horz" pos="2208"/>
        <p:guide pos="292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530" name="Rectangle 2"/>
          <p:cNvSpPr>
            <a:spLocks noGrp="1" noChangeArrowheads="1"/>
          </p:cNvSpPr>
          <p:nvPr>
            <p:ph type="hdr" sz="quarter"/>
          </p:nvPr>
        </p:nvSpPr>
        <p:spPr bwMode="auto">
          <a:xfrm>
            <a:off x="0" y="0"/>
            <a:ext cx="4028440" cy="3505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200"/>
            </a:lvl1pPr>
          </a:lstStyle>
          <a:p>
            <a:endParaRPr lang="en-US"/>
          </a:p>
        </p:txBody>
      </p:sp>
      <p:sp>
        <p:nvSpPr>
          <p:cNvPr id="22531" name="Rectangle 3"/>
          <p:cNvSpPr>
            <a:spLocks noGrp="1" noChangeArrowheads="1"/>
          </p:cNvSpPr>
          <p:nvPr>
            <p:ph type="dt" sz="quarter" idx="1"/>
          </p:nvPr>
        </p:nvSpPr>
        <p:spPr bwMode="auto">
          <a:xfrm>
            <a:off x="5265810" y="0"/>
            <a:ext cx="4028440" cy="3505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a:lvl1pPr>
          </a:lstStyle>
          <a:p>
            <a:endParaRPr lang="en-US"/>
          </a:p>
        </p:txBody>
      </p:sp>
      <p:sp>
        <p:nvSpPr>
          <p:cNvPr id="22532" name="Rectangle 4"/>
          <p:cNvSpPr>
            <a:spLocks noGrp="1" noChangeArrowheads="1"/>
          </p:cNvSpPr>
          <p:nvPr>
            <p:ph type="ftr" sz="quarter" idx="2"/>
          </p:nvPr>
        </p:nvSpPr>
        <p:spPr bwMode="auto">
          <a:xfrm>
            <a:off x="0" y="6658664"/>
            <a:ext cx="4028440" cy="3505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defRPr sz="1200"/>
            </a:lvl1pPr>
          </a:lstStyle>
          <a:p>
            <a:endParaRPr lang="en-US"/>
          </a:p>
        </p:txBody>
      </p:sp>
      <p:sp>
        <p:nvSpPr>
          <p:cNvPr id="22533" name="Rectangle 5"/>
          <p:cNvSpPr>
            <a:spLocks noGrp="1" noChangeArrowheads="1"/>
          </p:cNvSpPr>
          <p:nvPr>
            <p:ph type="sldNum" sz="quarter" idx="3"/>
          </p:nvPr>
        </p:nvSpPr>
        <p:spPr bwMode="auto">
          <a:xfrm>
            <a:off x="5265810" y="6658664"/>
            <a:ext cx="4028440" cy="3505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a:lvl1pPr>
          </a:lstStyle>
          <a:p>
            <a:fld id="{E9BBA376-3EA4-48B6-8035-7C51FA52DCEC}" type="slidenum">
              <a:rPr lang="en-US"/>
              <a:pPr/>
              <a:t>‹#›</a:t>
            </a:fld>
            <a:endParaRPr lang="en-US"/>
          </a:p>
        </p:txBody>
      </p:sp>
    </p:spTree>
    <p:extLst>
      <p:ext uri="{BB962C8B-B14F-4D97-AF65-F5344CB8AC3E}">
        <p14:creationId xmlns:p14="http://schemas.microsoft.com/office/powerpoint/2010/main" val="17648841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4034" name="Rectangle 2"/>
          <p:cNvSpPr>
            <a:spLocks noGrp="1" noChangeArrowheads="1"/>
          </p:cNvSpPr>
          <p:nvPr>
            <p:ph type="hdr" sz="quarter"/>
          </p:nvPr>
        </p:nvSpPr>
        <p:spPr bwMode="auto">
          <a:xfrm>
            <a:off x="0" y="0"/>
            <a:ext cx="4028440" cy="3505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200"/>
            </a:lvl1pPr>
          </a:lstStyle>
          <a:p>
            <a:endParaRPr lang="en-US"/>
          </a:p>
        </p:txBody>
      </p:sp>
      <p:sp>
        <p:nvSpPr>
          <p:cNvPr id="44035" name="Rectangle 3"/>
          <p:cNvSpPr>
            <a:spLocks noGrp="1" noChangeArrowheads="1"/>
          </p:cNvSpPr>
          <p:nvPr>
            <p:ph type="dt" idx="1"/>
          </p:nvPr>
        </p:nvSpPr>
        <p:spPr bwMode="auto">
          <a:xfrm>
            <a:off x="5265810" y="0"/>
            <a:ext cx="4028440" cy="3505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a:lvl1pPr>
          </a:lstStyle>
          <a:p>
            <a:endParaRPr lang="en-US"/>
          </a:p>
        </p:txBody>
      </p:sp>
      <p:sp>
        <p:nvSpPr>
          <p:cNvPr id="44036" name="Rectangle 4"/>
          <p:cNvSpPr>
            <a:spLocks noGrp="1" noRot="1" noChangeAspect="1" noChangeArrowheads="1" noTextEdit="1"/>
          </p:cNvSpPr>
          <p:nvPr>
            <p:ph type="sldImg" idx="2"/>
          </p:nvPr>
        </p:nvSpPr>
        <p:spPr bwMode="auto">
          <a:xfrm>
            <a:off x="2311400" y="525463"/>
            <a:ext cx="4673600" cy="2628900"/>
          </a:xfrm>
          <a:prstGeom prst="rect">
            <a:avLst/>
          </a:prstGeom>
          <a:noFill/>
          <a:ln w="9525">
            <a:solidFill>
              <a:srgbClr val="000000"/>
            </a:solidFill>
            <a:miter lim="800000"/>
            <a:headEnd/>
            <a:tailEnd/>
          </a:ln>
          <a:effectLst/>
        </p:spPr>
      </p:sp>
      <p:sp>
        <p:nvSpPr>
          <p:cNvPr id="44037" name="Rectangle 5"/>
          <p:cNvSpPr>
            <a:spLocks noGrp="1" noChangeArrowheads="1"/>
          </p:cNvSpPr>
          <p:nvPr>
            <p:ph type="body" sz="quarter" idx="3"/>
          </p:nvPr>
        </p:nvSpPr>
        <p:spPr bwMode="auto">
          <a:xfrm>
            <a:off x="929641" y="3329941"/>
            <a:ext cx="7437120" cy="315468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4038" name="Rectangle 6"/>
          <p:cNvSpPr>
            <a:spLocks noGrp="1" noChangeArrowheads="1"/>
          </p:cNvSpPr>
          <p:nvPr>
            <p:ph type="ftr" sz="quarter" idx="4"/>
          </p:nvPr>
        </p:nvSpPr>
        <p:spPr bwMode="auto">
          <a:xfrm>
            <a:off x="0" y="6658664"/>
            <a:ext cx="4028440" cy="3505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defRPr sz="1200"/>
            </a:lvl1pPr>
          </a:lstStyle>
          <a:p>
            <a:endParaRPr lang="en-US"/>
          </a:p>
        </p:txBody>
      </p:sp>
      <p:sp>
        <p:nvSpPr>
          <p:cNvPr id="44039" name="Rectangle 7"/>
          <p:cNvSpPr>
            <a:spLocks noGrp="1" noChangeArrowheads="1"/>
          </p:cNvSpPr>
          <p:nvPr>
            <p:ph type="sldNum" sz="quarter" idx="5"/>
          </p:nvPr>
        </p:nvSpPr>
        <p:spPr bwMode="auto">
          <a:xfrm>
            <a:off x="5265810" y="6658664"/>
            <a:ext cx="4028440" cy="3505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a:lvl1pPr>
          </a:lstStyle>
          <a:p>
            <a:fld id="{161F2F9E-13EA-4466-96A8-A8D4071AED0F}" type="slidenum">
              <a:rPr lang="en-US"/>
              <a:pPr/>
              <a:t>‹#›</a:t>
            </a:fld>
            <a:endParaRPr lang="en-US"/>
          </a:p>
        </p:txBody>
      </p:sp>
    </p:spTree>
    <p:extLst>
      <p:ext uri="{BB962C8B-B14F-4D97-AF65-F5344CB8AC3E}">
        <p14:creationId xmlns:p14="http://schemas.microsoft.com/office/powerpoint/2010/main" val="416468589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60FA8BA-F73A-4D98-9681-6E4657875937}" type="slidenum">
              <a:rPr lang="en-US"/>
              <a:pPr/>
              <a:t>1</a:t>
            </a:fld>
            <a:endParaRPr lang="en-US"/>
          </a:p>
        </p:txBody>
      </p:sp>
      <p:sp>
        <p:nvSpPr>
          <p:cNvPr id="45058" name="Rectangle 2"/>
          <p:cNvSpPr>
            <a:spLocks noGrp="1" noRot="1" noChangeAspect="1" noChangeArrowheads="1" noTextEdit="1"/>
          </p:cNvSpPr>
          <p:nvPr>
            <p:ph type="sldImg"/>
          </p:nvPr>
        </p:nvSpPr>
        <p:spPr>
          <a:xfrm>
            <a:off x="2311400" y="525463"/>
            <a:ext cx="4673600" cy="2628900"/>
          </a:xfrm>
          <a:ln/>
        </p:spPr>
      </p:sp>
      <p:sp>
        <p:nvSpPr>
          <p:cNvPr id="45059"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81851993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311400" y="525463"/>
            <a:ext cx="4673600" cy="26289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61F2F9E-13EA-4466-96A8-A8D4071AED0F}" type="slidenum">
              <a:rPr lang="en-US" smtClean="0"/>
              <a:pPr/>
              <a:t>10</a:t>
            </a:fld>
            <a:endParaRPr lang="en-US"/>
          </a:p>
        </p:txBody>
      </p:sp>
    </p:spTree>
    <p:extLst>
      <p:ext uri="{BB962C8B-B14F-4D97-AF65-F5344CB8AC3E}">
        <p14:creationId xmlns:p14="http://schemas.microsoft.com/office/powerpoint/2010/main" val="46236932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311400" y="525463"/>
            <a:ext cx="4673600" cy="26289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61F2F9E-13EA-4466-96A8-A8D4071AED0F}" type="slidenum">
              <a:rPr lang="en-US" smtClean="0"/>
              <a:pPr/>
              <a:t>11</a:t>
            </a:fld>
            <a:endParaRPr lang="en-US"/>
          </a:p>
        </p:txBody>
      </p:sp>
    </p:spTree>
    <p:extLst>
      <p:ext uri="{BB962C8B-B14F-4D97-AF65-F5344CB8AC3E}">
        <p14:creationId xmlns:p14="http://schemas.microsoft.com/office/powerpoint/2010/main" val="336047852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311400" y="525463"/>
            <a:ext cx="4673600" cy="26289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61F2F9E-13EA-4466-96A8-A8D4071AED0F}" type="slidenum">
              <a:rPr lang="en-US" smtClean="0"/>
              <a:pPr/>
              <a:t>12</a:t>
            </a:fld>
            <a:endParaRPr lang="en-US"/>
          </a:p>
        </p:txBody>
      </p:sp>
    </p:spTree>
    <p:extLst>
      <p:ext uri="{BB962C8B-B14F-4D97-AF65-F5344CB8AC3E}">
        <p14:creationId xmlns:p14="http://schemas.microsoft.com/office/powerpoint/2010/main" val="191730109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311400" y="525463"/>
            <a:ext cx="4673600" cy="26289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61F2F9E-13EA-4466-96A8-A8D4071AED0F}" type="slidenum">
              <a:rPr lang="en-US" smtClean="0"/>
              <a:pPr/>
              <a:t>13</a:t>
            </a:fld>
            <a:endParaRPr lang="en-US"/>
          </a:p>
        </p:txBody>
      </p:sp>
    </p:spTree>
    <p:extLst>
      <p:ext uri="{BB962C8B-B14F-4D97-AF65-F5344CB8AC3E}">
        <p14:creationId xmlns:p14="http://schemas.microsoft.com/office/powerpoint/2010/main" val="172981348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311400" y="525463"/>
            <a:ext cx="4673600" cy="26289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61F2F9E-13EA-4466-96A8-A8D4071AED0F}" type="slidenum">
              <a:rPr lang="en-US" smtClean="0"/>
              <a:pPr/>
              <a:t>14</a:t>
            </a:fld>
            <a:endParaRPr lang="en-US"/>
          </a:p>
        </p:txBody>
      </p:sp>
    </p:spTree>
    <p:extLst>
      <p:ext uri="{BB962C8B-B14F-4D97-AF65-F5344CB8AC3E}">
        <p14:creationId xmlns:p14="http://schemas.microsoft.com/office/powerpoint/2010/main" val="2623487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311400" y="525463"/>
            <a:ext cx="4673600" cy="26289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61F2F9E-13EA-4466-96A8-A8D4071AED0F}" type="slidenum">
              <a:rPr lang="en-US" smtClean="0"/>
              <a:pPr/>
              <a:t>2</a:t>
            </a:fld>
            <a:endParaRPr lang="en-US"/>
          </a:p>
        </p:txBody>
      </p:sp>
    </p:spTree>
    <p:extLst>
      <p:ext uri="{BB962C8B-B14F-4D97-AF65-F5344CB8AC3E}">
        <p14:creationId xmlns:p14="http://schemas.microsoft.com/office/powerpoint/2010/main" val="7490150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311400" y="525463"/>
            <a:ext cx="4673600" cy="26289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61F2F9E-13EA-4466-96A8-A8D4071AED0F}" type="slidenum">
              <a:rPr lang="en-US" smtClean="0"/>
              <a:pPr/>
              <a:t>3</a:t>
            </a:fld>
            <a:endParaRPr lang="en-US"/>
          </a:p>
        </p:txBody>
      </p:sp>
    </p:spTree>
    <p:extLst>
      <p:ext uri="{BB962C8B-B14F-4D97-AF65-F5344CB8AC3E}">
        <p14:creationId xmlns:p14="http://schemas.microsoft.com/office/powerpoint/2010/main" val="40669672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311400" y="525463"/>
            <a:ext cx="4673600" cy="26289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61F2F9E-13EA-4466-96A8-A8D4071AED0F}" type="slidenum">
              <a:rPr lang="en-US" smtClean="0"/>
              <a:pPr/>
              <a:t>4</a:t>
            </a:fld>
            <a:endParaRPr lang="en-US"/>
          </a:p>
        </p:txBody>
      </p:sp>
    </p:spTree>
    <p:extLst>
      <p:ext uri="{BB962C8B-B14F-4D97-AF65-F5344CB8AC3E}">
        <p14:creationId xmlns:p14="http://schemas.microsoft.com/office/powerpoint/2010/main" val="36601790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311400" y="525463"/>
            <a:ext cx="4673600" cy="26289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61F2F9E-13EA-4466-96A8-A8D4071AED0F}" type="slidenum">
              <a:rPr lang="en-US" smtClean="0"/>
              <a:pPr/>
              <a:t>5</a:t>
            </a:fld>
            <a:endParaRPr lang="en-US"/>
          </a:p>
        </p:txBody>
      </p:sp>
    </p:spTree>
    <p:extLst>
      <p:ext uri="{BB962C8B-B14F-4D97-AF65-F5344CB8AC3E}">
        <p14:creationId xmlns:p14="http://schemas.microsoft.com/office/powerpoint/2010/main" val="3357837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311400" y="525463"/>
            <a:ext cx="4673600" cy="26289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61F2F9E-13EA-4466-96A8-A8D4071AED0F}" type="slidenum">
              <a:rPr lang="en-US" smtClean="0"/>
              <a:pPr/>
              <a:t>6</a:t>
            </a:fld>
            <a:endParaRPr lang="en-US"/>
          </a:p>
        </p:txBody>
      </p:sp>
    </p:spTree>
    <p:extLst>
      <p:ext uri="{BB962C8B-B14F-4D97-AF65-F5344CB8AC3E}">
        <p14:creationId xmlns:p14="http://schemas.microsoft.com/office/powerpoint/2010/main" val="28987967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311400" y="525463"/>
            <a:ext cx="4673600" cy="26289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61F2F9E-13EA-4466-96A8-A8D4071AED0F}" type="slidenum">
              <a:rPr lang="en-US" smtClean="0"/>
              <a:pPr/>
              <a:t>7</a:t>
            </a:fld>
            <a:endParaRPr lang="en-US"/>
          </a:p>
        </p:txBody>
      </p:sp>
    </p:spTree>
    <p:extLst>
      <p:ext uri="{BB962C8B-B14F-4D97-AF65-F5344CB8AC3E}">
        <p14:creationId xmlns:p14="http://schemas.microsoft.com/office/powerpoint/2010/main" val="41527371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311400" y="525463"/>
            <a:ext cx="4673600" cy="26289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61F2F9E-13EA-4466-96A8-A8D4071AED0F}" type="slidenum">
              <a:rPr lang="en-US" smtClean="0"/>
              <a:pPr/>
              <a:t>8</a:t>
            </a:fld>
            <a:endParaRPr lang="en-US"/>
          </a:p>
        </p:txBody>
      </p:sp>
    </p:spTree>
    <p:extLst>
      <p:ext uri="{BB962C8B-B14F-4D97-AF65-F5344CB8AC3E}">
        <p14:creationId xmlns:p14="http://schemas.microsoft.com/office/powerpoint/2010/main" val="341715789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311400" y="525463"/>
            <a:ext cx="4673600" cy="26289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61F2F9E-13EA-4466-96A8-A8D4071AED0F}" type="slidenum">
              <a:rPr lang="en-US" smtClean="0"/>
              <a:pPr/>
              <a:t>9</a:t>
            </a:fld>
            <a:endParaRPr lang="en-US"/>
          </a:p>
        </p:txBody>
      </p:sp>
    </p:spTree>
    <p:extLst>
      <p:ext uri="{BB962C8B-B14F-4D97-AF65-F5344CB8AC3E}">
        <p14:creationId xmlns:p14="http://schemas.microsoft.com/office/powerpoint/2010/main" val="32967022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8099C3-F824-4FCD-92DD-31A3B40E986B}" type="slidenum">
              <a:rPr lang="en-US" smtClean="0"/>
              <a:pPr/>
              <a:t>‹#›</a:t>
            </a:fld>
            <a:endParaRPr lang="en-US"/>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851E66-CE3D-49A1-B0CD-528F8ABFDB4C}" type="slidenum">
              <a:rPr lang="en-US" smtClean="0"/>
              <a:pPr/>
              <a:t>‹#›</a:t>
            </a:fld>
            <a:endParaRPr lang="en-US"/>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D7B19D-EF62-47F2-9362-89CEF1C7DFC1}" type="slidenum">
              <a:rPr lang="en-US" smtClean="0"/>
              <a:pPr/>
              <a:t>‹#›</a:t>
            </a:fld>
            <a:endParaRPr lang="en-US"/>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32FFFE-8FD8-4C94-A7EE-4313497FF02E}" type="slidenum">
              <a:rPr lang="en-US" smtClean="0"/>
              <a:pPr/>
              <a:t>‹#›</a:t>
            </a:fld>
            <a:endParaRPr lang="en-US"/>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0DEB1BC-4657-42D1-9D29-CC329BE7C7D2}" type="slidenum">
              <a:rPr lang="en-US" smtClean="0"/>
              <a:pPr/>
              <a:t>‹#›</a:t>
            </a:fld>
            <a:endParaRPr lang="en-US"/>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3BD042C-C154-4A77-B714-87178A05478B}" type="slidenum">
              <a:rPr lang="en-US" smtClean="0"/>
              <a:pPr/>
              <a:t>‹#›</a:t>
            </a:fld>
            <a:endParaRPr lang="en-US"/>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B48463-2664-4C1A-B2DC-8E043C6EB70F}" type="slidenum">
              <a:rPr lang="en-US" smtClean="0"/>
              <a:pPr/>
              <a:t>‹#›</a:t>
            </a:fld>
            <a:endParaRPr lang="en-US"/>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76DC2A6-148D-4125-8AD1-AD97FD018B9E}" type="slidenum">
              <a:rPr lang="en-US" smtClean="0"/>
              <a:pPr/>
              <a:t>‹#›</a:t>
            </a:fld>
            <a:endParaRPr lang="en-US"/>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973DA59-E073-47C1-8226-9EC6FB0ADC8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B3F5E3-BBBA-4EFC-99CC-B6711F0EA394}" type="slidenum">
              <a:rPr lang="en-US" smtClean="0"/>
              <a:pPr/>
              <a:t>‹#›</a:t>
            </a:fld>
            <a:endParaRPr lang="en-US"/>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ABC7DD-27C3-4343-A199-DC2F2FB5C022}" type="slidenum">
              <a:rPr lang="en-US" smtClean="0"/>
              <a:pPr/>
              <a:t>‹#›</a:t>
            </a:fld>
            <a:endParaRPr lang="en-US"/>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D95636-245C-49C1-A2A1-2C136BA6C9A7}"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fade">
                                      <p:cBhvr>
                                        <p:cTn id="10"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in.gov/sos/elections/2655.htm"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2209800" y="609600"/>
            <a:ext cx="7772400" cy="1828800"/>
          </a:xfrm>
        </p:spPr>
        <p:txBody>
          <a:bodyPr>
            <a:normAutofit fontScale="90000"/>
          </a:bodyPr>
          <a:lstStyle/>
          <a:p>
            <a:r>
              <a:rPr lang="en-US" sz="4800" dirty="0"/>
              <a:t>Accessibility for Voters</a:t>
            </a:r>
            <a:br>
              <a:rPr lang="en-US" sz="4800" dirty="0"/>
            </a:br>
            <a:r>
              <a:rPr lang="en-US" sz="4800" dirty="0"/>
              <a:t> and Poll Workers  </a:t>
            </a:r>
            <a:br>
              <a:rPr lang="en-US" sz="4800" dirty="0"/>
            </a:br>
            <a:endParaRPr lang="en-US" sz="4000" dirty="0"/>
          </a:p>
        </p:txBody>
      </p:sp>
      <p:sp>
        <p:nvSpPr>
          <p:cNvPr id="7" name="Subtitle 6"/>
          <p:cNvSpPr>
            <a:spLocks noGrp="1"/>
          </p:cNvSpPr>
          <p:nvPr>
            <p:ph type="subTitle" idx="1"/>
          </p:nvPr>
        </p:nvSpPr>
        <p:spPr>
          <a:xfrm>
            <a:off x="3124200" y="5181600"/>
            <a:ext cx="6400800" cy="1219200"/>
          </a:xfrm>
        </p:spPr>
        <p:txBody>
          <a:bodyPr>
            <a:normAutofit fontScale="77500" lnSpcReduction="20000"/>
          </a:bodyPr>
          <a:lstStyle/>
          <a:p>
            <a:r>
              <a:rPr lang="en-US" dirty="0"/>
              <a:t>Brad King</a:t>
            </a:r>
          </a:p>
          <a:p>
            <a:r>
              <a:rPr lang="en-US" dirty="0"/>
              <a:t>Co-Director, Indiana Election Division</a:t>
            </a:r>
          </a:p>
          <a:p>
            <a:r>
              <a:rPr lang="en-US" dirty="0"/>
              <a:t>2026 Election Administrators’ Conference </a:t>
            </a:r>
          </a:p>
          <a:p>
            <a:endParaRPr lang="en-US" dirty="0"/>
          </a:p>
        </p:txBody>
      </p:sp>
      <p:pic>
        <p:nvPicPr>
          <p:cNvPr id="2053" name="Picture 5" descr="seal1963"/>
          <p:cNvPicPr>
            <a:picLocks noChangeAspect="1" noChangeArrowheads="1"/>
          </p:cNvPicPr>
          <p:nvPr/>
        </p:nvPicPr>
        <p:blipFill>
          <a:blip r:embed="rId3" cstate="print"/>
          <a:srcRect/>
          <a:stretch>
            <a:fillRect/>
          </a:stretch>
        </p:blipFill>
        <p:spPr bwMode="auto">
          <a:xfrm>
            <a:off x="4953000" y="2590800"/>
            <a:ext cx="2286000" cy="2332038"/>
          </a:xfrm>
          <a:prstGeom prst="rect">
            <a:avLst/>
          </a:prstGeom>
          <a:noFill/>
        </p:spPr>
      </p:pic>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Special Cases: Traveling Board </a:t>
            </a:r>
          </a:p>
        </p:txBody>
      </p:sp>
      <p:sp>
        <p:nvSpPr>
          <p:cNvPr id="3" name="Content Placeholder 2"/>
          <p:cNvSpPr>
            <a:spLocks noGrp="1"/>
          </p:cNvSpPr>
          <p:nvPr>
            <p:ph idx="1"/>
          </p:nvPr>
        </p:nvSpPr>
        <p:spPr/>
        <p:txBody>
          <a:bodyPr>
            <a:normAutofit fontScale="85000" lnSpcReduction="10000"/>
          </a:bodyPr>
          <a:lstStyle/>
          <a:p>
            <a:r>
              <a:rPr lang="en-US" dirty="0"/>
              <a:t>If confined voter and absentee voter board agree on time for visit during clerk’s office regular hours, absentee board </a:t>
            </a:r>
            <a:r>
              <a:rPr lang="en-US" b="1" dirty="0"/>
              <a:t>cannot be denied access </a:t>
            </a:r>
            <a:r>
              <a:rPr lang="en-US" dirty="0"/>
              <a:t>to “place of confinement” (by health care staff, for example). IC 3-11-10-25(c)</a:t>
            </a:r>
          </a:p>
          <a:p>
            <a:r>
              <a:rPr lang="en-US" dirty="0"/>
              <a:t>If county election board determines, by unanimous vote, that voter has been hospitalized or injured “</a:t>
            </a:r>
            <a:r>
              <a:rPr lang="en-US" b="1" dirty="0"/>
              <a:t>after final date and hour for applying for absentee ballot</a:t>
            </a:r>
            <a:r>
              <a:rPr lang="en-US" dirty="0"/>
              <a:t>”, and is unable to access the polls to vote in person, traveling board can visit voter on election day (until close of polls). IC 3-11-4-1(b)</a:t>
            </a:r>
          </a:p>
          <a:p>
            <a:r>
              <a:rPr lang="en-US" dirty="0"/>
              <a:t>If voter confined </a:t>
            </a:r>
            <a:r>
              <a:rPr lang="en-US" b="1" dirty="0"/>
              <a:t>outside county, </a:t>
            </a:r>
            <a:r>
              <a:rPr lang="en-US" dirty="0"/>
              <a:t>county election board can authorize, by unanimous vote, traveling board to visit voter at place of confinement. IC 3-11-10-25(d).</a:t>
            </a:r>
          </a:p>
        </p:txBody>
      </p:sp>
    </p:spTree>
    <p:extLst>
      <p:ext uri="{BB962C8B-B14F-4D97-AF65-F5344CB8AC3E}">
        <p14:creationId xmlns:p14="http://schemas.microsoft.com/office/powerpoint/2010/main" val="2384908568"/>
      </p:ext>
    </p:extLst>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Special Cases: </a:t>
            </a:r>
            <a:br>
              <a:rPr lang="en-US" dirty="0"/>
            </a:br>
            <a:r>
              <a:rPr lang="en-US" dirty="0"/>
              <a:t>Voter Request for Assistance </a:t>
            </a:r>
          </a:p>
        </p:txBody>
      </p:sp>
      <p:sp>
        <p:nvSpPr>
          <p:cNvPr id="3" name="Content Placeholder 2"/>
          <p:cNvSpPr>
            <a:spLocks noGrp="1"/>
          </p:cNvSpPr>
          <p:nvPr>
            <p:ph idx="1"/>
          </p:nvPr>
        </p:nvSpPr>
        <p:spPr/>
        <p:txBody>
          <a:bodyPr>
            <a:normAutofit/>
          </a:bodyPr>
          <a:lstStyle/>
          <a:p>
            <a:r>
              <a:rPr lang="en-US" dirty="0"/>
              <a:t>Although voter has right to vote “independently and privately”, voter can waive those rights by requesting assistance in casting ballot. (IC 3-11-9)</a:t>
            </a:r>
          </a:p>
          <a:p>
            <a:r>
              <a:rPr lang="en-US" dirty="0"/>
              <a:t>Voter can designate (almost) anyone, including a candidate, to assist voter in casting ballot. EXCEPTIONS: A voter’s employer, labor union officer or representative cannot assist. </a:t>
            </a:r>
          </a:p>
          <a:p>
            <a:r>
              <a:rPr lang="en-US" dirty="0"/>
              <a:t>Service animals allowed in polling places to assist voter. IC 3-11-9-5.</a:t>
            </a:r>
          </a:p>
        </p:txBody>
      </p:sp>
    </p:spTree>
    <p:extLst>
      <p:ext uri="{BB962C8B-B14F-4D97-AF65-F5344CB8AC3E}">
        <p14:creationId xmlns:p14="http://schemas.microsoft.com/office/powerpoint/2010/main" val="3775005029"/>
      </p:ext>
    </p:extLst>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Special Cases: </a:t>
            </a:r>
            <a:br>
              <a:rPr lang="en-US" dirty="0"/>
            </a:br>
            <a:r>
              <a:rPr lang="en-US" dirty="0"/>
              <a:t>Voter Request for Assistance </a:t>
            </a:r>
          </a:p>
        </p:txBody>
      </p:sp>
      <p:sp>
        <p:nvSpPr>
          <p:cNvPr id="3" name="Content Placeholder 2"/>
          <p:cNvSpPr>
            <a:spLocks noGrp="1"/>
          </p:cNvSpPr>
          <p:nvPr>
            <p:ph idx="1"/>
          </p:nvPr>
        </p:nvSpPr>
        <p:spPr/>
        <p:txBody>
          <a:bodyPr>
            <a:normAutofit fontScale="92500" lnSpcReduction="10000"/>
          </a:bodyPr>
          <a:lstStyle/>
          <a:p>
            <a:r>
              <a:rPr lang="en-US" dirty="0"/>
              <a:t>If voter requests assistance, but does not have any individual with them, must receive bipartisan assistance from </a:t>
            </a:r>
            <a:r>
              <a:rPr lang="en-US" b="1" dirty="0"/>
              <a:t>BOTH judges</a:t>
            </a:r>
            <a:r>
              <a:rPr lang="en-US" dirty="0"/>
              <a:t>, who enter into voting booth with voter.</a:t>
            </a:r>
          </a:p>
          <a:p>
            <a:r>
              <a:rPr lang="en-US" dirty="0"/>
              <a:t>Assistance must be requested </a:t>
            </a:r>
            <a:r>
              <a:rPr lang="en-US" b="1" dirty="0"/>
              <a:t>BEFORE voter enters the voting booth. </a:t>
            </a:r>
            <a:r>
              <a:rPr lang="en-US" dirty="0"/>
              <a:t>If voter needs additional instructions after entering booth, BOTH judges approach, but do not enter, booth to give instructions. (IC 3-11-13-32; IC 3-11-14-24)</a:t>
            </a:r>
          </a:p>
          <a:p>
            <a:r>
              <a:rPr lang="en-US" b="1" dirty="0"/>
              <a:t>Documentation of assistance by judges: Form PRE-3 </a:t>
            </a:r>
            <a:r>
              <a:rPr lang="en-US" dirty="0"/>
              <a:t>must be completed. PRE-3 also required to be completed by absentee boards in clerk’s office or satellite office. </a:t>
            </a:r>
          </a:p>
        </p:txBody>
      </p:sp>
    </p:spTree>
    <p:extLst>
      <p:ext uri="{BB962C8B-B14F-4D97-AF65-F5344CB8AC3E}">
        <p14:creationId xmlns:p14="http://schemas.microsoft.com/office/powerpoint/2010/main" val="2559785008"/>
      </p:ext>
    </p:extLst>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Common Courtesy: </a:t>
            </a:r>
            <a:br>
              <a:rPr lang="en-US" dirty="0"/>
            </a:br>
            <a:r>
              <a:rPr lang="en-US" dirty="0"/>
              <a:t>It’s not the law, but helps everyone </a:t>
            </a:r>
          </a:p>
        </p:txBody>
      </p:sp>
      <p:sp>
        <p:nvSpPr>
          <p:cNvPr id="3" name="Content Placeholder 2"/>
          <p:cNvSpPr>
            <a:spLocks noGrp="1"/>
          </p:cNvSpPr>
          <p:nvPr>
            <p:ph idx="1"/>
          </p:nvPr>
        </p:nvSpPr>
        <p:spPr/>
        <p:txBody>
          <a:bodyPr>
            <a:normAutofit fontScale="92500" lnSpcReduction="20000"/>
          </a:bodyPr>
          <a:lstStyle/>
          <a:p>
            <a:r>
              <a:rPr lang="en-US" dirty="0"/>
              <a:t>Train poll workers on finer points in working with voters who may be reluctant to request assistance, but appear to be having difficulty. </a:t>
            </a:r>
          </a:p>
          <a:p>
            <a:r>
              <a:rPr lang="en-US" dirty="0"/>
              <a:t>Asking the voter first before providing assistance. Waiting for the voter to accept the offer or to give any additional specific information about how best to help.</a:t>
            </a:r>
          </a:p>
          <a:p>
            <a:r>
              <a:rPr lang="en-US" dirty="0"/>
              <a:t>Speaking directly with voter, or giving voter written note or other material when necessary (rather than talking around the voter to a companion) </a:t>
            </a:r>
          </a:p>
          <a:p>
            <a:r>
              <a:rPr lang="en-US" dirty="0"/>
              <a:t>Have chairs, benches, or other seating available for voters who may have difficulty standing in line for an extended period.</a:t>
            </a:r>
          </a:p>
        </p:txBody>
      </p:sp>
    </p:spTree>
    <p:extLst>
      <p:ext uri="{BB962C8B-B14F-4D97-AF65-F5344CB8AC3E}">
        <p14:creationId xmlns:p14="http://schemas.microsoft.com/office/powerpoint/2010/main" val="1006439891"/>
      </p:ext>
    </p:extLst>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type="title" idx="4294967295"/>
          </p:nvPr>
        </p:nvSpPr>
        <p:spPr>
          <a:xfrm>
            <a:off x="609600" y="1600200"/>
            <a:ext cx="10972800" cy="45259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8000" b="0" i="0" u="none" strike="noStrike" kern="1200" cap="none" spc="0" normalizeH="0" baseline="0" noProof="0" dirty="0">
                <a:ln>
                  <a:noFill/>
                </a:ln>
                <a:solidFill>
                  <a:schemeClr val="tx1"/>
                </a:solidFill>
                <a:effectLst/>
                <a:uLnTx/>
                <a:uFillTx/>
                <a:latin typeface="+mn-lt"/>
                <a:ea typeface="+mn-ea"/>
                <a:cs typeface="+mn-cs"/>
              </a:rPr>
              <a:t>		QUESTIONS?</a:t>
            </a:r>
          </a:p>
        </p:txBody>
      </p:sp>
    </p:spTree>
    <p:extLst>
      <p:ext uri="{BB962C8B-B14F-4D97-AF65-F5344CB8AC3E}">
        <p14:creationId xmlns:p14="http://schemas.microsoft.com/office/powerpoint/2010/main" val="2129116086"/>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Why is accessibility </a:t>
            </a:r>
            <a:br>
              <a:rPr lang="en-US" dirty="0"/>
            </a:br>
            <a:r>
              <a:rPr lang="en-US" dirty="0"/>
              <a:t>important in elections?</a:t>
            </a:r>
          </a:p>
        </p:txBody>
      </p:sp>
      <p:sp>
        <p:nvSpPr>
          <p:cNvPr id="3" name="Content Placeholder 2"/>
          <p:cNvSpPr>
            <a:spLocks noGrp="1"/>
          </p:cNvSpPr>
          <p:nvPr>
            <p:ph idx="1"/>
          </p:nvPr>
        </p:nvSpPr>
        <p:spPr/>
        <p:txBody>
          <a:bodyPr>
            <a:normAutofit/>
          </a:bodyPr>
          <a:lstStyle/>
          <a:p>
            <a:pPr algn="ctr">
              <a:buNone/>
            </a:pPr>
            <a:endParaRPr lang="en-US" sz="1200" b="1" u="sng" dirty="0">
              <a:solidFill>
                <a:schemeClr val="tx2"/>
              </a:solidFill>
            </a:endParaRPr>
          </a:p>
          <a:p>
            <a:pPr>
              <a:buClr>
                <a:schemeClr val="tx2"/>
              </a:buClr>
              <a:buFont typeface="Wingdings" pitchFamily="2" charset="2"/>
              <a:buChar char="Ø"/>
            </a:pPr>
            <a:r>
              <a:rPr lang="en-US" sz="3000" dirty="0">
                <a:solidFill>
                  <a:schemeClr val="tx2"/>
                </a:solidFill>
              </a:rPr>
              <a:t>Legal requirements, both federal and state law</a:t>
            </a:r>
            <a:endParaRPr lang="en-US" sz="3000" b="1" dirty="0">
              <a:solidFill>
                <a:schemeClr val="tx2"/>
              </a:solidFill>
            </a:endParaRPr>
          </a:p>
          <a:p>
            <a:pPr lvl="1">
              <a:buFont typeface="Wingdings" pitchFamily="2" charset="2"/>
              <a:buChar char="Ø"/>
            </a:pPr>
            <a:endParaRPr lang="en-US" sz="800" dirty="0">
              <a:solidFill>
                <a:schemeClr val="tx2"/>
              </a:solidFill>
            </a:endParaRPr>
          </a:p>
          <a:p>
            <a:pPr>
              <a:buClr>
                <a:schemeClr val="tx2"/>
              </a:buClr>
              <a:buFont typeface="Wingdings" pitchFamily="2" charset="2"/>
              <a:buChar char="Ø"/>
            </a:pPr>
            <a:r>
              <a:rPr lang="en-US" sz="3000" dirty="0">
                <a:solidFill>
                  <a:schemeClr val="tx2"/>
                </a:solidFill>
              </a:rPr>
              <a:t>Encourage and enable participation by voters with disabilities, whether simply voting at a polling site or serving as a poll worker/election worker</a:t>
            </a:r>
          </a:p>
          <a:p>
            <a:pPr lvl="1">
              <a:buFont typeface="Wingdings" pitchFamily="2" charset="2"/>
              <a:buChar char="Ø"/>
            </a:pPr>
            <a:endParaRPr lang="en-US" sz="800" dirty="0">
              <a:solidFill>
                <a:schemeClr val="tx2"/>
              </a:solidFill>
            </a:endParaRPr>
          </a:p>
          <a:p>
            <a:pPr>
              <a:buClr>
                <a:schemeClr val="tx2"/>
              </a:buClr>
              <a:buFont typeface="Wingdings" pitchFamily="2" charset="2"/>
              <a:buChar char="Ø"/>
            </a:pPr>
            <a:r>
              <a:rPr lang="en-US" dirty="0">
                <a:solidFill>
                  <a:schemeClr val="tx2"/>
                </a:solidFill>
              </a:rPr>
              <a:t>Selfishly, because all of us plan to be older, and all of us already have physical limitations.</a:t>
            </a:r>
            <a:endParaRPr lang="en-US" sz="2400" dirty="0">
              <a:solidFill>
                <a:schemeClr val="tx2"/>
              </a:solidFill>
            </a:endParaRPr>
          </a:p>
          <a:p>
            <a:pPr>
              <a:buNone/>
            </a:pPr>
            <a:endParaRPr lang="en-US" dirty="0"/>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What are the legal requirements?</a:t>
            </a:r>
          </a:p>
        </p:txBody>
      </p:sp>
      <p:sp>
        <p:nvSpPr>
          <p:cNvPr id="3" name="Content Placeholder 2"/>
          <p:cNvSpPr>
            <a:spLocks noGrp="1"/>
          </p:cNvSpPr>
          <p:nvPr>
            <p:ph idx="1"/>
          </p:nvPr>
        </p:nvSpPr>
        <p:spPr/>
        <p:txBody>
          <a:bodyPr>
            <a:normAutofit/>
          </a:bodyPr>
          <a:lstStyle/>
          <a:p>
            <a:pPr algn="ctr">
              <a:buNone/>
            </a:pPr>
            <a:r>
              <a:rPr lang="en-US" b="1" u="sng" dirty="0">
                <a:solidFill>
                  <a:schemeClr val="tx2"/>
                </a:solidFill>
              </a:rPr>
              <a:t>Federal Laws and Regulations</a:t>
            </a:r>
            <a:endParaRPr lang="en-US" dirty="0">
              <a:solidFill>
                <a:schemeClr val="tx2"/>
              </a:solidFill>
            </a:endParaRPr>
          </a:p>
          <a:p>
            <a:pPr lvl="1">
              <a:buFontTx/>
              <a:buChar char="•"/>
            </a:pPr>
            <a:endParaRPr lang="en-US" sz="800" dirty="0">
              <a:solidFill>
                <a:schemeClr val="tx2"/>
              </a:solidFill>
            </a:endParaRPr>
          </a:p>
          <a:p>
            <a:pPr lvl="1">
              <a:buFontTx/>
              <a:buChar char="•"/>
            </a:pPr>
            <a:endParaRPr lang="en-US" sz="800" dirty="0">
              <a:solidFill>
                <a:schemeClr val="tx2"/>
              </a:solidFill>
            </a:endParaRPr>
          </a:p>
          <a:p>
            <a:pPr lvl="1">
              <a:buFont typeface="Wingdings" pitchFamily="2" charset="2"/>
              <a:buChar char="Ø"/>
            </a:pPr>
            <a:r>
              <a:rPr lang="en-US" dirty="0">
                <a:solidFill>
                  <a:schemeClr val="tx2"/>
                </a:solidFill>
              </a:rPr>
              <a:t>Help America Vote Act of 2002 (HAVA) requires all voters to be able to cast ballots on a voting system “privately and </a:t>
            </a:r>
            <a:r>
              <a:rPr lang="en-US" i="1" dirty="0">
                <a:solidFill>
                  <a:schemeClr val="tx2"/>
                </a:solidFill>
              </a:rPr>
              <a:t>independently</a:t>
            </a:r>
            <a:r>
              <a:rPr lang="en-US" dirty="0">
                <a:solidFill>
                  <a:schemeClr val="tx2"/>
                </a:solidFill>
              </a:rPr>
              <a:t>”.</a:t>
            </a:r>
          </a:p>
          <a:p>
            <a:pPr lvl="1">
              <a:buFont typeface="Wingdings" pitchFamily="2" charset="2"/>
              <a:buChar char="Ø"/>
            </a:pPr>
            <a:r>
              <a:rPr lang="en-US" dirty="0">
                <a:solidFill>
                  <a:schemeClr val="tx2"/>
                </a:solidFill>
              </a:rPr>
              <a:t>Extends to the ability of voter to </a:t>
            </a:r>
            <a:r>
              <a:rPr lang="en-US" i="1" dirty="0">
                <a:solidFill>
                  <a:schemeClr val="tx2"/>
                </a:solidFill>
              </a:rPr>
              <a:t>enter</a:t>
            </a:r>
            <a:r>
              <a:rPr lang="en-US" dirty="0">
                <a:solidFill>
                  <a:schemeClr val="tx2"/>
                </a:solidFill>
              </a:rPr>
              <a:t> the polls, and to be able to </a:t>
            </a:r>
            <a:r>
              <a:rPr lang="en-US" i="1" dirty="0">
                <a:solidFill>
                  <a:schemeClr val="tx2"/>
                </a:solidFill>
              </a:rPr>
              <a:t>cast a ballot on an accessible voting system.</a:t>
            </a:r>
            <a:endParaRPr lang="en-US" dirty="0">
              <a:solidFill>
                <a:schemeClr val="tx2"/>
              </a:solidFill>
            </a:endParaRPr>
          </a:p>
          <a:p>
            <a:pPr lvl="1">
              <a:buNone/>
            </a:pPr>
            <a:r>
              <a:rPr lang="en-US" dirty="0">
                <a:solidFill>
                  <a:schemeClr val="tx2"/>
                </a:solidFill>
              </a:rPr>
              <a:t>	</a:t>
            </a:r>
            <a:r>
              <a:rPr lang="en-US" sz="2000" i="1" dirty="0">
                <a:solidFill>
                  <a:schemeClr val="tx2"/>
                </a:solidFill>
              </a:rPr>
              <a:t>(52 United States Code Annotated 21081)</a:t>
            </a:r>
          </a:p>
          <a:p>
            <a:pPr lvl="1">
              <a:buNone/>
            </a:pPr>
            <a:endParaRPr lang="en-US" dirty="0"/>
          </a:p>
          <a:p>
            <a:pPr lvl="1">
              <a:buNone/>
            </a:pPr>
            <a:endParaRPr lang="en-US" dirty="0"/>
          </a:p>
          <a:p>
            <a:pPr lvl="1">
              <a:buNone/>
            </a:pPr>
            <a:endParaRPr lang="en-US" dirty="0"/>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42E2E3-19FE-4FC3-99A0-89685A9D1B80}"/>
              </a:ext>
            </a:extLst>
          </p:cNvPr>
          <p:cNvSpPr>
            <a:spLocks noGrp="1"/>
          </p:cNvSpPr>
          <p:nvPr>
            <p:ph type="title"/>
          </p:nvPr>
        </p:nvSpPr>
        <p:spPr/>
        <p:txBody>
          <a:bodyPr/>
          <a:lstStyle/>
          <a:p>
            <a:r>
              <a:rPr lang="en-US" dirty="0"/>
              <a:t>What are the legal requirements?</a:t>
            </a:r>
          </a:p>
        </p:txBody>
      </p:sp>
      <p:sp>
        <p:nvSpPr>
          <p:cNvPr id="3" name="Content Placeholder 2">
            <a:extLst>
              <a:ext uri="{FF2B5EF4-FFF2-40B4-BE49-F238E27FC236}">
                <a16:creationId xmlns:a16="http://schemas.microsoft.com/office/drawing/2014/main" id="{C4B0EA1E-2A7F-4F43-A28F-1F9BE444E0C5}"/>
              </a:ext>
            </a:extLst>
          </p:cNvPr>
          <p:cNvSpPr>
            <a:spLocks noGrp="1"/>
          </p:cNvSpPr>
          <p:nvPr>
            <p:ph idx="1"/>
          </p:nvPr>
        </p:nvSpPr>
        <p:spPr/>
        <p:txBody>
          <a:bodyPr>
            <a:normAutofit/>
          </a:bodyPr>
          <a:lstStyle/>
          <a:p>
            <a:pPr algn="ctr">
              <a:buNone/>
            </a:pPr>
            <a:r>
              <a:rPr lang="en-US" b="1" u="sng" dirty="0">
                <a:solidFill>
                  <a:schemeClr val="tx2"/>
                </a:solidFill>
              </a:rPr>
              <a:t>Federal Laws and Regulations</a:t>
            </a:r>
            <a:endParaRPr lang="en-US" dirty="0">
              <a:solidFill>
                <a:schemeClr val="tx2"/>
              </a:solidFill>
            </a:endParaRPr>
          </a:p>
          <a:p>
            <a:pPr lvl="1">
              <a:buFontTx/>
              <a:buChar char="•"/>
            </a:pPr>
            <a:endParaRPr lang="en-US" sz="800" dirty="0">
              <a:solidFill>
                <a:schemeClr val="tx2"/>
              </a:solidFill>
            </a:endParaRPr>
          </a:p>
          <a:p>
            <a:pPr lvl="1">
              <a:buFontTx/>
              <a:buChar char="•"/>
            </a:pPr>
            <a:endParaRPr lang="en-US" sz="800" dirty="0">
              <a:solidFill>
                <a:schemeClr val="tx2"/>
              </a:solidFill>
            </a:endParaRPr>
          </a:p>
          <a:p>
            <a:pPr lvl="1">
              <a:buFont typeface="Wingdings" pitchFamily="2" charset="2"/>
              <a:buChar char="Ø"/>
            </a:pPr>
            <a:r>
              <a:rPr lang="en-US" dirty="0">
                <a:solidFill>
                  <a:schemeClr val="tx2"/>
                </a:solidFill>
              </a:rPr>
              <a:t>Americans with Disabilities Act applicable generally to public facilities, sets standards for individuals with disabilities to be access the facility without unnecessary inconvenience.</a:t>
            </a:r>
          </a:p>
          <a:p>
            <a:pPr lvl="1">
              <a:buFont typeface="Wingdings" pitchFamily="2" charset="2"/>
              <a:buChar char="Ø"/>
            </a:pPr>
            <a:r>
              <a:rPr lang="en-US" dirty="0">
                <a:solidFill>
                  <a:schemeClr val="tx2"/>
                </a:solidFill>
              </a:rPr>
              <a:t>Extends to the ability of voter to </a:t>
            </a:r>
            <a:r>
              <a:rPr lang="en-US" i="1" dirty="0">
                <a:solidFill>
                  <a:schemeClr val="tx2"/>
                </a:solidFill>
              </a:rPr>
              <a:t>enter</a:t>
            </a:r>
            <a:r>
              <a:rPr lang="en-US" dirty="0">
                <a:solidFill>
                  <a:schemeClr val="tx2"/>
                </a:solidFill>
              </a:rPr>
              <a:t> the polls, and to be able to </a:t>
            </a:r>
            <a:r>
              <a:rPr lang="en-US" i="1" dirty="0">
                <a:solidFill>
                  <a:schemeClr val="tx2"/>
                </a:solidFill>
              </a:rPr>
              <a:t>cast a ballot on an accessible voting system.</a:t>
            </a:r>
          </a:p>
          <a:p>
            <a:pPr lvl="1">
              <a:buFont typeface="Wingdings" pitchFamily="2" charset="2"/>
              <a:buChar char="Ø"/>
            </a:pPr>
            <a:r>
              <a:rPr lang="en-US" i="1" dirty="0">
                <a:solidFill>
                  <a:schemeClr val="tx2"/>
                </a:solidFill>
              </a:rPr>
              <a:t>Therefore, at least one voting system must be available for voter to cast ballot independently.</a:t>
            </a:r>
            <a:endParaRPr lang="en-US" dirty="0">
              <a:solidFill>
                <a:schemeClr val="tx2"/>
              </a:solidFill>
            </a:endParaRPr>
          </a:p>
          <a:p>
            <a:endParaRPr lang="en-US" dirty="0"/>
          </a:p>
        </p:txBody>
      </p:sp>
    </p:spTree>
    <p:extLst>
      <p:ext uri="{BB962C8B-B14F-4D97-AF65-F5344CB8AC3E}">
        <p14:creationId xmlns:p14="http://schemas.microsoft.com/office/powerpoint/2010/main" val="1433525657"/>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The “Nuts and Bolts” </a:t>
            </a:r>
          </a:p>
        </p:txBody>
      </p:sp>
      <p:sp>
        <p:nvSpPr>
          <p:cNvPr id="3" name="Content Placeholder 2"/>
          <p:cNvSpPr>
            <a:spLocks noGrp="1"/>
          </p:cNvSpPr>
          <p:nvPr>
            <p:ph idx="1"/>
          </p:nvPr>
        </p:nvSpPr>
        <p:spPr/>
        <p:txBody>
          <a:bodyPr>
            <a:normAutofit/>
          </a:bodyPr>
          <a:lstStyle/>
          <a:p>
            <a:r>
              <a:rPr lang="en-US" dirty="0"/>
              <a:t>U.S. Department of Justice has revised regulations regarding what the ADA requires for accessibility in polling places. Some former “best practices” are now required</a:t>
            </a:r>
          </a:p>
          <a:p>
            <a:r>
              <a:rPr lang="en-US" i="1" dirty="0"/>
              <a:t>See </a:t>
            </a:r>
            <a:r>
              <a:rPr lang="en-US" dirty="0">
                <a:hlinkClick r:id="rId3"/>
              </a:rPr>
              <a:t>https://www.in.gov/sos/elections/2655.htm</a:t>
            </a:r>
            <a:r>
              <a:rPr lang="en-US" dirty="0"/>
              <a:t> </a:t>
            </a:r>
          </a:p>
          <a:p>
            <a:r>
              <a:rPr lang="en-US" dirty="0"/>
              <a:t>NOTE: It is important to distinguish between </a:t>
            </a:r>
            <a:r>
              <a:rPr lang="en-US" i="1" dirty="0"/>
              <a:t>suggested practices </a:t>
            </a:r>
            <a:r>
              <a:rPr lang="en-US" dirty="0"/>
              <a:t>from </a:t>
            </a:r>
            <a:r>
              <a:rPr lang="en-US" i="1" dirty="0"/>
              <a:t>legal requirements!</a:t>
            </a:r>
            <a:endParaRPr lang="en-US" dirty="0"/>
          </a:p>
        </p:txBody>
      </p:sp>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“Curbside Voting” Not Allowed </a:t>
            </a:r>
          </a:p>
        </p:txBody>
      </p:sp>
      <p:sp>
        <p:nvSpPr>
          <p:cNvPr id="3" name="Content Placeholder 2"/>
          <p:cNvSpPr>
            <a:spLocks noGrp="1"/>
          </p:cNvSpPr>
          <p:nvPr>
            <p:ph idx="1"/>
          </p:nvPr>
        </p:nvSpPr>
        <p:spPr/>
        <p:txBody>
          <a:bodyPr>
            <a:normAutofit/>
          </a:bodyPr>
          <a:lstStyle/>
          <a:p>
            <a:r>
              <a:rPr lang="en-US" dirty="0"/>
              <a:t>To comply with both privacy and independent voting legal requirements, “curbside voting” is not allowed in Indiana.</a:t>
            </a:r>
          </a:p>
          <a:p>
            <a:r>
              <a:rPr lang="en-US" dirty="0"/>
              <a:t>Instead, voter must be able to enter polling place and use voting system independently if voter wishes to do so. </a:t>
            </a:r>
          </a:p>
          <a:p>
            <a:r>
              <a:rPr lang="en-US" dirty="0"/>
              <a:t>Indiana law requires that each precinct polling place must be accessible (IC 3-11-1.5-6)</a:t>
            </a:r>
          </a:p>
          <a:p>
            <a:r>
              <a:rPr lang="en-US" dirty="0"/>
              <a:t>“Temporary measures” OK. (IC 3-11-1.5-2)</a:t>
            </a:r>
          </a:p>
        </p:txBody>
      </p:sp>
    </p:spTree>
    <p:extLst>
      <p:ext uri="{BB962C8B-B14F-4D97-AF65-F5344CB8AC3E}">
        <p14:creationId xmlns:p14="http://schemas.microsoft.com/office/powerpoint/2010/main" val="3918366745"/>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Enforcement of Accessibility Requirements </a:t>
            </a:r>
          </a:p>
        </p:txBody>
      </p:sp>
      <p:sp>
        <p:nvSpPr>
          <p:cNvPr id="3" name="Content Placeholder 2"/>
          <p:cNvSpPr>
            <a:spLocks noGrp="1"/>
          </p:cNvSpPr>
          <p:nvPr>
            <p:ph idx="1"/>
          </p:nvPr>
        </p:nvSpPr>
        <p:spPr/>
        <p:txBody>
          <a:bodyPr>
            <a:normAutofit lnSpcReduction="10000"/>
          </a:bodyPr>
          <a:lstStyle/>
          <a:p>
            <a:r>
              <a:rPr lang="en-US" dirty="0"/>
              <a:t>Voter may file complaint with at least two state agencies: Indiana Disability Rights or Indiana Election Division</a:t>
            </a:r>
          </a:p>
          <a:p>
            <a:r>
              <a:rPr lang="en-US" dirty="0"/>
              <a:t>Indiana Disability Rights will contact county officials to resolve polling place or voting system issues. Can bring assist individuals in bringing litigation against county</a:t>
            </a:r>
          </a:p>
          <a:p>
            <a:r>
              <a:rPr lang="en-US" dirty="0"/>
              <a:t>Indiana Election Division will review complaint.</a:t>
            </a:r>
          </a:p>
          <a:p>
            <a:r>
              <a:rPr lang="en-US" dirty="0"/>
              <a:t>Indiana Election Commission can investigate and determine appropriate remedy. SOS can file lawsuit to enforce commission’s determination (IC 3-6-4.5). </a:t>
            </a:r>
          </a:p>
        </p:txBody>
      </p:sp>
    </p:spTree>
    <p:extLst>
      <p:ext uri="{BB962C8B-B14F-4D97-AF65-F5344CB8AC3E}">
        <p14:creationId xmlns:p14="http://schemas.microsoft.com/office/powerpoint/2010/main" val="1043716003"/>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Some Practical Ideas</a:t>
            </a:r>
            <a:br>
              <a:rPr lang="en-US" dirty="0"/>
            </a:br>
            <a:r>
              <a:rPr lang="en-US" dirty="0"/>
              <a:t>for Compliance </a:t>
            </a:r>
          </a:p>
        </p:txBody>
      </p:sp>
      <p:sp>
        <p:nvSpPr>
          <p:cNvPr id="3" name="Content Placeholder 2"/>
          <p:cNvSpPr>
            <a:spLocks noGrp="1"/>
          </p:cNvSpPr>
          <p:nvPr>
            <p:ph idx="1"/>
          </p:nvPr>
        </p:nvSpPr>
        <p:spPr/>
        <p:txBody>
          <a:bodyPr>
            <a:normAutofit fontScale="85000" lnSpcReduction="20000"/>
          </a:bodyPr>
          <a:lstStyle/>
          <a:p>
            <a:r>
              <a:rPr lang="en-US" dirty="0"/>
              <a:t>Start at the “grass roots”: Instruct poll workers to report any accessibility barriers that they notice or are told about by voters or others. See what “temporary measures” can be taken before voting begins. </a:t>
            </a:r>
          </a:p>
          <a:p>
            <a:r>
              <a:rPr lang="en-US" dirty="0"/>
              <a:t>Check inventory of signage, ramps, and other devices that are available, and obtain more stock if needed.</a:t>
            </a:r>
          </a:p>
          <a:p>
            <a:r>
              <a:rPr lang="en-US" dirty="0"/>
              <a:t>Conduct at least “random sampling” survey of voting sites using the ADA checklist. Comprehensive survey is ideal.</a:t>
            </a:r>
          </a:p>
          <a:p>
            <a:r>
              <a:rPr lang="en-US" dirty="0"/>
              <a:t>Identify current or potential poll workers with disabilities, and ask for their feedback on what might be improved.</a:t>
            </a:r>
          </a:p>
          <a:p>
            <a:r>
              <a:rPr lang="en-US" dirty="0"/>
              <a:t>As last resort, can relocate polling place. IC 3-11-8-4 requires that fire stations, schools, and other public buildings must be made available as polling places.</a:t>
            </a:r>
          </a:p>
        </p:txBody>
      </p:sp>
    </p:spTree>
    <p:extLst>
      <p:ext uri="{BB962C8B-B14F-4D97-AF65-F5344CB8AC3E}">
        <p14:creationId xmlns:p14="http://schemas.microsoft.com/office/powerpoint/2010/main" val="1751087281"/>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Special Cases: Traveling Board </a:t>
            </a:r>
          </a:p>
        </p:txBody>
      </p:sp>
      <p:sp>
        <p:nvSpPr>
          <p:cNvPr id="3" name="Content Placeholder 2"/>
          <p:cNvSpPr>
            <a:spLocks noGrp="1"/>
          </p:cNvSpPr>
          <p:nvPr>
            <p:ph idx="1"/>
          </p:nvPr>
        </p:nvSpPr>
        <p:spPr/>
        <p:txBody>
          <a:bodyPr>
            <a:normAutofit fontScale="92500" lnSpcReduction="20000"/>
          </a:bodyPr>
          <a:lstStyle/>
          <a:p>
            <a:r>
              <a:rPr lang="en-US" dirty="0"/>
              <a:t>Bipartisan absentee traveling boards available to visit voters “confined” due to illness or injury at place of confinement </a:t>
            </a:r>
            <a:r>
              <a:rPr lang="en-US" b="1" dirty="0"/>
              <a:t>or if voter with disabilities is located in a precinct which is not accessible</a:t>
            </a:r>
            <a:r>
              <a:rPr lang="en-US" dirty="0"/>
              <a:t>. IC 3-11-10-25. </a:t>
            </a:r>
          </a:p>
          <a:p>
            <a:r>
              <a:rPr lang="en-US" dirty="0"/>
              <a:t>Can visit during 19 days immediately before election day.</a:t>
            </a:r>
          </a:p>
          <a:p>
            <a:r>
              <a:rPr lang="en-US" dirty="0"/>
              <a:t>Visit at time agreed to by voter and absentee board, during regular office hours of clerk.</a:t>
            </a:r>
          </a:p>
          <a:p>
            <a:r>
              <a:rPr lang="en-US" dirty="0"/>
              <a:t>Traveling board is only required to schedule one visit with voter, unless voter is unavailable due to medical emergency OR absentee board in its discretion agrees to another visit. workers with disabilities. Ask for their feedback on what might be improved.</a:t>
            </a:r>
          </a:p>
        </p:txBody>
      </p:sp>
    </p:spTree>
    <p:extLst>
      <p:ext uri="{BB962C8B-B14F-4D97-AF65-F5344CB8AC3E}">
        <p14:creationId xmlns:p14="http://schemas.microsoft.com/office/powerpoint/2010/main" val="951310112"/>
      </p:ext>
    </p:extLst>
  </p:cSld>
  <p:clrMapOvr>
    <a:masterClrMapping/>
  </p:clrMapOvr>
  <p:transition spd="med"/>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7448</TotalTime>
  <Words>1161</Words>
  <Application>Microsoft Office PowerPoint</Application>
  <PresentationFormat>Widescreen</PresentationFormat>
  <Paragraphs>83</Paragraphs>
  <Slides>14</Slides>
  <Notes>14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Wingdings</vt:lpstr>
      <vt:lpstr>Office Theme</vt:lpstr>
      <vt:lpstr>Accessibility for Voters  and Poll Workers   </vt:lpstr>
      <vt:lpstr>Why is accessibility  important in elections?</vt:lpstr>
      <vt:lpstr>What are the legal requirements?</vt:lpstr>
      <vt:lpstr>What are the legal requirements?</vt:lpstr>
      <vt:lpstr>The “Nuts and Bolts” </vt:lpstr>
      <vt:lpstr>“Curbside Voting” Not Allowed </vt:lpstr>
      <vt:lpstr>Enforcement of Accessibility Requirements </vt:lpstr>
      <vt:lpstr>Some Practical Ideas for Compliance </vt:lpstr>
      <vt:lpstr>Special Cases: Traveling Board </vt:lpstr>
      <vt:lpstr>Special Cases: Traveling Board </vt:lpstr>
      <vt:lpstr>Special Cases:  Voter Request for Assistance </vt:lpstr>
      <vt:lpstr>Special Cases:  Voter Request for Assistance </vt:lpstr>
      <vt:lpstr>Common Courtesy:  It’s not the law, but helps everyone </vt:lpstr>
      <vt:lpstr>  QUESTIONS?</vt:lpstr>
    </vt:vector>
  </TitlesOfParts>
  <Company>State of Indiana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Indiana Election Division</dc:title>
  <dc:creator>IOT</dc:creator>
  <cp:lastModifiedBy>Nussmeyer, Angela M</cp:lastModifiedBy>
  <cp:revision>240</cp:revision>
  <cp:lastPrinted>2019-12-05T22:53:56Z</cp:lastPrinted>
  <dcterms:created xsi:type="dcterms:W3CDTF">2011-02-28T14:36:46Z</dcterms:created>
  <dcterms:modified xsi:type="dcterms:W3CDTF">2025-12-12T14:53:02Z</dcterms:modified>
</cp:coreProperties>
</file>