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288" r:id="rId4"/>
    <p:sldId id="308" r:id="rId5"/>
    <p:sldId id="307" r:id="rId6"/>
    <p:sldId id="346" r:id="rId7"/>
    <p:sldId id="342" r:id="rId8"/>
    <p:sldId id="344" r:id="rId9"/>
    <p:sldId id="345" r:id="rId10"/>
    <p:sldId id="290" r:id="rId11"/>
    <p:sldId id="310" r:id="rId12"/>
    <p:sldId id="292" r:id="rId13"/>
    <p:sldId id="293" r:id="rId14"/>
    <p:sldId id="294" r:id="rId15"/>
    <p:sldId id="332" r:id="rId16"/>
    <p:sldId id="295" r:id="rId17"/>
    <p:sldId id="296" r:id="rId18"/>
    <p:sldId id="297" r:id="rId19"/>
    <p:sldId id="331" r:id="rId20"/>
    <p:sldId id="311" r:id="rId21"/>
    <p:sldId id="317" r:id="rId22"/>
    <p:sldId id="318" r:id="rId23"/>
    <p:sldId id="320" r:id="rId24"/>
    <p:sldId id="321" r:id="rId25"/>
    <p:sldId id="328" r:id="rId26"/>
    <p:sldId id="302" r:id="rId27"/>
    <p:sldId id="341" r:id="rId28"/>
  </p:sldIdLst>
  <p:sldSz cx="9144000" cy="6858000" type="screen4x3"/>
  <p:notesSz cx="9236075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4660"/>
  </p:normalViewPr>
  <p:slideViewPr>
    <p:cSldViewPr>
      <p:cViewPr varScale="1">
        <p:scale>
          <a:sx n="123" d="100"/>
          <a:sy n="123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BBA376-3EA4-48B6-8035-7C51FA52D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84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608" y="3329941"/>
            <a:ext cx="738886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1F2F9E-13EA-4466-96A8-A8D4071AED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85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FA8BA-F73A-4D98-9681-6E4657875937}" type="slidenum">
              <a:rPr lang="en-US"/>
              <a:pPr/>
              <a:t>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1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9C3-F824-4FCD-92DD-31A3B40E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1E66-CE3D-49A1-B0CD-528F8ABFD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B19D-EF62-47F2-9362-89CEF1C7D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FFFE-8FD8-4C94-A7EE-4313497FF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B1BC-4657-42D1-9D29-CC329BE7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D042C-C154-4A77-B714-87178A054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8463-2664-4C1A-B2DC-8E043C6EB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C2A6-148D-4125-8AD1-AD97FD018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DA59-E073-47C1-8226-9EC6FB0AD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F5E3-BBBA-4EFC-99CC-B6711F0EA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C7DD-27C3-4343-A199-DC2F2FB5C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95636-245C-49C1-A2A1-2C136BA6C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vap.gov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828800"/>
          </a:xfrm>
        </p:spPr>
        <p:txBody>
          <a:bodyPr>
            <a:normAutofit/>
          </a:bodyPr>
          <a:lstStyle/>
          <a:p>
            <a:r>
              <a:rPr lang="en-US" sz="4800" dirty="0"/>
              <a:t>Military and Overseas Voters –  </a:t>
            </a:r>
            <a:br>
              <a:rPr lang="en-US" sz="4800" dirty="0"/>
            </a:br>
            <a:r>
              <a:rPr lang="en-US" sz="4800" dirty="0"/>
              <a:t>December 14, 2022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600200" y="5181600"/>
            <a:ext cx="64008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Brad King</a:t>
            </a:r>
          </a:p>
          <a:p>
            <a:r>
              <a:rPr lang="en-US" dirty="0"/>
              <a:t>Co-Director, Indiana Election Division</a:t>
            </a:r>
          </a:p>
          <a:p>
            <a:r>
              <a:rPr lang="en-US" dirty="0"/>
              <a:t>2023 Election Administrators’ Conference </a:t>
            </a:r>
          </a:p>
          <a:p>
            <a:endParaRPr lang="en-US" dirty="0"/>
          </a:p>
        </p:txBody>
      </p:sp>
      <p:pic>
        <p:nvPicPr>
          <p:cNvPr id="2053" name="Picture 5" descr="seal19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90800"/>
            <a:ext cx="2286000" cy="2332038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“Do You Intend to Return?”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Box 1 of FPCA allows persons to designate the type of military/overseas voter they are.</a:t>
            </a:r>
          </a:p>
          <a:p>
            <a:r>
              <a:rPr lang="en-US" sz="3000" dirty="0">
                <a:solidFill>
                  <a:schemeClr val="tx2"/>
                </a:solidFill>
              </a:rPr>
              <a:t>FPCA: “How does applicant qualify as military/overseas voter?”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(Make one selection):</a:t>
            </a:r>
          </a:p>
          <a:p>
            <a:pPr lvl="1"/>
            <a:r>
              <a:rPr lang="en-US" dirty="0"/>
              <a:t>I am on active duty in the “Uniformed Services” or Merchant Marine OR am eligible spouse or dependent. </a:t>
            </a:r>
          </a:p>
          <a:p>
            <a:pPr lvl="1"/>
            <a:r>
              <a:rPr lang="en-US" dirty="0"/>
              <a:t>I am a U.S. citizen living outside the country, and I </a:t>
            </a:r>
            <a:r>
              <a:rPr lang="en-US" i="1" dirty="0"/>
              <a:t>intend to return. </a:t>
            </a:r>
          </a:p>
          <a:p>
            <a:pPr lvl="1"/>
            <a:r>
              <a:rPr lang="en-US" dirty="0"/>
              <a:t>I am a U.S. citizen living outside the country and </a:t>
            </a:r>
            <a:r>
              <a:rPr lang="en-US" i="1" dirty="0"/>
              <a:t>my return is uncertain. </a:t>
            </a:r>
          </a:p>
          <a:p>
            <a:pPr lvl="1"/>
            <a:r>
              <a:rPr lang="en-US" dirty="0"/>
              <a:t>I am a U.S. citizen living outside the country and I have never lived in the United States. </a:t>
            </a:r>
            <a:r>
              <a:rPr lang="en-US" i="1" dirty="0"/>
              <a:t> </a:t>
            </a:r>
            <a:r>
              <a:rPr lang="en-US" i="1" u="sng" dirty="0"/>
              <a:t>(NOTE: An applicant choosing this selection is not eligible to vote in Indiana under Indiana Constitution).</a:t>
            </a:r>
            <a:endParaRPr lang="en-US" u="sng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0" hangingPunct="0"/>
            <a:endParaRPr kumimoji="1" lang="en-US" sz="1000" u="sng" dirty="0">
              <a:solidFill>
                <a:schemeClr val="tx2"/>
              </a:solidFill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kumimoji="1" lang="en-US" u="sng" dirty="0">
                <a:solidFill>
                  <a:schemeClr val="tx2"/>
                </a:solidFill>
              </a:rPr>
              <a:t>What is MOVE?</a:t>
            </a:r>
            <a:r>
              <a:rPr kumimoji="1" lang="en-US" dirty="0">
                <a:solidFill>
                  <a:schemeClr val="tx2"/>
                </a:solidFill>
              </a:rPr>
              <a:t>: </a:t>
            </a:r>
            <a:r>
              <a:rPr kumimoji="1" lang="en-US" sz="2800" dirty="0">
                <a:solidFill>
                  <a:schemeClr val="tx2"/>
                </a:solidFill>
              </a:rPr>
              <a:t>Federal law “Military and Overseas Voter Empowerment Act” of 2010. Parallel requirements added to Indiana law for local or special elections.</a:t>
            </a:r>
          </a:p>
          <a:p>
            <a:pPr eaLnBrk="0" hangingPunct="0">
              <a:buFont typeface="Wingdings" pitchFamily="2" charset="2"/>
              <a:buChar char="Ø"/>
            </a:pPr>
            <a:endParaRPr kumimoji="1" lang="en-US" sz="1000" dirty="0">
              <a:solidFill>
                <a:schemeClr val="tx2"/>
              </a:solidFill>
            </a:endParaRPr>
          </a:p>
          <a:p>
            <a:pPr eaLnBrk="0" hangingPunct="0">
              <a:buClr>
                <a:schemeClr val="tx2"/>
              </a:buClr>
              <a:buFont typeface="Wingdings" pitchFamily="2" charset="2"/>
              <a:buChar char="Ø"/>
            </a:pPr>
            <a:r>
              <a:rPr kumimoji="1" lang="en-US" sz="2800" u="sng" dirty="0">
                <a:solidFill>
                  <a:schemeClr val="tx2"/>
                </a:solidFill>
              </a:rPr>
              <a:t>Impact of MOVE</a:t>
            </a:r>
            <a:r>
              <a:rPr kumimoji="1" lang="en-US" sz="2800" dirty="0">
                <a:solidFill>
                  <a:schemeClr val="tx2"/>
                </a:solidFill>
              </a:rPr>
              <a:t>: Absentee ballots must be printed </a:t>
            </a:r>
            <a:r>
              <a:rPr kumimoji="1" lang="en-US" sz="2800" dirty="0"/>
              <a:t>not later than 50 days before election, and, if application approved, send absentee ballot not later than 45 days (always Saturday) before election.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MOVE Information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 eaLnBrk="0" hangingPunct="0"/>
            <a:endParaRPr kumimoji="1" lang="en-US" sz="800" dirty="0">
              <a:solidFill>
                <a:schemeClr val="tx2"/>
              </a:solidFill>
              <a:latin typeface="AGaramond"/>
            </a:endParaRPr>
          </a:p>
          <a:p>
            <a:pPr lvl="2" eaLnBrk="0" hangingPunct="0"/>
            <a:endParaRPr kumimoji="1" lang="en-US" sz="800" dirty="0">
              <a:solidFill>
                <a:schemeClr val="tx2"/>
              </a:solidFill>
              <a:latin typeface="AGaramond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kumimoji="1" lang="en-US" sz="2800" dirty="0">
                <a:solidFill>
                  <a:schemeClr val="tx2"/>
                </a:solidFill>
                <a:latin typeface="AGaramond"/>
              </a:rPr>
              <a:t>CEB may transmit blank FPCA applications to military/overseas voters by mail, Email or Fax on request </a:t>
            </a:r>
          </a:p>
          <a:p>
            <a:pPr lvl="2" eaLnBrk="0" hangingPunct="0">
              <a:buFont typeface="Wingdings" pitchFamily="2" charset="2"/>
              <a:buChar char="u"/>
            </a:pPr>
            <a:endParaRPr kumimoji="1" lang="en-US" sz="1200" dirty="0">
              <a:solidFill>
                <a:schemeClr val="tx2"/>
              </a:solidFill>
              <a:latin typeface="AGaramond"/>
            </a:endParaRPr>
          </a:p>
          <a:p>
            <a:pPr lvl="1" eaLnBrk="0" hangingPunct="0">
              <a:buSzPct val="120000"/>
              <a:buFont typeface="Wingdings" pitchFamily="2" charset="2"/>
              <a:buChar char="ü"/>
            </a:pPr>
            <a:r>
              <a:rPr kumimoji="1" lang="en-US" dirty="0">
                <a:solidFill>
                  <a:schemeClr val="tx2"/>
                </a:solidFill>
                <a:latin typeface="AGaramond"/>
              </a:rPr>
              <a:t> If request doesn’t include usable Email address or Fax, then send by mail if mailing address is provided</a:t>
            </a:r>
          </a:p>
          <a:p>
            <a:pPr lvl="1" eaLnBrk="0" hangingPunct="0">
              <a:buSzPct val="120000"/>
              <a:buNone/>
            </a:pPr>
            <a:endParaRPr kumimoji="1" lang="en-US" sz="1200" dirty="0">
              <a:solidFill>
                <a:schemeClr val="tx2"/>
              </a:solidFill>
              <a:latin typeface="AGaramond"/>
            </a:endParaRPr>
          </a:p>
          <a:p>
            <a:pPr lvl="1" eaLnBrk="0" hangingPunct="0">
              <a:buSzPct val="120000"/>
              <a:buFont typeface="Wingdings" pitchFamily="2" charset="2"/>
              <a:buChar char="ü"/>
            </a:pPr>
            <a:r>
              <a:rPr kumimoji="1" lang="en-US" i="1" dirty="0">
                <a:solidFill>
                  <a:schemeClr val="tx2"/>
                </a:solidFill>
                <a:latin typeface="AGaramond"/>
              </a:rPr>
              <a:t>MOVE Information Sheet </a:t>
            </a:r>
            <a:r>
              <a:rPr kumimoji="1" lang="en-US" dirty="0">
                <a:solidFill>
                  <a:schemeClr val="tx2"/>
                </a:solidFill>
                <a:latin typeface="AGaramond"/>
              </a:rPr>
              <a:t>regarding use of Email, Fax, and internet must be sent with blank FPCA. </a:t>
            </a:r>
            <a:r>
              <a:rPr kumimoji="1" lang="en-US" i="1" dirty="0">
                <a:solidFill>
                  <a:schemeClr val="tx2"/>
                </a:solidFill>
                <a:latin typeface="AGaramond"/>
              </a:rPr>
              <a:t>Included with Election Forms on Election Administrator webpage and county SVRS portal.</a:t>
            </a:r>
          </a:p>
          <a:p>
            <a:pPr marL="457200" lvl="1" indent="0" eaLnBrk="0" hangingPunct="0">
              <a:buSzPct val="120000"/>
              <a:buNone/>
            </a:pPr>
            <a:endParaRPr kumimoji="1" lang="en-US" i="1" dirty="0">
              <a:solidFill>
                <a:schemeClr val="tx2"/>
              </a:solidFill>
              <a:latin typeface="AGaramond"/>
            </a:endParaRPr>
          </a:p>
          <a:p>
            <a:pPr lvl="1" eaLnBrk="0" hangingPunct="0">
              <a:buSzPct val="120000"/>
              <a:buFont typeface="Wingdings" pitchFamily="2" charset="2"/>
              <a:buChar char="ü"/>
            </a:pPr>
            <a:r>
              <a:rPr kumimoji="1" lang="en-US" i="1" dirty="0">
                <a:solidFill>
                  <a:schemeClr val="tx2"/>
                </a:solidFill>
                <a:latin typeface="AGaramond"/>
              </a:rPr>
              <a:t>NOTE: Use MOVE Information Sheet 2022 revision; earlier versions not grandfathered.</a:t>
            </a:r>
            <a:endParaRPr kumimoji="1" lang="en-US" sz="800" i="1" dirty="0">
              <a:solidFill>
                <a:schemeClr val="tx2"/>
              </a:solidFill>
              <a:latin typeface="AGaramond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Digital image </a:t>
            </a:r>
            <a:r>
              <a:rPr lang="en-US"/>
              <a:t>of FPCA </a:t>
            </a:r>
            <a:r>
              <a:rPr lang="en-US" dirty="0"/>
              <a:t>&amp; ballot OK; scanning not required!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kumimoji="1" lang="en-US" sz="2800" dirty="0">
                <a:solidFill>
                  <a:schemeClr val="tx2"/>
                </a:solidFill>
                <a:latin typeface="AGaramond"/>
              </a:rPr>
              <a:t>Military/Overseas voters may submit FPCA by </a:t>
            </a:r>
          </a:p>
          <a:p>
            <a:pPr marL="914400" lvl="2" indent="0" eaLnBrk="0" hangingPunct="0">
              <a:buNone/>
            </a:pPr>
            <a:r>
              <a:rPr kumimoji="1" lang="en-US" dirty="0">
                <a:solidFill>
                  <a:schemeClr val="tx2"/>
                </a:solidFill>
                <a:latin typeface="AGaramond"/>
              </a:rPr>
              <a:t>Mail; </a:t>
            </a:r>
          </a:p>
          <a:p>
            <a:pPr marL="914400" lvl="2" indent="0" eaLnBrk="0" hangingPunct="0">
              <a:buNone/>
            </a:pPr>
            <a:r>
              <a:rPr kumimoji="1" lang="en-US" b="1" i="1" dirty="0">
                <a:solidFill>
                  <a:schemeClr val="tx2"/>
                </a:solidFill>
                <a:latin typeface="AGaramond"/>
              </a:rPr>
              <a:t>Email </a:t>
            </a:r>
            <a:r>
              <a:rPr kumimoji="1" lang="en-US" dirty="0">
                <a:solidFill>
                  <a:schemeClr val="tx2"/>
                </a:solidFill>
                <a:latin typeface="AGaramond"/>
              </a:rPr>
              <a:t>(with </a:t>
            </a:r>
            <a:r>
              <a:rPr kumimoji="1" lang="en-US" i="1" dirty="0">
                <a:solidFill>
                  <a:schemeClr val="tx2"/>
                </a:solidFill>
                <a:latin typeface="AGaramond"/>
              </a:rPr>
              <a:t>digital </a:t>
            </a:r>
            <a:r>
              <a:rPr kumimoji="1" lang="en-US" dirty="0">
                <a:solidFill>
                  <a:schemeClr val="tx2"/>
                </a:solidFill>
                <a:latin typeface="AGaramond"/>
              </a:rPr>
              <a:t>copy of completed application attached); or </a:t>
            </a:r>
          </a:p>
          <a:p>
            <a:pPr marL="914400" lvl="2" indent="0" eaLnBrk="0" hangingPunct="0">
              <a:buNone/>
            </a:pPr>
            <a:r>
              <a:rPr kumimoji="1" lang="en-US" dirty="0">
                <a:solidFill>
                  <a:schemeClr val="tx2"/>
                </a:solidFill>
                <a:latin typeface="AGaramond"/>
              </a:rPr>
              <a:t>FAX</a:t>
            </a:r>
          </a:p>
          <a:p>
            <a:pPr eaLnBrk="0" hangingPunct="0">
              <a:buFont typeface="Wingdings" pitchFamily="2" charset="2"/>
              <a:buChar char="Ø"/>
            </a:pPr>
            <a:endParaRPr kumimoji="1" lang="en-US" sz="800" dirty="0">
              <a:solidFill>
                <a:schemeClr val="tx2"/>
              </a:solidFill>
              <a:latin typeface="AGaramond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kumimoji="1" lang="en-US" sz="2800" dirty="0">
                <a:solidFill>
                  <a:schemeClr val="tx2"/>
                </a:solidFill>
                <a:latin typeface="AGaramond"/>
              </a:rPr>
              <a:t>If voter sent FPCA by email, then clerk sends email acknowledging receipt</a:t>
            </a:r>
          </a:p>
          <a:p>
            <a:pPr eaLnBrk="0" hangingPunct="0">
              <a:buFont typeface="Wingdings" pitchFamily="2" charset="2"/>
              <a:buChar char="Ø"/>
            </a:pPr>
            <a:r>
              <a:rPr kumimoji="1" lang="en-US" sz="2800" dirty="0">
                <a:solidFill>
                  <a:schemeClr val="tx2"/>
                </a:solidFill>
                <a:latin typeface="AGaramond"/>
              </a:rPr>
              <a:t>FPCA absentee </a:t>
            </a:r>
            <a:r>
              <a:rPr lang="en-US" sz="2800" dirty="0">
                <a:solidFill>
                  <a:schemeClr val="tx2"/>
                </a:solidFill>
                <a:latin typeface="AGaramond"/>
              </a:rPr>
              <a:t>is denied, clerk must send written notice of reason for denial within 48 hours </a:t>
            </a:r>
            <a:r>
              <a:rPr lang="en-US" sz="2400" dirty="0">
                <a:solidFill>
                  <a:schemeClr val="tx2"/>
                </a:solidFill>
                <a:latin typeface="AGaramond"/>
              </a:rPr>
              <a:t>(ABS-14; IC 3-11-4-17.5)</a:t>
            </a:r>
          </a:p>
          <a:p>
            <a:pPr eaLnBrk="0" hangingPunct="0">
              <a:buFont typeface="Wingdings" pitchFamily="2" charset="2"/>
              <a:buChar char="Ø"/>
            </a:pPr>
            <a:endParaRPr lang="en-US" sz="800" dirty="0">
              <a:solidFill>
                <a:schemeClr val="tx2"/>
              </a:solidFill>
              <a:latin typeface="AGaramond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Absentee Voting by Email or FAX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u="sng" dirty="0">
                <a:solidFill>
                  <a:schemeClr val="tx2"/>
                </a:solidFill>
              </a:rPr>
              <a:t>Voting Absentee by Email or Fax </a:t>
            </a:r>
          </a:p>
          <a:p>
            <a:pPr algn="ctr">
              <a:buNone/>
            </a:pPr>
            <a:endParaRPr lang="en-US" sz="900" b="1" u="sng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>
                <a:schemeClr val="tx2"/>
              </a:buClr>
              <a:buFont typeface="Wingdings" pitchFamily="2" charset="2"/>
              <a:buChar char="Ø"/>
            </a:pPr>
            <a:endParaRPr lang="en-US" sz="9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Special deadline: Voter requesting to vote by Email or fax may apply not later than noon day before the election (</a:t>
            </a:r>
            <a:r>
              <a:rPr lang="en-US" sz="2800" dirty="0">
                <a:solidFill>
                  <a:schemeClr val="tx2"/>
                </a:solidFill>
              </a:rPr>
              <a:t>IC 3-11-4-6(j); IC 3-11-4-3(a)(2))</a:t>
            </a:r>
          </a:p>
          <a:p>
            <a:pPr>
              <a:spcBef>
                <a:spcPct val="0"/>
              </a:spcBef>
              <a:buClr>
                <a:schemeClr val="tx2"/>
              </a:buClr>
              <a:buFont typeface="Wingdings" pitchFamily="2" charset="2"/>
              <a:buChar char="Ø"/>
            </a:pPr>
            <a:endParaRPr lang="en-US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If application to vote by Email or fax approved, clerk faxes ballot (or emails scanned copy of ballot), cover  sheet and affidavit (ABS-9 – form now incorporated into SVRS), and “MOVE” Instruction Sheet to voter)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endParaRPr lang="en-US" sz="9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Absentee Voting by Email or FAX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Voter returns completed ballot and ABS-9 by fax (or by email with digital copy of completed ballot and Waiver of Secret Ballot (ABS-9)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endParaRPr lang="en-US" sz="9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Clerk (or designee) seals returned ballot in special absentee ballot envelope </a:t>
            </a:r>
            <a:r>
              <a:rPr lang="en-US" i="1" dirty="0">
                <a:solidFill>
                  <a:schemeClr val="tx2"/>
                </a:solidFill>
              </a:rPr>
              <a:t>(upcoming revised ABS-10B) </a:t>
            </a:r>
            <a:r>
              <a:rPr lang="en-US" dirty="0">
                <a:solidFill>
                  <a:schemeClr val="tx2"/>
                </a:solidFill>
              </a:rPr>
              <a:t>and marks: “Absentee Ballot Received by Fax or Email”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Absentee Voting by Email or FAX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The voter’s returned ballot secrecy waiver (ABS-9) and FPCA (usually) attached to special absentee ballot envelope (revised ABS-10B)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endParaRPr lang="en-US" sz="9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Absentee ballot processed like other absentee ballots in county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Email/Fax confirmation back to voter that ballot received by next business day following receipt. </a:t>
            </a:r>
          </a:p>
          <a:p>
            <a:pPr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Update SVRS so voter can check w</a:t>
            </a:r>
            <a:r>
              <a:rPr lang="en-US" dirty="0"/>
              <a:t>ww.indianavoters.com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(IC 3-11-4-6(</a:t>
            </a:r>
            <a:r>
              <a:rPr lang="en-US" sz="2800" i="1" dirty="0">
                <a:solidFill>
                  <a:schemeClr val="tx2"/>
                </a:solidFill>
              </a:rPr>
              <a:t>i</a:t>
            </a:r>
            <a:r>
              <a:rPr lang="en-US" sz="2800" dirty="0">
                <a:solidFill>
                  <a:schemeClr val="tx2"/>
                </a:solidFill>
              </a:rPr>
              <a:t>))</a:t>
            </a:r>
            <a:endParaRPr lang="en-US" u="sng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Voting by Email or FAX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A ballot returned by Email or Fax may be “remade” by a “bipartisan remake team” </a:t>
            </a:r>
          </a:p>
          <a:p>
            <a:pPr marL="533400" indent="-533400">
              <a:buClr>
                <a:schemeClr val="tx2"/>
              </a:buClr>
              <a:buFont typeface="Wingdings" pitchFamily="2" charset="2"/>
              <a:buChar char="Ø"/>
            </a:pPr>
            <a:endParaRPr lang="en-US" sz="800" dirty="0">
              <a:solidFill>
                <a:schemeClr val="tx2"/>
              </a:solidFill>
            </a:endParaRPr>
          </a:p>
          <a:p>
            <a:pPr marL="952500" lvl="1" indent="-495300">
              <a:buFont typeface="Wingdings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Duplicate ballot made (marked duplicate) that reflects vote on ballot so that it can be read by optical scanner </a:t>
            </a:r>
            <a:r>
              <a:rPr lang="en-US" sz="2400" dirty="0">
                <a:solidFill>
                  <a:schemeClr val="tx2"/>
                </a:solidFill>
              </a:rPr>
              <a:t>(IC 3-12-3-5)</a:t>
            </a:r>
          </a:p>
          <a:p>
            <a:pPr marL="952500" lvl="1" indent="-495300">
              <a:buFont typeface="Wingdings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Faxed or emailed ballots cannot be entered into DRE</a:t>
            </a:r>
          </a:p>
          <a:p>
            <a:pPr marL="533400" indent="-533400">
              <a:buClr>
                <a:schemeClr val="tx2"/>
              </a:buClr>
              <a:buFont typeface="Wingdings" pitchFamily="2" charset="2"/>
              <a:buChar char="ü"/>
            </a:pPr>
            <a:endParaRPr lang="en-US" sz="1000" dirty="0">
              <a:solidFill>
                <a:schemeClr val="tx2"/>
              </a:solidFill>
            </a:endParaRPr>
          </a:p>
          <a:p>
            <a:pPr marL="952500" lvl="1" indent="-495300">
              <a:buFont typeface="Wingdings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“Duplicate” ballot must bear a unique number also recorded on printout of original emailed or faxed ballot so they can be linked if necessary in a recount or contest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Voting by 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0" hangingPunct="0">
              <a:buClr>
                <a:schemeClr val="tx2"/>
              </a:buClr>
              <a:buFont typeface="Wingdings" pitchFamily="2" charset="2"/>
              <a:buChar char="Ø"/>
            </a:pPr>
            <a:r>
              <a:rPr kumimoji="1" lang="en-US" dirty="0">
                <a:solidFill>
                  <a:schemeClr val="tx2"/>
                </a:solidFill>
                <a:latin typeface="AGaramond"/>
              </a:rPr>
              <a:t>Military/overseas voters may still vote by mail</a:t>
            </a:r>
          </a:p>
          <a:p>
            <a:pPr eaLnBrk="0" hangingPunct="0">
              <a:buClr>
                <a:schemeClr val="tx2"/>
              </a:buClr>
              <a:buFont typeface="Wingdings" pitchFamily="2" charset="2"/>
              <a:buChar char="Ø"/>
            </a:pPr>
            <a:endParaRPr kumimoji="1" lang="en-US" sz="1800" dirty="0">
              <a:solidFill>
                <a:schemeClr val="tx2"/>
              </a:solidFill>
              <a:latin typeface="AGaramond"/>
            </a:endParaRPr>
          </a:p>
          <a:p>
            <a:pPr eaLnBrk="0" hangingPunct="0">
              <a:buClr>
                <a:schemeClr val="tx2"/>
              </a:buClr>
              <a:buFont typeface="Wingdings" pitchFamily="2" charset="2"/>
              <a:buChar char="Ø"/>
            </a:pPr>
            <a:r>
              <a:rPr kumimoji="1" lang="en-US" dirty="0">
                <a:solidFill>
                  <a:schemeClr val="tx2"/>
                </a:solidFill>
                <a:latin typeface="AGaramond"/>
              </a:rPr>
              <a:t>Absentee Ballots must be delivered by printer to CEB at least 50 days before the election </a:t>
            </a:r>
            <a:r>
              <a:rPr kumimoji="1" lang="en-US" b="1" dirty="0">
                <a:solidFill>
                  <a:schemeClr val="tx2"/>
                </a:solidFill>
                <a:latin typeface="AGaramond"/>
              </a:rPr>
              <a:t>(March 13, 2023; September 18, 2023).</a:t>
            </a:r>
          </a:p>
          <a:p>
            <a:pPr marL="0" indent="0" eaLnBrk="0" hangingPunct="0">
              <a:buClr>
                <a:schemeClr val="tx2"/>
              </a:buClr>
              <a:buNone/>
            </a:pPr>
            <a:endParaRPr kumimoji="1" lang="en-US" dirty="0">
              <a:solidFill>
                <a:schemeClr val="tx2"/>
              </a:solidFill>
              <a:latin typeface="AGaramond"/>
            </a:endParaRPr>
          </a:p>
          <a:p>
            <a:pPr eaLnBrk="0" hangingPunct="0">
              <a:buClr>
                <a:schemeClr val="tx2"/>
              </a:buClr>
              <a:buFont typeface="Wingdings" pitchFamily="2" charset="2"/>
              <a:buChar char="Ø"/>
            </a:pPr>
            <a:r>
              <a:rPr kumimoji="1" lang="en-US" dirty="0">
                <a:solidFill>
                  <a:schemeClr val="tx2"/>
                </a:solidFill>
                <a:latin typeface="AGaramond"/>
              </a:rPr>
              <a:t>Absentee ballot must begin to be sent by mail, fax or Email by 45 days before election if approved absentee ballot applications </a:t>
            </a:r>
            <a:r>
              <a:rPr kumimoji="1" lang="en-US" b="1" dirty="0">
                <a:solidFill>
                  <a:schemeClr val="tx2"/>
                </a:solidFill>
                <a:latin typeface="AGaramond"/>
              </a:rPr>
              <a:t>(Saturday, March 18, 2023; September 23, 2023).</a:t>
            </a:r>
            <a:endParaRPr kumimoji="1" lang="en-US" sz="1400" b="1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Absentee Ballot Mailing Envelopes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All ballots mailed “postage prepaid” with enclosed stamped envelope for return to the county election board “by </a:t>
            </a:r>
            <a:r>
              <a:rPr lang="en-US" i="1" dirty="0">
                <a:solidFill>
                  <a:schemeClr val="tx2"/>
                </a:solidFill>
              </a:rPr>
              <a:t>at least </a:t>
            </a:r>
            <a:r>
              <a:rPr lang="en-US" dirty="0">
                <a:solidFill>
                  <a:schemeClr val="tx2"/>
                </a:solidFill>
              </a:rPr>
              <a:t>first class mail” (</a:t>
            </a:r>
            <a:r>
              <a:rPr lang="en-US" sz="2400" dirty="0">
                <a:solidFill>
                  <a:schemeClr val="tx2"/>
                </a:solidFill>
              </a:rPr>
              <a:t>IC 3-11-4-18; IC 3-11-4-20)</a:t>
            </a:r>
          </a:p>
          <a:p>
            <a:pPr>
              <a:buFontTx/>
              <a:buChar char="•"/>
            </a:pPr>
            <a:endParaRPr lang="en-US" sz="8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>
                <a:solidFill>
                  <a:schemeClr val="tx2"/>
                </a:solidFill>
              </a:rPr>
              <a:t>County Election Board may use special postage free envelopes for military/overseas voters for U.S. Mail</a:t>
            </a:r>
          </a:p>
          <a:p>
            <a:pPr lvl="1">
              <a:buNone/>
            </a:pPr>
            <a:r>
              <a:rPr lang="en-US" sz="2400" dirty="0">
                <a:solidFill>
                  <a:schemeClr val="tx2"/>
                </a:solidFill>
              </a:rPr>
              <a:t>	(IC 3-11-4-6; 39 U.S.C 3406)</a:t>
            </a:r>
          </a:p>
          <a:p>
            <a:pPr>
              <a:buFont typeface="Wingdings" pitchFamily="2" charset="2"/>
              <a:buChar char="ü"/>
            </a:pPr>
            <a:endParaRPr lang="en-US" sz="8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>
                <a:solidFill>
                  <a:schemeClr val="tx2"/>
                </a:solidFill>
              </a:rPr>
              <a:t>Template (and other information) to assist in preparing and printing these envelopes can be found at https://www.fvap.gov/eo/overview/sending-ballots/preparing-mail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 a “Military Voter”?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b="1" u="sng" dirty="0">
                <a:solidFill>
                  <a:schemeClr val="tx2"/>
                </a:solidFill>
              </a:rPr>
              <a:t>Absent Uniform Services Voter </a:t>
            </a:r>
          </a:p>
          <a:p>
            <a:pPr algn="ctr">
              <a:spcBef>
                <a:spcPct val="0"/>
              </a:spcBef>
              <a:buNone/>
            </a:pPr>
            <a:r>
              <a:rPr lang="en-US" b="1" u="sng" dirty="0">
                <a:solidFill>
                  <a:schemeClr val="tx2"/>
                </a:solidFill>
              </a:rPr>
              <a:t>(Military Voter)</a:t>
            </a:r>
          </a:p>
          <a:p>
            <a:pPr algn="ctr">
              <a:buNone/>
            </a:pPr>
            <a:endParaRPr lang="en-US" sz="1200" b="1" u="sng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3000" dirty="0">
                <a:solidFill>
                  <a:schemeClr val="tx2"/>
                </a:solidFill>
              </a:rPr>
              <a:t>Member of armed services or merchant marine absent from residence due to active service </a:t>
            </a:r>
            <a:r>
              <a:rPr lang="en-US" sz="3000" b="1" dirty="0">
                <a:solidFill>
                  <a:schemeClr val="tx2"/>
                </a:solidFill>
              </a:rPr>
              <a:t>within the U.S. or “overseas” (includes Canada)</a:t>
            </a:r>
          </a:p>
          <a:p>
            <a:pPr lvl="1">
              <a:buFont typeface="Wingdings" pitchFamily="2" charset="2"/>
              <a:buChar char="Ø"/>
            </a:pPr>
            <a:endParaRPr lang="en-US" sz="8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3000" dirty="0">
                <a:solidFill>
                  <a:schemeClr val="tx2"/>
                </a:solidFill>
              </a:rPr>
              <a:t>Indiana national guard member deployed outside of Indiana</a:t>
            </a:r>
          </a:p>
          <a:p>
            <a:pPr lvl="1">
              <a:buFont typeface="Wingdings" pitchFamily="2" charset="2"/>
              <a:buChar char="Ø"/>
            </a:pPr>
            <a:endParaRPr lang="en-US" sz="8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Spouse or dependent of these service members </a:t>
            </a:r>
            <a:r>
              <a:rPr lang="en-US" sz="2400" dirty="0">
                <a:solidFill>
                  <a:schemeClr val="tx2"/>
                </a:solidFill>
              </a:rPr>
              <a:t>(IC 3-5-2-1.5)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“Continuing Absentee Applications”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800" b="1" u="sng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If application approved, it is considered “continuing” request until December 31 following date of the application (</a:t>
            </a:r>
            <a:r>
              <a:rPr lang="en-US" sz="2400" dirty="0">
                <a:solidFill>
                  <a:schemeClr val="tx2"/>
                </a:solidFill>
              </a:rPr>
              <a:t>IC 3-11-4-6(e))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400" b="1" i="1" dirty="0">
                <a:solidFill>
                  <a:schemeClr val="tx2"/>
                </a:solidFill>
              </a:rPr>
              <a:t>So military/overseas application for May 2023 primary is good for November 2023 municipal election unless…</a:t>
            </a:r>
          </a:p>
          <a:p>
            <a:pPr>
              <a:buClr>
                <a:schemeClr val="tx2"/>
              </a:buClr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Continuing absentee request considered cancelled if absentee ballot is returned undeliverable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“Federal Only Ballot”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If overseas voter indicates on FPCA that  “my return is uncertain”, overseas voter considered a resident of precinct of county voter registration office; and entitled to </a:t>
            </a:r>
            <a:r>
              <a:rPr lang="en-US" b="1" i="1" dirty="0">
                <a:solidFill>
                  <a:schemeClr val="tx2"/>
                </a:solidFill>
              </a:rPr>
              <a:t>federal only ballot</a:t>
            </a:r>
            <a:r>
              <a:rPr lang="en-US" dirty="0">
                <a:solidFill>
                  <a:schemeClr val="tx2"/>
                </a:solidFill>
              </a:rPr>
              <a:t> (IC 3-11-4-8)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However, in 2023, no candidates for federal office will appear on May 2023 or November 2023 ballot, barring unforeseen special election for US Representative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FWAB?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eaLnBrk="0" hangingPunct="0"/>
            <a:r>
              <a:rPr kumimoji="1" lang="en-US" sz="3200" b="1" u="sng" dirty="0">
                <a:solidFill>
                  <a:schemeClr val="tx2"/>
                </a:solidFill>
              </a:rPr>
              <a:t>Federal Write-in Absentee Ballot (FWAB)</a:t>
            </a:r>
          </a:p>
          <a:p>
            <a:pPr lvl="2" eaLnBrk="0" hangingPunct="0"/>
            <a:endParaRPr kumimoji="1" lang="en-US" sz="800" b="1" u="sng" dirty="0">
              <a:solidFill>
                <a:schemeClr val="tx2"/>
              </a:solidFill>
            </a:endParaRPr>
          </a:p>
          <a:p>
            <a:pPr lvl="1" eaLnBrk="0" hangingPunct="0"/>
            <a:endParaRPr kumimoji="1" lang="en-US" sz="800" dirty="0">
              <a:solidFill>
                <a:schemeClr val="tx2"/>
              </a:solidFill>
            </a:endParaRPr>
          </a:p>
          <a:p>
            <a:pPr lvl="1" eaLnBrk="0" hangingPunct="0"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“Back-up” method for military/overseas voters to reduce risk of receiving and returning ballots too late to have vote count. </a:t>
            </a:r>
            <a:r>
              <a:rPr lang="en-US" b="1" dirty="0">
                <a:solidFill>
                  <a:schemeClr val="tx2"/>
                </a:solidFill>
              </a:rPr>
              <a:t>NOTE: FPCA must be on file for FWAB to be accepted and counted.</a:t>
            </a:r>
            <a:endParaRPr lang="en-US" dirty="0">
              <a:solidFill>
                <a:schemeClr val="tx2"/>
              </a:solidFill>
            </a:endParaRPr>
          </a:p>
          <a:p>
            <a:pPr lvl="1" eaLnBrk="0" hangingPunct="0"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pPr lvl="2" eaLnBrk="0" hangingPunct="0">
              <a:buClr>
                <a:schemeClr val="tx2"/>
              </a:buClr>
              <a:buFont typeface="Wingdings" pitchFamily="2" charset="2"/>
              <a:buChar char="ü"/>
            </a:pPr>
            <a:r>
              <a:rPr kumimoji="1" lang="en-US" sz="2800" dirty="0">
                <a:solidFill>
                  <a:schemeClr val="tx2"/>
                </a:solidFill>
              </a:rPr>
              <a:t>Available from Voting Assistance Officers, U.S. Embassy, or U.S. Consulate</a:t>
            </a:r>
            <a:r>
              <a:rPr kumimoji="1" lang="en-US" sz="2800" i="1" dirty="0">
                <a:solidFill>
                  <a:schemeClr val="tx2"/>
                </a:solidFill>
              </a:rPr>
              <a:t>.</a:t>
            </a:r>
          </a:p>
          <a:p>
            <a:pPr lvl="2" eaLnBrk="0" hangingPunct="0">
              <a:buClr>
                <a:schemeClr val="tx2"/>
              </a:buClr>
              <a:buFont typeface="Wingdings" pitchFamily="2" charset="2"/>
              <a:buChar char="ü"/>
            </a:pPr>
            <a:r>
              <a:rPr kumimoji="1" lang="en-US" sz="2800" dirty="0">
                <a:solidFill>
                  <a:schemeClr val="tx2"/>
                </a:solidFill>
              </a:rPr>
              <a:t>May be downloaded from </a:t>
            </a:r>
            <a:r>
              <a:rPr kumimoji="1" lang="en-US" sz="2800" dirty="0">
                <a:solidFill>
                  <a:schemeClr val="tx2"/>
                </a:solidFill>
                <a:hlinkClick r:id="rId2"/>
              </a:rPr>
              <a:t>www.fvap.gov</a:t>
            </a:r>
            <a:r>
              <a:rPr kumimoji="1" lang="en-US" sz="2800" dirty="0">
                <a:solidFill>
                  <a:schemeClr val="tx2"/>
                </a:solidFill>
              </a:rPr>
              <a:t> </a:t>
            </a:r>
          </a:p>
          <a:p>
            <a:pPr marL="914400" lvl="2" indent="0" eaLnBrk="0" hangingPunct="0">
              <a:buClr>
                <a:schemeClr val="tx2"/>
              </a:buClr>
              <a:buNone/>
            </a:pPr>
            <a:endParaRPr kumimoji="1" lang="en-US" sz="28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FWAB in Indiana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buClr>
                <a:schemeClr val="tx2"/>
              </a:buClr>
              <a:buFont typeface="Wingdings" pitchFamily="2" charset="2"/>
              <a:buChar char="Ø"/>
            </a:pPr>
            <a:r>
              <a:rPr kumimoji="1" lang="en-US" sz="2800" dirty="0">
                <a:solidFill>
                  <a:schemeClr val="tx2"/>
                </a:solidFill>
                <a:latin typeface="AGaramond"/>
              </a:rPr>
              <a:t>Federal Write-in absentee ballot (FWAB) may be used in </a:t>
            </a:r>
            <a:r>
              <a:rPr kumimoji="1" lang="en-US" sz="2800" b="1" i="1" dirty="0">
                <a:solidFill>
                  <a:schemeClr val="tx2"/>
                </a:solidFill>
                <a:latin typeface="AGaramond"/>
              </a:rPr>
              <a:t>any </a:t>
            </a:r>
            <a:r>
              <a:rPr kumimoji="1" lang="en-US" sz="2800" dirty="0">
                <a:solidFill>
                  <a:schemeClr val="tx2"/>
                </a:solidFill>
                <a:latin typeface="AGaramond"/>
              </a:rPr>
              <a:t>election, including: </a:t>
            </a:r>
          </a:p>
          <a:p>
            <a:pPr lvl="2" eaLnBrk="0" hangingPunct="0">
              <a:buClr>
                <a:schemeClr val="tx2"/>
              </a:buClr>
              <a:buSzPct val="120000"/>
              <a:buFont typeface="Wingdings" pitchFamily="2" charset="2"/>
              <a:buChar char="u"/>
            </a:pPr>
            <a:endParaRPr kumimoji="1" lang="en-US" sz="1200" dirty="0">
              <a:solidFill>
                <a:schemeClr val="tx2"/>
              </a:solidFill>
              <a:latin typeface="AGaramond"/>
            </a:endParaRPr>
          </a:p>
          <a:p>
            <a:pPr lvl="2" eaLnBrk="0" hangingPunct="0">
              <a:buClr>
                <a:schemeClr val="tx2"/>
              </a:buClr>
              <a:buSzPct val="120000"/>
              <a:buFont typeface="Wingdings" pitchFamily="2" charset="2"/>
              <a:buChar char="ü"/>
            </a:pPr>
            <a:r>
              <a:rPr kumimoji="1" lang="en-US" sz="2800" dirty="0">
                <a:solidFill>
                  <a:schemeClr val="tx2"/>
                </a:solidFill>
                <a:latin typeface="AGaramond"/>
              </a:rPr>
              <a:t>Primaries for nomination of candidates</a:t>
            </a:r>
          </a:p>
          <a:p>
            <a:pPr lvl="2" eaLnBrk="0" hangingPunct="0">
              <a:buClr>
                <a:schemeClr val="tx2"/>
              </a:buClr>
              <a:buSzPct val="120000"/>
              <a:buFont typeface="Wingdings" pitchFamily="2" charset="2"/>
              <a:buChar char="ü"/>
            </a:pPr>
            <a:endParaRPr kumimoji="1" lang="en-US" sz="800" dirty="0">
              <a:solidFill>
                <a:schemeClr val="tx2"/>
              </a:solidFill>
              <a:latin typeface="AGaramond"/>
            </a:endParaRPr>
          </a:p>
          <a:p>
            <a:pPr lvl="2" eaLnBrk="0" hangingPunct="0">
              <a:buClr>
                <a:schemeClr val="tx2"/>
              </a:buClr>
              <a:buSzPct val="120000"/>
              <a:buFont typeface="Wingdings" pitchFamily="2" charset="2"/>
              <a:buChar char="ü"/>
            </a:pPr>
            <a:r>
              <a:rPr kumimoji="1" lang="en-US" sz="2800" dirty="0">
                <a:solidFill>
                  <a:schemeClr val="tx2"/>
                </a:solidFill>
                <a:latin typeface="AGaramond"/>
              </a:rPr>
              <a:t>Any special election (public questions)</a:t>
            </a:r>
          </a:p>
          <a:p>
            <a:pPr lvl="3" eaLnBrk="0" hangingPunct="0">
              <a:buClr>
                <a:schemeClr val="tx2"/>
              </a:buClr>
              <a:buSzPct val="120000"/>
              <a:buFont typeface="Wingdings" pitchFamily="2" charset="2"/>
              <a:buChar char="ü"/>
            </a:pPr>
            <a:endParaRPr kumimoji="1" lang="en-US" sz="1200" dirty="0">
              <a:solidFill>
                <a:schemeClr val="tx2"/>
              </a:solidFill>
              <a:latin typeface="AGaramond"/>
            </a:endParaRPr>
          </a:p>
          <a:p>
            <a:pPr eaLnBrk="0" hangingPunct="0">
              <a:buClr>
                <a:schemeClr val="tx2"/>
              </a:buClr>
              <a:buFont typeface="Wingdings" pitchFamily="2" charset="2"/>
              <a:buChar char="Ø"/>
            </a:pPr>
            <a:r>
              <a:rPr kumimoji="1" lang="en-US" sz="2800" dirty="0">
                <a:solidFill>
                  <a:schemeClr val="tx2"/>
                </a:solidFill>
                <a:latin typeface="AGaramond"/>
              </a:rPr>
              <a:t>May vote for </a:t>
            </a:r>
            <a:r>
              <a:rPr kumimoji="1" lang="en-US" sz="2800" b="1" i="1" dirty="0">
                <a:solidFill>
                  <a:schemeClr val="tx2"/>
                </a:solidFill>
                <a:latin typeface="AGaramond"/>
              </a:rPr>
              <a:t>any</a:t>
            </a:r>
            <a:r>
              <a:rPr kumimoji="1" lang="en-US" sz="2800" dirty="0">
                <a:solidFill>
                  <a:schemeClr val="tx2"/>
                </a:solidFill>
                <a:latin typeface="AGaramond"/>
              </a:rPr>
              <a:t> candidate (federal, state or local), political party or public question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FWAB in Primaries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If voter writes-in votes for more than one candidate not of </a:t>
            </a:r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same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political party, voter’s vote is void for that office.</a:t>
            </a:r>
          </a:p>
          <a:p>
            <a:pPr>
              <a:defRPr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If voter votes for candidate </a:t>
            </a:r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not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on primary ballot, that vote is void.</a:t>
            </a:r>
          </a:p>
          <a:p>
            <a:pPr>
              <a:defRPr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If voter does not indicate </a:t>
            </a:r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office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candidate seeks, that vote is void.</a:t>
            </a:r>
          </a:p>
          <a:p>
            <a:pPr>
              <a:defRPr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No “straight party” primary votes.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Let the FWAB 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FWAB IS DESIGNED TO BE SELF-SEALING ENVELOPE WITH NO OUTER SECURITY ENVELOPE. Should reduce or prevent following problem since clearly identified on exterior as “Official Ballot”.</a:t>
            </a:r>
          </a:p>
          <a:p>
            <a:r>
              <a:rPr lang="en-US" dirty="0"/>
              <a:t>SCENARIO WITH OLD FWAB: Your office staff opens an envelope which does not indicate that an absentee ballot is inside. However, out comes a FWAB!</a:t>
            </a:r>
          </a:p>
          <a:p>
            <a:r>
              <a:rPr lang="en-US" dirty="0"/>
              <a:t>This FWAB still counted if otherwise valid.</a:t>
            </a:r>
          </a:p>
          <a:p>
            <a:r>
              <a:rPr lang="en-US" dirty="0"/>
              <a:t>County election board immediately seals FWAB in NEW ABS-10B absentee ballot security envelope, and documents date ballot sealed in envelope. </a:t>
            </a:r>
            <a:r>
              <a:rPr lang="en-US" b="1" i="1" dirty="0"/>
              <a:t>Each</a:t>
            </a:r>
            <a:r>
              <a:rPr lang="en-US" dirty="0"/>
              <a:t> CEB member signs sealed envelope.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“Late” Absentee Mailed Ballots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Absentee ballot from overseas voter, whether civilian living temporarily or indefinitely overseas or in military stationed overseas (outside of the U.S.) may be counted if received by: </a:t>
            </a:r>
          </a:p>
          <a:p>
            <a:pPr lvl="1">
              <a:buFontTx/>
              <a:buChar char="•"/>
            </a:pPr>
            <a:endParaRPr lang="en-US" sz="8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6 PM election day if faxed/email ballot.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chemeClr val="tx2"/>
                </a:solidFill>
              </a:rPr>
              <a:t>Noon 10 days following the election if ballot mailed. Must be postmarked by the date of the election.(IC 3-12-1-17)</a:t>
            </a:r>
          </a:p>
          <a:p>
            <a:pPr lvl="1">
              <a:buFont typeface="Wingdings" pitchFamily="2" charset="2"/>
              <a:buChar char="ü"/>
            </a:pPr>
            <a:endParaRPr lang="en-US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7E290-2798-44A1-AD70-3F71C11FE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FWAB to the Rescue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D9C19-8CEE-4AE6-900C-38EEF1969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absentee ballot is not timely received, but voter did timely submit a Federal Write-In Ballot (FWAB), then the FWAB can be counted instead.</a:t>
            </a:r>
          </a:p>
          <a:p>
            <a:r>
              <a:rPr lang="en-US" dirty="0"/>
              <a:t>FWAB can be remade as an optical scan ballot card, </a:t>
            </a:r>
            <a:r>
              <a:rPr lang="en-US"/>
              <a:t>but voter’s </a:t>
            </a:r>
            <a:r>
              <a:rPr lang="en-US" dirty="0"/>
              <a:t>choices may NOT be entered into direct record electronic system.</a:t>
            </a:r>
          </a:p>
        </p:txBody>
      </p:sp>
    </p:spTree>
    <p:extLst>
      <p:ext uri="{BB962C8B-B14F-4D97-AF65-F5344CB8AC3E}">
        <p14:creationId xmlns:p14="http://schemas.microsoft.com/office/powerpoint/2010/main" val="305825216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is an “Overseas Voter”?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>
                <a:solidFill>
                  <a:schemeClr val="tx2"/>
                </a:solidFill>
              </a:rPr>
              <a:t>Overseas Voter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FontTx/>
              <a:buChar char="•"/>
            </a:pPr>
            <a:endParaRPr lang="en-US" sz="800" dirty="0">
              <a:solidFill>
                <a:schemeClr val="tx2"/>
              </a:solidFill>
            </a:endParaRPr>
          </a:p>
          <a:p>
            <a:pPr lvl="1">
              <a:buFontTx/>
              <a:buChar char="•"/>
            </a:pPr>
            <a:endParaRPr lang="en-US" sz="8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Absent uniform services voter who is </a:t>
            </a:r>
            <a:r>
              <a:rPr lang="en-US" b="1" i="1" dirty="0">
                <a:solidFill>
                  <a:schemeClr val="tx2"/>
                </a:solidFill>
              </a:rPr>
              <a:t>outside</a:t>
            </a:r>
            <a:r>
              <a:rPr lang="en-US" dirty="0">
                <a:solidFill>
                  <a:schemeClr val="tx2"/>
                </a:solidFill>
              </a:rPr>
              <a:t> of U.S. on election day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A family member of service member who is </a:t>
            </a:r>
            <a:r>
              <a:rPr lang="en-US" b="1" i="1" dirty="0">
                <a:solidFill>
                  <a:schemeClr val="tx2"/>
                </a:solidFill>
              </a:rPr>
              <a:t>outside</a:t>
            </a:r>
            <a:r>
              <a:rPr lang="en-US" dirty="0">
                <a:solidFill>
                  <a:schemeClr val="tx2"/>
                </a:solidFill>
              </a:rPr>
              <a:t> of U.S. on election day (spouse, child)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A civilian living </a:t>
            </a:r>
            <a:r>
              <a:rPr lang="en-US" b="1" i="1" dirty="0">
                <a:solidFill>
                  <a:schemeClr val="tx2"/>
                </a:solidFill>
              </a:rPr>
              <a:t>outside</a:t>
            </a:r>
            <a:r>
              <a:rPr lang="en-US" dirty="0">
                <a:solidFill>
                  <a:schemeClr val="tx2"/>
                </a:solidFill>
              </a:rPr>
              <a:t> of U.S., either temporarily or indefinitely, but </a:t>
            </a:r>
            <a:r>
              <a:rPr lang="en-US" b="1" dirty="0">
                <a:solidFill>
                  <a:schemeClr val="tx2"/>
                </a:solidFill>
              </a:rPr>
              <a:t>otherwise eligible to vote in Indiana </a:t>
            </a:r>
          </a:p>
          <a:p>
            <a:pPr lvl="1">
              <a:buNone/>
            </a:pPr>
            <a:r>
              <a:rPr lang="en-US" dirty="0">
                <a:solidFill>
                  <a:schemeClr val="tx2"/>
                </a:solidFill>
              </a:rPr>
              <a:t>	(</a:t>
            </a:r>
            <a:r>
              <a:rPr lang="en-US" sz="2400" dirty="0">
                <a:solidFill>
                  <a:schemeClr val="tx2"/>
                </a:solidFill>
              </a:rPr>
              <a:t>IC 3-5-2-34.5)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Extended Registration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Deadline for county to receive voter registration application (Federal Post Card Application (FPCA), Federal registration form or Indiana voter registration form) from military or overseas voter is extended to:</a:t>
            </a:r>
          </a:p>
          <a:p>
            <a:pPr lvl="1"/>
            <a:r>
              <a:rPr lang="en-US" dirty="0"/>
              <a:t>Monday, April 24, 2023 before primary</a:t>
            </a:r>
          </a:p>
          <a:p>
            <a:pPr lvl="1"/>
            <a:r>
              <a:rPr lang="en-US" dirty="0"/>
              <a:t>Monday, October 30, 2023 before general election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Application received during extended period subject to same requirements as application received by 29</a:t>
            </a:r>
            <a:r>
              <a:rPr lang="en-US" baseline="30000" dirty="0"/>
              <a:t>th</a:t>
            </a:r>
            <a:r>
              <a:rPr lang="en-US" dirty="0"/>
              <a:t> Day before election. 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(IC 3-7-36-10)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Absentee Form for Military and Overseas Voters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1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sz="3300" b="1" u="sng" dirty="0">
                <a:solidFill>
                  <a:schemeClr val="tx2"/>
                </a:solidFill>
              </a:rPr>
              <a:t>Special Military/Overseas Form</a:t>
            </a:r>
          </a:p>
          <a:p>
            <a:pPr algn="ctr">
              <a:spcBef>
                <a:spcPct val="0"/>
              </a:spcBef>
              <a:buNone/>
            </a:pPr>
            <a:endParaRPr lang="en-US" sz="3300" b="1" u="sng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	Military or overseas voter may identify themselves as a military or overseas voter by using FPCA (Standard Form 76).</a:t>
            </a:r>
          </a:p>
          <a:p>
            <a:pPr>
              <a:spcBef>
                <a:spcPct val="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ct val="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	FPCA is a </a:t>
            </a:r>
            <a:r>
              <a:rPr lang="en-US" i="1" dirty="0">
                <a:solidFill>
                  <a:schemeClr val="tx2"/>
                </a:solidFill>
              </a:rPr>
              <a:t>combined </a:t>
            </a:r>
            <a:r>
              <a:rPr lang="en-US" dirty="0">
                <a:solidFill>
                  <a:schemeClr val="tx2"/>
                </a:solidFill>
              </a:rPr>
              <a:t>registration and absentee ballot application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sz="800" dirty="0">
              <a:solidFill>
                <a:schemeClr val="tx2"/>
              </a:solidFill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sz="800" dirty="0">
              <a:solidFill>
                <a:schemeClr val="tx2"/>
              </a:solidFill>
            </a:endParaRPr>
          </a:p>
          <a:p>
            <a:endParaRPr lang="en-US" i="1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AFFA-6698-890E-6175-CEE468188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able">
            <a:extLst>
              <a:ext uri="{FF2B5EF4-FFF2-40B4-BE49-F238E27FC236}">
                <a16:creationId xmlns:a16="http://schemas.microsoft.com/office/drawing/2014/main" id="{BB6CA3EB-6B7E-1229-EA6B-D65777F6D1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73122"/>
            <a:ext cx="4871063" cy="6310240"/>
          </a:xfrm>
        </p:spPr>
      </p:pic>
    </p:spTree>
    <p:extLst>
      <p:ext uri="{BB962C8B-B14F-4D97-AF65-F5344CB8AC3E}">
        <p14:creationId xmlns:p14="http://schemas.microsoft.com/office/powerpoint/2010/main" val="19670146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2F03C-D7EE-D50C-9289-62462B89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 descr="Table&#10;&#10;Description automatically generated">
            <a:extLst>
              <a:ext uri="{FF2B5EF4-FFF2-40B4-BE49-F238E27FC236}">
                <a16:creationId xmlns:a16="http://schemas.microsoft.com/office/drawing/2014/main" id="{63B28FDE-6F6D-1052-5C71-E98BF60E4B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38"/>
            <a:ext cx="9266650" cy="6400800"/>
          </a:xfrm>
        </p:spPr>
      </p:pic>
    </p:spTree>
    <p:extLst>
      <p:ext uri="{BB962C8B-B14F-4D97-AF65-F5344CB8AC3E}">
        <p14:creationId xmlns:p14="http://schemas.microsoft.com/office/powerpoint/2010/main" val="210839391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C46A-7032-1659-D875-D1648E9C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D869F3C-E80B-1559-1A8F-23E78675F5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67"/>
            <a:ext cx="9772879" cy="6849533"/>
          </a:xfrm>
        </p:spPr>
      </p:pic>
    </p:spTree>
    <p:extLst>
      <p:ext uri="{BB962C8B-B14F-4D97-AF65-F5344CB8AC3E}">
        <p14:creationId xmlns:p14="http://schemas.microsoft.com/office/powerpoint/2010/main" val="20943386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5DBA-AA30-28B4-94F3-96406B4E9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">
            <a:extLst>
              <a:ext uri="{FF2B5EF4-FFF2-40B4-BE49-F238E27FC236}">
                <a16:creationId xmlns:a16="http://schemas.microsoft.com/office/drawing/2014/main" id="{F88DA48A-F428-E92B-51E2-99A9BDD89E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8698"/>
            <a:ext cx="5029200" cy="6511715"/>
          </a:xfrm>
        </p:spPr>
      </p:pic>
    </p:spTree>
    <p:extLst>
      <p:ext uri="{BB962C8B-B14F-4D97-AF65-F5344CB8AC3E}">
        <p14:creationId xmlns:p14="http://schemas.microsoft.com/office/powerpoint/2010/main" val="38894227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6341</TotalTime>
  <Words>1689</Words>
  <Application>Microsoft Office PowerPoint</Application>
  <PresentationFormat>On-screen Show (4:3)</PresentationFormat>
  <Paragraphs>149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AGaramond</vt:lpstr>
      <vt:lpstr>Arial</vt:lpstr>
      <vt:lpstr>Calibri</vt:lpstr>
      <vt:lpstr>Wingdings</vt:lpstr>
      <vt:lpstr>Office Theme</vt:lpstr>
      <vt:lpstr>Military and Overseas Voters –   December 14, 2022</vt:lpstr>
      <vt:lpstr>Who is a “Military Voter”?</vt:lpstr>
      <vt:lpstr>Who is an “Overseas Voter”?</vt:lpstr>
      <vt:lpstr>Extended Registration Deadlines</vt:lpstr>
      <vt:lpstr> Absentee Form for Military and Overseas Voters</vt:lpstr>
      <vt:lpstr>PowerPoint Presentation</vt:lpstr>
      <vt:lpstr>PowerPoint Presentation</vt:lpstr>
      <vt:lpstr>PowerPoint Presentation</vt:lpstr>
      <vt:lpstr>PowerPoint Presentation</vt:lpstr>
      <vt:lpstr>“Do You Intend to Return?”</vt:lpstr>
      <vt:lpstr>Importance of MOVE</vt:lpstr>
      <vt:lpstr>MOVE Information Sheet</vt:lpstr>
      <vt:lpstr>Digital image of FPCA &amp; ballot OK; scanning not required!</vt:lpstr>
      <vt:lpstr>Absentee Voting by Email or FAX</vt:lpstr>
      <vt:lpstr>Absentee Voting by Email or FAX</vt:lpstr>
      <vt:lpstr>Absentee Voting by Email or FAX</vt:lpstr>
      <vt:lpstr>Voting by Email or FAX</vt:lpstr>
      <vt:lpstr>Voting by Mail</vt:lpstr>
      <vt:lpstr>Absentee Ballot Mailing Envelopes</vt:lpstr>
      <vt:lpstr>“Continuing Absentee Applications”</vt:lpstr>
      <vt:lpstr>“Federal Only Ballot” </vt:lpstr>
      <vt:lpstr>What is a FWAB?</vt:lpstr>
      <vt:lpstr>FWAB in Indiana Elections</vt:lpstr>
      <vt:lpstr>FWAB in Primaries</vt:lpstr>
      <vt:lpstr>Who Let the FWAB Out?</vt:lpstr>
      <vt:lpstr>“Late” Absentee Mailed Ballots</vt:lpstr>
      <vt:lpstr>FWAB to the Rescue</vt:lpstr>
    </vt:vector>
  </TitlesOfParts>
  <Company>State of Indiana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Election Division</dc:title>
  <dc:creator>IOT</dc:creator>
  <cp:lastModifiedBy>Warycha, Valerie S</cp:lastModifiedBy>
  <cp:revision>222</cp:revision>
  <cp:lastPrinted>2017-11-21T17:40:41Z</cp:lastPrinted>
  <dcterms:created xsi:type="dcterms:W3CDTF">2011-02-28T14:36:46Z</dcterms:created>
  <dcterms:modified xsi:type="dcterms:W3CDTF">2022-12-05T20:48:46Z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-351851803</vt:i4>
  </property>
  <property fmtid="{D5CDD505-2E9C-101B-9397-08002B2CF9AE}" pid="3" name="_NewReviewCycle">
    <vt:lpwstr/>
  </property>
  <property fmtid="{D5CDD505-2E9C-101B-9397-08002B2CF9AE}" pid="4" name="_EmailSubject">
    <vt:lpwstr>Military and Overseas PP</vt:lpwstr>
  </property>
  <property fmtid="{D5CDD505-2E9C-101B-9397-08002B2CF9AE}" pid="5" name="_AuthorEmail">
    <vt:lpwstr>VaWarycha@iec.IN.gov</vt:lpwstr>
  </property>
  <property fmtid="{D5CDD505-2E9C-101B-9397-08002B2CF9AE}" pid="6" name="_AuthorEmailDisplayName">
    <vt:lpwstr>Warycha, Valerie S</vt:lpwstr>
  </property>
</Properties>
</file>