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 id="2147483671" r:id="rId3"/>
    <p:sldMasterId id="2147483668" r:id="rId4"/>
    <p:sldMasterId id="2147484387" r:id="rId5"/>
  </p:sldMasterIdLst>
  <p:notesMasterIdLst>
    <p:notesMasterId r:id="rId32"/>
  </p:notesMasterIdLst>
  <p:handoutMasterIdLst>
    <p:handoutMasterId r:id="rId33"/>
  </p:handoutMasterIdLst>
  <p:sldIdLst>
    <p:sldId id="261" r:id="rId6"/>
    <p:sldId id="273" r:id="rId7"/>
    <p:sldId id="262" r:id="rId8"/>
    <p:sldId id="263" r:id="rId9"/>
    <p:sldId id="264" r:id="rId10"/>
    <p:sldId id="287" r:id="rId11"/>
    <p:sldId id="265" r:id="rId12"/>
    <p:sldId id="266" r:id="rId13"/>
    <p:sldId id="267" r:id="rId14"/>
    <p:sldId id="289" r:id="rId15"/>
    <p:sldId id="268" r:id="rId16"/>
    <p:sldId id="271" r:id="rId17"/>
    <p:sldId id="274" r:id="rId18"/>
    <p:sldId id="275" r:id="rId19"/>
    <p:sldId id="276" r:id="rId20"/>
    <p:sldId id="288" r:id="rId21"/>
    <p:sldId id="277" r:id="rId22"/>
    <p:sldId id="291" r:id="rId23"/>
    <p:sldId id="279" r:id="rId24"/>
    <p:sldId id="281" r:id="rId25"/>
    <p:sldId id="282" r:id="rId26"/>
    <p:sldId id="278" r:id="rId27"/>
    <p:sldId id="285" r:id="rId28"/>
    <p:sldId id="284" r:id="rId29"/>
    <p:sldId id="283"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72D2D"/>
    <a:srgbClr val="2F3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705" autoAdjust="0"/>
  </p:normalViewPr>
  <p:slideViewPr>
    <p:cSldViewPr>
      <p:cViewPr varScale="1">
        <p:scale>
          <a:sx n="85" d="100"/>
          <a:sy n="85" d="100"/>
        </p:scale>
        <p:origin x="1560" y="102"/>
      </p:cViewPr>
      <p:guideLst>
        <p:guide orient="horz" pos="2160"/>
        <p:guide pos="2880"/>
      </p:guideLst>
    </p:cSldViewPr>
  </p:slideViewPr>
  <p:outlineViewPr>
    <p:cViewPr>
      <p:scale>
        <a:sx n="33" d="100"/>
        <a:sy n="33" d="100"/>
      </p:scale>
      <p:origin x="0" y="1857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4F27C-763D-436A-8F97-40423AB6FC9D}" type="datetimeFigureOut">
              <a:rPr lang="en-US" smtClean="0"/>
              <a:pPr/>
              <a:t>6/24/2022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A14E3-8832-47C7-877B-866643A3C840}" type="slidenum">
              <a:rPr lang="en-US" smtClean="0"/>
              <a:pPr/>
              <a:t>‹#›</a:t>
            </a:fld>
            <a:endParaRPr lang="en-US"/>
          </a:p>
        </p:txBody>
      </p:sp>
    </p:spTree>
    <p:extLst>
      <p:ext uri="{BB962C8B-B14F-4D97-AF65-F5344CB8AC3E}">
        <p14:creationId xmlns:p14="http://schemas.microsoft.com/office/powerpoint/2010/main" val="187551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7BF70-F89A-4450-833F-4AF16886CDC7}" type="datetimeFigureOut">
              <a:rPr lang="en-US" smtClean="0"/>
              <a:pPr/>
              <a:t>6/24/2022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F7B16-0D14-429C-A419-C3C9B6BA4420}" type="slidenum">
              <a:rPr lang="en-US" smtClean="0"/>
              <a:pPr/>
              <a:t>‹#›</a:t>
            </a:fld>
            <a:endParaRPr lang="en-US"/>
          </a:p>
        </p:txBody>
      </p:sp>
    </p:spTree>
    <p:extLst>
      <p:ext uri="{BB962C8B-B14F-4D97-AF65-F5344CB8AC3E}">
        <p14:creationId xmlns:p14="http://schemas.microsoft.com/office/powerpoint/2010/main" val="170994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C810F-9E7C-4EFD-A4F5-EB9065A33121}"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525319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11</a:t>
            </a:fld>
            <a:endParaRPr lang="en-US"/>
          </a:p>
        </p:txBody>
      </p:sp>
    </p:spTree>
    <p:extLst>
      <p:ext uri="{BB962C8B-B14F-4D97-AF65-F5344CB8AC3E}">
        <p14:creationId xmlns:p14="http://schemas.microsoft.com/office/powerpoint/2010/main" val="3490917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12</a:t>
            </a:fld>
            <a:endParaRPr lang="en-US"/>
          </a:p>
        </p:txBody>
      </p:sp>
    </p:spTree>
    <p:extLst>
      <p:ext uri="{BB962C8B-B14F-4D97-AF65-F5344CB8AC3E}">
        <p14:creationId xmlns:p14="http://schemas.microsoft.com/office/powerpoint/2010/main" val="121575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13</a:t>
            </a:fld>
            <a:endParaRPr lang="en-US"/>
          </a:p>
        </p:txBody>
      </p:sp>
    </p:spTree>
    <p:extLst>
      <p:ext uri="{BB962C8B-B14F-4D97-AF65-F5344CB8AC3E}">
        <p14:creationId xmlns:p14="http://schemas.microsoft.com/office/powerpoint/2010/main" val="413458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14</a:t>
            </a:fld>
            <a:endParaRPr lang="en-US"/>
          </a:p>
        </p:txBody>
      </p:sp>
    </p:spTree>
    <p:extLst>
      <p:ext uri="{BB962C8B-B14F-4D97-AF65-F5344CB8AC3E}">
        <p14:creationId xmlns:p14="http://schemas.microsoft.com/office/powerpoint/2010/main" val="135743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010395-8C02-4141-B5BC-3ACED58F28AC}"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78819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FF7B16-0D14-429C-A419-C3C9B6BA4420}" type="slidenum">
              <a:rPr lang="en-US" smtClean="0"/>
              <a:pPr/>
              <a:t>16</a:t>
            </a:fld>
            <a:endParaRPr lang="en-US"/>
          </a:p>
        </p:txBody>
      </p:sp>
    </p:spTree>
    <p:extLst>
      <p:ext uri="{BB962C8B-B14F-4D97-AF65-F5344CB8AC3E}">
        <p14:creationId xmlns:p14="http://schemas.microsoft.com/office/powerpoint/2010/main" val="1366361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17</a:t>
            </a:fld>
            <a:endParaRPr lang="en-US"/>
          </a:p>
        </p:txBody>
      </p:sp>
    </p:spTree>
    <p:extLst>
      <p:ext uri="{BB962C8B-B14F-4D97-AF65-F5344CB8AC3E}">
        <p14:creationId xmlns:p14="http://schemas.microsoft.com/office/powerpoint/2010/main" val="209438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19</a:t>
            </a:fld>
            <a:endParaRPr lang="en-US"/>
          </a:p>
        </p:txBody>
      </p:sp>
    </p:spTree>
    <p:extLst>
      <p:ext uri="{BB962C8B-B14F-4D97-AF65-F5344CB8AC3E}">
        <p14:creationId xmlns:p14="http://schemas.microsoft.com/office/powerpoint/2010/main" val="84074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20</a:t>
            </a:fld>
            <a:endParaRPr lang="en-US"/>
          </a:p>
        </p:txBody>
      </p:sp>
    </p:spTree>
    <p:extLst>
      <p:ext uri="{BB962C8B-B14F-4D97-AF65-F5344CB8AC3E}">
        <p14:creationId xmlns:p14="http://schemas.microsoft.com/office/powerpoint/2010/main" val="347321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there is room, spacing out the points on this slide might make it easier for the audience to read.</a:t>
            </a:r>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21</a:t>
            </a:fld>
            <a:endParaRPr lang="en-US"/>
          </a:p>
        </p:txBody>
      </p:sp>
    </p:spTree>
    <p:extLst>
      <p:ext uri="{BB962C8B-B14F-4D97-AF65-F5344CB8AC3E}">
        <p14:creationId xmlns:p14="http://schemas.microsoft.com/office/powerpoint/2010/main" val="347835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a:t>
            </a:fld>
            <a:endParaRPr lang="en-US"/>
          </a:p>
        </p:txBody>
      </p:sp>
    </p:spTree>
    <p:extLst>
      <p:ext uri="{BB962C8B-B14F-4D97-AF65-F5344CB8AC3E}">
        <p14:creationId xmlns:p14="http://schemas.microsoft.com/office/powerpoint/2010/main" val="1924930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 font bigger</a:t>
            </a:r>
            <a:r>
              <a:rPr lang="en-US" baseline="0" dirty="0"/>
              <a:t> if possible. Make everything after the colon bullet pointed.</a:t>
            </a:r>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22</a:t>
            </a:fld>
            <a:endParaRPr lang="en-US"/>
          </a:p>
        </p:txBody>
      </p:sp>
    </p:spTree>
    <p:extLst>
      <p:ext uri="{BB962C8B-B14F-4D97-AF65-F5344CB8AC3E}">
        <p14:creationId xmlns:p14="http://schemas.microsoft.com/office/powerpoint/2010/main" val="701388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7AAD3-AD4C-49B2-A4E6-3CCC7018DD8A}"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625943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005DAB-1C18-48B4-A43B-0794F822464C}"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29785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25</a:t>
            </a:fld>
            <a:endParaRPr lang="en-US"/>
          </a:p>
        </p:txBody>
      </p:sp>
    </p:spTree>
    <p:extLst>
      <p:ext uri="{BB962C8B-B14F-4D97-AF65-F5344CB8AC3E}">
        <p14:creationId xmlns:p14="http://schemas.microsoft.com/office/powerpoint/2010/main" val="320357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3</a:t>
            </a:fld>
            <a:endParaRPr lang="en-US"/>
          </a:p>
        </p:txBody>
      </p:sp>
    </p:spTree>
    <p:extLst>
      <p:ext uri="{BB962C8B-B14F-4D97-AF65-F5344CB8AC3E}">
        <p14:creationId xmlns:p14="http://schemas.microsoft.com/office/powerpoint/2010/main" val="298942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4</a:t>
            </a:fld>
            <a:endParaRPr lang="en-US"/>
          </a:p>
        </p:txBody>
      </p:sp>
    </p:spTree>
    <p:extLst>
      <p:ext uri="{BB962C8B-B14F-4D97-AF65-F5344CB8AC3E}">
        <p14:creationId xmlns:p14="http://schemas.microsoft.com/office/powerpoint/2010/main" val="305119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5</a:t>
            </a:fld>
            <a:endParaRPr lang="en-US"/>
          </a:p>
        </p:txBody>
      </p:sp>
    </p:spTree>
    <p:extLst>
      <p:ext uri="{BB962C8B-B14F-4D97-AF65-F5344CB8AC3E}">
        <p14:creationId xmlns:p14="http://schemas.microsoft.com/office/powerpoint/2010/main" val="199427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p>
        </p:txBody>
      </p:sp>
      <p:sp>
        <p:nvSpPr>
          <p:cNvPr id="4" name="Slide Number Placeholder 3"/>
          <p:cNvSpPr>
            <a:spLocks noGrp="1"/>
          </p:cNvSpPr>
          <p:nvPr>
            <p:ph type="sldNum" sz="quarter" idx="10"/>
          </p:nvPr>
        </p:nvSpPr>
        <p:spPr/>
        <p:txBody>
          <a:bodyPr/>
          <a:lstStyle/>
          <a:p>
            <a:fld id="{A9FF7B16-0D14-429C-A419-C3C9B6BA4420}" type="slidenum">
              <a:rPr lang="en-US" smtClean="0"/>
              <a:pPr/>
              <a:t>6</a:t>
            </a:fld>
            <a:endParaRPr lang="en-US"/>
          </a:p>
        </p:txBody>
      </p:sp>
    </p:spTree>
    <p:extLst>
      <p:ext uri="{BB962C8B-B14F-4D97-AF65-F5344CB8AC3E}">
        <p14:creationId xmlns:p14="http://schemas.microsoft.com/office/powerpoint/2010/main" val="412301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7</a:t>
            </a:fld>
            <a:endParaRPr lang="en-US"/>
          </a:p>
        </p:txBody>
      </p:sp>
    </p:spTree>
    <p:extLst>
      <p:ext uri="{BB962C8B-B14F-4D97-AF65-F5344CB8AC3E}">
        <p14:creationId xmlns:p14="http://schemas.microsoft.com/office/powerpoint/2010/main" val="88787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8</a:t>
            </a:fld>
            <a:endParaRPr lang="en-US"/>
          </a:p>
        </p:txBody>
      </p:sp>
    </p:spTree>
    <p:extLst>
      <p:ext uri="{BB962C8B-B14F-4D97-AF65-F5344CB8AC3E}">
        <p14:creationId xmlns:p14="http://schemas.microsoft.com/office/powerpoint/2010/main" val="15430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87AE8F-7B58-49CD-902C-07508DCF66C0}" type="slidenum">
              <a:rPr lang="en-US" smtClean="0"/>
              <a:pPr>
                <a:defRPr/>
              </a:pPr>
              <a:t>9</a:t>
            </a:fld>
            <a:endParaRPr lang="en-US"/>
          </a:p>
        </p:txBody>
      </p:sp>
    </p:spTree>
    <p:extLst>
      <p:ext uri="{BB962C8B-B14F-4D97-AF65-F5344CB8AC3E}">
        <p14:creationId xmlns:p14="http://schemas.microsoft.com/office/powerpoint/2010/main" val="13185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a:prstGeom prst="rect">
            <a:avLst/>
          </a:prstGeom>
        </p:spPr>
        <p:txBody>
          <a:bodyPr>
            <a:spAutoFit/>
          </a:bodyPr>
          <a:lstStyle/>
          <a:p>
            <a:r>
              <a:rPr lang="en-US"/>
              <a:t>Click to edit Master title style</a:t>
            </a:r>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6355936"/>
      </p:ext>
    </p:extLst>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a:t>Click to edit Master title style</a:t>
            </a:r>
          </a:p>
        </p:txBody>
      </p:sp>
    </p:spTree>
  </p:cSld>
  <p:clrMapOvr>
    <a:masterClrMapping/>
  </p:clrMapOvr>
  <p:transition spd="slow">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a:t>Click to edit Master title style</a:t>
            </a:r>
          </a:p>
        </p:txBody>
      </p:sp>
    </p:spTree>
  </p:cSld>
  <p:clrMapOvr>
    <a:masterClrMapping/>
  </p:clrMapOvr>
  <p:transition spd="slow">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transition spd="slow">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transition spd="slow">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a:prstGeom prst="rect">
            <a:avLst/>
          </a:prstGeom>
        </p:spPr>
        <p:txBody>
          <a:bodyPr>
            <a:spAutoFit/>
          </a:bodyPr>
          <a:lstStyle/>
          <a:p>
            <a:r>
              <a:rPr lang="en-US"/>
              <a:t>Click to edit Master title style</a:t>
            </a:r>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6355936"/>
      </p:ext>
    </p:extLst>
  </p:cSld>
  <p:clrMapOvr>
    <a:masterClrMapping/>
  </p:clrMapOvr>
  <p:transition spd="slow">
    <p:wipe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752601"/>
            <a:ext cx="7239000" cy="1447800"/>
          </a:xfrm>
          <a:prstGeom prst="rect">
            <a:avLst/>
          </a:prstGeom>
        </p:spPr>
        <p:txBody>
          <a:bodyPr/>
          <a:lstStyle/>
          <a:p>
            <a:r>
              <a:rPr lang="en-US" dirty="0"/>
              <a:t>Click to edit Master title style</a:t>
            </a:r>
          </a:p>
        </p:txBody>
      </p:sp>
    </p:spTree>
  </p:cSld>
  <p:clrMapOvr>
    <a:masterClrMapping/>
  </p:clrMapOvr>
  <p:transition spd="slow">
    <p:wipe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1295400" y="457200"/>
            <a:ext cx="7848600" cy="1447800"/>
          </a:xfrm>
          <a:prstGeom prst="rect">
            <a:avLst/>
          </a:prstGeom>
        </p:spPr>
        <p:txBody>
          <a:bodyPr/>
          <a:lstStyle/>
          <a:p>
            <a:r>
              <a:rPr lang="en-US" dirty="0"/>
              <a:t>Click to edit Master title style</a:t>
            </a:r>
          </a:p>
        </p:txBody>
      </p:sp>
    </p:spTree>
  </p:cSld>
  <p:clrMapOvr>
    <a:masterClrMapping/>
  </p:clrMapOvr>
  <p:transition spd="slow">
    <p:wipe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a:xfrm>
            <a:off x="3776328" y="6111875"/>
            <a:ext cx="2286000" cy="365125"/>
          </a:xfrm>
          <a:prstGeom prst="rect">
            <a:avLst/>
          </a:prstGeom>
        </p:spPr>
        <p:txBody>
          <a:bodyPr/>
          <a:lstStyle/>
          <a:p>
            <a:fld id="{C699CB88-5E1A-4FAC-892A-60949ACB1F6F}" type="datetimeFigureOut">
              <a:rPr lang="en-US" smtClean="0"/>
              <a:pPr/>
              <a:t>6/24/2022</a:t>
            </a:fld>
            <a:endParaRPr lang="en-US"/>
          </a:p>
        </p:txBody>
      </p:sp>
      <p:sp>
        <p:nvSpPr>
          <p:cNvPr id="8" name="Footer Placeholder 7"/>
          <p:cNvSpPr>
            <a:spLocks noGrp="1"/>
          </p:cNvSpPr>
          <p:nvPr>
            <p:ph type="ftr" sz="quarter" idx="11"/>
          </p:nvPr>
        </p:nvSpPr>
        <p:spPr>
          <a:xfrm>
            <a:off x="6062328" y="6111875"/>
            <a:ext cx="2286000" cy="365125"/>
          </a:xfrm>
          <a:prstGeom prst="rect">
            <a:avLst/>
          </a:prstGeom>
        </p:spPr>
        <p:txBody>
          <a:bodyPr/>
          <a:lstStyle/>
          <a:p>
            <a:endParaRPr kumimoji="0" lang="en-US"/>
          </a:p>
        </p:txBody>
      </p:sp>
      <p:sp>
        <p:nvSpPr>
          <p:cNvPr id="11" name="Slide Number Placeholder 10"/>
          <p:cNvSpPr>
            <a:spLocks noGrp="1"/>
          </p:cNvSpPr>
          <p:nvPr>
            <p:ph type="sldNum" sz="quarter" idx="12"/>
          </p:nvPr>
        </p:nvSpPr>
        <p:spPr>
          <a:xfrm>
            <a:off x="8348328" y="6111875"/>
            <a:ext cx="457200" cy="365125"/>
          </a:xfrm>
          <a:prstGeom prst="rect">
            <a:avLst/>
          </a:prstGeom>
        </p:spPr>
        <p:txBody>
          <a:bodyPr/>
          <a:lstStyle/>
          <a:p>
            <a:fld id="{91974DF9-AD47-4691-BA21-BBFCE3637A9A}" type="slidenum">
              <a:rPr kumimoji="0" lang="en-US" smtClean="0"/>
              <a:pPr/>
              <a:t>‹#›</a:t>
            </a:fld>
            <a:endParaRPr kumimoji="0" lang="en-US"/>
          </a:p>
        </p:txBody>
      </p:sp>
    </p:spTree>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C699CB88-5E1A-4FAC-892A-60949ACB1F6F}" type="datetimeFigureOut">
              <a:rPr lang="en-US" smtClean="0"/>
              <a:pPr/>
              <a:t>6/24/2022</a:t>
            </a:fld>
            <a:endParaRPr lang="en-US"/>
          </a:p>
        </p:txBody>
      </p:sp>
      <p:sp>
        <p:nvSpPr>
          <p:cNvPr id="5" name="Footer Placeholder 4"/>
          <p:cNvSpPr>
            <a:spLocks noGrp="1"/>
          </p:cNvSpPr>
          <p:nvPr>
            <p:ph type="ftr" sz="quarter" idx="11"/>
          </p:nvPr>
        </p:nvSpPr>
        <p:spPr>
          <a:xfrm>
            <a:off x="6062328" y="6111875"/>
            <a:ext cx="22860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1804F84E-DAFC-41C2-B461-73D8EEF7C8F4}" type="slidenum">
              <a:rPr lang="en-US" smtClean="0"/>
              <a:pPr/>
              <a:t>‹#›</a:t>
            </a:fld>
            <a:endParaRPr lang="en-US"/>
          </a:p>
        </p:txBody>
      </p:sp>
    </p:spTree>
  </p:cSld>
  <p:clrMapOvr>
    <a:masterClrMapping/>
  </p:clrMapOvr>
  <p:transition spd="slow">
    <p:wipe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a:prstGeom prst="rect">
            <a:avLst/>
          </a:prstGeom>
        </p:spPr>
        <p:txBody>
          <a:bodyPr>
            <a:spAutoFit/>
          </a:bodyPr>
          <a:lstStyle/>
          <a:p>
            <a:r>
              <a:rPr lang="en-US"/>
              <a:t>Click to edit Master title style</a:t>
            </a:r>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6355936"/>
      </p:ext>
    </p:extLst>
  </p:cSld>
  <p:clrMapOvr>
    <a:masterClrMapping/>
  </p:clrMapOvr>
  <p:transition spd="slow">
    <p:wipe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1295400" y="457200"/>
            <a:ext cx="7848600" cy="1447800"/>
          </a:xfrm>
          <a:prstGeom prst="rect">
            <a:avLst/>
          </a:prstGeom>
        </p:spPr>
        <p:txBody>
          <a:bodyPr/>
          <a:lstStyle/>
          <a:p>
            <a:r>
              <a:rPr lang="en-US" dirty="0"/>
              <a:t>Click to edit Master title style</a:t>
            </a:r>
          </a:p>
        </p:txBody>
      </p:sp>
    </p:spTree>
  </p:cSld>
  <p:clrMapOvr>
    <a:masterClrMapping/>
  </p:clrMapOvr>
  <p:transition spd="slow">
    <p:wipe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1295400" y="457200"/>
            <a:ext cx="7848600" cy="1447800"/>
          </a:xfrm>
          <a:prstGeom prst="rect">
            <a:avLst/>
          </a:prstGeom>
        </p:spPr>
        <p:txBody>
          <a:bodyPr/>
          <a:lstStyle/>
          <a:p>
            <a:r>
              <a:rPr lang="en-US" dirty="0"/>
              <a:t>Click to edit Master title style</a:t>
            </a:r>
          </a:p>
        </p:txBody>
      </p:sp>
    </p:spTree>
  </p:cSld>
  <p:clrMapOvr>
    <a:masterClrMapping/>
  </p:clrMapOvr>
  <p:transition spd="slow">
    <p:wipe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1295400" y="457200"/>
            <a:ext cx="7848600" cy="1447800"/>
          </a:xfrm>
          <a:prstGeom prst="rect">
            <a:avLst/>
          </a:prstGeom>
        </p:spPr>
        <p:txBody>
          <a:bodyPr/>
          <a:lstStyle/>
          <a:p>
            <a:r>
              <a:rPr lang="en-US" dirty="0"/>
              <a:t>Click to edit Master title style</a:t>
            </a:r>
          </a:p>
        </p:txBody>
      </p:sp>
    </p:spTree>
  </p:cSld>
  <p:clrMapOvr>
    <a:masterClrMapping/>
  </p:clrMapOvr>
  <p:transition spd="slow">
    <p:wipe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7CB97365-EBCA-4027-87D5-99FC1D4DF0BB}" type="datetimeFigureOut">
              <a:rPr lang="en-US" smtClean="0"/>
              <a:pPr/>
              <a:t>6/24/2022</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kumimoji="0"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29E33-B620-47F9-BB04-8846C2A5AFCC}" type="slidenum">
              <a:rPr kumimoji="0" lang="en-US" smtClean="0"/>
              <a:pPr/>
              <a:t>‹#›</a:t>
            </a:fld>
            <a:endParaRPr kumimoji="0"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15884175"/>
      </p:ext>
    </p:extLst>
  </p:cSld>
  <p:clrMapOvr>
    <a:masterClrMapping/>
  </p:clrMapOvr>
  <p:transition spd="slow">
    <p:wipe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99CB88-5E1A-4FAC-892A-60949ACB1F6F}"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1804F84E-DAFC-41C2-B461-73D8EEF7C8F4}" type="slidenum">
              <a:rPr lang="en-US" smtClean="0"/>
              <a:pPr/>
              <a:t>‹#›</a:t>
            </a:fld>
            <a:endParaRPr lang="en-US"/>
          </a:p>
        </p:txBody>
      </p:sp>
    </p:spTree>
    <p:extLst>
      <p:ext uri="{BB962C8B-B14F-4D97-AF65-F5344CB8AC3E}">
        <p14:creationId xmlns:p14="http://schemas.microsoft.com/office/powerpoint/2010/main" val="4277320846"/>
      </p:ext>
    </p:extLst>
  </p:cSld>
  <p:clrMapOvr>
    <a:masterClrMapping/>
  </p:clrMapOvr>
  <p:transition spd="slow">
    <p:wipe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7CB97365-EBCA-4027-87D5-99FC1D4DF0BB}" type="datetimeFigureOut">
              <a:rPr lang="en-US" smtClean="0"/>
              <a:pPr/>
              <a:t>6/24/2022</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kumimoji="0"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29E33-B620-47F9-BB04-8846C2A5AFCC}" type="slidenum">
              <a:rPr kumimoji="0" lang="en-US" smtClean="0"/>
              <a:pPr/>
              <a:t>‹#›</a:t>
            </a:fld>
            <a:endParaRPr kumimoji="0"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88927517"/>
      </p:ext>
    </p:extLst>
  </p:cSld>
  <p:clrMapOvr>
    <a:overrideClrMapping bg1="dk1" tx1="lt1" bg2="dk2" tx2="lt2" accent1="accent1" accent2="accent2" accent3="accent3" accent4="accent4" accent5="accent5" accent6="accent6" hlink="hlink" folHlink="folHlink"/>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transition spd="slow">
    <p:wipe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B97365-EBCA-4027-87D5-99FC1D4DF0BB}" type="datetimeFigureOut">
              <a:rPr lang="en-US" smtClean="0"/>
              <a:pPr/>
              <a:t>6/24/2022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357280933"/>
      </p:ext>
    </p:extLst>
  </p:cSld>
  <p:clrMapOvr>
    <a:masterClrMapping/>
  </p:clrMapOvr>
  <p:transition spd="slow">
    <p:wipe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6/24/2022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2603228201"/>
      </p:ext>
    </p:extLst>
  </p:cSld>
  <p:clrMapOvr>
    <a:masterClrMapping/>
  </p:clrMapOvr>
  <p:transition spd="slow">
    <p:wipe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B97365-EBCA-4027-87D5-99FC1D4DF0BB}" type="datetimeFigureOut">
              <a:rPr lang="en-US" smtClean="0"/>
              <a:pPr/>
              <a:t>6/24/2022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1162167565"/>
      </p:ext>
    </p:extLst>
  </p:cSld>
  <p:clrMapOvr>
    <a:masterClrMapping/>
  </p:clrMapOvr>
  <p:transition spd="slow">
    <p:wipe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6/24/2022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3003992464"/>
      </p:ext>
    </p:extLst>
  </p:cSld>
  <p:clrMapOvr>
    <a:masterClrMapping/>
  </p:clrMapOvr>
  <p:transition spd="slow">
    <p:wipe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7CB97365-EBCA-4027-87D5-99FC1D4DF0BB}" type="datetimeFigureOut">
              <a:rPr lang="en-US" smtClean="0"/>
              <a:pPr/>
              <a:t>6/24/2022</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kumimoji="0"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29E33-B620-47F9-BB04-8846C2A5AFCC}" type="slidenum">
              <a:rPr kumimoji="0" lang="en-US" smtClean="0"/>
              <a:pPr/>
              <a:t>‹#›</a:t>
            </a:fld>
            <a:endParaRPr kumimoji="0"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6691182"/>
      </p:ext>
    </p:extLst>
  </p:cSld>
  <p:clrMapOvr>
    <a:masterClrMapping/>
  </p:clrMapOvr>
  <p:transition spd="slow">
    <p:wipe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7CB97365-EBCA-4027-87D5-99FC1D4DF0BB}" type="datetimeFigureOut">
              <a:rPr lang="en-US" smtClean="0"/>
              <a:pPr/>
              <a:t>6/24/2022</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kumimoji="0"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29E33-B620-47F9-BB04-8846C2A5AFCC}" type="slidenum">
              <a:rPr kumimoji="0" lang="en-US" smtClean="0"/>
              <a:pPr/>
              <a:t>‹#›</a:t>
            </a:fld>
            <a:endParaRPr kumimoji="0"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4991361"/>
      </p:ext>
    </p:extLst>
  </p:cSld>
  <p:clrMapOvr>
    <a:masterClrMapping/>
  </p:clrMapOvr>
  <p:transition spd="slow">
    <p:wipe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B97365-EBCA-4027-87D5-99FC1D4DF0BB}"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4229029797"/>
      </p:ext>
    </p:extLst>
  </p:cSld>
  <p:clrMapOvr>
    <a:masterClrMapping/>
  </p:clrMapOvr>
  <p:transition spd="slow">
    <p:wipe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B97365-EBCA-4027-87D5-99FC1D4DF0BB}" type="datetimeFigureOut">
              <a:rPr lang="en-US" smtClean="0"/>
              <a:pPr/>
              <a:t>6/24/2022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extLst>
      <p:ext uri="{BB962C8B-B14F-4D97-AF65-F5344CB8AC3E}">
        <p14:creationId xmlns:p14="http://schemas.microsoft.com/office/powerpoint/2010/main" val="1470222306"/>
      </p:ext>
    </p:extLst>
  </p:cSld>
  <p:clrMapOvr>
    <a:masterClrMapping/>
  </p:clrMapOvr>
  <p:transition spd="slow">
    <p:wipe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766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1295400" y="457200"/>
            <a:ext cx="7848600" cy="14478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87847631"/>
      </p:ext>
    </p:extLst>
  </p:cSld>
  <p:clrMapOvr>
    <a:masterClrMapping/>
  </p:clrMapOvr>
  <p:transition spd="slow">
    <p:wipe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a:prstGeom prst="rect">
            <a:avLst/>
          </a:prstGeom>
        </p:spPr>
        <p:txBody>
          <a:bodyPr>
            <a:spAutoFit/>
          </a:bodyPr>
          <a:lstStyle/>
          <a:p>
            <a:r>
              <a:rPr lang="en-US" dirty="0"/>
              <a:t>Click to edit Master title style</a:t>
            </a:r>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0188093"/>
      </p:ext>
    </p:extLst>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transition spd="slow">
    <p:wipe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smtClean="0"/>
              <a:pPr/>
              <a:t>6/24/2022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18064647"/>
      </p:ext>
    </p:extLst>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98080" cy="677108"/>
          </a:xfrm>
          <a:prstGeom prst="rect">
            <a:avLst/>
          </a:prstGeom>
        </p:spPr>
        <p:txBody>
          <a:bodyPr>
            <a:spAutoFit/>
          </a:bodyPr>
          <a:lstStyle/>
          <a:p>
            <a:r>
              <a:rPr lang="en-US"/>
              <a:t>Click to edit Master title style</a:t>
            </a:r>
          </a:p>
        </p:txBody>
      </p:sp>
      <p:sp>
        <p:nvSpPr>
          <p:cNvPr id="3" name="Text Placeholder 2"/>
          <p:cNvSpPr>
            <a:spLocks noGrp="1"/>
          </p:cNvSpPr>
          <p:nvPr>
            <p:ph type="body" idx="1"/>
          </p:nvPr>
        </p:nvSpPr>
        <p:spPr>
          <a:xfrm>
            <a:off x="838200" y="1447800"/>
            <a:ext cx="8260080" cy="4800600"/>
          </a:xfrm>
        </p:spPr>
        <p:txBody>
          <a:bodyPr/>
          <a:lstStyle>
            <a:lvl1pPr>
              <a:buSzPct val="100000"/>
              <a:buFont typeface="Arial"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6355936"/>
      </p:ext>
    </p:extLst>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524000" y="1524000"/>
            <a:ext cx="6858000" cy="3962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04F84E-DAFC-41C2-B461-73D8EEF7C8F4}" type="slidenum">
              <a:rPr lang="en-US" smtClean="0"/>
              <a:pPr/>
              <a:t>‹#›</a:t>
            </a:fld>
            <a:endParaRPr lang="en-US"/>
          </a:p>
        </p:txBody>
      </p:sp>
    </p:spTree>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5.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75" r:id="rId3"/>
    <p:sldLayoutId id="2147483676" r:id="rId4"/>
    <p:sldLayoutId id="2147483677" r:id="rId5"/>
  </p:sldLayoutIdLst>
  <p:transition spd="slow">
    <p:wipe dir="u"/>
  </p:transition>
  <p:txStyles>
    <p:titleStyle>
      <a:lvl1pPr algn="ctr" defTabSz="914400" rtl="0" eaLnBrk="1" latinLnBrk="0" hangingPunct="1">
        <a:spcBef>
          <a:spcPct val="0"/>
        </a:spcBef>
        <a:buNone/>
        <a:defRPr sz="4400"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837" r:id="rId3"/>
    <p:sldLayoutId id="2147483838" r:id="rId4"/>
    <p:sldLayoutId id="2147483839" r:id="rId5"/>
  </p:sldLayoutIdLst>
  <p:transition spd="slow">
    <p:wipe dir="u"/>
  </p:transition>
  <p:txStyles>
    <p:titleStyle>
      <a:lvl1pPr algn="ctr" defTabSz="914400" rtl="0" eaLnBrk="1" latinLnBrk="0" hangingPunct="1">
        <a:spcBef>
          <a:spcPct val="0"/>
        </a:spcBef>
        <a:buNone/>
        <a:defRPr sz="4400"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1600200" y="76200"/>
            <a:ext cx="7086600" cy="1143000"/>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840" r:id="rId3"/>
    <p:sldLayoutId id="2147483841" r:id="rId4"/>
    <p:sldLayoutId id="2147483842" r:id="rId5"/>
    <p:sldLayoutId id="2147484201" r:id="rId6"/>
  </p:sldLayoutIdLst>
  <p:transition spd="slow">
    <p:wipe dir="u"/>
  </p:transition>
  <p:txStyles>
    <p:titleStyle>
      <a:lvl1pPr algn="l" defTabSz="914400" rtl="0" eaLnBrk="1" latinLnBrk="0" hangingPunct="1">
        <a:spcBef>
          <a:spcPct val="0"/>
        </a:spcBef>
        <a:buNone/>
        <a:defRPr sz="3600" b="1" kern="1200">
          <a:solidFill>
            <a:srgbClr val="2F3D57"/>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0" y="2027237"/>
            <a:ext cx="6096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1371600" y="503237"/>
            <a:ext cx="7467600" cy="1295400"/>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834" r:id="rId3"/>
    <p:sldLayoutId id="2147483835" r:id="rId4"/>
    <p:sldLayoutId id="2147483836" r:id="rId5"/>
    <p:sldLayoutId id="2147483995" r:id="rId6"/>
    <p:sldLayoutId id="2147484036" r:id="rId7"/>
    <p:sldLayoutId id="2147484091" r:id="rId8"/>
    <p:sldLayoutId id="2147484200" r:id="rId9"/>
    <p:sldLayoutId id="2147484358" r:id="rId10"/>
  </p:sldLayoutIdLst>
  <p:transition spd="slow">
    <p:wipe dir="u"/>
  </p:transition>
  <p:txStyles>
    <p:titleStyle>
      <a:lvl1pPr algn="ctr" defTabSz="914400" rtl="0" eaLnBrk="1" latinLnBrk="0" hangingPunct="1">
        <a:spcBef>
          <a:spcPct val="0"/>
        </a:spcBef>
        <a:buNone/>
        <a:defRPr sz="3600" b="1" kern="1200">
          <a:solidFill>
            <a:schemeClr val="tx1"/>
          </a:solidFill>
          <a:latin typeface="News Gothic MT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News Gothic MT Pro"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News Gothic MT Pro"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News Gothic MT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News Gothic MT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dirty="0"/>
              <a:pPr/>
              <a:t>6/24/2022</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990163"/>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Lst>
  <p:transition spd="slow">
    <p:wipe dir="u"/>
  </p:transition>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ags" Target="../tags/tag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9.xml"/><Relationship Id="rId1" Type="http://schemas.openxmlformats.org/officeDocument/2006/relationships/tags" Target="../tags/tag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9.xml"/><Relationship Id="rId1" Type="http://schemas.openxmlformats.org/officeDocument/2006/relationships/tags" Target="../tags/tag8.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20.gif"/></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9.xml"/><Relationship Id="rId1" Type="http://schemas.openxmlformats.org/officeDocument/2006/relationships/tags" Target="../tags/tag9.xml"/><Relationship Id="rId5" Type="http://schemas.openxmlformats.org/officeDocument/2006/relationships/image" Target="../media/image25.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9.xml"/><Relationship Id="rId1" Type="http://schemas.openxmlformats.org/officeDocument/2006/relationships/tags" Target="../tags/tag10.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www.in.gov/pac"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tags" Target="../tags/tag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3342" y="76200"/>
            <a:ext cx="8229600" cy="6629400"/>
          </a:xfrm>
          <a:prstGeom prst="rect">
            <a:avLst/>
          </a:prstGeom>
          <a:blipFill dpi="0" rotWithShape="1">
            <a:blip r:embed="rId4">
              <a:alphaModFix amt="45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dirty="0"/>
          </a:p>
        </p:txBody>
      </p:sp>
      <p:sp>
        <p:nvSpPr>
          <p:cNvPr id="2" name="Title 1"/>
          <p:cNvSpPr>
            <a:spLocks noGrp="1"/>
          </p:cNvSpPr>
          <p:nvPr>
            <p:ph type="ctrTitle"/>
          </p:nvPr>
        </p:nvSpPr>
        <p:spPr bwMode="auto">
          <a:xfrm>
            <a:off x="685800" y="-990600"/>
            <a:ext cx="7772400" cy="2722027"/>
          </a:xfrm>
          <a:prstGeom prst="rect">
            <a:avLst/>
          </a:prstGeom>
        </p:spPr>
        <p:txBody>
          <a:bodyPr vert="horz" wrap="square" lIns="91440" tIns="45720" rIns="91440" bIns="45720" numCol="1" anchorCtr="0" compatLnSpc="1">
            <a:prstTxWarp prst="textNoShape">
              <a:avLst/>
            </a:prstTxWarp>
            <a:spAutoFit/>
          </a:bodyPr>
          <a:lstStyle/>
          <a:p>
            <a:pPr algn="ctr"/>
            <a:br>
              <a:rPr lang="en-US" sz="4800" b="1" dirty="0">
                <a:solidFill>
                  <a:schemeClr val="tx1"/>
                </a:solidFill>
                <a:effectLst>
                  <a:outerShdw blurRad="38100" dist="38100" dir="2700000" algn="tl">
                    <a:srgbClr val="000000">
                      <a:alpha val="43137"/>
                    </a:srgbClr>
                  </a:outerShdw>
                </a:effectLst>
                <a:latin typeface="Georgia" pitchFamily="18" charset="0"/>
              </a:rPr>
            </a:br>
            <a:br>
              <a:rPr lang="en-US" sz="4800" b="1" dirty="0">
                <a:solidFill>
                  <a:schemeClr val="tx1"/>
                </a:solidFill>
                <a:effectLst>
                  <a:outerShdw blurRad="38100" dist="38100" dir="2700000" algn="tl">
                    <a:srgbClr val="000000">
                      <a:alpha val="43137"/>
                    </a:srgbClr>
                  </a:outerShdw>
                </a:effectLst>
                <a:latin typeface="Georgia" pitchFamily="18" charset="0"/>
              </a:rPr>
            </a:br>
            <a:r>
              <a:rPr lang="en-US" sz="4800" b="1" dirty="0">
                <a:solidFill>
                  <a:schemeClr val="tx1"/>
                </a:solidFill>
                <a:effectLst>
                  <a:outerShdw blurRad="38100" dist="38100" dir="2700000" algn="tl">
                    <a:srgbClr val="000000">
                      <a:alpha val="43137"/>
                    </a:srgbClr>
                  </a:outerShdw>
                </a:effectLst>
                <a:latin typeface="Georgia" pitchFamily="18" charset="0"/>
              </a:rPr>
              <a:t> </a:t>
            </a:r>
            <a:r>
              <a:rPr lang="en-US" b="1" spc="100" dirty="0">
                <a:solidFill>
                  <a:schemeClr val="bg1"/>
                </a:solidFill>
                <a:effectLst>
                  <a:outerShdw blurRad="38100" dist="38100" dir="2700000" algn="tl">
                    <a:srgbClr val="000000">
                      <a:alpha val="43137"/>
                    </a:srgbClr>
                  </a:outerShdw>
                </a:effectLst>
                <a:latin typeface="Franklin Gothic Medium Cond" panose="020B0606030402020204" pitchFamily="34" charset="0"/>
                <a:cs typeface="Segoe UI Semibold" panose="020B0702040204020203" pitchFamily="34" charset="0"/>
              </a:rPr>
              <a:t>INDIANA PUBLIC ACCESS LAWS</a:t>
            </a:r>
            <a:br>
              <a:rPr lang="en-US" sz="4800" b="1" spc="100" dirty="0">
                <a:solidFill>
                  <a:schemeClr val="tx1"/>
                </a:solidFill>
                <a:latin typeface="Georgia" pitchFamily="18" charset="0"/>
              </a:rPr>
            </a:br>
            <a:endParaRPr lang="en-US" sz="4800" b="1" spc="100" dirty="0">
              <a:solidFill>
                <a:schemeClr val="accent1"/>
              </a:solidFill>
              <a:latin typeface="News Gothic MT Pro"/>
            </a:endParaRPr>
          </a:p>
        </p:txBody>
      </p:sp>
      <p:sp>
        <p:nvSpPr>
          <p:cNvPr id="11" name="Rectangle 10"/>
          <p:cNvSpPr>
            <a:spLocks noChangeArrowheads="1"/>
          </p:cNvSpPr>
          <p:nvPr/>
        </p:nvSpPr>
        <p:spPr bwMode="auto">
          <a:xfrm>
            <a:off x="1524000" y="5715000"/>
            <a:ext cx="6629400" cy="830997"/>
          </a:xfrm>
          <a:prstGeom prst="rect">
            <a:avLst/>
          </a:prstGeom>
          <a:noFill/>
          <a:ln w="9525">
            <a:noFill/>
            <a:miter lim="800000"/>
            <a:headEnd/>
            <a:tailEnd/>
          </a:ln>
        </p:spPr>
        <p:txBody>
          <a:bodyPr wrap="square">
            <a:spAutoFit/>
          </a:bodyPr>
          <a:lstStyle/>
          <a:p>
            <a:pPr algn="ctr"/>
            <a:r>
              <a:rPr lang="en-US" sz="2400" b="1" dirty="0">
                <a:solidFill>
                  <a:schemeClr val="bg1">
                    <a:lumMod val="95000"/>
                  </a:schemeClr>
                </a:solidFill>
                <a:effectLst>
                  <a:outerShdw blurRad="38100" dist="38100" dir="2700000" algn="tl">
                    <a:srgbClr val="000000">
                      <a:alpha val="43137"/>
                    </a:srgbClr>
                  </a:outerShdw>
                </a:effectLst>
                <a:latin typeface="Franklin Gothic Medium Cond" panose="020B0606030402020204" pitchFamily="34" charset="0"/>
              </a:rPr>
              <a:t>Presented by</a:t>
            </a:r>
            <a:endParaRPr lang="en-US" sz="2400" b="1" i="1" dirty="0">
              <a:solidFill>
                <a:schemeClr val="bg1">
                  <a:lumMod val="95000"/>
                </a:schemeClr>
              </a:solidFill>
              <a:effectLst>
                <a:outerShdw blurRad="38100" dist="38100" dir="2700000" algn="tl">
                  <a:srgbClr val="000000">
                    <a:alpha val="43137"/>
                  </a:srgbClr>
                </a:outerShdw>
              </a:effectLst>
              <a:latin typeface="Franklin Gothic Medium Cond" panose="020B0606030402020204" pitchFamily="34" charset="0"/>
            </a:endParaRPr>
          </a:p>
          <a:p>
            <a:pPr algn="ctr"/>
            <a:r>
              <a:rPr lang="en-US" sz="2400" b="1" dirty="0">
                <a:solidFill>
                  <a:schemeClr val="bg1">
                    <a:lumMod val="95000"/>
                  </a:schemeClr>
                </a:solidFill>
                <a:effectLst>
                  <a:outerShdw blurRad="38100" dist="38100" dir="2700000" algn="tl">
                    <a:srgbClr val="000000">
                      <a:alpha val="43137"/>
                    </a:srgbClr>
                  </a:outerShdw>
                </a:effectLst>
                <a:latin typeface="Franklin Gothic Medium Cond" panose="020B0606030402020204" pitchFamily="34" charset="0"/>
              </a:rPr>
              <a:t>Luke Britt, Indiana Public Access Counselor</a:t>
            </a:r>
          </a:p>
        </p:txBody>
      </p:sp>
    </p:spTree>
    <p:custDataLst>
      <p:tags r:id="rId1"/>
    </p:custDataLst>
    <p:extLst>
      <p:ext uri="{BB962C8B-B14F-4D97-AF65-F5344CB8AC3E}">
        <p14:creationId xmlns:p14="http://schemas.microsoft.com/office/powerpoint/2010/main" val="318763840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83" y="1341763"/>
            <a:ext cx="8242823" cy="4643457"/>
          </a:xfrm>
          <a:prstGeom prst="rect">
            <a:avLst/>
          </a:prstGeom>
        </p:spPr>
      </p:pic>
      <p:sp>
        <p:nvSpPr>
          <p:cNvPr id="2" name="Title 1"/>
          <p:cNvSpPr>
            <a:spLocks noGrp="1"/>
          </p:cNvSpPr>
          <p:nvPr>
            <p:ph type="title"/>
          </p:nvPr>
        </p:nvSpPr>
        <p:spPr>
          <a:xfrm>
            <a:off x="895350" y="284373"/>
            <a:ext cx="8020050" cy="1302439"/>
          </a:xfrm>
        </p:spPr>
        <p:txBody>
          <a:bodyPr>
            <a:noAutofit/>
          </a:bodyPr>
          <a:lstStyle/>
          <a:p>
            <a:r>
              <a:rPr lang="en-US" sz="4200" dirty="0">
                <a:solidFill>
                  <a:schemeClr val="tx1"/>
                </a:solidFill>
                <a:effectLst>
                  <a:outerShdw blurRad="38100" dist="38100" dir="2700000" algn="tl">
                    <a:srgbClr val="000000">
                      <a:alpha val="43137"/>
                    </a:srgbClr>
                  </a:outerShdw>
                </a:effectLst>
                <a:latin typeface="Franklin Gothic Medium Cond" panose="020B0606030402020204" pitchFamily="34" charset="0"/>
              </a:rPr>
              <a:t>PROPER EXECUTIVE SESSION NOTICE</a:t>
            </a:r>
          </a:p>
        </p:txBody>
      </p:sp>
      <p:pic>
        <p:nvPicPr>
          <p:cNvPr id="5" name="Picture 4">
            <a:extLst>
              <a:ext uri="{FF2B5EF4-FFF2-40B4-BE49-F238E27FC236}">
                <a16:creationId xmlns:a16="http://schemas.microsoft.com/office/drawing/2014/main" id="{23FDA730-D1CF-4CD3-BA67-2544CFDA6C23}"/>
              </a:ext>
            </a:extLst>
          </p:cNvPr>
          <p:cNvPicPr>
            <a:picLocks noChangeAspect="1"/>
          </p:cNvPicPr>
          <p:nvPr/>
        </p:nvPicPr>
        <p:blipFill>
          <a:blip r:embed="rId3"/>
          <a:stretch>
            <a:fillRect/>
          </a:stretch>
        </p:blipFill>
        <p:spPr>
          <a:xfrm>
            <a:off x="1657522" y="1720050"/>
            <a:ext cx="6324944" cy="3886881"/>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304800"/>
            <a:ext cx="11582400" cy="1188018"/>
          </a:xfrm>
        </p:spPr>
        <p:txBody>
          <a:bodyPr/>
          <a:lstStyle/>
          <a:p>
            <a:br>
              <a:rPr lang="en-US" sz="4000" dirty="0">
                <a:solidFill>
                  <a:schemeClr val="tx1"/>
                </a:solidFill>
                <a:effectLst>
                  <a:outerShdw blurRad="38100" dist="38100" dir="2700000" algn="tl">
                    <a:srgbClr val="000000">
                      <a:alpha val="43137"/>
                    </a:srgbClr>
                  </a:outerShdw>
                </a:effectLst>
                <a:latin typeface="Britannic Bold" pitchFamily="34" charset="0"/>
              </a:rPr>
            </a:br>
            <a:r>
              <a:rPr lang="en-US" sz="4000" dirty="0">
                <a:solidFill>
                  <a:schemeClr val="tx1"/>
                </a:solidFill>
                <a:effectLst>
                  <a:outerShdw blurRad="38100" dist="38100" dir="2700000" algn="tl">
                    <a:srgbClr val="000000">
                      <a:alpha val="43137"/>
                    </a:srgbClr>
                  </a:outerShdw>
                </a:effectLst>
                <a:latin typeface="Franklin Gothic Demi Cond" panose="020B0706030402020204" pitchFamily="34" charset="0"/>
              </a:rPr>
              <a:t>COMMON EXECUTIVE SESSIONS</a:t>
            </a:r>
          </a:p>
        </p:txBody>
      </p:sp>
      <p:sp>
        <p:nvSpPr>
          <p:cNvPr id="8195" name="Rectangle 3"/>
          <p:cNvSpPr>
            <a:spLocks noGrp="1" noChangeArrowheads="1"/>
          </p:cNvSpPr>
          <p:nvPr>
            <p:ph type="body" idx="1"/>
          </p:nvPr>
        </p:nvSpPr>
        <p:spPr>
          <a:xfrm>
            <a:off x="762000" y="883218"/>
            <a:ext cx="7848600" cy="4313670"/>
          </a:xfrm>
        </p:spPr>
        <p:txBody>
          <a:bodyPr>
            <a:normAutofit fontScale="25000" lnSpcReduction="20000"/>
          </a:bodyPr>
          <a:lstStyle/>
          <a:p>
            <a:pPr>
              <a:lnSpc>
                <a:spcPct val="120000"/>
              </a:lnSpc>
              <a:buClr>
                <a:schemeClr val="tx1"/>
              </a:buClr>
            </a:pPr>
            <a:r>
              <a:rPr lang="en-US" sz="8000" dirty="0">
                <a:latin typeface="Franklin Gothic Demi Cond" panose="020B0706030402020204" pitchFamily="34" charset="0"/>
              </a:rPr>
              <a:t>To discuss:</a:t>
            </a:r>
          </a:p>
          <a:p>
            <a:pPr lvl="1">
              <a:lnSpc>
                <a:spcPct val="120000"/>
              </a:lnSpc>
              <a:buClr>
                <a:schemeClr val="tx1"/>
              </a:buClr>
            </a:pPr>
            <a:r>
              <a:rPr lang="en-US" sz="8000" i="0" dirty="0">
                <a:latin typeface="Franklin Gothic Demi Cond" panose="020B0706030402020204" pitchFamily="34" charset="0"/>
              </a:rPr>
              <a:t>records classified as confidential by state or federal statute</a:t>
            </a:r>
          </a:p>
          <a:p>
            <a:pPr lvl="1">
              <a:lnSpc>
                <a:spcPct val="120000"/>
              </a:lnSpc>
              <a:buClr>
                <a:schemeClr val="tx1"/>
              </a:buClr>
            </a:pPr>
            <a:r>
              <a:rPr lang="en-US" sz="8000" i="0" dirty="0">
                <a:latin typeface="Franklin Gothic Demi Cond" panose="020B0706030402020204" pitchFamily="34" charset="0"/>
              </a:rPr>
              <a:t>the alleged misconduct of an employee </a:t>
            </a:r>
          </a:p>
          <a:p>
            <a:pPr lvl="1">
              <a:lnSpc>
                <a:spcPct val="120000"/>
              </a:lnSpc>
              <a:buClr>
                <a:schemeClr val="tx1"/>
              </a:buClr>
            </a:pPr>
            <a:r>
              <a:rPr lang="en-US" sz="8000" i="0" dirty="0">
                <a:latin typeface="Franklin Gothic Demi Cond" panose="020B0706030402020204" pitchFamily="34" charset="0"/>
              </a:rPr>
              <a:t>strategy with respect to pending litigation or litigation threatened in writing</a:t>
            </a:r>
          </a:p>
          <a:p>
            <a:pPr>
              <a:lnSpc>
                <a:spcPct val="120000"/>
              </a:lnSpc>
              <a:buClr>
                <a:schemeClr val="tx1"/>
              </a:buClr>
            </a:pPr>
            <a:r>
              <a:rPr lang="en-US" sz="8000" dirty="0">
                <a:latin typeface="Franklin Gothic Demi Cond" panose="020B0706030402020204" pitchFamily="34" charset="0"/>
              </a:rPr>
              <a:t>To receive information and interview prospective employees</a:t>
            </a:r>
          </a:p>
          <a:p>
            <a:pPr>
              <a:lnSpc>
                <a:spcPct val="90000"/>
              </a:lnSpc>
              <a:buClr>
                <a:schemeClr val="tx1"/>
              </a:buClr>
            </a:pPr>
            <a:endParaRPr lang="en-US" sz="2800" dirty="0">
              <a:latin typeface="Goudy Old Style" panose="02020502050305020303" pitchFamily="18" charset="0"/>
            </a:endParaRPr>
          </a:p>
          <a:p>
            <a:pPr>
              <a:lnSpc>
                <a:spcPct val="90000"/>
              </a:lnSpc>
              <a:buClr>
                <a:schemeClr val="tx1"/>
              </a:buClr>
            </a:pPr>
            <a:endParaRPr lang="en-US" sz="2800" dirty="0">
              <a:latin typeface="Goudy Old Style" panose="02020502050305020303" pitchFamily="18" charset="0"/>
            </a:endParaRPr>
          </a:p>
          <a:p>
            <a:pPr>
              <a:lnSpc>
                <a:spcPct val="90000"/>
              </a:lnSpc>
              <a:buClr>
                <a:schemeClr val="tx1"/>
              </a:buClr>
              <a:buFontTx/>
              <a:buNone/>
            </a:pPr>
            <a:br>
              <a:rPr lang="en-US" sz="2800" dirty="0">
                <a:latin typeface="Goudy Old Style" panose="02020502050305020303" pitchFamily="18" charset="0"/>
              </a:rPr>
            </a:br>
            <a:endParaRPr lang="en-US" sz="2800" dirty="0">
              <a:latin typeface="Goudy Old Style" panose="02020502050305020303" pitchFamily="18" charset="0"/>
            </a:endParaRPr>
          </a:p>
        </p:txBody>
      </p:sp>
      <p:pic>
        <p:nvPicPr>
          <p:cNvPr id="3074" name="Picture 2" descr="What is an &quot;Executive Session&quot;? - Bobby Warren for Mayor of Jersey Village">
            <a:extLst>
              <a:ext uri="{FF2B5EF4-FFF2-40B4-BE49-F238E27FC236}">
                <a16:creationId xmlns:a16="http://schemas.microsoft.com/office/drawing/2014/main" id="{98EC4F8F-AC13-4D0D-9E5D-8E888079E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3429000"/>
            <a:ext cx="5791200" cy="3228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912228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 calcmode="lin" valueType="num">
                                      <p:cBhvr additive="base">
                                        <p:cTn id="1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 calcmode="lin" valueType="num">
                                      <p:cBhvr additive="base">
                                        <p:cTn id="21"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4" end="4"/>
                                            </p:txEl>
                                          </p:spTgt>
                                        </p:tgtEl>
                                        <p:attrNameLst>
                                          <p:attrName>style.visibility</p:attrName>
                                        </p:attrNameLst>
                                      </p:cBhvr>
                                      <p:to>
                                        <p:strVal val="visible"/>
                                      </p:to>
                                    </p:set>
                                    <p:anim calcmode="lin" valueType="num">
                                      <p:cBhvr additive="base">
                                        <p:cTn id="2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7" end="7"/>
                                            </p:txEl>
                                          </p:spTgt>
                                        </p:tgtEl>
                                        <p:attrNameLst>
                                          <p:attrName>style.visibility</p:attrName>
                                        </p:attrNameLst>
                                      </p:cBhvr>
                                      <p:to>
                                        <p:strVal val="visible"/>
                                      </p:to>
                                    </p:set>
                                    <p:anim calcmode="lin" valueType="num">
                                      <p:cBhvr additive="base">
                                        <p:cTn id="33"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der-Neutral Language Reduces Bias Towards Men: Study | Allure">
            <a:extLst>
              <a:ext uri="{FF2B5EF4-FFF2-40B4-BE49-F238E27FC236}">
                <a16:creationId xmlns:a16="http://schemas.microsoft.com/office/drawing/2014/main" id="{9C294106-953A-491B-80BC-CFD4399E56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009" y="3379375"/>
            <a:ext cx="4521200" cy="3390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609600" y="304800"/>
            <a:ext cx="9144000" cy="640175"/>
          </a:xfrm>
        </p:spPr>
        <p:txBody>
          <a:bodyPr/>
          <a:lstStyle/>
          <a:p>
            <a:r>
              <a:rPr lang="en-US" sz="4000" dirty="0">
                <a:solidFill>
                  <a:schemeClr val="tx1"/>
                </a:solidFill>
                <a:effectLst>
                  <a:outerShdw blurRad="38100" dist="38100" dir="2700000" algn="tl">
                    <a:srgbClr val="000000">
                      <a:alpha val="43137"/>
                    </a:srgbClr>
                  </a:outerShdw>
                </a:effectLst>
                <a:latin typeface="Franklin Gothic Medium Cond" panose="020B0606030402020204" pitchFamily="34" charset="0"/>
              </a:rPr>
              <a:t>MISCELLANEOUS ODL CONSIDERATIONS</a:t>
            </a:r>
          </a:p>
        </p:txBody>
      </p:sp>
      <p:sp>
        <p:nvSpPr>
          <p:cNvPr id="5123" name="Rectangle 3"/>
          <p:cNvSpPr>
            <a:spLocks noGrp="1" noChangeArrowheads="1"/>
          </p:cNvSpPr>
          <p:nvPr>
            <p:ph type="body" idx="1"/>
          </p:nvPr>
        </p:nvSpPr>
        <p:spPr>
          <a:xfrm>
            <a:off x="228600" y="1143000"/>
            <a:ext cx="8260080" cy="3733800"/>
          </a:xfrm>
          <a:solidFill>
            <a:schemeClr val="bg2">
              <a:alpha val="30000"/>
            </a:schemeClr>
          </a:solidFill>
          <a:effectLst>
            <a:softEdge rad="558800"/>
          </a:effectLst>
        </p:spPr>
        <p:txBody>
          <a:bodyPr>
            <a:normAutofit lnSpcReduction="10000"/>
          </a:bodyPr>
          <a:lstStyle/>
          <a:p>
            <a:pPr marL="726948" indent="-342900">
              <a:spcBef>
                <a:spcPts val="0"/>
              </a:spcBef>
              <a:buClrTx/>
            </a:pPr>
            <a:r>
              <a:rPr lang="en-US" sz="2400" dirty="0">
                <a:latin typeface="Franklin Gothic Medium Cond" panose="020B0606030402020204" pitchFamily="34" charset="0"/>
              </a:rPr>
              <a:t>No right to speak under ODL unless some other statute requires it (i.e. public hearings)</a:t>
            </a:r>
          </a:p>
          <a:p>
            <a:pPr indent="0">
              <a:spcBef>
                <a:spcPts val="0"/>
              </a:spcBef>
              <a:buClrTx/>
              <a:buNone/>
            </a:pPr>
            <a:endParaRPr lang="en-US" sz="2400" dirty="0">
              <a:latin typeface="Franklin Gothic Medium Cond" panose="020B0606030402020204" pitchFamily="34" charset="0"/>
            </a:endParaRPr>
          </a:p>
          <a:p>
            <a:pPr marL="726948" indent="-342900">
              <a:spcBef>
                <a:spcPts val="0"/>
              </a:spcBef>
              <a:buClrTx/>
            </a:pPr>
            <a:r>
              <a:rPr lang="en-US" sz="2400" dirty="0">
                <a:latin typeface="Franklin Gothic Medium Cond" panose="020B0606030402020204" pitchFamily="34" charset="0"/>
              </a:rPr>
              <a:t>No right to participate by public</a:t>
            </a:r>
          </a:p>
          <a:p>
            <a:pPr marL="726948" indent="-342900">
              <a:spcBef>
                <a:spcPts val="0"/>
              </a:spcBef>
              <a:buClrTx/>
            </a:pPr>
            <a:endParaRPr lang="en-US" sz="2400" dirty="0">
              <a:latin typeface="Franklin Gothic Medium Cond" panose="020B0606030402020204" pitchFamily="34" charset="0"/>
            </a:endParaRPr>
          </a:p>
          <a:p>
            <a:pPr marL="726948" indent="-342900">
              <a:spcBef>
                <a:spcPts val="0"/>
              </a:spcBef>
              <a:buClrTx/>
            </a:pPr>
            <a:r>
              <a:rPr lang="en-US" sz="2400" dirty="0">
                <a:latin typeface="Franklin Gothic Medium Cond" panose="020B0606030402020204" pitchFamily="34" charset="0"/>
              </a:rPr>
              <a:t>Minutes/Memoranda (Draft copies)</a:t>
            </a:r>
          </a:p>
          <a:p>
            <a:pPr marL="726948" indent="-342900">
              <a:spcBef>
                <a:spcPts val="0"/>
              </a:spcBef>
              <a:buClrTx/>
            </a:pPr>
            <a:endParaRPr lang="en-US" sz="2400" dirty="0">
              <a:latin typeface="Franklin Gothic Medium Cond" panose="020B0606030402020204" pitchFamily="34" charset="0"/>
            </a:endParaRPr>
          </a:p>
          <a:p>
            <a:pPr marL="726948" indent="-342900">
              <a:spcBef>
                <a:spcPts val="0"/>
              </a:spcBef>
              <a:buClrTx/>
            </a:pPr>
            <a:r>
              <a:rPr lang="en-US" sz="2400" dirty="0">
                <a:latin typeface="Franklin Gothic Medium Cond" panose="020B0606030402020204" pitchFamily="34" charset="0"/>
              </a:rPr>
              <a:t>Electronic Meetings</a:t>
            </a:r>
          </a:p>
          <a:p>
            <a:pPr marL="726948" indent="-342900">
              <a:spcBef>
                <a:spcPts val="0"/>
              </a:spcBef>
              <a:buClrTx/>
            </a:pPr>
            <a:endParaRPr lang="en-US" sz="2400" dirty="0">
              <a:latin typeface="Franklin Gothic Medium Cond" panose="020B0606030402020204" pitchFamily="34" charset="0"/>
            </a:endParaRPr>
          </a:p>
          <a:p>
            <a:pPr marL="726948" indent="-342900">
              <a:spcBef>
                <a:spcPts val="0"/>
              </a:spcBef>
              <a:buClrTx/>
            </a:pPr>
            <a:r>
              <a:rPr lang="en-US" sz="2400" dirty="0">
                <a:latin typeface="Franklin Gothic Medium Cond" panose="020B0606030402020204" pitchFamily="34" charset="0"/>
              </a:rPr>
              <a:t>No secret ballots when voting</a:t>
            </a:r>
          </a:p>
          <a:p>
            <a:pPr>
              <a:buClrTx/>
            </a:pPr>
            <a:endParaRPr lang="en-US" dirty="0">
              <a:latin typeface="News Gothic MT Pro"/>
            </a:endParaRPr>
          </a:p>
        </p:txBody>
      </p:sp>
    </p:spTree>
    <p:custDataLst>
      <p:tags r:id="rId1"/>
    </p:custDataLst>
    <p:extLst>
      <p:ext uri="{BB962C8B-B14F-4D97-AF65-F5344CB8AC3E}">
        <p14:creationId xmlns:p14="http://schemas.microsoft.com/office/powerpoint/2010/main" val="2340588806"/>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bg/>
                                          </p:spTgt>
                                        </p:tgtEl>
                                        <p:attrNameLst>
                                          <p:attrName>style.visibility</p:attrName>
                                        </p:attrNameLst>
                                      </p:cBhvr>
                                      <p:to>
                                        <p:strVal val="visible"/>
                                      </p:to>
                                    </p:set>
                                    <p:anim calcmode="lin" valueType="num">
                                      <p:cBhvr additive="base">
                                        <p:cTn id="13"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 calcmode="lin" valueType="num">
                                      <p:cBhvr additive="base">
                                        <p:cTn id="1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additive="base">
                                        <p:cTn id="21"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 calcmode="lin" valueType="num">
                                      <p:cBhvr additive="base">
                                        <p:cTn id="2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anim calcmode="lin" valueType="num">
                                      <p:cBhvr additive="base">
                                        <p:cTn id="33"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9016"/>
            <a:ext cx="7239000" cy="694934"/>
          </a:xfrm>
          <a:noFill/>
        </p:spPr>
        <p:txBody>
          <a:bodyPr/>
          <a:lstStyle/>
          <a:p>
            <a:pPr fontAlgn="auto">
              <a:spcAft>
                <a:spcPts val="0"/>
              </a:spcAft>
              <a:defRPr/>
            </a:pPr>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ACCESS TO PUBLIC RECORDS</a:t>
            </a:r>
          </a:p>
        </p:txBody>
      </p:sp>
      <p:sp>
        <p:nvSpPr>
          <p:cNvPr id="11" name="PublicRecord"/>
          <p:cNvSpPr/>
          <p:nvPr/>
        </p:nvSpPr>
        <p:spPr>
          <a:xfrm>
            <a:off x="609600" y="1371600"/>
            <a:ext cx="7924800" cy="3124200"/>
          </a:xfrm>
          <a:custGeom>
            <a:avLst/>
            <a:gdLst>
              <a:gd name="connsiteX0" fmla="*/ 0 w 7924785"/>
              <a:gd name="connsiteY0" fmla="*/ 570368 h 3422139"/>
              <a:gd name="connsiteX1" fmla="*/ 167058 w 7924785"/>
              <a:gd name="connsiteY1" fmla="*/ 167057 h 3422139"/>
              <a:gd name="connsiteX2" fmla="*/ 570369 w 7924785"/>
              <a:gd name="connsiteY2" fmla="*/ 1 h 3422139"/>
              <a:gd name="connsiteX3" fmla="*/ 7354417 w 7924785"/>
              <a:gd name="connsiteY3" fmla="*/ 0 h 3422139"/>
              <a:gd name="connsiteX4" fmla="*/ 7757728 w 7924785"/>
              <a:gd name="connsiteY4" fmla="*/ 167058 h 3422139"/>
              <a:gd name="connsiteX5" fmla="*/ 7924784 w 7924785"/>
              <a:gd name="connsiteY5" fmla="*/ 570369 h 3422139"/>
              <a:gd name="connsiteX6" fmla="*/ 7924785 w 7924785"/>
              <a:gd name="connsiteY6" fmla="*/ 2851771 h 3422139"/>
              <a:gd name="connsiteX7" fmla="*/ 7757728 w 7924785"/>
              <a:gd name="connsiteY7" fmla="*/ 3255082 h 3422139"/>
              <a:gd name="connsiteX8" fmla="*/ 7354417 w 7924785"/>
              <a:gd name="connsiteY8" fmla="*/ 3422139 h 3422139"/>
              <a:gd name="connsiteX9" fmla="*/ 570368 w 7924785"/>
              <a:gd name="connsiteY9" fmla="*/ 3422139 h 3422139"/>
              <a:gd name="connsiteX10" fmla="*/ 167057 w 7924785"/>
              <a:gd name="connsiteY10" fmla="*/ 3255082 h 3422139"/>
              <a:gd name="connsiteX11" fmla="*/ 0 w 7924785"/>
              <a:gd name="connsiteY11" fmla="*/ 2851771 h 3422139"/>
              <a:gd name="connsiteX12" fmla="*/ 0 w 7924785"/>
              <a:gd name="connsiteY12" fmla="*/ 570368 h 34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785" h="3422139">
                <a:moveTo>
                  <a:pt x="0" y="570368"/>
                </a:moveTo>
                <a:cubicBezTo>
                  <a:pt x="0" y="419097"/>
                  <a:pt x="60093" y="274022"/>
                  <a:pt x="167058" y="167057"/>
                </a:cubicBezTo>
                <a:cubicBezTo>
                  <a:pt x="274023" y="60092"/>
                  <a:pt x="419098" y="0"/>
                  <a:pt x="570369" y="1"/>
                </a:cubicBezTo>
                <a:lnTo>
                  <a:pt x="7354417" y="0"/>
                </a:lnTo>
                <a:cubicBezTo>
                  <a:pt x="7505688" y="0"/>
                  <a:pt x="7650763" y="60093"/>
                  <a:pt x="7757728" y="167058"/>
                </a:cubicBezTo>
                <a:cubicBezTo>
                  <a:pt x="7864693" y="274023"/>
                  <a:pt x="7924785" y="419098"/>
                  <a:pt x="7924784" y="570369"/>
                </a:cubicBezTo>
                <a:cubicBezTo>
                  <a:pt x="7924784" y="1330836"/>
                  <a:pt x="7924785" y="2091304"/>
                  <a:pt x="7924785" y="2851771"/>
                </a:cubicBezTo>
                <a:cubicBezTo>
                  <a:pt x="7924785" y="3003042"/>
                  <a:pt x="7864693" y="3148117"/>
                  <a:pt x="7757728" y="3255082"/>
                </a:cubicBezTo>
                <a:cubicBezTo>
                  <a:pt x="7650763" y="3362047"/>
                  <a:pt x="7505688" y="3422139"/>
                  <a:pt x="7354417" y="3422139"/>
                </a:cubicBezTo>
                <a:lnTo>
                  <a:pt x="570368" y="3422139"/>
                </a:lnTo>
                <a:cubicBezTo>
                  <a:pt x="419097" y="3422139"/>
                  <a:pt x="274022" y="3362047"/>
                  <a:pt x="167057" y="3255082"/>
                </a:cubicBezTo>
                <a:cubicBezTo>
                  <a:pt x="60092" y="3148117"/>
                  <a:pt x="0" y="3003042"/>
                  <a:pt x="0" y="2851771"/>
                </a:cubicBezTo>
                <a:lnTo>
                  <a:pt x="0" y="570368"/>
                </a:lnTo>
                <a:close/>
              </a:path>
            </a:pathLst>
          </a:custGeom>
          <a:noFill/>
          <a:ln>
            <a:noFill/>
          </a:ln>
        </p:spPr>
        <p:style>
          <a:lnRef idx="2">
            <a:schemeClr val="accent2"/>
          </a:lnRef>
          <a:fillRef idx="1">
            <a:schemeClr val="lt1"/>
          </a:fillRef>
          <a:effectRef idx="0">
            <a:schemeClr val="accent2"/>
          </a:effectRef>
          <a:fontRef idx="minor">
            <a:schemeClr val="dk1"/>
          </a:fontRef>
        </p:style>
        <p:txBody>
          <a:bodyPr lIns="258495" tIns="258495" rIns="258495" bIns="258495" spcCol="1270" anchor="ctr"/>
          <a:lstStyle/>
          <a:p>
            <a:pPr algn="just" defTabSz="1066800" fontAlgn="auto">
              <a:lnSpc>
                <a:spcPct val="90000"/>
              </a:lnSpc>
              <a:spcAft>
                <a:spcPct val="35000"/>
              </a:spcAft>
              <a:defRPr/>
            </a:pPr>
            <a:r>
              <a:rPr lang="en-US" sz="2400" dirty="0">
                <a:solidFill>
                  <a:schemeClr val="tx1"/>
                </a:solidFill>
                <a:latin typeface="Franklin Gothic Medium Cond" panose="020B0606030402020204" pitchFamily="34" charset="0"/>
              </a:rPr>
              <a:t>“Public record” means any writing, paper, report, study, map, photograph, book, card, tape recording, or other material that is created, received, retained, maintained, or filed by or with a public agency and which is generated on paper, paper substitutes, photographic media, chemically based media, magnetic or machine readable media, electronically stored data, or any other material, regardless of form or characteristics. </a:t>
            </a:r>
          </a:p>
          <a:p>
            <a:pPr algn="r" defTabSz="1066800" fontAlgn="auto">
              <a:lnSpc>
                <a:spcPct val="90000"/>
              </a:lnSpc>
              <a:spcAft>
                <a:spcPct val="35000"/>
              </a:spcAft>
              <a:defRPr/>
            </a:pPr>
            <a:r>
              <a:rPr lang="en-US" sz="2200" dirty="0">
                <a:solidFill>
                  <a:schemeClr val="tx1"/>
                </a:solidFill>
                <a:latin typeface="Franklin Gothic Medium Cond" panose="020B0606030402020204" pitchFamily="34" charset="0"/>
              </a:rPr>
              <a:t>Indiana Code § 5-14-3-2(n)</a:t>
            </a:r>
          </a:p>
        </p:txBody>
      </p:sp>
      <p:pic>
        <p:nvPicPr>
          <p:cNvPr id="27650" name="Picture 2" descr="http://i.huffpost.com/gen/1292943/images/o-BOOKS-facebook.jpg"/>
          <p:cNvPicPr>
            <a:picLocks noChangeAspect="1" noChangeArrowheads="1"/>
          </p:cNvPicPr>
          <p:nvPr/>
        </p:nvPicPr>
        <p:blipFill>
          <a:blip r:embed="rId4" cstate="print"/>
          <a:srcRect t="25418"/>
          <a:stretch>
            <a:fillRect/>
          </a:stretch>
        </p:blipFill>
        <p:spPr bwMode="auto">
          <a:xfrm>
            <a:off x="914400" y="4267200"/>
            <a:ext cx="2667000" cy="14478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4648200"/>
            <a:ext cx="2819400" cy="156151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991100"/>
            <a:ext cx="2667000" cy="1778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1121277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bwMode="auto">
          <a:xfrm>
            <a:off x="609600" y="457200"/>
            <a:ext cx="9098280" cy="694934"/>
          </a:xfrm>
        </p:spPr>
        <p:txBody>
          <a:bodyPr vert="horz" wrap="square" lIns="91440" tIns="45720" rIns="91440" bIns="45720" numCol="1" anchorCtr="0" compatLnSpc="1">
            <a:prstTxWarp prst="textNoShape">
              <a:avLst/>
            </a:prstTxWarp>
          </a:bodyPr>
          <a:lstStyle/>
          <a:p>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RESPONDING TO APRA REQUESTS</a:t>
            </a:r>
          </a:p>
        </p:txBody>
      </p:sp>
      <p:sp>
        <p:nvSpPr>
          <p:cNvPr id="8" name="Freeform 7"/>
          <p:cNvSpPr/>
          <p:nvPr/>
        </p:nvSpPr>
        <p:spPr>
          <a:xfrm>
            <a:off x="609600" y="1262415"/>
            <a:ext cx="7162800" cy="646331"/>
          </a:xfrm>
          <a:custGeom>
            <a:avLst/>
            <a:gdLst>
              <a:gd name="connsiteX0" fmla="*/ 0 w 2522703"/>
              <a:gd name="connsiteY0" fmla="*/ 0 h 2125536"/>
              <a:gd name="connsiteX1" fmla="*/ 2522703 w 2522703"/>
              <a:gd name="connsiteY1" fmla="*/ 0 h 2125536"/>
              <a:gd name="connsiteX2" fmla="*/ 2522703 w 2522703"/>
              <a:gd name="connsiteY2" fmla="*/ 2125536 h 2125536"/>
              <a:gd name="connsiteX3" fmla="*/ 0 w 2522703"/>
              <a:gd name="connsiteY3" fmla="*/ 2125536 h 2125536"/>
              <a:gd name="connsiteX4" fmla="*/ 0 w 2522703"/>
              <a:gd name="connsiteY4" fmla="*/ 0 h 2125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2703" h="2125536">
                <a:moveTo>
                  <a:pt x="0" y="0"/>
                </a:moveTo>
                <a:lnTo>
                  <a:pt x="2522703" y="0"/>
                </a:lnTo>
                <a:lnTo>
                  <a:pt x="2522703" y="2125536"/>
                </a:lnTo>
                <a:lnTo>
                  <a:pt x="0" y="2125536"/>
                </a:lnTo>
                <a:lnTo>
                  <a:pt x="0" y="0"/>
                </a:lnTo>
                <a:close/>
              </a:path>
            </a:pathLst>
          </a:custGeom>
          <a:noFill/>
          <a:ln>
            <a:solidFill>
              <a:schemeClr val="bg1">
                <a:lumMod val="9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28016" tIns="73152" rIns="128016" bIns="73152" spcCol="1270" anchor="ctr">
            <a:spAutoFit/>
          </a:bodyPr>
          <a:lstStyle/>
          <a:p>
            <a:pPr defTabSz="800100" fontAlgn="auto">
              <a:lnSpc>
                <a:spcPct val="90000"/>
              </a:lnSpc>
              <a:spcAft>
                <a:spcPct val="35000"/>
              </a:spcAft>
              <a:defRPr/>
            </a:pPr>
            <a:r>
              <a:rPr lang="en-US" dirty="0">
                <a:solidFill>
                  <a:schemeClr val="tx1"/>
                </a:solidFill>
                <a:latin typeface="Franklin Gothic Medium Cond" panose="020B0606030402020204" pitchFamily="34" charset="0"/>
              </a:rPr>
              <a:t>Time frames for responding to APRA Requests depend on the manner in which the public agency receives the request.</a:t>
            </a:r>
          </a:p>
        </p:txBody>
      </p:sp>
      <p:sp>
        <p:nvSpPr>
          <p:cNvPr id="11" name="Freeform 10"/>
          <p:cNvSpPr/>
          <p:nvPr/>
        </p:nvSpPr>
        <p:spPr>
          <a:xfrm>
            <a:off x="685800" y="2149368"/>
            <a:ext cx="3733800" cy="3143168"/>
          </a:xfrm>
          <a:custGeom>
            <a:avLst/>
            <a:gdLst>
              <a:gd name="connsiteX0" fmla="*/ 0 w 4929019"/>
              <a:gd name="connsiteY0" fmla="*/ 0 h 2635200"/>
              <a:gd name="connsiteX1" fmla="*/ 4929019 w 4929019"/>
              <a:gd name="connsiteY1" fmla="*/ 0 h 2635200"/>
              <a:gd name="connsiteX2" fmla="*/ 4929019 w 4929019"/>
              <a:gd name="connsiteY2" fmla="*/ 2635200 h 2635200"/>
              <a:gd name="connsiteX3" fmla="*/ 0 w 4929019"/>
              <a:gd name="connsiteY3" fmla="*/ 2635200 h 2635200"/>
              <a:gd name="connsiteX4" fmla="*/ 0 w 4929019"/>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9019" h="2635200">
                <a:moveTo>
                  <a:pt x="0" y="0"/>
                </a:moveTo>
                <a:lnTo>
                  <a:pt x="4929019" y="0"/>
                </a:lnTo>
                <a:lnTo>
                  <a:pt x="4929019" y="2635200"/>
                </a:lnTo>
                <a:lnTo>
                  <a:pt x="0" y="2635200"/>
                </a:lnTo>
                <a:lnTo>
                  <a:pt x="0" y="0"/>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74676" tIns="74676" rIns="99568" bIns="112014" spcCol="1270">
            <a:spAutoFit/>
          </a:bodyPr>
          <a:lstStyle/>
          <a:p>
            <a:pPr marL="225425" lvl="1" indent="-225425" defTabSz="622300" fontAlgn="auto">
              <a:lnSpc>
                <a:spcPct val="90000"/>
              </a:lnSpc>
              <a:spcAft>
                <a:spcPts val="1200"/>
              </a:spcAft>
              <a:buSzPct val="100000"/>
              <a:buFont typeface="Arial" pitchFamily="34" charset="0"/>
              <a:buChar char="•"/>
              <a:defRPr/>
            </a:pPr>
            <a:r>
              <a:rPr lang="en-US" dirty="0">
                <a:solidFill>
                  <a:schemeClr val="tx1"/>
                </a:solidFill>
                <a:latin typeface="Franklin Gothic Medium Cond" panose="020B0606030402020204" pitchFamily="34" charset="0"/>
              </a:rPr>
              <a:t>If requestor is </a:t>
            </a:r>
            <a:r>
              <a:rPr lang="en-US" b="1" dirty="0">
                <a:solidFill>
                  <a:schemeClr val="tx1"/>
                </a:solidFill>
                <a:latin typeface="Franklin Gothic Medium Cond" panose="020B0606030402020204" pitchFamily="34" charset="0"/>
              </a:rPr>
              <a:t>physically present</a:t>
            </a:r>
            <a:r>
              <a:rPr lang="en-US" dirty="0">
                <a:solidFill>
                  <a:schemeClr val="tx1"/>
                </a:solidFill>
                <a:latin typeface="Franklin Gothic Medium Cond" panose="020B0606030402020204" pitchFamily="34" charset="0"/>
              </a:rPr>
              <a:t> in the office, the agency has 24 hours to respond.</a:t>
            </a:r>
            <a:endParaRPr lang="en-US" b="1" i="1" dirty="0">
              <a:solidFill>
                <a:schemeClr val="tx1"/>
              </a:solidFill>
              <a:latin typeface="Franklin Gothic Medium Cond" panose="020B0606030402020204" pitchFamily="34" charset="0"/>
            </a:endParaRPr>
          </a:p>
          <a:p>
            <a:pPr marL="225425" lvl="1" indent="-225425" defTabSz="622300" fontAlgn="auto">
              <a:lnSpc>
                <a:spcPct val="90000"/>
              </a:lnSpc>
              <a:spcAft>
                <a:spcPts val="1200"/>
              </a:spcAft>
              <a:buSzPct val="100000"/>
              <a:buFont typeface="Arial" pitchFamily="34" charset="0"/>
              <a:buChar char="•"/>
              <a:defRPr/>
            </a:pPr>
            <a:r>
              <a:rPr lang="en-US" dirty="0">
                <a:solidFill>
                  <a:schemeClr val="tx1"/>
                </a:solidFill>
                <a:latin typeface="Franklin Gothic Medium Cond" panose="020B0606030402020204" pitchFamily="34" charset="0"/>
              </a:rPr>
              <a:t>If the request is made by </a:t>
            </a:r>
            <a:r>
              <a:rPr lang="en-US" b="1" dirty="0">
                <a:solidFill>
                  <a:schemeClr val="tx1"/>
                </a:solidFill>
                <a:latin typeface="Franklin Gothic Medium Cond" panose="020B0606030402020204" pitchFamily="34" charset="0"/>
              </a:rPr>
              <a:t>mail or by facsimile,</a:t>
            </a:r>
            <a:r>
              <a:rPr lang="en-US" dirty="0">
                <a:solidFill>
                  <a:schemeClr val="tx1"/>
                </a:solidFill>
                <a:latin typeface="Franklin Gothic Medium Cond" panose="020B0606030402020204" pitchFamily="34" charset="0"/>
              </a:rPr>
              <a:t> the public agency has 7 days from the date it was received. </a:t>
            </a:r>
            <a:endParaRPr lang="en-US" b="1" i="1" dirty="0">
              <a:solidFill>
                <a:schemeClr val="tx1"/>
              </a:solidFill>
              <a:latin typeface="Franklin Gothic Medium Cond" panose="020B0606030402020204" pitchFamily="34" charset="0"/>
            </a:endParaRPr>
          </a:p>
          <a:p>
            <a:pPr marL="225425" lvl="1" indent="-225425" defTabSz="622300" fontAlgn="auto">
              <a:lnSpc>
                <a:spcPct val="90000"/>
              </a:lnSpc>
              <a:spcAft>
                <a:spcPts val="1200"/>
              </a:spcAft>
              <a:buSzPct val="100000"/>
              <a:buFont typeface="Arial" pitchFamily="34" charset="0"/>
              <a:buChar char="•"/>
              <a:defRPr/>
            </a:pPr>
            <a:r>
              <a:rPr lang="en-US" dirty="0">
                <a:solidFill>
                  <a:schemeClr val="tx1"/>
                </a:solidFill>
                <a:latin typeface="Franklin Gothic Medium Cond" panose="020B0606030402020204" pitchFamily="34" charset="0"/>
              </a:rPr>
              <a:t>Important:   Production of documents is not required in these time frames, but within a reasonable time.</a:t>
            </a:r>
          </a:p>
          <a:p>
            <a:pPr marL="225425" lvl="1" indent="-225425" defTabSz="622300" fontAlgn="auto">
              <a:lnSpc>
                <a:spcPct val="90000"/>
              </a:lnSpc>
              <a:spcAft>
                <a:spcPts val="1200"/>
              </a:spcAft>
              <a:buSzPct val="100000"/>
              <a:buFont typeface="Arial" pitchFamily="34" charset="0"/>
              <a:buChar char="•"/>
              <a:defRPr/>
            </a:pPr>
            <a:r>
              <a:rPr lang="en-US" dirty="0">
                <a:solidFill>
                  <a:schemeClr val="tx1"/>
                </a:solidFill>
                <a:latin typeface="Franklin Gothic Medium Cond" panose="020B0606030402020204" pitchFamily="34" charset="0"/>
              </a:rPr>
              <a:t>Copy fees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209800"/>
            <a:ext cx="4286250" cy="36480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9526124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 calcmode="lin" valueType="num">
                                      <p:cBhvr additive="base">
                                        <p:cTn id="7" dur="500" fill="hold"/>
                                        <p:tgtEl>
                                          <p:spTgt spid="51201"/>
                                        </p:tgtEl>
                                        <p:attrNameLst>
                                          <p:attrName>ppt_x</p:attrName>
                                        </p:attrNameLst>
                                      </p:cBhvr>
                                      <p:tavLst>
                                        <p:tav tm="0">
                                          <p:val>
                                            <p:strVal val="#ppt_x"/>
                                          </p:val>
                                        </p:tav>
                                        <p:tav tm="100000">
                                          <p:val>
                                            <p:strVal val="#ppt_x"/>
                                          </p:val>
                                        </p:tav>
                                      </p:tavLst>
                                    </p:anim>
                                    <p:anim calcmode="lin" valueType="num">
                                      <p:cBhvr additive="base">
                                        <p:cTn id="8" dur="500" fill="hold"/>
                                        <p:tgtEl>
                                          <p:spTgt spid="512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 calcmode="lin" valueType="num">
                                      <p:cBhvr additive="base">
                                        <p:cTn id="1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8">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8" grpId="0" build="allAtOnce" animBg="1"/>
      <p:bldP spid="11"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14" y="341639"/>
            <a:ext cx="8416092" cy="5601961"/>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609600" y="381000"/>
            <a:ext cx="9098280" cy="694934"/>
          </a:xfrm>
        </p:spPr>
        <p:txBody>
          <a:bodyPr/>
          <a:lstStyle/>
          <a:p>
            <a:pPr fontAlgn="auto">
              <a:spcAft>
                <a:spcPts val="0"/>
              </a:spcAft>
              <a:defRPr/>
            </a:pPr>
            <a:r>
              <a:rPr lang="en-US" dirty="0">
                <a:solidFill>
                  <a:schemeClr val="bg1"/>
                </a:solidFill>
                <a:effectLst>
                  <a:outerShdw blurRad="38100" dist="38100" dir="2700000" algn="tl">
                    <a:srgbClr val="000000">
                      <a:alpha val="43137"/>
                    </a:srgbClr>
                  </a:outerShdw>
                </a:effectLst>
                <a:latin typeface="Franklin Gothic Medium Cond" panose="020B0606030402020204" pitchFamily="34" charset="0"/>
              </a:rPr>
              <a:t>REASONABLE PERIOD OF TIME</a:t>
            </a:r>
          </a:p>
        </p:txBody>
      </p:sp>
      <p:sp>
        <p:nvSpPr>
          <p:cNvPr id="55298" name="Content Placeholder 1"/>
          <p:cNvSpPr>
            <a:spLocks noGrp="1"/>
          </p:cNvSpPr>
          <p:nvPr>
            <p:ph type="body" idx="1"/>
          </p:nvPr>
        </p:nvSpPr>
        <p:spPr>
          <a:xfrm>
            <a:off x="4724400" y="1812994"/>
            <a:ext cx="4876800" cy="2103525"/>
          </a:xfrm>
        </p:spPr>
        <p:txBody>
          <a:bodyPr wrap="square">
            <a:spAutoFit/>
          </a:bodyPr>
          <a:lstStyle/>
          <a:p>
            <a:pPr>
              <a:buClrTx/>
            </a:pPr>
            <a:r>
              <a:rPr lang="en-US" sz="1800" dirty="0">
                <a:latin typeface="Franklin Gothic Medium Cond" panose="020B0606030402020204" pitchFamily="34" charset="0"/>
              </a:rPr>
              <a:t>Factors considered:</a:t>
            </a:r>
          </a:p>
          <a:p>
            <a:pPr lvl="2">
              <a:buClrTx/>
              <a:buFont typeface="Arial" pitchFamily="34" charset="0"/>
              <a:buChar char="•"/>
            </a:pPr>
            <a:r>
              <a:rPr lang="en-US" sz="1800" dirty="0">
                <a:latin typeface="Franklin Gothic Medium Cond" panose="020B0606030402020204" pitchFamily="34" charset="0"/>
              </a:rPr>
              <a:t>How broad is the request</a:t>
            </a:r>
          </a:p>
          <a:p>
            <a:pPr lvl="2">
              <a:buClrTx/>
              <a:buFont typeface="Arial" pitchFamily="34" charset="0"/>
              <a:buChar char="•"/>
            </a:pPr>
            <a:r>
              <a:rPr lang="en-US" sz="1800" dirty="0">
                <a:latin typeface="Franklin Gothic Medium Cond" panose="020B0606030402020204" pitchFamily="34" charset="0"/>
              </a:rPr>
              <a:t>Where are the records located</a:t>
            </a:r>
          </a:p>
          <a:p>
            <a:pPr lvl="2">
              <a:buClrTx/>
              <a:buFont typeface="Arial" pitchFamily="34" charset="0"/>
              <a:buChar char="•"/>
            </a:pPr>
            <a:r>
              <a:rPr lang="en-US" sz="1800" dirty="0">
                <a:latin typeface="Franklin Gothic Medium Cond" panose="020B0606030402020204" pitchFamily="34" charset="0"/>
              </a:rPr>
              <a:t>How much redaction is necessary</a:t>
            </a:r>
          </a:p>
          <a:p>
            <a:pPr lvl="2">
              <a:buClrTx/>
              <a:buFont typeface="Arial" pitchFamily="34" charset="0"/>
              <a:buChar char="•"/>
            </a:pPr>
            <a:r>
              <a:rPr lang="en-US" sz="1800" dirty="0">
                <a:latin typeface="Franklin Gothic Medium Cond" panose="020B0606030402020204" pitchFamily="34" charset="0"/>
              </a:rPr>
              <a:t>Busy time at the agency</a:t>
            </a:r>
          </a:p>
          <a:p>
            <a:pPr lvl="2">
              <a:buClrTx/>
              <a:buFont typeface="Arial" pitchFamily="34" charset="0"/>
              <a:buChar char="•"/>
            </a:pPr>
            <a:r>
              <a:rPr lang="en-US" sz="1800" dirty="0">
                <a:latin typeface="Franklin Gothic Medium Cond" panose="020B0606030402020204" pitchFamily="34" charset="0"/>
              </a:rPr>
              <a:t>Common sense factors</a:t>
            </a:r>
          </a:p>
        </p:txBody>
      </p:sp>
      <p:sp>
        <p:nvSpPr>
          <p:cNvPr id="6" name="TextBox 5"/>
          <p:cNvSpPr txBox="1"/>
          <p:nvPr/>
        </p:nvSpPr>
        <p:spPr>
          <a:xfrm>
            <a:off x="4724400" y="4044164"/>
            <a:ext cx="4343400" cy="1328569"/>
          </a:xfrm>
          <a:prstGeom prst="rect">
            <a:avLst/>
          </a:prstGeom>
          <a:noFill/>
        </p:spPr>
        <p:txBody>
          <a:bodyPr wrap="square" rtlCol="0">
            <a:spAutoFit/>
          </a:bodyPr>
          <a:lstStyle/>
          <a:p>
            <a:pPr marL="914400" indent="-228600">
              <a:spcBef>
                <a:spcPts val="500"/>
              </a:spcBef>
              <a:buFont typeface="Arial" pitchFamily="34" charset="0"/>
              <a:buChar char="•"/>
            </a:pPr>
            <a:r>
              <a:rPr lang="en-US" dirty="0">
                <a:latin typeface="Franklin Gothic Medium Cond" panose="020B0606030402020204" pitchFamily="34" charset="0"/>
              </a:rPr>
              <a:t>What I like to see:</a:t>
            </a:r>
          </a:p>
          <a:p>
            <a:pPr marL="1371600" lvl="2" indent="-228600">
              <a:spcBef>
                <a:spcPts val="500"/>
              </a:spcBef>
              <a:buFont typeface="Arial" pitchFamily="34" charset="0"/>
              <a:buChar char="•"/>
            </a:pPr>
            <a:r>
              <a:rPr lang="en-US" dirty="0">
                <a:latin typeface="Franklin Gothic Medium Cond" panose="020B0606030402020204" pitchFamily="34" charset="0"/>
              </a:rPr>
              <a:t>Communication – Status Updates</a:t>
            </a:r>
          </a:p>
          <a:p>
            <a:pPr marL="1371600" lvl="2" indent="-228600">
              <a:spcBef>
                <a:spcPts val="500"/>
              </a:spcBef>
              <a:buFont typeface="Arial" pitchFamily="34" charset="0"/>
              <a:buChar char="•"/>
            </a:pPr>
            <a:r>
              <a:rPr lang="en-US" dirty="0">
                <a:latin typeface="Franklin Gothic Medium Cond" panose="020B0606030402020204" pitchFamily="34" charset="0"/>
              </a:rPr>
              <a:t>Piecemeal disclosures</a:t>
            </a:r>
            <a:r>
              <a:rPr lang="en-US" i="1" dirty="0">
                <a:latin typeface="Franklin Gothic Medium Cond" panose="020B0606030402020204" pitchFamily="34" charset="0"/>
              </a:rPr>
              <a:t> </a:t>
            </a:r>
          </a:p>
        </p:txBody>
      </p:sp>
      <p:sp>
        <p:nvSpPr>
          <p:cNvPr id="7" name="TextBox 6"/>
          <p:cNvSpPr txBox="1"/>
          <p:nvPr/>
        </p:nvSpPr>
        <p:spPr>
          <a:xfrm>
            <a:off x="734060" y="1316017"/>
            <a:ext cx="8229600" cy="369332"/>
          </a:xfrm>
          <a:prstGeom prst="rect">
            <a:avLst/>
          </a:prstGeom>
          <a:solidFill>
            <a:schemeClr val="bg2">
              <a:alpha val="38000"/>
            </a:schemeClr>
          </a:solidFill>
          <a:ln>
            <a:solidFill>
              <a:schemeClr val="bg1">
                <a:lumMod val="95000"/>
              </a:schemeClr>
            </a:solidFill>
          </a:ln>
        </p:spPr>
        <p:txBody>
          <a:bodyPr wrap="square" rtlCol="0">
            <a:spAutoFit/>
          </a:bodyPr>
          <a:lstStyle/>
          <a:p>
            <a:pPr>
              <a:buNone/>
            </a:pPr>
            <a:r>
              <a:rPr lang="en-US" dirty="0">
                <a:latin typeface="Franklin Gothic Medium Cond" panose="020B0606030402020204" pitchFamily="34" charset="0"/>
              </a:rPr>
              <a:t>All records must be provided within a “reasonable period of time” after the request is received.</a:t>
            </a:r>
          </a:p>
        </p:txBody>
      </p:sp>
    </p:spTree>
    <p:extLst>
      <p:ext uri="{BB962C8B-B14F-4D97-AF65-F5344CB8AC3E}">
        <p14:creationId xmlns:p14="http://schemas.microsoft.com/office/powerpoint/2010/main" val="183779765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298">
                                            <p:txEl>
                                              <p:pRg st="0" end="0"/>
                                            </p:txEl>
                                          </p:spTgt>
                                        </p:tgtEl>
                                        <p:attrNameLst>
                                          <p:attrName>style.visibility</p:attrName>
                                        </p:attrNameLst>
                                      </p:cBhvr>
                                      <p:to>
                                        <p:strVal val="visible"/>
                                      </p:to>
                                    </p:set>
                                    <p:anim calcmode="lin" valueType="num">
                                      <p:cBhvr additive="base">
                                        <p:cTn id="23"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8">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298">
                                            <p:txEl>
                                              <p:pRg st="1" end="1"/>
                                            </p:txEl>
                                          </p:spTgt>
                                        </p:tgtEl>
                                        <p:attrNameLst>
                                          <p:attrName>style.visibility</p:attrName>
                                        </p:attrNameLst>
                                      </p:cBhvr>
                                      <p:to>
                                        <p:strVal val="visible"/>
                                      </p:to>
                                    </p:set>
                                    <p:anim calcmode="lin" valueType="num">
                                      <p:cBhvr additive="base">
                                        <p:cTn id="27" dur="500" fill="hold"/>
                                        <p:tgtEl>
                                          <p:spTgt spid="5529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8">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298">
                                            <p:txEl>
                                              <p:pRg st="2" end="2"/>
                                            </p:txEl>
                                          </p:spTgt>
                                        </p:tgtEl>
                                        <p:attrNameLst>
                                          <p:attrName>style.visibility</p:attrName>
                                        </p:attrNameLst>
                                      </p:cBhvr>
                                      <p:to>
                                        <p:strVal val="visible"/>
                                      </p:to>
                                    </p:set>
                                    <p:anim calcmode="lin" valueType="num">
                                      <p:cBhvr additive="base">
                                        <p:cTn id="31"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8">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5298">
                                            <p:txEl>
                                              <p:pRg st="3" end="3"/>
                                            </p:txEl>
                                          </p:spTgt>
                                        </p:tgtEl>
                                        <p:attrNameLst>
                                          <p:attrName>style.visibility</p:attrName>
                                        </p:attrNameLst>
                                      </p:cBhvr>
                                      <p:to>
                                        <p:strVal val="visible"/>
                                      </p:to>
                                    </p:set>
                                    <p:anim calcmode="lin" valueType="num">
                                      <p:cBhvr additive="base">
                                        <p:cTn id="35" dur="500" fill="hold"/>
                                        <p:tgtEl>
                                          <p:spTgt spid="5529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8">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5298">
                                            <p:txEl>
                                              <p:pRg st="4" end="4"/>
                                            </p:txEl>
                                          </p:spTgt>
                                        </p:tgtEl>
                                        <p:attrNameLst>
                                          <p:attrName>style.visibility</p:attrName>
                                        </p:attrNameLst>
                                      </p:cBhvr>
                                      <p:to>
                                        <p:strVal val="visible"/>
                                      </p:to>
                                    </p:set>
                                    <p:anim calcmode="lin" valueType="num">
                                      <p:cBhvr additive="base">
                                        <p:cTn id="39" dur="500" fill="hold"/>
                                        <p:tgtEl>
                                          <p:spTgt spid="5529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5298">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298">
                                            <p:txEl>
                                              <p:pRg st="5" end="5"/>
                                            </p:txEl>
                                          </p:spTgt>
                                        </p:tgtEl>
                                        <p:attrNameLst>
                                          <p:attrName>style.visibility</p:attrName>
                                        </p:attrNameLst>
                                      </p:cBhvr>
                                      <p:to>
                                        <p:strVal val="visible"/>
                                      </p:to>
                                    </p:set>
                                    <p:anim calcmode="lin" valueType="num">
                                      <p:cBhvr additive="base">
                                        <p:cTn id="43" dur="500" fill="hold"/>
                                        <p:tgtEl>
                                          <p:spTgt spid="5529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additive="base">
                                        <p:cTn id="5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calcmode="lin" valueType="num">
                                      <p:cBhvr additive="base">
                                        <p:cTn id="5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5298" grpId="0" build="allAtOnce"/>
      <p:bldP spid="6" grpId="0" build="allAtOnce"/>
      <p:bldP spid="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5800" y="182786"/>
            <a:ext cx="4343400" cy="1297535"/>
          </a:xfrm>
        </p:spPr>
        <p:txBody>
          <a:bodyPr/>
          <a:lstStyle/>
          <a:p>
            <a:pPr fontAlgn="auto">
              <a:spcAft>
                <a:spcPts val="0"/>
              </a:spcAft>
              <a:defRPr/>
            </a:pPr>
            <a:r>
              <a:rPr lang="en-US" dirty="0">
                <a:solidFill>
                  <a:schemeClr val="tx1"/>
                </a:solidFill>
                <a:effectLst>
                  <a:outerShdw blurRad="38100" dist="38100" dir="2700000" algn="tl">
                    <a:srgbClr val="000000">
                      <a:alpha val="43137"/>
                    </a:srgbClr>
                  </a:outerShdw>
                </a:effectLst>
                <a:latin typeface="Franklin Gothic Demi Cond" panose="020B0706030402020204" pitchFamily="34" charset="0"/>
              </a:rPr>
              <a:t>REASONABLE </a:t>
            </a:r>
            <a:br>
              <a:rPr lang="en-US" dirty="0">
                <a:solidFill>
                  <a:schemeClr val="tx1"/>
                </a:solidFill>
                <a:effectLst>
                  <a:outerShdw blurRad="38100" dist="38100" dir="2700000" algn="tl">
                    <a:srgbClr val="000000">
                      <a:alpha val="43137"/>
                    </a:srgbClr>
                  </a:outerShdw>
                </a:effectLst>
                <a:latin typeface="Franklin Gothic Demi Cond" panose="020B0706030402020204" pitchFamily="34" charset="0"/>
              </a:rPr>
            </a:br>
            <a:r>
              <a:rPr lang="en-US" dirty="0">
                <a:solidFill>
                  <a:schemeClr val="tx1"/>
                </a:solidFill>
                <a:effectLst>
                  <a:outerShdw blurRad="38100" dist="38100" dir="2700000" algn="tl">
                    <a:srgbClr val="000000">
                      <a:alpha val="43137"/>
                    </a:srgbClr>
                  </a:outerShdw>
                </a:effectLst>
                <a:latin typeface="Franklin Gothic Demi Cond" panose="020B0706030402020204" pitchFamily="34" charset="0"/>
              </a:rPr>
              <a:t>PARTICULARITY</a:t>
            </a:r>
          </a:p>
        </p:txBody>
      </p:sp>
      <p:sp>
        <p:nvSpPr>
          <p:cNvPr id="5" name="Content Placeholder 1"/>
          <p:cNvSpPr>
            <a:spLocks noGrp="1"/>
          </p:cNvSpPr>
          <p:nvPr>
            <p:ph type="body" idx="1"/>
          </p:nvPr>
        </p:nvSpPr>
        <p:spPr>
          <a:xfrm>
            <a:off x="685800" y="1676400"/>
            <a:ext cx="6671080" cy="4093428"/>
          </a:xfrm>
        </p:spPr>
        <p:txBody>
          <a:bodyPr wrap="square">
            <a:spAutoFit/>
          </a:bodyPr>
          <a:lstStyle/>
          <a:p>
            <a:pPr>
              <a:buClrTx/>
            </a:pPr>
            <a:r>
              <a:rPr lang="en-US" sz="2400" dirty="0">
                <a:latin typeface="Franklin Gothic Medium Cond" panose="020B0606030402020204" pitchFamily="34" charset="0"/>
              </a:rPr>
              <a:t>A request from the public must be reasonably particular – a subjective standard</a:t>
            </a:r>
          </a:p>
          <a:p>
            <a:pPr>
              <a:buClrTx/>
            </a:pPr>
            <a:endParaRPr lang="en-US" sz="1000" dirty="0">
              <a:latin typeface="Franklin Gothic Medium Cond" panose="020B0606030402020204" pitchFamily="34" charset="0"/>
            </a:endParaRPr>
          </a:p>
          <a:p>
            <a:pPr>
              <a:buClrTx/>
            </a:pPr>
            <a:r>
              <a:rPr lang="en-US" sz="2400" dirty="0">
                <a:latin typeface="Franklin Gothic Medium Cond" panose="020B0606030402020204" pitchFamily="34" charset="0"/>
              </a:rPr>
              <a:t>Two conflicting cases</a:t>
            </a:r>
          </a:p>
          <a:p>
            <a:pPr lvl="1">
              <a:buClrTx/>
              <a:buFont typeface="Arial" pitchFamily="34" charset="0"/>
              <a:buChar char="•"/>
            </a:pPr>
            <a:r>
              <a:rPr lang="en-US" sz="2400" i="0" dirty="0">
                <a:latin typeface="Franklin Gothic Medium Cond" panose="020B0606030402020204" pitchFamily="34" charset="0"/>
              </a:rPr>
              <a:t>Can you find it?</a:t>
            </a:r>
          </a:p>
          <a:p>
            <a:pPr lvl="1">
              <a:buClrTx/>
              <a:buFont typeface="Arial" pitchFamily="34" charset="0"/>
              <a:buChar char="•"/>
            </a:pPr>
            <a:r>
              <a:rPr lang="en-US" sz="2400" i="0" dirty="0">
                <a:latin typeface="Franklin Gothic Medium Cond" panose="020B0606030402020204" pitchFamily="34" charset="0"/>
              </a:rPr>
              <a:t>Are there objective elements in the query? </a:t>
            </a:r>
            <a:endParaRPr lang="en-US" sz="1800" i="0" dirty="0">
              <a:latin typeface="Franklin Gothic Medium Cond" panose="020B0606030402020204" pitchFamily="34" charset="0"/>
            </a:endParaRPr>
          </a:p>
          <a:p>
            <a:pPr lvl="2">
              <a:buClrTx/>
              <a:buFont typeface="Arial" pitchFamily="34" charset="0"/>
              <a:buChar char="•"/>
            </a:pPr>
            <a:endParaRPr lang="en-US" sz="1200" dirty="0">
              <a:latin typeface="Franklin Gothic Medium Cond" panose="020B0606030402020204" pitchFamily="34" charset="0"/>
            </a:endParaRPr>
          </a:p>
          <a:p>
            <a:pPr>
              <a:buClrTx/>
            </a:pPr>
            <a:r>
              <a:rPr lang="en-US" sz="2400" dirty="0">
                <a:latin typeface="Franklin Gothic Medium Cond" panose="020B0606030402020204" pitchFamily="34" charset="0"/>
              </a:rPr>
              <a:t>What I like to see:</a:t>
            </a:r>
          </a:p>
          <a:p>
            <a:pPr lvl="2">
              <a:buClrTx/>
              <a:buFont typeface="Arial" pitchFamily="34" charset="0"/>
              <a:buChar char="•"/>
            </a:pPr>
            <a:r>
              <a:rPr lang="en-US" sz="2400" dirty="0">
                <a:latin typeface="Franklin Gothic Medium Cond" panose="020B0606030402020204" pitchFamily="34" charset="0"/>
              </a:rPr>
              <a:t>No blanket denial</a:t>
            </a:r>
          </a:p>
          <a:p>
            <a:pPr lvl="2">
              <a:buClrTx/>
              <a:buFont typeface="Arial" pitchFamily="34" charset="0"/>
              <a:buChar char="•"/>
            </a:pPr>
            <a:r>
              <a:rPr lang="en-US" sz="2400" dirty="0">
                <a:latin typeface="Franklin Gothic Medium Cond" panose="020B0606030402020204" pitchFamily="34" charset="0"/>
              </a:rPr>
              <a:t>Cooperate to narrow request</a:t>
            </a:r>
          </a:p>
        </p:txBody>
      </p:sp>
      <p:pic>
        <p:nvPicPr>
          <p:cNvPr id="8" name="Picture 7" descr="ambiguityvagueness.jpg"/>
          <p:cNvPicPr>
            <a:picLocks noChangeAspect="1"/>
          </p:cNvPicPr>
          <p:nvPr/>
        </p:nvPicPr>
        <p:blipFill>
          <a:blip r:embed="rId3" cstate="print"/>
          <a:stretch>
            <a:fillRect/>
          </a:stretch>
        </p:blipFill>
        <p:spPr>
          <a:xfrm>
            <a:off x="6781800" y="182786"/>
            <a:ext cx="2152650" cy="2152650"/>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343400"/>
            <a:ext cx="3048000" cy="20264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77200" cy="640175"/>
          </a:xfrm>
          <a:solidFill>
            <a:srgbClr val="CC0000"/>
          </a:solidFill>
          <a:ln>
            <a:solidFill>
              <a:schemeClr val="tx1"/>
            </a:solidFill>
          </a:ln>
        </p:spPr>
        <p:txBody>
          <a:bodyPr/>
          <a:lstStyle/>
          <a:p>
            <a:r>
              <a:rPr lang="en-US" sz="4000" dirty="0">
                <a:solidFill>
                  <a:schemeClr val="bg1">
                    <a:lumMod val="95000"/>
                  </a:schemeClr>
                </a:solidFill>
                <a:latin typeface="Franklin Gothic Medium Cond" panose="020B0606030402020204" pitchFamily="34" charset="0"/>
              </a:rPr>
              <a:t>THREE CATEGORIES OF PUBLIC RECORDS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8229600" cy="41148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760302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79080" cy="640175"/>
          </a:xfrm>
          <a:solidFill>
            <a:srgbClr val="CC0000"/>
          </a:solidFill>
          <a:ln>
            <a:solidFill>
              <a:schemeClr val="tx1"/>
            </a:solidFill>
          </a:ln>
        </p:spPr>
        <p:txBody>
          <a:bodyPr/>
          <a:lstStyle/>
          <a:p>
            <a:r>
              <a:rPr lang="en-US" sz="4000" dirty="0">
                <a:solidFill>
                  <a:schemeClr val="bg1">
                    <a:lumMod val="85000"/>
                  </a:schemeClr>
                </a:solidFill>
                <a:latin typeface="Franklin Gothic Demi Cond" panose="020B0706030402020204" pitchFamily="34" charset="0"/>
              </a:rPr>
              <a:t>THE GOOD: DISCLOSABLE RECORDS</a:t>
            </a:r>
          </a:p>
        </p:txBody>
      </p:sp>
      <p:sp>
        <p:nvSpPr>
          <p:cNvPr id="3" name="Text Placeholder 2"/>
          <p:cNvSpPr>
            <a:spLocks noGrp="1"/>
          </p:cNvSpPr>
          <p:nvPr>
            <p:ph type="body" idx="1"/>
          </p:nvPr>
        </p:nvSpPr>
        <p:spPr>
          <a:blipFill dpi="0" rotWithShape="1">
            <a:blip r:embed="rId2">
              <a:alphaModFix amt="54000"/>
            </a:blip>
            <a:srcRect/>
            <a:stretch>
              <a:fillRect/>
            </a:stretch>
          </a:blipFill>
        </p:spPr>
        <p:txBody>
          <a:bodyPr/>
          <a:lstStyle/>
          <a:p>
            <a:r>
              <a:rPr lang="en-US" sz="3600" dirty="0">
                <a:latin typeface="Franklin Gothic Medium Cond" panose="020B0606030402020204" pitchFamily="34" charset="0"/>
              </a:rPr>
              <a:t>Meeting Minutes</a:t>
            </a:r>
          </a:p>
          <a:p>
            <a:r>
              <a:rPr lang="en-US" sz="3600" dirty="0">
                <a:latin typeface="Franklin Gothic Medium Cond" panose="020B0606030402020204" pitchFamily="34" charset="0"/>
              </a:rPr>
              <a:t>Budgets</a:t>
            </a:r>
          </a:p>
          <a:p>
            <a:r>
              <a:rPr lang="en-US" sz="3600" dirty="0">
                <a:latin typeface="Franklin Gothic Medium Cond" panose="020B0606030402020204" pitchFamily="34" charset="0"/>
              </a:rPr>
              <a:t>Invoices</a:t>
            </a:r>
          </a:p>
          <a:p>
            <a:r>
              <a:rPr lang="en-US" sz="3600" dirty="0">
                <a:latin typeface="Franklin Gothic Medium Cond" panose="020B0606030402020204" pitchFamily="34" charset="0"/>
              </a:rPr>
              <a:t>Receipts</a:t>
            </a:r>
          </a:p>
          <a:p>
            <a:r>
              <a:rPr lang="en-US" sz="3600" dirty="0">
                <a:latin typeface="Franklin Gothic Medium Cond" panose="020B0606030402020204" pitchFamily="34" charset="0"/>
              </a:rPr>
              <a:t>RFPs </a:t>
            </a:r>
          </a:p>
          <a:p>
            <a:r>
              <a:rPr lang="en-US" sz="3600" dirty="0">
                <a:latin typeface="Franklin Gothic Medium Cond" panose="020B0606030402020204" pitchFamily="34" charset="0"/>
              </a:rPr>
              <a:t>Contracts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362200"/>
            <a:ext cx="3121152" cy="2417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430019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28894"/>
            <a:ext cx="7772400" cy="4800600"/>
          </a:xfrm>
          <a:prstGeom prst="rect">
            <a:avLst/>
          </a:prstGeom>
          <a:blipFill dpi="0" rotWithShape="1">
            <a:blip r:embed="rId3">
              <a:alphaModFix amt="37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Rectangle 2"/>
          <p:cNvSpPr>
            <a:spLocks noGrp="1"/>
          </p:cNvSpPr>
          <p:nvPr>
            <p:ph type="title"/>
          </p:nvPr>
        </p:nvSpPr>
        <p:spPr bwMode="auto">
          <a:xfrm>
            <a:off x="516467" y="212015"/>
            <a:ext cx="8568267" cy="767116"/>
          </a:xfrm>
          <a:solidFill>
            <a:srgbClr val="CC0000"/>
          </a:solidFill>
          <a:ln>
            <a:solidFill>
              <a:schemeClr val="tx1"/>
            </a:solidFill>
          </a:ln>
        </p:spPr>
        <p:txBody>
          <a:bodyPr vert="horz" wrap="square" lIns="91440" tIns="45720" rIns="91440" bIns="45720" numCol="1" anchorCtr="0" compatLnSpc="1">
            <a:prstTxWarp prst="textNoShape">
              <a:avLst/>
            </a:prstTxWarp>
          </a:bodyPr>
          <a:lstStyle/>
          <a:p>
            <a:r>
              <a:rPr lang="en-US" sz="4000" dirty="0">
                <a:solidFill>
                  <a:schemeClr val="bg1">
                    <a:lumMod val="85000"/>
                  </a:schemeClr>
                </a:solidFill>
                <a:latin typeface="Franklin Gothic Demi Cond" panose="020B0706030402020204" pitchFamily="34" charset="0"/>
              </a:rPr>
              <a:t>THE BAD: CONFIDENTIAL PUBLIC RECORDS</a:t>
            </a:r>
            <a:br>
              <a:rPr lang="en-US" dirty="0">
                <a:solidFill>
                  <a:schemeClr val="tx1"/>
                </a:solidFill>
                <a:latin typeface="Georgia" pitchFamily="18" charset="0"/>
              </a:rPr>
            </a:br>
            <a:endParaRPr lang="en-US" dirty="0">
              <a:solidFill>
                <a:schemeClr val="tx1"/>
              </a:solidFill>
              <a:latin typeface="Georgia" pitchFamily="18" charset="0"/>
            </a:endParaRPr>
          </a:p>
        </p:txBody>
      </p:sp>
      <p:sp>
        <p:nvSpPr>
          <p:cNvPr id="5" name="Freeform 4"/>
          <p:cNvSpPr/>
          <p:nvPr/>
        </p:nvSpPr>
        <p:spPr>
          <a:xfrm rot="21600000">
            <a:off x="389464" y="5181600"/>
            <a:ext cx="4974168" cy="658812"/>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noFill/>
          <a:ln>
            <a:noFill/>
          </a:ln>
          <a:effectLst/>
        </p:spPr>
        <p:style>
          <a:lnRef idx="2">
            <a:scrgbClr r="0" g="0" b="0"/>
          </a:lnRef>
          <a:fillRef idx="1">
            <a:scrgbClr r="0" g="0" b="0"/>
          </a:fillRef>
          <a:effectRef idx="0">
            <a:scrgbClr r="0" g="0" b="0"/>
          </a:effectRef>
          <a:fontRef idx="minor">
            <a:schemeClr val="lt1"/>
          </a:fontRef>
        </p:style>
        <p:txBody>
          <a:bodyPr lIns="455112" tIns="72391" bIns="72391" spcCol="1270" anchor="ctr"/>
          <a:lstStyle/>
          <a:p>
            <a:pPr marL="91440" defTabSz="844550" fontAlgn="auto">
              <a:lnSpc>
                <a:spcPct val="90000"/>
              </a:lnSpc>
              <a:spcAft>
                <a:spcPct val="35000"/>
              </a:spcAft>
              <a:defRPr/>
            </a:pPr>
            <a:r>
              <a:rPr lang="en-US" sz="3600" dirty="0">
                <a:solidFill>
                  <a:schemeClr val="tx1"/>
                </a:solidFill>
                <a:latin typeface="Franklin Gothic Medium Cond" panose="020B0606030402020204" pitchFamily="34" charset="0"/>
              </a:rPr>
              <a:t> Those declared confidential by state statute or federal law</a:t>
            </a:r>
          </a:p>
        </p:txBody>
      </p:sp>
      <p:sp>
        <p:nvSpPr>
          <p:cNvPr id="8" name="Freeform 7"/>
          <p:cNvSpPr/>
          <p:nvPr/>
        </p:nvSpPr>
        <p:spPr>
          <a:xfrm rot="21600000">
            <a:off x="426154" y="4049886"/>
            <a:ext cx="7391400" cy="658813"/>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noFill/>
          <a:ln>
            <a:noFill/>
          </a:ln>
          <a:effectLst/>
        </p:spPr>
        <p:style>
          <a:lnRef idx="2">
            <a:scrgbClr r="0" g="0" b="0"/>
          </a:lnRef>
          <a:fillRef idx="1">
            <a:scrgbClr r="0" g="0" b="0"/>
          </a:fillRef>
          <a:effectRef idx="0">
            <a:scrgbClr r="0" g="0" b="0"/>
          </a:effectRef>
          <a:fontRef idx="minor">
            <a:schemeClr val="lt1"/>
          </a:fontRef>
        </p:style>
        <p:txBody>
          <a:bodyPr lIns="455112" tIns="72391" rIns="135128" bIns="72391" spcCol="1270" anchor="ctr"/>
          <a:lstStyle/>
          <a:p>
            <a:pPr marL="91440" defTabSz="844550" fontAlgn="auto">
              <a:lnSpc>
                <a:spcPct val="90000"/>
              </a:lnSpc>
              <a:spcAft>
                <a:spcPct val="35000"/>
              </a:spcAft>
              <a:defRPr/>
            </a:pPr>
            <a:r>
              <a:rPr lang="en-US" sz="3600" dirty="0">
                <a:solidFill>
                  <a:schemeClr val="tx1"/>
                </a:solidFill>
                <a:latin typeface="Franklin Gothic Medium Cond" panose="020B0606030402020204" pitchFamily="34" charset="0"/>
              </a:rPr>
              <a:t>Social Security Numbers</a:t>
            </a:r>
          </a:p>
        </p:txBody>
      </p:sp>
      <p:sp>
        <p:nvSpPr>
          <p:cNvPr id="10" name="Freeform 9"/>
          <p:cNvSpPr/>
          <p:nvPr/>
        </p:nvSpPr>
        <p:spPr>
          <a:xfrm rot="21600000">
            <a:off x="488243" y="1942676"/>
            <a:ext cx="7772400" cy="658813"/>
          </a:xfrm>
          <a:custGeom>
            <a:avLst/>
            <a:gdLst>
              <a:gd name="connsiteX0" fmla="*/ 0 w 7590793"/>
              <a:gd name="connsiteY0" fmla="*/ 0 h 658648"/>
              <a:gd name="connsiteX1" fmla="*/ 7261469 w 7590793"/>
              <a:gd name="connsiteY1" fmla="*/ 0 h 658648"/>
              <a:gd name="connsiteX2" fmla="*/ 7590793 w 7590793"/>
              <a:gd name="connsiteY2" fmla="*/ 329324 h 658648"/>
              <a:gd name="connsiteX3" fmla="*/ 7261469 w 7590793"/>
              <a:gd name="connsiteY3" fmla="*/ 658648 h 658648"/>
              <a:gd name="connsiteX4" fmla="*/ 0 w 7590793"/>
              <a:gd name="connsiteY4" fmla="*/ 658648 h 658648"/>
              <a:gd name="connsiteX5" fmla="*/ 0 w 7590793"/>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93" h="658648">
                <a:moveTo>
                  <a:pt x="7590793" y="658647"/>
                </a:moveTo>
                <a:lnTo>
                  <a:pt x="329324" y="658647"/>
                </a:lnTo>
                <a:lnTo>
                  <a:pt x="0" y="329324"/>
                </a:lnTo>
                <a:lnTo>
                  <a:pt x="329324" y="1"/>
                </a:lnTo>
                <a:lnTo>
                  <a:pt x="7590793" y="1"/>
                </a:lnTo>
                <a:lnTo>
                  <a:pt x="7590793" y="658647"/>
                </a:lnTo>
                <a:close/>
              </a:path>
            </a:pathLst>
          </a:custGeom>
          <a:noFill/>
          <a:ln>
            <a:noFill/>
          </a:ln>
          <a:effectLst/>
        </p:spPr>
        <p:style>
          <a:lnRef idx="2">
            <a:scrgbClr r="0" g="0" b="0"/>
          </a:lnRef>
          <a:fillRef idx="1">
            <a:scrgbClr r="0" g="0" b="0"/>
          </a:fillRef>
          <a:effectRef idx="0">
            <a:scrgbClr r="0" g="0" b="0"/>
          </a:effectRef>
          <a:fontRef idx="minor">
            <a:schemeClr val="lt1"/>
          </a:fontRef>
        </p:style>
        <p:txBody>
          <a:bodyPr lIns="455112" tIns="72391" rIns="135128" bIns="72391" spcCol="1270" anchor="ctr"/>
          <a:lstStyle/>
          <a:p>
            <a:pPr marL="91440" defTabSz="844550" fontAlgn="auto">
              <a:lnSpc>
                <a:spcPct val="90000"/>
              </a:lnSpc>
              <a:spcAft>
                <a:spcPct val="35000"/>
              </a:spcAft>
              <a:defRPr/>
            </a:pPr>
            <a:r>
              <a:rPr lang="en-US" sz="3600" dirty="0">
                <a:solidFill>
                  <a:schemeClr val="tx1"/>
                </a:solidFill>
                <a:latin typeface="Franklin Gothic Medium Cond" panose="020B0606030402020204" pitchFamily="34" charset="0"/>
              </a:rPr>
              <a:t>Some Personal Health Information</a:t>
            </a:r>
          </a:p>
        </p:txBody>
      </p:sp>
      <p:sp>
        <p:nvSpPr>
          <p:cNvPr id="12" name="Freeform 11"/>
          <p:cNvSpPr/>
          <p:nvPr/>
        </p:nvSpPr>
        <p:spPr>
          <a:xfrm rot="21600000">
            <a:off x="482598" y="2613970"/>
            <a:ext cx="7391400" cy="658812"/>
          </a:xfrm>
          <a:custGeom>
            <a:avLst/>
            <a:gdLst>
              <a:gd name="connsiteX0" fmla="*/ 0 w 7590736"/>
              <a:gd name="connsiteY0" fmla="*/ 0 h 658648"/>
              <a:gd name="connsiteX1" fmla="*/ 7261412 w 7590736"/>
              <a:gd name="connsiteY1" fmla="*/ 0 h 658648"/>
              <a:gd name="connsiteX2" fmla="*/ 7590736 w 7590736"/>
              <a:gd name="connsiteY2" fmla="*/ 329324 h 658648"/>
              <a:gd name="connsiteX3" fmla="*/ 7261412 w 7590736"/>
              <a:gd name="connsiteY3" fmla="*/ 658648 h 658648"/>
              <a:gd name="connsiteX4" fmla="*/ 0 w 7590736"/>
              <a:gd name="connsiteY4" fmla="*/ 658648 h 658648"/>
              <a:gd name="connsiteX5" fmla="*/ 0 w 7590736"/>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36" h="658648">
                <a:moveTo>
                  <a:pt x="7590736" y="658647"/>
                </a:moveTo>
                <a:lnTo>
                  <a:pt x="329324" y="658647"/>
                </a:lnTo>
                <a:lnTo>
                  <a:pt x="0" y="329324"/>
                </a:lnTo>
                <a:lnTo>
                  <a:pt x="329324" y="1"/>
                </a:lnTo>
                <a:lnTo>
                  <a:pt x="7590736" y="1"/>
                </a:lnTo>
                <a:lnTo>
                  <a:pt x="7590736" y="658647"/>
                </a:lnTo>
                <a:close/>
              </a:path>
            </a:pathLst>
          </a:custGeom>
          <a:noFill/>
          <a:ln>
            <a:noFill/>
          </a:ln>
          <a:effectLst/>
        </p:spPr>
        <p:style>
          <a:lnRef idx="2">
            <a:scrgbClr r="0" g="0" b="0"/>
          </a:lnRef>
          <a:fillRef idx="1">
            <a:scrgbClr r="0" g="0" b="0"/>
          </a:fillRef>
          <a:effectRef idx="0">
            <a:scrgbClr r="0" g="0" b="0"/>
          </a:effectRef>
          <a:fontRef idx="minor">
            <a:schemeClr val="lt1"/>
          </a:fontRef>
        </p:style>
        <p:txBody>
          <a:bodyPr lIns="455112" tIns="72391" rIns="135128" bIns="72390" spcCol="1270" anchor="ctr"/>
          <a:lstStyle/>
          <a:p>
            <a:pPr marL="91440" defTabSz="844550" fontAlgn="auto">
              <a:lnSpc>
                <a:spcPct val="90000"/>
              </a:lnSpc>
              <a:spcAft>
                <a:spcPct val="35000"/>
              </a:spcAft>
              <a:defRPr/>
            </a:pPr>
            <a:r>
              <a:rPr lang="en-US" sz="3600" dirty="0">
                <a:solidFill>
                  <a:schemeClr val="tx1"/>
                </a:solidFill>
                <a:latin typeface="Franklin Gothic Medium Cond" panose="020B0606030402020204" pitchFamily="34" charset="0"/>
              </a:rPr>
              <a:t>Trade secrets</a:t>
            </a:r>
          </a:p>
        </p:txBody>
      </p:sp>
      <p:sp>
        <p:nvSpPr>
          <p:cNvPr id="14" name="Freeform 13"/>
          <p:cNvSpPr/>
          <p:nvPr/>
        </p:nvSpPr>
        <p:spPr>
          <a:xfrm rot="21600000">
            <a:off x="426154" y="3334167"/>
            <a:ext cx="7391400" cy="658813"/>
          </a:xfrm>
          <a:custGeom>
            <a:avLst/>
            <a:gdLst>
              <a:gd name="connsiteX0" fmla="*/ 0 w 7590793"/>
              <a:gd name="connsiteY0" fmla="*/ 0 h 658648"/>
              <a:gd name="connsiteX1" fmla="*/ 7261469 w 7590793"/>
              <a:gd name="connsiteY1" fmla="*/ 0 h 658648"/>
              <a:gd name="connsiteX2" fmla="*/ 7590793 w 7590793"/>
              <a:gd name="connsiteY2" fmla="*/ 329324 h 658648"/>
              <a:gd name="connsiteX3" fmla="*/ 7261469 w 7590793"/>
              <a:gd name="connsiteY3" fmla="*/ 658648 h 658648"/>
              <a:gd name="connsiteX4" fmla="*/ 0 w 7590793"/>
              <a:gd name="connsiteY4" fmla="*/ 658648 h 658648"/>
              <a:gd name="connsiteX5" fmla="*/ 0 w 7590793"/>
              <a:gd name="connsiteY5" fmla="*/ 0 h 6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793" h="658648">
                <a:moveTo>
                  <a:pt x="7590793" y="658647"/>
                </a:moveTo>
                <a:lnTo>
                  <a:pt x="329324" y="658647"/>
                </a:lnTo>
                <a:lnTo>
                  <a:pt x="0" y="329324"/>
                </a:lnTo>
                <a:lnTo>
                  <a:pt x="329324" y="1"/>
                </a:lnTo>
                <a:lnTo>
                  <a:pt x="7590793" y="1"/>
                </a:lnTo>
                <a:lnTo>
                  <a:pt x="7590793" y="658647"/>
                </a:lnTo>
                <a:close/>
              </a:path>
            </a:pathLst>
          </a:custGeom>
          <a:noFill/>
          <a:ln>
            <a:noFill/>
          </a:ln>
          <a:effectLst/>
        </p:spPr>
        <p:style>
          <a:lnRef idx="2">
            <a:scrgbClr r="0" g="0" b="0"/>
          </a:lnRef>
          <a:fillRef idx="1">
            <a:scrgbClr r="0" g="0" b="0"/>
          </a:fillRef>
          <a:effectRef idx="0">
            <a:scrgbClr r="0" g="0" b="0"/>
          </a:effectRef>
          <a:fontRef idx="minor">
            <a:schemeClr val="lt1"/>
          </a:fontRef>
        </p:style>
        <p:txBody>
          <a:bodyPr lIns="455112" tIns="72391" rIns="135129" bIns="72390" spcCol="1270" anchor="ctr"/>
          <a:lstStyle/>
          <a:p>
            <a:pPr marL="91440" defTabSz="844550" fontAlgn="auto">
              <a:lnSpc>
                <a:spcPct val="90000"/>
              </a:lnSpc>
              <a:spcAft>
                <a:spcPct val="35000"/>
              </a:spcAft>
              <a:defRPr/>
            </a:pPr>
            <a:r>
              <a:rPr lang="en-US" sz="3600" dirty="0">
                <a:solidFill>
                  <a:schemeClr val="tx1"/>
                </a:solidFill>
                <a:latin typeface="Franklin Gothic Medium Cond" panose="020B0606030402020204" pitchFamily="34" charset="0"/>
              </a:rPr>
              <a:t>Student records</a:t>
            </a:r>
          </a:p>
        </p:txBody>
      </p:sp>
      <p:pic>
        <p:nvPicPr>
          <p:cNvPr id="4" name="Picture 3">
            <a:extLst>
              <a:ext uri="{FF2B5EF4-FFF2-40B4-BE49-F238E27FC236}">
                <a16:creationId xmlns:a16="http://schemas.microsoft.com/office/drawing/2014/main" id="{1F0A4248-160B-4690-8487-83DD92010D4B}"/>
              </a:ext>
            </a:extLst>
          </p:cNvPr>
          <p:cNvPicPr>
            <a:picLocks noChangeAspect="1"/>
          </p:cNvPicPr>
          <p:nvPr/>
        </p:nvPicPr>
        <p:blipFill>
          <a:blip r:embed="rId4"/>
          <a:stretch>
            <a:fillRect/>
          </a:stretch>
        </p:blipFill>
        <p:spPr>
          <a:xfrm>
            <a:off x="5267801" y="2584925"/>
            <a:ext cx="3085672" cy="3886200"/>
          </a:xfrm>
          <a:prstGeom prst="rect">
            <a:avLst/>
          </a:prstGeom>
        </p:spPr>
      </p:pic>
    </p:spTree>
    <p:extLst>
      <p:ext uri="{BB962C8B-B14F-4D97-AF65-F5344CB8AC3E}">
        <p14:creationId xmlns:p14="http://schemas.microsoft.com/office/powerpoint/2010/main" val="15686289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additive="base">
                                        <p:cTn id="7" dur="500" fill="hold"/>
                                        <p:tgtEl>
                                          <p:spTgt spid="57345"/>
                                        </p:tgtEl>
                                        <p:attrNameLst>
                                          <p:attrName>ppt_x</p:attrName>
                                        </p:attrNameLst>
                                      </p:cBhvr>
                                      <p:tavLst>
                                        <p:tav tm="0">
                                          <p:val>
                                            <p:strVal val="#ppt_x"/>
                                          </p:val>
                                        </p:tav>
                                        <p:tav tm="100000">
                                          <p:val>
                                            <p:strVal val="#ppt_x"/>
                                          </p:val>
                                        </p:tav>
                                      </p:tavLst>
                                    </p:anim>
                                    <p:anim calcmode="lin" valueType="num">
                                      <p:cBhvr additive="base">
                                        <p:cTn id="8" dur="500" fill="hold"/>
                                        <p:tgtEl>
                                          <p:spTgt spid="57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nimBg="1"/>
      <p:bldP spid="8" grpId="0"/>
      <p:bldP spid="10" grpId="0" build="allAtOnce"/>
      <p:bldP spid="12" grpId="0" build="allAtOnce"/>
      <p:bldP spid="1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3252"/>
            <a:ext cx="9906000" cy="749757"/>
          </a:xfrm>
        </p:spPr>
        <p:txBody>
          <a:bodyPr/>
          <a:lstStyle/>
          <a:p>
            <a:pPr algn="ctr" fontAlgn="auto">
              <a:spcAft>
                <a:spcPts val="0"/>
              </a:spcAft>
              <a:defRPr/>
            </a:pPr>
            <a:r>
              <a:rPr lang="en-US" sz="4800" dirty="0">
                <a:solidFill>
                  <a:schemeClr val="tx1"/>
                </a:solidFill>
                <a:effectLst>
                  <a:outerShdw blurRad="38100" dist="38100" dir="2700000" algn="tl">
                    <a:srgbClr val="000000">
                      <a:alpha val="43137"/>
                    </a:srgbClr>
                  </a:outerShdw>
                </a:effectLst>
                <a:latin typeface="Franklin Gothic Medium Cond" panose="020B0606030402020204" pitchFamily="34" charset="0"/>
              </a:rPr>
              <a:t>LEGISLATIVE INTENT</a:t>
            </a:r>
          </a:p>
        </p:txBody>
      </p:sp>
      <p:sp>
        <p:nvSpPr>
          <p:cNvPr id="10" name="Freeform 9"/>
          <p:cNvSpPr/>
          <p:nvPr/>
        </p:nvSpPr>
        <p:spPr>
          <a:xfrm>
            <a:off x="685800" y="2036513"/>
            <a:ext cx="3657600" cy="4461374"/>
          </a:xfrm>
          <a:custGeom>
            <a:avLst/>
            <a:gdLst>
              <a:gd name="connsiteX0" fmla="*/ 264324 w 1585912"/>
              <a:gd name="connsiteY0" fmla="*/ 0 h 5947487"/>
              <a:gd name="connsiteX1" fmla="*/ 1321588 w 1585912"/>
              <a:gd name="connsiteY1" fmla="*/ 0 h 5947487"/>
              <a:gd name="connsiteX2" fmla="*/ 1508493 w 1585912"/>
              <a:gd name="connsiteY2" fmla="*/ 77419 h 5947487"/>
              <a:gd name="connsiteX3" fmla="*/ 1585911 w 1585912"/>
              <a:gd name="connsiteY3" fmla="*/ 264324 h 5947487"/>
              <a:gd name="connsiteX4" fmla="*/ 1585912 w 1585912"/>
              <a:gd name="connsiteY4" fmla="*/ 5947487 h 5947487"/>
              <a:gd name="connsiteX5" fmla="*/ 1585912 w 1585912"/>
              <a:gd name="connsiteY5" fmla="*/ 5947487 h 5947487"/>
              <a:gd name="connsiteX6" fmla="*/ 1585912 w 1585912"/>
              <a:gd name="connsiteY6" fmla="*/ 5947487 h 5947487"/>
              <a:gd name="connsiteX7" fmla="*/ 0 w 1585912"/>
              <a:gd name="connsiteY7" fmla="*/ 5947487 h 5947487"/>
              <a:gd name="connsiteX8" fmla="*/ 0 w 1585912"/>
              <a:gd name="connsiteY8" fmla="*/ 5947487 h 5947487"/>
              <a:gd name="connsiteX9" fmla="*/ 0 w 1585912"/>
              <a:gd name="connsiteY9" fmla="*/ 5947487 h 5947487"/>
              <a:gd name="connsiteX10" fmla="*/ 0 w 1585912"/>
              <a:gd name="connsiteY10" fmla="*/ 264324 h 5947487"/>
              <a:gd name="connsiteX11" fmla="*/ 77419 w 1585912"/>
              <a:gd name="connsiteY11" fmla="*/ 77419 h 5947487"/>
              <a:gd name="connsiteX12" fmla="*/ 264324 w 1585912"/>
              <a:gd name="connsiteY12" fmla="*/ 1 h 5947487"/>
              <a:gd name="connsiteX13" fmla="*/ 264324 w 1585912"/>
              <a:gd name="connsiteY13" fmla="*/ 0 h 59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2" h="5947487">
                <a:moveTo>
                  <a:pt x="1585912" y="991269"/>
                </a:moveTo>
                <a:lnTo>
                  <a:pt x="1585912" y="4956218"/>
                </a:lnTo>
                <a:cubicBezTo>
                  <a:pt x="1585912" y="5219118"/>
                  <a:pt x="1578486" y="5471251"/>
                  <a:pt x="1565268" y="5657149"/>
                </a:cubicBezTo>
                <a:cubicBezTo>
                  <a:pt x="1552050" y="5843046"/>
                  <a:pt x="1534122" y="5947485"/>
                  <a:pt x="1515429" y="5947481"/>
                </a:cubicBezTo>
                <a:cubicBezTo>
                  <a:pt x="1010286" y="5947481"/>
                  <a:pt x="505143" y="5947485"/>
                  <a:pt x="0" y="5947485"/>
                </a:cubicBezTo>
                <a:lnTo>
                  <a:pt x="0" y="5947485"/>
                </a:lnTo>
                <a:lnTo>
                  <a:pt x="0" y="5947485"/>
                </a:lnTo>
                <a:lnTo>
                  <a:pt x="0" y="2"/>
                </a:lnTo>
                <a:lnTo>
                  <a:pt x="0" y="2"/>
                </a:lnTo>
                <a:lnTo>
                  <a:pt x="0" y="2"/>
                </a:lnTo>
                <a:lnTo>
                  <a:pt x="1515429" y="2"/>
                </a:lnTo>
                <a:cubicBezTo>
                  <a:pt x="1534122" y="2"/>
                  <a:pt x="1552050" y="104441"/>
                  <a:pt x="1565268" y="290338"/>
                </a:cubicBezTo>
                <a:cubicBezTo>
                  <a:pt x="1578486" y="476236"/>
                  <a:pt x="1585912" y="728369"/>
                  <a:pt x="1585912" y="991269"/>
                </a:cubicBezTo>
                <a:lnTo>
                  <a:pt x="1585912" y="991269"/>
                </a:lnTo>
                <a:close/>
              </a:path>
            </a:pathLst>
          </a:custGeom>
          <a:no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57151" tIns="105993" rIns="134568" bIns="105994" spcCol="1270" anchor="ctr">
            <a:spAutoFit/>
          </a:bodyPr>
          <a:lstStyle/>
          <a:p>
            <a:pPr marL="114300" fontAlgn="auto">
              <a:spcBef>
                <a:spcPts val="0"/>
              </a:spcBef>
              <a:spcAft>
                <a:spcPts val="1200"/>
              </a:spcAft>
              <a:defRPr/>
            </a:pPr>
            <a:r>
              <a:rPr lang="en-US" sz="1600" dirty="0">
                <a:solidFill>
                  <a:schemeClr val="tx1"/>
                </a:solidFill>
                <a:latin typeface="Franklin Gothic Medium Cond" panose="020B0606030402020204" pitchFamily="34" charset="0"/>
              </a:rPr>
              <a:t>A fundamental philosophy of the American constitutional form of representative government is that government is the servant of the people and not their master. </a:t>
            </a:r>
          </a:p>
          <a:p>
            <a:pPr marL="114300" fontAlgn="auto">
              <a:spcBef>
                <a:spcPts val="0"/>
              </a:spcBef>
              <a:spcAft>
                <a:spcPts val="1200"/>
              </a:spcAft>
              <a:defRPr/>
            </a:pPr>
            <a:r>
              <a:rPr lang="en-US" sz="1600" dirty="0">
                <a:solidFill>
                  <a:schemeClr val="tx1"/>
                </a:solidFill>
                <a:latin typeface="Franklin Gothic Medium Cond" panose="020B0606030402020204" pitchFamily="34" charset="0"/>
              </a:rPr>
              <a:t>Accordingly, it is the public policy of the state that all persons are entitled to full and complete information regarding the affairs of government and the official acts of those who represent them as public officials and employees. </a:t>
            </a:r>
          </a:p>
          <a:p>
            <a:pPr marL="114300" fontAlgn="auto">
              <a:spcBef>
                <a:spcPts val="0"/>
              </a:spcBef>
              <a:spcAft>
                <a:spcPts val="1200"/>
              </a:spcAft>
              <a:defRPr/>
            </a:pPr>
            <a:r>
              <a:rPr lang="en-US" sz="1600" dirty="0">
                <a:solidFill>
                  <a:schemeClr val="tx1"/>
                </a:solidFill>
                <a:latin typeface="Franklin Gothic Medium Cond" panose="020B0606030402020204" pitchFamily="34" charset="0"/>
              </a:rPr>
              <a:t>Providing persons with the information is an essential function of a representative government and an integral part of the routine duties of public officials and employees, whose duty it is to provide the information. </a:t>
            </a:r>
          </a:p>
        </p:txBody>
      </p:sp>
      <p:sp>
        <p:nvSpPr>
          <p:cNvPr id="19" name="Freeform 18"/>
          <p:cNvSpPr/>
          <p:nvPr/>
        </p:nvSpPr>
        <p:spPr>
          <a:xfrm>
            <a:off x="1752600" y="1112064"/>
            <a:ext cx="5638800" cy="789599"/>
          </a:xfrm>
          <a:custGeom>
            <a:avLst/>
            <a:gdLst>
              <a:gd name="connsiteX0" fmla="*/ 264324 w 1585912"/>
              <a:gd name="connsiteY0" fmla="*/ 0 h 5947487"/>
              <a:gd name="connsiteX1" fmla="*/ 1321588 w 1585912"/>
              <a:gd name="connsiteY1" fmla="*/ 0 h 5947487"/>
              <a:gd name="connsiteX2" fmla="*/ 1508493 w 1585912"/>
              <a:gd name="connsiteY2" fmla="*/ 77419 h 5947487"/>
              <a:gd name="connsiteX3" fmla="*/ 1585911 w 1585912"/>
              <a:gd name="connsiteY3" fmla="*/ 264324 h 5947487"/>
              <a:gd name="connsiteX4" fmla="*/ 1585912 w 1585912"/>
              <a:gd name="connsiteY4" fmla="*/ 5947487 h 5947487"/>
              <a:gd name="connsiteX5" fmla="*/ 1585912 w 1585912"/>
              <a:gd name="connsiteY5" fmla="*/ 5947487 h 5947487"/>
              <a:gd name="connsiteX6" fmla="*/ 1585912 w 1585912"/>
              <a:gd name="connsiteY6" fmla="*/ 5947487 h 5947487"/>
              <a:gd name="connsiteX7" fmla="*/ 0 w 1585912"/>
              <a:gd name="connsiteY7" fmla="*/ 5947487 h 5947487"/>
              <a:gd name="connsiteX8" fmla="*/ 0 w 1585912"/>
              <a:gd name="connsiteY8" fmla="*/ 5947487 h 5947487"/>
              <a:gd name="connsiteX9" fmla="*/ 0 w 1585912"/>
              <a:gd name="connsiteY9" fmla="*/ 5947487 h 5947487"/>
              <a:gd name="connsiteX10" fmla="*/ 0 w 1585912"/>
              <a:gd name="connsiteY10" fmla="*/ 264324 h 5947487"/>
              <a:gd name="connsiteX11" fmla="*/ 77419 w 1585912"/>
              <a:gd name="connsiteY11" fmla="*/ 77419 h 5947487"/>
              <a:gd name="connsiteX12" fmla="*/ 264324 w 1585912"/>
              <a:gd name="connsiteY12" fmla="*/ 1 h 5947487"/>
              <a:gd name="connsiteX13" fmla="*/ 264324 w 1585912"/>
              <a:gd name="connsiteY13" fmla="*/ 0 h 59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912" h="5947487">
                <a:moveTo>
                  <a:pt x="1585912" y="991269"/>
                </a:moveTo>
                <a:lnTo>
                  <a:pt x="1585912" y="4956218"/>
                </a:lnTo>
                <a:cubicBezTo>
                  <a:pt x="1585912" y="5219118"/>
                  <a:pt x="1578486" y="5471251"/>
                  <a:pt x="1565268" y="5657149"/>
                </a:cubicBezTo>
                <a:cubicBezTo>
                  <a:pt x="1552050" y="5843046"/>
                  <a:pt x="1534122" y="5947485"/>
                  <a:pt x="1515429" y="5947481"/>
                </a:cubicBezTo>
                <a:cubicBezTo>
                  <a:pt x="1010286" y="5947481"/>
                  <a:pt x="505143" y="5947485"/>
                  <a:pt x="0" y="5947485"/>
                </a:cubicBezTo>
                <a:lnTo>
                  <a:pt x="0" y="5947485"/>
                </a:lnTo>
                <a:lnTo>
                  <a:pt x="0" y="5947485"/>
                </a:lnTo>
                <a:lnTo>
                  <a:pt x="0" y="2"/>
                </a:lnTo>
                <a:lnTo>
                  <a:pt x="0" y="2"/>
                </a:lnTo>
                <a:lnTo>
                  <a:pt x="0" y="2"/>
                </a:lnTo>
                <a:lnTo>
                  <a:pt x="1515429" y="2"/>
                </a:lnTo>
                <a:cubicBezTo>
                  <a:pt x="1534122" y="2"/>
                  <a:pt x="1552050" y="104441"/>
                  <a:pt x="1565268" y="290338"/>
                </a:cubicBezTo>
                <a:cubicBezTo>
                  <a:pt x="1578486" y="476236"/>
                  <a:pt x="1585912" y="728369"/>
                  <a:pt x="1585912" y="991269"/>
                </a:cubicBezTo>
                <a:lnTo>
                  <a:pt x="1585912" y="991269"/>
                </a:lnTo>
                <a:close/>
              </a:path>
            </a:pathLst>
          </a:custGeom>
          <a:noFill/>
          <a:ln w="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square" lIns="57151" tIns="105993" rIns="134568" bIns="105994" spcCol="1270" anchor="ctr">
            <a:spAutoFit/>
          </a:bodyPr>
          <a:lstStyle/>
          <a:p>
            <a:pPr marL="342900" lvl="1" indent="-228600" algn="ctr" defTabSz="1422400" fontAlgn="auto">
              <a:spcBef>
                <a:spcPts val="0"/>
              </a:spcBef>
              <a:spcAft>
                <a:spcPts val="600"/>
              </a:spcAft>
              <a:buFont typeface="Arial" pitchFamily="34" charset="0"/>
              <a:buChar char="•"/>
              <a:defRPr/>
            </a:pPr>
            <a:r>
              <a:rPr lang="en-US" b="1" dirty="0">
                <a:solidFill>
                  <a:schemeClr val="tx1"/>
                </a:solidFill>
                <a:latin typeface="Franklin Gothic Medium Cond" panose="020B0606030402020204" pitchFamily="34" charset="0"/>
              </a:rPr>
              <a:t>Indiana Code § 5-14-3-1 through 5-14-3-10</a:t>
            </a:r>
          </a:p>
          <a:p>
            <a:pPr marL="342900" lvl="1" indent="-228600" algn="ctr" defTabSz="1422400" fontAlgn="auto">
              <a:lnSpc>
                <a:spcPct val="80000"/>
              </a:lnSpc>
              <a:spcBef>
                <a:spcPts val="0"/>
              </a:spcBef>
              <a:spcAft>
                <a:spcPts val="600"/>
              </a:spcAft>
              <a:buFont typeface="Arial" pitchFamily="34" charset="0"/>
              <a:buChar char="•"/>
              <a:defRPr/>
            </a:pPr>
            <a:r>
              <a:rPr lang="en-US" b="1" dirty="0">
                <a:solidFill>
                  <a:schemeClr val="tx1"/>
                </a:solidFill>
                <a:latin typeface="Franklin Gothic Medium Cond" panose="020B0606030402020204" pitchFamily="34" charset="0"/>
              </a:rPr>
              <a:t>Enacted in 1983 (“APRA”)</a:t>
            </a:r>
          </a:p>
        </p:txBody>
      </p:sp>
      <p:pic>
        <p:nvPicPr>
          <p:cNvPr id="4" name="Picture 3"/>
          <p:cNvPicPr>
            <a:picLocks noChangeAspect="1"/>
          </p:cNvPicPr>
          <p:nvPr/>
        </p:nvPicPr>
        <p:blipFill rotWithShape="1">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t="15663" r="1988" b="42168"/>
          <a:stretch/>
        </p:blipFill>
        <p:spPr>
          <a:xfrm>
            <a:off x="4829060" y="2438400"/>
            <a:ext cx="3757613" cy="2667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43586651"/>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additive="base">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allAtOnce"/>
      <p:bldP spid="1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600200"/>
            <a:ext cx="7941733" cy="4953000"/>
          </a:xfrm>
          <a:prstGeom prst="rect">
            <a:avLst/>
          </a:prstGeom>
          <a:blipFill>
            <a:blip r:embed="rId4">
              <a:alphaModFix amt="37000"/>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7" name="Rectangle 2"/>
          <p:cNvSpPr>
            <a:spLocks noGrp="1"/>
          </p:cNvSpPr>
          <p:nvPr>
            <p:ph type="title"/>
          </p:nvPr>
        </p:nvSpPr>
        <p:spPr bwMode="auto">
          <a:xfrm>
            <a:off x="778933" y="304801"/>
            <a:ext cx="8001000" cy="685799"/>
          </a:xfrm>
          <a:solidFill>
            <a:srgbClr val="CC0000"/>
          </a:solidFill>
          <a:ln>
            <a:solidFill>
              <a:schemeClr val="accent1">
                <a:shade val="50000"/>
              </a:schemeClr>
            </a:solidFill>
          </a:ln>
        </p:spPr>
        <p:txBody>
          <a:bodyPr vert="horz" wrap="square" lIns="91440" tIns="45720" rIns="91440" bIns="45720" numCol="1" anchorCtr="0" compatLnSpc="1">
            <a:prstTxWarp prst="textNoShape">
              <a:avLst/>
            </a:prstTxWarp>
          </a:bodyPr>
          <a:lstStyle/>
          <a:p>
            <a:pPr algn="ctr"/>
            <a:r>
              <a:rPr lang="en-US" sz="3200" dirty="0">
                <a:solidFill>
                  <a:schemeClr val="bg1">
                    <a:lumMod val="85000"/>
                  </a:schemeClr>
                </a:solidFill>
                <a:latin typeface="Franklin Gothic Demi Cond" panose="020B0706030402020204" pitchFamily="34" charset="0"/>
              </a:rPr>
              <a:t>THE UGLY: DISCRETIONARY PUBLIC RECORDS</a:t>
            </a:r>
            <a:br>
              <a:rPr lang="en-US" sz="4000" dirty="0">
                <a:solidFill>
                  <a:schemeClr val="tx1"/>
                </a:solidFill>
              </a:rPr>
            </a:br>
            <a:endParaRPr lang="en-US" sz="4000" dirty="0">
              <a:solidFill>
                <a:schemeClr val="tx1"/>
              </a:solidFill>
            </a:endParaRPr>
          </a:p>
        </p:txBody>
      </p:sp>
      <p:sp>
        <p:nvSpPr>
          <p:cNvPr id="60418" name="Text Placeholder 3"/>
          <p:cNvSpPr>
            <a:spLocks noGrp="1"/>
          </p:cNvSpPr>
          <p:nvPr>
            <p:ph type="body" idx="1"/>
          </p:nvPr>
        </p:nvSpPr>
        <p:spPr>
          <a:xfrm>
            <a:off x="838200" y="1828800"/>
            <a:ext cx="7603067" cy="2009781"/>
          </a:xfrm>
        </p:spPr>
        <p:txBody>
          <a:bodyPr wrap="square">
            <a:spAutoFit/>
          </a:bodyPr>
          <a:lstStyle/>
          <a:p>
            <a:pPr marL="0" indent="0">
              <a:lnSpc>
                <a:spcPct val="80000"/>
              </a:lnSpc>
              <a:spcBef>
                <a:spcPts val="1200"/>
              </a:spcBef>
              <a:buClrTx/>
              <a:buNone/>
            </a:pPr>
            <a:r>
              <a:rPr lang="en-US" sz="2800" dirty="0">
                <a:latin typeface="Franklin Gothic Demi Cond" panose="020B0706030402020204" pitchFamily="34" charset="0"/>
              </a:rPr>
              <a:t>Investigatory records of law enforcement agencies </a:t>
            </a:r>
          </a:p>
          <a:p>
            <a:pPr marL="0" indent="0">
              <a:lnSpc>
                <a:spcPct val="80000"/>
              </a:lnSpc>
              <a:spcBef>
                <a:spcPts val="1200"/>
              </a:spcBef>
              <a:buClrTx/>
              <a:buNone/>
            </a:pPr>
            <a:r>
              <a:rPr lang="en-US" sz="2800" dirty="0">
                <a:latin typeface="Franklin Gothic Demi Cond" panose="020B0706030402020204" pitchFamily="34" charset="0"/>
              </a:rPr>
              <a:t>Attorney work product/client communication</a:t>
            </a:r>
          </a:p>
          <a:p>
            <a:pPr marL="0" indent="0">
              <a:lnSpc>
                <a:spcPct val="80000"/>
              </a:lnSpc>
              <a:spcBef>
                <a:spcPts val="1200"/>
              </a:spcBef>
              <a:buClrTx/>
              <a:buNone/>
            </a:pPr>
            <a:r>
              <a:rPr lang="en-US" sz="2800" dirty="0">
                <a:latin typeface="Franklin Gothic Demi Cond" panose="020B0706030402020204" pitchFamily="34" charset="0"/>
              </a:rPr>
              <a:t>Deliberative material</a:t>
            </a:r>
          </a:p>
          <a:p>
            <a:pPr marL="0" indent="0">
              <a:lnSpc>
                <a:spcPct val="80000"/>
              </a:lnSpc>
              <a:spcBef>
                <a:spcPts val="1200"/>
              </a:spcBef>
              <a:buClrTx/>
              <a:buNone/>
            </a:pPr>
            <a:r>
              <a:rPr lang="en-US" sz="2800" dirty="0">
                <a:latin typeface="Franklin Gothic Demi Cond" panose="020B0706030402020204" pitchFamily="34" charset="0"/>
              </a:rPr>
              <a:t>Personnel files of public employees</a:t>
            </a:r>
          </a:p>
        </p:txBody>
      </p:sp>
      <p:pic>
        <p:nvPicPr>
          <p:cNvPr id="4098" name="Picture 2" descr="From Tennessee Williams to Sergio Leone: Actor Eli Wallach at 95 | Eli  Wallach | The Guardian">
            <a:extLst>
              <a:ext uri="{FF2B5EF4-FFF2-40B4-BE49-F238E27FC236}">
                <a16:creationId xmlns:a16="http://schemas.microsoft.com/office/drawing/2014/main" id="{D9775E7B-DE6A-41B8-976B-4B49868EA3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3835268"/>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507975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additive="base">
                                        <p:cTn id="7" dur="500" fill="hold"/>
                                        <p:tgtEl>
                                          <p:spTgt spid="60417"/>
                                        </p:tgtEl>
                                        <p:attrNameLst>
                                          <p:attrName>ppt_x</p:attrName>
                                        </p:attrNameLst>
                                      </p:cBhvr>
                                      <p:tavLst>
                                        <p:tav tm="0">
                                          <p:val>
                                            <p:strVal val="#ppt_x"/>
                                          </p:val>
                                        </p:tav>
                                        <p:tav tm="100000">
                                          <p:val>
                                            <p:strVal val="#ppt_x"/>
                                          </p:val>
                                        </p:tav>
                                      </p:tavLst>
                                    </p:anim>
                                    <p:anim calcmode="lin" valueType="num">
                                      <p:cBhvr additive="base">
                                        <p:cTn id="8" dur="500" fill="hold"/>
                                        <p:tgtEl>
                                          <p:spTgt spid="604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8">
                                            <p:txEl>
                                              <p:pRg st="0" end="0"/>
                                            </p:txEl>
                                          </p:spTgt>
                                        </p:tgtEl>
                                        <p:attrNameLst>
                                          <p:attrName>style.visibility</p:attrName>
                                        </p:attrNameLst>
                                      </p:cBhvr>
                                      <p:to>
                                        <p:strVal val="visible"/>
                                      </p:to>
                                    </p:set>
                                    <p:anim calcmode="lin" valueType="num">
                                      <p:cBhvr additive="base">
                                        <p:cTn id="13" dur="5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8">
                                            <p:txEl>
                                              <p:pRg st="1" end="1"/>
                                            </p:txEl>
                                          </p:spTgt>
                                        </p:tgtEl>
                                        <p:attrNameLst>
                                          <p:attrName>style.visibility</p:attrName>
                                        </p:attrNameLst>
                                      </p:cBhvr>
                                      <p:to>
                                        <p:strVal val="visible"/>
                                      </p:to>
                                    </p:set>
                                    <p:anim calcmode="lin" valueType="num">
                                      <p:cBhvr additive="base">
                                        <p:cTn id="19" dur="5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8">
                                            <p:txEl>
                                              <p:pRg st="2" end="2"/>
                                            </p:txEl>
                                          </p:spTgt>
                                        </p:tgtEl>
                                        <p:attrNameLst>
                                          <p:attrName>style.visibility</p:attrName>
                                        </p:attrNameLst>
                                      </p:cBhvr>
                                      <p:to>
                                        <p:strVal val="visible"/>
                                      </p:to>
                                    </p:set>
                                    <p:anim calcmode="lin" valueType="num">
                                      <p:cBhvr additive="base">
                                        <p:cTn id="25" dur="5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8">
                                            <p:txEl>
                                              <p:pRg st="3" end="3"/>
                                            </p:txEl>
                                          </p:spTgt>
                                        </p:tgtEl>
                                        <p:attrNameLst>
                                          <p:attrName>style.visibility</p:attrName>
                                        </p:attrNameLst>
                                      </p:cBhvr>
                                      <p:to>
                                        <p:strVal val="visible"/>
                                      </p:to>
                                    </p:set>
                                    <p:anim calcmode="lin" valueType="num">
                                      <p:cBhvr additive="base">
                                        <p:cTn id="31" dur="5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animBg="1"/>
      <p:bldP spid="604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rstanding Computer Hardware – ComputerCare">
            <a:extLst>
              <a:ext uri="{FF2B5EF4-FFF2-40B4-BE49-F238E27FC236}">
                <a16:creationId xmlns:a16="http://schemas.microsoft.com/office/drawing/2014/main" id="{8F245F40-FDEE-461F-BAE1-09281EB27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39974"/>
            <a:ext cx="8357704" cy="4701209"/>
          </a:xfrm>
          <a:prstGeom prst="rect">
            <a:avLst/>
          </a:prstGeom>
          <a:noFill/>
          <a:extLst>
            <a:ext uri="{909E8E84-426E-40DD-AFC4-6F175D3DCCD1}">
              <a14:hiddenFill xmlns:a14="http://schemas.microsoft.com/office/drawing/2010/main">
                <a:solidFill>
                  <a:srgbClr val="FFFFFF"/>
                </a:solidFill>
              </a14:hiddenFill>
            </a:ext>
          </a:extLst>
        </p:spPr>
      </p:pic>
      <p:sp>
        <p:nvSpPr>
          <p:cNvPr id="27651" name="Rectangle 2"/>
          <p:cNvSpPr>
            <a:spLocks noGrp="1" noChangeArrowheads="1"/>
          </p:cNvSpPr>
          <p:nvPr>
            <p:ph type="title"/>
          </p:nvPr>
        </p:nvSpPr>
        <p:spPr>
          <a:xfrm>
            <a:off x="533400" y="228600"/>
            <a:ext cx="9144000" cy="1143000"/>
          </a:xfrm>
        </p:spPr>
        <p:txBody>
          <a:bodyPr>
            <a:normAutofit/>
          </a:bodyPr>
          <a:lstStyle/>
          <a:p>
            <a:pPr eaLnBrk="1" hangingPunct="1"/>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EMAILS</a:t>
            </a:r>
          </a:p>
        </p:txBody>
      </p:sp>
      <p:sp>
        <p:nvSpPr>
          <p:cNvPr id="27652" name="Rectangle 3"/>
          <p:cNvSpPr>
            <a:spLocks noGrp="1" noChangeArrowheads="1"/>
          </p:cNvSpPr>
          <p:nvPr>
            <p:ph idx="1"/>
          </p:nvPr>
        </p:nvSpPr>
        <p:spPr>
          <a:xfrm>
            <a:off x="533400" y="1676400"/>
            <a:ext cx="8229600" cy="4525963"/>
          </a:xfrm>
        </p:spPr>
        <p:txBody>
          <a:bodyPr>
            <a:normAutofit/>
          </a:bodyPr>
          <a:lstStyle/>
          <a:p>
            <a:pPr eaLnBrk="1" hangingPunct="1">
              <a:lnSpc>
                <a:spcPct val="80000"/>
              </a:lnSpc>
              <a:buClrTx/>
              <a:buSzPct val="100000"/>
              <a:buFont typeface="Arial" pitchFamily="34" charset="0"/>
              <a:buChar char="•"/>
            </a:pPr>
            <a:r>
              <a:rPr lang="en-US" sz="2800" dirty="0">
                <a:solidFill>
                  <a:schemeClr val="bg1"/>
                </a:solidFill>
                <a:latin typeface="Franklin Gothic Demi Cond" panose="020B0706030402020204" pitchFamily="34" charset="0"/>
              </a:rPr>
              <a:t>A public record includes electronic media that is created received, retained, maintained, or filed by or with a public agency.</a:t>
            </a:r>
          </a:p>
          <a:p>
            <a:pPr eaLnBrk="1" hangingPunct="1">
              <a:lnSpc>
                <a:spcPct val="80000"/>
              </a:lnSpc>
              <a:buClrTx/>
              <a:buSzPct val="100000"/>
              <a:buFont typeface="Arial" pitchFamily="34" charset="0"/>
              <a:buChar char="•"/>
            </a:pPr>
            <a:r>
              <a:rPr lang="en-US" sz="2800" dirty="0">
                <a:solidFill>
                  <a:schemeClr val="bg1"/>
                </a:solidFill>
                <a:latin typeface="Franklin Gothic Demi Cond" panose="020B0706030402020204" pitchFamily="34" charset="0"/>
              </a:rPr>
              <a:t>Electronic mail must be available for inspection and copying by the governing body unless an exception to disclosure, based on the content of the email, applies.</a:t>
            </a:r>
          </a:p>
          <a:p>
            <a:pPr eaLnBrk="1" hangingPunct="1">
              <a:lnSpc>
                <a:spcPct val="80000"/>
              </a:lnSpc>
              <a:buClrTx/>
              <a:buSzPct val="100000"/>
              <a:buFont typeface="Arial" pitchFamily="34" charset="0"/>
              <a:buChar char="•"/>
            </a:pPr>
            <a:r>
              <a:rPr lang="en-US" sz="2800" dirty="0">
                <a:solidFill>
                  <a:schemeClr val="bg1"/>
                </a:solidFill>
                <a:latin typeface="Franklin Gothic Demi Cond" panose="020B0706030402020204" pitchFamily="34" charset="0"/>
              </a:rPr>
              <a:t>Electronic mail must be maintained in accordance with records retention schedules, pursuant to I.C. 5-15.</a:t>
            </a:r>
          </a:p>
          <a:p>
            <a:pPr lvl="1" eaLnBrk="1" hangingPunct="1">
              <a:lnSpc>
                <a:spcPct val="80000"/>
              </a:lnSpc>
              <a:buClrTx/>
              <a:buSzPct val="100000"/>
              <a:buFont typeface="Arial" pitchFamily="34" charset="0"/>
              <a:buChar char="•"/>
            </a:pPr>
            <a:r>
              <a:rPr lang="en-US" sz="2800" i="0" dirty="0">
                <a:solidFill>
                  <a:schemeClr val="bg1"/>
                </a:solidFill>
                <a:latin typeface="Franklin Gothic Demi Cond" panose="020B0706030402020204" pitchFamily="34" charset="0"/>
              </a:rPr>
              <a:t>Most agencies have their own retention schedules.  </a:t>
            </a:r>
          </a:p>
        </p:txBody>
      </p:sp>
    </p:spTree>
    <p:extLst>
      <p:ext uri="{BB962C8B-B14F-4D97-AF65-F5344CB8AC3E}">
        <p14:creationId xmlns:p14="http://schemas.microsoft.com/office/powerpoint/2010/main" val="184544543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xEl>
                                              <p:pRg st="0" end="0"/>
                                            </p:txEl>
                                          </p:spTgt>
                                        </p:tgtEl>
                                        <p:attrNameLst>
                                          <p:attrName>style.visibility</p:attrName>
                                        </p:attrNameLst>
                                      </p:cBhvr>
                                      <p:to>
                                        <p:strVal val="visible"/>
                                      </p:to>
                                    </p:set>
                                    <p:anim calcmode="lin" valueType="num">
                                      <p:cBhvr additive="base">
                                        <p:cTn id="13"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 calcmode="lin" valueType="num">
                                      <p:cBhvr additive="base">
                                        <p:cTn id="17"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5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652">
                                            <p:txEl>
                                              <p:pRg st="2" end="2"/>
                                            </p:txEl>
                                          </p:spTgt>
                                        </p:tgtEl>
                                        <p:attrNameLst>
                                          <p:attrName>style.visibility</p:attrName>
                                        </p:attrNameLst>
                                      </p:cBhvr>
                                      <p:to>
                                        <p:strVal val="visible"/>
                                      </p:to>
                                    </p:set>
                                    <p:anim calcmode="lin" valueType="num">
                                      <p:cBhvr additive="base">
                                        <p:cTn id="21"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5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652">
                                            <p:txEl>
                                              <p:pRg st="3" end="3"/>
                                            </p:txEl>
                                          </p:spTgt>
                                        </p:tgtEl>
                                        <p:attrNameLst>
                                          <p:attrName>style.visibility</p:attrName>
                                        </p:attrNameLst>
                                      </p:cBhvr>
                                      <p:to>
                                        <p:strVal val="visible"/>
                                      </p:to>
                                    </p:set>
                                    <p:anim calcmode="lin" valueType="num">
                                      <p:cBhvr additive="base">
                                        <p:cTn id="25" dur="500" fill="hold"/>
                                        <p:tgtEl>
                                          <p:spTgt spid="276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19200"/>
            <a:ext cx="8153400" cy="4419600"/>
          </a:xfrm>
          <a:prstGeom prst="rect">
            <a:avLst/>
          </a:prstGeom>
          <a:blipFill>
            <a:blip r:embed="rId4">
              <a:alphaModFix amt="37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963976" y="381000"/>
            <a:ext cx="9097963" cy="694934"/>
          </a:xfrm>
          <a:effectLst/>
        </p:spPr>
        <p:txBody>
          <a:bodyPr/>
          <a:lstStyle/>
          <a:p>
            <a:pPr fontAlgn="auto">
              <a:spcAft>
                <a:spcPts val="0"/>
              </a:spcAft>
              <a:defRPr/>
            </a:pPr>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DENIALS</a:t>
            </a:r>
            <a:endParaRPr lang="en-US" i="1" dirty="0">
              <a:solidFill>
                <a:schemeClr val="tx1"/>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9" name="Text Placeholder 8"/>
          <p:cNvSpPr>
            <a:spLocks noGrp="1"/>
          </p:cNvSpPr>
          <p:nvPr>
            <p:ph type="body" idx="1"/>
          </p:nvPr>
        </p:nvSpPr>
        <p:spPr>
          <a:xfrm>
            <a:off x="772099" y="1970139"/>
            <a:ext cx="7543800" cy="2917722"/>
          </a:xfrm>
          <a:ln>
            <a:noFill/>
          </a:ln>
        </p:spPr>
        <p:txBody>
          <a:bodyPr wrap="square">
            <a:spAutoFit/>
          </a:bodyPr>
          <a:lstStyle/>
          <a:p>
            <a:pPr marL="365760" indent="-283464" fontAlgn="auto">
              <a:lnSpc>
                <a:spcPct val="80000"/>
              </a:lnSpc>
              <a:spcBef>
                <a:spcPts val="1200"/>
              </a:spcBef>
              <a:spcAft>
                <a:spcPts val="0"/>
              </a:spcAft>
              <a:buClrTx/>
              <a:defRPr/>
            </a:pPr>
            <a:r>
              <a:rPr lang="en-US" sz="2400" dirty="0">
                <a:solidFill>
                  <a:schemeClr val="tx1"/>
                </a:solidFill>
                <a:latin typeface="Franklin Gothic Demi Cond" panose="020B0706030402020204" pitchFamily="34" charset="0"/>
              </a:rPr>
              <a:t>If a request is made orally, the agency may deny the request orally.</a:t>
            </a:r>
          </a:p>
          <a:p>
            <a:pPr marL="365760" indent="-283464" fontAlgn="auto">
              <a:lnSpc>
                <a:spcPct val="80000"/>
              </a:lnSpc>
              <a:spcBef>
                <a:spcPts val="1200"/>
              </a:spcBef>
              <a:spcAft>
                <a:spcPts val="0"/>
              </a:spcAft>
              <a:buClrTx/>
              <a:defRPr/>
            </a:pPr>
            <a:r>
              <a:rPr lang="en-US" sz="2400" dirty="0">
                <a:solidFill>
                  <a:schemeClr val="tx1"/>
                </a:solidFill>
                <a:latin typeface="Franklin Gothic Demi Cond" panose="020B0706030402020204" pitchFamily="34" charset="0"/>
              </a:rPr>
              <a:t>If request is made in writing, the agency must deny the request in writing. </a:t>
            </a:r>
          </a:p>
          <a:p>
            <a:pPr marL="365760" indent="-283464" fontAlgn="auto">
              <a:lnSpc>
                <a:spcPct val="80000"/>
              </a:lnSpc>
              <a:spcBef>
                <a:spcPts val="1200"/>
              </a:spcBef>
              <a:spcAft>
                <a:spcPts val="0"/>
              </a:spcAft>
              <a:buClrTx/>
              <a:defRPr/>
            </a:pPr>
            <a:r>
              <a:rPr lang="en-US" sz="2400" dirty="0">
                <a:solidFill>
                  <a:schemeClr val="tx1"/>
                </a:solidFill>
                <a:latin typeface="Franklin Gothic Demi Cond" panose="020B0706030402020204" pitchFamily="34" charset="0"/>
              </a:rPr>
              <a:t>Before the trial court, the burden is on the agency to demonstrate that the denial complied with the APRA.  </a:t>
            </a:r>
          </a:p>
          <a:p>
            <a:pPr marL="365760" indent="-283464" fontAlgn="auto">
              <a:lnSpc>
                <a:spcPct val="80000"/>
              </a:lnSpc>
              <a:spcBef>
                <a:spcPts val="1200"/>
              </a:spcBef>
              <a:spcAft>
                <a:spcPts val="0"/>
              </a:spcAft>
              <a:buClrTx/>
              <a:defRPr/>
            </a:pPr>
            <a:r>
              <a:rPr lang="en-US" sz="2400" dirty="0">
                <a:solidFill>
                  <a:schemeClr val="tx1"/>
                </a:solidFill>
                <a:latin typeface="Franklin Gothic Demi Cond" panose="020B0706030402020204" pitchFamily="34" charset="0"/>
              </a:rPr>
              <a:t>Court may review the records in-camera; the court may review the records if redaction of the record has occurred.  </a:t>
            </a:r>
          </a:p>
        </p:txBody>
      </p:sp>
    </p:spTree>
    <p:custDataLst>
      <p:tags r:id="rId1"/>
    </p:custDataLst>
    <p:extLst>
      <p:ext uri="{BB962C8B-B14F-4D97-AF65-F5344CB8AC3E}">
        <p14:creationId xmlns:p14="http://schemas.microsoft.com/office/powerpoint/2010/main" val="157382640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90EF7-8191-4A39-9B24-45F0B4C612A7}"/>
              </a:ext>
            </a:extLst>
          </p:cNvPr>
          <p:cNvPicPr>
            <a:picLocks noChangeAspect="1"/>
          </p:cNvPicPr>
          <p:nvPr/>
        </p:nvPicPr>
        <p:blipFill>
          <a:blip r:embed="rId3"/>
          <a:stretch>
            <a:fillRect/>
          </a:stretch>
        </p:blipFill>
        <p:spPr>
          <a:xfrm>
            <a:off x="1066800" y="236883"/>
            <a:ext cx="7620000" cy="2705100"/>
          </a:xfrm>
          <a:prstGeom prst="rect">
            <a:avLst/>
          </a:prstGeom>
          <a:ln>
            <a:solidFill>
              <a:schemeClr val="tx1"/>
            </a:solidFill>
          </a:ln>
        </p:spPr>
      </p:pic>
      <p:sp>
        <p:nvSpPr>
          <p:cNvPr id="3" name="Title 2"/>
          <p:cNvSpPr>
            <a:spLocks noGrp="1"/>
          </p:cNvSpPr>
          <p:nvPr>
            <p:ph type="title"/>
          </p:nvPr>
        </p:nvSpPr>
        <p:spPr>
          <a:xfrm>
            <a:off x="1030357" y="200440"/>
            <a:ext cx="9144000" cy="831894"/>
          </a:xfrm>
        </p:spPr>
        <p:txBody>
          <a:bodyPr wrap="square">
            <a:spAutoFit/>
          </a:bodyPr>
          <a:lstStyle/>
          <a:p>
            <a:pPr fontAlgn="auto">
              <a:spcAft>
                <a:spcPts val="0"/>
              </a:spcAft>
              <a:defRPr/>
            </a:pPr>
            <a:r>
              <a:rPr lang="en-US" sz="5400" dirty="0">
                <a:solidFill>
                  <a:schemeClr val="bg1"/>
                </a:solidFill>
                <a:effectLst>
                  <a:outerShdw blurRad="38100" dist="38100" dir="2700000" algn="tl">
                    <a:srgbClr val="000000">
                      <a:alpha val="43137"/>
                    </a:srgbClr>
                  </a:outerShdw>
                </a:effectLst>
                <a:latin typeface="Franklin Gothic Medium Cond" panose="020B0606030402020204" pitchFamily="34" charset="0"/>
              </a:rPr>
              <a:t>NONCOMPLIANCE</a:t>
            </a:r>
          </a:p>
        </p:txBody>
      </p:sp>
      <p:sp>
        <p:nvSpPr>
          <p:cNvPr id="40961" name="Content Placeholder 1"/>
          <p:cNvSpPr>
            <a:spLocks noGrp="1"/>
          </p:cNvSpPr>
          <p:nvPr>
            <p:ph type="body" idx="1"/>
          </p:nvPr>
        </p:nvSpPr>
        <p:spPr>
          <a:xfrm>
            <a:off x="-685800" y="2971800"/>
            <a:ext cx="8839200" cy="4991100"/>
          </a:xfrm>
        </p:spPr>
        <p:txBody>
          <a:bodyPr>
            <a:noAutofit/>
          </a:bodyPr>
          <a:lstStyle/>
          <a:p>
            <a:pPr marL="1585405" lvl="1" indent="0">
              <a:spcBef>
                <a:spcPts val="500"/>
              </a:spcBef>
              <a:buClrTx/>
              <a:buSzPct val="100000"/>
              <a:buNone/>
              <a:defRPr/>
            </a:pPr>
            <a:r>
              <a:rPr lang="en-US" sz="2400" i="0" dirty="0">
                <a:solidFill>
                  <a:schemeClr val="tx1"/>
                </a:solidFill>
                <a:latin typeface="Franklin Gothic Medium Cond" panose="020B0606030402020204" pitchFamily="34" charset="0"/>
              </a:rPr>
              <a:t>Consequences</a:t>
            </a:r>
          </a:p>
          <a:p>
            <a:pPr marL="1969453" lvl="1">
              <a:spcBef>
                <a:spcPts val="500"/>
              </a:spcBef>
              <a:buClrTx/>
              <a:buSzPct val="100000"/>
              <a:buFont typeface="Arial" pitchFamily="34" charset="0"/>
              <a:buChar char="•"/>
              <a:defRPr/>
            </a:pPr>
            <a:r>
              <a:rPr lang="en-US" sz="2400" i="0" dirty="0">
                <a:solidFill>
                  <a:schemeClr val="tx1"/>
                </a:solidFill>
                <a:latin typeface="Franklin Gothic Medium Cond" panose="020B0606030402020204" pitchFamily="34" charset="0"/>
              </a:rPr>
              <a:t>Complaint to Public Access Counselor</a:t>
            </a:r>
          </a:p>
          <a:p>
            <a:pPr marL="1969453" lvl="1">
              <a:spcBef>
                <a:spcPts val="500"/>
              </a:spcBef>
              <a:buClrTx/>
              <a:buSzPct val="100000"/>
              <a:buFont typeface="Arial" pitchFamily="34" charset="0"/>
              <a:buChar char="•"/>
              <a:defRPr/>
            </a:pPr>
            <a:r>
              <a:rPr lang="en-US" sz="2400" i="0" dirty="0">
                <a:solidFill>
                  <a:schemeClr val="tx1"/>
                </a:solidFill>
                <a:latin typeface="Franklin Gothic Medium Cond" panose="020B0606030402020204" pitchFamily="34" charset="0"/>
              </a:rPr>
              <a:t>Lawsuit</a:t>
            </a:r>
          </a:p>
          <a:p>
            <a:pPr marL="1641158" lvl="7" indent="0">
              <a:spcBef>
                <a:spcPts val="500"/>
              </a:spcBef>
              <a:buClrTx/>
              <a:buSzPct val="100000"/>
              <a:buNone/>
              <a:defRPr/>
            </a:pPr>
            <a:r>
              <a:rPr lang="en-US" sz="2400" i="0" dirty="0">
                <a:latin typeface="Franklin Gothic Medium Cond" panose="020B0606030402020204" pitchFamily="34" charset="0"/>
              </a:rPr>
              <a:t>Penalties</a:t>
            </a:r>
          </a:p>
          <a:p>
            <a:pPr marL="1984058" lvl="7" indent="-342900">
              <a:buSzPct val="100000"/>
              <a:buFont typeface="Arial" panose="020B0604020202020204" pitchFamily="34" charset="0"/>
              <a:buChar char="•"/>
              <a:defRPr/>
            </a:pPr>
            <a:r>
              <a:rPr lang="en-US" sz="2400" i="0" dirty="0">
                <a:latin typeface="Franklin Gothic Medium Cond" panose="020B0606030402020204" pitchFamily="34" charset="0"/>
              </a:rPr>
              <a:t>	Court action seeking order to produce records and potentially order to pay attorney’s fees</a:t>
            </a:r>
          </a:p>
          <a:p>
            <a:pPr marL="1984058" lvl="7" indent="-342900">
              <a:spcBef>
                <a:spcPts val="500"/>
              </a:spcBef>
              <a:buClrTx/>
              <a:buSzPct val="100000"/>
              <a:buFont typeface="Arial" panose="020B0604020202020204" pitchFamily="34" charset="0"/>
              <a:buChar char="•"/>
              <a:defRPr/>
            </a:pPr>
            <a:r>
              <a:rPr lang="en-US" sz="2400" i="0" dirty="0">
                <a:latin typeface="Franklin Gothic Medium Cond" panose="020B0606030402020204" pitchFamily="34" charset="0"/>
              </a:rPr>
              <a:t>Fines for knowing and intentional withholding of public records or violation of the ODL  </a:t>
            </a:r>
          </a:p>
          <a:p>
            <a:pPr marL="1984058" lvl="7" indent="-342900">
              <a:spcBef>
                <a:spcPts val="500"/>
              </a:spcBef>
              <a:buClrTx/>
              <a:buSzPct val="100000"/>
              <a:buFont typeface="Arial" panose="020B0604020202020204" pitchFamily="34" charset="0"/>
              <a:buChar char="•"/>
              <a:defRPr/>
            </a:pPr>
            <a:r>
              <a:rPr lang="en-US" sz="2400" i="0" dirty="0">
                <a:latin typeface="Franklin Gothic Medium Cond" panose="020B0606030402020204" pitchFamily="34" charset="0"/>
              </a:rPr>
              <a:t>Bad press and damage to public perception</a:t>
            </a:r>
          </a:p>
          <a:p>
            <a:pPr marL="1923733" lvl="7" indent="-282575">
              <a:spcBef>
                <a:spcPts val="1800"/>
              </a:spcBef>
              <a:buClr>
                <a:schemeClr val="accent2"/>
              </a:buClr>
              <a:buSzPct val="100000"/>
              <a:buFont typeface="Arial" pitchFamily="34" charset="0"/>
              <a:buChar char="•"/>
              <a:defRPr/>
            </a:pPr>
            <a:endParaRPr lang="en-US" sz="2000" dirty="0">
              <a:latin typeface="News Gothic MT Pro"/>
            </a:endParaRPr>
          </a:p>
        </p:txBody>
      </p:sp>
    </p:spTree>
    <p:extLst>
      <p:ext uri="{BB962C8B-B14F-4D97-AF65-F5344CB8AC3E}">
        <p14:creationId xmlns:p14="http://schemas.microsoft.com/office/powerpoint/2010/main" val="208320228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1">
                                            <p:txEl>
                                              <p:pRg st="0" end="0"/>
                                            </p:txEl>
                                          </p:spTgt>
                                        </p:tgtEl>
                                        <p:attrNameLst>
                                          <p:attrName>style.visibility</p:attrName>
                                        </p:attrNameLst>
                                      </p:cBhvr>
                                      <p:to>
                                        <p:strVal val="visible"/>
                                      </p:to>
                                    </p:set>
                                    <p:anim calcmode="lin" valueType="num">
                                      <p:cBhvr additive="base">
                                        <p:cTn id="13" dur="500" fill="hold"/>
                                        <p:tgtEl>
                                          <p:spTgt spid="409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61">
                                            <p:txEl>
                                              <p:pRg st="1" end="1"/>
                                            </p:txEl>
                                          </p:spTgt>
                                        </p:tgtEl>
                                        <p:attrNameLst>
                                          <p:attrName>style.visibility</p:attrName>
                                        </p:attrNameLst>
                                      </p:cBhvr>
                                      <p:to>
                                        <p:strVal val="visible"/>
                                      </p:to>
                                    </p:set>
                                    <p:anim calcmode="lin" valueType="num">
                                      <p:cBhvr additive="base">
                                        <p:cTn id="17" dur="500" fill="hold"/>
                                        <p:tgtEl>
                                          <p:spTgt spid="4096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1">
                                            <p:txEl>
                                              <p:pRg st="2" end="2"/>
                                            </p:txEl>
                                          </p:spTgt>
                                        </p:tgtEl>
                                        <p:attrNameLst>
                                          <p:attrName>style.visibility</p:attrName>
                                        </p:attrNameLst>
                                      </p:cBhvr>
                                      <p:to>
                                        <p:strVal val="visible"/>
                                      </p:to>
                                    </p:set>
                                    <p:anim calcmode="lin" valueType="num">
                                      <p:cBhvr additive="base">
                                        <p:cTn id="21" dur="500" fill="hold"/>
                                        <p:tgtEl>
                                          <p:spTgt spid="4096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61">
                                            <p:txEl>
                                              <p:pRg st="3" end="3"/>
                                            </p:txEl>
                                          </p:spTgt>
                                        </p:tgtEl>
                                        <p:attrNameLst>
                                          <p:attrName>style.visibility</p:attrName>
                                        </p:attrNameLst>
                                      </p:cBhvr>
                                      <p:to>
                                        <p:strVal val="visible"/>
                                      </p:to>
                                    </p:set>
                                    <p:anim calcmode="lin" valueType="num">
                                      <p:cBhvr additive="base">
                                        <p:cTn id="25" dur="500" fill="hold"/>
                                        <p:tgtEl>
                                          <p:spTgt spid="409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61">
                                            <p:txEl>
                                              <p:pRg st="4" end="4"/>
                                            </p:txEl>
                                          </p:spTgt>
                                        </p:tgtEl>
                                        <p:attrNameLst>
                                          <p:attrName>style.visibility</p:attrName>
                                        </p:attrNameLst>
                                      </p:cBhvr>
                                      <p:to>
                                        <p:strVal val="visible"/>
                                      </p:to>
                                    </p:set>
                                    <p:anim calcmode="lin" valueType="num">
                                      <p:cBhvr additive="base">
                                        <p:cTn id="29" dur="500" fill="hold"/>
                                        <p:tgtEl>
                                          <p:spTgt spid="4096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6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61">
                                            <p:txEl>
                                              <p:pRg st="5" end="5"/>
                                            </p:txEl>
                                          </p:spTgt>
                                        </p:tgtEl>
                                        <p:attrNameLst>
                                          <p:attrName>style.visibility</p:attrName>
                                        </p:attrNameLst>
                                      </p:cBhvr>
                                      <p:to>
                                        <p:strVal val="visible"/>
                                      </p:to>
                                    </p:set>
                                    <p:anim calcmode="lin" valueType="num">
                                      <p:cBhvr additive="base">
                                        <p:cTn id="33" dur="500" fill="hold"/>
                                        <p:tgtEl>
                                          <p:spTgt spid="4096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6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961">
                                            <p:txEl>
                                              <p:pRg st="6" end="6"/>
                                            </p:txEl>
                                          </p:spTgt>
                                        </p:tgtEl>
                                        <p:attrNameLst>
                                          <p:attrName>style.visibility</p:attrName>
                                        </p:attrNameLst>
                                      </p:cBhvr>
                                      <p:to>
                                        <p:strVal val="visible"/>
                                      </p:to>
                                    </p:set>
                                    <p:anim calcmode="lin" valueType="num">
                                      <p:cBhvr additive="base">
                                        <p:cTn id="37" dur="500" fill="hold"/>
                                        <p:tgtEl>
                                          <p:spTgt spid="4096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6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961"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8839200" cy="1143000"/>
          </a:xfrm>
        </p:spPr>
        <p:txBody>
          <a:bodyPr>
            <a:noAutofit/>
          </a:bodyPr>
          <a:lstStyle/>
          <a:p>
            <a:pPr fontAlgn="auto">
              <a:spcAft>
                <a:spcPts val="0"/>
              </a:spcAft>
              <a:defRPr/>
            </a:pPr>
            <a:r>
              <a:rPr lang="en-US" sz="4000" dirty="0">
                <a:solidFill>
                  <a:schemeClr val="tx1"/>
                </a:solidFill>
                <a:latin typeface="Franklin Gothic Medium Cond" panose="020B0606030402020204" pitchFamily="34" charset="0"/>
              </a:rPr>
              <a:t>COMMON MISCONCEPTIONS OF AGENCIES</a:t>
            </a:r>
            <a:endParaRPr lang="en-US" sz="4000" dirty="0">
              <a:latin typeface="Franklin Gothic Medium Cond" panose="020B0606030402020204" pitchFamily="34" charset="0"/>
            </a:endParaRPr>
          </a:p>
        </p:txBody>
      </p:sp>
      <p:sp>
        <p:nvSpPr>
          <p:cNvPr id="64514" name="Content Placeholder 1"/>
          <p:cNvSpPr>
            <a:spLocks noGrp="1"/>
          </p:cNvSpPr>
          <p:nvPr>
            <p:ph idx="1"/>
          </p:nvPr>
        </p:nvSpPr>
        <p:spPr>
          <a:xfrm>
            <a:off x="685800" y="1066800"/>
            <a:ext cx="7503405" cy="2877711"/>
          </a:xfrm>
          <a:noFill/>
        </p:spPr>
        <p:style>
          <a:lnRef idx="0">
            <a:scrgbClr r="0" g="0" b="0"/>
          </a:lnRef>
          <a:fillRef idx="1002">
            <a:schemeClr val="lt1"/>
          </a:fillRef>
          <a:effectRef idx="0">
            <a:scrgbClr r="0" g="0" b="0"/>
          </a:effectRef>
          <a:fontRef idx="major"/>
        </p:style>
        <p:txBody>
          <a:bodyPr wrap="square">
            <a:spAutoFit/>
          </a:bodyPr>
          <a:lstStyle/>
          <a:p>
            <a:pPr>
              <a:lnSpc>
                <a:spcPct val="80000"/>
              </a:lnSpc>
              <a:spcAft>
                <a:spcPts val="2400"/>
              </a:spcAft>
              <a:buClrTx/>
              <a:buSzPct val="100000"/>
              <a:buFont typeface="Arial" pitchFamily="34" charset="0"/>
              <a:buChar char="•"/>
            </a:pPr>
            <a:r>
              <a:rPr lang="en-US" sz="2400" dirty="0">
                <a:latin typeface="Franklin Gothic Medium Cond" panose="020B0606030402020204" pitchFamily="34" charset="0"/>
              </a:rPr>
              <a:t>Offering to allow inspection is sufficient.  </a:t>
            </a:r>
            <a:endParaRPr lang="en-US" sz="2400" b="1" dirty="0">
              <a:latin typeface="Franklin Gothic Medium Cond" panose="020B0606030402020204" pitchFamily="34" charset="0"/>
            </a:endParaRPr>
          </a:p>
          <a:p>
            <a:pPr>
              <a:lnSpc>
                <a:spcPct val="80000"/>
              </a:lnSpc>
              <a:spcAft>
                <a:spcPts val="2400"/>
              </a:spcAft>
              <a:buClrTx/>
              <a:buSzPct val="100000"/>
              <a:buFont typeface="Arial" pitchFamily="34" charset="0"/>
              <a:buChar char="•"/>
            </a:pPr>
            <a:r>
              <a:rPr lang="en-US" sz="2400" dirty="0">
                <a:latin typeface="Franklin Gothic Medium Cond" panose="020B0606030402020204" pitchFamily="34" charset="0"/>
              </a:rPr>
              <a:t>Everything can be redacted</a:t>
            </a:r>
            <a:endParaRPr lang="en-US" sz="2400" b="1" dirty="0">
              <a:latin typeface="Franklin Gothic Medium Cond" panose="020B0606030402020204" pitchFamily="34" charset="0"/>
            </a:endParaRPr>
          </a:p>
          <a:p>
            <a:pPr>
              <a:lnSpc>
                <a:spcPct val="80000"/>
              </a:lnSpc>
              <a:spcAft>
                <a:spcPts val="2400"/>
              </a:spcAft>
              <a:buClrTx/>
              <a:buSzPct val="100000"/>
              <a:buFont typeface="Arial" pitchFamily="34" charset="0"/>
              <a:buChar char="•"/>
            </a:pPr>
            <a:r>
              <a:rPr lang="en-US" sz="2400" dirty="0">
                <a:latin typeface="Franklin Gothic Medium Cond" panose="020B0606030402020204" pitchFamily="34" charset="0"/>
              </a:rPr>
              <a:t>Denials do not have to be explained</a:t>
            </a:r>
          </a:p>
          <a:p>
            <a:pPr>
              <a:lnSpc>
                <a:spcPct val="80000"/>
              </a:lnSpc>
              <a:spcAft>
                <a:spcPts val="2400"/>
              </a:spcAft>
              <a:buClrTx/>
              <a:buSzPct val="100000"/>
              <a:buFont typeface="Arial" pitchFamily="34" charset="0"/>
              <a:buChar char="•"/>
            </a:pPr>
            <a:r>
              <a:rPr lang="en-US" sz="2400" dirty="0">
                <a:latin typeface="Franklin Gothic Medium Cond" panose="020B0606030402020204" pitchFamily="34" charset="0"/>
              </a:rPr>
              <a:t>Any document containing confidential information may be omitted from public records response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932" t="-3275"/>
          <a:stretch/>
        </p:blipFill>
        <p:spPr>
          <a:xfrm>
            <a:off x="6629400" y="749606"/>
            <a:ext cx="1862494" cy="240267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73C4104-0491-40A6-BAE5-6512C39D3112}"/>
              </a:ext>
            </a:extLst>
          </p:cNvPr>
          <p:cNvPicPr>
            <a:picLocks noChangeAspect="1"/>
          </p:cNvPicPr>
          <p:nvPr/>
        </p:nvPicPr>
        <p:blipFill>
          <a:blip r:embed="rId4"/>
          <a:stretch>
            <a:fillRect/>
          </a:stretch>
        </p:blipFill>
        <p:spPr>
          <a:xfrm>
            <a:off x="2590800" y="4056737"/>
            <a:ext cx="4682950" cy="2634159"/>
          </a:xfrm>
          <a:prstGeom prst="rect">
            <a:avLst/>
          </a:prstGeom>
          <a:ln>
            <a:solidFill>
              <a:schemeClr val="tx1"/>
            </a:solidFill>
          </a:ln>
        </p:spPr>
      </p:pic>
    </p:spTree>
    <p:extLst>
      <p:ext uri="{BB962C8B-B14F-4D97-AF65-F5344CB8AC3E}">
        <p14:creationId xmlns:p14="http://schemas.microsoft.com/office/powerpoint/2010/main" val="108072110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4">
                                            <p:txEl>
                                              <p:pRg st="0" end="0"/>
                                            </p:txEl>
                                          </p:spTgt>
                                        </p:tgtEl>
                                        <p:attrNameLst>
                                          <p:attrName>style.visibility</p:attrName>
                                        </p:attrNameLst>
                                      </p:cBhvr>
                                      <p:to>
                                        <p:strVal val="visible"/>
                                      </p:to>
                                    </p:set>
                                    <p:anim calcmode="lin" valueType="num">
                                      <p:cBhvr additive="base">
                                        <p:cTn id="13"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4514">
                                            <p:txEl>
                                              <p:pRg st="1" end="1"/>
                                            </p:txEl>
                                          </p:spTgt>
                                        </p:tgtEl>
                                        <p:attrNameLst>
                                          <p:attrName>style.visibility</p:attrName>
                                        </p:attrNameLst>
                                      </p:cBhvr>
                                      <p:to>
                                        <p:strVal val="visible"/>
                                      </p:to>
                                    </p:set>
                                    <p:anim calcmode="lin" valueType="num">
                                      <p:cBhvr additive="base">
                                        <p:cTn id="17" dur="5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451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14">
                                            <p:txEl>
                                              <p:pRg st="2" end="2"/>
                                            </p:txEl>
                                          </p:spTgt>
                                        </p:tgtEl>
                                        <p:attrNameLst>
                                          <p:attrName>style.visibility</p:attrName>
                                        </p:attrNameLst>
                                      </p:cBhvr>
                                      <p:to>
                                        <p:strVal val="visible"/>
                                      </p:to>
                                    </p:set>
                                    <p:anim calcmode="lin" valueType="num">
                                      <p:cBhvr additive="base">
                                        <p:cTn id="21" dur="500" fill="hold"/>
                                        <p:tgtEl>
                                          <p:spTgt spid="645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45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514">
                                            <p:txEl>
                                              <p:pRg st="3" end="3"/>
                                            </p:txEl>
                                          </p:spTgt>
                                        </p:tgtEl>
                                        <p:attrNameLst>
                                          <p:attrName>style.visibility</p:attrName>
                                        </p:attrNameLst>
                                      </p:cBhvr>
                                      <p:to>
                                        <p:strVal val="visible"/>
                                      </p:to>
                                    </p:set>
                                    <p:anim calcmode="lin" valueType="num">
                                      <p:cBhvr additive="base">
                                        <p:cTn id="25" dur="500" fill="hold"/>
                                        <p:tgtEl>
                                          <p:spTgt spid="645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451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xfrm>
            <a:off x="533400" y="457200"/>
            <a:ext cx="9144000" cy="694934"/>
          </a:xfrm>
        </p:spPr>
        <p:txBody>
          <a:bodyPr vert="horz" wrap="square" lIns="91440" tIns="45720" rIns="91440" bIns="45720" numCol="1" anchorCtr="0" compatLnSpc="1">
            <a:prstTxWarp prst="textNoShape">
              <a:avLst/>
            </a:prstTxWarp>
          </a:bodyPr>
          <a:lstStyle/>
          <a:p>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COMMON MISCONCEPTONS OF CITIZENS</a:t>
            </a:r>
          </a:p>
        </p:txBody>
      </p:sp>
      <p:sp>
        <p:nvSpPr>
          <p:cNvPr id="81923" name="Rectangle 3"/>
          <p:cNvSpPr>
            <a:spLocks noGrp="1"/>
          </p:cNvSpPr>
          <p:nvPr>
            <p:ph type="body" idx="1"/>
          </p:nvPr>
        </p:nvSpPr>
        <p:spPr>
          <a:xfrm>
            <a:off x="504940" y="1303370"/>
            <a:ext cx="8001000" cy="4340675"/>
          </a:xfrm>
        </p:spPr>
        <p:txBody>
          <a:bodyPr wrap="square">
            <a:spAutoFit/>
          </a:bodyPr>
          <a:lstStyle/>
          <a:p>
            <a:pPr>
              <a:lnSpc>
                <a:spcPct val="80000"/>
              </a:lnSpc>
              <a:spcAft>
                <a:spcPts val="2400"/>
              </a:spcAft>
            </a:pPr>
            <a:r>
              <a:rPr lang="en-US" sz="2400" dirty="0">
                <a:latin typeface="Franklin Gothic Medium Cond" panose="020B0606030402020204" pitchFamily="34" charset="0"/>
                <a:ea typeface="+mj-ea"/>
                <a:cs typeface="+mj-cs"/>
              </a:rPr>
              <a:t>A public agency should: </a:t>
            </a:r>
          </a:p>
          <a:p>
            <a:pPr marL="841248" lvl="2">
              <a:lnSpc>
                <a:spcPct val="80000"/>
              </a:lnSpc>
              <a:spcBef>
                <a:spcPts val="1000"/>
              </a:spcBef>
              <a:spcAft>
                <a:spcPts val="2400"/>
              </a:spcAft>
              <a:buSzPct val="100000"/>
              <a:buFont typeface="Arial" pitchFamily="34" charset="0"/>
              <a:buChar char="•"/>
            </a:pPr>
            <a:r>
              <a:rPr lang="en-US" sz="2200" i="0" dirty="0">
                <a:latin typeface="Franklin Gothic Medium Cond" panose="020B0606030402020204" pitchFamily="34" charset="0"/>
                <a:ea typeface="+mj-ea"/>
                <a:cs typeface="+mj-cs"/>
              </a:rPr>
              <a:t>Answer questions under APRA</a:t>
            </a:r>
          </a:p>
          <a:p>
            <a:pPr marL="841248" lvl="2">
              <a:lnSpc>
                <a:spcPct val="80000"/>
              </a:lnSpc>
              <a:spcBef>
                <a:spcPts val="1000"/>
              </a:spcBef>
              <a:spcAft>
                <a:spcPts val="2400"/>
              </a:spcAft>
              <a:buSzPct val="100000"/>
              <a:buFont typeface="Arial" pitchFamily="34" charset="0"/>
              <a:buChar char="•"/>
            </a:pPr>
            <a:r>
              <a:rPr lang="en-US" sz="2200" i="0" dirty="0">
                <a:latin typeface="Franklin Gothic Medium Cond" panose="020B0606030402020204" pitchFamily="34" charset="0"/>
                <a:ea typeface="+mj-ea"/>
                <a:cs typeface="+mj-cs"/>
              </a:rPr>
              <a:t>Give me immediate access</a:t>
            </a:r>
          </a:p>
          <a:p>
            <a:pPr marL="841248" lvl="2">
              <a:lnSpc>
                <a:spcPct val="80000"/>
              </a:lnSpc>
              <a:spcBef>
                <a:spcPts val="1000"/>
              </a:spcBef>
              <a:spcAft>
                <a:spcPts val="2400"/>
              </a:spcAft>
              <a:buSzPct val="100000"/>
              <a:buFont typeface="Arial" pitchFamily="34" charset="0"/>
              <a:buChar char="•"/>
            </a:pPr>
            <a:r>
              <a:rPr lang="en-US" sz="2200" i="0" dirty="0">
                <a:latin typeface="Franklin Gothic Medium Cond" panose="020B0606030402020204" pitchFamily="34" charset="0"/>
                <a:ea typeface="+mj-ea"/>
                <a:cs typeface="+mj-cs"/>
              </a:rPr>
              <a:t>Keep public records forever</a:t>
            </a:r>
          </a:p>
          <a:p>
            <a:pPr marL="841248" lvl="2">
              <a:lnSpc>
                <a:spcPct val="80000"/>
              </a:lnSpc>
              <a:spcBef>
                <a:spcPts val="1000"/>
              </a:spcBef>
              <a:spcAft>
                <a:spcPts val="2400"/>
              </a:spcAft>
              <a:buSzPct val="100000"/>
              <a:buFont typeface="Arial" pitchFamily="34" charset="0"/>
              <a:buChar char="•"/>
            </a:pPr>
            <a:r>
              <a:rPr lang="en-US" sz="2200" i="0" dirty="0">
                <a:latin typeface="Franklin Gothic Medium Cond" panose="020B0606030402020204" pitchFamily="34" charset="0"/>
                <a:ea typeface="+mj-ea"/>
                <a:cs typeface="+mj-cs"/>
              </a:rPr>
              <a:t>Handle public records requests before handling other matters of the public agency</a:t>
            </a:r>
          </a:p>
          <a:p>
            <a:pPr marL="841248" lvl="2">
              <a:lnSpc>
                <a:spcPct val="80000"/>
              </a:lnSpc>
              <a:spcBef>
                <a:spcPts val="1000"/>
              </a:spcBef>
              <a:spcAft>
                <a:spcPts val="2400"/>
              </a:spcAft>
              <a:buSzPct val="100000"/>
              <a:buFont typeface="Arial" pitchFamily="34" charset="0"/>
              <a:buChar char="•"/>
            </a:pPr>
            <a:r>
              <a:rPr lang="en-US" sz="2200" i="0" dirty="0">
                <a:latin typeface="Franklin Gothic Medium Cond" panose="020B0606030402020204" pitchFamily="34" charset="0"/>
                <a:ea typeface="+mj-ea"/>
                <a:cs typeface="+mj-cs"/>
              </a:rPr>
              <a:t>Keep public records in a format that is most convenient for me.</a:t>
            </a:r>
          </a:p>
        </p:txBody>
      </p:sp>
      <p:pic>
        <p:nvPicPr>
          <p:cNvPr id="7170" name="Picture 2" descr="Public Meeting Code of Conduct | City of Franklin, TN">
            <a:extLst>
              <a:ext uri="{FF2B5EF4-FFF2-40B4-BE49-F238E27FC236}">
                <a16:creationId xmlns:a16="http://schemas.microsoft.com/office/drawing/2014/main" id="{B80D785A-D496-4117-A79D-7017F9E9E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4114800" cy="3086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2777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23">
                                            <p:txEl>
                                              <p:pRg st="1" end="1"/>
                                            </p:txEl>
                                          </p:spTgt>
                                        </p:tgtEl>
                                        <p:attrNameLst>
                                          <p:attrName>style.visibility</p:attrName>
                                        </p:attrNameLst>
                                      </p:cBhvr>
                                      <p:to>
                                        <p:strVal val="visible"/>
                                      </p:to>
                                    </p:set>
                                    <p:anim calcmode="lin" valueType="num">
                                      <p:cBhvr additive="base">
                                        <p:cTn id="17"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23">
                                            <p:txEl>
                                              <p:pRg st="2" end="2"/>
                                            </p:txEl>
                                          </p:spTgt>
                                        </p:tgtEl>
                                        <p:attrNameLst>
                                          <p:attrName>style.visibility</p:attrName>
                                        </p:attrNameLst>
                                      </p:cBhvr>
                                      <p:to>
                                        <p:strVal val="visible"/>
                                      </p:to>
                                    </p:set>
                                    <p:anim calcmode="lin" valueType="num">
                                      <p:cBhvr additive="base">
                                        <p:cTn id="21"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2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23">
                                            <p:txEl>
                                              <p:pRg st="4" end="4"/>
                                            </p:txEl>
                                          </p:spTgt>
                                        </p:tgtEl>
                                        <p:attrNameLst>
                                          <p:attrName>style.visibility</p:attrName>
                                        </p:attrNameLst>
                                      </p:cBhvr>
                                      <p:to>
                                        <p:strVal val="visible"/>
                                      </p:to>
                                    </p:set>
                                    <p:anim calcmode="lin" valueType="num">
                                      <p:cBhvr additive="base">
                                        <p:cTn id="29"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2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23">
                                            <p:txEl>
                                              <p:pRg st="5" end="5"/>
                                            </p:txEl>
                                          </p:spTgt>
                                        </p:tgtEl>
                                        <p:attrNameLst>
                                          <p:attrName>style.visibility</p:attrName>
                                        </p:attrNameLst>
                                      </p:cBhvr>
                                      <p:to>
                                        <p:strVal val="visible"/>
                                      </p:to>
                                    </p:set>
                                    <p:anim calcmode="lin" valueType="num">
                                      <p:cBhvr additive="base">
                                        <p:cTn id="33"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828" y="381000"/>
            <a:ext cx="8321452" cy="6248400"/>
          </a:xfrm>
          <a:prstGeom prst="rect">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idx="1"/>
          </p:nvPr>
        </p:nvSpPr>
        <p:spPr>
          <a:xfrm>
            <a:off x="4770554" y="533400"/>
            <a:ext cx="4724400" cy="2819400"/>
          </a:xfrm>
        </p:spPr>
        <p:txBody>
          <a:bodyPr>
            <a:normAutofit/>
          </a:bodyPr>
          <a:lstStyle/>
          <a:p>
            <a:pPr algn="ctr">
              <a:buClrTx/>
              <a:buNone/>
              <a:defRPr/>
            </a:pPr>
            <a:r>
              <a:rPr lang="en-US" b="1" dirty="0">
                <a:solidFill>
                  <a:schemeClr val="tx1"/>
                </a:solidFill>
                <a:latin typeface="Franklin Gothic Medium Cond" panose="020B0606030402020204" pitchFamily="34" charset="0"/>
              </a:rPr>
              <a:t>Contact Information:</a:t>
            </a:r>
          </a:p>
          <a:p>
            <a:pPr algn="ctr">
              <a:buClrTx/>
              <a:buNone/>
              <a:defRPr/>
            </a:pPr>
            <a:r>
              <a:rPr lang="en-US" dirty="0">
                <a:solidFill>
                  <a:schemeClr val="tx1"/>
                </a:solidFill>
                <a:latin typeface="Franklin Gothic Medium Cond" panose="020B0606030402020204" pitchFamily="34" charset="0"/>
              </a:rPr>
              <a:t>Indiana Public Access Counselor</a:t>
            </a:r>
          </a:p>
          <a:p>
            <a:pPr algn="ctr">
              <a:buClrTx/>
              <a:buNone/>
              <a:defRPr/>
            </a:pPr>
            <a:r>
              <a:rPr lang="en-US" dirty="0">
                <a:solidFill>
                  <a:schemeClr val="tx1"/>
                </a:solidFill>
                <a:latin typeface="Franklin Gothic Medium Cond" panose="020B0606030402020204" pitchFamily="34" charset="0"/>
              </a:rPr>
              <a:t>402 W. Washington St, W470</a:t>
            </a:r>
          </a:p>
          <a:p>
            <a:pPr algn="ctr">
              <a:buClrTx/>
              <a:buNone/>
              <a:defRPr/>
            </a:pPr>
            <a:r>
              <a:rPr lang="en-US" dirty="0">
                <a:solidFill>
                  <a:schemeClr val="tx1"/>
                </a:solidFill>
                <a:latin typeface="Franklin Gothic Medium Cond" panose="020B0606030402020204" pitchFamily="34" charset="0"/>
              </a:rPr>
              <a:t>Indianapolis, IN  46204</a:t>
            </a:r>
          </a:p>
          <a:p>
            <a:pPr algn="ctr">
              <a:buClrTx/>
              <a:buNone/>
              <a:defRPr/>
            </a:pPr>
            <a:r>
              <a:rPr lang="en-US" dirty="0">
                <a:solidFill>
                  <a:schemeClr val="tx1"/>
                </a:solidFill>
                <a:latin typeface="Franklin Gothic Medium Cond" panose="020B0606030402020204" pitchFamily="34" charset="0"/>
              </a:rPr>
              <a:t>317.234.0906</a:t>
            </a:r>
          </a:p>
          <a:p>
            <a:pPr algn="ctr">
              <a:buClrTx/>
              <a:buNone/>
              <a:defRPr/>
            </a:pPr>
            <a:r>
              <a:rPr lang="en-US" dirty="0">
                <a:solidFill>
                  <a:schemeClr val="tx1"/>
                </a:solidFill>
                <a:latin typeface="Franklin Gothic Medium Cond" panose="020B0606030402020204" pitchFamily="34" charset="0"/>
              </a:rPr>
              <a:t>pac@opac.in.gov</a:t>
            </a:r>
          </a:p>
          <a:p>
            <a:endParaRPr lang="en-US" dirty="0"/>
          </a:p>
        </p:txBody>
      </p:sp>
      <p:sp>
        <p:nvSpPr>
          <p:cNvPr id="4" name="Rectangle 3"/>
          <p:cNvSpPr/>
          <p:nvPr/>
        </p:nvSpPr>
        <p:spPr>
          <a:xfrm>
            <a:off x="457200" y="228600"/>
            <a:ext cx="4878211" cy="1908215"/>
          </a:xfrm>
          <a:prstGeom prst="rect">
            <a:avLst/>
          </a:prstGeom>
        </p:spPr>
        <p:txBody>
          <a:bodyPr wrap="square">
            <a:spAutoFit/>
          </a:bodyPr>
          <a:lstStyle/>
          <a:p>
            <a:pPr algn="ctr" fontAlgn="auto">
              <a:spcAft>
                <a:spcPts val="0"/>
              </a:spcAft>
              <a:buClr>
                <a:schemeClr val="accent2"/>
              </a:buClr>
              <a:defRPr/>
            </a:pPr>
            <a:endParaRPr lang="en-US" b="1" dirty="0">
              <a:latin typeface="News Gothic MT Pro"/>
            </a:endParaRPr>
          </a:p>
          <a:p>
            <a:pPr algn="ctr" fontAlgn="auto">
              <a:spcAft>
                <a:spcPts val="0"/>
              </a:spcAft>
              <a:buClr>
                <a:schemeClr val="tx1"/>
              </a:buClr>
              <a:buSzPct val="100000"/>
              <a:defRPr/>
            </a:pPr>
            <a:r>
              <a:rPr lang="en-US" sz="2000" b="1" dirty="0">
                <a:latin typeface="Franklin Gothic Medium Cond" panose="020B0606030402020204" pitchFamily="34" charset="0"/>
              </a:rPr>
              <a:t>Public Access Handbook:</a:t>
            </a:r>
          </a:p>
          <a:p>
            <a:pPr algn="ctr" fontAlgn="auto">
              <a:spcAft>
                <a:spcPts val="0"/>
              </a:spcAft>
              <a:buClr>
                <a:schemeClr val="tx1"/>
              </a:buClr>
              <a:buSzPct val="100000"/>
              <a:defRPr/>
            </a:pPr>
            <a:r>
              <a:rPr lang="en-US" sz="2000" dirty="0">
                <a:latin typeface="Franklin Gothic Medium Cond" panose="020B0606030402020204" pitchFamily="34" charset="0"/>
              </a:rPr>
              <a:t>http://www.in.gov/pac/files/pac_handbook.pdf</a:t>
            </a:r>
          </a:p>
          <a:p>
            <a:pPr algn="ctr" fontAlgn="auto">
              <a:spcAft>
                <a:spcPts val="0"/>
              </a:spcAft>
              <a:buClr>
                <a:schemeClr val="tx1"/>
              </a:buClr>
              <a:buSzPct val="100000"/>
              <a:defRPr/>
            </a:pPr>
            <a:endParaRPr lang="en-US" sz="2000" b="1" dirty="0">
              <a:latin typeface="Franklin Gothic Medium Cond" panose="020B0606030402020204" pitchFamily="34" charset="0"/>
            </a:endParaRPr>
          </a:p>
          <a:p>
            <a:pPr algn="ctr" fontAlgn="auto">
              <a:spcAft>
                <a:spcPts val="0"/>
              </a:spcAft>
              <a:buClr>
                <a:schemeClr val="tx1"/>
              </a:buClr>
              <a:buSzPct val="100000"/>
              <a:defRPr/>
            </a:pPr>
            <a:r>
              <a:rPr lang="en-US" sz="2000" b="1" dirty="0">
                <a:latin typeface="Franklin Gothic Medium Cond" panose="020B0606030402020204" pitchFamily="34" charset="0"/>
              </a:rPr>
              <a:t>Public Access Counselor Website:</a:t>
            </a:r>
          </a:p>
          <a:p>
            <a:pPr algn="ctr" fontAlgn="auto">
              <a:spcAft>
                <a:spcPts val="0"/>
              </a:spcAft>
              <a:buClr>
                <a:schemeClr val="tx1"/>
              </a:buClr>
              <a:buSzPct val="100000"/>
              <a:defRPr/>
            </a:pPr>
            <a:r>
              <a:rPr lang="en-US" sz="2000" dirty="0">
                <a:latin typeface="Franklin Gothic Medium Cond" panose="020B0606030402020204" pitchFamily="34" charset="0"/>
              </a:rPr>
              <a:t>http://www.in.gov/pac/</a:t>
            </a:r>
          </a:p>
        </p:txBody>
      </p:sp>
    </p:spTree>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438400"/>
            <a:ext cx="7543800" cy="4191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0635" y="259245"/>
            <a:ext cx="7696200" cy="609600"/>
          </a:xfrm>
        </p:spPr>
        <p:txBody>
          <a:bodyPr>
            <a:noAutofit/>
          </a:bodyPr>
          <a:lstStyle/>
          <a:p>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PUBLIC ACCESS COUNSELOR</a:t>
            </a:r>
          </a:p>
        </p:txBody>
      </p:sp>
      <p:sp>
        <p:nvSpPr>
          <p:cNvPr id="3" name="Content Placeholder 2"/>
          <p:cNvSpPr>
            <a:spLocks noGrp="1"/>
          </p:cNvSpPr>
          <p:nvPr>
            <p:ph idx="1"/>
          </p:nvPr>
        </p:nvSpPr>
        <p:spPr>
          <a:xfrm>
            <a:off x="914400" y="2297364"/>
            <a:ext cx="7543799" cy="4473071"/>
          </a:xfrm>
          <a:solidFill>
            <a:schemeClr val="bg2">
              <a:lumMod val="25000"/>
              <a:alpha val="62000"/>
            </a:schemeClr>
          </a:solidFill>
          <a:effectLst>
            <a:softEdge rad="101600"/>
          </a:effectLst>
        </p:spPr>
        <p:txBody>
          <a:bodyPr>
            <a:normAutofit fontScale="32500" lnSpcReduction="20000"/>
          </a:bodyPr>
          <a:lstStyle/>
          <a:p>
            <a:pPr>
              <a:lnSpc>
                <a:spcPct val="120000"/>
              </a:lnSpc>
              <a:buClrTx/>
              <a:buSzPct val="100000"/>
              <a:buFont typeface="Arial" pitchFamily="34" charset="0"/>
              <a:buChar char="•"/>
            </a:pPr>
            <a:endParaRPr lang="en-US" sz="8000" dirty="0">
              <a:latin typeface="Georgia" pitchFamily="18" charset="0"/>
            </a:endParaRPr>
          </a:p>
          <a:p>
            <a:pPr>
              <a:buFont typeface="Arial" panose="020B0604020202020204" pitchFamily="34" charset="0"/>
              <a:buChar char="•"/>
            </a:pPr>
            <a:r>
              <a:rPr lang="en-US" sz="5600" dirty="0">
                <a:solidFill>
                  <a:schemeClr val="bg1"/>
                </a:solidFill>
                <a:latin typeface="Franklin Gothic Medium Cond" panose="020B0606030402020204" pitchFamily="34" charset="0"/>
              </a:rPr>
              <a:t>Conducts research.</a:t>
            </a:r>
          </a:p>
          <a:p>
            <a:pPr>
              <a:buFont typeface="Arial" panose="020B0604020202020204" pitchFamily="34" charset="0"/>
              <a:buChar char="•"/>
            </a:pPr>
            <a:r>
              <a:rPr lang="en-US" sz="5600" dirty="0">
                <a:solidFill>
                  <a:schemeClr val="bg1"/>
                </a:solidFill>
                <a:latin typeface="Franklin Gothic Medium Cond" panose="020B0606030402020204" pitchFamily="34" charset="0"/>
              </a:rPr>
              <a:t>Prepares interpretive and educational materials and programs in cooperation with the office of the attorney general.</a:t>
            </a:r>
          </a:p>
          <a:p>
            <a:pPr>
              <a:buFont typeface="Arial" panose="020B0604020202020204" pitchFamily="34" charset="0"/>
              <a:buChar char="•"/>
            </a:pPr>
            <a:r>
              <a:rPr lang="en-US" sz="5600" dirty="0">
                <a:solidFill>
                  <a:schemeClr val="bg1"/>
                </a:solidFill>
                <a:latin typeface="Franklin Gothic Medium Cond" panose="020B0606030402020204" pitchFamily="34" charset="0"/>
              </a:rPr>
              <a:t>Distributes to newly elected or appointed public officials the public access laws and educational materials concerning the public access laws.</a:t>
            </a:r>
          </a:p>
          <a:p>
            <a:pPr>
              <a:buFont typeface="Arial" panose="020B0604020202020204" pitchFamily="34" charset="0"/>
              <a:buChar char="•"/>
            </a:pPr>
            <a:r>
              <a:rPr lang="en-US" sz="5600" dirty="0">
                <a:solidFill>
                  <a:schemeClr val="bg1"/>
                </a:solidFill>
                <a:latin typeface="Franklin Gothic Medium Cond" panose="020B0606030402020204" pitchFamily="34" charset="0"/>
              </a:rPr>
              <a:t>Responds to informal inquiries made by the public and public agencies by telephone, in writing, in person, by facsimile, or by electronic mail concerning the public access laws.</a:t>
            </a:r>
          </a:p>
          <a:p>
            <a:pPr>
              <a:buFont typeface="Arial" panose="020B0604020202020204" pitchFamily="34" charset="0"/>
              <a:buChar char="•"/>
            </a:pPr>
            <a:r>
              <a:rPr lang="en-US" sz="5600" dirty="0">
                <a:solidFill>
                  <a:schemeClr val="bg1"/>
                </a:solidFill>
                <a:latin typeface="Franklin Gothic Medium Cond" panose="020B0606030402020204" pitchFamily="34" charset="0"/>
              </a:rPr>
              <a:t>Issues advisory opinions to interpret the public access laws upon the request of a person or a public agency.</a:t>
            </a:r>
          </a:p>
          <a:p>
            <a:pPr>
              <a:buFont typeface="Arial" panose="020B0604020202020204" pitchFamily="34" charset="0"/>
              <a:buChar char="•"/>
            </a:pPr>
            <a:r>
              <a:rPr lang="en-US" sz="5600" dirty="0">
                <a:solidFill>
                  <a:schemeClr val="bg1"/>
                </a:solidFill>
                <a:latin typeface="Franklin Gothic Medium Cond" panose="020B0606030402020204" pitchFamily="34" charset="0"/>
              </a:rPr>
              <a:t>Makes recommendations to the general assembly concerning ways to improve public access.</a:t>
            </a:r>
          </a:p>
        </p:txBody>
      </p:sp>
      <p:sp>
        <p:nvSpPr>
          <p:cNvPr id="6" name="TextBox 5"/>
          <p:cNvSpPr txBox="1"/>
          <p:nvPr/>
        </p:nvSpPr>
        <p:spPr>
          <a:xfrm>
            <a:off x="914400" y="1066800"/>
            <a:ext cx="7543800" cy="978729"/>
          </a:xfrm>
          <a:prstGeom prst="rect">
            <a:avLst/>
          </a:prstGeom>
          <a:solidFill>
            <a:schemeClr val="bg2">
              <a:lumMod val="50000"/>
              <a:alpha val="16000"/>
            </a:schemeClr>
          </a:solidFill>
          <a:ln>
            <a:solidFill>
              <a:schemeClr val="tx1">
                <a:alpha val="59000"/>
              </a:schemeClr>
            </a:solidFill>
          </a:ln>
          <a:effectLst>
            <a:softEdge rad="63500"/>
          </a:effectLst>
        </p:spPr>
        <p:txBody>
          <a:bodyPr wrap="square" rtlCol="0">
            <a:spAutoFit/>
          </a:bodyPr>
          <a:lstStyle/>
          <a:p>
            <a:pPr lvl="0" defTabSz="685800">
              <a:lnSpc>
                <a:spcPct val="120000"/>
              </a:lnSpc>
              <a:spcBef>
                <a:spcPts val="1000"/>
              </a:spcBef>
              <a:spcAft>
                <a:spcPts val="200"/>
              </a:spcAft>
              <a:buSzPct val="100000"/>
            </a:pPr>
            <a:r>
              <a:rPr lang="en-US" sz="1600" dirty="0">
                <a:solidFill>
                  <a:srgbClr val="191B0E"/>
                </a:solidFill>
                <a:latin typeface="Franklin Gothic Medium Cond" panose="020B0606030402020204" pitchFamily="34" charset="0"/>
              </a:rPr>
              <a:t>The Public Access Counselor provides advice and assistance concerning Indiana's public access laws (the Access to Public Records Act and the Open Door Law) to members of the public and government officials and employees.</a:t>
            </a:r>
            <a:r>
              <a:rPr lang="en-US" sz="1200" dirty="0">
                <a:solidFill>
                  <a:srgbClr val="191B0E"/>
                </a:solidFill>
                <a:latin typeface="Franklin Gothic Medium Cond" panose="020B0606030402020204" pitchFamily="34" charset="0"/>
              </a:rPr>
              <a:t> </a:t>
            </a:r>
            <a:r>
              <a:rPr lang="en-US" sz="1200" dirty="0">
                <a:solidFill>
                  <a:srgbClr val="191B0E"/>
                </a:solidFill>
                <a:latin typeface="Goudy Old Style"/>
              </a:rPr>
              <a:t> </a:t>
            </a:r>
          </a:p>
        </p:txBody>
      </p:sp>
    </p:spTree>
    <p:extLst>
      <p:ext uri="{BB962C8B-B14F-4D97-AF65-F5344CB8AC3E}">
        <p14:creationId xmlns:p14="http://schemas.microsoft.com/office/powerpoint/2010/main" val="95202414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04800"/>
            <a:ext cx="7200900" cy="1485900"/>
          </a:xfrm>
        </p:spPr>
        <p:txBody>
          <a:bodyPr>
            <a:normAutofit/>
          </a:bodyPr>
          <a:lstStyle/>
          <a:p>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2020-2021 FISCAL YEAR</a:t>
            </a:r>
            <a:b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br>
            <a:endParaRPr lang="en-US" dirty="0">
              <a:solidFill>
                <a:schemeClr val="tx1"/>
              </a:solidFill>
              <a:latin typeface="Franklin Gothic Medium Cond" panose="020B0606030402020204" pitchFamily="34" charset="0"/>
            </a:endParaRPr>
          </a:p>
        </p:txBody>
      </p:sp>
      <p:sp>
        <p:nvSpPr>
          <p:cNvPr id="3" name="Content Placeholder 2"/>
          <p:cNvSpPr>
            <a:spLocks noGrp="1"/>
          </p:cNvSpPr>
          <p:nvPr>
            <p:ph sz="half" idx="1"/>
          </p:nvPr>
        </p:nvSpPr>
        <p:spPr>
          <a:xfrm>
            <a:off x="922662" y="1790700"/>
            <a:ext cx="3573137" cy="3188081"/>
          </a:xfrm>
          <a:solidFill>
            <a:schemeClr val="bg2">
              <a:lumMod val="90000"/>
              <a:alpha val="56000"/>
            </a:schemeClr>
          </a:solidFill>
          <a:ln>
            <a:noFill/>
          </a:ln>
          <a:effectLst>
            <a:softEdge rad="114300"/>
          </a:effectLst>
        </p:spPr>
        <p:txBody>
          <a:bodyPr>
            <a:normAutofit fontScale="92500" lnSpcReduction="20000"/>
          </a:bodyPr>
          <a:lstStyle/>
          <a:p>
            <a:pPr algn="ctr">
              <a:buNone/>
            </a:pPr>
            <a:endParaRPr lang="en-US" sz="2400" dirty="0">
              <a:latin typeface="Georgia" pitchFamily="18" charset="0"/>
            </a:endParaRPr>
          </a:p>
          <a:p>
            <a:pPr>
              <a:buFont typeface="Arial" pitchFamily="34" charset="0"/>
              <a:buChar char="•"/>
            </a:pPr>
            <a:r>
              <a:rPr lang="en-US" sz="2400" dirty="0">
                <a:latin typeface="Franklin Gothic Medium Cond" panose="020B0606030402020204" pitchFamily="34" charset="0"/>
              </a:rPr>
              <a:t>Received approximately 10000 Requests for Assistance </a:t>
            </a:r>
          </a:p>
          <a:p>
            <a:pPr>
              <a:buFont typeface="Arial" pitchFamily="34" charset="0"/>
              <a:buChar char="•"/>
            </a:pPr>
            <a:r>
              <a:rPr lang="en-US" sz="2400" dirty="0">
                <a:latin typeface="Franklin Gothic Medium Cond" panose="020B0606030402020204" pitchFamily="34" charset="0"/>
              </a:rPr>
              <a:t>500 Formal Complaints Filed</a:t>
            </a:r>
            <a:endParaRPr lang="en-US" dirty="0">
              <a:latin typeface="Franklin Gothic Medium Cond" panose="020B0606030402020204" pitchFamily="34" charset="0"/>
            </a:endParaRPr>
          </a:p>
          <a:p>
            <a:pPr>
              <a:buFont typeface="Arial" pitchFamily="34" charset="0"/>
              <a:buChar char="•"/>
            </a:pPr>
            <a:r>
              <a:rPr lang="en-US" sz="2400" dirty="0">
                <a:latin typeface="Franklin Gothic Medium Cond" panose="020B0606030402020204" pitchFamily="34" charset="0"/>
              </a:rPr>
              <a:t>10-20 Informal Inquiries Filed</a:t>
            </a:r>
          </a:p>
          <a:p>
            <a:pPr>
              <a:buFont typeface="Arial" pitchFamily="34" charset="0"/>
              <a:buChar char="•"/>
            </a:pPr>
            <a:r>
              <a:rPr lang="en-US" sz="2400" dirty="0">
                <a:latin typeface="Franklin Gothic Medium Cond" panose="020B0606030402020204" pitchFamily="34" charset="0"/>
              </a:rPr>
              <a:t>Conducted 40 Trainings and Presentations</a:t>
            </a:r>
          </a:p>
          <a:p>
            <a:pPr algn="ctr" eaLnBrk="1" hangingPunct="1">
              <a:buNone/>
            </a:pPr>
            <a:endParaRPr lang="en-US" sz="2400" dirty="0">
              <a:latin typeface="Georgia" pitchFamily="18" charset="0"/>
            </a:endParaRPr>
          </a:p>
        </p:txBody>
      </p:sp>
      <p:sp>
        <p:nvSpPr>
          <p:cNvPr id="10" name="TextBox 9"/>
          <p:cNvSpPr txBox="1"/>
          <p:nvPr/>
        </p:nvSpPr>
        <p:spPr>
          <a:xfrm>
            <a:off x="1066800" y="5486400"/>
            <a:ext cx="7239000" cy="646331"/>
          </a:xfrm>
          <a:prstGeom prst="rect">
            <a:avLst/>
          </a:prstGeom>
          <a:noFill/>
        </p:spPr>
        <p:txBody>
          <a:bodyPr wrap="square" rtlCol="0">
            <a:spAutoFit/>
          </a:bodyPr>
          <a:lstStyle/>
          <a:p>
            <a:pPr algn="ctr"/>
            <a:r>
              <a:rPr lang="en-US" sz="2400" dirty="0">
                <a:latin typeface="Franklin Gothic Medium Cond" panose="020B0606030402020204" pitchFamily="34" charset="0"/>
              </a:rPr>
              <a:t>Opinions and Annual Report found at </a:t>
            </a:r>
            <a:r>
              <a:rPr lang="en-US" sz="2400" dirty="0">
                <a:latin typeface="Franklin Gothic Medium Cond" panose="020B0606030402020204" pitchFamily="34" charset="0"/>
                <a:hlinkClick r:id="rId3"/>
              </a:rPr>
              <a:t>www.in.gov/pac</a:t>
            </a:r>
            <a:endParaRPr lang="en-US" sz="2400" dirty="0">
              <a:latin typeface="Franklin Gothic Medium Cond" panose="020B0606030402020204" pitchFamily="34" charset="0"/>
            </a:endParaRPr>
          </a:p>
          <a:p>
            <a:pPr algn="ctr"/>
            <a:r>
              <a:rPr lang="en-US" sz="1200" dirty="0">
                <a:latin typeface="Franklin Gothic Medium Cond" panose="020B0606030402020204" pitchFamily="34" charset="0"/>
              </a:rPr>
              <a:t>* Reports filed with the General Assembly every July 1</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954499"/>
            <a:ext cx="3615961" cy="2871499"/>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111917755"/>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0750" y="76200"/>
            <a:ext cx="4800600" cy="6629400"/>
          </a:xfrm>
          <a:prstGeom prst="rect">
            <a:avLst/>
          </a:prstGeom>
          <a:blipFill dpi="0" rotWithShape="1">
            <a:blip r:embed="rId4">
              <a:alphaModFix amt="60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title"/>
          </p:nvPr>
        </p:nvSpPr>
        <p:spPr>
          <a:xfrm>
            <a:off x="457200" y="1219200"/>
            <a:ext cx="8153400" cy="990600"/>
          </a:xfrm>
        </p:spPr>
        <p:txBody>
          <a:bodyPr>
            <a:noAutofit/>
          </a:bodyPr>
          <a:lstStyle/>
          <a:p>
            <a:pPr algn="ctr" fontAlgn="auto">
              <a:spcAft>
                <a:spcPts val="0"/>
              </a:spcAft>
              <a:defRPr/>
            </a:pPr>
            <a:r>
              <a:rPr lang="en-US" sz="6000" dirty="0">
                <a:solidFill>
                  <a:schemeClr val="bg1"/>
                </a:solidFill>
                <a:effectLst>
                  <a:outerShdw blurRad="38100" dist="38100" dir="2700000" algn="tl">
                    <a:srgbClr val="000000">
                      <a:alpha val="43137"/>
                    </a:srgbClr>
                  </a:outerShdw>
                </a:effectLst>
                <a:latin typeface="Franklin Gothic Medium Cond" panose="020B0606030402020204" pitchFamily="34" charset="0"/>
              </a:rPr>
              <a:t>INDIANA OPEN DOOR LAW</a:t>
            </a:r>
            <a:br>
              <a:rPr lang="en-US" sz="6000" dirty="0">
                <a:solidFill>
                  <a:schemeClr val="bg1"/>
                </a:solidFill>
                <a:effectLst>
                  <a:outerShdw blurRad="38100" dist="38100" dir="2700000" algn="tl">
                    <a:srgbClr val="000000">
                      <a:alpha val="43137"/>
                    </a:srgbClr>
                  </a:outerShdw>
                </a:effectLst>
                <a:latin typeface="Franklin Gothic Medium Cond" panose="020B0606030402020204" pitchFamily="34" charset="0"/>
              </a:rPr>
            </a:br>
            <a:r>
              <a:rPr lang="en-US" sz="6000" dirty="0">
                <a:solidFill>
                  <a:schemeClr val="bg1"/>
                </a:solidFill>
                <a:effectLst>
                  <a:outerShdw blurRad="38100" dist="38100" dir="2700000" algn="tl">
                    <a:srgbClr val="000000">
                      <a:alpha val="43137"/>
                    </a:srgbClr>
                  </a:outerShdw>
                </a:effectLst>
                <a:latin typeface="Franklin Gothic Medium Cond" panose="020B0606030402020204" pitchFamily="34" charset="0"/>
              </a:rPr>
              <a:t>(“ODL”)</a:t>
            </a:r>
          </a:p>
        </p:txBody>
      </p:sp>
      <p:sp>
        <p:nvSpPr>
          <p:cNvPr id="2051" name="Rectangle 3"/>
          <p:cNvSpPr>
            <a:spLocks noGrp="1" noChangeArrowheads="1"/>
          </p:cNvSpPr>
          <p:nvPr>
            <p:ph idx="1"/>
          </p:nvPr>
        </p:nvSpPr>
        <p:spPr>
          <a:xfrm>
            <a:off x="990600" y="3352800"/>
            <a:ext cx="7200900" cy="3581400"/>
          </a:xfrm>
        </p:spPr>
        <p:txBody>
          <a:bodyPr>
            <a:normAutofit/>
          </a:bodyPr>
          <a:lstStyle/>
          <a:p>
            <a:pPr algn="ctr">
              <a:buNone/>
            </a:pPr>
            <a:r>
              <a:rPr lang="en-US" sz="2800" dirty="0">
                <a:solidFill>
                  <a:schemeClr val="tx1"/>
                </a:solidFill>
                <a:latin typeface="Franklin Gothic Medium Cond" panose="020B0606030402020204" pitchFamily="34" charset="0"/>
              </a:rPr>
              <a:t>“…It is the intent of this chapter that the official action of public agencies be conducted and taken openly, unless otherwise expressly provided by statute, in order that the people may be fully informed…”</a:t>
            </a:r>
            <a:r>
              <a:rPr lang="en-US" sz="2800" b="1" dirty="0">
                <a:solidFill>
                  <a:schemeClr val="tx1"/>
                </a:solidFill>
                <a:latin typeface="Franklin Gothic Medium Cond" panose="020B0606030402020204" pitchFamily="34" charset="0"/>
              </a:rPr>
              <a:t> </a:t>
            </a:r>
            <a:r>
              <a:rPr lang="en-US" sz="2800" dirty="0">
                <a:solidFill>
                  <a:schemeClr val="tx1"/>
                </a:solidFill>
                <a:latin typeface="Franklin Gothic Medium Cond" panose="020B0606030402020204" pitchFamily="34" charset="0"/>
              </a:rPr>
              <a:t>IC 5-14-1.5-1.</a:t>
            </a:r>
          </a:p>
          <a:p>
            <a:endParaRPr lang="en-US" dirty="0">
              <a:latin typeface="News Gothic MT Pro"/>
            </a:endParaRPr>
          </a:p>
          <a:p>
            <a:endParaRPr lang="en-US" dirty="0">
              <a:latin typeface="News Gothic MT Pro"/>
            </a:endParaRPr>
          </a:p>
          <a:p>
            <a:pPr>
              <a:buNone/>
            </a:pPr>
            <a:endParaRPr lang="en-US" dirty="0">
              <a:latin typeface="News Gothic MT Pro"/>
            </a:endParaRPr>
          </a:p>
        </p:txBody>
      </p:sp>
    </p:spTree>
    <p:custDataLst>
      <p:tags r:id="rId1"/>
    </p:custDataLst>
    <p:extLst>
      <p:ext uri="{BB962C8B-B14F-4D97-AF65-F5344CB8AC3E}">
        <p14:creationId xmlns:p14="http://schemas.microsoft.com/office/powerpoint/2010/main" val="40336269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4800"/>
            <a:ext cx="8160971" cy="6096000"/>
          </a:xfrm>
          <a:prstGeom prst="rect">
            <a:avLst/>
          </a:prstGeom>
          <a:ln>
            <a:noFill/>
          </a:ln>
          <a:effectLst>
            <a:outerShdw blurRad="292100" dist="139700" dir="2700000" algn="tl" rotWithShape="0">
              <a:srgbClr val="333333">
                <a:alpha val="65000"/>
              </a:srgbClr>
            </a:outerShdw>
          </a:effectLst>
        </p:spPr>
      </p:pic>
      <p:sp>
        <p:nvSpPr>
          <p:cNvPr id="4" name="Rectangle 2"/>
          <p:cNvSpPr txBox="1">
            <a:spLocks noChangeArrowheads="1"/>
          </p:cNvSpPr>
          <p:nvPr/>
        </p:nvSpPr>
        <p:spPr>
          <a:xfrm>
            <a:off x="927893" y="381000"/>
            <a:ext cx="7772400" cy="83820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6000" dirty="0">
                <a:solidFill>
                  <a:schemeClr val="bg1"/>
                </a:solidFill>
                <a:effectLst>
                  <a:outerShdw blurRad="38100" dist="38100" dir="2700000" algn="tl">
                    <a:srgbClr val="000000">
                      <a:alpha val="43137"/>
                    </a:srgbClr>
                  </a:outerShdw>
                </a:effectLst>
                <a:latin typeface="Franklin Gothic Medium Cond" panose="020B0606030402020204" pitchFamily="34" charset="0"/>
                <a:ea typeface="+mj-ea"/>
                <a:cs typeface="+mj-cs"/>
              </a:rPr>
              <a:t>BASIC RULE</a:t>
            </a:r>
          </a:p>
        </p:txBody>
      </p:sp>
      <p:sp>
        <p:nvSpPr>
          <p:cNvPr id="17" name="Content Placeholder 16"/>
          <p:cNvSpPr>
            <a:spLocks noGrp="1"/>
          </p:cNvSpPr>
          <p:nvPr>
            <p:ph sz="half" idx="1"/>
          </p:nvPr>
        </p:nvSpPr>
        <p:spPr>
          <a:xfrm>
            <a:off x="942582" y="1828800"/>
            <a:ext cx="3335840" cy="2209800"/>
          </a:xfrm>
          <a:noFill/>
          <a:effectLst>
            <a:softEdge rad="88900"/>
          </a:effectLst>
        </p:spPr>
        <p:txBody>
          <a:bodyPr>
            <a:noAutofit/>
          </a:bodyPr>
          <a:lstStyle/>
          <a:p>
            <a:pPr>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latin typeface="Franklin Gothic Medium Cond" panose="020B0606030402020204" pitchFamily="34" charset="0"/>
              </a:rPr>
              <a:t>Majority</a:t>
            </a:r>
          </a:p>
          <a:p>
            <a:pPr>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latin typeface="Franklin Gothic Medium Cond" panose="020B0606030402020204" pitchFamily="34" charset="0"/>
              </a:rPr>
              <a:t>Governing Body</a:t>
            </a:r>
          </a:p>
          <a:p>
            <a:pPr>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latin typeface="Franklin Gothic Medium Cond" panose="020B0606030402020204" pitchFamily="34" charset="0"/>
              </a:rPr>
              <a:t>Official Action</a:t>
            </a:r>
          </a:p>
          <a:p>
            <a:pPr>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latin typeface="Franklin Gothic Medium Cond" panose="020B0606030402020204" pitchFamily="34" charset="0"/>
              </a:rPr>
              <a:t>Public Business</a:t>
            </a:r>
          </a:p>
        </p:txBody>
      </p:sp>
      <p:sp>
        <p:nvSpPr>
          <p:cNvPr id="18" name="Content Placeholder 17"/>
          <p:cNvSpPr>
            <a:spLocks noGrp="1"/>
          </p:cNvSpPr>
          <p:nvPr>
            <p:ph sz="half" idx="2"/>
          </p:nvPr>
        </p:nvSpPr>
        <p:spPr>
          <a:xfrm>
            <a:off x="5105400" y="1880671"/>
            <a:ext cx="3389509" cy="2106057"/>
          </a:xfrm>
          <a:noFill/>
          <a:effectLst>
            <a:glow>
              <a:schemeClr val="accent1">
                <a:alpha val="40000"/>
              </a:schemeClr>
            </a:glow>
            <a:softEdge rad="50800"/>
          </a:effectLst>
        </p:spPr>
        <p:txBody>
          <a:bodyPr>
            <a:noAutofit/>
          </a:bodyPr>
          <a:lstStyle/>
          <a:p>
            <a:pPr>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latin typeface="Franklin Gothic Medium Cond" panose="020B0606030402020204" pitchFamily="34" charset="0"/>
              </a:rPr>
              <a:t>48 Hours Notice</a:t>
            </a:r>
          </a:p>
          <a:p>
            <a:pPr>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latin typeface="Franklin Gothic Medium Cond" panose="020B0606030402020204" pitchFamily="34" charset="0"/>
              </a:rPr>
              <a:t>Must be open to the public</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additive="base">
                                        <p:cTn id="1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additive="base">
                                        <p:cTn id="3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1" end="1"/>
                                            </p:txEl>
                                          </p:spTgt>
                                        </p:tgtEl>
                                        <p:attrNameLst>
                                          <p:attrName>style.visibility</p:attrName>
                                        </p:attrNameLst>
                                      </p:cBhvr>
                                      <p:to>
                                        <p:strVal val="visible"/>
                                      </p:to>
                                    </p:set>
                                    <p:anim calcmode="lin" valueType="num">
                                      <p:cBhvr additive="base">
                                        <p:cTn id="4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76200"/>
            <a:ext cx="8458200" cy="6781800"/>
          </a:xfrm>
          <a:prstGeom prst="rect">
            <a:avLst/>
          </a:prstGeom>
          <a:solidFill>
            <a:schemeClr val="accent5">
              <a:lumMod val="75000"/>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28600"/>
            <a:ext cx="8153400" cy="990600"/>
          </a:xfrm>
        </p:spPr>
        <p:txBody>
          <a:bodyPr>
            <a:normAutofit/>
          </a:bodyPr>
          <a:lstStyle/>
          <a:p>
            <a:pPr>
              <a:defRPr/>
            </a:pPr>
            <a:r>
              <a:rPr lang="en-US" dirty="0">
                <a:solidFill>
                  <a:schemeClr val="tx1"/>
                </a:solidFill>
                <a:effectLst>
                  <a:outerShdw blurRad="38100" dist="38100" dir="2700000" algn="tl">
                    <a:srgbClr val="000000">
                      <a:alpha val="43137"/>
                    </a:srgbClr>
                  </a:outerShdw>
                </a:effectLst>
                <a:latin typeface="Franklin Gothic Medium Cond" panose="020B0606030402020204" pitchFamily="34" charset="0"/>
              </a:rPr>
              <a:t>REQUIRED NOTICE</a:t>
            </a:r>
          </a:p>
        </p:txBody>
      </p:sp>
      <p:sp>
        <p:nvSpPr>
          <p:cNvPr id="3" name="Text Placeholder 2"/>
          <p:cNvSpPr>
            <a:spLocks noGrp="1"/>
          </p:cNvSpPr>
          <p:nvPr>
            <p:ph idx="1"/>
          </p:nvPr>
        </p:nvSpPr>
        <p:spPr>
          <a:xfrm>
            <a:off x="609600" y="1066800"/>
            <a:ext cx="8305800" cy="4495800"/>
          </a:xfrm>
          <a:noFill/>
          <a:ln>
            <a:noFill/>
          </a:ln>
          <a:effectLst/>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buClrTx/>
              <a:buFont typeface="Arial" panose="020B0604020202020204" pitchFamily="34" charset="0"/>
              <a:buChar char="•"/>
            </a:pPr>
            <a:r>
              <a:rPr lang="en-US" sz="2400" dirty="0">
                <a:solidFill>
                  <a:schemeClr val="bg1">
                    <a:lumMod val="85000"/>
                  </a:schemeClr>
                </a:solidFill>
                <a:latin typeface="Franklin Gothic Medium Cond" panose="020B0606030402020204" pitchFamily="34" charset="0"/>
              </a:rPr>
              <a:t>48 business hours in advance </a:t>
            </a:r>
          </a:p>
          <a:p>
            <a:pPr>
              <a:buClrTx/>
              <a:buFont typeface="Arial" panose="020B0604020202020204" pitchFamily="34" charset="0"/>
              <a:buChar char="•"/>
            </a:pPr>
            <a:r>
              <a:rPr lang="en-US" sz="2400" dirty="0">
                <a:solidFill>
                  <a:schemeClr val="bg1">
                    <a:lumMod val="85000"/>
                  </a:schemeClr>
                </a:solidFill>
                <a:latin typeface="Franklin Gothic Medium Cond" panose="020B0606030402020204" pitchFamily="34" charset="0"/>
              </a:rPr>
              <a:t>Date, </a:t>
            </a:r>
            <a:r>
              <a:rPr lang="en-US" sz="2400">
                <a:solidFill>
                  <a:schemeClr val="bg1">
                    <a:lumMod val="85000"/>
                  </a:schemeClr>
                </a:solidFill>
                <a:latin typeface="Franklin Gothic Medium Cond" panose="020B0606030402020204" pitchFamily="34" charset="0"/>
              </a:rPr>
              <a:t>time and </a:t>
            </a:r>
            <a:r>
              <a:rPr lang="en-US" sz="2400" dirty="0">
                <a:solidFill>
                  <a:schemeClr val="bg1">
                    <a:lumMod val="85000"/>
                  </a:schemeClr>
                </a:solidFill>
                <a:latin typeface="Franklin Gothic Medium Cond" panose="020B0606030402020204" pitchFamily="34" charset="0"/>
              </a:rPr>
              <a:t>place where Governing Body will meet</a:t>
            </a:r>
          </a:p>
          <a:p>
            <a:pPr>
              <a:buClrTx/>
              <a:buFont typeface="Arial" panose="020B0604020202020204" pitchFamily="34" charset="0"/>
              <a:buChar char="•"/>
            </a:pPr>
            <a:r>
              <a:rPr lang="en-US" sz="2400" dirty="0">
                <a:solidFill>
                  <a:schemeClr val="bg1">
                    <a:lumMod val="85000"/>
                  </a:schemeClr>
                </a:solidFill>
                <a:latin typeface="Franklin Gothic Medium Cond" panose="020B0606030402020204" pitchFamily="34" charset="0"/>
              </a:rPr>
              <a:t>Generally no requirements to publish in newspaper (public hearings are different than public meetings)</a:t>
            </a:r>
          </a:p>
          <a:p>
            <a:pPr>
              <a:buClrTx/>
              <a:buFont typeface="Arial" panose="020B0604020202020204" pitchFamily="34" charset="0"/>
              <a:buChar char="•"/>
            </a:pPr>
            <a:r>
              <a:rPr lang="en-US" sz="2400" dirty="0">
                <a:solidFill>
                  <a:schemeClr val="bg1">
                    <a:lumMod val="85000"/>
                  </a:schemeClr>
                </a:solidFill>
                <a:latin typeface="Franklin Gothic Medium Cond" panose="020B0606030402020204" pitchFamily="34" charset="0"/>
              </a:rPr>
              <a:t>Annual notices are permitted</a:t>
            </a:r>
          </a:p>
          <a:p>
            <a:pPr>
              <a:buClrTx/>
              <a:buFont typeface="Arial" panose="020B0604020202020204" pitchFamily="34" charset="0"/>
              <a:buChar char="•"/>
            </a:pPr>
            <a:r>
              <a:rPr lang="en-US" sz="2400" dirty="0">
                <a:solidFill>
                  <a:schemeClr val="bg1">
                    <a:lumMod val="85000"/>
                  </a:schemeClr>
                </a:solidFill>
                <a:latin typeface="Franklin Gothic Medium Cond" panose="020B0606030402020204" pitchFamily="34" charset="0"/>
              </a:rPr>
              <a:t>Emergency meetings are exception to notice requirement</a:t>
            </a:r>
          </a:p>
          <a:p>
            <a:pPr>
              <a:buClrTx/>
              <a:buFont typeface="Arial" panose="020B0604020202020204" pitchFamily="34" charset="0"/>
              <a:buChar char="•"/>
            </a:pPr>
            <a:r>
              <a:rPr lang="en-US" sz="2400" b="1" dirty="0">
                <a:solidFill>
                  <a:schemeClr val="bg1">
                    <a:lumMod val="85000"/>
                  </a:schemeClr>
                </a:solidFill>
                <a:latin typeface="Franklin Gothic Medium Cond" panose="020B0606030402020204" pitchFamily="34" charset="0"/>
              </a:rPr>
              <a:t>Must</a:t>
            </a:r>
            <a:r>
              <a:rPr lang="en-US" sz="2400" dirty="0">
                <a:solidFill>
                  <a:schemeClr val="bg1">
                    <a:lumMod val="85000"/>
                  </a:schemeClr>
                </a:solidFill>
                <a:latin typeface="Franklin Gothic Medium Cond" panose="020B0606030402020204" pitchFamily="34" charset="0"/>
              </a:rPr>
              <a:t> post at principal place of business or meeting location – mere website or newspaper notice is insufficient</a:t>
            </a:r>
          </a:p>
          <a:p>
            <a:pPr>
              <a:buClrTx/>
              <a:buFont typeface="Arial" panose="020B0604020202020204" pitchFamily="34" charset="0"/>
              <a:buChar char="•"/>
            </a:pPr>
            <a:r>
              <a:rPr lang="en-US" sz="2400" dirty="0">
                <a:solidFill>
                  <a:schemeClr val="bg1">
                    <a:lumMod val="85000"/>
                  </a:schemeClr>
                </a:solidFill>
                <a:latin typeface="Franklin Gothic Medium Cond" panose="020B0606030402020204" pitchFamily="34" charset="0"/>
              </a:rPr>
              <a:t>Special meetings of County Executives IC 36-2-2-8 (must state specific subject matter)</a:t>
            </a:r>
          </a:p>
          <a:p>
            <a:pPr>
              <a:buClrTx/>
              <a:buFont typeface="Arial" panose="020B0604020202020204" pitchFamily="34" charset="0"/>
              <a:buChar char="•"/>
            </a:pPr>
            <a:r>
              <a:rPr lang="en-US" sz="2400" dirty="0">
                <a:solidFill>
                  <a:schemeClr val="bg1">
                    <a:lumMod val="85000"/>
                  </a:schemeClr>
                </a:solidFill>
                <a:latin typeface="Franklin Gothic Medium Cond" panose="020B0606030402020204" pitchFamily="34" charset="0"/>
              </a:rPr>
              <a:t>Prohibition on serial meetings</a:t>
            </a:r>
          </a:p>
          <a:p>
            <a:endParaRPr lang="en-US" dirty="0">
              <a:latin typeface="News Gothic MT Pro"/>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648200"/>
            <a:ext cx="3130378" cy="2010032"/>
          </a:xfrm>
          <a:prstGeom prst="rect">
            <a:avLst/>
          </a:prstGeom>
          <a:ln>
            <a:noFill/>
          </a:ln>
          <a:effectLst>
            <a:outerShdw blurRad="292100" dist="139700" dir="2700000" algn="tl" rotWithShape="0">
              <a:srgbClr val="333333">
                <a:alpha val="65000"/>
              </a:srgbClr>
            </a:outerShdw>
            <a:softEdge rad="76200"/>
          </a:effectLst>
        </p:spPr>
      </p:pic>
    </p:spTree>
    <p:extLst>
      <p:ext uri="{BB962C8B-B14F-4D97-AF65-F5344CB8AC3E}">
        <p14:creationId xmlns:p14="http://schemas.microsoft.com/office/powerpoint/2010/main" val="304416259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187824"/>
            <a:ext cx="6553200" cy="990600"/>
          </a:xfrm>
        </p:spPr>
        <p:txBody>
          <a:bodyPr>
            <a:normAutofit/>
          </a:bodyPr>
          <a:lstStyle/>
          <a:p>
            <a:r>
              <a:rPr lang="en-US" sz="4000" dirty="0">
                <a:solidFill>
                  <a:schemeClr val="tx1"/>
                </a:solidFill>
                <a:effectLst>
                  <a:outerShdw blurRad="38100" dist="38100" dir="2700000" algn="tl">
                    <a:srgbClr val="000000">
                      <a:alpha val="43137"/>
                    </a:srgbClr>
                  </a:outerShdw>
                </a:effectLst>
                <a:latin typeface="Franklin Gothic Medium Cond" panose="020B0606030402020204" pitchFamily="34" charset="0"/>
              </a:rPr>
              <a:t>EXAMPLE OF PUBLIC NOTICE</a:t>
            </a:r>
          </a:p>
        </p:txBody>
      </p:sp>
      <p:sp>
        <p:nvSpPr>
          <p:cNvPr id="11" name="TextBox 10"/>
          <p:cNvSpPr txBox="1"/>
          <p:nvPr/>
        </p:nvSpPr>
        <p:spPr>
          <a:xfrm>
            <a:off x="786788" y="603114"/>
            <a:ext cx="3937612" cy="4247317"/>
          </a:xfrm>
          <a:prstGeom prst="rect">
            <a:avLst/>
          </a:prstGeom>
          <a:noFill/>
        </p:spPr>
        <p:txBody>
          <a:bodyPr wrap="square" rtlCol="0">
            <a:spAutoFit/>
          </a:bodyPr>
          <a:lstStyle/>
          <a:p>
            <a:pPr algn="ctr">
              <a:buFont typeface="Wingdings" pitchFamily="2" charset="2"/>
              <a:buNone/>
            </a:pPr>
            <a:endParaRPr lang="en-US" dirty="0">
              <a:latin typeface="News Gothic MT Pro"/>
            </a:endParaRPr>
          </a:p>
          <a:p>
            <a:pPr>
              <a:buFont typeface="Wingdings" pitchFamily="2" charset="2"/>
              <a:buNone/>
            </a:pPr>
            <a:r>
              <a:rPr lang="en-US" sz="2800" dirty="0">
                <a:latin typeface="Franklin Gothic Medium Cond" panose="020B0606030402020204" pitchFamily="34" charset="0"/>
              </a:rPr>
              <a:t>Notice of Public Meeting:</a:t>
            </a:r>
          </a:p>
          <a:p>
            <a:pPr>
              <a:buFont typeface="Wingdings" pitchFamily="2" charset="2"/>
              <a:buNone/>
            </a:pPr>
            <a:r>
              <a:rPr lang="en-US" sz="2800" dirty="0">
                <a:latin typeface="Franklin Gothic Medium Cond" panose="020B0606030402020204" pitchFamily="34" charset="0"/>
              </a:rPr>
              <a:t>Delaware County Council Meeting</a:t>
            </a:r>
          </a:p>
          <a:p>
            <a:pPr>
              <a:buFont typeface="Wingdings" pitchFamily="2" charset="2"/>
              <a:buNone/>
            </a:pPr>
            <a:r>
              <a:rPr lang="en-US" sz="2800" dirty="0">
                <a:latin typeface="Franklin Gothic Medium Cond" panose="020B0606030402020204" pitchFamily="34" charset="0"/>
              </a:rPr>
              <a:t>Tuesday, June 28, 2022</a:t>
            </a:r>
          </a:p>
          <a:p>
            <a:pPr>
              <a:buFont typeface="Wingdings" pitchFamily="2" charset="2"/>
              <a:buNone/>
            </a:pPr>
            <a:r>
              <a:rPr lang="en-US" sz="2800" dirty="0">
                <a:latin typeface="Franklin Gothic Medium Cond" panose="020B0606030402020204" pitchFamily="34" charset="0"/>
              </a:rPr>
              <a:t>9:00 a.m.</a:t>
            </a:r>
          </a:p>
          <a:p>
            <a:pPr>
              <a:buFont typeface="Wingdings" pitchFamily="2" charset="2"/>
              <a:buNone/>
            </a:pPr>
            <a:r>
              <a:rPr lang="en-US" sz="2800" dirty="0">
                <a:latin typeface="Franklin Gothic Medium Cond" panose="020B0606030402020204" pitchFamily="34" charset="0"/>
              </a:rPr>
              <a:t>Court Room 309A</a:t>
            </a:r>
          </a:p>
          <a:p>
            <a:pPr>
              <a:buFont typeface="Wingdings" pitchFamily="2" charset="2"/>
              <a:buNone/>
            </a:pPr>
            <a:r>
              <a:rPr lang="en-US" sz="2800" dirty="0">
                <a:latin typeface="Franklin Gothic Medium Cond" panose="020B0606030402020204" pitchFamily="34" charset="0"/>
              </a:rPr>
              <a:t>100 W Main St. Delaware County Building, Muncie, IN 47305</a:t>
            </a:r>
          </a:p>
        </p:txBody>
      </p:sp>
      <p:sp>
        <p:nvSpPr>
          <p:cNvPr id="5" name="Rectangle 4">
            <a:extLst>
              <a:ext uri="{FF2B5EF4-FFF2-40B4-BE49-F238E27FC236}">
                <a16:creationId xmlns:a16="http://schemas.microsoft.com/office/drawing/2014/main" id="{208796A3-75C2-43E5-80DE-8BE2634D97C0}"/>
              </a:ext>
            </a:extLst>
          </p:cNvPr>
          <p:cNvSpPr/>
          <p:nvPr/>
        </p:nvSpPr>
        <p:spPr>
          <a:xfrm>
            <a:off x="4848225" y="2573088"/>
            <a:ext cx="4191000" cy="4231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F9A2F7-E642-4728-902A-F4CDFB0DB36D}"/>
              </a:ext>
            </a:extLst>
          </p:cNvPr>
          <p:cNvPicPr>
            <a:picLocks noChangeAspect="1"/>
          </p:cNvPicPr>
          <p:nvPr/>
        </p:nvPicPr>
        <p:blipFill>
          <a:blip r:embed="rId3"/>
          <a:stretch>
            <a:fillRect/>
          </a:stretch>
        </p:blipFill>
        <p:spPr>
          <a:xfrm>
            <a:off x="4895850" y="2707776"/>
            <a:ext cx="4095750" cy="3962400"/>
          </a:xfrm>
          <a:prstGeom prst="rect">
            <a:avLst/>
          </a:prstGeom>
        </p:spPr>
      </p:pic>
    </p:spTree>
    <p:extLst>
      <p:ext uri="{BB962C8B-B14F-4D97-AF65-F5344CB8AC3E}">
        <p14:creationId xmlns:p14="http://schemas.microsoft.com/office/powerpoint/2010/main" val="208630785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anim calcmode="lin" valueType="num">
                                      <p:cBhvr additive="base">
                                        <p:cTn id="2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anim calcmode="lin" valueType="num">
                                      <p:cBhvr additive="base">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457200"/>
            <a:ext cx="7200900" cy="1485900"/>
          </a:xfrm>
        </p:spPr>
        <p:txBody>
          <a:bodyPr>
            <a:normAutofit/>
          </a:bodyPr>
          <a:lstStyle/>
          <a:p>
            <a:r>
              <a:rPr lang="en-US" sz="4000" b="1" dirty="0">
                <a:solidFill>
                  <a:schemeClr val="tx1"/>
                </a:solidFill>
                <a:effectLst>
                  <a:outerShdw blurRad="38100" dist="38100" dir="2700000" algn="tl">
                    <a:srgbClr val="000000">
                      <a:alpha val="43137"/>
                    </a:srgbClr>
                  </a:outerShdw>
                </a:effectLst>
                <a:latin typeface="Franklin Gothic Medium Cond" panose="020B0606030402020204" pitchFamily="34" charset="0"/>
              </a:rPr>
              <a:t>EXECUTIVE SESSIONS</a:t>
            </a:r>
          </a:p>
        </p:txBody>
      </p:sp>
      <p:sp>
        <p:nvSpPr>
          <p:cNvPr id="7171" name="Rectangle 3"/>
          <p:cNvSpPr>
            <a:spLocks noGrp="1" noChangeArrowheads="1"/>
          </p:cNvSpPr>
          <p:nvPr>
            <p:ph idx="1"/>
          </p:nvPr>
        </p:nvSpPr>
        <p:spPr>
          <a:xfrm>
            <a:off x="762000" y="1352550"/>
            <a:ext cx="7200900" cy="35814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buClrTx/>
              <a:buFont typeface="Arial" pitchFamily="34" charset="0"/>
              <a:buChar char="•"/>
            </a:pPr>
            <a:r>
              <a:rPr lang="en-US" sz="2400" dirty="0">
                <a:solidFill>
                  <a:schemeClr val="tx1"/>
                </a:solidFill>
                <a:latin typeface="Franklin Gothic Medium Cond" panose="020B0606030402020204" pitchFamily="34" charset="0"/>
              </a:rPr>
              <a:t>The “exception” to meetings that are open to the public</a:t>
            </a:r>
          </a:p>
          <a:p>
            <a:pPr>
              <a:buClrTx/>
              <a:buFont typeface="Arial" pitchFamily="34" charset="0"/>
              <a:buChar char="•"/>
            </a:pPr>
            <a:r>
              <a:rPr lang="en-US" sz="2400" dirty="0">
                <a:solidFill>
                  <a:schemeClr val="tx1"/>
                </a:solidFill>
                <a:latin typeface="Franklin Gothic Medium Cond" panose="020B0606030402020204" pitchFamily="34" charset="0"/>
              </a:rPr>
              <a:t>Notice must include statutory purpose(s) for the meeting excluding the public.</a:t>
            </a:r>
          </a:p>
          <a:p>
            <a:pPr>
              <a:buClrTx/>
              <a:buFont typeface="Arial" pitchFamily="34" charset="0"/>
              <a:buChar char="•"/>
            </a:pPr>
            <a:r>
              <a:rPr lang="en-US" sz="2400" dirty="0">
                <a:solidFill>
                  <a:schemeClr val="tx1"/>
                </a:solidFill>
                <a:latin typeface="Franklin Gothic Medium Cond" panose="020B0606030402020204" pitchFamily="34" charset="0"/>
              </a:rPr>
              <a:t>Meeting minutes or memoranda must include </a:t>
            </a:r>
            <a:r>
              <a:rPr lang="en-US" sz="2400" b="1" dirty="0">
                <a:solidFill>
                  <a:schemeClr val="tx1"/>
                </a:solidFill>
                <a:latin typeface="Franklin Gothic Medium Cond" panose="020B0606030402020204" pitchFamily="34" charset="0"/>
              </a:rPr>
              <a:t>certification</a:t>
            </a:r>
            <a:r>
              <a:rPr lang="en-US" sz="2400" dirty="0">
                <a:solidFill>
                  <a:schemeClr val="tx1"/>
                </a:solidFill>
                <a:latin typeface="Franklin Gothic Medium Cond" panose="020B0606030402020204" pitchFamily="34" charset="0"/>
              </a:rPr>
              <a:t> that only the topics permitted under the ODL for executive session were discussed.</a:t>
            </a:r>
          </a:p>
          <a:p>
            <a:pPr>
              <a:buClrTx/>
              <a:buFont typeface="Arial" pitchFamily="34" charset="0"/>
              <a:buChar char="•"/>
            </a:pPr>
            <a:r>
              <a:rPr lang="en-US" sz="2400" dirty="0">
                <a:solidFill>
                  <a:schemeClr val="tx1"/>
                </a:solidFill>
                <a:latin typeface="Franklin Gothic Medium Cond" panose="020B0606030402020204" pitchFamily="34" charset="0"/>
              </a:rPr>
              <a:t>Should be irregular</a:t>
            </a:r>
          </a:p>
          <a:p>
            <a:pPr>
              <a:buClrTx/>
              <a:buFont typeface="Arial" pitchFamily="34" charset="0"/>
              <a:buChar char="•"/>
            </a:pPr>
            <a:r>
              <a:rPr lang="en-US" sz="2400" dirty="0">
                <a:solidFill>
                  <a:schemeClr val="tx1"/>
                </a:solidFill>
                <a:latin typeface="Franklin Gothic Medium Cond" panose="020B0606030402020204" pitchFamily="34" charset="0"/>
              </a:rPr>
              <a:t>NO FINAL ACTION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3962400"/>
            <a:ext cx="3403600" cy="25527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10228084"/>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additive="base">
                                        <p:cTn id="2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 calcmode="lin" valueType="num">
                                      <p:cBhvr additive="base">
                                        <p:cTn id="2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Upcoming Ev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new Du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neral Memb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ustom 1">
      <a:majorFont>
        <a:latin typeface="Goudy Old Style"/>
        <a:ea typeface=""/>
        <a:cs typeface=""/>
      </a:majorFont>
      <a:minorFont>
        <a:latin typeface="Franklin Gothic Book"/>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1417</Words>
  <Application>Microsoft Office PowerPoint</Application>
  <PresentationFormat>On-screen Show (4:3)</PresentationFormat>
  <Paragraphs>196</Paragraphs>
  <Slides>26</Slides>
  <Notes>23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Arial</vt:lpstr>
      <vt:lpstr>Britannic Bold</vt:lpstr>
      <vt:lpstr>Calibri</vt:lpstr>
      <vt:lpstr>Franklin Gothic Book</vt:lpstr>
      <vt:lpstr>Franklin Gothic Demi Cond</vt:lpstr>
      <vt:lpstr>Franklin Gothic Medium Cond</vt:lpstr>
      <vt:lpstr>Georgia</vt:lpstr>
      <vt:lpstr>Goudy Old Style</vt:lpstr>
      <vt:lpstr>News Gothic MT Pro</vt:lpstr>
      <vt:lpstr>Wingdings</vt:lpstr>
      <vt:lpstr>Upcoming Events</vt:lpstr>
      <vt:lpstr>Renew Dues</vt:lpstr>
      <vt:lpstr>General Membership</vt:lpstr>
      <vt:lpstr>Title Slides</vt:lpstr>
      <vt:lpstr>Crop</vt:lpstr>
      <vt:lpstr>   INDIANA PUBLIC ACCESS LAWS </vt:lpstr>
      <vt:lpstr>LEGISLATIVE INTENT</vt:lpstr>
      <vt:lpstr>PUBLIC ACCESS COUNSELOR</vt:lpstr>
      <vt:lpstr>2020-2021 FISCAL YEAR </vt:lpstr>
      <vt:lpstr>INDIANA OPEN DOOR LAW (“ODL”)</vt:lpstr>
      <vt:lpstr>PowerPoint Presentation</vt:lpstr>
      <vt:lpstr>REQUIRED NOTICE</vt:lpstr>
      <vt:lpstr>EXAMPLE OF PUBLIC NOTICE</vt:lpstr>
      <vt:lpstr>EXECUTIVE SESSIONS</vt:lpstr>
      <vt:lpstr>PROPER EXECUTIVE SESSION NOTICE</vt:lpstr>
      <vt:lpstr> COMMON EXECUTIVE SESSIONS</vt:lpstr>
      <vt:lpstr>MISCELLANEOUS ODL CONSIDERATIONS</vt:lpstr>
      <vt:lpstr>ACCESS TO PUBLIC RECORDS</vt:lpstr>
      <vt:lpstr>RESPONDING TO APRA REQUESTS</vt:lpstr>
      <vt:lpstr>REASONABLE PERIOD OF TIME</vt:lpstr>
      <vt:lpstr>REASONABLE  PARTICULARITY</vt:lpstr>
      <vt:lpstr>THREE CATEGORIES OF PUBLIC RECORDS</vt:lpstr>
      <vt:lpstr>THE GOOD: DISCLOSABLE RECORDS</vt:lpstr>
      <vt:lpstr>THE BAD: CONFIDENTIAL PUBLIC RECORDS </vt:lpstr>
      <vt:lpstr>THE UGLY: DISCRETIONARY PUBLIC RECORDS </vt:lpstr>
      <vt:lpstr>EMAILS</vt:lpstr>
      <vt:lpstr>DENIALS</vt:lpstr>
      <vt:lpstr>NONCOMPLIANCE</vt:lpstr>
      <vt:lpstr>COMMON MISCONCEPTIONS OF AGENCIES</vt:lpstr>
      <vt:lpstr>COMMON MISCONCEPTONS OF CITIZENS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12</cp:revision>
  <dcterms:created xsi:type="dcterms:W3CDTF">2011-04-11T14:25:25Z</dcterms:created>
  <dcterms:modified xsi:type="dcterms:W3CDTF">2022-06-24T15:57:32Z</dcterms:modified>
</cp:coreProperties>
</file>