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2"/>
  </p:notesMasterIdLst>
  <p:sldIdLst>
    <p:sldId id="591" r:id="rId2"/>
    <p:sldId id="467" r:id="rId3"/>
    <p:sldId id="469" r:id="rId4"/>
    <p:sldId id="470" r:id="rId5"/>
    <p:sldId id="471" r:id="rId6"/>
    <p:sldId id="379" r:id="rId7"/>
    <p:sldId id="560" r:id="rId8"/>
    <p:sldId id="554" r:id="rId9"/>
    <p:sldId id="478" r:id="rId10"/>
    <p:sldId id="555" r:id="rId11"/>
    <p:sldId id="561" r:id="rId12"/>
    <p:sldId id="557" r:id="rId13"/>
    <p:sldId id="479" r:id="rId14"/>
    <p:sldId id="480" r:id="rId15"/>
    <p:sldId id="481" r:id="rId16"/>
    <p:sldId id="482" r:id="rId17"/>
    <p:sldId id="483" r:id="rId18"/>
    <p:sldId id="485" r:id="rId19"/>
    <p:sldId id="486" r:id="rId20"/>
    <p:sldId id="559" r:id="rId21"/>
    <p:sldId id="492" r:id="rId22"/>
    <p:sldId id="488" r:id="rId23"/>
    <p:sldId id="493" r:id="rId24"/>
    <p:sldId id="491" r:id="rId25"/>
    <p:sldId id="499" r:id="rId26"/>
    <p:sldId id="500" r:id="rId27"/>
    <p:sldId id="375" r:id="rId28"/>
    <p:sldId id="502" r:id="rId29"/>
    <p:sldId id="593" r:id="rId30"/>
    <p:sldId id="505" r:id="rId31"/>
    <p:sldId id="594" r:id="rId32"/>
    <p:sldId id="595" r:id="rId33"/>
    <p:sldId id="511" r:id="rId34"/>
    <p:sldId id="522" r:id="rId35"/>
    <p:sldId id="596" r:id="rId36"/>
    <p:sldId id="516" r:id="rId37"/>
    <p:sldId id="597" r:id="rId38"/>
    <p:sldId id="518" r:id="rId39"/>
    <p:sldId id="519" r:id="rId40"/>
    <p:sldId id="521" r:id="rId41"/>
    <p:sldId id="524" r:id="rId42"/>
    <p:sldId id="532" r:id="rId43"/>
    <p:sldId id="587" r:id="rId44"/>
    <p:sldId id="588" r:id="rId45"/>
    <p:sldId id="571" r:id="rId46"/>
    <p:sldId id="572" r:id="rId47"/>
    <p:sldId id="573" r:id="rId48"/>
    <p:sldId id="586" r:id="rId49"/>
    <p:sldId id="577" r:id="rId50"/>
    <p:sldId id="578" r:id="rId51"/>
    <p:sldId id="583" r:id="rId52"/>
    <p:sldId id="584" r:id="rId53"/>
    <p:sldId id="585" r:id="rId54"/>
    <p:sldId id="533" r:id="rId55"/>
    <p:sldId id="535" r:id="rId56"/>
    <p:sldId id="537" r:id="rId57"/>
    <p:sldId id="536" r:id="rId58"/>
    <p:sldId id="598" r:id="rId59"/>
    <p:sldId id="538" r:id="rId60"/>
    <p:sldId id="539" r:id="rId61"/>
    <p:sldId id="540" r:id="rId62"/>
    <p:sldId id="541" r:id="rId63"/>
    <p:sldId id="542" r:id="rId64"/>
    <p:sldId id="611" r:id="rId65"/>
    <p:sldId id="543" r:id="rId66"/>
    <p:sldId id="545" r:id="rId67"/>
    <p:sldId id="546" r:id="rId68"/>
    <p:sldId id="590" r:id="rId69"/>
    <p:sldId id="549" r:id="rId70"/>
    <p:sldId id="551"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Marie Schmidt" initials="AM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390" autoAdjust="0"/>
  </p:normalViewPr>
  <p:slideViewPr>
    <p:cSldViewPr snapToGrid="0">
      <p:cViewPr varScale="1">
        <p:scale>
          <a:sx n="79" d="100"/>
          <a:sy n="79" d="100"/>
        </p:scale>
        <p:origin x="1050"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390A4-B96A-4268-85B6-66992D1A717B}" type="doc">
      <dgm:prSet loTypeId="urn:microsoft.com/office/officeart/2005/8/layout/process1" loCatId="process" qsTypeId="urn:microsoft.com/office/officeart/2005/8/quickstyle/simple3" qsCatId="simple" csTypeId="urn:microsoft.com/office/officeart/2005/8/colors/accent0_3" csCatId="mainScheme" phldr="1"/>
      <dgm:spPr/>
    </dgm:pt>
    <dgm:pt modelId="{4D608BF9-CBEA-409F-A444-61E0384F9C01}">
      <dgm:prSet phldrT="[Text]" custT="1"/>
      <dgm:spPr>
        <a:ln w="19050">
          <a:solidFill>
            <a:schemeClr val="tx2"/>
          </a:solidFill>
        </a:ln>
      </dgm:spPr>
      <dgm:t>
        <a:bodyPr/>
        <a:lstStyle/>
        <a:p>
          <a:r>
            <a:rPr lang="en-US" sz="2400" b="0" dirty="0"/>
            <a:t>Intervention</a:t>
          </a:r>
        </a:p>
      </dgm:t>
    </dgm:pt>
    <dgm:pt modelId="{EC4B8C1E-6EE0-47B7-880E-C136095EEA7F}" type="parTrans" cxnId="{0E74F367-F3FA-443E-B3AB-AF6942D141C3}">
      <dgm:prSet/>
      <dgm:spPr/>
      <dgm:t>
        <a:bodyPr/>
        <a:lstStyle/>
        <a:p>
          <a:endParaRPr lang="en-US" sz="2400" b="0"/>
        </a:p>
      </dgm:t>
    </dgm:pt>
    <dgm:pt modelId="{7B251500-8634-41F9-A0E7-55546795D67B}" type="sibTrans" cxnId="{0E74F367-F3FA-443E-B3AB-AF6942D141C3}">
      <dgm:prSet custT="1"/>
      <dgm:spPr>
        <a:ln w="19050">
          <a:solidFill>
            <a:schemeClr val="tx2"/>
          </a:solidFill>
        </a:ln>
      </dgm:spPr>
      <dgm:t>
        <a:bodyPr/>
        <a:lstStyle/>
        <a:p>
          <a:endParaRPr lang="en-US" sz="2400" b="0" dirty="0"/>
        </a:p>
      </dgm:t>
    </dgm:pt>
    <dgm:pt modelId="{50F31061-930F-4BA9-ACF8-778D0637CF71}">
      <dgm:prSet phldrT="[Text]" custT="1"/>
      <dgm:spPr>
        <a:ln w="19050">
          <a:solidFill>
            <a:schemeClr val="tx2"/>
          </a:solidFill>
        </a:ln>
      </dgm:spPr>
      <dgm:t>
        <a:bodyPr/>
        <a:lstStyle/>
        <a:p>
          <a:r>
            <a:rPr lang="en-US" sz="2400" b="0" dirty="0"/>
            <a:t>Output</a:t>
          </a:r>
        </a:p>
      </dgm:t>
    </dgm:pt>
    <dgm:pt modelId="{BD8B7CC1-8F61-4B0B-931B-874B28FD8D09}" type="parTrans" cxnId="{3ABCB521-1B3B-4B29-B852-AA936B844887}">
      <dgm:prSet/>
      <dgm:spPr/>
      <dgm:t>
        <a:bodyPr/>
        <a:lstStyle/>
        <a:p>
          <a:endParaRPr lang="en-US" sz="2400" b="0"/>
        </a:p>
      </dgm:t>
    </dgm:pt>
    <dgm:pt modelId="{436802AC-4907-4A8F-9887-BD91938BE783}" type="sibTrans" cxnId="{3ABCB521-1B3B-4B29-B852-AA936B844887}">
      <dgm:prSet custT="1"/>
      <dgm:spPr>
        <a:ln w="19050">
          <a:solidFill>
            <a:schemeClr val="tx2"/>
          </a:solidFill>
        </a:ln>
      </dgm:spPr>
      <dgm:t>
        <a:bodyPr/>
        <a:lstStyle/>
        <a:p>
          <a:endParaRPr lang="en-US" sz="2400" b="0" dirty="0"/>
        </a:p>
      </dgm:t>
    </dgm:pt>
    <dgm:pt modelId="{FDF9158F-F47E-4463-BF74-9F20CE010EAC}">
      <dgm:prSet phldrT="[Text]" custT="1"/>
      <dgm:spPr>
        <a:ln w="19050">
          <a:solidFill>
            <a:schemeClr val="tx2"/>
          </a:solidFill>
        </a:ln>
      </dgm:spPr>
      <dgm:t>
        <a:bodyPr/>
        <a:lstStyle/>
        <a:p>
          <a:r>
            <a:rPr lang="en-US" sz="2400" b="0" dirty="0"/>
            <a:t>Outcome</a:t>
          </a:r>
        </a:p>
      </dgm:t>
    </dgm:pt>
    <dgm:pt modelId="{87BB810D-DEF1-40BE-A564-10F57E145D2E}" type="parTrans" cxnId="{23DB3609-DB6D-4DAE-8F43-CF1154971F5C}">
      <dgm:prSet/>
      <dgm:spPr/>
      <dgm:t>
        <a:bodyPr/>
        <a:lstStyle/>
        <a:p>
          <a:endParaRPr lang="en-US" sz="2400" b="0"/>
        </a:p>
      </dgm:t>
    </dgm:pt>
    <dgm:pt modelId="{2153BA91-1677-4CD7-A262-356552E535A7}" type="sibTrans" cxnId="{23DB3609-DB6D-4DAE-8F43-CF1154971F5C}">
      <dgm:prSet/>
      <dgm:spPr/>
      <dgm:t>
        <a:bodyPr/>
        <a:lstStyle/>
        <a:p>
          <a:endParaRPr lang="en-US" sz="2400" b="0"/>
        </a:p>
      </dgm:t>
    </dgm:pt>
    <dgm:pt modelId="{4D53886C-88F1-487C-9DBC-2E58FF631592}" type="pres">
      <dgm:prSet presAssocID="{1A2390A4-B96A-4268-85B6-66992D1A717B}" presName="Name0" presStyleCnt="0">
        <dgm:presLayoutVars>
          <dgm:dir/>
          <dgm:resizeHandles val="exact"/>
        </dgm:presLayoutVars>
      </dgm:prSet>
      <dgm:spPr/>
    </dgm:pt>
    <dgm:pt modelId="{52D481EF-699C-473D-BE3B-A411490578D4}" type="pres">
      <dgm:prSet presAssocID="{4D608BF9-CBEA-409F-A444-61E0384F9C01}" presName="node" presStyleLbl="node1" presStyleIdx="0" presStyleCnt="3">
        <dgm:presLayoutVars>
          <dgm:bulletEnabled val="1"/>
        </dgm:presLayoutVars>
      </dgm:prSet>
      <dgm:spPr/>
    </dgm:pt>
    <dgm:pt modelId="{016856B8-591E-4F4A-8874-33DCB07F7183}" type="pres">
      <dgm:prSet presAssocID="{7B251500-8634-41F9-A0E7-55546795D67B}" presName="sibTrans" presStyleLbl="sibTrans2D1" presStyleIdx="0" presStyleCnt="2"/>
      <dgm:spPr/>
    </dgm:pt>
    <dgm:pt modelId="{EDC75D15-3508-4774-B6D5-D097D10CAF44}" type="pres">
      <dgm:prSet presAssocID="{7B251500-8634-41F9-A0E7-55546795D67B}" presName="connectorText" presStyleLbl="sibTrans2D1" presStyleIdx="0" presStyleCnt="2"/>
      <dgm:spPr/>
    </dgm:pt>
    <dgm:pt modelId="{9D16A403-E1C6-4970-99E8-F3119E469FBE}" type="pres">
      <dgm:prSet presAssocID="{50F31061-930F-4BA9-ACF8-778D0637CF71}" presName="node" presStyleLbl="node1" presStyleIdx="1" presStyleCnt="3">
        <dgm:presLayoutVars>
          <dgm:bulletEnabled val="1"/>
        </dgm:presLayoutVars>
      </dgm:prSet>
      <dgm:spPr/>
    </dgm:pt>
    <dgm:pt modelId="{941F29EF-8D87-4687-84A5-5A298FFD2D21}" type="pres">
      <dgm:prSet presAssocID="{436802AC-4907-4A8F-9887-BD91938BE783}" presName="sibTrans" presStyleLbl="sibTrans2D1" presStyleIdx="1" presStyleCnt="2"/>
      <dgm:spPr/>
    </dgm:pt>
    <dgm:pt modelId="{C9D0FFA5-9A0D-4014-B5C8-CCD81F8D41CA}" type="pres">
      <dgm:prSet presAssocID="{436802AC-4907-4A8F-9887-BD91938BE783}" presName="connectorText" presStyleLbl="sibTrans2D1" presStyleIdx="1" presStyleCnt="2"/>
      <dgm:spPr/>
    </dgm:pt>
    <dgm:pt modelId="{4BB0763F-D999-4C85-9DC5-C0B6E66AD959}" type="pres">
      <dgm:prSet presAssocID="{FDF9158F-F47E-4463-BF74-9F20CE010EAC}" presName="node" presStyleLbl="node1" presStyleIdx="2" presStyleCnt="3">
        <dgm:presLayoutVars>
          <dgm:bulletEnabled val="1"/>
        </dgm:presLayoutVars>
      </dgm:prSet>
      <dgm:spPr/>
    </dgm:pt>
  </dgm:ptLst>
  <dgm:cxnLst>
    <dgm:cxn modelId="{23DB3609-DB6D-4DAE-8F43-CF1154971F5C}" srcId="{1A2390A4-B96A-4268-85B6-66992D1A717B}" destId="{FDF9158F-F47E-4463-BF74-9F20CE010EAC}" srcOrd="2" destOrd="0" parTransId="{87BB810D-DEF1-40BE-A564-10F57E145D2E}" sibTransId="{2153BA91-1677-4CD7-A262-356552E535A7}"/>
    <dgm:cxn modelId="{3ABCB521-1B3B-4B29-B852-AA936B844887}" srcId="{1A2390A4-B96A-4268-85B6-66992D1A717B}" destId="{50F31061-930F-4BA9-ACF8-778D0637CF71}" srcOrd="1" destOrd="0" parTransId="{BD8B7CC1-8F61-4B0B-931B-874B28FD8D09}" sibTransId="{436802AC-4907-4A8F-9887-BD91938BE783}"/>
    <dgm:cxn modelId="{EA391334-CCF0-44B5-B9F9-2BB19088D540}" type="presOf" srcId="{1A2390A4-B96A-4268-85B6-66992D1A717B}" destId="{4D53886C-88F1-487C-9DBC-2E58FF631592}" srcOrd="0" destOrd="0" presId="urn:microsoft.com/office/officeart/2005/8/layout/process1"/>
    <dgm:cxn modelId="{C5CEDF3E-D93D-4D5E-B25F-EF941BAAB529}" type="presOf" srcId="{436802AC-4907-4A8F-9887-BD91938BE783}" destId="{941F29EF-8D87-4687-84A5-5A298FFD2D21}" srcOrd="0" destOrd="0" presId="urn:microsoft.com/office/officeart/2005/8/layout/process1"/>
    <dgm:cxn modelId="{4D33FB43-727B-4804-99FC-82FFF2EFD43B}" type="presOf" srcId="{7B251500-8634-41F9-A0E7-55546795D67B}" destId="{016856B8-591E-4F4A-8874-33DCB07F7183}" srcOrd="0" destOrd="0" presId="urn:microsoft.com/office/officeart/2005/8/layout/process1"/>
    <dgm:cxn modelId="{0E74F367-F3FA-443E-B3AB-AF6942D141C3}" srcId="{1A2390A4-B96A-4268-85B6-66992D1A717B}" destId="{4D608BF9-CBEA-409F-A444-61E0384F9C01}" srcOrd="0" destOrd="0" parTransId="{EC4B8C1E-6EE0-47B7-880E-C136095EEA7F}" sibTransId="{7B251500-8634-41F9-A0E7-55546795D67B}"/>
    <dgm:cxn modelId="{8A919C6F-4BA8-406A-9B57-7281F4152FE5}" type="presOf" srcId="{FDF9158F-F47E-4463-BF74-9F20CE010EAC}" destId="{4BB0763F-D999-4C85-9DC5-C0B6E66AD959}" srcOrd="0" destOrd="0" presId="urn:microsoft.com/office/officeart/2005/8/layout/process1"/>
    <dgm:cxn modelId="{F1F3F671-FB12-418C-8F3D-D36D4F58C022}" type="presOf" srcId="{7B251500-8634-41F9-A0E7-55546795D67B}" destId="{EDC75D15-3508-4774-B6D5-D097D10CAF44}" srcOrd="1" destOrd="0" presId="urn:microsoft.com/office/officeart/2005/8/layout/process1"/>
    <dgm:cxn modelId="{004BB77F-060B-474F-B62D-50FBD6A3A7D2}" type="presOf" srcId="{50F31061-930F-4BA9-ACF8-778D0637CF71}" destId="{9D16A403-E1C6-4970-99E8-F3119E469FBE}" srcOrd="0" destOrd="0" presId="urn:microsoft.com/office/officeart/2005/8/layout/process1"/>
    <dgm:cxn modelId="{C3E61590-A1EF-46B0-9B78-7709E078D753}" type="presOf" srcId="{4D608BF9-CBEA-409F-A444-61E0384F9C01}" destId="{52D481EF-699C-473D-BE3B-A411490578D4}" srcOrd="0" destOrd="0" presId="urn:microsoft.com/office/officeart/2005/8/layout/process1"/>
    <dgm:cxn modelId="{321E83E7-FEC0-4E2D-808A-543A19FE33E6}" type="presOf" srcId="{436802AC-4907-4A8F-9887-BD91938BE783}" destId="{C9D0FFA5-9A0D-4014-B5C8-CCD81F8D41CA}" srcOrd="1" destOrd="0" presId="urn:microsoft.com/office/officeart/2005/8/layout/process1"/>
    <dgm:cxn modelId="{9A415061-1754-48B1-886C-285030571741}" type="presParOf" srcId="{4D53886C-88F1-487C-9DBC-2E58FF631592}" destId="{52D481EF-699C-473D-BE3B-A411490578D4}" srcOrd="0" destOrd="0" presId="urn:microsoft.com/office/officeart/2005/8/layout/process1"/>
    <dgm:cxn modelId="{E4D166CE-AAC8-4281-9CA6-11E73B9CE418}" type="presParOf" srcId="{4D53886C-88F1-487C-9DBC-2E58FF631592}" destId="{016856B8-591E-4F4A-8874-33DCB07F7183}" srcOrd="1" destOrd="0" presId="urn:microsoft.com/office/officeart/2005/8/layout/process1"/>
    <dgm:cxn modelId="{78632639-CA72-4D74-BCCE-205F4EF301D5}" type="presParOf" srcId="{016856B8-591E-4F4A-8874-33DCB07F7183}" destId="{EDC75D15-3508-4774-B6D5-D097D10CAF44}" srcOrd="0" destOrd="0" presId="urn:microsoft.com/office/officeart/2005/8/layout/process1"/>
    <dgm:cxn modelId="{66420786-A66B-43F8-AD3A-8A15BA29A81A}" type="presParOf" srcId="{4D53886C-88F1-487C-9DBC-2E58FF631592}" destId="{9D16A403-E1C6-4970-99E8-F3119E469FBE}" srcOrd="2" destOrd="0" presId="urn:microsoft.com/office/officeart/2005/8/layout/process1"/>
    <dgm:cxn modelId="{80C3A0F6-29C7-43D8-9EDA-CCF3834449D6}" type="presParOf" srcId="{4D53886C-88F1-487C-9DBC-2E58FF631592}" destId="{941F29EF-8D87-4687-84A5-5A298FFD2D21}" srcOrd="3" destOrd="0" presId="urn:microsoft.com/office/officeart/2005/8/layout/process1"/>
    <dgm:cxn modelId="{55EBFF47-077D-4940-9F71-54724964E296}" type="presParOf" srcId="{941F29EF-8D87-4687-84A5-5A298FFD2D21}" destId="{C9D0FFA5-9A0D-4014-B5C8-CCD81F8D41CA}" srcOrd="0" destOrd="0" presId="urn:microsoft.com/office/officeart/2005/8/layout/process1"/>
    <dgm:cxn modelId="{A8B5121B-544F-4F75-9D50-4FA5773033AF}" type="presParOf" srcId="{4D53886C-88F1-487C-9DBC-2E58FF631592}" destId="{4BB0763F-D999-4C85-9DC5-C0B6E66AD95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481EF-699C-473D-BE3B-A411490578D4}">
      <dsp:nvSpPr>
        <dsp:cNvPr id="0" name=""/>
        <dsp:cNvSpPr/>
      </dsp:nvSpPr>
      <dsp:spPr>
        <a:xfrm>
          <a:off x="7808" y="371167"/>
          <a:ext cx="1499837" cy="942085"/>
        </a:xfrm>
        <a:prstGeom prst="roundRect">
          <a:avLst>
            <a:gd name="adj" fmla="val 10000"/>
          </a:avLst>
        </a:prstGeom>
        <a:gradFill rotWithShape="0">
          <a:gsLst>
            <a:gs pos="0">
              <a:schemeClr val="dk2">
                <a:hueOff val="0"/>
                <a:satOff val="0"/>
                <a:lumOff val="0"/>
                <a:alphaOff val="0"/>
                <a:tint val="65000"/>
                <a:shade val="92000"/>
                <a:satMod val="130000"/>
              </a:schemeClr>
            </a:gs>
            <a:gs pos="45000">
              <a:schemeClr val="dk2">
                <a:hueOff val="0"/>
                <a:satOff val="0"/>
                <a:lumOff val="0"/>
                <a:alphaOff val="0"/>
                <a:tint val="60000"/>
                <a:shade val="99000"/>
                <a:satMod val="120000"/>
              </a:schemeClr>
            </a:gs>
            <a:gs pos="100000">
              <a:schemeClr val="dk2">
                <a:hueOff val="0"/>
                <a:satOff val="0"/>
                <a:lumOff val="0"/>
                <a:alphaOff val="0"/>
                <a:tint val="55000"/>
                <a:satMod val="140000"/>
              </a:schemeClr>
            </a:gs>
          </a:gsLst>
          <a:path path="circle">
            <a:fillToRect l="100000" t="100000" r="100000" b="100000"/>
          </a:path>
        </a:gradFill>
        <a:ln w="19050">
          <a:solidFill>
            <a:schemeClr val="tx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Intervention</a:t>
          </a:r>
        </a:p>
      </dsp:txBody>
      <dsp:txXfrm>
        <a:off x="35401" y="398760"/>
        <a:ext cx="1444651" cy="886899"/>
      </dsp:txXfrm>
    </dsp:sp>
    <dsp:sp modelId="{016856B8-591E-4F4A-8874-33DCB07F7183}">
      <dsp:nvSpPr>
        <dsp:cNvPr id="0" name=""/>
        <dsp:cNvSpPr/>
      </dsp:nvSpPr>
      <dsp:spPr>
        <a:xfrm>
          <a:off x="1657629" y="656230"/>
          <a:ext cx="317965" cy="371959"/>
        </a:xfrm>
        <a:prstGeom prst="rightArrow">
          <a:avLst>
            <a:gd name="adj1" fmla="val 60000"/>
            <a:gd name="adj2" fmla="val 50000"/>
          </a:avLst>
        </a:prstGeom>
        <a:gradFill rotWithShape="0">
          <a:gsLst>
            <a:gs pos="0">
              <a:schemeClr val="dk2">
                <a:tint val="60000"/>
                <a:hueOff val="0"/>
                <a:satOff val="0"/>
                <a:lumOff val="0"/>
                <a:alphaOff val="0"/>
                <a:tint val="65000"/>
                <a:shade val="92000"/>
                <a:satMod val="130000"/>
              </a:schemeClr>
            </a:gs>
            <a:gs pos="45000">
              <a:schemeClr val="dk2">
                <a:tint val="60000"/>
                <a:hueOff val="0"/>
                <a:satOff val="0"/>
                <a:lumOff val="0"/>
                <a:alphaOff val="0"/>
                <a:tint val="60000"/>
                <a:shade val="99000"/>
                <a:satMod val="120000"/>
              </a:schemeClr>
            </a:gs>
            <a:gs pos="100000">
              <a:schemeClr val="dk2">
                <a:tint val="60000"/>
                <a:hueOff val="0"/>
                <a:satOff val="0"/>
                <a:lumOff val="0"/>
                <a:alphaOff val="0"/>
                <a:tint val="55000"/>
                <a:satMod val="140000"/>
              </a:schemeClr>
            </a:gs>
          </a:gsLst>
          <a:path path="circle">
            <a:fillToRect l="100000" t="100000" r="100000" b="100000"/>
          </a:path>
        </a:gradFill>
        <a:ln w="19050">
          <a:solidFill>
            <a:schemeClr val="tx2"/>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dirty="0"/>
        </a:p>
      </dsp:txBody>
      <dsp:txXfrm>
        <a:off x="1657629" y="730622"/>
        <a:ext cx="222576" cy="223175"/>
      </dsp:txXfrm>
    </dsp:sp>
    <dsp:sp modelId="{9D16A403-E1C6-4970-99E8-F3119E469FBE}">
      <dsp:nvSpPr>
        <dsp:cNvPr id="0" name=""/>
        <dsp:cNvSpPr/>
      </dsp:nvSpPr>
      <dsp:spPr>
        <a:xfrm>
          <a:off x="2107581" y="371167"/>
          <a:ext cx="1499837" cy="942085"/>
        </a:xfrm>
        <a:prstGeom prst="roundRect">
          <a:avLst>
            <a:gd name="adj" fmla="val 10000"/>
          </a:avLst>
        </a:prstGeom>
        <a:gradFill rotWithShape="0">
          <a:gsLst>
            <a:gs pos="0">
              <a:schemeClr val="dk2">
                <a:hueOff val="0"/>
                <a:satOff val="0"/>
                <a:lumOff val="0"/>
                <a:alphaOff val="0"/>
                <a:tint val="65000"/>
                <a:shade val="92000"/>
                <a:satMod val="130000"/>
              </a:schemeClr>
            </a:gs>
            <a:gs pos="45000">
              <a:schemeClr val="dk2">
                <a:hueOff val="0"/>
                <a:satOff val="0"/>
                <a:lumOff val="0"/>
                <a:alphaOff val="0"/>
                <a:tint val="60000"/>
                <a:shade val="99000"/>
                <a:satMod val="120000"/>
              </a:schemeClr>
            </a:gs>
            <a:gs pos="100000">
              <a:schemeClr val="dk2">
                <a:hueOff val="0"/>
                <a:satOff val="0"/>
                <a:lumOff val="0"/>
                <a:alphaOff val="0"/>
                <a:tint val="55000"/>
                <a:satMod val="140000"/>
              </a:schemeClr>
            </a:gs>
          </a:gsLst>
          <a:path path="circle">
            <a:fillToRect l="100000" t="100000" r="100000" b="100000"/>
          </a:path>
        </a:gradFill>
        <a:ln w="19050">
          <a:solidFill>
            <a:schemeClr val="tx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Output</a:t>
          </a:r>
        </a:p>
      </dsp:txBody>
      <dsp:txXfrm>
        <a:off x="2135174" y="398760"/>
        <a:ext cx="1444651" cy="886899"/>
      </dsp:txXfrm>
    </dsp:sp>
    <dsp:sp modelId="{941F29EF-8D87-4687-84A5-5A298FFD2D21}">
      <dsp:nvSpPr>
        <dsp:cNvPr id="0" name=""/>
        <dsp:cNvSpPr/>
      </dsp:nvSpPr>
      <dsp:spPr>
        <a:xfrm>
          <a:off x="3757402" y="656230"/>
          <a:ext cx="317965" cy="371959"/>
        </a:xfrm>
        <a:prstGeom prst="rightArrow">
          <a:avLst>
            <a:gd name="adj1" fmla="val 60000"/>
            <a:gd name="adj2" fmla="val 50000"/>
          </a:avLst>
        </a:prstGeom>
        <a:gradFill rotWithShape="0">
          <a:gsLst>
            <a:gs pos="0">
              <a:schemeClr val="dk2">
                <a:tint val="60000"/>
                <a:hueOff val="0"/>
                <a:satOff val="0"/>
                <a:lumOff val="0"/>
                <a:alphaOff val="0"/>
                <a:tint val="65000"/>
                <a:shade val="92000"/>
                <a:satMod val="130000"/>
              </a:schemeClr>
            </a:gs>
            <a:gs pos="45000">
              <a:schemeClr val="dk2">
                <a:tint val="60000"/>
                <a:hueOff val="0"/>
                <a:satOff val="0"/>
                <a:lumOff val="0"/>
                <a:alphaOff val="0"/>
                <a:tint val="60000"/>
                <a:shade val="99000"/>
                <a:satMod val="120000"/>
              </a:schemeClr>
            </a:gs>
            <a:gs pos="100000">
              <a:schemeClr val="dk2">
                <a:tint val="60000"/>
                <a:hueOff val="0"/>
                <a:satOff val="0"/>
                <a:lumOff val="0"/>
                <a:alphaOff val="0"/>
                <a:tint val="55000"/>
                <a:satMod val="140000"/>
              </a:schemeClr>
            </a:gs>
          </a:gsLst>
          <a:path path="circle">
            <a:fillToRect l="100000" t="100000" r="100000" b="100000"/>
          </a:path>
        </a:gradFill>
        <a:ln w="19050">
          <a:solidFill>
            <a:schemeClr val="tx2"/>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dirty="0"/>
        </a:p>
      </dsp:txBody>
      <dsp:txXfrm>
        <a:off x="3757402" y="730622"/>
        <a:ext cx="222576" cy="223175"/>
      </dsp:txXfrm>
    </dsp:sp>
    <dsp:sp modelId="{4BB0763F-D999-4C85-9DC5-C0B6E66AD959}">
      <dsp:nvSpPr>
        <dsp:cNvPr id="0" name=""/>
        <dsp:cNvSpPr/>
      </dsp:nvSpPr>
      <dsp:spPr>
        <a:xfrm>
          <a:off x="4207353" y="371167"/>
          <a:ext cx="1499837" cy="942085"/>
        </a:xfrm>
        <a:prstGeom prst="roundRect">
          <a:avLst>
            <a:gd name="adj" fmla="val 10000"/>
          </a:avLst>
        </a:prstGeom>
        <a:gradFill rotWithShape="0">
          <a:gsLst>
            <a:gs pos="0">
              <a:schemeClr val="dk2">
                <a:hueOff val="0"/>
                <a:satOff val="0"/>
                <a:lumOff val="0"/>
                <a:alphaOff val="0"/>
                <a:tint val="65000"/>
                <a:shade val="92000"/>
                <a:satMod val="130000"/>
              </a:schemeClr>
            </a:gs>
            <a:gs pos="45000">
              <a:schemeClr val="dk2">
                <a:hueOff val="0"/>
                <a:satOff val="0"/>
                <a:lumOff val="0"/>
                <a:alphaOff val="0"/>
                <a:tint val="60000"/>
                <a:shade val="99000"/>
                <a:satMod val="120000"/>
              </a:schemeClr>
            </a:gs>
            <a:gs pos="100000">
              <a:schemeClr val="dk2">
                <a:hueOff val="0"/>
                <a:satOff val="0"/>
                <a:lumOff val="0"/>
                <a:alphaOff val="0"/>
                <a:tint val="55000"/>
                <a:satMod val="140000"/>
              </a:schemeClr>
            </a:gs>
          </a:gsLst>
          <a:path path="circle">
            <a:fillToRect l="100000" t="100000" r="100000" b="100000"/>
          </a:path>
        </a:gradFill>
        <a:ln w="19050">
          <a:solidFill>
            <a:schemeClr val="tx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Outcome</a:t>
          </a:r>
        </a:p>
      </dsp:txBody>
      <dsp:txXfrm>
        <a:off x="4234946" y="398760"/>
        <a:ext cx="1444651" cy="8868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ADB3F-0C29-4500-9880-E5898363B8D5}" type="datetimeFigureOut">
              <a:rPr lang="en-US" smtClean="0"/>
              <a:t>8/8/2022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47EC4-8F80-4E61-BE9D-61782E4035B0}" type="slidenum">
              <a:rPr lang="en-US" smtClean="0"/>
              <a:t>‹#›</a:t>
            </a:fld>
            <a:endParaRPr lang="en-US" dirty="0"/>
          </a:p>
        </p:txBody>
      </p:sp>
    </p:spTree>
    <p:extLst>
      <p:ext uri="{BB962C8B-B14F-4D97-AF65-F5344CB8AC3E}">
        <p14:creationId xmlns:p14="http://schemas.microsoft.com/office/powerpoint/2010/main" val="586541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4811" indent="-282619" eaLnBrk="0" hangingPunct="0">
              <a:defRPr sz="2400">
                <a:solidFill>
                  <a:schemeClr val="tx1"/>
                </a:solidFill>
                <a:latin typeface="Arial" charset="0"/>
                <a:ea typeface="ＭＳ Ｐゴシック" pitchFamily="34" charset="-128"/>
              </a:defRPr>
            </a:lvl2pPr>
            <a:lvl3pPr marL="1130478" indent="-226095" eaLnBrk="0" hangingPunct="0">
              <a:defRPr sz="2400">
                <a:solidFill>
                  <a:schemeClr val="tx1"/>
                </a:solidFill>
                <a:latin typeface="Arial" charset="0"/>
                <a:ea typeface="ＭＳ Ｐゴシック" pitchFamily="34" charset="-128"/>
              </a:defRPr>
            </a:lvl3pPr>
            <a:lvl4pPr marL="1582670" indent="-226095" eaLnBrk="0" hangingPunct="0">
              <a:defRPr sz="2400">
                <a:solidFill>
                  <a:schemeClr val="tx1"/>
                </a:solidFill>
                <a:latin typeface="Arial" charset="0"/>
                <a:ea typeface="ＭＳ Ｐゴシック" pitchFamily="34" charset="-128"/>
              </a:defRPr>
            </a:lvl4pPr>
            <a:lvl5pPr marL="2034862" indent="-226095" eaLnBrk="0" hangingPunct="0">
              <a:defRPr sz="2400">
                <a:solidFill>
                  <a:schemeClr val="tx1"/>
                </a:solidFill>
                <a:latin typeface="Arial" charset="0"/>
                <a:ea typeface="ＭＳ Ｐゴシック" pitchFamily="34" charset="-128"/>
              </a:defRPr>
            </a:lvl5pPr>
            <a:lvl6pPr marL="2487054" indent="-226095" eaLnBrk="0" fontAlgn="base" hangingPunct="0">
              <a:spcBef>
                <a:spcPct val="0"/>
              </a:spcBef>
              <a:spcAft>
                <a:spcPct val="0"/>
              </a:spcAft>
              <a:defRPr sz="2400">
                <a:solidFill>
                  <a:schemeClr val="tx1"/>
                </a:solidFill>
                <a:latin typeface="Arial" charset="0"/>
                <a:ea typeface="ＭＳ Ｐゴシック" pitchFamily="34" charset="-128"/>
              </a:defRPr>
            </a:lvl6pPr>
            <a:lvl7pPr marL="2939245" indent="-226095" eaLnBrk="0" fontAlgn="base" hangingPunct="0">
              <a:spcBef>
                <a:spcPct val="0"/>
              </a:spcBef>
              <a:spcAft>
                <a:spcPct val="0"/>
              </a:spcAft>
              <a:defRPr sz="2400">
                <a:solidFill>
                  <a:schemeClr val="tx1"/>
                </a:solidFill>
                <a:latin typeface="Arial" charset="0"/>
                <a:ea typeface="ＭＳ Ｐゴシック" pitchFamily="34" charset="-128"/>
              </a:defRPr>
            </a:lvl7pPr>
            <a:lvl8pPr marL="3391437" indent="-226095" eaLnBrk="0" fontAlgn="base" hangingPunct="0">
              <a:spcBef>
                <a:spcPct val="0"/>
              </a:spcBef>
              <a:spcAft>
                <a:spcPct val="0"/>
              </a:spcAft>
              <a:defRPr sz="2400">
                <a:solidFill>
                  <a:schemeClr val="tx1"/>
                </a:solidFill>
                <a:latin typeface="Arial" charset="0"/>
                <a:ea typeface="ＭＳ Ｐゴシック" pitchFamily="34" charset="-128"/>
              </a:defRPr>
            </a:lvl8pPr>
            <a:lvl9pPr marL="3843627" indent="-22609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9B9281B0-F3AD-4456-96E3-F495AC8AD5FA}" type="slidenum">
              <a:rPr lang="en-US" altLang="en-US" sz="1200"/>
              <a:pPr eaLnBrk="1" hangingPunct="1"/>
              <a:t>6</a:t>
            </a:fld>
            <a:endParaRPr lang="en-US" altLang="en-US" sz="1200"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204942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u="sng" dirty="0"/>
              <a:t>Facilitator notes</a:t>
            </a:r>
            <a:r>
              <a:rPr lang="en-US" sz="1100" dirty="0"/>
              <a:t>: </a:t>
            </a:r>
            <a:r>
              <a:rPr lang="en-US" sz="1100" b="0" i="0" u="none" strike="noStrike" kern="1200" baseline="0" dirty="0">
                <a:solidFill>
                  <a:schemeClr val="tx1"/>
                </a:solidFill>
                <a:latin typeface="+mn-lt"/>
                <a:ea typeface="+mn-ea"/>
                <a:cs typeface="+mn-cs"/>
              </a:rPr>
              <a:t>Based on CNCS’s guidelines in the </a:t>
            </a:r>
            <a:r>
              <a:rPr lang="en-US" sz="1100" kern="1200" dirty="0">
                <a:solidFill>
                  <a:schemeClr val="tx1"/>
                </a:solidFill>
                <a:effectLst/>
                <a:latin typeface="+mn-lt"/>
                <a:ea typeface="+mn-ea"/>
                <a:cs typeface="+mn-cs"/>
              </a:rPr>
              <a:t>Frequently Asked Questions: Evaluation</a:t>
            </a:r>
            <a:r>
              <a:rPr lang="en-US" sz="1100" b="0" i="0" u="none" strike="noStrike" kern="1200" baseline="0" dirty="0">
                <a:solidFill>
                  <a:schemeClr val="tx1"/>
                </a:solidFill>
                <a:effectLst/>
                <a:latin typeface="+mn-lt"/>
                <a:ea typeface="+mn-ea"/>
                <a:cs typeface="+mn-cs"/>
              </a:rPr>
              <a:t> </a:t>
            </a:r>
            <a:r>
              <a:rPr lang="en-US" sz="1100" b="0" i="0" u="none" strike="noStrike" kern="1200" baseline="0" dirty="0">
                <a:solidFill>
                  <a:schemeClr val="tx1"/>
                </a:solidFill>
                <a:latin typeface="+mn-lt"/>
                <a:ea typeface="+mn-ea"/>
                <a:cs typeface="+mn-cs"/>
              </a:rPr>
              <a:t>document located in the Knowledge Network, when fully developed, your evaluation plan should include the following components: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tx1"/>
                </a:solidFill>
                <a:latin typeface="+mn-lt"/>
                <a:ea typeface="+mn-ea"/>
                <a:cs typeface="+mn-cs"/>
              </a:rPr>
              <a:t>Introduction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tx1"/>
                </a:solidFill>
                <a:latin typeface="+mn-lt"/>
                <a:ea typeface="+mn-ea"/>
                <a:cs typeface="+mn-cs"/>
              </a:rPr>
              <a:t>Program background</a:t>
            </a:r>
          </a:p>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Research questions to be addressed in the study </a:t>
            </a:r>
          </a:p>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Evaluation design, including a rationale for the design selected, an assessment of its strengths and limitations, and a description of the process and/or impact assessment components </a:t>
            </a:r>
          </a:p>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Sampling methods, measurement tools, and data collection procedures </a:t>
            </a:r>
          </a:p>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Analysis plan </a:t>
            </a:r>
          </a:p>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Reporting results</a:t>
            </a:r>
          </a:p>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Timeline, budget, and evaluator qualifications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mn-lt"/>
                <a:ea typeface="+mn-ea"/>
                <a:cs typeface="+mn-cs"/>
              </a:rPr>
              <a:t>We will talk about each of these components in more detail on the following slides.</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[We acknowledge that this is more detail than is provided in the most recent AmeriCorps NOFO. We would encourage you to submit more detailed evaluation plans in your application, but certainly when you are getting ready to conduct your evaluation you will need a more detailed evaluation plan that includes the components we will discuss here.]</a:t>
            </a:r>
          </a:p>
        </p:txBody>
      </p:sp>
      <p:sp>
        <p:nvSpPr>
          <p:cNvPr id="5" name="Slide Number Placeholder 4"/>
          <p:cNvSpPr>
            <a:spLocks noGrp="1"/>
          </p:cNvSpPr>
          <p:nvPr>
            <p:ph type="sldNum" sz="quarter" idx="11"/>
          </p:nvPr>
        </p:nvSpPr>
        <p:spPr/>
        <p:txBody>
          <a:bodyPr/>
          <a:lstStyle/>
          <a:p>
            <a:fld id="{DA910615-33E9-A44A-87B7-52BAF2946AF9}" type="slidenum">
              <a:rPr lang="en-US" smtClean="0"/>
              <a:pPr/>
              <a:t>51</a:t>
            </a:fld>
            <a:endParaRPr lang="en-US" dirty="0"/>
          </a:p>
        </p:txBody>
      </p:sp>
    </p:spTree>
    <p:extLst>
      <p:ext uri="{BB962C8B-B14F-4D97-AF65-F5344CB8AC3E}">
        <p14:creationId xmlns:p14="http://schemas.microsoft.com/office/powerpoint/2010/main" val="2510063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u="sng" dirty="0"/>
              <a:t>Facilitator notes</a:t>
            </a:r>
            <a:r>
              <a:rPr lang="en-US" dirty="0"/>
              <a:t>: An evaluation report is a written product that objectively describes all of the steps involved in completing the evaluation, including findings,</a:t>
            </a:r>
            <a:r>
              <a:rPr lang="en-US" baseline="0" dirty="0"/>
              <a:t> conclusions, and lessons learned. While the evaluator generally leads the report writing process, several different types of people may be involved in developing and/or reviewing the final report. For example, the program background section may be best provided and/or reviewed by program staff, while descriptions requiring more technical explanation, such as evaluation methods, procedures and study limitations, are best written by the program evaluator. Conclusions and recommendations also should be written by the evaluator, so a more independent assessment of the findings is provided. However, lessons learned, including implications for program modification or improvement, are best determined through discussions involving a wider group of program stakeholders, including program staff, funders and program beneficiaries, as appropriate. Questions for future research should be identified through a collaborative approach involving program staff, the evaluator, and other program stakeholders.</a:t>
            </a:r>
          </a:p>
          <a:p>
            <a:endParaRPr lang="en-US" baseline="0" dirty="0"/>
          </a:p>
          <a:p>
            <a:pPr lvl="0"/>
            <a:r>
              <a:rPr lang="en-US" dirty="0"/>
              <a:t>An</a:t>
            </a:r>
            <a:r>
              <a:rPr lang="en-US" baseline="0" dirty="0"/>
              <a:t> evaluation report also p</a:t>
            </a:r>
            <a:r>
              <a:rPr lang="en-US" dirty="0"/>
              <a:t>rovides a basis for further discussion on:</a:t>
            </a:r>
          </a:p>
          <a:p>
            <a:pPr marL="171450" lvl="0" indent="-171450">
              <a:buFontTx/>
              <a:buChar char="-"/>
            </a:pPr>
            <a:r>
              <a:rPr lang="en-US" dirty="0"/>
              <a:t>Understanding the program’s accountability to its theory of change</a:t>
            </a:r>
          </a:p>
          <a:p>
            <a:pPr marL="171450" lvl="0" indent="-171450">
              <a:buFontTx/>
              <a:buChar char="-"/>
            </a:pPr>
            <a:r>
              <a:rPr lang="en-US" dirty="0"/>
              <a:t>Decision-making on policies and programs</a:t>
            </a:r>
          </a:p>
          <a:p>
            <a:pPr marL="171450" lvl="0" indent="-171450">
              <a:buFontTx/>
              <a:buChar char="-"/>
            </a:pPr>
            <a:r>
              <a:rPr lang="en-US" dirty="0"/>
              <a:t>Drawing lessons for program improvement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writing the final report, it should</a:t>
            </a:r>
            <a:r>
              <a:rPr lang="en-US" baseline="0" dirty="0"/>
              <a:t> be</a:t>
            </a:r>
            <a:r>
              <a:rPr lang="en-US" dirty="0"/>
              <a:t> a key consideration who the main audience will</a:t>
            </a:r>
            <a:r>
              <a:rPr lang="en-US" baseline="0" dirty="0"/>
              <a:t> be</a:t>
            </a:r>
            <a:r>
              <a:rPr lang="en-US" dirty="0"/>
              <a:t> for the report. In general, it is best to anticipate the report will be viewed by a wider audience, not just</a:t>
            </a:r>
            <a:r>
              <a:rPr lang="en-US" baseline="0" dirty="0"/>
              <a:t> CNCS and program staff. Then the report can be most useful for communicating study findings to outside stakeholders. When writing for a broader audience, the study description and reporting of results should be provided using less technical language, and the more technical aspects of the study should be moved to an appendix. Also, enough detailed information should be provided so that outside parties can gain a full understanding of the program and the evaluation processes. In the instance where</a:t>
            </a:r>
            <a:r>
              <a:rPr lang="en-US" dirty="0"/>
              <a:t> the report is mainly intended for internal program use, then the potential audience may</a:t>
            </a:r>
            <a:r>
              <a:rPr lang="en-US" baseline="0" dirty="0"/>
              <a:t> be</a:t>
            </a:r>
            <a:r>
              <a:rPr lang="en-US" dirty="0"/>
              <a:t> less of a concern</a:t>
            </a:r>
            <a:r>
              <a:rPr lang="en-US" baseline="0" dirty="0"/>
              <a:t> and the report can be written to a narrower audience. </a:t>
            </a:r>
            <a:endParaRPr lang="en-US" dirty="0"/>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52</a:t>
            </a:fld>
            <a:endParaRPr lang="en-US" dirty="0"/>
          </a:p>
        </p:txBody>
      </p:sp>
    </p:spTree>
    <p:extLst>
      <p:ext uri="{BB962C8B-B14F-4D97-AF65-F5344CB8AC3E}">
        <p14:creationId xmlns:p14="http://schemas.microsoft.com/office/powerpoint/2010/main" val="1125094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04951-3DEC-4B89-BC62-E642E1C61753}" type="slidenum">
              <a:rPr lang="en-US" smtClean="0"/>
              <a:t>60</a:t>
            </a:fld>
            <a:endParaRPr lang="en-US" dirty="0"/>
          </a:p>
        </p:txBody>
      </p:sp>
    </p:spTree>
    <p:extLst>
      <p:ext uri="{BB962C8B-B14F-4D97-AF65-F5344CB8AC3E}">
        <p14:creationId xmlns:p14="http://schemas.microsoft.com/office/powerpoint/2010/main" val="4152325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04951-3DEC-4B89-BC62-E642E1C61753}" type="slidenum">
              <a:rPr lang="en-US" smtClean="0"/>
              <a:t>9</a:t>
            </a:fld>
            <a:endParaRPr lang="en-US" dirty="0"/>
          </a:p>
        </p:txBody>
      </p:sp>
    </p:spTree>
    <p:extLst>
      <p:ext uri="{BB962C8B-B14F-4D97-AF65-F5344CB8AC3E}">
        <p14:creationId xmlns:p14="http://schemas.microsoft.com/office/powerpoint/2010/main" val="369047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47EC4-8F80-4E61-BE9D-61782E4035B0}" type="slidenum">
              <a:rPr lang="en-US" smtClean="0"/>
              <a:t>10</a:t>
            </a:fld>
            <a:endParaRPr lang="en-US" dirty="0"/>
          </a:p>
        </p:txBody>
      </p:sp>
    </p:spTree>
    <p:extLst>
      <p:ext uri="{BB962C8B-B14F-4D97-AF65-F5344CB8AC3E}">
        <p14:creationId xmlns:p14="http://schemas.microsoft.com/office/powerpoint/2010/main" val="129987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Under section 132A(b) of the NCSA, organizations that have been convicted of a federal crime may not receive assistance described in this Notice. </a:t>
            </a:r>
          </a:p>
          <a:p>
            <a:r>
              <a:rPr lang="en-US" i="1" dirty="0"/>
              <a:t>Note that under section 745 of Title VII, Division E of the Consolidated Appropriations</a:t>
            </a:r>
          </a:p>
          <a:p>
            <a:r>
              <a:rPr lang="en-US" i="1" dirty="0"/>
              <a:t>Act, 2016, if CNCS is aware that any corporation has any unpaid Federal tax liability which—</a:t>
            </a:r>
          </a:p>
          <a:p>
            <a:pPr lvl="1"/>
            <a:r>
              <a:rPr lang="en-US" i="1" dirty="0"/>
              <a:t>has been assessed,</a:t>
            </a:r>
          </a:p>
          <a:p>
            <a:pPr lvl="1"/>
            <a:r>
              <a:rPr lang="en-US" i="1" dirty="0"/>
              <a:t>for which all judicial and administrative remedies have been exhausted or have lapsed, and </a:t>
            </a:r>
          </a:p>
          <a:p>
            <a:pPr lvl="1"/>
            <a:r>
              <a:rPr lang="en-US" i="1" dirty="0"/>
              <a:t>that is not being paid in a timely manner pursuant to an agreement with the authority responsible for collecting the tax liability, that corporation is not eligible for an award under this Notice. A similar restriction may be enacted with the appropriation which will fund awards under this Notice. However, this exclusion will not apply to a corporation which a federal agency has considered for suspension or debarment and has made a determination that suspension or debarment is not necessary to protect the interest of the federal government </a:t>
            </a:r>
          </a:p>
          <a:p>
            <a:r>
              <a:rPr lang="en-US" i="1" dirty="0"/>
              <a:t>Pursuant to the Lobbying Disclosure Act of 1995, an organization described in Section 501(c)(4) of the Internal Revenue Code of 1986, 26 U.S.C. 501(c)(4) that engages in lobbying activities is not eligible to apply for CNCS funding.</a:t>
            </a:r>
          </a:p>
          <a:p>
            <a:endParaRPr lang="en-US" dirty="0"/>
          </a:p>
        </p:txBody>
      </p:sp>
      <p:sp>
        <p:nvSpPr>
          <p:cNvPr id="4" name="Slide Number Placeholder 3"/>
          <p:cNvSpPr>
            <a:spLocks noGrp="1"/>
          </p:cNvSpPr>
          <p:nvPr>
            <p:ph type="sldNum" sz="quarter" idx="10"/>
          </p:nvPr>
        </p:nvSpPr>
        <p:spPr/>
        <p:txBody>
          <a:bodyPr/>
          <a:lstStyle/>
          <a:p>
            <a:fld id="{B7104951-3DEC-4B89-BC62-E642E1C61753}" type="slidenum">
              <a:rPr lang="en-US" smtClean="0"/>
              <a:t>15</a:t>
            </a:fld>
            <a:endParaRPr lang="en-US" dirty="0"/>
          </a:p>
        </p:txBody>
      </p:sp>
    </p:spTree>
    <p:extLst>
      <p:ext uri="{BB962C8B-B14F-4D97-AF65-F5344CB8AC3E}">
        <p14:creationId xmlns:p14="http://schemas.microsoft.com/office/powerpoint/2010/main" val="249935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CNCS and SI value programs that move towards evidence based.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goal is to have strong</a:t>
            </a:r>
            <a:r>
              <a:rPr lang="en-US" sz="1200" kern="1200" baseline="0" dirty="0">
                <a:solidFill>
                  <a:schemeClr val="tx1"/>
                </a:solidFill>
                <a:effectLst/>
                <a:latin typeface="+mn-lt"/>
                <a:ea typeface="+mn-ea"/>
                <a:cs typeface="+mn-cs"/>
              </a:rPr>
              <a:t> evidence to support your specific program model (i.e. theory of change/logic model)</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Most programs are at the evidence informed level. We want to see programs moving from informed to evidence based</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Program evaluation, performance measures, data collection all help programs move up on continuum-Building evidence is key to that success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Why do evaluation?  To build evidence of effectiveness, and for program improvement. </a:t>
            </a:r>
          </a:p>
          <a:p>
            <a:r>
              <a:rPr lang="en-US" sz="1200" u="sng" kern="1200" dirty="0">
                <a:solidFill>
                  <a:schemeClr val="tx1"/>
                </a:solidFill>
                <a:effectLst/>
                <a:latin typeface="+mn-lt"/>
                <a:ea typeface="+mn-ea"/>
                <a:cs typeface="+mn-cs"/>
              </a:rPr>
              <a:t>Facilitators Notes</a:t>
            </a:r>
            <a:r>
              <a:rPr lang="en-US" sz="1200" kern="1200" dirty="0">
                <a:solidFill>
                  <a:schemeClr val="tx1"/>
                </a:solidFill>
                <a:effectLst/>
                <a:latin typeface="+mn-lt"/>
                <a:ea typeface="+mn-ea"/>
                <a:cs typeface="+mn-cs"/>
              </a:rPr>
              <a:t>: This diagram illustrates CNCS’s overall developmental approach. It shows that evidence falls along a continuum with the understanding that identifying an evidence-based program model requires organizational capacities that correspond to an organization’s life cycle.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The key building blocks for generating evidence are shown in the diagram.</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first step is identifying a strong program design by gathering evidence that supports the intervention to be used. During this initial process, it is helpful to develop a logic model which clearly communicates the central model of your program.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also is recommended that the program be piloted during this initial step to ensure its effective implementation prior to expanding the program more widely.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Once a strong program design has been identified, the second building block is ensuring the effective full implementation of the program.</a:t>
            </a:r>
            <a:r>
              <a:rPr lang="en-US" sz="1200" kern="1200" dirty="0">
                <a:solidFill>
                  <a:schemeClr val="tx1"/>
                </a:solidFill>
                <a:effectLst/>
                <a:latin typeface="+mn-lt"/>
                <a:ea typeface="+mn-ea"/>
                <a:cs typeface="+mn-cs"/>
              </a:rPr>
              <a:t> Efforts should be made to document program processes, ensure fidelity to the central program model, evaluate program quality and efficiency, and establish continuous process improvement protocols.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Much of these activities can be supported through the identification and regular monitoring of performance measures.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next level in the continuum is assessing the program’s outcomes.</a:t>
            </a:r>
            <a:r>
              <a:rPr lang="en-US" sz="1200" kern="1200" dirty="0">
                <a:solidFill>
                  <a:schemeClr val="tx1"/>
                </a:solidFill>
                <a:effectLst/>
                <a:latin typeface="+mn-lt"/>
                <a:ea typeface="+mn-ea"/>
                <a:cs typeface="+mn-cs"/>
              </a:rPr>
              <a:t> This process involves developing indicators for measuring outcomes, possibly conducting one of the less rigorous outcome evaluation designs, such as a single group pre-post design to measure program outcomes, and conducting a thorough process evaluation. We will discuss what these types of evaluation designs entail later in this presentation. </a:t>
            </a:r>
          </a:p>
          <a:p>
            <a:r>
              <a:rPr lang="en-US" sz="1200" kern="1200" dirty="0">
                <a:solidFill>
                  <a:schemeClr val="tx1"/>
                </a:solidFill>
                <a:effectLst/>
                <a:latin typeface="+mn-lt"/>
                <a:ea typeface="+mn-ea"/>
                <a:cs typeface="+mn-cs"/>
              </a:rPr>
              <a:t>One step further in the continuum is obtaining evidence of positive program outcomes by examining the linkages between program activities and outcomes. Programs at this level of the continuum will have performed multiple pre- and post-evaluations and conducted outcome evaluations using an independent evaluator. </a:t>
            </a:r>
          </a:p>
          <a:p>
            <a:r>
              <a:rPr lang="en-US" sz="1200" kern="1200" dirty="0">
                <a:solidFill>
                  <a:schemeClr val="tx1"/>
                </a:solidFill>
                <a:effectLst/>
                <a:latin typeface="+mn-lt"/>
                <a:ea typeface="+mn-ea"/>
                <a:cs typeface="+mn-cs"/>
              </a:rPr>
              <a:t>Finally, the highest level of evidence allows a program to make the claim of being evidence-based by attaining strong evidence of positive program outcomes. At this level, programs have established the causal linkage between program activities and intended outcomes/impacts. Programs at this level have completed multiple independent evaluations using strong study designs, such as a quasi-experimental evaluation using a comparison group or an experimental, random assignment design study.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of these programs also have measured the cost effectiveness of their program compared to other interventions addressing the same need.</a:t>
            </a:r>
          </a:p>
          <a:p>
            <a:r>
              <a:rPr lang="en-US" sz="1200" kern="1200" dirty="0">
                <a:solidFill>
                  <a:schemeClr val="tx1"/>
                </a:solidFill>
                <a:effectLst/>
                <a:latin typeface="+mn-lt"/>
                <a:ea typeface="+mn-ea"/>
                <a:cs typeface="+mn-cs"/>
              </a:rPr>
              <a:t>Based on this understanding of a continuum of evidence, a strong program design, sound performance measures, and the identification of measureable program outcomes are a fundamental starting point for building evidence of effectiveness. Consequently, attempts to generate experimental evidence before earlier developmental work has been completed is not recommended and may result in wasting valuable resources. </a:t>
            </a:r>
            <a:r>
              <a:rPr lang="en-US" sz="1200" b="1" kern="1200" dirty="0">
                <a:solidFill>
                  <a:schemeClr val="tx1"/>
                </a:solidFill>
                <a:effectLst/>
                <a:latin typeface="+mn-lt"/>
                <a:ea typeface="+mn-ea"/>
                <a:cs typeface="+mn-cs"/>
              </a:rPr>
              <a:t>As an agency, CNCS continues to develop a funding strategy that will create a portfolio of programs reflecting a range of evidence levels (e.g., strong, moderate, preliminary) that are appropriate to the program’s life cycle and investment of public dollars</a:t>
            </a:r>
            <a:r>
              <a:rPr lang="en-US" sz="1200" kern="1200" dirty="0">
                <a:solidFill>
                  <a:schemeClr val="tx1"/>
                </a:solidFill>
                <a:effectLst/>
                <a:latin typeface="+mn-lt"/>
                <a:ea typeface="+mn-ea"/>
                <a:cs typeface="+mn-cs"/>
              </a:rPr>
              <a:t>. CNCS sees value in infusing evaluative thinking and knowledge into every phase of a program’s life cycle – program development, implementation, improvement, and replication/scaling.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27</a:t>
            </a:fld>
            <a:endParaRPr lang="en-US" dirty="0"/>
          </a:p>
        </p:txBody>
      </p:sp>
    </p:spTree>
    <p:extLst>
      <p:ext uri="{BB962C8B-B14F-4D97-AF65-F5344CB8AC3E}">
        <p14:creationId xmlns:p14="http://schemas.microsoft.com/office/powerpoint/2010/main" val="3584953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1" indent="0" algn="l" defTabSz="453533"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a:t>
            </a:r>
            <a:r>
              <a:rPr lang="en-US" baseline="0" dirty="0"/>
              <a:t> </a:t>
            </a:r>
            <a:r>
              <a:rPr lang="en-US" dirty="0"/>
              <a:t>As you begin to define the purpose and scope of your evaluation, it is helpful</a:t>
            </a:r>
            <a:r>
              <a:rPr lang="en-US" baseline="0" dirty="0"/>
              <a:t> to refer to your program’s logic model </a:t>
            </a:r>
            <a:r>
              <a:rPr lang="en-US" dirty="0"/>
              <a:t>to clarify and confirm your program’s operations or processes and intended outcomes.</a:t>
            </a:r>
            <a:r>
              <a:rPr lang="en-US" dirty="0">
                <a:solidFill>
                  <a:schemeClr val="tx2"/>
                </a:solidFill>
                <a:latin typeface="Arial" panose="020B0604020202020204" pitchFamily="34" charset="0"/>
                <a:cs typeface="Arial" panose="020B0604020202020204" pitchFamily="34" charset="0"/>
              </a:rPr>
              <a:t> For an overview of logic models, CNCS grantees can refer to the module, “How to Develop a Program Logic Model” located on the Knowledge Network.</a:t>
            </a:r>
          </a:p>
          <a:p>
            <a:pPr marL="0" lvl="1" defTabSz="453533">
              <a:defRPr/>
            </a:pPr>
            <a:endParaRPr lang="en-US" dirty="0"/>
          </a:p>
          <a:p>
            <a:pPr marL="0" lvl="1" defTabSz="453533">
              <a:defRPr/>
            </a:pPr>
            <a:r>
              <a:rPr lang="en-US" dirty="0"/>
              <a:t>To briefly review, a program logic model is a detailed visual representation of your program and its </a:t>
            </a:r>
            <a:r>
              <a:rPr lang="en-US" dirty="0">
                <a:solidFill>
                  <a:schemeClr val="tx2"/>
                </a:solidFill>
              </a:rPr>
              <a:t>theory of change </a:t>
            </a:r>
            <a:r>
              <a:rPr lang="en-US" dirty="0"/>
              <a:t>that communicates how your program works, the resources you have to operate your program, the activities you carry out, and the outcomes you hope to achieve. It communicates how your program works by depicting the intended relationships among program components. Key program components consist of:</a:t>
            </a:r>
          </a:p>
          <a:p>
            <a:pPr marL="0" lvl="1" defTabSz="453533">
              <a:defRPr/>
            </a:pPr>
            <a:endParaRPr lang="en-US" dirty="0"/>
          </a:p>
          <a:p>
            <a:pPr marL="170074" lvl="1" indent="-170074" defTabSz="453533">
              <a:buFontTx/>
              <a:buChar char="-"/>
              <a:defRPr/>
            </a:pPr>
            <a:r>
              <a:rPr lang="en-US" dirty="0"/>
              <a:t>Inputs or resources - which are considered essential for a program’s activities to occur. </a:t>
            </a:r>
          </a:p>
          <a:p>
            <a:pPr marL="170074" lvl="1" indent="-170074" defTabSz="453533">
              <a:buFontTx/>
              <a:buChar char="-"/>
              <a:defRPr/>
            </a:pPr>
            <a:r>
              <a:rPr lang="en-US" dirty="0"/>
              <a:t>Activities – which are the specific actions that make up your program or intervention. </a:t>
            </a:r>
          </a:p>
          <a:p>
            <a:pPr marL="170074" lvl="1" indent="-170074" defTabSz="453533">
              <a:buFontTx/>
              <a:buChar char="-"/>
              <a:defRPr/>
            </a:pPr>
            <a:r>
              <a:rPr lang="en-US" dirty="0"/>
              <a:t>Outputs – what a program’s specific activities will create or produce, providing evidence of service delivery</a:t>
            </a:r>
            <a:r>
              <a:rPr lang="en-US" baseline="0" dirty="0"/>
              <a:t> (e.g.,</a:t>
            </a:r>
            <a:r>
              <a:rPr lang="en-US" dirty="0"/>
              <a:t> the</a:t>
            </a:r>
            <a:r>
              <a:rPr lang="en-US" baseline="0" dirty="0"/>
              <a:t> </a:t>
            </a:r>
            <a:r>
              <a:rPr lang="en-US" dirty="0"/>
              <a:t>number of beneficiaries served or the number of children improving reading scores). </a:t>
            </a:r>
          </a:p>
          <a:p>
            <a:pPr marL="170074" lvl="1" indent="-170074" defTabSz="453533">
              <a:buFontTx/>
              <a:buChar char="-"/>
              <a:defRPr/>
            </a:pPr>
            <a:r>
              <a:rPr lang="en-US" dirty="0"/>
              <a:t>Outcomes - the specific changes that may result from a program’s activities or intervention. </a:t>
            </a:r>
          </a:p>
          <a:p>
            <a:pPr marL="0" lvl="1" defTabSz="453533">
              <a:defRPr/>
            </a:pPr>
            <a:endParaRPr lang="en-US" dirty="0"/>
          </a:p>
          <a:p>
            <a:pPr marL="0" lvl="1" defTabSz="453533">
              <a:defRPr/>
            </a:pPr>
            <a:r>
              <a:rPr lang="en-US" dirty="0"/>
              <a:t>In addition,</a:t>
            </a:r>
            <a:r>
              <a:rPr lang="en-US" baseline="0" dirty="0"/>
              <a:t> we can think of a </a:t>
            </a:r>
            <a:r>
              <a:rPr lang="en-US" dirty="0"/>
              <a:t>logic model as essentially having two “sides.” The </a:t>
            </a:r>
            <a:r>
              <a:rPr lang="en-US" b="1" dirty="0"/>
              <a:t>process</a:t>
            </a:r>
            <a:r>
              <a:rPr lang="en-US" dirty="0"/>
              <a:t> side focuses on a program’s implementation or its planned work – inputs/resources, activities, and outputs (direct products). The </a:t>
            </a:r>
            <a:r>
              <a:rPr lang="en-US" b="1" dirty="0"/>
              <a:t>outcomes</a:t>
            </a:r>
            <a:r>
              <a:rPr lang="en-US" dirty="0"/>
              <a:t> side of the logic model describes the expected sequence of changes that the program is to accomplish, which can be short-term, medium-term, and/or long-term changes. The outcomes side reflects the</a:t>
            </a:r>
            <a:r>
              <a:rPr lang="en-US" baseline="0" dirty="0"/>
              <a:t> differ</a:t>
            </a:r>
            <a:r>
              <a:rPr lang="en-US" dirty="0"/>
              <a:t>ence the program intends to make. </a:t>
            </a:r>
          </a:p>
          <a:p>
            <a:pPr marL="0" lvl="1" defTabSz="453533">
              <a:defRPr/>
            </a:pPr>
            <a:endParaRPr lang="en-US" dirty="0"/>
          </a:p>
          <a:p>
            <a:pPr marL="0" marR="0" lvl="1" indent="0" algn="l" defTabSz="453533" rtl="0" eaLnBrk="1" fontAlgn="auto" latinLnBrk="0" hangingPunct="1">
              <a:lnSpc>
                <a:spcPct val="100000"/>
              </a:lnSpc>
              <a:spcBef>
                <a:spcPts val="0"/>
              </a:spcBef>
              <a:spcAft>
                <a:spcPts val="0"/>
              </a:spcAft>
              <a:buClrTx/>
              <a:buSzTx/>
              <a:buFontTx/>
              <a:buNone/>
              <a:tabLst/>
              <a:defRPr/>
            </a:pPr>
            <a:r>
              <a:rPr lang="en-US" dirty="0"/>
              <a:t>Please see your handout, for an example of what a logic model might look like for a fictional AmeriCorps homelessness prevention program. </a:t>
            </a:r>
          </a:p>
          <a:p>
            <a:pPr marL="0" lvl="1" defTabSz="453533">
              <a:defRPr/>
            </a:pPr>
            <a:endParaRPr lang="en-US" u="none" baseline="0" dirty="0">
              <a:solidFill>
                <a:schemeClr val="tx1"/>
              </a:solidFill>
            </a:endParaRPr>
          </a:p>
          <a:p>
            <a:pPr marL="0" lvl="1" defTabSz="453533">
              <a:defRPr/>
            </a:pPr>
            <a:endParaRPr lang="en-US" u="none" baseline="0" dirty="0">
              <a:solidFill>
                <a:schemeClr val="tx1"/>
              </a:solidFill>
            </a:endParaRPr>
          </a:p>
          <a:p>
            <a:pPr marL="0" lvl="1" defTabSz="453533">
              <a:defRPr/>
            </a:pPr>
            <a:endParaRPr lang="en-US" u="none" baseline="0" dirty="0">
              <a:solidFill>
                <a:schemeClr val="tx1"/>
              </a:solidFill>
            </a:endParaRPr>
          </a:p>
          <a:p>
            <a:pPr marL="0" lvl="1" defTabSz="456889">
              <a:defRPr/>
            </a:pP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680792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ea typeface="ＭＳ Ｐゴシック" panose="020B0600070205080204" pitchFamily="34" charset="-128"/>
              </a:rPr>
              <a:t>Let’s consider how to ensure strong alignment within a set of performance measures; that is between an output performance measure and an outcome performance measure.</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When we talk about an aligned set of performance measures, we are referring to the strong link between the output and outcome; the outcome results from the output. Remember, an output is the amount of service completed, such as the number of students mentored. An outcome </a:t>
            </a:r>
            <a:r>
              <a:rPr lang="en-US" altLang="en-US" sz="1100" dirty="0"/>
              <a:t>reflects the changes or benefits that occur as a result of the service activity, </a:t>
            </a:r>
            <a:r>
              <a:rPr lang="en-US" altLang="en-US" sz="1100" dirty="0">
                <a:ea typeface="ＭＳ Ｐゴシック" panose="020B0600070205080204" pitchFamily="34" charset="-128"/>
              </a:rPr>
              <a:t>such as improved school attendance.</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Alignment also means that the output you are measuring is produced by the intervention. For example, if the intervention is that national service participants mentor youth, then the output would track the number of youth who are mentored.</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In addition, an aligned output and outcome measure the same intervention and the same beneficiaries. </a:t>
            </a:r>
          </a:p>
          <a:p>
            <a:pPr eaLnBrk="1" hangingPunct="1">
              <a:spcBef>
                <a:spcPct val="0"/>
              </a:spcBef>
            </a:pPr>
            <a:r>
              <a:rPr lang="en-US" altLang="en-US" sz="1100" dirty="0">
                <a:ea typeface="ＭＳ Ｐゴシック" panose="020B0600070205080204" pitchFamily="34" charset="-128"/>
              </a:rPr>
              <a:t> </a:t>
            </a:r>
          </a:p>
          <a:p>
            <a:pPr eaLnBrk="1" hangingPunct="1">
              <a:spcBef>
                <a:spcPct val="0"/>
              </a:spcBef>
            </a:pPr>
            <a:r>
              <a:rPr lang="en-US" altLang="en-US" sz="1100" dirty="0">
                <a:ea typeface="ＭＳ Ｐゴシック" panose="020B0600070205080204" pitchFamily="34" charset="-128"/>
              </a:rPr>
              <a:t>By measuring outputs along with outcome, programs have the context for reporting; they will know their level of success. Of those served, how many change? For instance, the output is that 100 children complete the early education program and the outcome is 75 of those children improved numeracy skills. The output establishes the pool of beneficiaries we are looking to change. In the example, the level of success is that 75 out of 100 of the children improved numeracy skills. </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Let’s look at a couple of examples and see if the output and outcome are aligned.</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Arial" panose="020B0604020202020204" pitchFamily="34" charset="0"/>
                <a:cs typeface="Arial" panose="020B0604020202020204" pitchFamily="34" charset="0"/>
              </a:defRPr>
            </a:lvl1pPr>
            <a:lvl2pPr marL="742950" indent="-285750" eaLnBrk="0" hangingPunct="0">
              <a:defRPr sz="2100">
                <a:solidFill>
                  <a:schemeClr val="tx1"/>
                </a:solidFill>
                <a:latin typeface="Arial" panose="020B0604020202020204" pitchFamily="34" charset="0"/>
                <a:cs typeface="Arial" panose="020B0604020202020204" pitchFamily="34" charset="0"/>
              </a:defRPr>
            </a:lvl2pPr>
            <a:lvl3pPr marL="1143000" indent="-228600" eaLnBrk="0" hangingPunct="0">
              <a:defRPr sz="2100">
                <a:solidFill>
                  <a:schemeClr val="tx1"/>
                </a:solidFill>
                <a:latin typeface="Arial" panose="020B0604020202020204" pitchFamily="34" charset="0"/>
                <a:cs typeface="Arial" panose="020B0604020202020204" pitchFamily="34" charset="0"/>
              </a:defRPr>
            </a:lvl3pPr>
            <a:lvl4pPr marL="1600200" indent="-228600" eaLnBrk="0" hangingPunct="0">
              <a:defRPr sz="2100">
                <a:solidFill>
                  <a:schemeClr val="tx1"/>
                </a:solidFill>
                <a:latin typeface="Arial" panose="020B0604020202020204" pitchFamily="34" charset="0"/>
                <a:cs typeface="Arial" panose="020B0604020202020204" pitchFamily="34" charset="0"/>
              </a:defRPr>
            </a:lvl4pPr>
            <a:lvl5pPr marL="2057400" indent="-228600" eaLnBrk="0" hangingPunct="0">
              <a:defRPr sz="2100">
                <a:solidFill>
                  <a:schemeClr val="tx1"/>
                </a:solidFill>
                <a:latin typeface="Arial" panose="020B0604020202020204" pitchFamily="34" charset="0"/>
                <a:cs typeface="Arial" panose="020B0604020202020204" pitchFamily="34" charset="0"/>
              </a:defRPr>
            </a:lvl5pPr>
            <a:lvl6pPr marL="2514600" indent="-228600" defTabSz="1069975"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6pPr>
            <a:lvl7pPr marL="2971800" indent="-228600" defTabSz="1069975"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7pPr>
            <a:lvl8pPr marL="3429000" indent="-228600" defTabSz="1069975"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8pPr>
            <a:lvl9pPr marL="3886200" indent="-228600" defTabSz="1069975"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9pPr>
          </a:lstStyle>
          <a:p>
            <a:pPr eaLnBrk="1" hangingPunct="1"/>
            <a:fld id="{D47D1CDC-12B3-484D-835D-17DC6688369C}" type="slidenum">
              <a:rPr lang="en-US" altLang="en-US" sz="1200">
                <a:latin typeface="Calibri" panose="020F0502020204030204" pitchFamily="34" charset="0"/>
              </a:rPr>
              <a:pPr eaLnBrk="1" hangingPunct="1"/>
              <a:t>38</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593649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a:spcBef>
                <a:spcPct val="0"/>
              </a:spcBef>
            </a:pPr>
            <a:r>
              <a:rPr lang="en-US" altLang="en-US" sz="1100" dirty="0">
                <a:ea typeface="ＭＳ Ｐゴシック" panose="020B0600070205080204" pitchFamily="34" charset="-128"/>
              </a:rPr>
              <a:t>This concludes the module on High Quality Performance Measures. </a:t>
            </a:r>
          </a:p>
          <a:p>
            <a:pPr defTabSz="465138">
              <a:spcBef>
                <a:spcPct val="0"/>
              </a:spcBef>
            </a:pPr>
            <a:endParaRPr lang="en-US" altLang="en-US" sz="1100" dirty="0">
              <a:ea typeface="ＭＳ Ｐゴシック" panose="020B0600070205080204" pitchFamily="34" charset="-128"/>
            </a:endParaRPr>
          </a:p>
          <a:p>
            <a:pPr defTabSz="465138">
              <a:spcBef>
                <a:spcPct val="0"/>
              </a:spcBef>
            </a:pPr>
            <a:r>
              <a:rPr lang="en-US" altLang="en-US" sz="1100" dirty="0">
                <a:ea typeface="ＭＳ Ｐゴシック" panose="020B0600070205080204" pitchFamily="34" charset="-128"/>
              </a:rPr>
              <a:t>For more information on CNCS performance measures, including Agency-Wide Priority Measures, go to https://www.nationalserviceresources.org/npm/home.</a:t>
            </a:r>
          </a:p>
          <a:p>
            <a:pPr defTabSz="465138">
              <a:spcBef>
                <a:spcPct val="0"/>
              </a:spcBef>
            </a:pPr>
            <a:endParaRPr lang="en-US" altLang="en-US" sz="1100" dirty="0">
              <a:ea typeface="ＭＳ Ｐゴシック" panose="020B0600070205080204" pitchFamily="34" charset="-128"/>
            </a:endParaRPr>
          </a:p>
          <a:p>
            <a:pPr defTabSz="465138">
              <a:spcBef>
                <a:spcPct val="0"/>
              </a:spcBef>
            </a:pPr>
            <a:r>
              <a:rPr lang="en-US" altLang="en-US" sz="1100" dirty="0">
                <a:ea typeface="ＭＳ Ｐゴシック" panose="020B0600070205080204" pitchFamily="34" charset="-128"/>
              </a:rPr>
              <a:t>Also see http://www.nationalservice.gov for more information on program specific notices of funding opportunities and application instructions.</a:t>
            </a:r>
          </a:p>
        </p:txBody>
      </p:sp>
      <p:sp>
        <p:nvSpPr>
          <p:cNvPr id="768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Arial" panose="020B0604020202020204" pitchFamily="34" charset="0"/>
                <a:cs typeface="Arial" panose="020B0604020202020204" pitchFamily="34" charset="0"/>
              </a:defRPr>
            </a:lvl1pPr>
            <a:lvl2pPr marL="742950" indent="-285750" eaLnBrk="0" hangingPunct="0">
              <a:defRPr sz="2100">
                <a:solidFill>
                  <a:schemeClr val="tx1"/>
                </a:solidFill>
                <a:latin typeface="Arial" panose="020B0604020202020204" pitchFamily="34" charset="0"/>
                <a:cs typeface="Arial" panose="020B0604020202020204" pitchFamily="34" charset="0"/>
              </a:defRPr>
            </a:lvl2pPr>
            <a:lvl3pPr marL="1143000" indent="-228600" eaLnBrk="0" hangingPunct="0">
              <a:defRPr sz="2100">
                <a:solidFill>
                  <a:schemeClr val="tx1"/>
                </a:solidFill>
                <a:latin typeface="Arial" panose="020B0604020202020204" pitchFamily="34" charset="0"/>
                <a:cs typeface="Arial" panose="020B0604020202020204" pitchFamily="34" charset="0"/>
              </a:defRPr>
            </a:lvl3pPr>
            <a:lvl4pPr marL="1600200" indent="-228600" eaLnBrk="0" hangingPunct="0">
              <a:defRPr sz="2100">
                <a:solidFill>
                  <a:schemeClr val="tx1"/>
                </a:solidFill>
                <a:latin typeface="Arial" panose="020B0604020202020204" pitchFamily="34" charset="0"/>
                <a:cs typeface="Arial" panose="020B0604020202020204" pitchFamily="34" charset="0"/>
              </a:defRPr>
            </a:lvl4pPr>
            <a:lvl5pPr marL="2057400" indent="-228600" eaLnBrk="0" hangingPunct="0">
              <a:defRPr sz="2100">
                <a:solidFill>
                  <a:schemeClr val="tx1"/>
                </a:solidFill>
                <a:latin typeface="Arial" panose="020B0604020202020204" pitchFamily="34" charset="0"/>
                <a:cs typeface="Arial" panose="020B0604020202020204" pitchFamily="34" charset="0"/>
              </a:defRPr>
            </a:lvl5pPr>
            <a:lvl6pPr marL="2514600" indent="-228600" defTabSz="1069975"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6pPr>
            <a:lvl7pPr marL="2971800" indent="-228600" defTabSz="1069975"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7pPr>
            <a:lvl8pPr marL="3429000" indent="-228600" defTabSz="1069975"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8pPr>
            <a:lvl9pPr marL="3886200" indent="-228600" defTabSz="1069975"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9pPr>
          </a:lstStyle>
          <a:p>
            <a:pPr eaLnBrk="1" hangingPunct="1"/>
            <a:fld id="{1E469929-729B-4A50-8012-03B29EC5641F}" type="slidenum">
              <a:rPr lang="en-US" altLang="en-US" sz="1200">
                <a:latin typeface="Calibri" panose="020F0502020204030204" pitchFamily="34" charset="0"/>
                <a:ea typeface="ＭＳ Ｐゴシック" panose="020B0600070205080204" pitchFamily="34" charset="-128"/>
              </a:rPr>
              <a:pPr eaLnBrk="1" hangingPunct="1"/>
              <a:t>40</a:t>
            </a:fld>
            <a:endParaRPr lang="en-US" altLang="en-US" sz="1200" dirty="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813095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p>
          <a:p>
            <a:r>
              <a:rPr lang="en-US" baseline="0" dirty="0">
                <a:solidFill>
                  <a:srgbClr val="FF0000"/>
                </a:solidFill>
              </a:rPr>
              <a:t>Evaluation plan</a:t>
            </a:r>
          </a:p>
          <a:p>
            <a:r>
              <a:rPr lang="en-US" baseline="0" dirty="0">
                <a:solidFill>
                  <a:srgbClr val="FF0000"/>
                </a:solidFill>
              </a:rPr>
              <a:t>Evaluation report</a:t>
            </a:r>
          </a:p>
          <a:p>
            <a:r>
              <a:rPr lang="en-US" baseline="0" dirty="0">
                <a:solidFill>
                  <a:srgbClr val="FF0000"/>
                </a:solidFill>
              </a:rPr>
              <a:t>Learning memo </a:t>
            </a:r>
          </a:p>
        </p:txBody>
      </p:sp>
      <p:sp>
        <p:nvSpPr>
          <p:cNvPr id="4" name="Slide Number Placeholder 3"/>
          <p:cNvSpPr>
            <a:spLocks noGrp="1"/>
          </p:cNvSpPr>
          <p:nvPr>
            <p:ph type="sldNum" sz="quarter" idx="10"/>
          </p:nvPr>
        </p:nvSpPr>
        <p:spPr/>
        <p:txBody>
          <a:bodyPr/>
          <a:lstStyle/>
          <a:p>
            <a:fld id="{D4C47EC4-8F80-4E61-BE9D-61782E4035B0}" type="slidenum">
              <a:rPr lang="en-US" smtClean="0"/>
              <a:t>50</a:t>
            </a:fld>
            <a:endParaRPr lang="en-US" dirty="0"/>
          </a:p>
        </p:txBody>
      </p:sp>
    </p:spTree>
    <p:extLst>
      <p:ext uri="{BB962C8B-B14F-4D97-AF65-F5344CB8AC3E}">
        <p14:creationId xmlns:p14="http://schemas.microsoft.com/office/powerpoint/2010/main" val="3824648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65BAD7-A53B-4249-BC2E-278FA8C5E0D2}" type="datetimeFigureOut">
              <a:rPr lang="en-US" smtClean="0"/>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A38270-490F-4622-ACAF-31623144C5AA}"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879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5BAD7-A53B-4249-BC2E-278FA8C5E0D2}" type="datetimeFigureOut">
              <a:rPr lang="en-US" smtClean="0"/>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A38270-490F-4622-ACAF-31623144C5AA}" type="slidenum">
              <a:rPr lang="en-US" smtClean="0"/>
              <a:t>‹#›</a:t>
            </a:fld>
            <a:endParaRPr lang="en-US" dirty="0"/>
          </a:p>
        </p:txBody>
      </p:sp>
    </p:spTree>
    <p:extLst>
      <p:ext uri="{BB962C8B-B14F-4D97-AF65-F5344CB8AC3E}">
        <p14:creationId xmlns:p14="http://schemas.microsoft.com/office/powerpoint/2010/main" val="216786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5BAD7-A53B-4249-BC2E-278FA8C5E0D2}" type="datetimeFigureOut">
              <a:rPr lang="en-US" smtClean="0"/>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A38270-490F-4622-ACAF-31623144C5AA}" type="slidenum">
              <a:rPr lang="en-US" smtClean="0"/>
              <a:t>‹#›</a:t>
            </a:fld>
            <a:endParaRPr lang="en-US" dirty="0"/>
          </a:p>
        </p:txBody>
      </p:sp>
    </p:spTree>
    <p:extLst>
      <p:ext uri="{BB962C8B-B14F-4D97-AF65-F5344CB8AC3E}">
        <p14:creationId xmlns:p14="http://schemas.microsoft.com/office/powerpoint/2010/main" val="1754496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Text Placeholder 2"/>
          <p:cNvSpPr>
            <a:spLocks noGrp="1"/>
          </p:cNvSpPr>
          <p:nvPr>
            <p:ph idx="12"/>
          </p:nvPr>
        </p:nvSpPr>
        <p:spPr>
          <a:xfrm>
            <a:off x="609600" y="1600200"/>
            <a:ext cx="6410036" cy="4836694"/>
          </a:xfrm>
          <a:prstGeom prst="rect">
            <a:avLst/>
          </a:prstGeom>
        </p:spPr>
        <p:txBody>
          <a:bodyPr rtlCol="0">
            <a:normAutofit/>
          </a:bodyPr>
          <a:lstStyle/>
          <a:p>
            <a:pPr lvl="0"/>
            <a:r>
              <a:rPr lang="en-US"/>
              <a:t>Click to edit Master text styles</a:t>
            </a:r>
          </a:p>
          <a:p>
            <a:pPr lvl="1"/>
            <a:r>
              <a:rPr lang="en-US"/>
              <a:t>Second level</a:t>
            </a:r>
          </a:p>
        </p:txBody>
      </p:sp>
      <p:sp>
        <p:nvSpPr>
          <p:cNvPr id="13" name="Picture Placeholder 12"/>
          <p:cNvSpPr>
            <a:spLocks noGrp="1"/>
          </p:cNvSpPr>
          <p:nvPr>
            <p:ph type="pic" sz="quarter" idx="15"/>
          </p:nvPr>
        </p:nvSpPr>
        <p:spPr>
          <a:xfrm>
            <a:off x="7359134" y="1804737"/>
            <a:ext cx="4555775" cy="2707105"/>
          </a:xfrm>
        </p:spPr>
        <p:txBody>
          <a:bodyPr rtlCol="0">
            <a:normAutofit/>
          </a:bodyPr>
          <a:lstStyle/>
          <a:p>
            <a:pPr lvl="0"/>
            <a:r>
              <a:rPr lang="en-US" noProof="0" dirty="0"/>
              <a:t>Click icon to add picture</a:t>
            </a:r>
          </a:p>
        </p:txBody>
      </p:sp>
      <p:sp>
        <p:nvSpPr>
          <p:cNvPr id="20" name="Text Placeholder 19"/>
          <p:cNvSpPr>
            <a:spLocks noGrp="1"/>
          </p:cNvSpPr>
          <p:nvPr>
            <p:ph type="body" sz="quarter" idx="17"/>
          </p:nvPr>
        </p:nvSpPr>
        <p:spPr>
          <a:xfrm>
            <a:off x="7389091" y="4632158"/>
            <a:ext cx="4525818" cy="721895"/>
          </a:xfrm>
        </p:spPr>
        <p:txBody>
          <a:bodyPr>
            <a:normAutofit/>
          </a:bodyPr>
          <a:lstStyle>
            <a:lvl1pPr>
              <a:defRPr sz="1421" i="1"/>
            </a:lvl1pPr>
          </a:lstStyle>
          <a:p>
            <a:pPr lvl="0"/>
            <a:r>
              <a:rPr lang="en-US"/>
              <a:t>Click to edit Master text styles</a:t>
            </a:r>
          </a:p>
        </p:txBody>
      </p:sp>
      <p:sp>
        <p:nvSpPr>
          <p:cNvPr id="6" name="Slide Number Placeholder 5"/>
          <p:cNvSpPr>
            <a:spLocks noGrp="1"/>
          </p:cNvSpPr>
          <p:nvPr>
            <p:ph type="sldNum" sz="quarter" idx="18"/>
          </p:nvPr>
        </p:nvSpPr>
        <p:spPr/>
        <p:txBody>
          <a:bodyPr/>
          <a:lstStyle>
            <a:lvl1pPr>
              <a:defRPr/>
            </a:lvl1pPr>
          </a:lstStyle>
          <a:p>
            <a:fld id="{7633F1FD-2A2A-498D-BC15-C1C4B9ACC4DE}" type="slidenum">
              <a:rPr lang="en-US" altLang="en-US"/>
              <a:pPr/>
              <a:t>‹#›</a:t>
            </a:fld>
            <a:endParaRPr lang="en-US" altLang="en-US" dirty="0"/>
          </a:p>
        </p:txBody>
      </p:sp>
    </p:spTree>
    <p:extLst>
      <p:ext uri="{BB962C8B-B14F-4D97-AF65-F5344CB8AC3E}">
        <p14:creationId xmlns:p14="http://schemas.microsoft.com/office/powerpoint/2010/main" val="3915949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8" cy="639762"/>
          </a:xfrm>
        </p:spPr>
        <p:txBody>
          <a:bodyPr anchor="b"/>
          <a:lstStyle>
            <a:lvl1pPr marL="0" indent="0">
              <a:buNone/>
              <a:defRPr sz="2211" b="1"/>
            </a:lvl1pPr>
            <a:lvl2pPr marL="422828" indent="0">
              <a:buNone/>
              <a:defRPr sz="1816" b="1"/>
            </a:lvl2pPr>
            <a:lvl3pPr marL="845656" indent="0">
              <a:buNone/>
              <a:defRPr sz="1658" b="1"/>
            </a:lvl3pPr>
            <a:lvl4pPr marL="1268483" indent="0">
              <a:buNone/>
              <a:defRPr sz="1500" b="1"/>
            </a:lvl4pPr>
            <a:lvl5pPr marL="1691311" indent="0">
              <a:buNone/>
              <a:defRPr sz="1500" b="1"/>
            </a:lvl5pPr>
            <a:lvl6pPr marL="2114139" indent="0">
              <a:buNone/>
              <a:defRPr sz="1500" b="1"/>
            </a:lvl6pPr>
            <a:lvl7pPr marL="2536967" indent="0">
              <a:buNone/>
              <a:defRPr sz="1500" b="1"/>
            </a:lvl7pPr>
            <a:lvl8pPr marL="2959795" indent="0">
              <a:buNone/>
              <a:defRPr sz="1500" b="1"/>
            </a:lvl8pPr>
            <a:lvl9pPr marL="3382623" indent="0">
              <a:buNone/>
              <a:defRPr sz="1500" b="1"/>
            </a:lvl9pPr>
          </a:lstStyle>
          <a:p>
            <a:pPr lvl="0"/>
            <a:r>
              <a:rPr lang="en-US" dirty="0"/>
              <a:t>Click to edit Master text styles</a:t>
            </a:r>
          </a:p>
        </p:txBody>
      </p:sp>
      <p:sp>
        <p:nvSpPr>
          <p:cNvPr id="4" name="Content Placeholder 3"/>
          <p:cNvSpPr>
            <a:spLocks noGrp="1"/>
          </p:cNvSpPr>
          <p:nvPr>
            <p:ph sz="half" idx="2"/>
          </p:nvPr>
        </p:nvSpPr>
        <p:spPr>
          <a:xfrm>
            <a:off x="609600" y="2174876"/>
            <a:ext cx="5386918" cy="3951288"/>
          </a:xfrm>
        </p:spPr>
        <p:txBody>
          <a:bodyPr/>
          <a:lstStyle>
            <a:lvl1pPr>
              <a:defRPr sz="2211"/>
            </a:lvl1pPr>
            <a:lvl2pPr>
              <a:defRPr sz="1816"/>
            </a:lvl2pPr>
            <a:lvl3pPr>
              <a:defRPr sz="165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4"/>
            <a:ext cx="5389034" cy="639762"/>
          </a:xfrm>
        </p:spPr>
        <p:txBody>
          <a:bodyPr anchor="b"/>
          <a:lstStyle>
            <a:lvl1pPr marL="0" indent="0">
              <a:buNone/>
              <a:defRPr sz="2211" b="1"/>
            </a:lvl1pPr>
            <a:lvl2pPr marL="422828" indent="0">
              <a:buNone/>
              <a:defRPr sz="1816" b="1"/>
            </a:lvl2pPr>
            <a:lvl3pPr marL="845656" indent="0">
              <a:buNone/>
              <a:defRPr sz="1658" b="1"/>
            </a:lvl3pPr>
            <a:lvl4pPr marL="1268483" indent="0">
              <a:buNone/>
              <a:defRPr sz="1500" b="1"/>
            </a:lvl4pPr>
            <a:lvl5pPr marL="1691311" indent="0">
              <a:buNone/>
              <a:defRPr sz="1500" b="1"/>
            </a:lvl5pPr>
            <a:lvl6pPr marL="2114139" indent="0">
              <a:buNone/>
              <a:defRPr sz="1500" b="1"/>
            </a:lvl6pPr>
            <a:lvl7pPr marL="2536967" indent="0">
              <a:buNone/>
              <a:defRPr sz="1500" b="1"/>
            </a:lvl7pPr>
            <a:lvl8pPr marL="2959795" indent="0">
              <a:buNone/>
              <a:defRPr sz="1500" b="1"/>
            </a:lvl8pPr>
            <a:lvl9pPr marL="3382623" indent="0">
              <a:buNone/>
              <a:defRPr sz="1500" b="1"/>
            </a:lvl9pPr>
          </a:lstStyle>
          <a:p>
            <a:pPr lvl="0"/>
            <a:r>
              <a:rPr lang="en-US" dirty="0"/>
              <a:t>Click to edit Master text styles</a:t>
            </a:r>
          </a:p>
        </p:txBody>
      </p:sp>
      <p:sp>
        <p:nvSpPr>
          <p:cNvPr id="6" name="Content Placeholder 5"/>
          <p:cNvSpPr>
            <a:spLocks noGrp="1"/>
          </p:cNvSpPr>
          <p:nvPr>
            <p:ph sz="quarter" idx="4"/>
          </p:nvPr>
        </p:nvSpPr>
        <p:spPr>
          <a:xfrm>
            <a:off x="6193368" y="2174876"/>
            <a:ext cx="5389034" cy="3951288"/>
          </a:xfrm>
        </p:spPr>
        <p:txBody>
          <a:bodyPr/>
          <a:lstStyle>
            <a:lvl1pPr>
              <a:defRPr sz="2211"/>
            </a:lvl1pPr>
            <a:lvl2pPr>
              <a:defRPr sz="1816"/>
            </a:lvl2pPr>
            <a:lvl3pPr>
              <a:defRPr sz="165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423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5BAD7-A53B-4249-BC2E-278FA8C5E0D2}" type="datetimeFigureOut">
              <a:rPr lang="en-US" smtClean="0"/>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A38270-490F-4622-ACAF-31623144C5AA}" type="slidenum">
              <a:rPr lang="en-US" smtClean="0"/>
              <a:t>‹#›</a:t>
            </a:fld>
            <a:endParaRPr lang="en-US" dirty="0"/>
          </a:p>
        </p:txBody>
      </p:sp>
    </p:spTree>
    <p:extLst>
      <p:ext uri="{BB962C8B-B14F-4D97-AF65-F5344CB8AC3E}">
        <p14:creationId xmlns:p14="http://schemas.microsoft.com/office/powerpoint/2010/main" val="2652820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65BAD7-A53B-4249-BC2E-278FA8C5E0D2}" type="datetimeFigureOut">
              <a:rPr lang="en-US" smtClean="0"/>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A38270-490F-4622-ACAF-31623144C5AA}"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99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65BAD7-A53B-4249-BC2E-278FA8C5E0D2}" type="datetimeFigureOut">
              <a:rPr lang="en-US" smtClean="0"/>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A38270-490F-4622-ACAF-31623144C5AA}" type="slidenum">
              <a:rPr lang="en-US" smtClean="0"/>
              <a:t>‹#›</a:t>
            </a:fld>
            <a:endParaRPr lang="en-US" dirty="0"/>
          </a:p>
        </p:txBody>
      </p:sp>
    </p:spTree>
    <p:extLst>
      <p:ext uri="{BB962C8B-B14F-4D97-AF65-F5344CB8AC3E}">
        <p14:creationId xmlns:p14="http://schemas.microsoft.com/office/powerpoint/2010/main" val="194986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65BAD7-A53B-4249-BC2E-278FA8C5E0D2}" type="datetimeFigureOut">
              <a:rPr lang="en-US" smtClean="0"/>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A38270-490F-4622-ACAF-31623144C5AA}" type="slidenum">
              <a:rPr lang="en-US" smtClean="0"/>
              <a:t>‹#›</a:t>
            </a:fld>
            <a:endParaRPr lang="en-US" dirty="0"/>
          </a:p>
        </p:txBody>
      </p:sp>
    </p:spTree>
    <p:extLst>
      <p:ext uri="{BB962C8B-B14F-4D97-AF65-F5344CB8AC3E}">
        <p14:creationId xmlns:p14="http://schemas.microsoft.com/office/powerpoint/2010/main" val="403193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65BAD7-A53B-4249-BC2E-278FA8C5E0D2}" type="datetimeFigureOut">
              <a:rPr lang="en-US" smtClean="0"/>
              <a:t>8/8/2022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A38270-490F-4622-ACAF-31623144C5AA}" type="slidenum">
              <a:rPr lang="en-US" smtClean="0"/>
              <a:t>‹#›</a:t>
            </a:fld>
            <a:endParaRPr lang="en-US" dirty="0"/>
          </a:p>
        </p:txBody>
      </p:sp>
    </p:spTree>
    <p:extLst>
      <p:ext uri="{BB962C8B-B14F-4D97-AF65-F5344CB8AC3E}">
        <p14:creationId xmlns:p14="http://schemas.microsoft.com/office/powerpoint/2010/main" val="339427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C65BAD7-A53B-4249-BC2E-278FA8C5E0D2}" type="datetimeFigureOut">
              <a:rPr lang="en-US" smtClean="0"/>
              <a:t>8/8/2022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1A38270-490F-4622-ACAF-31623144C5AA}" type="slidenum">
              <a:rPr lang="en-US" smtClean="0"/>
              <a:t>‹#›</a:t>
            </a:fld>
            <a:endParaRPr lang="en-US" dirty="0"/>
          </a:p>
        </p:txBody>
      </p:sp>
    </p:spTree>
    <p:extLst>
      <p:ext uri="{BB962C8B-B14F-4D97-AF65-F5344CB8AC3E}">
        <p14:creationId xmlns:p14="http://schemas.microsoft.com/office/powerpoint/2010/main" val="365807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C65BAD7-A53B-4249-BC2E-278FA8C5E0D2}" type="datetimeFigureOut">
              <a:rPr lang="en-US" smtClean="0"/>
              <a:t>8/8/2022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A38270-490F-4622-ACAF-31623144C5AA}" type="slidenum">
              <a:rPr lang="en-US" smtClean="0"/>
              <a:t>‹#›</a:t>
            </a:fld>
            <a:endParaRPr lang="en-US" dirty="0"/>
          </a:p>
        </p:txBody>
      </p:sp>
    </p:spTree>
    <p:extLst>
      <p:ext uri="{BB962C8B-B14F-4D97-AF65-F5344CB8AC3E}">
        <p14:creationId xmlns:p14="http://schemas.microsoft.com/office/powerpoint/2010/main" val="234605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65BAD7-A53B-4249-BC2E-278FA8C5E0D2}" type="datetimeFigureOut">
              <a:rPr lang="en-US" smtClean="0"/>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A38270-490F-4622-ACAF-31623144C5AA}" type="slidenum">
              <a:rPr lang="en-US" smtClean="0"/>
              <a:t>‹#›</a:t>
            </a:fld>
            <a:endParaRPr lang="en-US" dirty="0"/>
          </a:p>
        </p:txBody>
      </p:sp>
    </p:spTree>
    <p:extLst>
      <p:ext uri="{BB962C8B-B14F-4D97-AF65-F5344CB8AC3E}">
        <p14:creationId xmlns:p14="http://schemas.microsoft.com/office/powerpoint/2010/main" val="276256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C65BAD7-A53B-4249-BC2E-278FA8C5E0D2}" type="datetimeFigureOut">
              <a:rPr lang="en-US" smtClean="0"/>
              <a:t>8/8/2022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1A38270-490F-4622-ACAF-31623144C5AA}"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1588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in.gov/serveindiana/funding-opportunitie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n.gov/serveindiana/funding-opportuniti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in.gov/serveindiana/funding-opportuniti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info@serveindiana.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in.gov/serveindiana/funding-opportuniti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ckellogggillenwater@serveindiana.gov"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nationalservice.gov/resources/evaluation/cncs-evaluation-policies" TargetMode="External"/><Relationship Id="rId7" Type="http://schemas.openxmlformats.org/officeDocument/2006/relationships/hyperlink" Target="https://www.in.gov/serveindiana/2718.htm" TargetMode="External"/><Relationship Id="rId2" Type="http://schemas.openxmlformats.org/officeDocument/2006/relationships/hyperlink" Target="https://www.nationalservice.gov/sites/default/files/resource/Logic%20Model%20Slides%20_05.28.14st10.17_0.pdf" TargetMode="External"/><Relationship Id="rId1" Type="http://schemas.openxmlformats.org/officeDocument/2006/relationships/slideLayout" Target="../slideLayouts/slideLayout2.xml"/><Relationship Id="rId6" Type="http://schemas.openxmlformats.org/officeDocument/2006/relationships/hyperlink" Target="https://www.in.gov/serveindiana/files/New%20and%20Recompete_Logic%20Model%20Template.pdf" TargetMode="External"/><Relationship Id="rId5" Type="http://schemas.openxmlformats.org/officeDocument/2006/relationships/hyperlink" Target="https://www.nationalservice.gov/sites/default/files/resource/Sample_Logic_Model.pdf" TargetMode="External"/><Relationship Id="rId4" Type="http://schemas.openxmlformats.org/officeDocument/2006/relationships/hyperlink" Target="https://www.nationalservice.gov/resources/evaluation"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ationalservice.gov/"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www.americorps.gov/" TargetMode="External"/><Relationship Id="rId4" Type="http://schemas.openxmlformats.org/officeDocument/2006/relationships/hyperlink" Target="http://www.seniorcorps.gov/"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hyperlink" Target="http://www.sam.gov/"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mailto:ckellogggillenwater@serveindiana.gov"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AmeriCorps State Funding </a:t>
            </a:r>
            <a:br>
              <a:rPr lang="en-US" dirty="0"/>
            </a:br>
            <a:r>
              <a:rPr lang="en-US" dirty="0"/>
              <a:t>2023-2024</a:t>
            </a:r>
          </a:p>
        </p:txBody>
      </p:sp>
      <p:sp>
        <p:nvSpPr>
          <p:cNvPr id="3" name="Subtitle 2"/>
          <p:cNvSpPr>
            <a:spLocks noGrp="1"/>
          </p:cNvSpPr>
          <p:nvPr>
            <p:ph type="subTitle" idx="1"/>
          </p:nvPr>
        </p:nvSpPr>
        <p:spPr/>
        <p:txBody>
          <a:bodyPr>
            <a:normAutofit/>
          </a:bodyPr>
          <a:lstStyle/>
          <a:p>
            <a:pPr algn="ctr"/>
            <a:r>
              <a:rPr lang="en-US" dirty="0"/>
              <a:t>Application Technical Assistance Webinar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8908"/>
            <a:ext cx="2291133" cy="1200444"/>
          </a:xfrm>
          <a:prstGeom prst="rect">
            <a:avLst/>
          </a:prstGeom>
        </p:spPr>
      </p:pic>
      <p:pic>
        <p:nvPicPr>
          <p:cNvPr id="7" name="Picture 6" descr="A white and black logo&#10;&#10;Description automatically generated with low confidence">
            <a:extLst>
              <a:ext uri="{FF2B5EF4-FFF2-40B4-BE49-F238E27FC236}">
                <a16:creationId xmlns:a16="http://schemas.microsoft.com/office/drawing/2014/main" id="{AC348260-8891-41BA-A3D4-E1F1BAD544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880" y="5300472"/>
            <a:ext cx="2907792" cy="798576"/>
          </a:xfrm>
          <a:prstGeom prst="rect">
            <a:avLst/>
          </a:prstGeom>
        </p:spPr>
      </p:pic>
    </p:spTree>
    <p:extLst>
      <p:ext uri="{BB962C8B-B14F-4D97-AF65-F5344CB8AC3E}">
        <p14:creationId xmlns:p14="http://schemas.microsoft.com/office/powerpoint/2010/main" val="2815124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86603"/>
            <a:ext cx="10058400" cy="1334933"/>
          </a:xfrm>
        </p:spPr>
        <p:txBody>
          <a:bodyPr>
            <a:normAutofit fontScale="90000"/>
          </a:bodyPr>
          <a:lstStyle/>
          <a:p>
            <a:r>
              <a:rPr lang="en-US" dirty="0"/>
              <a:t>Where do I find the application materials, TA items, updates?</a:t>
            </a:r>
          </a:p>
        </p:txBody>
      </p:sp>
      <p:pic>
        <p:nvPicPr>
          <p:cNvPr id="5" name="Content Placeholder 4">
            <a:extLst>
              <a:ext uri="{FF2B5EF4-FFF2-40B4-BE49-F238E27FC236}">
                <a16:creationId xmlns:a16="http://schemas.microsoft.com/office/drawing/2014/main" id="{2F00C665-17AC-4B80-BCD8-D0D906D13AFD}"/>
              </a:ext>
            </a:extLst>
          </p:cNvPr>
          <p:cNvPicPr>
            <a:picLocks noGrp="1" noChangeAspect="1"/>
          </p:cNvPicPr>
          <p:nvPr>
            <p:ph idx="1"/>
          </p:nvPr>
        </p:nvPicPr>
        <p:blipFill>
          <a:blip r:embed="rId3"/>
          <a:stretch>
            <a:fillRect/>
          </a:stretch>
        </p:blipFill>
        <p:spPr>
          <a:xfrm>
            <a:off x="2391359" y="1755649"/>
            <a:ext cx="7469608" cy="4059935"/>
          </a:xfrm>
        </p:spPr>
      </p:pic>
      <p:sp>
        <p:nvSpPr>
          <p:cNvPr id="9" name="TextBox 8">
            <a:extLst>
              <a:ext uri="{FF2B5EF4-FFF2-40B4-BE49-F238E27FC236}">
                <a16:creationId xmlns:a16="http://schemas.microsoft.com/office/drawing/2014/main" id="{9B64CF11-39D4-4973-B722-0AAEEB70C389}"/>
              </a:ext>
            </a:extLst>
          </p:cNvPr>
          <p:cNvSpPr txBox="1"/>
          <p:nvPr/>
        </p:nvSpPr>
        <p:spPr>
          <a:xfrm>
            <a:off x="3078163" y="5949697"/>
            <a:ext cx="6096000" cy="369332"/>
          </a:xfrm>
          <a:prstGeom prst="rect">
            <a:avLst/>
          </a:prstGeom>
          <a:noFill/>
        </p:spPr>
        <p:txBody>
          <a:bodyPr wrap="square">
            <a:spAutoFit/>
          </a:bodyPr>
          <a:lstStyle/>
          <a:p>
            <a:r>
              <a:rPr lang="en-US" dirty="0">
                <a:hlinkClick r:id="rId4"/>
              </a:rPr>
              <a:t>https://www.in.gov/serveindiana/funding-opportunities/</a:t>
            </a:r>
            <a:r>
              <a:rPr lang="en-US" dirty="0"/>
              <a:t> </a:t>
            </a:r>
          </a:p>
        </p:txBody>
      </p:sp>
    </p:spTree>
    <p:extLst>
      <p:ext uri="{BB962C8B-B14F-4D97-AF65-F5344CB8AC3E}">
        <p14:creationId xmlns:p14="http://schemas.microsoft.com/office/powerpoint/2010/main" val="180048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get the best updates?</a:t>
            </a:r>
          </a:p>
        </p:txBody>
      </p:sp>
      <p:pic>
        <p:nvPicPr>
          <p:cNvPr id="7" name="Content Placeholder 6">
            <a:extLst>
              <a:ext uri="{FF2B5EF4-FFF2-40B4-BE49-F238E27FC236}">
                <a16:creationId xmlns:a16="http://schemas.microsoft.com/office/drawing/2014/main" id="{A3061977-808F-427C-85ED-ED0A6ACA8FBF}"/>
              </a:ext>
            </a:extLst>
          </p:cNvPr>
          <p:cNvPicPr>
            <a:picLocks noGrp="1" noChangeAspect="1"/>
          </p:cNvPicPr>
          <p:nvPr>
            <p:ph idx="1"/>
          </p:nvPr>
        </p:nvPicPr>
        <p:blipFill>
          <a:blip r:embed="rId2"/>
          <a:stretch>
            <a:fillRect/>
          </a:stretch>
        </p:blipFill>
        <p:spPr>
          <a:xfrm>
            <a:off x="1096963" y="1891300"/>
            <a:ext cx="10058400" cy="3932650"/>
          </a:xfrm>
        </p:spPr>
      </p:pic>
    </p:spTree>
    <p:extLst>
      <p:ext uri="{BB962C8B-B14F-4D97-AF65-F5344CB8AC3E}">
        <p14:creationId xmlns:p14="http://schemas.microsoft.com/office/powerpoint/2010/main" val="328048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the application materials?</a:t>
            </a:r>
          </a:p>
        </p:txBody>
      </p:sp>
      <p:sp>
        <p:nvSpPr>
          <p:cNvPr id="5" name="Content Placeholder 4"/>
          <p:cNvSpPr>
            <a:spLocks noGrp="1"/>
          </p:cNvSpPr>
          <p:nvPr>
            <p:ph idx="1"/>
          </p:nvPr>
        </p:nvSpPr>
        <p:spPr/>
        <p:txBody>
          <a:bodyPr>
            <a:normAutofit fontScale="92500"/>
          </a:bodyPr>
          <a:lstStyle/>
          <a:p>
            <a:pPr>
              <a:buFont typeface="Arial" panose="020B0604020202020204" pitchFamily="34" charset="0"/>
              <a:buChar char="•"/>
            </a:pPr>
            <a:r>
              <a:rPr lang="en-US" sz="2400" b="1" dirty="0"/>
              <a:t>NOFO: </a:t>
            </a:r>
            <a:r>
              <a:rPr lang="en-US" sz="2400" dirty="0"/>
              <a:t>Notice of funding opportunity</a:t>
            </a:r>
          </a:p>
          <a:p>
            <a:pPr>
              <a:buFont typeface="Arial" panose="020B0604020202020204" pitchFamily="34" charset="0"/>
              <a:buChar char="•"/>
            </a:pPr>
            <a:r>
              <a:rPr lang="en-US" sz="2400" b="1" dirty="0"/>
              <a:t>Supplemental Guidance: </a:t>
            </a:r>
            <a:r>
              <a:rPr lang="en-US" sz="2400" dirty="0"/>
              <a:t>Definitions</a:t>
            </a:r>
          </a:p>
          <a:p>
            <a:pPr>
              <a:buFont typeface="Arial" panose="020B0604020202020204" pitchFamily="34" charset="0"/>
              <a:buChar char="•"/>
            </a:pPr>
            <a:r>
              <a:rPr lang="en-US" sz="2400" b="1" dirty="0"/>
              <a:t>Performance Measure Instructions</a:t>
            </a:r>
          </a:p>
          <a:p>
            <a:pPr>
              <a:buFont typeface="Arial" panose="020B0604020202020204" pitchFamily="34" charset="0"/>
              <a:buChar char="•"/>
            </a:pPr>
            <a:r>
              <a:rPr lang="en-US" sz="2400" b="1" dirty="0"/>
              <a:t>Application Instructions</a:t>
            </a:r>
          </a:p>
          <a:p>
            <a:pPr lvl="1">
              <a:buFont typeface="Arial" panose="020B0604020202020204" pitchFamily="34" charset="0"/>
              <a:buChar char="•"/>
            </a:pPr>
            <a:r>
              <a:rPr lang="en-US" sz="2000" i="1" dirty="0"/>
              <a:t>Attachments with detailed budget instruction and performance measure submission instructions </a:t>
            </a:r>
          </a:p>
          <a:p>
            <a:pPr marL="201168" lvl="1" indent="0">
              <a:buNone/>
            </a:pPr>
            <a:endParaRPr lang="en-US" sz="2000" dirty="0"/>
          </a:p>
          <a:p>
            <a:pPr marL="0">
              <a:buNone/>
            </a:pPr>
            <a:r>
              <a:rPr lang="en-US" sz="2400" b="1" i="1" dirty="0"/>
              <a:t>Applicants must read and understand all materials to successfully complete grant</a:t>
            </a:r>
          </a:p>
          <a:p>
            <a:pPr marL="0">
              <a:buNone/>
            </a:pPr>
            <a:r>
              <a:rPr lang="en-US" sz="2400" i="1" dirty="0"/>
              <a:t>All items &amp; updates are available on Serve Indiana website: </a:t>
            </a:r>
            <a:r>
              <a:rPr lang="en-US" sz="2400" i="1" dirty="0">
                <a:hlinkClick r:id="rId2"/>
              </a:rPr>
              <a:t>https://www.in.gov/serveindiana/funding-opportunities/</a:t>
            </a:r>
            <a:r>
              <a:rPr lang="en-US" sz="2400" i="1" dirty="0"/>
              <a:t> </a:t>
            </a:r>
            <a:endParaRPr lang="en-US" dirty="0"/>
          </a:p>
        </p:txBody>
      </p:sp>
    </p:spTree>
    <p:extLst>
      <p:ext uri="{BB962C8B-B14F-4D97-AF65-F5344CB8AC3E}">
        <p14:creationId xmlns:p14="http://schemas.microsoft.com/office/powerpoint/2010/main" val="1467286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I use funding for an existing program?</a:t>
            </a:r>
          </a:p>
        </p:txBody>
      </p:sp>
      <p:sp>
        <p:nvSpPr>
          <p:cNvPr id="3" name="Content Placeholder 2"/>
          <p:cNvSpPr>
            <a:spLocks noGrp="1"/>
          </p:cNvSpPr>
          <p:nvPr>
            <p:ph idx="1"/>
          </p:nvPr>
        </p:nvSpPr>
        <p:spPr/>
        <p:txBody>
          <a:bodyPr>
            <a:noAutofit/>
          </a:bodyPr>
          <a:lstStyle/>
          <a:p>
            <a:pPr lvl="1"/>
            <a:r>
              <a:rPr lang="en-US" sz="3200" dirty="0"/>
              <a:t>A grantee might use AmeriCorps resources to make an existing program more effective, to reach previously underserved communities or to expand their activities beyond what they were able to do without AmeriCorps.</a:t>
            </a:r>
          </a:p>
          <a:p>
            <a:pPr marL="274320" lvl="1" indent="0">
              <a:buNone/>
            </a:pPr>
            <a:endParaRPr lang="en-US" sz="3200" dirty="0"/>
          </a:p>
          <a:p>
            <a:pPr lvl="1"/>
            <a:r>
              <a:rPr lang="en-US" sz="3200" b="1" dirty="0"/>
              <a:t>AmeriCorps funding should not duplicate, displace or supplant resources that currently exist in the community.  AmeriCorps members cannot be used to take the place of staff, current volunteers or existing funding.</a:t>
            </a:r>
          </a:p>
        </p:txBody>
      </p:sp>
    </p:spTree>
    <p:extLst>
      <p:ext uri="{BB962C8B-B14F-4D97-AF65-F5344CB8AC3E}">
        <p14:creationId xmlns:p14="http://schemas.microsoft.com/office/powerpoint/2010/main" val="613949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grants include?</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3200" dirty="0"/>
              <a:t>An allotment of AmeriCorps member positions and funds that are directly tied to a specific number of members</a:t>
            </a:r>
          </a:p>
          <a:p>
            <a:pPr>
              <a:buFont typeface="Arial" panose="020B0604020202020204" pitchFamily="34" charset="0"/>
              <a:buChar char="•"/>
            </a:pPr>
            <a:r>
              <a:rPr lang="en-US" sz="3200" dirty="0"/>
              <a:t>Are solely for program expenses and are not for general organizational expenses</a:t>
            </a:r>
          </a:p>
          <a:p>
            <a:pPr>
              <a:buFont typeface="Arial" panose="020B0604020202020204" pitchFamily="34" charset="0"/>
              <a:buChar char="•"/>
            </a:pPr>
            <a:r>
              <a:rPr lang="en-US" sz="3200" dirty="0"/>
              <a:t>Provide partial funding to support AmeriCorps projects/programs</a:t>
            </a:r>
          </a:p>
          <a:p>
            <a:pPr>
              <a:buFont typeface="Arial" panose="020B0604020202020204" pitchFamily="34" charset="0"/>
              <a:buChar char="•"/>
            </a:pPr>
            <a:r>
              <a:rPr lang="en-US" sz="3200" dirty="0"/>
              <a:t>Grant recipients must contribute cash or in-kind match funding to support the project</a:t>
            </a:r>
          </a:p>
        </p:txBody>
      </p:sp>
    </p:spTree>
    <p:extLst>
      <p:ext uri="{BB962C8B-B14F-4D97-AF65-F5344CB8AC3E}">
        <p14:creationId xmlns:p14="http://schemas.microsoft.com/office/powerpoint/2010/main" val="3671048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other requirements are there?</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Serve Indiana does not recommend an application with less than 10 MSY</a:t>
            </a:r>
          </a:p>
          <a:p>
            <a:pPr>
              <a:buFont typeface="Arial" panose="020B0604020202020204" pitchFamily="34" charset="0"/>
              <a:buChar char="•"/>
            </a:pPr>
            <a:r>
              <a:rPr lang="en-US" sz="2800" dirty="0"/>
              <a:t>New applicants cannot apply for fixed grant funding</a:t>
            </a:r>
          </a:p>
          <a:p>
            <a:pPr>
              <a:buFont typeface="Arial" panose="020B0604020202020204" pitchFamily="34" charset="0"/>
              <a:buChar char="•"/>
            </a:pPr>
            <a:r>
              <a:rPr lang="en-US" sz="2800" dirty="0"/>
              <a:t>Cost per MSY budget restrictions </a:t>
            </a:r>
          </a:p>
          <a:p>
            <a:pPr>
              <a:buFont typeface="Arial" panose="020B0604020202020204" pitchFamily="34" charset="0"/>
              <a:buChar char="•"/>
            </a:pPr>
            <a:r>
              <a:rPr lang="en-US" sz="2800" dirty="0"/>
              <a:t>Living allowance total restrictions </a:t>
            </a:r>
          </a:p>
          <a:p>
            <a:pPr>
              <a:buFont typeface="Arial" panose="020B0604020202020204" pitchFamily="34" charset="0"/>
              <a:buChar char="•"/>
            </a:pPr>
            <a:r>
              <a:rPr lang="en-US" sz="2800" dirty="0"/>
              <a:t>Additional restrictions: </a:t>
            </a:r>
          </a:p>
          <a:p>
            <a:pPr lvl="1">
              <a:buFont typeface="Arial" panose="020B0604020202020204" pitchFamily="34" charset="0"/>
              <a:buChar char="•"/>
            </a:pPr>
            <a:r>
              <a:rPr lang="en-US" sz="2400" dirty="0"/>
              <a:t>Prohibited activities, lobbying activities, no convictions of federal crimes, unpaid federal debt, unpaid unemployment taxes state of Indiana, etc.</a:t>
            </a:r>
          </a:p>
          <a:p>
            <a:endParaRPr lang="en-US" dirty="0"/>
          </a:p>
          <a:p>
            <a:endParaRPr lang="en-US" i="1" dirty="0"/>
          </a:p>
          <a:p>
            <a:endParaRPr lang="en-US" dirty="0"/>
          </a:p>
        </p:txBody>
      </p:sp>
    </p:spTree>
    <p:extLst>
      <p:ext uri="{BB962C8B-B14F-4D97-AF65-F5344CB8AC3E}">
        <p14:creationId xmlns:p14="http://schemas.microsoft.com/office/powerpoint/2010/main" val="3147852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the responsibilities and requirements of the program host?</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dirty="0"/>
              <a:t>Employ strong fiscal and program management systems</a:t>
            </a:r>
          </a:p>
          <a:p>
            <a:pPr>
              <a:buFont typeface="Arial" panose="020B0604020202020204" pitchFamily="34" charset="0"/>
              <a:buChar char="•"/>
            </a:pPr>
            <a:r>
              <a:rPr lang="en-US" sz="2800" dirty="0">
                <a:solidFill>
                  <a:srgbClr val="00B050"/>
                </a:solidFill>
              </a:rPr>
              <a:t>Monitor financial management, program performance and member activities</a:t>
            </a:r>
          </a:p>
          <a:p>
            <a:pPr>
              <a:buFont typeface="Arial" panose="020B0604020202020204" pitchFamily="34" charset="0"/>
              <a:buChar char="•"/>
            </a:pPr>
            <a:r>
              <a:rPr lang="en-US" sz="2800" dirty="0"/>
              <a:t>Train and provide technical assistance to staff and members</a:t>
            </a:r>
          </a:p>
          <a:p>
            <a:pPr>
              <a:buFont typeface="Arial" panose="020B0604020202020204" pitchFamily="34" charset="0"/>
              <a:buChar char="•"/>
            </a:pPr>
            <a:r>
              <a:rPr lang="en-US" sz="2800" dirty="0">
                <a:solidFill>
                  <a:srgbClr val="00B050"/>
                </a:solidFill>
              </a:rPr>
              <a:t>Ensure the recruitment, orientation and training of members</a:t>
            </a:r>
          </a:p>
          <a:p>
            <a:pPr>
              <a:buFont typeface="Arial" panose="020B0604020202020204" pitchFamily="34" charset="0"/>
              <a:buChar char="•"/>
            </a:pPr>
            <a:r>
              <a:rPr lang="en-US" sz="2800" dirty="0"/>
              <a:t>Track and ensure the accuracy of member hours and activities</a:t>
            </a:r>
          </a:p>
          <a:p>
            <a:pPr>
              <a:buFont typeface="Arial" panose="020B0604020202020204" pitchFamily="34" charset="0"/>
              <a:buChar char="•"/>
            </a:pPr>
            <a:r>
              <a:rPr lang="en-US" sz="2800" dirty="0">
                <a:solidFill>
                  <a:srgbClr val="00B050"/>
                </a:solidFill>
              </a:rPr>
              <a:t>Track progress toward meeting approved performance measures</a:t>
            </a:r>
          </a:p>
          <a:p>
            <a:pPr>
              <a:buFont typeface="Arial" panose="020B0604020202020204" pitchFamily="34" charset="0"/>
              <a:buChar char="•"/>
            </a:pPr>
            <a:r>
              <a:rPr lang="en-US" sz="2800" dirty="0"/>
              <a:t>Act as a liaison between the State Service Commission and other components of the program</a:t>
            </a:r>
          </a:p>
        </p:txBody>
      </p:sp>
    </p:spTree>
    <p:extLst>
      <p:ext uri="{BB962C8B-B14F-4D97-AF65-F5344CB8AC3E}">
        <p14:creationId xmlns:p14="http://schemas.microsoft.com/office/powerpoint/2010/main" val="1157911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 I ready to run an AmeriCorps State program?</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200" dirty="0"/>
              <a:t>Experience managing federal funds</a:t>
            </a:r>
          </a:p>
          <a:p>
            <a:pPr>
              <a:buFont typeface="Arial" panose="020B0604020202020204" pitchFamily="34" charset="0"/>
              <a:buChar char="•"/>
            </a:pPr>
            <a:r>
              <a:rPr lang="en-US" sz="3200" dirty="0">
                <a:solidFill>
                  <a:srgbClr val="00B050"/>
                </a:solidFill>
              </a:rPr>
              <a:t>Organizational capability</a:t>
            </a:r>
          </a:p>
          <a:p>
            <a:pPr>
              <a:buFont typeface="Arial" panose="020B0604020202020204" pitchFamily="34" charset="0"/>
              <a:buChar char="•"/>
            </a:pPr>
            <a:r>
              <a:rPr lang="en-US" sz="3200" dirty="0"/>
              <a:t>Staff skilled in training, supervision and oversite</a:t>
            </a:r>
          </a:p>
          <a:p>
            <a:pPr>
              <a:buFont typeface="Arial" panose="020B0604020202020204" pitchFamily="34" charset="0"/>
              <a:buChar char="•"/>
            </a:pPr>
            <a:r>
              <a:rPr lang="en-US" sz="3200" dirty="0">
                <a:solidFill>
                  <a:srgbClr val="00B050"/>
                </a:solidFill>
              </a:rPr>
              <a:t>Community partners</a:t>
            </a:r>
          </a:p>
          <a:p>
            <a:pPr>
              <a:buFont typeface="Arial" panose="020B0604020202020204" pitchFamily="34" charset="0"/>
              <a:buChar char="•"/>
            </a:pPr>
            <a:r>
              <a:rPr lang="en-US" sz="3200" dirty="0"/>
              <a:t>Intervention, logic model, research, performance measures</a:t>
            </a:r>
          </a:p>
          <a:p>
            <a:pPr>
              <a:buFont typeface="Arial" panose="020B0604020202020204" pitchFamily="34" charset="0"/>
              <a:buChar char="•"/>
            </a:pPr>
            <a:r>
              <a:rPr lang="en-US" sz="3200" dirty="0">
                <a:solidFill>
                  <a:srgbClr val="00B050"/>
                </a:solidFill>
              </a:rPr>
              <a:t>Readiness assessment through Serve Indiana</a:t>
            </a:r>
          </a:p>
        </p:txBody>
      </p:sp>
    </p:spTree>
    <p:extLst>
      <p:ext uri="{BB962C8B-B14F-4D97-AF65-F5344CB8AC3E}">
        <p14:creationId xmlns:p14="http://schemas.microsoft.com/office/powerpoint/2010/main" val="2814785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submits the application?</a:t>
            </a:r>
          </a:p>
        </p:txBody>
      </p:sp>
      <p:sp>
        <p:nvSpPr>
          <p:cNvPr id="3" name="Content Placeholder 2"/>
          <p:cNvSpPr>
            <a:spLocks noGrp="1"/>
          </p:cNvSpPr>
          <p:nvPr>
            <p:ph idx="1"/>
          </p:nvPr>
        </p:nvSpPr>
        <p:spPr/>
        <p:txBody>
          <a:bodyPr>
            <a:normAutofit/>
          </a:bodyPr>
          <a:lstStyle/>
          <a:p>
            <a:r>
              <a:rPr lang="en-US" sz="2800" b="1" dirty="0"/>
              <a:t>Submission roles:</a:t>
            </a:r>
          </a:p>
          <a:p>
            <a:pPr lvl="1"/>
            <a:r>
              <a:rPr lang="en-US" sz="2400" dirty="0"/>
              <a:t>Main applicant: Serve Indiana</a:t>
            </a:r>
          </a:p>
          <a:p>
            <a:pPr lvl="1"/>
            <a:r>
              <a:rPr lang="en-US" sz="2400" dirty="0"/>
              <a:t>Sub-applicant: Programs/Organizations</a:t>
            </a:r>
          </a:p>
          <a:p>
            <a:endParaRPr lang="en-US" sz="2800" dirty="0"/>
          </a:p>
          <a:p>
            <a:r>
              <a:rPr lang="en-US" sz="2800" b="1" dirty="0"/>
              <a:t>Review materials:</a:t>
            </a:r>
          </a:p>
          <a:p>
            <a:pPr lvl="1"/>
            <a:r>
              <a:rPr lang="en-US" sz="2400" dirty="0"/>
              <a:t>Read all materials on website</a:t>
            </a:r>
          </a:p>
          <a:p>
            <a:pPr lvl="1"/>
            <a:r>
              <a:rPr lang="en-US" sz="2400" dirty="0"/>
              <a:t>Review Serve Indiana AmeriCorps handbook</a:t>
            </a:r>
          </a:p>
          <a:p>
            <a:pPr lvl="1"/>
            <a:r>
              <a:rPr lang="en-US" sz="2400" dirty="0"/>
              <a:t>Review Serve Indiana State Service Plan</a:t>
            </a:r>
          </a:p>
          <a:p>
            <a:pPr lvl="1"/>
            <a:r>
              <a:rPr lang="en-US" sz="2400" dirty="0"/>
              <a:t>Review AmeriCorps State Terms and Conditions</a:t>
            </a:r>
          </a:p>
        </p:txBody>
      </p:sp>
    </p:spTree>
    <p:extLst>
      <p:ext uri="{BB962C8B-B14F-4D97-AF65-F5344CB8AC3E}">
        <p14:creationId xmlns:p14="http://schemas.microsoft.com/office/powerpoint/2010/main" val="160287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the application due?</a:t>
            </a:r>
          </a:p>
        </p:txBody>
      </p:sp>
      <p:sp>
        <p:nvSpPr>
          <p:cNvPr id="3" name="Content Placeholder 2"/>
          <p:cNvSpPr>
            <a:spLocks noGrp="1"/>
          </p:cNvSpPr>
          <p:nvPr>
            <p:ph idx="1"/>
          </p:nvPr>
        </p:nvSpPr>
        <p:spPr/>
        <p:txBody>
          <a:bodyPr>
            <a:normAutofit/>
          </a:bodyPr>
          <a:lstStyle/>
          <a:p>
            <a:pPr algn="ctr"/>
            <a:r>
              <a:rPr lang="en-US" sz="2400" b="1" dirty="0"/>
              <a:t>Fall Due Dates: New Applicants</a:t>
            </a:r>
            <a:br>
              <a:rPr lang="en-US" sz="2400" b="1" dirty="0"/>
            </a:br>
            <a:endParaRPr lang="en-US" sz="2400" b="1" dirty="0"/>
          </a:p>
          <a:p>
            <a:pPr lvl="1">
              <a:buFont typeface="Arial" panose="020B0604020202020204" pitchFamily="34" charset="0"/>
              <a:buChar char="•"/>
            </a:pPr>
            <a:r>
              <a:rPr lang="en-US" sz="2200" dirty="0"/>
              <a:t>October 3</a:t>
            </a:r>
            <a:r>
              <a:rPr lang="en-US" sz="2200" baseline="30000" dirty="0"/>
              <a:t>rd</a:t>
            </a:r>
            <a:r>
              <a:rPr lang="en-US" sz="2200" dirty="0"/>
              <a:t>: Notice of Intent to Apply via email</a:t>
            </a:r>
          </a:p>
          <a:p>
            <a:pPr lvl="1">
              <a:buFont typeface="Arial" panose="020B0604020202020204" pitchFamily="34" charset="0"/>
              <a:buChar char="•"/>
            </a:pPr>
            <a:r>
              <a:rPr lang="en-US" sz="2200" dirty="0"/>
              <a:t>November 1</a:t>
            </a:r>
            <a:r>
              <a:rPr lang="en-US" sz="2200" baseline="30000" dirty="0"/>
              <a:t>st</a:t>
            </a:r>
            <a:r>
              <a:rPr lang="en-US" sz="2200" dirty="0"/>
              <a:t>: Application Due via eGrants </a:t>
            </a:r>
          </a:p>
          <a:p>
            <a:pPr marL="201168" lvl="1" indent="0">
              <a:buNone/>
            </a:pPr>
            <a:endParaRPr lang="en-US" sz="2000" dirty="0"/>
          </a:p>
          <a:p>
            <a:pPr marL="201168" lvl="1" indent="0">
              <a:buNone/>
            </a:pPr>
            <a:endParaRPr lang="en-US" sz="2000" dirty="0"/>
          </a:p>
          <a:p>
            <a:pPr marL="201168" lvl="1" indent="0">
              <a:buNone/>
            </a:pPr>
            <a:endParaRPr lang="en-US" sz="2000" dirty="0"/>
          </a:p>
          <a:p>
            <a:pPr marL="201168" lvl="1" indent="0">
              <a:buNone/>
            </a:pPr>
            <a:r>
              <a:rPr lang="en-US" sz="2000" i="1" dirty="0"/>
              <a:t>Additional clarification and notification dates available in NOFO/Application Instructions </a:t>
            </a:r>
          </a:p>
          <a:p>
            <a:pPr lvl="1"/>
            <a:endParaRPr lang="en-US" dirty="0"/>
          </a:p>
          <a:p>
            <a:pPr lvl="1"/>
            <a:endParaRPr lang="en-US" dirty="0"/>
          </a:p>
        </p:txBody>
      </p:sp>
    </p:spTree>
    <p:extLst>
      <p:ext uri="{BB962C8B-B14F-4D97-AF65-F5344CB8AC3E}">
        <p14:creationId xmlns:p14="http://schemas.microsoft.com/office/powerpoint/2010/main" val="1552536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Goals:</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800" dirty="0"/>
              <a:t>Understand Serve Indiana’s role with AmeriCorps in Indiana</a:t>
            </a:r>
          </a:p>
          <a:p>
            <a:pPr>
              <a:buFont typeface="Arial" panose="020B0604020202020204" pitchFamily="34" charset="0"/>
              <a:buChar char="•"/>
            </a:pPr>
            <a:r>
              <a:rPr lang="en-US" sz="2800" dirty="0"/>
              <a:t>Answer frequently asked questions</a:t>
            </a:r>
          </a:p>
          <a:p>
            <a:pPr>
              <a:buFont typeface="Arial" panose="020B0604020202020204" pitchFamily="34" charset="0"/>
              <a:buChar char="•"/>
            </a:pPr>
            <a:r>
              <a:rPr lang="en-US" sz="2800" dirty="0"/>
              <a:t>Discuss new applicant requirements </a:t>
            </a:r>
          </a:p>
          <a:p>
            <a:pPr>
              <a:buFont typeface="Arial" panose="020B0604020202020204" pitchFamily="34" charset="0"/>
              <a:buChar char="•"/>
            </a:pPr>
            <a:r>
              <a:rPr lang="en-US" sz="2800" dirty="0"/>
              <a:t>Answer Questions/Concerns</a:t>
            </a:r>
          </a:p>
          <a:p>
            <a:endParaRPr lang="en-US" sz="2800" dirty="0"/>
          </a:p>
          <a:p>
            <a:r>
              <a:rPr lang="en-US" sz="2800" dirty="0"/>
              <a:t>*Webinar mirrors information available in NOFO and Application Instructions on Serve Indiana’s website: </a:t>
            </a:r>
            <a:r>
              <a:rPr lang="en-US" sz="2800" dirty="0">
                <a:hlinkClick r:id="rId2"/>
              </a:rPr>
              <a:t>https://www.in.gov/serveindiana/funding-opportunities/</a:t>
            </a:r>
            <a:r>
              <a:rPr lang="en-US" sz="2800" dirty="0"/>
              <a:t> </a:t>
            </a:r>
          </a:p>
        </p:txBody>
      </p:sp>
    </p:spTree>
    <p:extLst>
      <p:ext uri="{BB962C8B-B14F-4D97-AF65-F5344CB8AC3E}">
        <p14:creationId xmlns:p14="http://schemas.microsoft.com/office/powerpoint/2010/main" val="2022601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else can I get help?</a:t>
            </a:r>
          </a:p>
        </p:txBody>
      </p:sp>
      <p:sp>
        <p:nvSpPr>
          <p:cNvPr id="3" name="Content Placeholder 2"/>
          <p:cNvSpPr>
            <a:spLocks noGrp="1"/>
          </p:cNvSpPr>
          <p:nvPr>
            <p:ph idx="1"/>
          </p:nvPr>
        </p:nvSpPr>
        <p:spPr/>
        <p:txBody>
          <a:bodyPr/>
          <a:lstStyle/>
          <a:p>
            <a:pPr algn="ctr"/>
            <a:r>
              <a:rPr lang="en-US" b="1" dirty="0"/>
              <a:t>Pre-Submission</a:t>
            </a:r>
          </a:p>
          <a:p>
            <a:pPr>
              <a:buFont typeface="Arial" panose="020B0604020202020204" pitchFamily="34" charset="0"/>
              <a:buChar char="•"/>
            </a:pPr>
            <a:r>
              <a:rPr lang="en-US" dirty="0"/>
              <a:t>Office Hours</a:t>
            </a:r>
          </a:p>
          <a:p>
            <a:pPr>
              <a:buFont typeface="Arial" panose="020B0604020202020204" pitchFamily="34" charset="0"/>
              <a:buChar char="•"/>
            </a:pPr>
            <a:r>
              <a:rPr lang="en-US" dirty="0"/>
              <a:t>1:1 Conversations with Cassandra</a:t>
            </a:r>
          </a:p>
          <a:p>
            <a:pPr>
              <a:buFont typeface="Arial" panose="020B0604020202020204" pitchFamily="34" charset="0"/>
              <a:buChar char="•"/>
            </a:pPr>
            <a:r>
              <a:rPr lang="en-US" dirty="0"/>
              <a:t>Submit drafts of logic model, evidence section early in October</a:t>
            </a:r>
          </a:p>
          <a:p>
            <a:pPr>
              <a:buFont typeface="Arial" panose="020B0604020202020204" pitchFamily="34" charset="0"/>
              <a:buChar char="•"/>
            </a:pPr>
            <a:r>
              <a:rPr lang="en-US" dirty="0"/>
              <a:t>TA Webinars on Website</a:t>
            </a:r>
          </a:p>
          <a:p>
            <a:pPr algn="ctr"/>
            <a:r>
              <a:rPr lang="en-US" b="1" dirty="0"/>
              <a:t>Post-submission</a:t>
            </a:r>
          </a:p>
          <a:p>
            <a:pPr>
              <a:buFont typeface="Arial" panose="020B0604020202020204" pitchFamily="34" charset="0"/>
              <a:buChar char="•"/>
            </a:pPr>
            <a:r>
              <a:rPr lang="en-US" dirty="0"/>
              <a:t>Webinar series: One call each month from existing programs</a:t>
            </a:r>
          </a:p>
          <a:p>
            <a:pPr>
              <a:buFont typeface="Arial" panose="020B0604020202020204" pitchFamily="34" charset="0"/>
              <a:buChar char="•"/>
            </a:pPr>
            <a:r>
              <a:rPr lang="en-US" dirty="0"/>
              <a:t>Contact Cassandra or </a:t>
            </a:r>
            <a:r>
              <a:rPr lang="en-US" dirty="0">
                <a:hlinkClick r:id="rId2"/>
              </a:rPr>
              <a:t>info@serveindiana.gov</a:t>
            </a:r>
            <a:r>
              <a:rPr lang="en-US" dirty="0"/>
              <a:t> </a:t>
            </a:r>
          </a:p>
          <a:p>
            <a:endParaRPr lang="en-US" dirty="0"/>
          </a:p>
        </p:txBody>
      </p:sp>
    </p:spTree>
    <p:extLst>
      <p:ext uri="{BB962C8B-B14F-4D97-AF65-F5344CB8AC3E}">
        <p14:creationId xmlns:p14="http://schemas.microsoft.com/office/powerpoint/2010/main" val="3797216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application include?</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000" b="1" dirty="0"/>
              <a:t>Narratives:</a:t>
            </a:r>
          </a:p>
          <a:p>
            <a:pPr lvl="2">
              <a:buFont typeface="Arial" panose="020B0604020202020204" pitchFamily="34" charset="0"/>
              <a:buChar char="•"/>
            </a:pPr>
            <a:r>
              <a:rPr lang="en-US" sz="1600" dirty="0"/>
              <a:t>Standard Form 424 (SF-424) Face Sheet: </a:t>
            </a:r>
          </a:p>
          <a:p>
            <a:pPr lvl="2">
              <a:buFont typeface="Arial" panose="020B0604020202020204" pitchFamily="34" charset="0"/>
              <a:buChar char="•"/>
            </a:pPr>
            <a:r>
              <a:rPr lang="en-US" sz="1600" dirty="0"/>
              <a:t>Executive Summary</a:t>
            </a:r>
          </a:p>
          <a:p>
            <a:pPr lvl="2">
              <a:buFont typeface="Arial" panose="020B0604020202020204" pitchFamily="34" charset="0"/>
              <a:buChar char="•"/>
            </a:pPr>
            <a:r>
              <a:rPr lang="en-US" sz="1600" dirty="0">
                <a:solidFill>
                  <a:srgbClr val="FF0000"/>
                </a:solidFill>
              </a:rPr>
              <a:t>Program Design </a:t>
            </a:r>
          </a:p>
          <a:p>
            <a:pPr lvl="2">
              <a:buFont typeface="Arial" panose="020B0604020202020204" pitchFamily="34" charset="0"/>
              <a:buChar char="•"/>
            </a:pPr>
            <a:r>
              <a:rPr lang="en-US" sz="1600" dirty="0"/>
              <a:t>Organizational Capability </a:t>
            </a:r>
          </a:p>
          <a:p>
            <a:pPr lvl="2">
              <a:buFont typeface="Arial" panose="020B0604020202020204" pitchFamily="34" charset="0"/>
              <a:buChar char="•"/>
            </a:pPr>
            <a:r>
              <a:rPr lang="en-US" sz="1600" dirty="0"/>
              <a:t>Cost Effectiveness and Budget Adequacy </a:t>
            </a:r>
          </a:p>
          <a:p>
            <a:pPr lvl="2">
              <a:buFont typeface="Arial" panose="020B0604020202020204" pitchFamily="34" charset="0"/>
              <a:buChar char="•"/>
            </a:pPr>
            <a:r>
              <a:rPr lang="en-US" sz="1600" dirty="0">
                <a:solidFill>
                  <a:srgbClr val="FF0000"/>
                </a:solidFill>
              </a:rPr>
              <a:t>Evaluation Plan(if applicable)</a:t>
            </a:r>
          </a:p>
          <a:p>
            <a:pPr lvl="2">
              <a:buFont typeface="Arial" panose="020B0604020202020204" pitchFamily="34" charset="0"/>
              <a:buChar char="•"/>
            </a:pPr>
            <a:r>
              <a:rPr lang="en-US" sz="1600" dirty="0"/>
              <a:t> Logic Model/theory of change</a:t>
            </a:r>
          </a:p>
          <a:p>
            <a:pPr lvl="1">
              <a:buFont typeface="Arial" panose="020B0604020202020204" pitchFamily="34" charset="0"/>
              <a:buChar char="•"/>
            </a:pPr>
            <a:r>
              <a:rPr lang="en-US" sz="2000" b="1" dirty="0">
                <a:solidFill>
                  <a:srgbClr val="FF0000"/>
                </a:solidFill>
              </a:rPr>
              <a:t>Logic model </a:t>
            </a:r>
          </a:p>
          <a:p>
            <a:pPr lvl="1">
              <a:buFont typeface="Arial" panose="020B0604020202020204" pitchFamily="34" charset="0"/>
              <a:buChar char="•"/>
            </a:pPr>
            <a:r>
              <a:rPr lang="en-US" sz="2000" b="1" dirty="0"/>
              <a:t>Documents: Evaluation, Labor Union Concurrence, etc.</a:t>
            </a:r>
          </a:p>
          <a:p>
            <a:pPr lvl="1">
              <a:buFont typeface="Arial" panose="020B0604020202020204" pitchFamily="34" charset="0"/>
              <a:buChar char="•"/>
            </a:pPr>
            <a:r>
              <a:rPr lang="en-US" sz="2000" b="1" dirty="0">
                <a:solidFill>
                  <a:srgbClr val="FF0000"/>
                </a:solidFill>
              </a:rPr>
              <a:t>SF 424 Budget </a:t>
            </a:r>
          </a:p>
          <a:p>
            <a:pPr lvl="1">
              <a:buFont typeface="Arial" panose="020B0604020202020204" pitchFamily="34" charset="0"/>
              <a:buChar char="•"/>
            </a:pPr>
            <a:r>
              <a:rPr lang="en-US" sz="2000" b="1" dirty="0">
                <a:solidFill>
                  <a:srgbClr val="FF0000"/>
                </a:solidFill>
              </a:rPr>
              <a:t>Performance Measures</a:t>
            </a:r>
          </a:p>
        </p:txBody>
      </p:sp>
    </p:spTree>
    <p:extLst>
      <p:ext uri="{BB962C8B-B14F-4D97-AF65-F5344CB8AC3E}">
        <p14:creationId xmlns:p14="http://schemas.microsoft.com/office/powerpoint/2010/main" val="2438313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look like in eGrants?</a:t>
            </a:r>
          </a:p>
        </p:txBody>
      </p:sp>
      <p:pic>
        <p:nvPicPr>
          <p:cNvPr id="4" name="Content Placeholder 3"/>
          <p:cNvPicPr>
            <a:picLocks noGrp="1" noChangeAspect="1"/>
          </p:cNvPicPr>
          <p:nvPr>
            <p:ph idx="1"/>
          </p:nvPr>
        </p:nvPicPr>
        <p:blipFill>
          <a:blip r:embed="rId2"/>
          <a:stretch>
            <a:fillRect/>
          </a:stretch>
        </p:blipFill>
        <p:spPr>
          <a:xfrm>
            <a:off x="3636434" y="1846263"/>
            <a:ext cx="4979457" cy="4022725"/>
          </a:xfrm>
          <a:prstGeom prst="rect">
            <a:avLst/>
          </a:prstGeom>
        </p:spPr>
      </p:pic>
    </p:spTree>
    <p:extLst>
      <p:ext uri="{BB962C8B-B14F-4D97-AF65-F5344CB8AC3E}">
        <p14:creationId xmlns:p14="http://schemas.microsoft.com/office/powerpoint/2010/main" val="4155001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there page limits?</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800" b="1" dirty="0"/>
              <a:t>Application narratives must not exceed 10 pages </a:t>
            </a:r>
          </a:p>
          <a:p>
            <a:pPr lvl="1">
              <a:buFont typeface="Arial" panose="020B0604020202020204" pitchFamily="34" charset="0"/>
              <a:buChar char="•"/>
            </a:pPr>
            <a:r>
              <a:rPr lang="en-US" sz="2400" i="1" dirty="0"/>
              <a:t>Includes: Executive Summary, SF 424 Facesheet, and The Narrative portions contained in the Program Design, Organizational Capacity, and Cost Effectiveness and Budget Adequacy sections of the application.</a:t>
            </a:r>
          </a:p>
          <a:p>
            <a:pPr>
              <a:buFont typeface="Arial" panose="020B0604020202020204" pitchFamily="34" charset="0"/>
              <a:buChar char="•"/>
            </a:pPr>
            <a:r>
              <a:rPr lang="en-US" sz="2800" b="1" dirty="0"/>
              <a:t>Logic Model may not exceed 3 pages printed </a:t>
            </a:r>
            <a:endParaRPr lang="en-US" sz="2800" i="1" dirty="0"/>
          </a:p>
          <a:p>
            <a:pPr>
              <a:buFont typeface="Arial" panose="020B0604020202020204" pitchFamily="34" charset="0"/>
              <a:buChar char="•"/>
            </a:pPr>
            <a:r>
              <a:rPr lang="en-US" sz="2800" b="1" dirty="0"/>
              <a:t>Additional Information:</a:t>
            </a:r>
          </a:p>
          <a:p>
            <a:pPr lvl="1">
              <a:buFont typeface="Arial" panose="020B0604020202020204" pitchFamily="34" charset="0"/>
              <a:buChar char="•"/>
            </a:pPr>
            <a:r>
              <a:rPr lang="en-US" sz="2400" dirty="0"/>
              <a:t>Print out from “Review” tab in web-based system</a:t>
            </a:r>
          </a:p>
          <a:p>
            <a:pPr lvl="1">
              <a:buFont typeface="Arial" panose="020B0604020202020204" pitchFamily="34" charset="0"/>
              <a:buChar char="•"/>
            </a:pPr>
            <a:r>
              <a:rPr lang="en-US" sz="2400" dirty="0"/>
              <a:t>The application page limit does not include:</a:t>
            </a:r>
          </a:p>
          <a:p>
            <a:pPr lvl="2">
              <a:buFont typeface="Arial" panose="020B0604020202020204" pitchFamily="34" charset="0"/>
              <a:buChar char="•"/>
            </a:pPr>
            <a:r>
              <a:rPr lang="en-US" sz="1800" dirty="0"/>
              <a:t> The Budget, narrative portion of the evaluation plan, performance measures, or the supplementary materials, if applicable. </a:t>
            </a:r>
          </a:p>
          <a:p>
            <a:endParaRPr lang="en-US" dirty="0"/>
          </a:p>
        </p:txBody>
      </p:sp>
    </p:spTree>
    <p:extLst>
      <p:ext uri="{BB962C8B-B14F-4D97-AF65-F5344CB8AC3E}">
        <p14:creationId xmlns:p14="http://schemas.microsoft.com/office/powerpoint/2010/main" val="3360670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grant writing</a:t>
            </a:r>
          </a:p>
        </p:txBody>
      </p:sp>
      <p:sp>
        <p:nvSpPr>
          <p:cNvPr id="3" name="Content Placeholder 2"/>
          <p:cNvSpPr>
            <a:spLocks noGrp="1"/>
          </p:cNvSpPr>
          <p:nvPr>
            <p:ph idx="1"/>
          </p:nvPr>
        </p:nvSpPr>
        <p:spPr/>
        <p:txBody>
          <a:bodyPr>
            <a:normAutofit lnSpcReduction="10000"/>
          </a:bodyPr>
          <a:lstStyle/>
          <a:p>
            <a:r>
              <a:rPr lang="en-US" sz="3600" b="1" dirty="0"/>
              <a:t>Best practices:</a:t>
            </a:r>
          </a:p>
          <a:p>
            <a:pPr lvl="1"/>
            <a:r>
              <a:rPr lang="en-US" sz="3200" dirty="0"/>
              <a:t>Be clear and concise; no jargon</a:t>
            </a:r>
          </a:p>
          <a:p>
            <a:pPr lvl="1"/>
            <a:r>
              <a:rPr lang="en-US" sz="3200" dirty="0">
                <a:solidFill>
                  <a:srgbClr val="00B050"/>
                </a:solidFill>
              </a:rPr>
              <a:t>Focus on strengths and align with your organization</a:t>
            </a:r>
          </a:p>
          <a:p>
            <a:pPr lvl="1"/>
            <a:r>
              <a:rPr lang="en-US" sz="3200" dirty="0"/>
              <a:t>Focus effort on evidence based or evidence informed program</a:t>
            </a:r>
          </a:p>
          <a:p>
            <a:pPr lvl="1"/>
            <a:r>
              <a:rPr lang="en-US" sz="3200" dirty="0">
                <a:solidFill>
                  <a:srgbClr val="00B050"/>
                </a:solidFill>
              </a:rPr>
              <a:t>Follow deadlines, no late submissions</a:t>
            </a:r>
          </a:p>
          <a:p>
            <a:pPr lvl="1"/>
            <a:r>
              <a:rPr lang="en-US" sz="3200" dirty="0"/>
              <a:t>Grant takes between 40-80 hours to complete</a:t>
            </a:r>
          </a:p>
          <a:p>
            <a:pPr lvl="1"/>
            <a:r>
              <a:rPr lang="en-US" sz="3200" dirty="0">
                <a:solidFill>
                  <a:srgbClr val="00B050"/>
                </a:solidFill>
              </a:rPr>
              <a:t>Engage full organization for program model &amp; review</a:t>
            </a:r>
          </a:p>
          <a:p>
            <a:pPr lvl="1"/>
            <a:endParaRPr lang="en-US" sz="2800" dirty="0"/>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4006266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 not begin in eGrants!</a:t>
            </a:r>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US" sz="2400" dirty="0"/>
              <a:t>Read ALL Application Materials</a:t>
            </a:r>
          </a:p>
          <a:p>
            <a:pPr marL="457200" indent="-457200">
              <a:buFont typeface="+mj-lt"/>
              <a:buAutoNum type="arabicPeriod"/>
            </a:pPr>
            <a:r>
              <a:rPr lang="en-US" sz="2400" dirty="0">
                <a:solidFill>
                  <a:srgbClr val="00B050"/>
                </a:solidFill>
              </a:rPr>
              <a:t>Draft theory of change and logic model</a:t>
            </a:r>
          </a:p>
          <a:p>
            <a:pPr marL="457200" indent="-457200">
              <a:buFont typeface="+mj-lt"/>
              <a:buAutoNum type="arabicPeriod"/>
            </a:pPr>
            <a:r>
              <a:rPr lang="en-US" sz="2400" dirty="0"/>
              <a:t>Draft performance measures</a:t>
            </a:r>
          </a:p>
          <a:p>
            <a:pPr marL="457200" indent="-457200">
              <a:buFont typeface="+mj-lt"/>
              <a:buAutoNum type="arabicPeriod"/>
            </a:pPr>
            <a:r>
              <a:rPr lang="en-US" sz="2400" dirty="0">
                <a:solidFill>
                  <a:srgbClr val="00B050"/>
                </a:solidFill>
              </a:rPr>
              <a:t>Draft program Design narrative: Evidence section</a:t>
            </a:r>
          </a:p>
          <a:p>
            <a:pPr marL="457200" indent="-457200">
              <a:buFont typeface="+mj-lt"/>
              <a:buAutoNum type="arabicPeriod"/>
            </a:pPr>
            <a:r>
              <a:rPr lang="en-US" sz="2400" dirty="0"/>
              <a:t>Draft program Budget</a:t>
            </a:r>
          </a:p>
          <a:p>
            <a:pPr marL="457200" indent="-457200">
              <a:buFont typeface="+mj-lt"/>
              <a:buAutoNum type="arabicPeriod"/>
            </a:pPr>
            <a:r>
              <a:rPr lang="en-US" sz="2400" dirty="0">
                <a:solidFill>
                  <a:srgbClr val="00B050"/>
                </a:solidFill>
              </a:rPr>
              <a:t>Draft evaluation plan (if re-competing for second time)</a:t>
            </a:r>
          </a:p>
          <a:p>
            <a:pPr marL="457200" indent="-457200">
              <a:buFont typeface="+mj-lt"/>
              <a:buAutoNum type="arabicPeriod"/>
            </a:pPr>
            <a:r>
              <a:rPr lang="en-US" sz="2400" dirty="0"/>
              <a:t>Write remaining narratives</a:t>
            </a:r>
          </a:p>
          <a:p>
            <a:pPr marL="457200" indent="-457200">
              <a:buFont typeface="+mj-lt"/>
              <a:buAutoNum type="arabicPeriod"/>
            </a:pPr>
            <a:r>
              <a:rPr lang="en-US" sz="2400" dirty="0">
                <a:solidFill>
                  <a:srgbClr val="00B050"/>
                </a:solidFill>
              </a:rPr>
              <a:t>Read ALL Application Materials </a:t>
            </a:r>
          </a:p>
        </p:txBody>
      </p:sp>
    </p:spTree>
    <p:extLst>
      <p:ext uri="{BB962C8B-B14F-4D97-AF65-F5344CB8AC3E}">
        <p14:creationId xmlns:p14="http://schemas.microsoft.com/office/powerpoint/2010/main" val="2224722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is Important</a:t>
            </a:r>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sz="2800" b="1" dirty="0"/>
              <a:t>Serve Indiana &amp; CNCS value programs who value evidence</a:t>
            </a:r>
          </a:p>
          <a:p>
            <a:pPr>
              <a:buFont typeface="Arial" panose="020B0604020202020204" pitchFamily="34" charset="0"/>
              <a:buChar char="•"/>
            </a:pPr>
            <a:r>
              <a:rPr lang="en-US" sz="2800" b="1" dirty="0"/>
              <a:t>Programs should work to move from evidence informed to evidence based (see next slide)</a:t>
            </a:r>
          </a:p>
          <a:p>
            <a:pPr lvl="1">
              <a:buFont typeface="Arial" panose="020B0604020202020204" pitchFamily="34" charset="0"/>
              <a:buChar char="•"/>
            </a:pPr>
            <a:r>
              <a:rPr lang="en-US" sz="2600" dirty="0"/>
              <a:t>In 2018, the evidence tiers of successful AmeriCorps State and National applicants that were competing were as follows: Strong 9%, Moderate 5%, Preliminary 40%, and Pre-Preliminary 46%. </a:t>
            </a:r>
            <a:endParaRPr lang="en-US" sz="2600" b="1" dirty="0"/>
          </a:p>
          <a:p>
            <a:pPr>
              <a:buFont typeface="Arial" panose="020B0604020202020204" pitchFamily="34" charset="0"/>
              <a:buChar char="•"/>
            </a:pPr>
            <a:r>
              <a:rPr lang="en-US" sz="2800" b="1" dirty="0"/>
              <a:t>When you build/create your program, evidence should always be involved.</a:t>
            </a:r>
          </a:p>
          <a:p>
            <a:pPr lvl="1">
              <a:buFont typeface="Arial" panose="020B0604020202020204" pitchFamily="34" charset="0"/>
              <a:buChar char="•"/>
            </a:pPr>
            <a:r>
              <a:rPr lang="en-US" sz="2400" dirty="0"/>
              <a:t>Documents why you think your intervention will achieve the intended outcome</a:t>
            </a:r>
          </a:p>
          <a:p>
            <a:pPr lvl="1">
              <a:buFont typeface="Arial" panose="020B0604020202020204" pitchFamily="34" charset="0"/>
              <a:buChar char="•"/>
            </a:pPr>
            <a:r>
              <a:rPr lang="en-US" sz="2400" dirty="0"/>
              <a:t>Supports the use of a particular design, frequency, intensity and duration of intervention that is optimal</a:t>
            </a:r>
          </a:p>
          <a:p>
            <a:pPr lvl="1">
              <a:buFont typeface="Arial" panose="020B0604020202020204" pitchFamily="34" charset="0"/>
              <a:buChar char="•"/>
            </a:pPr>
            <a:r>
              <a:rPr lang="en-US" sz="2400" dirty="0"/>
              <a:t>Ensure your member’s activities align with these ideas</a:t>
            </a:r>
          </a:p>
          <a:p>
            <a:pPr marL="274320" lvl="1" indent="0">
              <a:buNone/>
            </a:pPr>
            <a:endParaRPr lang="en-US" dirty="0"/>
          </a:p>
        </p:txBody>
      </p:sp>
    </p:spTree>
    <p:extLst>
      <p:ext uri="{BB962C8B-B14F-4D97-AF65-F5344CB8AC3E}">
        <p14:creationId xmlns:p14="http://schemas.microsoft.com/office/powerpoint/2010/main" val="3374991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evidence of effectiveness</a:t>
            </a:r>
          </a:p>
        </p:txBody>
      </p:sp>
      <p:sp>
        <p:nvSpPr>
          <p:cNvPr id="4" name="Slide Number Placeholder 3"/>
          <p:cNvSpPr>
            <a:spLocks noGrp="1"/>
          </p:cNvSpPr>
          <p:nvPr>
            <p:ph type="sldNum" sz="quarter" idx="10"/>
          </p:nvPr>
        </p:nvSpPr>
        <p:spPr/>
        <p:txBody>
          <a:bodyPr/>
          <a:lstStyle/>
          <a:p>
            <a:fld id="{87586D39-9675-4FDB-A403-EAAB44209BB9}" type="slidenum">
              <a:rPr lang="en-US" smtClean="0"/>
              <a:pPr/>
              <a:t>27</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79971" y="1337367"/>
            <a:ext cx="8053573" cy="507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443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Models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8487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is a logic model?</a:t>
            </a:r>
          </a:p>
        </p:txBody>
      </p:sp>
      <p:sp>
        <p:nvSpPr>
          <p:cNvPr id="3" name="Content Placeholder 2"/>
          <p:cNvSpPr>
            <a:spLocks noGrp="1"/>
          </p:cNvSpPr>
          <p:nvPr>
            <p:ph idx="1"/>
          </p:nvPr>
        </p:nvSpPr>
        <p:spPr/>
        <p:txBody>
          <a:bodyPr>
            <a:normAutofit/>
          </a:bodyPr>
          <a:lstStyle/>
          <a:p>
            <a:pPr>
              <a:spcAft>
                <a:spcPts val="1200"/>
              </a:spcAft>
            </a:pPr>
            <a:r>
              <a:rPr lang="en-US" sz="2400" dirty="0"/>
              <a:t>A logic model is a graphic “snapshot” of how a program works (its theory of change); it communicates the intended relationships among program components.</a:t>
            </a:r>
          </a:p>
          <a:p>
            <a:pPr lvl="1">
              <a:spcAft>
                <a:spcPts val="1200"/>
              </a:spcAft>
            </a:pPr>
            <a:r>
              <a:rPr lang="en-US" sz="2000" dirty="0"/>
              <a:t>Inputs, activities, and outputs on the left side of the logic model depict a program’s processes/implementation</a:t>
            </a:r>
          </a:p>
          <a:p>
            <a:pPr lvl="1">
              <a:spcAft>
                <a:spcPts val="1200"/>
              </a:spcAft>
            </a:pPr>
            <a:r>
              <a:rPr lang="en-US" sz="2000" dirty="0"/>
              <a:t>Changes that are expected to result from these processes are called outcomes and are depicted on the right side of the logic model</a:t>
            </a:r>
          </a:p>
          <a:p>
            <a:pPr marL="228600" lvl="1" indent="0">
              <a:buNone/>
            </a:pPr>
            <a:endParaRPr lang="en-US" dirty="0"/>
          </a:p>
          <a:p>
            <a:pPr marL="228600" lvl="1" indent="0">
              <a:buNone/>
            </a:pPr>
            <a:endParaRPr lang="en-US" dirty="0"/>
          </a:p>
        </p:txBody>
      </p:sp>
      <p:pic>
        <p:nvPicPr>
          <p:cNvPr id="6" name="Picture 5" descr="P:\DTP\SURVEY\ECON\AmeriCorps Grantee Evaluation Monitoring &amp; Guidance Project\Kim Nguyen_graphics\logic model_evaluation domains_2 sid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0008" y="4452973"/>
            <a:ext cx="7272943" cy="1524495"/>
          </a:xfrm>
          <a:prstGeom prst="rect">
            <a:avLst/>
          </a:prstGeom>
          <a:noFill/>
          <a:ln>
            <a:noFill/>
          </a:ln>
        </p:spPr>
      </p:pic>
    </p:spTree>
    <p:extLst>
      <p:ext uri="{BB962C8B-B14F-4D97-AF65-F5344CB8AC3E}">
        <p14:creationId xmlns:p14="http://schemas.microsoft.com/office/powerpoint/2010/main" val="3615510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should attend</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b="1" dirty="0"/>
              <a:t>2023-24 Potential Applicants:</a:t>
            </a:r>
          </a:p>
          <a:p>
            <a:pPr lvl="1">
              <a:buFont typeface="Arial" panose="020B0604020202020204" pitchFamily="34" charset="0"/>
              <a:buChar char="•"/>
            </a:pPr>
            <a:r>
              <a:rPr lang="en-US" sz="2400" dirty="0"/>
              <a:t>New applicants applying for funding in Indiana</a:t>
            </a:r>
          </a:p>
          <a:p>
            <a:pPr>
              <a:buFont typeface="Arial" panose="020B0604020202020204" pitchFamily="34" charset="0"/>
              <a:buChar char="•"/>
            </a:pPr>
            <a:r>
              <a:rPr lang="en-US" sz="2800" b="1" dirty="0"/>
              <a:t>Any organization interested in learning more about AmeriCorps and AmeriCorps State funding in Indiana</a:t>
            </a:r>
          </a:p>
          <a:p>
            <a:pPr algn="ctr"/>
            <a:endParaRPr lang="en-US" sz="2400" i="1" dirty="0"/>
          </a:p>
          <a:p>
            <a:pPr marL="0" indent="0">
              <a:buNone/>
            </a:pPr>
            <a:endParaRPr lang="en-US" dirty="0"/>
          </a:p>
        </p:txBody>
      </p:sp>
    </p:spTree>
    <p:extLst>
      <p:ext uri="{BB962C8B-B14F-4D97-AF65-F5344CB8AC3E}">
        <p14:creationId xmlns:p14="http://schemas.microsoft.com/office/powerpoint/2010/main" val="1565881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create/change my logic model?</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600" b="1" dirty="0"/>
              <a:t>Two main approaches to create:</a:t>
            </a:r>
          </a:p>
          <a:p>
            <a:pPr lvl="1">
              <a:buFont typeface="Arial" panose="020B0604020202020204" pitchFamily="34" charset="0"/>
              <a:buChar char="•"/>
            </a:pPr>
            <a:r>
              <a:rPr lang="en-US" sz="3600" dirty="0"/>
              <a:t>Reverse logic (right to left): Asks “but how” questions</a:t>
            </a:r>
          </a:p>
          <a:p>
            <a:pPr lvl="1">
              <a:buFont typeface="Arial" panose="020B0604020202020204" pitchFamily="34" charset="0"/>
              <a:buChar char="•"/>
            </a:pPr>
            <a:r>
              <a:rPr lang="en-US" sz="3600" dirty="0"/>
              <a:t>Forward logic (left to right): Uses “if…then” statements </a:t>
            </a:r>
          </a:p>
        </p:txBody>
      </p:sp>
    </p:spTree>
    <p:extLst>
      <p:ext uri="{BB962C8B-B14F-4D97-AF65-F5344CB8AC3E}">
        <p14:creationId xmlns:p14="http://schemas.microsoft.com/office/powerpoint/2010/main" val="672914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logic approach</a:t>
            </a:r>
          </a:p>
        </p:txBody>
      </p:sp>
      <p:pic>
        <p:nvPicPr>
          <p:cNvPr id="4" name="Content Placeholder 3"/>
          <p:cNvPicPr>
            <a:picLocks noGrp="1" noChangeAspect="1"/>
          </p:cNvPicPr>
          <p:nvPr>
            <p:ph idx="1"/>
          </p:nvPr>
        </p:nvPicPr>
        <p:blipFill>
          <a:blip r:embed="rId2"/>
          <a:stretch>
            <a:fillRect/>
          </a:stretch>
        </p:blipFill>
        <p:spPr>
          <a:xfrm>
            <a:off x="2126208" y="1846263"/>
            <a:ext cx="7999909" cy="4022725"/>
          </a:xfrm>
          <a:prstGeom prst="rect">
            <a:avLst/>
          </a:prstGeom>
        </p:spPr>
      </p:pic>
    </p:spTree>
    <p:extLst>
      <p:ext uri="{BB962C8B-B14F-4D97-AF65-F5344CB8AC3E}">
        <p14:creationId xmlns:p14="http://schemas.microsoft.com/office/powerpoint/2010/main" val="817864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logic approach </a:t>
            </a:r>
          </a:p>
        </p:txBody>
      </p:sp>
      <p:pic>
        <p:nvPicPr>
          <p:cNvPr id="4" name="Content Placeholder 3"/>
          <p:cNvPicPr>
            <a:picLocks noGrp="1" noChangeAspect="1"/>
          </p:cNvPicPr>
          <p:nvPr>
            <p:ph idx="1"/>
          </p:nvPr>
        </p:nvPicPr>
        <p:blipFill>
          <a:blip r:embed="rId2"/>
          <a:stretch>
            <a:fillRect/>
          </a:stretch>
        </p:blipFill>
        <p:spPr>
          <a:xfrm>
            <a:off x="2566856" y="1846263"/>
            <a:ext cx="7118614" cy="4022725"/>
          </a:xfrm>
          <a:prstGeom prst="rect">
            <a:avLst/>
          </a:prstGeom>
        </p:spPr>
      </p:pic>
    </p:spTree>
    <p:extLst>
      <p:ext uri="{BB962C8B-B14F-4D97-AF65-F5344CB8AC3E}">
        <p14:creationId xmlns:p14="http://schemas.microsoft.com/office/powerpoint/2010/main" val="1941646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2990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Measures</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800" b="1" dirty="0"/>
              <a:t>Type: </a:t>
            </a:r>
            <a:r>
              <a:rPr lang="en-US" sz="2800" dirty="0"/>
              <a:t>National and program created</a:t>
            </a:r>
          </a:p>
          <a:p>
            <a:pPr>
              <a:buFont typeface="Arial" panose="020B0604020202020204" pitchFamily="34" charset="0"/>
              <a:buChar char="•"/>
            </a:pPr>
            <a:r>
              <a:rPr lang="en-US" sz="2800" b="1" dirty="0"/>
              <a:t>CNCS requires </a:t>
            </a:r>
            <a:r>
              <a:rPr lang="en-US" sz="2800" dirty="0"/>
              <a:t>all applicants to have one aligned performance measure for the primary intervention.  </a:t>
            </a:r>
          </a:p>
          <a:p>
            <a:pPr lvl="1">
              <a:buFont typeface="Arial" panose="020B0604020202020204" pitchFamily="34" charset="0"/>
              <a:buChar char="•"/>
            </a:pPr>
            <a:r>
              <a:rPr lang="en-US" sz="2400" dirty="0"/>
              <a:t>Applicants may have additional aligned measures provided that they measure significant program activities.</a:t>
            </a:r>
          </a:p>
          <a:p>
            <a:pPr>
              <a:buFont typeface="Arial" panose="020B0604020202020204" pitchFamily="34" charset="0"/>
              <a:buChar char="•"/>
            </a:pPr>
            <a:r>
              <a:rPr lang="en-US" sz="2800" b="1" dirty="0"/>
              <a:t>Members may follow activities that do not align with a PM</a:t>
            </a:r>
          </a:p>
          <a:p>
            <a:pPr>
              <a:buFont typeface="Arial" panose="020B0604020202020204" pitchFamily="34" charset="0"/>
              <a:buChar char="•"/>
            </a:pPr>
            <a:r>
              <a:rPr lang="en-US" sz="2800" b="1" dirty="0"/>
              <a:t>Serve Indiana suggests only one national performance measure with one outcome and one output</a:t>
            </a:r>
          </a:p>
          <a:p>
            <a:pPr lvl="1">
              <a:buFont typeface="Arial" panose="020B0604020202020204" pitchFamily="34" charset="0"/>
              <a:buChar char="•"/>
            </a:pPr>
            <a:r>
              <a:rPr lang="en-US" sz="2400" dirty="0"/>
              <a:t>Pick the PM that aligns best with your program</a:t>
            </a:r>
          </a:p>
          <a:p>
            <a:endParaRPr lang="en-US" dirty="0"/>
          </a:p>
        </p:txBody>
      </p:sp>
    </p:spTree>
    <p:extLst>
      <p:ext uri="{BB962C8B-B14F-4D97-AF65-F5344CB8AC3E}">
        <p14:creationId xmlns:p14="http://schemas.microsoft.com/office/powerpoint/2010/main" val="510779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What is the difference between performance measurement &amp; program evaluation?</a:t>
            </a:r>
          </a:p>
        </p:txBody>
      </p:sp>
      <p:pic>
        <p:nvPicPr>
          <p:cNvPr id="6" name="Content Placeholder 5"/>
          <p:cNvPicPr>
            <a:picLocks noGrp="1" noChangeAspect="1"/>
          </p:cNvPicPr>
          <p:nvPr>
            <p:ph idx="1"/>
          </p:nvPr>
        </p:nvPicPr>
        <p:blipFill>
          <a:blip r:embed="rId2"/>
          <a:stretch>
            <a:fillRect/>
          </a:stretch>
        </p:blipFill>
        <p:spPr>
          <a:xfrm>
            <a:off x="2654090" y="1846263"/>
            <a:ext cx="6944146" cy="4022725"/>
          </a:xfrm>
          <a:prstGeom prst="rect">
            <a:avLst/>
          </a:prstGeom>
        </p:spPr>
      </p:pic>
    </p:spTree>
    <p:extLst>
      <p:ext uri="{BB962C8B-B14F-4D97-AF65-F5344CB8AC3E}">
        <p14:creationId xmlns:p14="http://schemas.microsoft.com/office/powerpoint/2010/main" val="2934634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 performance measure entail?</a:t>
            </a:r>
          </a:p>
        </p:txBody>
      </p:sp>
      <p:pic>
        <p:nvPicPr>
          <p:cNvPr id="5" name="Content Placeholder 4"/>
          <p:cNvPicPr>
            <a:picLocks noGrp="1" noChangeAspect="1"/>
          </p:cNvPicPr>
          <p:nvPr>
            <p:ph idx="1"/>
          </p:nvPr>
        </p:nvPicPr>
        <p:blipFill>
          <a:blip r:embed="rId2"/>
          <a:stretch>
            <a:fillRect/>
          </a:stretch>
        </p:blipFill>
        <p:spPr>
          <a:xfrm>
            <a:off x="801666" y="1587992"/>
            <a:ext cx="10196186" cy="4712599"/>
          </a:xfrm>
          <a:prstGeom prst="rect">
            <a:avLst/>
          </a:prstGeom>
        </p:spPr>
      </p:pic>
    </p:spTree>
    <p:extLst>
      <p:ext uri="{BB962C8B-B14F-4D97-AF65-F5344CB8AC3E}">
        <p14:creationId xmlns:p14="http://schemas.microsoft.com/office/powerpoint/2010/main" val="2635252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difference between an output and outcome?</a:t>
            </a:r>
          </a:p>
        </p:txBody>
      </p:sp>
      <p:pic>
        <p:nvPicPr>
          <p:cNvPr id="4" name="Content Placeholder 3"/>
          <p:cNvPicPr>
            <a:picLocks noGrp="1" noChangeAspect="1"/>
          </p:cNvPicPr>
          <p:nvPr>
            <p:ph idx="1"/>
          </p:nvPr>
        </p:nvPicPr>
        <p:blipFill>
          <a:blip r:embed="rId2"/>
          <a:stretch>
            <a:fillRect/>
          </a:stretch>
        </p:blipFill>
        <p:spPr>
          <a:xfrm>
            <a:off x="2117754" y="1846263"/>
            <a:ext cx="8016818" cy="4022725"/>
          </a:xfrm>
          <a:prstGeom prst="rect">
            <a:avLst/>
          </a:prstGeom>
        </p:spPr>
      </p:pic>
    </p:spTree>
    <p:extLst>
      <p:ext uri="{BB962C8B-B14F-4D97-AF65-F5344CB8AC3E}">
        <p14:creationId xmlns:p14="http://schemas.microsoft.com/office/powerpoint/2010/main" val="751038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dirty="0">
                <a:ea typeface="ＭＳ Ｐゴシック" panose="020B0600070205080204" pitchFamily="34" charset="-128"/>
              </a:rPr>
              <a:t>Can I have the same target for outputs and outcomes?</a:t>
            </a:r>
          </a:p>
        </p:txBody>
      </p:sp>
      <p:sp>
        <p:nvSpPr>
          <p:cNvPr id="6" name="Slide Number Placeholder 5"/>
          <p:cNvSpPr>
            <a:spLocks noGrp="1"/>
          </p:cNvSpPr>
          <p:nvPr>
            <p:ph type="sldNum" sz="quarter" idx="12"/>
          </p:nvPr>
        </p:nvSpPr>
        <p:spPr/>
        <p:txBody>
          <a:bodyPr/>
          <a:lstStyle>
            <a:lvl1pPr eaLnBrk="0" hangingPunct="0">
              <a:defRPr sz="1658">
                <a:solidFill>
                  <a:schemeClr val="tx1"/>
                </a:solidFill>
                <a:latin typeface="Arial" panose="020B0604020202020204" pitchFamily="34" charset="0"/>
                <a:cs typeface="Arial" panose="020B0604020202020204" pitchFamily="34" charset="0"/>
              </a:defRPr>
            </a:lvl1pPr>
            <a:lvl2pPr marL="586559" indent="-225600" eaLnBrk="0" hangingPunct="0">
              <a:defRPr sz="1658">
                <a:solidFill>
                  <a:schemeClr val="tx1"/>
                </a:solidFill>
                <a:latin typeface="Arial" panose="020B0604020202020204" pitchFamily="34" charset="0"/>
                <a:cs typeface="Arial" panose="020B0604020202020204" pitchFamily="34" charset="0"/>
              </a:defRPr>
            </a:lvl2pPr>
            <a:lvl3pPr marL="902399" indent="-180480" eaLnBrk="0" hangingPunct="0">
              <a:defRPr sz="1658">
                <a:solidFill>
                  <a:schemeClr val="tx1"/>
                </a:solidFill>
                <a:latin typeface="Arial" panose="020B0604020202020204" pitchFamily="34" charset="0"/>
                <a:cs typeface="Arial" panose="020B0604020202020204" pitchFamily="34" charset="0"/>
              </a:defRPr>
            </a:lvl3pPr>
            <a:lvl4pPr marL="1263358" indent="-180480" eaLnBrk="0" hangingPunct="0">
              <a:defRPr sz="1658">
                <a:solidFill>
                  <a:schemeClr val="tx1"/>
                </a:solidFill>
                <a:latin typeface="Arial" panose="020B0604020202020204" pitchFamily="34" charset="0"/>
                <a:cs typeface="Arial" panose="020B0604020202020204" pitchFamily="34" charset="0"/>
              </a:defRPr>
            </a:lvl4pPr>
            <a:lvl5pPr marL="1624317" indent="-180480" eaLnBrk="0" hangingPunct="0">
              <a:defRPr sz="1658">
                <a:solidFill>
                  <a:schemeClr val="tx1"/>
                </a:solidFill>
                <a:latin typeface="Arial" panose="020B0604020202020204" pitchFamily="34" charset="0"/>
                <a:cs typeface="Arial" panose="020B0604020202020204" pitchFamily="34" charset="0"/>
              </a:defRPr>
            </a:lvl5pPr>
            <a:lvl6pPr marL="1985277" indent="-180480" defTabSz="844745" eaLnBrk="0" fontAlgn="base" hangingPunct="0">
              <a:spcBef>
                <a:spcPct val="0"/>
              </a:spcBef>
              <a:spcAft>
                <a:spcPct val="0"/>
              </a:spcAft>
              <a:defRPr sz="1658">
                <a:solidFill>
                  <a:schemeClr val="tx1"/>
                </a:solidFill>
                <a:latin typeface="Arial" panose="020B0604020202020204" pitchFamily="34" charset="0"/>
                <a:cs typeface="Arial" panose="020B0604020202020204" pitchFamily="34" charset="0"/>
              </a:defRPr>
            </a:lvl6pPr>
            <a:lvl7pPr marL="2346236" indent="-180480" defTabSz="844745" eaLnBrk="0" fontAlgn="base" hangingPunct="0">
              <a:spcBef>
                <a:spcPct val="0"/>
              </a:spcBef>
              <a:spcAft>
                <a:spcPct val="0"/>
              </a:spcAft>
              <a:defRPr sz="1658">
                <a:solidFill>
                  <a:schemeClr val="tx1"/>
                </a:solidFill>
                <a:latin typeface="Arial" panose="020B0604020202020204" pitchFamily="34" charset="0"/>
                <a:cs typeface="Arial" panose="020B0604020202020204" pitchFamily="34" charset="0"/>
              </a:defRPr>
            </a:lvl7pPr>
            <a:lvl8pPr marL="2707196" indent="-180480" defTabSz="844745" eaLnBrk="0" fontAlgn="base" hangingPunct="0">
              <a:spcBef>
                <a:spcPct val="0"/>
              </a:spcBef>
              <a:spcAft>
                <a:spcPct val="0"/>
              </a:spcAft>
              <a:defRPr sz="1658">
                <a:solidFill>
                  <a:schemeClr val="tx1"/>
                </a:solidFill>
                <a:latin typeface="Arial" panose="020B0604020202020204" pitchFamily="34" charset="0"/>
                <a:cs typeface="Arial" panose="020B0604020202020204" pitchFamily="34" charset="0"/>
              </a:defRPr>
            </a:lvl8pPr>
            <a:lvl9pPr marL="3068155" indent="-180480" defTabSz="844745" eaLnBrk="0" fontAlgn="base" hangingPunct="0">
              <a:spcBef>
                <a:spcPct val="0"/>
              </a:spcBef>
              <a:spcAft>
                <a:spcPct val="0"/>
              </a:spcAft>
              <a:defRPr sz="1658">
                <a:solidFill>
                  <a:schemeClr val="tx1"/>
                </a:solidFill>
                <a:latin typeface="Arial" panose="020B0604020202020204" pitchFamily="34" charset="0"/>
                <a:cs typeface="Arial" panose="020B0604020202020204" pitchFamily="34" charset="0"/>
              </a:defRPr>
            </a:lvl9pPr>
          </a:lstStyle>
          <a:p>
            <a:pPr eaLnBrk="1" hangingPunct="1"/>
            <a:fld id="{477A27BC-4032-4F66-B412-A9723393B223}" type="slidenum">
              <a:rPr lang="en-US" altLang="en-US" sz="1105">
                <a:solidFill>
                  <a:srgbClr val="898989"/>
                </a:solidFill>
              </a:rPr>
              <a:pPr eaLnBrk="1" hangingPunct="1"/>
              <a:t>38</a:t>
            </a:fld>
            <a:endParaRPr lang="en-US" altLang="en-US" sz="1105" dirty="0">
              <a:solidFill>
                <a:srgbClr val="898989"/>
              </a:solidFill>
            </a:endParaRPr>
          </a:p>
        </p:txBody>
      </p:sp>
      <p:graphicFrame>
        <p:nvGraphicFramePr>
          <p:cNvPr id="5" name="Diagram 4" descr="&quot;Intervention&quot; leads to &quot;Output&quot; leads to &quot;Outcome&quot;"/>
          <p:cNvGraphicFramePr/>
          <p:nvPr/>
        </p:nvGraphicFramePr>
        <p:xfrm>
          <a:off x="2973145" y="2172993"/>
          <a:ext cx="5715000" cy="1684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0726" name="Group 1" descr=" "/>
          <p:cNvGrpSpPr>
            <a:grpSpLocks/>
          </p:cNvGrpSpPr>
          <p:nvPr/>
        </p:nvGrpSpPr>
        <p:grpSpPr bwMode="auto">
          <a:xfrm>
            <a:off x="5084849" y="3733846"/>
            <a:ext cx="3789947" cy="1443789"/>
            <a:chOff x="3810000" y="6629400"/>
            <a:chExt cx="4800600" cy="1828800"/>
          </a:xfrm>
        </p:grpSpPr>
        <p:sp>
          <p:nvSpPr>
            <p:cNvPr id="3" name="Pie 2"/>
            <p:cNvSpPr/>
            <p:nvPr/>
          </p:nvSpPr>
          <p:spPr>
            <a:xfrm>
              <a:off x="6553200" y="6629400"/>
              <a:ext cx="2057400" cy="1828800"/>
            </a:xfrm>
            <a:prstGeom prst="pi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5656">
                <a:defRPr/>
              </a:pPr>
              <a:r>
                <a:rPr lang="en-US" sz="2842" b="1" dirty="0">
                  <a:solidFill>
                    <a:schemeClr val="bg1"/>
                  </a:solidFill>
                </a:rPr>
                <a:t>75 </a:t>
              </a:r>
              <a:endParaRPr lang="en-US" sz="1421" b="1" dirty="0">
                <a:solidFill>
                  <a:schemeClr val="bg1"/>
                </a:solidFill>
              </a:endParaRPr>
            </a:p>
          </p:txBody>
        </p:sp>
        <p:sp>
          <p:nvSpPr>
            <p:cNvPr id="4" name="Oval 3"/>
            <p:cNvSpPr/>
            <p:nvPr/>
          </p:nvSpPr>
          <p:spPr>
            <a:xfrm>
              <a:off x="3810000" y="6629400"/>
              <a:ext cx="20574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5656">
                <a:defRPr/>
              </a:pPr>
              <a:r>
                <a:rPr lang="en-US" sz="2842" b="1" dirty="0">
                  <a:solidFill>
                    <a:schemeClr val="bg1"/>
                  </a:solidFill>
                </a:rPr>
                <a:t>100</a:t>
              </a:r>
            </a:p>
          </p:txBody>
        </p:sp>
      </p:grpSp>
    </p:spTree>
    <p:extLst>
      <p:ext uri="{BB962C8B-B14F-4D97-AF65-F5344CB8AC3E}">
        <p14:creationId xmlns:p14="http://schemas.microsoft.com/office/powerpoint/2010/main" val="960807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commonly missed items?</a:t>
            </a:r>
          </a:p>
        </p:txBody>
      </p:sp>
      <p:sp>
        <p:nvSpPr>
          <p:cNvPr id="3" name="Content Placeholder 2"/>
          <p:cNvSpPr>
            <a:spLocks noGrp="1"/>
          </p:cNvSpPr>
          <p:nvPr>
            <p:ph idx="1"/>
          </p:nvPr>
        </p:nvSpPr>
        <p:spPr/>
        <p:txBody>
          <a:bodyPr>
            <a:normAutofit fontScale="85000" lnSpcReduction="20000"/>
          </a:bodyPr>
          <a:lstStyle/>
          <a:p>
            <a:pPr>
              <a:buFont typeface="Arial" panose="020B0604020202020204" pitchFamily="34" charset="0"/>
              <a:buChar char="•"/>
            </a:pPr>
            <a:r>
              <a:rPr lang="en-US" sz="2800" dirty="0"/>
              <a:t>Program has same target number for output and outcome</a:t>
            </a:r>
          </a:p>
          <a:p>
            <a:pPr>
              <a:buFont typeface="Arial" panose="020B0604020202020204" pitchFamily="34" charset="0"/>
              <a:buChar char="•"/>
            </a:pPr>
            <a:r>
              <a:rPr lang="en-US" sz="2800" dirty="0">
                <a:solidFill>
                  <a:schemeClr val="accent3"/>
                </a:solidFill>
              </a:rPr>
              <a:t>Program does not communicate data collection mechanisms and why those practices will yield valid and reliable data</a:t>
            </a:r>
          </a:p>
          <a:p>
            <a:pPr>
              <a:buFont typeface="Arial" panose="020B0604020202020204" pitchFamily="34" charset="0"/>
              <a:buChar char="•"/>
            </a:pPr>
            <a:r>
              <a:rPr lang="en-US" sz="2800" dirty="0"/>
              <a:t>Program does not plan to use the same assessment for all PM/intervention</a:t>
            </a:r>
          </a:p>
          <a:p>
            <a:pPr>
              <a:buFont typeface="Arial" panose="020B0604020202020204" pitchFamily="34" charset="0"/>
              <a:buChar char="•"/>
            </a:pPr>
            <a:r>
              <a:rPr lang="en-US" sz="2800" dirty="0">
                <a:solidFill>
                  <a:schemeClr val="accent3"/>
                </a:solidFill>
              </a:rPr>
              <a:t>Program does not communicate rate of change to be counted in an outcome (% improved from pre to post tests)</a:t>
            </a:r>
          </a:p>
          <a:p>
            <a:pPr>
              <a:buFont typeface="Arial" panose="020B0604020202020204" pitchFamily="34" charset="0"/>
              <a:buChar char="•"/>
            </a:pPr>
            <a:r>
              <a:rPr lang="en-US" sz="2800" dirty="0"/>
              <a:t>Program does not follow the national performance measure instructions exactly</a:t>
            </a:r>
          </a:p>
          <a:p>
            <a:pPr>
              <a:buFont typeface="Arial" panose="020B0604020202020204" pitchFamily="34" charset="0"/>
              <a:buChar char="•"/>
            </a:pPr>
            <a:r>
              <a:rPr lang="en-US" sz="2800" dirty="0">
                <a:solidFill>
                  <a:schemeClr val="accent3"/>
                </a:solidFill>
              </a:rPr>
              <a:t>Program does not tie performance measure back to logic model</a:t>
            </a:r>
          </a:p>
          <a:p>
            <a:pPr>
              <a:buFont typeface="Arial" panose="020B0604020202020204" pitchFamily="34" charset="0"/>
              <a:buChar char="•"/>
            </a:pPr>
            <a:r>
              <a:rPr lang="en-US" sz="2800" dirty="0"/>
              <a:t>Program does not use approved performance measure from application in program data collection</a:t>
            </a:r>
          </a:p>
        </p:txBody>
      </p:sp>
    </p:spTree>
    <p:extLst>
      <p:ext uri="{BB962C8B-B14F-4D97-AF65-F5344CB8AC3E}">
        <p14:creationId xmlns:p14="http://schemas.microsoft.com/office/powerpoint/2010/main" val="3075491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 Indiana</a:t>
            </a:r>
          </a:p>
        </p:txBody>
      </p:sp>
      <p:sp>
        <p:nvSpPr>
          <p:cNvPr id="3" name="Content Placeholder 2"/>
          <p:cNvSpPr>
            <a:spLocks noGrp="1"/>
          </p:cNvSpPr>
          <p:nvPr>
            <p:ph idx="1"/>
          </p:nvPr>
        </p:nvSpPr>
        <p:spPr>
          <a:xfrm>
            <a:off x="1097280" y="1737360"/>
            <a:ext cx="10058400" cy="4579450"/>
          </a:xfrm>
        </p:spPr>
        <p:txBody>
          <a:bodyPr>
            <a:noAutofit/>
          </a:bodyPr>
          <a:lstStyle/>
          <a:p>
            <a:pPr>
              <a:buFont typeface="Arial" panose="020B0604020202020204" pitchFamily="34" charset="0"/>
              <a:buChar char="•"/>
            </a:pPr>
            <a:r>
              <a:rPr lang="en-US" sz="2400" b="1" i="1" dirty="0"/>
              <a:t>Mission: Advance service and volunteerism by informing, connecting, and promoting opportunities and resources that enrich the lives of Hoosiers</a:t>
            </a:r>
          </a:p>
          <a:p>
            <a:pPr lvl="1">
              <a:buFont typeface="Arial" panose="020B0604020202020204" pitchFamily="34" charset="0"/>
              <a:buChar char="•"/>
            </a:pPr>
            <a:r>
              <a:rPr lang="en-US" sz="2000" dirty="0"/>
              <a:t>Programs: AmeriCorps State</a:t>
            </a:r>
          </a:p>
          <a:p>
            <a:pPr lvl="1">
              <a:buFont typeface="Arial" panose="020B0604020202020204" pitchFamily="34" charset="0"/>
              <a:buChar char="•"/>
            </a:pPr>
            <a:r>
              <a:rPr lang="en-US" sz="2000" dirty="0"/>
              <a:t>Initiatives: Day of Service Grants, Awards for Excellence</a:t>
            </a:r>
          </a:p>
          <a:p>
            <a:pPr>
              <a:buFont typeface="Arial" panose="020B0604020202020204" pitchFamily="34" charset="0"/>
              <a:buChar char="•"/>
            </a:pPr>
            <a:r>
              <a:rPr lang="en-US" sz="2400" b="1" dirty="0"/>
              <a:t>Known as the “state commission” for AmeriCorps State funding and “grantee”</a:t>
            </a:r>
          </a:p>
          <a:p>
            <a:pPr lvl="1">
              <a:buFont typeface="Arial" panose="020B0604020202020204" pitchFamily="34" charset="0"/>
              <a:buChar char="•"/>
            </a:pPr>
            <a:r>
              <a:rPr lang="en-US" sz="2200" dirty="0"/>
              <a:t>Applicant organizations = “sub-grantees” or “programs”</a:t>
            </a:r>
          </a:p>
          <a:p>
            <a:pPr>
              <a:buFont typeface="Arial" panose="020B0604020202020204" pitchFamily="34" charset="0"/>
              <a:buChar char="•"/>
            </a:pPr>
            <a:r>
              <a:rPr lang="en-US" sz="2400" b="1" dirty="0"/>
              <a:t>Staff:</a:t>
            </a:r>
          </a:p>
          <a:p>
            <a:pPr lvl="1">
              <a:buFont typeface="Arial" panose="020B0604020202020204" pitchFamily="34" charset="0"/>
              <a:buChar char="•"/>
            </a:pPr>
            <a:r>
              <a:rPr lang="en-US" sz="2000" dirty="0"/>
              <a:t>Marc McAleavey: Executive Director</a:t>
            </a:r>
          </a:p>
          <a:p>
            <a:pPr lvl="1">
              <a:buFont typeface="Arial" panose="020B0604020202020204" pitchFamily="34" charset="0"/>
              <a:buChar char="•"/>
            </a:pPr>
            <a:r>
              <a:rPr lang="en-US" sz="2000" dirty="0"/>
              <a:t>Willie Brooks: Director of Programs</a:t>
            </a:r>
          </a:p>
          <a:p>
            <a:pPr lvl="1">
              <a:buFont typeface="Arial" panose="020B0604020202020204" pitchFamily="34" charset="0"/>
              <a:buChar char="•"/>
            </a:pPr>
            <a:r>
              <a:rPr lang="en-US" sz="2000" dirty="0"/>
              <a:t>Cassandra Gillenwater: Director of Grants</a:t>
            </a:r>
          </a:p>
          <a:p>
            <a:pPr lvl="1">
              <a:buFont typeface="Arial" panose="020B0604020202020204" pitchFamily="34" charset="0"/>
              <a:buChar char="•"/>
            </a:pPr>
            <a:r>
              <a:rPr lang="en-US" sz="2000" dirty="0"/>
              <a:t>Kim Woods: Communications &amp; Training Manager</a:t>
            </a:r>
          </a:p>
        </p:txBody>
      </p:sp>
    </p:spTree>
    <p:extLst>
      <p:ext uri="{BB962C8B-B14F-4D97-AF65-F5344CB8AC3E}">
        <p14:creationId xmlns:p14="http://schemas.microsoft.com/office/powerpoint/2010/main" val="425972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sz="3316" dirty="0">
                <a:ea typeface="ＭＳ Ｐゴシック" panose="020B0600070205080204" pitchFamily="34" charset="-128"/>
              </a:rPr>
              <a:t>Resources</a:t>
            </a:r>
          </a:p>
        </p:txBody>
      </p:sp>
      <p:sp>
        <p:nvSpPr>
          <p:cNvPr id="40963" name="Content Placeholder 2"/>
          <p:cNvSpPr>
            <a:spLocks noGrp="1"/>
          </p:cNvSpPr>
          <p:nvPr>
            <p:ph idx="1"/>
          </p:nvPr>
        </p:nvSpPr>
        <p:spPr/>
        <p:txBody>
          <a:bodyPr>
            <a:normAutofit/>
          </a:bodyPr>
          <a:lstStyle/>
          <a:p>
            <a:pPr marL="360959" indent="-360959">
              <a:spcBef>
                <a:spcPct val="0"/>
              </a:spcBef>
              <a:spcAft>
                <a:spcPts val="1668"/>
              </a:spcAft>
              <a:buFont typeface="Arial" panose="020B0604020202020204" pitchFamily="34" charset="0"/>
              <a:buChar char="•"/>
            </a:pPr>
            <a:r>
              <a:rPr lang="en-US" altLang="en-US" sz="2400" dirty="0">
                <a:solidFill>
                  <a:schemeClr val="tx1"/>
                </a:solidFill>
                <a:ea typeface="ＭＳ Ｐゴシック" panose="020B0600070205080204" pitchFamily="34" charset="-128"/>
              </a:rPr>
              <a:t>NOFO/Application Instructions: </a:t>
            </a:r>
            <a:r>
              <a:rPr lang="en-US" altLang="en-US" sz="2400" dirty="0">
                <a:solidFill>
                  <a:schemeClr val="tx1"/>
                </a:solidFill>
                <a:ea typeface="ＭＳ Ｐゴシック" panose="020B0600070205080204" pitchFamily="34" charset="-128"/>
                <a:hlinkClick r:id="rId3"/>
              </a:rPr>
              <a:t>https://www.in.gov/serveindiana/funding-opportunities/</a:t>
            </a:r>
            <a:r>
              <a:rPr lang="en-US" altLang="en-US" sz="2400" dirty="0">
                <a:solidFill>
                  <a:schemeClr val="tx1"/>
                </a:solidFill>
                <a:ea typeface="ＭＳ Ｐゴシック" panose="020B0600070205080204" pitchFamily="34" charset="-128"/>
              </a:rPr>
              <a:t> </a:t>
            </a:r>
          </a:p>
          <a:p>
            <a:pPr marL="360959" indent="-360959">
              <a:spcBef>
                <a:spcPct val="0"/>
              </a:spcBef>
              <a:spcAft>
                <a:spcPts val="1668"/>
              </a:spcAft>
              <a:buFont typeface="Arial" panose="020B0604020202020204" pitchFamily="34" charset="0"/>
              <a:buChar char="•"/>
            </a:pPr>
            <a:r>
              <a:rPr lang="en-US" altLang="en-US" sz="2400" dirty="0">
                <a:solidFill>
                  <a:schemeClr val="tx1"/>
                </a:solidFill>
                <a:ea typeface="ＭＳ Ｐゴシック" panose="020B0600070205080204" pitchFamily="34" charset="-128"/>
              </a:rPr>
              <a:t>Performance Measure Template: </a:t>
            </a:r>
            <a:r>
              <a:rPr lang="en-US" altLang="en-US" sz="2400" dirty="0">
                <a:solidFill>
                  <a:schemeClr val="tx1"/>
                </a:solidFill>
                <a:ea typeface="ＭＳ Ｐゴシック" panose="020B0600070205080204" pitchFamily="34" charset="-128"/>
                <a:hlinkClick r:id="rId3"/>
              </a:rPr>
              <a:t>https://www.in.gov/serveindiana/funding-opportunities/</a:t>
            </a:r>
            <a:r>
              <a:rPr lang="en-US" altLang="en-US" sz="2400" dirty="0">
                <a:solidFill>
                  <a:schemeClr val="tx1"/>
                </a:solidFill>
                <a:ea typeface="ＭＳ Ｐゴシック" panose="020B0600070205080204" pitchFamily="34" charset="-128"/>
              </a:rPr>
              <a:t> </a:t>
            </a:r>
            <a:endParaRPr lang="en-US" altLang="en-US" sz="2400" dirty="0">
              <a:solidFill>
                <a:srgbClr val="FF0000"/>
              </a:solidFill>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lvl1pPr eaLnBrk="0" hangingPunct="0">
              <a:defRPr sz="1658">
                <a:solidFill>
                  <a:schemeClr val="tx1"/>
                </a:solidFill>
                <a:latin typeface="Arial" panose="020B0604020202020204" pitchFamily="34" charset="0"/>
                <a:cs typeface="Arial" panose="020B0604020202020204" pitchFamily="34" charset="0"/>
              </a:defRPr>
            </a:lvl1pPr>
            <a:lvl2pPr marL="586559" indent="-225600" eaLnBrk="0" hangingPunct="0">
              <a:defRPr sz="1658">
                <a:solidFill>
                  <a:schemeClr val="tx1"/>
                </a:solidFill>
                <a:latin typeface="Arial" panose="020B0604020202020204" pitchFamily="34" charset="0"/>
                <a:cs typeface="Arial" panose="020B0604020202020204" pitchFamily="34" charset="0"/>
              </a:defRPr>
            </a:lvl2pPr>
            <a:lvl3pPr marL="902399" indent="-180480" eaLnBrk="0" hangingPunct="0">
              <a:defRPr sz="1658">
                <a:solidFill>
                  <a:schemeClr val="tx1"/>
                </a:solidFill>
                <a:latin typeface="Arial" panose="020B0604020202020204" pitchFamily="34" charset="0"/>
                <a:cs typeface="Arial" panose="020B0604020202020204" pitchFamily="34" charset="0"/>
              </a:defRPr>
            </a:lvl3pPr>
            <a:lvl4pPr marL="1263358" indent="-180480" eaLnBrk="0" hangingPunct="0">
              <a:defRPr sz="1658">
                <a:solidFill>
                  <a:schemeClr val="tx1"/>
                </a:solidFill>
                <a:latin typeface="Arial" panose="020B0604020202020204" pitchFamily="34" charset="0"/>
                <a:cs typeface="Arial" panose="020B0604020202020204" pitchFamily="34" charset="0"/>
              </a:defRPr>
            </a:lvl4pPr>
            <a:lvl5pPr marL="1624317" indent="-180480" eaLnBrk="0" hangingPunct="0">
              <a:defRPr sz="1658">
                <a:solidFill>
                  <a:schemeClr val="tx1"/>
                </a:solidFill>
                <a:latin typeface="Arial" panose="020B0604020202020204" pitchFamily="34" charset="0"/>
                <a:cs typeface="Arial" panose="020B0604020202020204" pitchFamily="34" charset="0"/>
              </a:defRPr>
            </a:lvl5pPr>
            <a:lvl6pPr marL="1985277" indent="-180480" defTabSz="844745" eaLnBrk="0" fontAlgn="base" hangingPunct="0">
              <a:spcBef>
                <a:spcPct val="0"/>
              </a:spcBef>
              <a:spcAft>
                <a:spcPct val="0"/>
              </a:spcAft>
              <a:defRPr sz="1658">
                <a:solidFill>
                  <a:schemeClr val="tx1"/>
                </a:solidFill>
                <a:latin typeface="Arial" panose="020B0604020202020204" pitchFamily="34" charset="0"/>
                <a:cs typeface="Arial" panose="020B0604020202020204" pitchFamily="34" charset="0"/>
              </a:defRPr>
            </a:lvl6pPr>
            <a:lvl7pPr marL="2346236" indent="-180480" defTabSz="844745" eaLnBrk="0" fontAlgn="base" hangingPunct="0">
              <a:spcBef>
                <a:spcPct val="0"/>
              </a:spcBef>
              <a:spcAft>
                <a:spcPct val="0"/>
              </a:spcAft>
              <a:defRPr sz="1658">
                <a:solidFill>
                  <a:schemeClr val="tx1"/>
                </a:solidFill>
                <a:latin typeface="Arial" panose="020B0604020202020204" pitchFamily="34" charset="0"/>
                <a:cs typeface="Arial" panose="020B0604020202020204" pitchFamily="34" charset="0"/>
              </a:defRPr>
            </a:lvl7pPr>
            <a:lvl8pPr marL="2707196" indent="-180480" defTabSz="844745" eaLnBrk="0" fontAlgn="base" hangingPunct="0">
              <a:spcBef>
                <a:spcPct val="0"/>
              </a:spcBef>
              <a:spcAft>
                <a:spcPct val="0"/>
              </a:spcAft>
              <a:defRPr sz="1658">
                <a:solidFill>
                  <a:schemeClr val="tx1"/>
                </a:solidFill>
                <a:latin typeface="Arial" panose="020B0604020202020204" pitchFamily="34" charset="0"/>
                <a:cs typeface="Arial" panose="020B0604020202020204" pitchFamily="34" charset="0"/>
              </a:defRPr>
            </a:lvl8pPr>
            <a:lvl9pPr marL="3068155" indent="-180480" defTabSz="844745" eaLnBrk="0" fontAlgn="base" hangingPunct="0">
              <a:spcBef>
                <a:spcPct val="0"/>
              </a:spcBef>
              <a:spcAft>
                <a:spcPct val="0"/>
              </a:spcAft>
              <a:defRPr sz="1658">
                <a:solidFill>
                  <a:schemeClr val="tx1"/>
                </a:solidFill>
                <a:latin typeface="Arial" panose="020B0604020202020204" pitchFamily="34" charset="0"/>
                <a:cs typeface="Arial" panose="020B0604020202020204" pitchFamily="34" charset="0"/>
              </a:defRPr>
            </a:lvl9pPr>
          </a:lstStyle>
          <a:p>
            <a:pPr eaLnBrk="1" hangingPunct="1"/>
            <a:fld id="{513FC2C9-F0DF-485C-8D5E-9067FDAE4C98}" type="slidenum">
              <a:rPr lang="en-US" altLang="en-US" sz="1105">
                <a:solidFill>
                  <a:srgbClr val="898989"/>
                </a:solidFill>
              </a:rPr>
              <a:pPr eaLnBrk="1" hangingPunct="1"/>
              <a:t>40</a:t>
            </a:fld>
            <a:endParaRPr lang="en-US" altLang="en-US" sz="1105" dirty="0">
              <a:solidFill>
                <a:srgbClr val="898989"/>
              </a:solidFill>
            </a:endParaRPr>
          </a:p>
        </p:txBody>
      </p:sp>
    </p:spTree>
    <p:extLst>
      <p:ext uri="{BB962C8B-B14F-4D97-AF65-F5344CB8AC3E}">
        <p14:creationId xmlns:p14="http://schemas.microsoft.com/office/powerpoint/2010/main" val="1097547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Design Section: Evidence Narrative</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7325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Design Section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Theory of Change &amp; Logic Model Narratives</a:t>
            </a:r>
          </a:p>
          <a:p>
            <a:pPr lvl="1">
              <a:buFont typeface="Arial" panose="020B0604020202020204" pitchFamily="34" charset="0"/>
              <a:buChar char="•"/>
            </a:pPr>
            <a:r>
              <a:rPr lang="en-US" dirty="0"/>
              <a:t>Explain rationale behind logic model section</a:t>
            </a:r>
          </a:p>
          <a:p>
            <a:pPr>
              <a:buFont typeface="Arial" panose="020B0604020202020204" pitchFamily="34" charset="0"/>
              <a:buChar char="•"/>
            </a:pPr>
            <a:r>
              <a:rPr lang="en-US" b="1" dirty="0">
                <a:solidFill>
                  <a:srgbClr val="00B050"/>
                </a:solidFill>
              </a:rPr>
              <a:t>Evidence Base Narrative</a:t>
            </a:r>
          </a:p>
          <a:p>
            <a:pPr lvl="1">
              <a:buFont typeface="Arial" panose="020B0604020202020204" pitchFamily="34" charset="0"/>
              <a:buChar char="•"/>
            </a:pPr>
            <a:r>
              <a:rPr lang="en-US" dirty="0">
                <a:solidFill>
                  <a:srgbClr val="00B050"/>
                </a:solidFill>
              </a:rPr>
              <a:t>Evidence tier and evidence quality (and degree to which support theory of change)</a:t>
            </a:r>
          </a:p>
          <a:p>
            <a:pPr>
              <a:buFont typeface="Arial" panose="020B0604020202020204" pitchFamily="34" charset="0"/>
              <a:buChar char="•"/>
            </a:pPr>
            <a:r>
              <a:rPr lang="en-US" b="1" dirty="0"/>
              <a:t>Notice Priority</a:t>
            </a:r>
          </a:p>
          <a:p>
            <a:pPr lvl="1">
              <a:buFont typeface="Arial" panose="020B0604020202020204" pitchFamily="34" charset="0"/>
              <a:buChar char="•"/>
            </a:pPr>
            <a:r>
              <a:rPr lang="en-US" dirty="0"/>
              <a:t>What CNCS focus area/priority do you align with?</a:t>
            </a:r>
          </a:p>
          <a:p>
            <a:pPr>
              <a:buFont typeface="Arial" panose="020B0604020202020204" pitchFamily="34" charset="0"/>
              <a:buChar char="•"/>
            </a:pPr>
            <a:r>
              <a:rPr lang="en-US" b="1" dirty="0"/>
              <a:t>Member Experience </a:t>
            </a:r>
          </a:p>
          <a:p>
            <a:pPr lvl="1">
              <a:buFont typeface="Arial" panose="020B0604020202020204" pitchFamily="34" charset="0"/>
              <a:buChar char="•"/>
            </a:pPr>
            <a:r>
              <a:rPr lang="en-US" dirty="0"/>
              <a:t>What will the members do and how aligns with logic model?</a:t>
            </a:r>
          </a:p>
        </p:txBody>
      </p:sp>
    </p:spTree>
    <p:extLst>
      <p:ext uri="{BB962C8B-B14F-4D97-AF65-F5344CB8AC3E}">
        <p14:creationId xmlns:p14="http://schemas.microsoft.com/office/powerpoint/2010/main" val="3610466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Base Narrative</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400" b="1" dirty="0"/>
              <a:t>Overview:</a:t>
            </a:r>
          </a:p>
          <a:p>
            <a:pPr lvl="1">
              <a:buFont typeface="Arial" panose="020B0604020202020204" pitchFamily="34" charset="0"/>
              <a:buChar char="•"/>
            </a:pPr>
            <a:r>
              <a:rPr lang="en-US" sz="2000" dirty="0"/>
              <a:t>Opportunity for applicant to document why chose theory of change</a:t>
            </a:r>
          </a:p>
          <a:p>
            <a:pPr lvl="1">
              <a:buFont typeface="Arial" panose="020B0604020202020204" pitchFamily="34" charset="0"/>
              <a:buChar char="•"/>
            </a:pPr>
            <a:r>
              <a:rPr lang="en-US" sz="2000" dirty="0"/>
              <a:t>Applicant must support why intervention will lead to intended outcome with research</a:t>
            </a:r>
          </a:p>
          <a:p>
            <a:pPr lvl="1">
              <a:buFont typeface="Arial" panose="020B0604020202020204" pitchFamily="34" charset="0"/>
              <a:buChar char="•"/>
            </a:pPr>
            <a:r>
              <a:rPr lang="en-US" sz="2000" dirty="0"/>
              <a:t>Includes Evidence Tiers (type of study) &amp; Evidence Quality (fit &amp; validity) review</a:t>
            </a:r>
          </a:p>
          <a:p>
            <a:pPr>
              <a:buFont typeface="Arial" panose="020B0604020202020204" pitchFamily="34" charset="0"/>
              <a:buChar char="•"/>
            </a:pPr>
            <a:r>
              <a:rPr lang="en-US" sz="2400" b="1" dirty="0"/>
              <a:t>Applicants should focus on </a:t>
            </a:r>
          </a:p>
          <a:p>
            <a:pPr lvl="1">
              <a:buFont typeface="Arial" panose="020B0604020202020204" pitchFamily="34" charset="0"/>
              <a:buChar char="•"/>
            </a:pPr>
            <a:r>
              <a:rPr lang="en-US" sz="2000" dirty="0"/>
              <a:t>Supporting why the members are doing what they are doing and why this will lead to the outcomes for the beneficiaries</a:t>
            </a:r>
          </a:p>
          <a:p>
            <a:pPr lvl="1">
              <a:buFont typeface="Arial" panose="020B0604020202020204" pitchFamily="34" charset="0"/>
              <a:buChar char="•"/>
            </a:pPr>
            <a:r>
              <a:rPr lang="en-US" sz="2000" dirty="0">
                <a:solidFill>
                  <a:srgbClr val="00B050"/>
                </a:solidFill>
              </a:rPr>
              <a:t>Aligning evidence to logic model and theory of change</a:t>
            </a:r>
          </a:p>
          <a:p>
            <a:pPr lvl="1">
              <a:buFont typeface="Arial" panose="020B0604020202020204" pitchFamily="34" charset="0"/>
              <a:buChar char="•"/>
            </a:pPr>
            <a:r>
              <a:rPr lang="en-US" sz="2000" dirty="0"/>
              <a:t>Understanding the difference between studies and evaluation reports included in this section and the performance measure data</a:t>
            </a:r>
          </a:p>
          <a:p>
            <a:pPr lvl="1">
              <a:buFont typeface="Arial" panose="020B0604020202020204" pitchFamily="34" charset="0"/>
              <a:buChar char="•"/>
            </a:pPr>
            <a:r>
              <a:rPr lang="en-US" sz="2000" dirty="0">
                <a:solidFill>
                  <a:srgbClr val="00B050"/>
                </a:solidFill>
              </a:rPr>
              <a:t>Reviewing supplemental guidance for additional information</a:t>
            </a:r>
          </a:p>
        </p:txBody>
      </p:sp>
    </p:spTree>
    <p:extLst>
      <p:ext uri="{BB962C8B-B14F-4D97-AF65-F5344CB8AC3E}">
        <p14:creationId xmlns:p14="http://schemas.microsoft.com/office/powerpoint/2010/main" val="3998750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Tiers</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b="1" dirty="0"/>
              <a:t>Two most common:</a:t>
            </a:r>
          </a:p>
          <a:p>
            <a:pPr lvl="1">
              <a:buFont typeface="Arial" panose="020B0604020202020204" pitchFamily="34" charset="0"/>
              <a:buChar char="•"/>
            </a:pPr>
            <a:r>
              <a:rPr lang="en-US" sz="2800" b="1" dirty="0"/>
              <a:t>Pre-Preliminary: </a:t>
            </a:r>
            <a:r>
              <a:rPr lang="en-US" sz="2800" dirty="0"/>
              <a:t>No outcome/impact program evaluation, some performance measure data collected, </a:t>
            </a:r>
            <a:r>
              <a:rPr lang="en-US" sz="2800" b="1" dirty="0"/>
              <a:t>must describe how intervention is evidence informed (may cite performance measure data)</a:t>
            </a:r>
          </a:p>
          <a:p>
            <a:pPr lvl="3">
              <a:buFont typeface="Arial" panose="020B0604020202020204" pitchFamily="34" charset="0"/>
              <a:buChar char="•"/>
            </a:pPr>
            <a:r>
              <a:rPr lang="en-US" sz="2400" i="1" dirty="0">
                <a:solidFill>
                  <a:srgbClr val="00B050"/>
                </a:solidFill>
              </a:rPr>
              <a:t>New applicants/early programs</a:t>
            </a:r>
          </a:p>
          <a:p>
            <a:pPr lvl="1">
              <a:buFont typeface="Arial" panose="020B0604020202020204" pitchFamily="34" charset="0"/>
              <a:buChar char="•"/>
            </a:pPr>
            <a:r>
              <a:rPr lang="en-US" sz="2800" b="1" dirty="0"/>
              <a:t>Preliminary: </a:t>
            </a:r>
            <a:r>
              <a:rPr lang="en-US" sz="2800" dirty="0"/>
              <a:t>Applicant has submitted up to two outcome evaluation reports that evaluated same intervention described intervention (with positive results; internal or external; pre/post assessment); can submit 2 reports on top of evaluation report; </a:t>
            </a:r>
          </a:p>
          <a:p>
            <a:pPr lvl="3">
              <a:buFont typeface="Arial" panose="020B0604020202020204" pitchFamily="34" charset="0"/>
              <a:buChar char="•"/>
            </a:pPr>
            <a:r>
              <a:rPr lang="en-US" sz="2400" i="1" dirty="0">
                <a:solidFill>
                  <a:srgbClr val="00B050"/>
                </a:solidFill>
              </a:rPr>
              <a:t>New applicant/most Serve Indiana programs</a:t>
            </a:r>
          </a:p>
        </p:txBody>
      </p:sp>
    </p:spTree>
    <p:extLst>
      <p:ext uri="{BB962C8B-B14F-4D97-AF65-F5344CB8AC3E}">
        <p14:creationId xmlns:p14="http://schemas.microsoft.com/office/powerpoint/2010/main" val="3498585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Requirements of Studies/Evidence:</a:t>
            </a:r>
          </a:p>
        </p:txBody>
      </p:sp>
      <p:sp>
        <p:nvSpPr>
          <p:cNvPr id="5" name="Content Placeholder 4"/>
          <p:cNvSpPr>
            <a:spLocks noGrp="1"/>
          </p:cNvSpPr>
          <p:nvPr>
            <p:ph idx="1"/>
          </p:nvPr>
        </p:nvSpPr>
        <p:spPr/>
        <p:txBody>
          <a:bodyPr>
            <a:normAutofit/>
          </a:bodyPr>
          <a:lstStyle/>
          <a:p>
            <a:r>
              <a:rPr lang="en-US" sz="2400" i="1" dirty="0"/>
              <a:t>The </a:t>
            </a:r>
            <a:r>
              <a:rPr lang="en-US" sz="2400" i="1" dirty="0">
                <a:solidFill>
                  <a:srgbClr val="00B050"/>
                </a:solidFill>
              </a:rPr>
              <a:t>intervention evaluated in the submitted report(s) must match the intervention proposed </a:t>
            </a:r>
            <a:r>
              <a:rPr lang="en-US" sz="2400" i="1" dirty="0"/>
              <a:t>by the applicant in the following areas, all of which must be clearly described in the Program Design and Logic Model sections of the application:</a:t>
            </a:r>
          </a:p>
          <a:p>
            <a:r>
              <a:rPr lang="en-US" sz="2400" dirty="0"/>
              <a:t>• Characteristics of the beneficiary population </a:t>
            </a:r>
          </a:p>
          <a:p>
            <a:r>
              <a:rPr lang="en-US" sz="2400" dirty="0"/>
              <a:t>• Characteristics of the population delivering the intervention </a:t>
            </a:r>
          </a:p>
          <a:p>
            <a:r>
              <a:rPr lang="en-US" sz="2400" dirty="0"/>
              <a:t>• Dosage (frequency, duration) and design of the intervention </a:t>
            </a:r>
          </a:p>
          <a:p>
            <a:r>
              <a:rPr lang="en-US" sz="2400" dirty="0"/>
              <a:t>• The context in which the intervention is delivered </a:t>
            </a:r>
          </a:p>
          <a:p>
            <a:r>
              <a:rPr lang="en-US" sz="2400" dirty="0"/>
              <a:t>• Outcomes of the intervention</a:t>
            </a:r>
          </a:p>
        </p:txBody>
      </p:sp>
    </p:spTree>
    <p:extLst>
      <p:ext uri="{BB962C8B-B14F-4D97-AF65-F5344CB8AC3E}">
        <p14:creationId xmlns:p14="http://schemas.microsoft.com/office/powerpoint/2010/main" val="2994290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Guidance:</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200" dirty="0"/>
              <a:t>Make sure to summarize the study design and key findings of any evaluation report(s) submitted </a:t>
            </a:r>
          </a:p>
          <a:p>
            <a:pPr>
              <a:buFont typeface="Arial" panose="020B0604020202020204" pitchFamily="34" charset="0"/>
              <a:buChar char="•"/>
            </a:pPr>
            <a:r>
              <a:rPr lang="en-US" sz="3200" dirty="0">
                <a:solidFill>
                  <a:srgbClr val="00B050"/>
                </a:solidFill>
              </a:rPr>
              <a:t>Use current reports (within the last 6 years)</a:t>
            </a:r>
          </a:p>
          <a:p>
            <a:pPr>
              <a:buFont typeface="Arial" panose="020B0604020202020204" pitchFamily="34" charset="0"/>
              <a:buChar char="•"/>
            </a:pPr>
            <a:r>
              <a:rPr lang="en-US" sz="3200" dirty="0"/>
              <a:t>Cite within the application and submit reports following “additional documents” submission instructions </a:t>
            </a:r>
          </a:p>
          <a:p>
            <a:pPr>
              <a:buFont typeface="Arial" panose="020B0604020202020204" pitchFamily="34" charset="0"/>
              <a:buChar char="•"/>
            </a:pPr>
            <a:r>
              <a:rPr lang="en-US" sz="3200" dirty="0">
                <a:solidFill>
                  <a:srgbClr val="00B050"/>
                </a:solidFill>
              </a:rPr>
              <a:t>Follow the NOFO and Supplemental Guidance Instructions around your evidence tier </a:t>
            </a:r>
          </a:p>
          <a:p>
            <a:endParaRPr lang="en-US" dirty="0"/>
          </a:p>
        </p:txBody>
      </p:sp>
    </p:spTree>
    <p:extLst>
      <p:ext uri="{BB962C8B-B14F-4D97-AF65-F5344CB8AC3E}">
        <p14:creationId xmlns:p14="http://schemas.microsoft.com/office/powerpoint/2010/main" val="4140090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Quality </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solidFill>
                  <a:srgbClr val="00B050"/>
                </a:solidFill>
              </a:rPr>
              <a:t>The submitted reports are of satisfactory methodological quality and rigor for the type of evaluation conducted </a:t>
            </a:r>
          </a:p>
          <a:p>
            <a:pPr lvl="1">
              <a:buFont typeface="Arial" panose="020B0604020202020204" pitchFamily="34" charset="0"/>
              <a:buChar char="•"/>
            </a:pPr>
            <a:r>
              <a:rPr lang="en-US" sz="2600" dirty="0"/>
              <a:t>(e.g., adequate sample size and statistical power, internal and/or external validity, appropriate use of control or comparison groups, etc.);  </a:t>
            </a:r>
          </a:p>
          <a:p>
            <a:pPr>
              <a:buFont typeface="Arial" panose="020B0604020202020204" pitchFamily="34" charset="0"/>
              <a:buChar char="•"/>
            </a:pPr>
            <a:r>
              <a:rPr lang="en-US" sz="2800" dirty="0"/>
              <a:t>The submitted reports describe evaluations that were conducted relatively recently, </a:t>
            </a:r>
            <a:r>
              <a:rPr lang="en-US" sz="2800" dirty="0">
                <a:solidFill>
                  <a:schemeClr val="tx1"/>
                </a:solidFill>
              </a:rPr>
              <a:t>preferably within the last six years;</a:t>
            </a:r>
          </a:p>
          <a:p>
            <a:pPr>
              <a:buFont typeface="Arial" panose="020B0604020202020204" pitchFamily="34" charset="0"/>
              <a:buChar char="•"/>
            </a:pPr>
            <a:r>
              <a:rPr lang="en-US" sz="2800" dirty="0">
                <a:solidFill>
                  <a:srgbClr val="00B050"/>
                </a:solidFill>
              </a:rPr>
              <a:t>The submitted reports show a meaningful and significant positive effect on program beneficiaries in at least one key outcome of interest.</a:t>
            </a:r>
          </a:p>
          <a:p>
            <a:endParaRPr lang="en-US" dirty="0"/>
          </a:p>
        </p:txBody>
      </p:sp>
    </p:spTree>
    <p:extLst>
      <p:ext uri="{BB962C8B-B14F-4D97-AF65-F5344CB8AC3E}">
        <p14:creationId xmlns:p14="http://schemas.microsoft.com/office/powerpoint/2010/main" val="4283145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Evaluation &amp; Plans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4000" b="1" i="1" dirty="0"/>
              <a:t>All applicants, including new grantees, are required to provide additional information in the Evaluation Summary or Plan field of the application</a:t>
            </a:r>
          </a:p>
        </p:txBody>
      </p:sp>
    </p:spTree>
    <p:extLst>
      <p:ext uri="{BB962C8B-B14F-4D97-AF65-F5344CB8AC3E}">
        <p14:creationId xmlns:p14="http://schemas.microsoft.com/office/powerpoint/2010/main" val="1591961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basic AC/SI requirements of program evaluations?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200" dirty="0"/>
              <a:t>Programs have different requirements based on their</a:t>
            </a:r>
            <a:r>
              <a:rPr lang="en-US" sz="3200" u="sng" dirty="0"/>
              <a:t> annual</a:t>
            </a:r>
            <a:r>
              <a:rPr lang="en-US" sz="3200" dirty="0"/>
              <a:t> AmeriCorps dollars received</a:t>
            </a:r>
          </a:p>
          <a:p>
            <a:pPr lvl="1">
              <a:buFont typeface="Arial" panose="020B0604020202020204" pitchFamily="34" charset="0"/>
              <a:buChar char="•"/>
            </a:pPr>
            <a:r>
              <a:rPr lang="en-US" sz="2800" b="1" dirty="0"/>
              <a:t>Over $500,000</a:t>
            </a:r>
          </a:p>
          <a:p>
            <a:pPr lvl="2">
              <a:buFont typeface="Arial" panose="020B0604020202020204" pitchFamily="34" charset="0"/>
              <a:buChar char="•"/>
            </a:pPr>
            <a:r>
              <a:rPr lang="en-US" sz="2000" i="1" dirty="0"/>
              <a:t>You must arrange for </a:t>
            </a:r>
            <a:r>
              <a:rPr lang="en-US" sz="2000" i="1" u="sng" dirty="0"/>
              <a:t>an independent evaluation </a:t>
            </a:r>
            <a:r>
              <a:rPr lang="en-US" sz="2000" i="1" dirty="0"/>
              <a:t>of your program, and you must submit the evaluation report/plan with application as noted in NOFO.</a:t>
            </a:r>
          </a:p>
          <a:p>
            <a:pPr lvl="1">
              <a:buFont typeface="Arial" panose="020B0604020202020204" pitchFamily="34" charset="0"/>
              <a:buChar char="•"/>
            </a:pPr>
            <a:r>
              <a:rPr lang="en-US" sz="2800" b="1" dirty="0"/>
              <a:t>Under $500,000</a:t>
            </a:r>
          </a:p>
          <a:p>
            <a:pPr lvl="2">
              <a:buFont typeface="Arial" panose="020B0604020202020204" pitchFamily="34" charset="0"/>
              <a:buChar char="•"/>
            </a:pPr>
            <a:r>
              <a:rPr lang="en-US" sz="2000" i="1" dirty="0"/>
              <a:t>You must conduct an </a:t>
            </a:r>
            <a:r>
              <a:rPr lang="en-US" sz="2000" i="1" u="sng" dirty="0"/>
              <a:t>internal evaluation </a:t>
            </a:r>
            <a:r>
              <a:rPr lang="en-US" sz="2000" i="1" dirty="0"/>
              <a:t>of your program, and you must submit the evaluation report/plan with application as noted in NOFO.</a:t>
            </a:r>
          </a:p>
        </p:txBody>
      </p:sp>
    </p:spTree>
    <p:extLst>
      <p:ext uri="{BB962C8B-B14F-4D97-AF65-F5344CB8AC3E}">
        <p14:creationId xmlns:p14="http://schemas.microsoft.com/office/powerpoint/2010/main" val="275177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GARP Contact &amp; Information</a:t>
            </a:r>
          </a:p>
        </p:txBody>
      </p:sp>
      <p:sp>
        <p:nvSpPr>
          <p:cNvPr id="3" name="Content Placeholder 2"/>
          <p:cNvSpPr>
            <a:spLocks noGrp="1"/>
          </p:cNvSpPr>
          <p:nvPr>
            <p:ph idx="1"/>
          </p:nvPr>
        </p:nvSpPr>
        <p:spPr/>
        <p:txBody>
          <a:bodyPr>
            <a:normAutofit/>
          </a:bodyPr>
          <a:lstStyle/>
          <a:p>
            <a:r>
              <a:rPr lang="en-US" sz="2400" b="1" dirty="0"/>
              <a:t>How to keep up to date: </a:t>
            </a:r>
          </a:p>
          <a:p>
            <a:pPr lvl="1"/>
            <a:r>
              <a:rPr lang="en-US" sz="2000" dirty="0"/>
              <a:t>Sign up for newsletter, receive emails</a:t>
            </a:r>
          </a:p>
          <a:p>
            <a:pPr lvl="1"/>
            <a:r>
              <a:rPr lang="en-US" sz="2000" dirty="0"/>
              <a:t>Check website frequently</a:t>
            </a:r>
          </a:p>
          <a:p>
            <a:pPr lvl="1"/>
            <a:r>
              <a:rPr lang="en-US" sz="2000" dirty="0"/>
              <a:t>Follow us on Facebook and twitter </a:t>
            </a:r>
          </a:p>
          <a:p>
            <a:r>
              <a:rPr lang="en-US" sz="2400" b="1" dirty="0"/>
              <a:t>Main Contact: Cassandra Gillenwater</a:t>
            </a:r>
          </a:p>
          <a:p>
            <a:pPr lvl="1"/>
            <a:r>
              <a:rPr lang="en-US" sz="2000" dirty="0"/>
              <a:t>Email: </a:t>
            </a:r>
            <a:r>
              <a:rPr lang="en-US" sz="2000" dirty="0">
                <a:hlinkClick r:id="rId2"/>
              </a:rPr>
              <a:t>ckellogggillenwater@serveindiana.gov</a:t>
            </a:r>
            <a:endParaRPr lang="en-US" sz="2000" dirty="0"/>
          </a:p>
          <a:p>
            <a:pPr lvl="1"/>
            <a:r>
              <a:rPr lang="en-US" sz="2000" dirty="0"/>
              <a:t>Phone: 317-220-1659</a:t>
            </a:r>
          </a:p>
          <a:p>
            <a:pPr marL="0" indent="0">
              <a:buNone/>
            </a:pPr>
            <a:endParaRPr lang="en-US" dirty="0"/>
          </a:p>
        </p:txBody>
      </p:sp>
    </p:spTree>
    <p:extLst>
      <p:ext uri="{BB962C8B-B14F-4D97-AF65-F5344CB8AC3E}">
        <p14:creationId xmlns:p14="http://schemas.microsoft.com/office/powerpoint/2010/main" val="22376048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submit in the application and when?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0282330"/>
              </p:ext>
            </p:extLst>
          </p:nvPr>
        </p:nvGraphicFramePr>
        <p:xfrm>
          <a:off x="1999154" y="1862620"/>
          <a:ext cx="8046720" cy="448056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gridCol w="2011680">
                  <a:extLst>
                    <a:ext uri="{9D8B030D-6E8A-4147-A177-3AD203B41FA5}">
                      <a16:colId xmlns:a16="http://schemas.microsoft.com/office/drawing/2014/main" val="20003"/>
                    </a:ext>
                  </a:extLst>
                </a:gridCol>
              </a:tblGrid>
              <a:tr h="370840">
                <a:tc>
                  <a:txBody>
                    <a:bodyPr/>
                    <a:lstStyle/>
                    <a:p>
                      <a:r>
                        <a:rPr lang="en-US" dirty="0"/>
                        <a:t>If you are submitting</a:t>
                      </a:r>
                      <a:r>
                        <a:rPr lang="en-US" baseline="0" dirty="0"/>
                        <a:t> for…</a:t>
                      </a:r>
                      <a:endParaRPr lang="en-US" dirty="0"/>
                    </a:p>
                  </a:txBody>
                  <a:tcPr/>
                </a:tc>
                <a:tc>
                  <a:txBody>
                    <a:bodyPr/>
                    <a:lstStyle/>
                    <a:p>
                      <a:r>
                        <a:rPr lang="en-US" dirty="0"/>
                        <a:t>Submit evaluation plan</a:t>
                      </a:r>
                    </a:p>
                  </a:txBody>
                  <a:tcPr/>
                </a:tc>
                <a:tc>
                  <a:txBody>
                    <a:bodyPr/>
                    <a:lstStyle/>
                    <a:p>
                      <a:r>
                        <a:rPr lang="en-US" dirty="0"/>
                        <a:t>Submit evaluation report</a:t>
                      </a:r>
                    </a:p>
                  </a:txBody>
                  <a:tcPr/>
                </a:tc>
                <a:tc>
                  <a:txBody>
                    <a:bodyPr/>
                    <a:lstStyle/>
                    <a:p>
                      <a:r>
                        <a:rPr lang="en-US" dirty="0"/>
                        <a:t>If funded</a:t>
                      </a:r>
                    </a:p>
                  </a:txBody>
                  <a:tcPr/>
                </a:tc>
                <a:extLst>
                  <a:ext uri="{0D108BD9-81ED-4DB2-BD59-A6C34878D82A}">
                    <a16:rowId xmlns:a16="http://schemas.microsoft.com/office/drawing/2014/main" val="10000"/>
                  </a:ext>
                </a:extLst>
              </a:tr>
              <a:tr h="370840">
                <a:tc>
                  <a:txBody>
                    <a:bodyPr/>
                    <a:lstStyle/>
                    <a:p>
                      <a:r>
                        <a:rPr lang="en-US" dirty="0"/>
                        <a:t>Your first 3 year cycle (firs</a:t>
                      </a:r>
                      <a:r>
                        <a:rPr lang="en-US" baseline="0" dirty="0"/>
                        <a:t>t grant)</a:t>
                      </a:r>
                      <a:endParaRPr lang="en-US" dirty="0"/>
                    </a:p>
                  </a:txBody>
                  <a:tcPr/>
                </a:tc>
                <a:tc>
                  <a:txBody>
                    <a:bodyPr/>
                    <a:lstStyle/>
                    <a:p>
                      <a:r>
                        <a:rPr lang="en-US" dirty="0"/>
                        <a:t>No but submit data collection plan</a:t>
                      </a:r>
                    </a:p>
                  </a:txBody>
                  <a:tcPr/>
                </a:tc>
                <a:tc>
                  <a:txBody>
                    <a:bodyPr/>
                    <a:lstStyle/>
                    <a:p>
                      <a:endParaRPr lang="en-US" dirty="0"/>
                    </a:p>
                  </a:txBody>
                  <a:tcPr/>
                </a:tc>
                <a:tc>
                  <a:txBody>
                    <a:bodyPr/>
                    <a:lstStyle/>
                    <a:p>
                      <a:r>
                        <a:rPr lang="en-US" dirty="0"/>
                        <a:t>Begin the evaluation planning process</a:t>
                      </a:r>
                    </a:p>
                  </a:txBody>
                  <a:tcPr/>
                </a:tc>
                <a:extLst>
                  <a:ext uri="{0D108BD9-81ED-4DB2-BD59-A6C34878D82A}">
                    <a16:rowId xmlns:a16="http://schemas.microsoft.com/office/drawing/2014/main" val="10001"/>
                  </a:ext>
                </a:extLst>
              </a:tr>
              <a:tr h="370840">
                <a:tc>
                  <a:txBody>
                    <a:bodyPr/>
                    <a:lstStyle/>
                    <a:p>
                      <a:r>
                        <a:rPr lang="en-US" dirty="0"/>
                        <a:t>Your</a:t>
                      </a:r>
                      <a:r>
                        <a:rPr lang="en-US" baseline="0" dirty="0"/>
                        <a:t> second, 3 year grant (first re-compete)</a:t>
                      </a:r>
                      <a:endParaRPr lang="en-US" dirty="0"/>
                    </a:p>
                  </a:txBody>
                  <a:tcPr/>
                </a:tc>
                <a:tc>
                  <a:txBody>
                    <a:bodyPr/>
                    <a:lstStyle/>
                    <a:p>
                      <a:r>
                        <a:rPr lang="en-US" dirty="0"/>
                        <a:t>X</a:t>
                      </a:r>
                    </a:p>
                  </a:txBody>
                  <a:tcPr/>
                </a:tc>
                <a:tc>
                  <a:txBody>
                    <a:bodyPr/>
                    <a:lstStyle/>
                    <a:p>
                      <a:endParaRPr lang="en-US" dirty="0"/>
                    </a:p>
                  </a:txBody>
                  <a:tcPr/>
                </a:tc>
                <a:tc>
                  <a:txBody>
                    <a:bodyPr/>
                    <a:lstStyle/>
                    <a:p>
                      <a:r>
                        <a:rPr lang="en-US" dirty="0"/>
                        <a:t>Complete evaluation during the three-year</a:t>
                      </a:r>
                      <a:r>
                        <a:rPr lang="en-US" baseline="0" dirty="0"/>
                        <a:t> grant period</a:t>
                      </a:r>
                      <a:endParaRPr lang="en-US" dirty="0"/>
                    </a:p>
                  </a:txBody>
                  <a:tcPr/>
                </a:tc>
                <a:extLst>
                  <a:ext uri="{0D108BD9-81ED-4DB2-BD59-A6C34878D82A}">
                    <a16:rowId xmlns:a16="http://schemas.microsoft.com/office/drawing/2014/main" val="10002"/>
                  </a:ext>
                </a:extLst>
              </a:tr>
              <a:tr h="370840">
                <a:tc>
                  <a:txBody>
                    <a:bodyPr/>
                    <a:lstStyle/>
                    <a:p>
                      <a:r>
                        <a:rPr lang="en-US" dirty="0"/>
                        <a:t>Your third,</a:t>
                      </a:r>
                      <a:r>
                        <a:rPr lang="en-US" baseline="0" dirty="0"/>
                        <a:t> </a:t>
                      </a:r>
                      <a:r>
                        <a:rPr lang="en-US" dirty="0"/>
                        <a:t>3 year competitive grant and beyond (second</a:t>
                      </a:r>
                      <a:r>
                        <a:rPr lang="en-US" baseline="0" dirty="0"/>
                        <a:t> re-compete and beyond)</a:t>
                      </a:r>
                      <a:endParaRPr lang="en-US" dirty="0"/>
                    </a:p>
                  </a:txBody>
                  <a:tcPr/>
                </a:tc>
                <a:tc>
                  <a:txBody>
                    <a:bodyPr/>
                    <a:lstStyle/>
                    <a:p>
                      <a:r>
                        <a:rPr lang="en-US" dirty="0"/>
                        <a:t>X</a:t>
                      </a:r>
                    </a:p>
                  </a:txBody>
                  <a:tcPr/>
                </a:tc>
                <a:tc>
                  <a:txBody>
                    <a:bodyPr/>
                    <a:lstStyle/>
                    <a:p>
                      <a:r>
                        <a:rPr lang="en-US" dirty="0"/>
                        <a:t>X</a:t>
                      </a:r>
                    </a:p>
                  </a:txBody>
                  <a:tcPr/>
                </a:tc>
                <a:tc>
                  <a:txBody>
                    <a:bodyPr/>
                    <a:lstStyle/>
                    <a:p>
                      <a:r>
                        <a:rPr lang="en-US" dirty="0"/>
                        <a:t>Complete evaluation</a:t>
                      </a:r>
                      <a:r>
                        <a:rPr lang="en-US" baseline="0" dirty="0"/>
                        <a:t> during three year grant period</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37798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your evaluation plan include? Follow the NOFO!</a:t>
            </a:r>
          </a:p>
        </p:txBody>
      </p:sp>
      <p:sp>
        <p:nvSpPr>
          <p:cNvPr id="3" name="Content Placeholder 2"/>
          <p:cNvSpPr>
            <a:spLocks noGrp="1"/>
          </p:cNvSpPr>
          <p:nvPr>
            <p:ph idx="1"/>
          </p:nvPr>
        </p:nvSpPr>
        <p:spPr/>
        <p:txBody>
          <a:bodyPr>
            <a:normAutofit fontScale="55000" lnSpcReduction="20000"/>
          </a:bodyPr>
          <a:lstStyle/>
          <a:p>
            <a:pPr>
              <a:lnSpc>
                <a:spcPct val="110000"/>
              </a:lnSpc>
              <a:spcAft>
                <a:spcPts val="1200"/>
              </a:spcAft>
              <a:buFont typeface="Arial" panose="020B0604020202020204" pitchFamily="34" charset="0"/>
              <a:buChar char="•"/>
            </a:pPr>
            <a:r>
              <a:rPr lang="en-US" sz="2900" dirty="0"/>
              <a:t>Introduction</a:t>
            </a:r>
          </a:p>
          <a:p>
            <a:pPr>
              <a:lnSpc>
                <a:spcPct val="100000"/>
              </a:lnSpc>
              <a:spcAft>
                <a:spcPts val="1200"/>
              </a:spcAft>
              <a:buFont typeface="Arial" panose="020B0604020202020204" pitchFamily="34" charset="0"/>
              <a:buChar char="•"/>
            </a:pPr>
            <a:r>
              <a:rPr lang="en-US" sz="2900" dirty="0"/>
              <a:t>Program background</a:t>
            </a:r>
          </a:p>
          <a:p>
            <a:pPr>
              <a:lnSpc>
                <a:spcPct val="100000"/>
              </a:lnSpc>
              <a:spcAft>
                <a:spcPts val="1200"/>
              </a:spcAft>
              <a:buFont typeface="Arial" panose="020B0604020202020204" pitchFamily="34" charset="0"/>
              <a:buChar char="•"/>
            </a:pPr>
            <a:r>
              <a:rPr lang="en-US" sz="2900" dirty="0"/>
              <a:t>Research questions</a:t>
            </a:r>
          </a:p>
          <a:p>
            <a:pPr>
              <a:lnSpc>
                <a:spcPct val="100000"/>
              </a:lnSpc>
              <a:spcAft>
                <a:spcPts val="1200"/>
              </a:spcAft>
              <a:buFont typeface="Arial" panose="020B0604020202020204" pitchFamily="34" charset="0"/>
              <a:buChar char="•"/>
            </a:pPr>
            <a:r>
              <a:rPr lang="en-US" sz="2900" dirty="0"/>
              <a:t>Evaluation design</a:t>
            </a:r>
          </a:p>
          <a:p>
            <a:pPr>
              <a:lnSpc>
                <a:spcPct val="100000"/>
              </a:lnSpc>
              <a:spcAft>
                <a:spcPts val="1200"/>
              </a:spcAft>
              <a:buFont typeface="Arial" panose="020B0604020202020204" pitchFamily="34" charset="0"/>
              <a:buChar char="•"/>
            </a:pPr>
            <a:r>
              <a:rPr lang="en-US" sz="2900" dirty="0"/>
              <a:t>Sampling methods, measurement tools, and data collection procedures</a:t>
            </a:r>
          </a:p>
          <a:p>
            <a:pPr>
              <a:lnSpc>
                <a:spcPct val="100000"/>
              </a:lnSpc>
              <a:spcAft>
                <a:spcPts val="1200"/>
              </a:spcAft>
              <a:buFont typeface="Arial" panose="020B0604020202020204" pitchFamily="34" charset="0"/>
              <a:buChar char="•"/>
            </a:pPr>
            <a:r>
              <a:rPr lang="en-US" sz="2900" dirty="0"/>
              <a:t>Analysis plan</a:t>
            </a:r>
          </a:p>
          <a:p>
            <a:pPr>
              <a:lnSpc>
                <a:spcPct val="100000"/>
              </a:lnSpc>
              <a:spcAft>
                <a:spcPts val="1200"/>
              </a:spcAft>
              <a:buFont typeface="Arial" panose="020B0604020202020204" pitchFamily="34" charset="0"/>
              <a:buChar char="•"/>
            </a:pPr>
            <a:r>
              <a:rPr lang="en-US" sz="2900" dirty="0"/>
              <a:t>Reporting results approach</a:t>
            </a:r>
          </a:p>
          <a:p>
            <a:pPr>
              <a:lnSpc>
                <a:spcPct val="100000"/>
              </a:lnSpc>
              <a:spcAft>
                <a:spcPts val="1200"/>
              </a:spcAft>
              <a:buFont typeface="Arial" panose="020B0604020202020204" pitchFamily="34" charset="0"/>
              <a:buChar char="•"/>
            </a:pPr>
            <a:r>
              <a:rPr lang="en-US" sz="2900" dirty="0"/>
              <a:t>Timeline, budget, evaluator qualifications</a:t>
            </a:r>
          </a:p>
          <a:p>
            <a:pPr marL="0" indent="0">
              <a:lnSpc>
                <a:spcPct val="100000"/>
              </a:lnSpc>
              <a:spcAft>
                <a:spcPts val="1200"/>
              </a:spcAft>
              <a:buNone/>
            </a:pPr>
            <a:endParaRPr lang="en-US" sz="2900" dirty="0"/>
          </a:p>
          <a:p>
            <a:pPr marL="0" indent="0">
              <a:lnSpc>
                <a:spcPct val="100000"/>
              </a:lnSpc>
              <a:spcAft>
                <a:spcPts val="1200"/>
              </a:spcAft>
              <a:buNone/>
            </a:pPr>
            <a:endParaRPr lang="en-US" sz="2600" b="1" dirty="0"/>
          </a:p>
        </p:txBody>
      </p:sp>
      <p:sp>
        <p:nvSpPr>
          <p:cNvPr id="4" name="Slide Number Placeholder 3"/>
          <p:cNvSpPr>
            <a:spLocks noGrp="1"/>
          </p:cNvSpPr>
          <p:nvPr>
            <p:ph type="sldNum" sz="quarter" idx="12"/>
          </p:nvPr>
        </p:nvSpPr>
        <p:spPr/>
        <p:txBody>
          <a:bodyPr/>
          <a:lstStyle/>
          <a:p>
            <a:fld id="{87586D39-9675-4FDB-A403-EAAB44209BB9}" type="slidenum">
              <a:rPr lang="en-US" smtClean="0"/>
              <a:pPr/>
              <a:t>51</a:t>
            </a:fld>
            <a:endParaRPr lang="en-US" dirty="0"/>
          </a:p>
        </p:txBody>
      </p:sp>
    </p:spTree>
    <p:extLst>
      <p:ext uri="{BB962C8B-B14F-4D97-AF65-F5344CB8AC3E}">
        <p14:creationId xmlns:p14="http://schemas.microsoft.com/office/powerpoint/2010/main" val="303202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evaluation report?</a:t>
            </a:r>
          </a:p>
        </p:txBody>
      </p:sp>
      <p:sp>
        <p:nvSpPr>
          <p:cNvPr id="3" name="Content Placeholder 2"/>
          <p:cNvSpPr>
            <a:spLocks noGrp="1"/>
          </p:cNvSpPr>
          <p:nvPr>
            <p:ph idx="1"/>
          </p:nvPr>
        </p:nvSpPr>
        <p:spPr/>
        <p:txBody>
          <a:bodyPr>
            <a:normAutofit/>
          </a:bodyPr>
          <a:lstStyle/>
          <a:p>
            <a:pPr>
              <a:spcAft>
                <a:spcPts val="1200"/>
              </a:spcAft>
              <a:buFont typeface="Arial" panose="020B0604020202020204" pitchFamily="34" charset="0"/>
              <a:buChar char="•"/>
            </a:pPr>
            <a:r>
              <a:rPr lang="en-US" sz="2400" dirty="0"/>
              <a:t>Key product resulting from evaluation</a:t>
            </a:r>
          </a:p>
          <a:p>
            <a:pPr>
              <a:spcAft>
                <a:spcPts val="1200"/>
              </a:spcAft>
              <a:buFont typeface="Arial" panose="020B0604020202020204" pitchFamily="34" charset="0"/>
              <a:buChar char="•"/>
            </a:pPr>
            <a:r>
              <a:rPr lang="en-US" sz="2400" dirty="0"/>
              <a:t>A written document that objectively describes:</a:t>
            </a:r>
          </a:p>
          <a:p>
            <a:pPr lvl="1">
              <a:buFont typeface="Arial" panose="020B0604020202020204" pitchFamily="34" charset="0"/>
              <a:buChar char="•"/>
            </a:pPr>
            <a:r>
              <a:rPr lang="en-US" sz="2000" dirty="0"/>
              <a:t>Program background</a:t>
            </a:r>
          </a:p>
          <a:p>
            <a:pPr lvl="1">
              <a:buFont typeface="Arial" panose="020B0604020202020204" pitchFamily="34" charset="0"/>
              <a:buChar char="•"/>
            </a:pPr>
            <a:r>
              <a:rPr lang="en-US" sz="2000" dirty="0"/>
              <a:t>Evaluation purpose, methods, procedures, and  limitations</a:t>
            </a:r>
          </a:p>
          <a:p>
            <a:pPr lvl="1">
              <a:buFont typeface="Arial" panose="020B0604020202020204" pitchFamily="34" charset="0"/>
              <a:buChar char="•"/>
            </a:pPr>
            <a:r>
              <a:rPr lang="en-US" sz="2000" dirty="0"/>
              <a:t>Evaluation results</a:t>
            </a:r>
          </a:p>
          <a:p>
            <a:pPr lvl="1">
              <a:buFont typeface="Arial" panose="020B0604020202020204" pitchFamily="34" charset="0"/>
              <a:buChar char="•"/>
            </a:pPr>
            <a:r>
              <a:rPr lang="en-US" sz="2000" dirty="0"/>
              <a:t>Conclusions and recommendations</a:t>
            </a:r>
          </a:p>
          <a:p>
            <a:pPr lvl="1">
              <a:buFont typeface="Arial" panose="020B0604020202020204" pitchFamily="34" charset="0"/>
              <a:buChar char="•"/>
            </a:pPr>
            <a:r>
              <a:rPr lang="en-US" sz="2000" dirty="0"/>
              <a:t>Lessons learned </a:t>
            </a:r>
          </a:p>
          <a:p>
            <a:pPr lvl="1">
              <a:buFont typeface="Arial" panose="020B0604020202020204" pitchFamily="34" charset="0"/>
              <a:buChar char="•"/>
            </a:pPr>
            <a:r>
              <a:rPr lang="en-US" sz="2000" dirty="0"/>
              <a:t>Questions for future research </a:t>
            </a:r>
          </a:p>
          <a:p>
            <a:pPr>
              <a:buFont typeface="Arial" panose="020B0604020202020204" pitchFamily="34" charset="0"/>
              <a:buChar char="•"/>
            </a:pPr>
            <a:r>
              <a:rPr lang="en-US" sz="2200" b="1" dirty="0">
                <a:solidFill>
                  <a:srgbClr val="00B0F0"/>
                </a:solidFill>
              </a:rPr>
              <a:t>Submitted in second re-compete (year 6), follow NOFO instructions!</a:t>
            </a:r>
          </a:p>
          <a:p>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52</a:t>
            </a:fld>
            <a:endParaRPr lang="en-US" dirty="0"/>
          </a:p>
        </p:txBody>
      </p:sp>
    </p:spTree>
    <p:extLst>
      <p:ext uri="{BB962C8B-B14F-4D97-AF65-F5344CB8AC3E}">
        <p14:creationId xmlns:p14="http://schemas.microsoft.com/office/powerpoint/2010/main" val="2286250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p:txBody>
          <a:bodyPr/>
          <a:lstStyle/>
          <a:p>
            <a:pPr marL="201168" lvl="1" indent="0">
              <a:buNone/>
            </a:pPr>
            <a:endParaRPr lang="en-US" dirty="0">
              <a:hlinkClick r:id="rId2"/>
            </a:endParaRPr>
          </a:p>
          <a:p>
            <a:pPr lvl="1">
              <a:buFont typeface="Arial" panose="020B0604020202020204" pitchFamily="34" charset="0"/>
              <a:buChar char="•"/>
            </a:pPr>
            <a:endParaRPr lang="en-US" dirty="0">
              <a:hlinkClick r:id="rId2"/>
            </a:endParaRPr>
          </a:p>
          <a:p>
            <a:pPr lvl="1">
              <a:buFont typeface="Arial" panose="020B0604020202020204" pitchFamily="34" charset="0"/>
              <a:buChar char="•"/>
            </a:pPr>
            <a:r>
              <a:rPr lang="en-US" dirty="0">
                <a:hlinkClick r:id="rId3"/>
              </a:rPr>
              <a:t>CNCS Evaluation Requirements </a:t>
            </a:r>
            <a:endParaRPr lang="en-US" dirty="0"/>
          </a:p>
          <a:p>
            <a:pPr lvl="1">
              <a:buFont typeface="Arial" panose="020B0604020202020204" pitchFamily="34" charset="0"/>
              <a:buChar char="•"/>
            </a:pPr>
            <a:r>
              <a:rPr lang="en-US" dirty="0">
                <a:hlinkClick r:id="rId4"/>
              </a:rPr>
              <a:t>CNCS Evaluation Resources</a:t>
            </a:r>
            <a:endParaRPr lang="en-US" dirty="0">
              <a:hlinkClick r:id="rId2"/>
            </a:endParaRPr>
          </a:p>
          <a:p>
            <a:pPr lvl="1">
              <a:buFont typeface="Arial" panose="020B0604020202020204" pitchFamily="34" charset="0"/>
              <a:buChar char="•"/>
            </a:pPr>
            <a:r>
              <a:rPr lang="en-US" dirty="0">
                <a:hlinkClick r:id="rId2"/>
              </a:rPr>
              <a:t>CNCS PowerPoint </a:t>
            </a:r>
            <a:endParaRPr lang="en-US" dirty="0"/>
          </a:p>
          <a:p>
            <a:pPr lvl="1">
              <a:buFont typeface="Arial" panose="020B0604020202020204" pitchFamily="34" charset="0"/>
              <a:buChar char="•"/>
            </a:pPr>
            <a:r>
              <a:rPr lang="en-US" dirty="0">
                <a:hlinkClick r:id="rId5"/>
              </a:rPr>
              <a:t>CNCS sample logic model </a:t>
            </a:r>
            <a:endParaRPr lang="en-US" dirty="0"/>
          </a:p>
          <a:p>
            <a:pPr lvl="1">
              <a:buFont typeface="Arial" panose="020B0604020202020204" pitchFamily="34" charset="0"/>
              <a:buChar char="•"/>
            </a:pPr>
            <a:r>
              <a:rPr lang="en-US" dirty="0">
                <a:hlinkClick r:id="rId6"/>
              </a:rPr>
              <a:t>Serve Indiana templates</a:t>
            </a:r>
            <a:endParaRPr lang="en-US" dirty="0"/>
          </a:p>
          <a:p>
            <a:pPr lvl="1">
              <a:buFont typeface="Arial" panose="020B0604020202020204" pitchFamily="34" charset="0"/>
              <a:buChar char="•"/>
            </a:pPr>
            <a:r>
              <a:rPr lang="en-US" dirty="0">
                <a:hlinkClick r:id="rId7"/>
              </a:rPr>
              <a:t>NOFO/Application Instructions</a:t>
            </a:r>
            <a:endParaRPr lang="en-US" dirty="0"/>
          </a:p>
          <a:p>
            <a:pPr marL="0" indent="0">
              <a:buNone/>
            </a:pPr>
            <a:endParaRPr lang="en-US" dirty="0"/>
          </a:p>
        </p:txBody>
      </p:sp>
    </p:spTree>
    <p:extLst>
      <p:ext uri="{BB962C8B-B14F-4D97-AF65-F5344CB8AC3E}">
        <p14:creationId xmlns:p14="http://schemas.microsoft.com/office/powerpoint/2010/main" val="38410848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7855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and Award Period</a:t>
            </a:r>
          </a:p>
        </p:txBody>
      </p:sp>
      <p:sp>
        <p:nvSpPr>
          <p:cNvPr id="3" name="Content Placeholder 2"/>
          <p:cNvSpPr>
            <a:spLocks noGrp="1"/>
          </p:cNvSpPr>
          <p:nvPr>
            <p:ph idx="1"/>
          </p:nvPr>
        </p:nvSpPr>
        <p:spPr/>
        <p:txBody>
          <a:bodyPr>
            <a:normAutofit lnSpcReduction="10000"/>
          </a:bodyPr>
          <a:lstStyle/>
          <a:p>
            <a:r>
              <a:rPr lang="en-US" sz="2800" b="1" dirty="0"/>
              <a:t>Two start dates: August 1</a:t>
            </a:r>
            <a:r>
              <a:rPr lang="en-US" sz="2800" b="1" baseline="30000" dirty="0"/>
              <a:t>st</a:t>
            </a:r>
            <a:r>
              <a:rPr lang="en-US" sz="2800" b="1" dirty="0"/>
              <a:t>; September 1</a:t>
            </a:r>
            <a:r>
              <a:rPr lang="en-US" sz="2800" b="1" baseline="30000" dirty="0"/>
              <a:t>st</a:t>
            </a:r>
            <a:endParaRPr lang="en-US" sz="2800" b="1" dirty="0"/>
          </a:p>
          <a:p>
            <a:pPr lvl="1"/>
            <a:r>
              <a:rPr lang="en-US" sz="2400" dirty="0"/>
              <a:t>End dates: July 31</a:t>
            </a:r>
            <a:r>
              <a:rPr lang="en-US" sz="2400" baseline="30000" dirty="0"/>
              <a:t>st</a:t>
            </a:r>
            <a:r>
              <a:rPr lang="en-US" sz="2400" dirty="0"/>
              <a:t>; August 31</a:t>
            </a:r>
            <a:r>
              <a:rPr lang="en-US" sz="2400" baseline="30000" dirty="0"/>
              <a:t>st</a:t>
            </a:r>
            <a:endParaRPr lang="en-US" sz="2400" dirty="0"/>
          </a:p>
          <a:p>
            <a:r>
              <a:rPr lang="en-US" sz="2800" b="1" dirty="0"/>
              <a:t>New Programs: </a:t>
            </a:r>
          </a:p>
          <a:p>
            <a:pPr lvl="1"/>
            <a:r>
              <a:rPr lang="en-US" sz="2400" dirty="0"/>
              <a:t>May only choose September 1</a:t>
            </a:r>
            <a:r>
              <a:rPr lang="en-US" sz="2400" baseline="30000" dirty="0"/>
              <a:t>st</a:t>
            </a:r>
            <a:r>
              <a:rPr lang="en-US" sz="2400" dirty="0"/>
              <a:t> start date</a:t>
            </a:r>
          </a:p>
          <a:p>
            <a:pPr lvl="1"/>
            <a:r>
              <a:rPr lang="en-US" sz="2400" dirty="0"/>
              <a:t>Encouraged to begin members on or after September 15</a:t>
            </a:r>
            <a:r>
              <a:rPr lang="en-US" sz="2400" baseline="30000" dirty="0"/>
              <a:t>th</a:t>
            </a:r>
            <a:r>
              <a:rPr lang="en-US" sz="2400" dirty="0"/>
              <a:t> </a:t>
            </a:r>
          </a:p>
          <a:p>
            <a:r>
              <a:rPr lang="en-US" sz="2800" b="1" dirty="0"/>
              <a:t>Additional information:</a:t>
            </a:r>
          </a:p>
          <a:p>
            <a:pPr lvl="1"/>
            <a:r>
              <a:rPr lang="en-US" sz="2400" dirty="0"/>
              <a:t>Members cannot begin before start date</a:t>
            </a:r>
          </a:p>
          <a:p>
            <a:pPr lvl="1"/>
            <a:r>
              <a:rPr lang="en-US" sz="2400" dirty="0"/>
              <a:t>Awarded programs can expend funds on or after start date but cannot request reimbursement until have an executed state contract and purchaser order number</a:t>
            </a:r>
          </a:p>
          <a:p>
            <a:endParaRPr lang="en-US" sz="2800" dirty="0"/>
          </a:p>
          <a:p>
            <a:endParaRPr lang="en-US" dirty="0"/>
          </a:p>
        </p:txBody>
      </p:sp>
    </p:spTree>
    <p:extLst>
      <p:ext uri="{BB962C8B-B14F-4D97-AF65-F5344CB8AC3E}">
        <p14:creationId xmlns:p14="http://schemas.microsoft.com/office/powerpoint/2010/main" val="41915545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Budgets Overview</a:t>
            </a:r>
          </a:p>
        </p:txBody>
      </p:sp>
      <p:sp>
        <p:nvSpPr>
          <p:cNvPr id="3" name="Content Placeholder 2"/>
          <p:cNvSpPr>
            <a:spLocks noGrp="1"/>
          </p:cNvSpPr>
          <p:nvPr>
            <p:ph idx="1"/>
          </p:nvPr>
        </p:nvSpPr>
        <p:spPr/>
        <p:txBody>
          <a:bodyPr>
            <a:normAutofit/>
          </a:bodyPr>
          <a:lstStyle/>
          <a:p>
            <a:pPr marL="0" indent="0">
              <a:buNone/>
            </a:pPr>
            <a:r>
              <a:rPr lang="en-US" sz="3200" b="1" dirty="0"/>
              <a:t>Operational grants submit all sections</a:t>
            </a:r>
          </a:p>
          <a:p>
            <a:pPr lvl="1"/>
            <a:r>
              <a:rPr lang="en-US" sz="2800" dirty="0"/>
              <a:t>Section 1: Personnel costs &amp; Operational costs</a:t>
            </a:r>
          </a:p>
          <a:p>
            <a:pPr lvl="1"/>
            <a:r>
              <a:rPr lang="en-US" sz="2800" dirty="0"/>
              <a:t>Section 2: Member costs</a:t>
            </a:r>
          </a:p>
          <a:p>
            <a:pPr lvl="1"/>
            <a:r>
              <a:rPr lang="en-US" sz="2800" dirty="0"/>
              <a:t>Section 3: Administrative/indirect costs</a:t>
            </a:r>
            <a:endParaRPr lang="en-US" sz="2400" dirty="0"/>
          </a:p>
          <a:p>
            <a:pPr lvl="1"/>
            <a:endParaRPr lang="en-US" sz="2400" dirty="0"/>
          </a:p>
          <a:p>
            <a:pPr lvl="1"/>
            <a:r>
              <a:rPr lang="en-US" sz="2400" dirty="0">
                <a:solidFill>
                  <a:srgbClr val="00B050"/>
                </a:solidFill>
              </a:rPr>
              <a:t>Follow instructions in NOFO, Application Instructions, and AI Attachment with “Detailed Budget Instructions”</a:t>
            </a:r>
            <a:endParaRPr lang="en-US" sz="2800" dirty="0">
              <a:solidFill>
                <a:srgbClr val="00B050"/>
              </a:solidFill>
            </a:endParaRPr>
          </a:p>
        </p:txBody>
      </p:sp>
    </p:spTree>
    <p:extLst>
      <p:ext uri="{BB962C8B-B14F-4D97-AF65-F5344CB8AC3E}">
        <p14:creationId xmlns:p14="http://schemas.microsoft.com/office/powerpoint/2010/main" val="2072107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you prepare your budget	</a:t>
            </a:r>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2800" dirty="0"/>
              <a:t>Follow detailed instructions in application</a:t>
            </a:r>
          </a:p>
          <a:p>
            <a:pPr marL="457200" indent="-457200">
              <a:buFont typeface="+mj-lt"/>
              <a:buAutoNum type="arabicPeriod"/>
            </a:pPr>
            <a:r>
              <a:rPr lang="en-US" sz="2800" dirty="0">
                <a:solidFill>
                  <a:srgbClr val="00B050"/>
                </a:solidFill>
              </a:rPr>
              <a:t>Define all items for a particular purpose.  </a:t>
            </a:r>
          </a:p>
          <a:p>
            <a:pPr marL="457200" indent="-457200">
              <a:buFont typeface="+mj-lt"/>
              <a:buAutoNum type="arabicPeriod"/>
            </a:pPr>
            <a:r>
              <a:rPr lang="en-US" sz="2800" dirty="0"/>
              <a:t>Do not include miscellaneous, contingency or other undefined budget amounts</a:t>
            </a:r>
          </a:p>
          <a:p>
            <a:pPr marL="457200" indent="-457200">
              <a:buFont typeface="+mj-lt"/>
              <a:buAutoNum type="arabicPeriod"/>
            </a:pPr>
            <a:r>
              <a:rPr lang="en-US" sz="2800" dirty="0">
                <a:solidFill>
                  <a:srgbClr val="00B050"/>
                </a:solidFill>
              </a:rPr>
              <a:t>Itemize each cost and present the base for all calculation in the form of an equation</a:t>
            </a:r>
          </a:p>
          <a:p>
            <a:pPr marL="457200" indent="-457200">
              <a:buFont typeface="+mj-lt"/>
              <a:buAutoNum type="arabicPeriod"/>
            </a:pPr>
            <a:r>
              <a:rPr lang="en-US" sz="2800" dirty="0"/>
              <a:t>Do not include unallowable expenses</a:t>
            </a:r>
          </a:p>
          <a:p>
            <a:pPr marL="457200" indent="-457200">
              <a:buFont typeface="+mj-lt"/>
              <a:buAutoNum type="arabicPeriod"/>
            </a:pPr>
            <a:r>
              <a:rPr lang="en-US" sz="2800" dirty="0">
                <a:solidFill>
                  <a:srgbClr val="00B050"/>
                </a:solidFill>
              </a:rPr>
              <a:t>Do not include fractional amounts (cents)</a:t>
            </a:r>
          </a:p>
        </p:txBody>
      </p:sp>
    </p:spTree>
    <p:extLst>
      <p:ext uri="{BB962C8B-B14F-4D97-AF65-F5344CB8AC3E}">
        <p14:creationId xmlns:p14="http://schemas.microsoft.com/office/powerpoint/2010/main" val="13681214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Itemized Example</a:t>
            </a:r>
          </a:p>
        </p:txBody>
      </p:sp>
      <p:pic>
        <p:nvPicPr>
          <p:cNvPr id="4" name="Content Placeholder 3"/>
          <p:cNvPicPr>
            <a:picLocks noGrp="1" noChangeAspect="1"/>
          </p:cNvPicPr>
          <p:nvPr>
            <p:ph idx="1"/>
          </p:nvPr>
        </p:nvPicPr>
        <p:blipFill>
          <a:blip r:embed="rId2"/>
          <a:stretch>
            <a:fillRect/>
          </a:stretch>
        </p:blipFill>
        <p:spPr>
          <a:xfrm>
            <a:off x="1304483" y="2192055"/>
            <a:ext cx="10610270" cy="2545393"/>
          </a:xfrm>
          <a:prstGeom prst="rect">
            <a:avLst/>
          </a:prstGeom>
        </p:spPr>
      </p:pic>
    </p:spTree>
    <p:extLst>
      <p:ext uri="{BB962C8B-B14F-4D97-AF65-F5344CB8AC3E}">
        <p14:creationId xmlns:p14="http://schemas.microsoft.com/office/powerpoint/2010/main" val="2590271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Cost Per MSY Updates</a:t>
            </a:r>
          </a:p>
        </p:txBody>
      </p:sp>
      <p:sp>
        <p:nvSpPr>
          <p:cNvPr id="3" name="TextBox 2"/>
          <p:cNvSpPr txBox="1"/>
          <p:nvPr/>
        </p:nvSpPr>
        <p:spPr>
          <a:xfrm>
            <a:off x="2362200" y="4767073"/>
            <a:ext cx="7138415" cy="2102230"/>
          </a:xfrm>
          <a:prstGeom prst="rect">
            <a:avLst/>
          </a:prstGeom>
          <a:noFill/>
        </p:spPr>
        <p:txBody>
          <a:bodyPr wrap="square" rtlCol="0">
            <a:spAutoFit/>
          </a:bodyPr>
          <a:lstStyle/>
          <a:p>
            <a:pPr algn="ctr"/>
            <a:r>
              <a:rPr lang="en-US" dirty="0"/>
              <a:t>Calculated by taking total CNCS portion/number of MSY</a:t>
            </a:r>
          </a:p>
          <a:p>
            <a:pPr algn="ctr"/>
            <a:endParaRPr lang="en-US" dirty="0"/>
          </a:p>
          <a:p>
            <a:pPr algn="ctr"/>
            <a:r>
              <a:rPr lang="en-US" dirty="0"/>
              <a:t>MSY = 1 FT Member (1700)</a:t>
            </a:r>
          </a:p>
          <a:p>
            <a:pPr algn="ctr"/>
            <a:endParaRPr lang="en-US" dirty="0"/>
          </a:p>
          <a:p>
            <a:pPr algn="ctr"/>
            <a:r>
              <a:rPr lang="en-US" dirty="0"/>
              <a:t>$150,000 CNCS share/20 full time members  = $7,500/MSY</a:t>
            </a:r>
          </a:p>
          <a:p>
            <a:pPr algn="ctr"/>
            <a:endParaRPr lang="en-US" dirty="0"/>
          </a:p>
          <a:p>
            <a:pPr algn="ctr"/>
            <a:r>
              <a:rPr lang="en-US" b="1" dirty="0"/>
              <a:t>TIP: Build budget based around this restriction and move backwards!</a:t>
            </a:r>
          </a:p>
        </p:txBody>
      </p:sp>
      <p:pic>
        <p:nvPicPr>
          <p:cNvPr id="6" name="Picture 5">
            <a:extLst>
              <a:ext uri="{FF2B5EF4-FFF2-40B4-BE49-F238E27FC236}">
                <a16:creationId xmlns:a16="http://schemas.microsoft.com/office/drawing/2014/main" id="{FA05CA7E-010F-FFA0-F392-8D9759EF5800}"/>
              </a:ext>
            </a:extLst>
          </p:cNvPr>
          <p:cNvPicPr>
            <a:picLocks noChangeAspect="1"/>
          </p:cNvPicPr>
          <p:nvPr/>
        </p:nvPicPr>
        <p:blipFill>
          <a:blip r:embed="rId2"/>
          <a:stretch>
            <a:fillRect/>
          </a:stretch>
        </p:blipFill>
        <p:spPr>
          <a:xfrm>
            <a:off x="2792919" y="1851924"/>
            <a:ext cx="6276975" cy="2915149"/>
          </a:xfrm>
          <a:prstGeom prst="rect">
            <a:avLst/>
          </a:prstGeom>
        </p:spPr>
      </p:pic>
    </p:spTree>
    <p:extLst>
      <p:ext uri="{BB962C8B-B14F-4D97-AF65-F5344CB8AC3E}">
        <p14:creationId xmlns:p14="http://schemas.microsoft.com/office/powerpoint/2010/main" val="122069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Organization Chart 2"/>
          <p:cNvGrpSpPr>
            <a:grpSpLocks noChangeAspect="1"/>
          </p:cNvGrpSpPr>
          <p:nvPr/>
        </p:nvGrpSpPr>
        <p:grpSpPr bwMode="auto">
          <a:xfrm>
            <a:off x="3276600" y="411142"/>
            <a:ext cx="6400800" cy="5294313"/>
            <a:chOff x="288" y="192"/>
            <a:chExt cx="3655" cy="3600"/>
          </a:xfrm>
        </p:grpSpPr>
        <p:cxnSp>
          <p:nvCxnSpPr>
            <p:cNvPr id="4107" name="_s1029"/>
            <p:cNvCxnSpPr>
              <a:cxnSpLocks noChangeShapeType="1"/>
              <a:stCxn id="4117" idx="0"/>
              <a:endCxn id="4115" idx="2"/>
            </p:cNvCxnSpPr>
            <p:nvPr/>
          </p:nvCxnSpPr>
          <p:spPr bwMode="auto">
            <a:xfrm rot="16200000" flipV="1">
              <a:off x="2236" y="586"/>
              <a:ext cx="257" cy="499"/>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4108" name="_s1030"/>
            <p:cNvCxnSpPr>
              <a:cxnSpLocks noChangeShapeType="1"/>
              <a:stCxn id="4116" idx="0"/>
              <a:endCxn id="4115" idx="2"/>
            </p:cNvCxnSpPr>
            <p:nvPr/>
          </p:nvCxnSpPr>
          <p:spPr bwMode="auto">
            <a:xfrm rot="5400000" flipH="1" flipV="1">
              <a:off x="1389" y="237"/>
              <a:ext cx="257" cy="1196"/>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4109" name="_s1034"/>
            <p:cNvCxnSpPr>
              <a:cxnSpLocks noChangeShapeType="1"/>
              <a:stCxn id="4123" idx="1"/>
              <a:endCxn id="4117" idx="2"/>
            </p:cNvCxnSpPr>
            <p:nvPr/>
          </p:nvCxnSpPr>
          <p:spPr bwMode="auto">
            <a:xfrm rot="10800000">
              <a:off x="2615" y="1449"/>
              <a:ext cx="109" cy="2086"/>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4110" name="_s1035"/>
            <p:cNvCxnSpPr>
              <a:cxnSpLocks noChangeShapeType="1"/>
              <a:stCxn id="4122" idx="1"/>
              <a:endCxn id="4117" idx="2"/>
            </p:cNvCxnSpPr>
            <p:nvPr/>
          </p:nvCxnSpPr>
          <p:spPr bwMode="auto">
            <a:xfrm rot="10800000">
              <a:off x="2615" y="1449"/>
              <a:ext cx="109" cy="1314"/>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4111" name="_s1036"/>
            <p:cNvCxnSpPr>
              <a:cxnSpLocks noChangeShapeType="1"/>
              <a:stCxn id="4121" idx="1"/>
              <a:endCxn id="4117" idx="2"/>
            </p:cNvCxnSpPr>
            <p:nvPr/>
          </p:nvCxnSpPr>
          <p:spPr bwMode="auto">
            <a:xfrm rot="10800000">
              <a:off x="2615" y="1449"/>
              <a:ext cx="109" cy="542"/>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4112" name="_s1037"/>
            <p:cNvCxnSpPr>
              <a:cxnSpLocks noChangeShapeType="1"/>
              <a:stCxn id="4120" idx="1"/>
              <a:endCxn id="4116" idx="2"/>
            </p:cNvCxnSpPr>
            <p:nvPr/>
          </p:nvCxnSpPr>
          <p:spPr bwMode="auto">
            <a:xfrm rot="10800000">
              <a:off x="919" y="1478"/>
              <a:ext cx="181" cy="2058"/>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4113" name="_s1038"/>
            <p:cNvCxnSpPr>
              <a:cxnSpLocks noChangeShapeType="1"/>
              <a:stCxn id="4119" idx="1"/>
              <a:endCxn id="4116" idx="2"/>
            </p:cNvCxnSpPr>
            <p:nvPr/>
          </p:nvCxnSpPr>
          <p:spPr bwMode="auto">
            <a:xfrm rot="10800000">
              <a:off x="919" y="1478"/>
              <a:ext cx="181" cy="1287"/>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4114" name="_s1039"/>
            <p:cNvCxnSpPr>
              <a:cxnSpLocks noChangeShapeType="1"/>
              <a:stCxn id="4118" idx="1"/>
              <a:endCxn id="4116" idx="2"/>
            </p:cNvCxnSpPr>
            <p:nvPr/>
          </p:nvCxnSpPr>
          <p:spPr bwMode="auto">
            <a:xfrm rot="10800000">
              <a:off x="919" y="1478"/>
              <a:ext cx="181" cy="515"/>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4115" name="_s1040"/>
            <p:cNvSpPr>
              <a:spLocks noChangeArrowheads="1"/>
            </p:cNvSpPr>
            <p:nvPr/>
          </p:nvSpPr>
          <p:spPr bwMode="auto">
            <a:xfrm>
              <a:off x="1506" y="192"/>
              <a:ext cx="1218" cy="5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endParaRPr lang="en-US" altLang="en-US" sz="1000" dirty="0"/>
            </a:p>
            <a:p>
              <a:pPr algn="ctr" eaLnBrk="1" hangingPunct="1"/>
              <a:endParaRPr lang="en-US" altLang="en-US" sz="1000" dirty="0"/>
            </a:p>
            <a:p>
              <a:pPr algn="ctr" eaLnBrk="1" hangingPunct="1"/>
              <a:endParaRPr lang="en-US" altLang="en-US" sz="1000" dirty="0"/>
            </a:p>
            <a:p>
              <a:pPr algn="ctr" eaLnBrk="1" hangingPunct="1"/>
              <a:endParaRPr lang="en-US" altLang="en-US" sz="1000" dirty="0"/>
            </a:p>
            <a:p>
              <a:pPr algn="ctr" eaLnBrk="1" hangingPunct="1"/>
              <a:r>
                <a:rPr lang="en-US" altLang="en-US" sz="1000" dirty="0"/>
                <a:t> </a:t>
              </a:r>
              <a:r>
                <a:rPr lang="en-US" altLang="en-US" sz="1000" dirty="0">
                  <a:hlinkClick r:id="rId3"/>
                </a:rPr>
                <a:t>www.nationalservice.gov</a:t>
              </a:r>
              <a:r>
                <a:rPr lang="en-US" altLang="en-US" sz="1000" dirty="0"/>
                <a:t> </a:t>
              </a:r>
            </a:p>
          </p:txBody>
        </p:sp>
        <p:sp>
          <p:nvSpPr>
            <p:cNvPr id="4116" name="_s1041"/>
            <p:cNvSpPr>
              <a:spLocks noChangeArrowheads="1"/>
            </p:cNvSpPr>
            <p:nvPr/>
          </p:nvSpPr>
          <p:spPr bwMode="auto">
            <a:xfrm>
              <a:off x="288" y="964"/>
              <a:ext cx="1262" cy="51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1600" dirty="0"/>
                <a:t>             </a:t>
              </a:r>
              <a:r>
                <a:rPr lang="en-US" altLang="en-US" sz="1600" b="1" dirty="0"/>
                <a:t>AmeriCorps</a:t>
              </a:r>
              <a:br>
                <a:rPr lang="en-US" altLang="en-US" sz="1600" dirty="0"/>
              </a:br>
              <a:r>
                <a:rPr lang="en-US" altLang="en-US" sz="1600" dirty="0"/>
                <a:t>      </a:t>
              </a:r>
              <a:r>
                <a:rPr lang="en-US" altLang="en-US" sz="1600" b="1" dirty="0"/>
                <a:t>Seniors</a:t>
              </a:r>
            </a:p>
            <a:p>
              <a:pPr algn="ctr" eaLnBrk="1" hangingPunct="1"/>
              <a:r>
                <a:rPr lang="en-US" altLang="en-US" sz="1000" b="1" dirty="0"/>
                <a:t>                   </a:t>
              </a:r>
              <a:r>
                <a:rPr lang="en-US" altLang="en-US" sz="1000" b="1" dirty="0">
                  <a:hlinkClick r:id="rId4"/>
                </a:rPr>
                <a:t>www.seniorcorps.gov</a:t>
              </a:r>
              <a:r>
                <a:rPr lang="en-US" altLang="en-US" sz="1000" b="1" dirty="0"/>
                <a:t> </a:t>
              </a:r>
            </a:p>
          </p:txBody>
        </p:sp>
        <p:sp>
          <p:nvSpPr>
            <p:cNvPr id="4117" name="_s1043"/>
            <p:cNvSpPr>
              <a:spLocks noChangeArrowheads="1"/>
            </p:cNvSpPr>
            <p:nvPr/>
          </p:nvSpPr>
          <p:spPr bwMode="auto">
            <a:xfrm>
              <a:off x="1913" y="964"/>
              <a:ext cx="1403" cy="48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1600" dirty="0"/>
                <a:t>          </a:t>
              </a:r>
              <a:r>
                <a:rPr lang="en-US" altLang="en-US" sz="1600" b="1" dirty="0"/>
                <a:t>AmeriCorps</a:t>
              </a:r>
            </a:p>
            <a:p>
              <a:pPr algn="ctr" eaLnBrk="1" hangingPunct="1"/>
              <a:r>
                <a:rPr lang="en-US" altLang="en-US" sz="1000" b="1" dirty="0"/>
                <a:t>                 </a:t>
              </a:r>
              <a:r>
                <a:rPr lang="en-US" altLang="en-US" sz="1000" b="1" dirty="0">
                  <a:hlinkClick r:id="rId5"/>
                </a:rPr>
                <a:t>www.americorps.gov</a:t>
              </a:r>
              <a:r>
                <a:rPr lang="en-US" altLang="en-US" sz="1600" b="1" dirty="0"/>
                <a:t> </a:t>
              </a:r>
            </a:p>
          </p:txBody>
        </p:sp>
        <p:sp>
          <p:nvSpPr>
            <p:cNvPr id="4118" name="_s1044"/>
            <p:cNvSpPr>
              <a:spLocks noChangeArrowheads="1"/>
            </p:cNvSpPr>
            <p:nvPr/>
          </p:nvSpPr>
          <p:spPr bwMode="auto">
            <a:xfrm>
              <a:off x="1100" y="1735"/>
              <a:ext cx="1218" cy="5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t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600" b="1" dirty="0"/>
                <a:t>RSVP/Retired Senior</a:t>
              </a:r>
            </a:p>
            <a:p>
              <a:pPr eaLnBrk="1" hangingPunct="1"/>
              <a:r>
                <a:rPr lang="en-US" altLang="en-US" sz="1600" b="1" dirty="0"/>
                <a:t>Volunteer Program</a:t>
              </a:r>
            </a:p>
          </p:txBody>
        </p:sp>
        <p:sp>
          <p:nvSpPr>
            <p:cNvPr id="4119" name="_s1045"/>
            <p:cNvSpPr>
              <a:spLocks noChangeArrowheads="1"/>
            </p:cNvSpPr>
            <p:nvPr/>
          </p:nvSpPr>
          <p:spPr bwMode="auto">
            <a:xfrm>
              <a:off x="1100" y="2507"/>
              <a:ext cx="1218" cy="5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t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600" b="1" dirty="0"/>
                <a:t>Foster Grandparents</a:t>
              </a:r>
            </a:p>
          </p:txBody>
        </p:sp>
        <p:sp>
          <p:nvSpPr>
            <p:cNvPr id="4120" name="_s1046"/>
            <p:cNvSpPr>
              <a:spLocks noChangeArrowheads="1"/>
            </p:cNvSpPr>
            <p:nvPr/>
          </p:nvSpPr>
          <p:spPr bwMode="auto">
            <a:xfrm>
              <a:off x="1100" y="3279"/>
              <a:ext cx="1218" cy="5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t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600" b="1" dirty="0"/>
                <a:t>Senior Companions</a:t>
              </a:r>
            </a:p>
          </p:txBody>
        </p:sp>
        <p:sp>
          <p:nvSpPr>
            <p:cNvPr id="4121" name="_s1047"/>
            <p:cNvSpPr>
              <a:spLocks noChangeArrowheads="1"/>
            </p:cNvSpPr>
            <p:nvPr/>
          </p:nvSpPr>
          <p:spPr bwMode="auto">
            <a:xfrm>
              <a:off x="2724" y="1735"/>
              <a:ext cx="1217" cy="5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t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600" b="1" dirty="0"/>
                <a:t>State/National</a:t>
              </a:r>
            </a:p>
          </p:txBody>
        </p:sp>
        <p:sp>
          <p:nvSpPr>
            <p:cNvPr id="4122" name="_s1048"/>
            <p:cNvSpPr>
              <a:spLocks noChangeArrowheads="1"/>
            </p:cNvSpPr>
            <p:nvPr/>
          </p:nvSpPr>
          <p:spPr bwMode="auto">
            <a:xfrm>
              <a:off x="2724" y="2507"/>
              <a:ext cx="1219" cy="5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t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600" b="1" dirty="0"/>
                <a:t>VISTA – Volunteers in</a:t>
              </a:r>
            </a:p>
            <a:p>
              <a:pPr eaLnBrk="1" hangingPunct="1"/>
              <a:r>
                <a:rPr lang="en-US" altLang="en-US" sz="1600" b="1" dirty="0"/>
                <a:t>Service to America</a:t>
              </a:r>
            </a:p>
          </p:txBody>
        </p:sp>
        <p:sp>
          <p:nvSpPr>
            <p:cNvPr id="4123" name="_s1049"/>
            <p:cNvSpPr>
              <a:spLocks noChangeArrowheads="1"/>
            </p:cNvSpPr>
            <p:nvPr/>
          </p:nvSpPr>
          <p:spPr bwMode="auto">
            <a:xfrm>
              <a:off x="2724" y="3279"/>
              <a:ext cx="1219" cy="5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t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600" b="1" dirty="0"/>
                <a:t>NCCC – National</a:t>
              </a:r>
            </a:p>
            <a:p>
              <a:pPr eaLnBrk="1" hangingPunct="1"/>
              <a:r>
                <a:rPr lang="en-US" altLang="en-US" sz="1600" b="1" dirty="0"/>
                <a:t>Civilian Community</a:t>
              </a:r>
            </a:p>
            <a:p>
              <a:pPr eaLnBrk="1" hangingPunct="1"/>
              <a:r>
                <a:rPr lang="en-US" altLang="en-US" sz="1600" b="1" dirty="0"/>
                <a:t>Corps</a:t>
              </a:r>
            </a:p>
          </p:txBody>
        </p:sp>
        <p:sp>
          <p:nvSpPr>
            <p:cNvPr id="4124" name="Picture 29" descr="L&amp;SLogo"/>
            <p:cNvSpPr>
              <a:spLocks noChangeAspect="1" noChangeArrowheads="1"/>
            </p:cNvSpPr>
            <p:nvPr/>
          </p:nvSpPr>
          <p:spPr bwMode="auto">
            <a:xfrm>
              <a:off x="3552" y="1056"/>
              <a:ext cx="335" cy="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sz="1800" dirty="0"/>
            </a:p>
          </p:txBody>
        </p:sp>
        <p:sp>
          <p:nvSpPr>
            <p:cNvPr id="4125" name="Picture 30" descr="AmeriCorpsLogo"/>
            <p:cNvSpPr>
              <a:spLocks noChangeAspect="1" noChangeArrowheads="1"/>
            </p:cNvSpPr>
            <p:nvPr/>
          </p:nvSpPr>
          <p:spPr bwMode="auto">
            <a:xfrm>
              <a:off x="1968" y="1008"/>
              <a:ext cx="333" cy="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sz="1800" dirty="0"/>
            </a:p>
          </p:txBody>
        </p:sp>
        <p:sp>
          <p:nvSpPr>
            <p:cNvPr id="4126" name="Picture 31" descr="SeniorCorpsLogo"/>
            <p:cNvSpPr>
              <a:spLocks noChangeAspect="1" noChangeArrowheads="1"/>
            </p:cNvSpPr>
            <p:nvPr/>
          </p:nvSpPr>
          <p:spPr bwMode="auto">
            <a:xfrm>
              <a:off x="292" y="1008"/>
              <a:ext cx="332" cy="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sz="1800" dirty="0"/>
            </a:p>
          </p:txBody>
        </p:sp>
        <p:sp>
          <p:nvSpPr>
            <p:cNvPr id="4127" name="Picture 32" descr="CNCS"/>
            <p:cNvSpPr>
              <a:spLocks noChangeAspect="1" noChangeArrowheads="1"/>
            </p:cNvSpPr>
            <p:nvPr/>
          </p:nvSpPr>
          <p:spPr bwMode="auto">
            <a:xfrm>
              <a:off x="2112" y="192"/>
              <a:ext cx="815" cy="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sz="1800" dirty="0"/>
            </a:p>
          </p:txBody>
        </p:sp>
      </p:grpSp>
      <p:sp>
        <p:nvSpPr>
          <p:cNvPr id="28" name="Rectangle 27"/>
          <p:cNvSpPr/>
          <p:nvPr/>
        </p:nvSpPr>
        <p:spPr>
          <a:xfrm>
            <a:off x="1470170" y="3018624"/>
            <a:ext cx="137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Volunteer Generation Fund</a:t>
            </a:r>
          </a:p>
        </p:txBody>
      </p:sp>
      <p:sp>
        <p:nvSpPr>
          <p:cNvPr id="29" name="Rectangle 28"/>
          <p:cNvSpPr/>
          <p:nvPr/>
        </p:nvSpPr>
        <p:spPr>
          <a:xfrm>
            <a:off x="1683468" y="3856824"/>
            <a:ext cx="137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FEMA Corps</a:t>
            </a:r>
          </a:p>
        </p:txBody>
      </p:sp>
      <p:sp>
        <p:nvSpPr>
          <p:cNvPr id="30" name="Rectangle 29"/>
          <p:cNvSpPr/>
          <p:nvPr/>
        </p:nvSpPr>
        <p:spPr>
          <a:xfrm>
            <a:off x="1938686" y="4695024"/>
            <a:ext cx="137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Justice Corps</a:t>
            </a:r>
          </a:p>
        </p:txBody>
      </p:sp>
      <p:pic>
        <p:nvPicPr>
          <p:cNvPr id="3" name="Picture 2">
            <a:extLst>
              <a:ext uri="{FF2B5EF4-FFF2-40B4-BE49-F238E27FC236}">
                <a16:creationId xmlns:a16="http://schemas.microsoft.com/office/drawing/2014/main" id="{16F28229-7F9B-48E2-8EED-D6F7E093A5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7701" y="454526"/>
            <a:ext cx="1111140" cy="539393"/>
          </a:xfrm>
          <a:prstGeom prst="rect">
            <a:avLst/>
          </a:prstGeom>
        </p:spPr>
      </p:pic>
      <p:pic>
        <p:nvPicPr>
          <p:cNvPr id="4" name="Picture 3">
            <a:extLst>
              <a:ext uri="{FF2B5EF4-FFF2-40B4-BE49-F238E27FC236}">
                <a16:creationId xmlns:a16="http://schemas.microsoft.com/office/drawing/2014/main" id="{6B237020-19C7-4300-8568-FCB2C3CA1AF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63" t="15352" r="74844" b="22708"/>
          <a:stretch/>
        </p:blipFill>
        <p:spPr>
          <a:xfrm>
            <a:off x="6487749" y="1592810"/>
            <a:ext cx="448769" cy="560315"/>
          </a:xfrm>
          <a:prstGeom prst="rect">
            <a:avLst/>
          </a:prstGeom>
        </p:spPr>
      </p:pic>
      <p:pic>
        <p:nvPicPr>
          <p:cNvPr id="5" name="Picture 4">
            <a:extLst>
              <a:ext uri="{FF2B5EF4-FFF2-40B4-BE49-F238E27FC236}">
                <a16:creationId xmlns:a16="http://schemas.microsoft.com/office/drawing/2014/main" id="{46419BEA-CF19-4470-84B6-4EF2102D117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63" t="15352" r="74844" b="22708"/>
          <a:stretch/>
        </p:blipFill>
        <p:spPr>
          <a:xfrm>
            <a:off x="3657600" y="1557800"/>
            <a:ext cx="448769" cy="560315"/>
          </a:xfrm>
          <a:prstGeom prst="rect">
            <a:avLst/>
          </a:prstGeom>
        </p:spPr>
      </p:pic>
    </p:spTree>
    <p:extLst>
      <p:ext uri="{BB962C8B-B14F-4D97-AF65-F5344CB8AC3E}">
        <p14:creationId xmlns:p14="http://schemas.microsoft.com/office/powerpoint/2010/main" val="3952345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 Requirement: </a:t>
            </a:r>
          </a:p>
        </p:txBody>
      </p:sp>
      <p:sp>
        <p:nvSpPr>
          <p:cNvPr id="3" name="TextBox 2"/>
          <p:cNvSpPr txBox="1"/>
          <p:nvPr/>
        </p:nvSpPr>
        <p:spPr>
          <a:xfrm>
            <a:off x="3276600" y="5105400"/>
            <a:ext cx="5105400" cy="369332"/>
          </a:xfrm>
          <a:prstGeom prst="rect">
            <a:avLst/>
          </a:prstGeom>
          <a:noFill/>
        </p:spPr>
        <p:txBody>
          <a:bodyPr wrap="square" rtlCol="0">
            <a:spAutoFit/>
          </a:bodyPr>
          <a:lstStyle/>
          <a:p>
            <a:pPr algn="ctr"/>
            <a:r>
              <a:rPr lang="en-US" b="1" dirty="0"/>
              <a:t>Serve Indiana suggests new programs stay at 24%</a:t>
            </a:r>
          </a:p>
        </p:txBody>
      </p:sp>
      <p:pic>
        <p:nvPicPr>
          <p:cNvPr id="8" name="Content Placeholder 7">
            <a:extLst>
              <a:ext uri="{FF2B5EF4-FFF2-40B4-BE49-F238E27FC236}">
                <a16:creationId xmlns:a16="http://schemas.microsoft.com/office/drawing/2014/main" id="{9D84B41E-2EB1-EB34-845B-86DBA8BE19C6}"/>
              </a:ext>
            </a:extLst>
          </p:cNvPr>
          <p:cNvPicPr>
            <a:picLocks noGrp="1" noChangeAspect="1"/>
          </p:cNvPicPr>
          <p:nvPr>
            <p:ph idx="1"/>
          </p:nvPr>
        </p:nvPicPr>
        <p:blipFill>
          <a:blip r:embed="rId3"/>
          <a:stretch>
            <a:fillRect/>
          </a:stretch>
        </p:blipFill>
        <p:spPr>
          <a:xfrm>
            <a:off x="986465" y="2703621"/>
            <a:ext cx="10219069" cy="1450757"/>
          </a:xfrm>
        </p:spPr>
      </p:pic>
    </p:spTree>
    <p:extLst>
      <p:ext uri="{BB962C8B-B14F-4D97-AF65-F5344CB8AC3E}">
        <p14:creationId xmlns:p14="http://schemas.microsoft.com/office/powerpoint/2010/main" val="34969627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Benefits Guidelines</a:t>
            </a:r>
          </a:p>
        </p:txBody>
      </p:sp>
      <p:sp>
        <p:nvSpPr>
          <p:cNvPr id="3" name="Content Placeholder 2"/>
          <p:cNvSpPr>
            <a:spLocks noGrp="1"/>
          </p:cNvSpPr>
          <p:nvPr>
            <p:ph idx="1"/>
          </p:nvPr>
        </p:nvSpPr>
        <p:spPr/>
        <p:txBody>
          <a:bodyPr/>
          <a:lstStyle/>
          <a:p>
            <a:r>
              <a:rPr lang="en-US" b="1" dirty="0"/>
              <a:t>Required for Full Time from Grantee:</a:t>
            </a:r>
          </a:p>
          <a:p>
            <a:pPr lvl="1"/>
            <a:r>
              <a:rPr lang="en-US" dirty="0"/>
              <a:t>Living Allowance</a:t>
            </a:r>
          </a:p>
          <a:p>
            <a:pPr lvl="1"/>
            <a:r>
              <a:rPr lang="en-US" dirty="0"/>
              <a:t>Health Care</a:t>
            </a:r>
          </a:p>
          <a:p>
            <a:pPr lvl="2"/>
            <a:r>
              <a:rPr lang="en-US" dirty="0"/>
              <a:t>Can provide to less than full time if non-federal</a:t>
            </a:r>
          </a:p>
          <a:p>
            <a:pPr lvl="1"/>
            <a:r>
              <a:rPr lang="en-US" dirty="0"/>
              <a:t>FICA</a:t>
            </a:r>
          </a:p>
          <a:p>
            <a:r>
              <a:rPr lang="en-US" b="1" dirty="0"/>
              <a:t>Covered by CNCS:</a:t>
            </a:r>
          </a:p>
          <a:p>
            <a:pPr lvl="1"/>
            <a:r>
              <a:rPr lang="en-US" dirty="0"/>
              <a:t>Loan forbearance and interest accrual</a:t>
            </a:r>
          </a:p>
          <a:p>
            <a:pPr lvl="1"/>
            <a:r>
              <a:rPr lang="en-US" dirty="0"/>
              <a:t>Education Award</a:t>
            </a:r>
          </a:p>
          <a:p>
            <a:pPr lvl="1"/>
            <a:r>
              <a:rPr lang="en-US" dirty="0"/>
              <a:t>Child Care Assistance </a:t>
            </a:r>
          </a:p>
          <a:p>
            <a:pPr lvl="1"/>
            <a:endParaRPr lang="en-US" dirty="0"/>
          </a:p>
          <a:p>
            <a:pPr lvl="1"/>
            <a:r>
              <a:rPr lang="en-US" dirty="0"/>
              <a:t>**Indiana regulation: Do not included unemployment insurance on grant or include members in organizational expenses </a:t>
            </a:r>
          </a:p>
        </p:txBody>
      </p:sp>
    </p:spTree>
    <p:extLst>
      <p:ext uri="{BB962C8B-B14F-4D97-AF65-F5344CB8AC3E}">
        <p14:creationId xmlns:p14="http://schemas.microsoft.com/office/powerpoint/2010/main" val="2590773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Living Allowance Updates</a:t>
            </a:r>
          </a:p>
        </p:txBody>
      </p:sp>
      <p:pic>
        <p:nvPicPr>
          <p:cNvPr id="7" name="Content Placeholder 6">
            <a:extLst>
              <a:ext uri="{FF2B5EF4-FFF2-40B4-BE49-F238E27FC236}">
                <a16:creationId xmlns:a16="http://schemas.microsoft.com/office/drawing/2014/main" id="{4C39DFFE-229D-93CD-0CA8-747810B0B2D7}"/>
              </a:ext>
            </a:extLst>
          </p:cNvPr>
          <p:cNvPicPr>
            <a:picLocks noGrp="1" noChangeAspect="1"/>
          </p:cNvPicPr>
          <p:nvPr>
            <p:ph idx="1"/>
          </p:nvPr>
        </p:nvPicPr>
        <p:blipFill>
          <a:blip r:embed="rId2"/>
          <a:stretch>
            <a:fillRect/>
          </a:stretch>
        </p:blipFill>
        <p:spPr>
          <a:xfrm>
            <a:off x="1097280" y="1615474"/>
            <a:ext cx="10058400" cy="4671317"/>
          </a:xfrm>
          <a:prstGeom prst="rect">
            <a:avLst/>
          </a:prstGeom>
        </p:spPr>
      </p:pic>
    </p:spTree>
    <p:extLst>
      <p:ext uri="{BB962C8B-B14F-4D97-AF65-F5344CB8AC3E}">
        <p14:creationId xmlns:p14="http://schemas.microsoft.com/office/powerpoint/2010/main" val="26543891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 Costs Options</a:t>
            </a:r>
          </a:p>
        </p:txBody>
      </p:sp>
      <p:sp>
        <p:nvSpPr>
          <p:cNvPr id="3" name="Content Placeholder 2"/>
          <p:cNvSpPr>
            <a:spLocks noGrp="1"/>
          </p:cNvSpPr>
          <p:nvPr>
            <p:ph idx="1"/>
          </p:nvPr>
        </p:nvSpPr>
        <p:spPr/>
        <p:txBody>
          <a:bodyPr>
            <a:normAutofit/>
          </a:bodyPr>
          <a:lstStyle/>
          <a:p>
            <a:r>
              <a:rPr lang="en-US" sz="2400" b="1" dirty="0"/>
              <a:t>Options:</a:t>
            </a:r>
          </a:p>
          <a:p>
            <a:pPr lvl="1"/>
            <a:r>
              <a:rPr lang="en-US" sz="2400" dirty="0">
                <a:solidFill>
                  <a:schemeClr val="tx1"/>
                </a:solidFill>
              </a:rPr>
              <a:t>CNCS Fixed Percentage Method</a:t>
            </a:r>
          </a:p>
          <a:p>
            <a:pPr lvl="1"/>
            <a:r>
              <a:rPr lang="en-US" sz="2400" dirty="0"/>
              <a:t>Federally approved indirect cost rate</a:t>
            </a:r>
          </a:p>
          <a:p>
            <a:pPr lvl="1"/>
            <a:r>
              <a:rPr lang="en-US" sz="2400" dirty="0"/>
              <a:t>10 percent </a:t>
            </a:r>
            <a:r>
              <a:rPr lang="en-US" sz="2400" i="1" dirty="0"/>
              <a:t>de minimis</a:t>
            </a:r>
            <a:r>
              <a:rPr lang="en-US" sz="2400" dirty="0"/>
              <a:t> rate</a:t>
            </a:r>
          </a:p>
          <a:p>
            <a:pPr lvl="2"/>
            <a:r>
              <a:rPr lang="en-US" sz="2000" b="1" i="1" dirty="0"/>
              <a:t>All methods must be applied consistently across federal awards.</a:t>
            </a:r>
          </a:p>
          <a:p>
            <a:r>
              <a:rPr lang="en-US" sz="2400" b="1" dirty="0">
                <a:solidFill>
                  <a:srgbClr val="00B050"/>
                </a:solidFill>
              </a:rPr>
              <a:t>Fixed Percentage Method Calculation: </a:t>
            </a:r>
          </a:p>
          <a:p>
            <a:r>
              <a:rPr lang="en-US" sz="2400" b="1" dirty="0"/>
              <a:t>([Section I] + [Section II] x 0.0526) x (0.20) = Commission Share</a:t>
            </a:r>
            <a:endParaRPr lang="en-US" sz="2400" dirty="0"/>
          </a:p>
          <a:p>
            <a:r>
              <a:rPr lang="en-US" sz="2400" b="1" dirty="0"/>
              <a:t>([Section I] + [Section II] x 0.0526) x (0.80) = Subgrantee Share</a:t>
            </a:r>
            <a:endParaRPr lang="en-US" sz="2400" dirty="0"/>
          </a:p>
          <a:p>
            <a:endParaRPr lang="en-US" b="1" dirty="0"/>
          </a:p>
        </p:txBody>
      </p:sp>
    </p:spTree>
    <p:extLst>
      <p:ext uri="{BB962C8B-B14F-4D97-AF65-F5344CB8AC3E}">
        <p14:creationId xmlns:p14="http://schemas.microsoft.com/office/powerpoint/2010/main" val="38506768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 Budget Requirements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Staff travel: 3 in person 1-day trainings in Indianapolis (required) and 1 Midwest conference (optional)</a:t>
            </a:r>
          </a:p>
          <a:p>
            <a:pPr>
              <a:buFont typeface="Arial" panose="020B0604020202020204" pitchFamily="34" charset="0"/>
              <a:buChar char="•"/>
            </a:pPr>
            <a:r>
              <a:rPr lang="en-US" dirty="0"/>
              <a:t>Member travel: Camp AmeriCorps (optional)</a:t>
            </a:r>
          </a:p>
          <a:p>
            <a:pPr>
              <a:buFont typeface="Arial" panose="020B0604020202020204" pitchFamily="34" charset="0"/>
              <a:buChar char="•"/>
            </a:pPr>
            <a:r>
              <a:rPr lang="en-US" dirty="0"/>
              <a:t>Staff and member training: Consult SI handbook, SI will send out clarification if not included </a:t>
            </a:r>
          </a:p>
          <a:p>
            <a:pPr>
              <a:buFont typeface="Arial" panose="020B0604020202020204" pitchFamily="34" charset="0"/>
              <a:buChar char="•"/>
            </a:pPr>
            <a:r>
              <a:rPr lang="en-US" dirty="0"/>
              <a:t>Evaluation: SI will review</a:t>
            </a:r>
          </a:p>
          <a:p>
            <a:pPr>
              <a:buFont typeface="Arial" panose="020B0604020202020204" pitchFamily="34" charset="0"/>
              <a:buChar char="•"/>
            </a:pPr>
            <a:r>
              <a:rPr lang="en-US" dirty="0"/>
              <a:t>Other operating costs: CHC $75 and OnCorps $55/month (required), $100 IADA (required)</a:t>
            </a:r>
          </a:p>
          <a:p>
            <a:pPr>
              <a:buFont typeface="Arial" panose="020B0604020202020204" pitchFamily="34" charset="0"/>
              <a:buChar char="•"/>
            </a:pPr>
            <a:r>
              <a:rPr lang="en-US" dirty="0"/>
              <a:t>Member cost section: Did not include unemployment</a:t>
            </a:r>
          </a:p>
        </p:txBody>
      </p:sp>
    </p:spTree>
    <p:extLst>
      <p:ext uri="{BB962C8B-B14F-4D97-AF65-F5344CB8AC3E}">
        <p14:creationId xmlns:p14="http://schemas.microsoft.com/office/powerpoint/2010/main" val="39035980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Commonly Missed Budget Items</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1600" b="1" dirty="0"/>
              <a:t>Staff travel/Member </a:t>
            </a:r>
            <a:r>
              <a:rPr lang="en-US" sz="1600" dirty="0"/>
              <a:t>to CNCS-sponsored technical assistance meetings</a:t>
            </a:r>
          </a:p>
          <a:p>
            <a:pPr>
              <a:buFont typeface="Arial" panose="020B0604020202020204" pitchFamily="34" charset="0"/>
              <a:buChar char="•"/>
            </a:pPr>
            <a:r>
              <a:rPr lang="en-US" sz="1600" b="1" dirty="0"/>
              <a:t>Explaining source of funds in full</a:t>
            </a:r>
          </a:p>
          <a:p>
            <a:pPr>
              <a:buFont typeface="Arial" panose="020B0604020202020204" pitchFamily="34" charset="0"/>
              <a:buChar char="•"/>
            </a:pPr>
            <a:r>
              <a:rPr lang="en-US" sz="1600" b="1" dirty="0"/>
              <a:t>Staff included in the narrative are not included in the budget</a:t>
            </a:r>
          </a:p>
          <a:p>
            <a:pPr>
              <a:buFont typeface="Arial" panose="020B0604020202020204" pitchFamily="34" charset="0"/>
              <a:buChar char="•"/>
            </a:pPr>
            <a:r>
              <a:rPr lang="en-US" sz="1600" b="1" dirty="0"/>
              <a:t>FICA/Healthcare incorrect. </a:t>
            </a:r>
          </a:p>
          <a:p>
            <a:pPr>
              <a:buFont typeface="Arial" panose="020B0604020202020204" pitchFamily="34" charset="0"/>
              <a:buChar char="•"/>
            </a:pPr>
            <a:r>
              <a:rPr lang="en-US" sz="1600" b="1" dirty="0"/>
              <a:t>Mileage </a:t>
            </a:r>
            <a:r>
              <a:rPr lang="en-US" sz="1600" dirty="0"/>
              <a:t>should not exceed federal mileage rate unless justified</a:t>
            </a:r>
          </a:p>
          <a:p>
            <a:pPr>
              <a:buFont typeface="Arial" panose="020B0604020202020204" pitchFamily="34" charset="0"/>
              <a:buChar char="•"/>
            </a:pPr>
            <a:r>
              <a:rPr lang="en-US" sz="1600" b="1" dirty="0"/>
              <a:t>Member gear </a:t>
            </a:r>
            <a:r>
              <a:rPr lang="en-US" sz="1600" dirty="0"/>
              <a:t>not included in budget</a:t>
            </a:r>
          </a:p>
          <a:p>
            <a:pPr>
              <a:buFont typeface="Arial" panose="020B0604020202020204" pitchFamily="34" charset="0"/>
              <a:buChar char="•"/>
            </a:pPr>
            <a:r>
              <a:rPr lang="en-US" sz="1600" b="1" dirty="0"/>
              <a:t>Evaluation cost too low</a:t>
            </a:r>
          </a:p>
          <a:p>
            <a:pPr>
              <a:buFont typeface="Arial" panose="020B0604020202020204" pitchFamily="34" charset="0"/>
              <a:buChar char="•"/>
            </a:pPr>
            <a:r>
              <a:rPr lang="en-US" sz="1600" b="1" dirty="0"/>
              <a:t>Background check </a:t>
            </a:r>
          </a:p>
          <a:p>
            <a:pPr>
              <a:buFont typeface="Arial" panose="020B0604020202020204" pitchFamily="34" charset="0"/>
              <a:buChar char="•"/>
            </a:pPr>
            <a:r>
              <a:rPr lang="en-US" sz="1600" b="1" dirty="0"/>
              <a:t>Living allowance </a:t>
            </a:r>
            <a:r>
              <a:rPr lang="en-US" sz="1600" dirty="0"/>
              <a:t>not within minimum/maximum amount</a:t>
            </a:r>
          </a:p>
          <a:p>
            <a:pPr>
              <a:buFont typeface="Arial" panose="020B0604020202020204" pitchFamily="34" charset="0"/>
              <a:buChar char="•"/>
            </a:pPr>
            <a:r>
              <a:rPr lang="en-US" sz="1600" b="1" dirty="0"/>
              <a:t>Unemployment insurance </a:t>
            </a:r>
            <a:r>
              <a:rPr lang="en-US" sz="1600" dirty="0"/>
              <a:t>included in budget</a:t>
            </a:r>
          </a:p>
          <a:p>
            <a:pPr>
              <a:buFont typeface="Arial" panose="020B0604020202020204" pitchFamily="34" charset="0"/>
              <a:buChar char="•"/>
            </a:pPr>
            <a:r>
              <a:rPr lang="en-US" sz="1600" b="1" dirty="0"/>
              <a:t>Math errors or no documentation of calculation</a:t>
            </a:r>
          </a:p>
        </p:txBody>
      </p:sp>
    </p:spTree>
    <p:extLst>
      <p:ext uri="{BB962C8B-B14F-4D97-AF65-F5344CB8AC3E}">
        <p14:creationId xmlns:p14="http://schemas.microsoft.com/office/powerpoint/2010/main" val="34905536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Submission &amp; Review Process</a:t>
            </a:r>
          </a:p>
        </p:txBody>
      </p:sp>
    </p:spTree>
    <p:extLst>
      <p:ext uri="{BB962C8B-B14F-4D97-AF65-F5344CB8AC3E}">
        <p14:creationId xmlns:p14="http://schemas.microsoft.com/office/powerpoint/2010/main" val="4857626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DUNS &amp; EIN</a:t>
            </a:r>
          </a:p>
        </p:txBody>
      </p:sp>
      <p:sp>
        <p:nvSpPr>
          <p:cNvPr id="3" name="Content Placeholder 2"/>
          <p:cNvSpPr>
            <a:spLocks noGrp="1"/>
          </p:cNvSpPr>
          <p:nvPr>
            <p:ph idx="1"/>
          </p:nvPr>
        </p:nvSpPr>
        <p:spPr>
          <a:xfrm>
            <a:off x="1097280" y="1845734"/>
            <a:ext cx="10058400" cy="4494106"/>
          </a:xfrm>
        </p:spPr>
        <p:txBody>
          <a:bodyPr>
            <a:noAutofit/>
          </a:bodyPr>
          <a:lstStyle/>
          <a:p>
            <a:pPr>
              <a:buFont typeface="Arial" panose="020B0604020202020204" pitchFamily="34" charset="0"/>
              <a:buChar char="•"/>
            </a:pPr>
            <a:r>
              <a:rPr lang="en-US" sz="3200" dirty="0"/>
              <a:t>Applications must include a DUNS number </a:t>
            </a:r>
            <a:r>
              <a:rPr lang="en-US" sz="3200" b="1" dirty="0"/>
              <a:t>and</a:t>
            </a:r>
            <a:r>
              <a:rPr lang="en-US" sz="3200" dirty="0"/>
              <a:t> an Employer Identification Number. </a:t>
            </a:r>
          </a:p>
          <a:p>
            <a:pPr lvl="1">
              <a:buFont typeface="Arial" panose="020B0604020202020204" pitchFamily="34" charset="0"/>
              <a:buChar char="•"/>
            </a:pPr>
            <a:r>
              <a:rPr lang="en-US" sz="2800" dirty="0"/>
              <a:t>The DUNS number does not replace an Employer Identification Number. </a:t>
            </a:r>
          </a:p>
          <a:p>
            <a:pPr>
              <a:buFont typeface="Arial" panose="020B0604020202020204" pitchFamily="34" charset="0"/>
              <a:buChar char="•"/>
            </a:pPr>
            <a:r>
              <a:rPr lang="en-US" sz="3200" dirty="0"/>
              <a:t>Applicants </a:t>
            </a:r>
            <a:r>
              <a:rPr lang="en-US" sz="3200" b="1" dirty="0"/>
              <a:t>must</a:t>
            </a:r>
            <a:r>
              <a:rPr lang="en-US" sz="3200" dirty="0"/>
              <a:t> register with the </a:t>
            </a:r>
            <a:r>
              <a:rPr lang="en-US" sz="3200" u="sng" dirty="0">
                <a:hlinkClick r:id="rId2"/>
              </a:rPr>
              <a:t>SAM</a:t>
            </a:r>
            <a:r>
              <a:rPr lang="en-US" sz="3200" dirty="0"/>
              <a:t> and maintain an active SAM registration until the application process is complete and, if a grant is awarded, throughout the life of the award. </a:t>
            </a:r>
          </a:p>
          <a:p>
            <a:pPr lvl="1">
              <a:buFont typeface="Arial" panose="020B0604020202020204" pitchFamily="34" charset="0"/>
              <a:buChar char="•"/>
            </a:pPr>
            <a:r>
              <a:rPr lang="en-US" sz="2800" dirty="0"/>
              <a:t>SAM registration must be renewed annually. </a:t>
            </a:r>
          </a:p>
          <a:p>
            <a:pPr lvl="1">
              <a:buFont typeface="Arial" panose="020B0604020202020204" pitchFamily="34" charset="0"/>
              <a:buChar char="•"/>
            </a:pPr>
            <a:r>
              <a:rPr lang="en-US" sz="2800" dirty="0"/>
              <a:t>Complete at least 2 weeks before submitting!</a:t>
            </a:r>
          </a:p>
        </p:txBody>
      </p:sp>
    </p:spTree>
    <p:extLst>
      <p:ext uri="{BB962C8B-B14F-4D97-AF65-F5344CB8AC3E}">
        <p14:creationId xmlns:p14="http://schemas.microsoft.com/office/powerpoint/2010/main" val="23356063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the application due?</a:t>
            </a:r>
          </a:p>
        </p:txBody>
      </p:sp>
      <p:sp>
        <p:nvSpPr>
          <p:cNvPr id="3" name="Content Placeholder 2"/>
          <p:cNvSpPr>
            <a:spLocks noGrp="1"/>
          </p:cNvSpPr>
          <p:nvPr>
            <p:ph idx="1"/>
          </p:nvPr>
        </p:nvSpPr>
        <p:spPr/>
        <p:txBody>
          <a:bodyPr>
            <a:normAutofit/>
          </a:bodyPr>
          <a:lstStyle/>
          <a:p>
            <a:pPr algn="ctr"/>
            <a:r>
              <a:rPr lang="en-US" sz="2800" b="1" dirty="0"/>
              <a:t>Fall Due Dates: New Applicants</a:t>
            </a:r>
          </a:p>
          <a:p>
            <a:pPr>
              <a:buFont typeface="Arial" panose="020B0604020202020204" pitchFamily="34" charset="0"/>
              <a:buChar char="•"/>
            </a:pPr>
            <a:r>
              <a:rPr lang="en-US" sz="2800" dirty="0"/>
              <a:t>October 3</a:t>
            </a:r>
            <a:r>
              <a:rPr lang="en-US" sz="2800" baseline="30000" dirty="0"/>
              <a:t>rd: </a:t>
            </a:r>
            <a:r>
              <a:rPr lang="en-US" sz="2800" dirty="0"/>
              <a:t>Notice of Intent to Apply via email</a:t>
            </a:r>
          </a:p>
          <a:p>
            <a:pPr>
              <a:buFont typeface="Arial" panose="020B0604020202020204" pitchFamily="34" charset="0"/>
              <a:buChar char="•"/>
            </a:pPr>
            <a:r>
              <a:rPr lang="en-US" sz="2800" dirty="0"/>
              <a:t>November 1</a:t>
            </a:r>
            <a:r>
              <a:rPr lang="en-US" sz="2800" baseline="30000" dirty="0"/>
              <a:t>st</a:t>
            </a:r>
            <a:r>
              <a:rPr lang="en-US" sz="2800" dirty="0"/>
              <a:t>: Application Due via eGrants </a:t>
            </a:r>
          </a:p>
          <a:p>
            <a:pPr marL="201168" lvl="1" indent="0">
              <a:buNone/>
            </a:pPr>
            <a:endParaRPr lang="en-US" sz="2800" dirty="0"/>
          </a:p>
          <a:p>
            <a:pPr marL="201168" lvl="1" indent="0">
              <a:buNone/>
            </a:pPr>
            <a:endParaRPr lang="en-US" sz="2400" dirty="0"/>
          </a:p>
          <a:p>
            <a:pPr marL="201168" lvl="1" indent="0">
              <a:buNone/>
            </a:pPr>
            <a:r>
              <a:rPr lang="en-US" sz="2400" dirty="0"/>
              <a:t>*Additional clarification and notification dates available in NOFO/Application Instructions </a:t>
            </a:r>
          </a:p>
          <a:p>
            <a:pPr lvl="1"/>
            <a:endParaRPr lang="en-US" dirty="0"/>
          </a:p>
          <a:p>
            <a:pPr lvl="1"/>
            <a:endParaRPr lang="en-US" dirty="0"/>
          </a:p>
        </p:txBody>
      </p:sp>
    </p:spTree>
    <p:extLst>
      <p:ext uri="{BB962C8B-B14F-4D97-AF65-F5344CB8AC3E}">
        <p14:creationId xmlns:p14="http://schemas.microsoft.com/office/powerpoint/2010/main" val="862376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Serve Indiana Review</a:t>
            </a:r>
          </a:p>
        </p:txBody>
      </p:sp>
      <p:sp>
        <p:nvSpPr>
          <p:cNvPr id="5" name="Content Placeholder 4"/>
          <p:cNvSpPr>
            <a:spLocks noGrp="1"/>
          </p:cNvSpPr>
          <p:nvPr>
            <p:ph idx="1"/>
          </p:nvPr>
        </p:nvSpPr>
        <p:spPr/>
        <p:txBody>
          <a:bodyPr>
            <a:normAutofit/>
          </a:bodyPr>
          <a:lstStyle/>
          <a:p>
            <a:r>
              <a:rPr lang="en-US" b="1" dirty="0"/>
              <a:t>November:</a:t>
            </a:r>
          </a:p>
          <a:p>
            <a:pPr lvl="1"/>
            <a:r>
              <a:rPr lang="en-US" dirty="0"/>
              <a:t>Staff and external reviews</a:t>
            </a:r>
          </a:p>
          <a:p>
            <a:pPr lvl="1"/>
            <a:r>
              <a:rPr lang="en-US" dirty="0"/>
              <a:t>Staff scoring/compilation</a:t>
            </a:r>
          </a:p>
          <a:p>
            <a:pPr lvl="1"/>
            <a:r>
              <a:rPr lang="en-US" dirty="0"/>
              <a:t>Clarifications may be communicated </a:t>
            </a:r>
          </a:p>
          <a:p>
            <a:r>
              <a:rPr lang="en-US" b="1" dirty="0"/>
              <a:t>December 2022: SI Commission Meeting</a:t>
            </a:r>
          </a:p>
          <a:p>
            <a:pPr lvl="1"/>
            <a:r>
              <a:rPr lang="en-US" dirty="0"/>
              <a:t>Decisions communicated within 3 business days (clarifications)</a:t>
            </a:r>
          </a:p>
          <a:p>
            <a:r>
              <a:rPr lang="en-US" b="1" dirty="0"/>
              <a:t>January 2023: Serve Indiana submission to CNCS (Competitive)</a:t>
            </a:r>
          </a:p>
          <a:p>
            <a:r>
              <a:rPr lang="en-US" b="1" dirty="0"/>
              <a:t>TBD: CNCS Competitive decision &amp; formula clarifications</a:t>
            </a:r>
          </a:p>
          <a:p>
            <a:r>
              <a:rPr lang="en-US" b="1" dirty="0"/>
              <a:t>TBD: CNCS &amp; Serve Indiana decisions communicated</a:t>
            </a:r>
          </a:p>
          <a:p>
            <a:r>
              <a:rPr lang="en-US" b="1" dirty="0"/>
              <a:t>June 2023: Orientation for the 2023-2024 PY</a:t>
            </a:r>
          </a:p>
        </p:txBody>
      </p:sp>
    </p:spTree>
    <p:extLst>
      <p:ext uri="{BB962C8B-B14F-4D97-AF65-F5344CB8AC3E}">
        <p14:creationId xmlns:p14="http://schemas.microsoft.com/office/powerpoint/2010/main" val="256057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AmeriCorps State Funding Basics:</a:t>
            </a:r>
          </a:p>
        </p:txBody>
      </p:sp>
      <p:sp>
        <p:nvSpPr>
          <p:cNvPr id="3" name="Content Placeholder 2"/>
          <p:cNvSpPr>
            <a:spLocks noGrp="1"/>
          </p:cNvSpPr>
          <p:nvPr>
            <p:ph idx="1"/>
          </p:nvPr>
        </p:nvSpPr>
        <p:spPr>
          <a:xfrm>
            <a:off x="1097280" y="1845734"/>
            <a:ext cx="10058400" cy="4347802"/>
          </a:xfrm>
        </p:spPr>
        <p:txBody>
          <a:bodyPr>
            <a:noAutofit/>
          </a:bodyPr>
          <a:lstStyle/>
          <a:p>
            <a:r>
              <a:rPr lang="en-US" b="1" dirty="0"/>
              <a:t>Funding types: </a:t>
            </a:r>
            <a:r>
              <a:rPr lang="en-US" dirty="0"/>
              <a:t>Competitive or Formula</a:t>
            </a:r>
          </a:p>
          <a:p>
            <a:r>
              <a:rPr lang="en-US" b="1" dirty="0"/>
              <a:t>Application types:</a:t>
            </a:r>
          </a:p>
          <a:p>
            <a:pPr lvl="1">
              <a:buFont typeface="Arial" panose="020B0604020202020204" pitchFamily="34" charset="0"/>
              <a:buChar char="•"/>
            </a:pPr>
            <a:r>
              <a:rPr lang="en-US" sz="2000" dirty="0">
                <a:solidFill>
                  <a:srgbClr val="00B050"/>
                </a:solidFill>
              </a:rPr>
              <a:t>Fall Submissions:</a:t>
            </a:r>
          </a:p>
          <a:p>
            <a:pPr lvl="2">
              <a:buFont typeface="Arial" panose="020B0604020202020204" pitchFamily="34" charset="0"/>
              <a:buChar char="•"/>
            </a:pPr>
            <a:r>
              <a:rPr lang="en-US" sz="2000" dirty="0"/>
              <a:t>Competitive continuation (year 1 &amp; 2)</a:t>
            </a:r>
          </a:p>
          <a:p>
            <a:pPr lvl="2">
              <a:buFont typeface="Arial" panose="020B0604020202020204" pitchFamily="34" charset="0"/>
              <a:buChar char="•"/>
            </a:pPr>
            <a:r>
              <a:rPr lang="en-US" sz="2000" dirty="0"/>
              <a:t>Competitive &amp; formula re-compete (year 3)</a:t>
            </a:r>
          </a:p>
          <a:p>
            <a:pPr lvl="2">
              <a:buFont typeface="Arial" panose="020B0604020202020204" pitchFamily="34" charset="0"/>
              <a:buChar char="•"/>
            </a:pPr>
            <a:r>
              <a:rPr lang="en-US" sz="2000" dirty="0"/>
              <a:t>New applicant (No previous funding, within 5 years)</a:t>
            </a:r>
          </a:p>
          <a:p>
            <a:pPr lvl="1">
              <a:buFont typeface="Arial" panose="020B0604020202020204" pitchFamily="34" charset="0"/>
              <a:buChar char="•"/>
            </a:pPr>
            <a:r>
              <a:rPr lang="en-US" sz="2000" dirty="0">
                <a:solidFill>
                  <a:srgbClr val="00B050"/>
                </a:solidFill>
              </a:rPr>
              <a:t>Spring Submission:</a:t>
            </a:r>
          </a:p>
          <a:p>
            <a:pPr lvl="2">
              <a:buFont typeface="Arial" panose="020B0604020202020204" pitchFamily="34" charset="0"/>
              <a:buChar char="•"/>
            </a:pPr>
            <a:r>
              <a:rPr lang="en-US" sz="2000" dirty="0"/>
              <a:t>Formula continuation (year 1 &amp; 2)</a:t>
            </a:r>
          </a:p>
          <a:p>
            <a:r>
              <a:rPr lang="en-US" b="1" dirty="0"/>
              <a:t>Types of grants</a:t>
            </a:r>
          </a:p>
          <a:p>
            <a:pPr lvl="1"/>
            <a:r>
              <a:rPr lang="en-US" sz="2000" dirty="0"/>
              <a:t>Cost reimbursement</a:t>
            </a:r>
          </a:p>
          <a:p>
            <a:pPr lvl="1"/>
            <a:r>
              <a:rPr lang="en-US" sz="2000" dirty="0"/>
              <a:t>Fixed</a:t>
            </a:r>
          </a:p>
          <a:p>
            <a:pPr lvl="1"/>
            <a:r>
              <a:rPr lang="en-US" sz="2000" dirty="0"/>
              <a:t>Education Award only, professional corps, etc </a:t>
            </a:r>
          </a:p>
        </p:txBody>
      </p:sp>
    </p:spTree>
    <p:extLst>
      <p:ext uri="{BB962C8B-B14F-4D97-AF65-F5344CB8AC3E}">
        <p14:creationId xmlns:p14="http://schemas.microsoft.com/office/powerpoint/2010/main" val="33122221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Comments?</a:t>
            </a:r>
          </a:p>
        </p:txBody>
      </p:sp>
      <p:sp>
        <p:nvSpPr>
          <p:cNvPr id="5" name="Text Placeholder 4"/>
          <p:cNvSpPr>
            <a:spLocks noGrp="1"/>
          </p:cNvSpPr>
          <p:nvPr>
            <p:ph type="body" idx="1"/>
          </p:nvPr>
        </p:nvSpPr>
        <p:spPr/>
        <p:txBody>
          <a:bodyPr/>
          <a:lstStyle/>
          <a:p>
            <a:r>
              <a:rPr lang="en-US" b="1" dirty="0">
                <a:hlinkClick r:id="rId2"/>
              </a:rPr>
              <a:t>ckellogggillenwater@serveindiana.gov</a:t>
            </a:r>
            <a:r>
              <a:rPr lang="en-US" b="1" dirty="0"/>
              <a:t> </a:t>
            </a:r>
          </a:p>
          <a:p>
            <a:r>
              <a:rPr lang="en-US" b="1" dirty="0"/>
              <a:t>317-220-1659</a:t>
            </a:r>
          </a:p>
        </p:txBody>
      </p:sp>
    </p:spTree>
    <p:extLst>
      <p:ext uri="{BB962C8B-B14F-4D97-AF65-F5344CB8AC3E}">
        <p14:creationId xmlns:p14="http://schemas.microsoft.com/office/powerpoint/2010/main" val="174861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116132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AmeriCorps funding and who gets it?</a:t>
            </a:r>
          </a:p>
        </p:txBody>
      </p:sp>
      <p:sp>
        <p:nvSpPr>
          <p:cNvPr id="3" name="Content Placeholder 2"/>
          <p:cNvSpPr>
            <a:spLocks noGrp="1"/>
          </p:cNvSpPr>
          <p:nvPr>
            <p:ph idx="1"/>
          </p:nvPr>
        </p:nvSpPr>
        <p:spPr/>
        <p:txBody>
          <a:bodyPr>
            <a:normAutofit fontScale="92500"/>
          </a:bodyPr>
          <a:lstStyle/>
          <a:p>
            <a:r>
              <a:rPr lang="en-US" sz="2800" b="1" dirty="0"/>
              <a:t>What does AmeriCorps Funding Do?</a:t>
            </a:r>
          </a:p>
          <a:p>
            <a:pPr lvl="1"/>
            <a:r>
              <a:rPr lang="en-US" sz="2400" dirty="0"/>
              <a:t>Provides high quality programs that demonstrate an evidence-based or evidence-informed approach to strengthening communities and solving community problems by engaging individuals in service as AmeriCorps members</a:t>
            </a:r>
          </a:p>
          <a:p>
            <a:r>
              <a:rPr lang="en-US" sz="2800" b="1" dirty="0"/>
              <a:t>Who are awarded grants?</a:t>
            </a:r>
          </a:p>
          <a:p>
            <a:pPr lvl="1"/>
            <a:r>
              <a:rPr lang="en-US" sz="2400" dirty="0"/>
              <a:t>Nonprofits, Indiana tribes, colleges and universities, and state and local public agencies</a:t>
            </a:r>
          </a:p>
          <a:p>
            <a:r>
              <a:rPr lang="en-US" sz="2800" b="1" dirty="0"/>
              <a:t>What do grants accomplish?</a:t>
            </a:r>
          </a:p>
          <a:p>
            <a:pPr lvl="1"/>
            <a:r>
              <a:rPr lang="en-US" sz="2400" dirty="0"/>
              <a:t>address unmet needs in education, economic opportunity, veteran services, disaster services, health, the environment and more</a:t>
            </a:r>
          </a:p>
          <a:p>
            <a:pPr marL="0" indent="0">
              <a:buNone/>
            </a:pPr>
            <a:endParaRPr lang="en-US" dirty="0"/>
          </a:p>
        </p:txBody>
      </p:sp>
    </p:spTree>
    <p:extLst>
      <p:ext uri="{BB962C8B-B14F-4D97-AF65-F5344CB8AC3E}">
        <p14:creationId xmlns:p14="http://schemas.microsoft.com/office/powerpoint/2010/main" val="49826285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1097</TotalTime>
  <Words>5363</Words>
  <Application>Microsoft Office PowerPoint</Application>
  <PresentationFormat>Widescreen</PresentationFormat>
  <Paragraphs>539</Paragraphs>
  <Slides>70</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Calibri Light</vt:lpstr>
      <vt:lpstr>Retrospect</vt:lpstr>
      <vt:lpstr>AmeriCorps State Funding  2023-2024</vt:lpstr>
      <vt:lpstr>Training Goals:</vt:lpstr>
      <vt:lpstr>Who should attend</vt:lpstr>
      <vt:lpstr>Serve Indiana</vt:lpstr>
      <vt:lpstr>GARP Contact &amp; Information</vt:lpstr>
      <vt:lpstr>PowerPoint Presentation</vt:lpstr>
      <vt:lpstr>AmeriCorps State Funding Basics:</vt:lpstr>
      <vt:lpstr>Frequently Asked Questions</vt:lpstr>
      <vt:lpstr>What is AmeriCorps funding and who gets it?</vt:lpstr>
      <vt:lpstr>Where do I find the application materials, TA items, updates?</vt:lpstr>
      <vt:lpstr>How do I get the best updates?</vt:lpstr>
      <vt:lpstr>What are the application materials?</vt:lpstr>
      <vt:lpstr>Can I use funding for an existing program?</vt:lpstr>
      <vt:lpstr>What do grants include?</vt:lpstr>
      <vt:lpstr>What other requirements are there?</vt:lpstr>
      <vt:lpstr>What are the responsibilities and requirements of the program host?</vt:lpstr>
      <vt:lpstr>Am I ready to run an AmeriCorps State program?</vt:lpstr>
      <vt:lpstr>Who submits the application?</vt:lpstr>
      <vt:lpstr>When is the application due?</vt:lpstr>
      <vt:lpstr>Where else can I get help?</vt:lpstr>
      <vt:lpstr>What does the application include?</vt:lpstr>
      <vt:lpstr>What does it look like in eGrants?</vt:lpstr>
      <vt:lpstr>Are there page limits?</vt:lpstr>
      <vt:lpstr>Best practices for grant writing</vt:lpstr>
      <vt:lpstr>Do not begin in eGrants!</vt:lpstr>
      <vt:lpstr>Evidence is Important</vt:lpstr>
      <vt:lpstr>Building evidence of effectiveness</vt:lpstr>
      <vt:lpstr>Logic Models</vt:lpstr>
      <vt:lpstr>What is a logic model?</vt:lpstr>
      <vt:lpstr>How do I create/change my logic model?</vt:lpstr>
      <vt:lpstr>Forward logic approach</vt:lpstr>
      <vt:lpstr>Reverse logic approach </vt:lpstr>
      <vt:lpstr>Performance Measures</vt:lpstr>
      <vt:lpstr>Performance Measures</vt:lpstr>
      <vt:lpstr>What is the difference between performance measurement &amp; program evaluation?</vt:lpstr>
      <vt:lpstr>What does a performance measure entail?</vt:lpstr>
      <vt:lpstr>What’s the difference between an output and outcome?</vt:lpstr>
      <vt:lpstr>Can I have the same target for outputs and outcomes?</vt:lpstr>
      <vt:lpstr>What are some commonly missed items?</vt:lpstr>
      <vt:lpstr>Resources</vt:lpstr>
      <vt:lpstr>Program Design Section: Evidence Narrative</vt:lpstr>
      <vt:lpstr>Program Design Section</vt:lpstr>
      <vt:lpstr>Evidence Base Narrative</vt:lpstr>
      <vt:lpstr>Evidence Tiers</vt:lpstr>
      <vt:lpstr>Requirements of Studies/Evidence:</vt:lpstr>
      <vt:lpstr>Additional Guidance:</vt:lpstr>
      <vt:lpstr>Evidence Quality </vt:lpstr>
      <vt:lpstr>Program Evaluation &amp; Plans</vt:lpstr>
      <vt:lpstr>What are the basic AC/SI requirements of program evaluations?</vt:lpstr>
      <vt:lpstr>What do I submit in the application and when?</vt:lpstr>
      <vt:lpstr>What should your evaluation plan include? Follow the NOFO!</vt:lpstr>
      <vt:lpstr>What is an evaluation report?</vt:lpstr>
      <vt:lpstr>Additional Resources</vt:lpstr>
      <vt:lpstr>Budget</vt:lpstr>
      <vt:lpstr>Project and Award Period</vt:lpstr>
      <vt:lpstr>Budgets Overview</vt:lpstr>
      <vt:lpstr>As you prepare your budget </vt:lpstr>
      <vt:lpstr>Itemized Example</vt:lpstr>
      <vt:lpstr>Maximum Cost Per MSY Updates</vt:lpstr>
      <vt:lpstr>Match Requirement: </vt:lpstr>
      <vt:lpstr>Member Benefits Guidelines</vt:lpstr>
      <vt:lpstr>Living Allowance Updates</vt:lpstr>
      <vt:lpstr>Admin Costs Options</vt:lpstr>
      <vt:lpstr>SI Budget Requirements</vt:lpstr>
      <vt:lpstr>Commonly Missed Budget Items</vt:lpstr>
      <vt:lpstr>Submission &amp; Review Process</vt:lpstr>
      <vt:lpstr>DUNS &amp; EIN</vt:lpstr>
      <vt:lpstr>When is the application due?</vt:lpstr>
      <vt:lpstr>Serve Indiana Review</vt:lpstr>
      <vt:lpstr>Questions? Comments?</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Kellogg-Gillenwater, Cassandra</dc:creator>
  <cp:lastModifiedBy>Kellogg-Gillenwater, Cassandra</cp:lastModifiedBy>
  <cp:revision>436</cp:revision>
  <dcterms:created xsi:type="dcterms:W3CDTF">2018-07-13T14:48:24Z</dcterms:created>
  <dcterms:modified xsi:type="dcterms:W3CDTF">2022-08-08T15:31:35Z</dcterms:modified>
</cp:coreProperties>
</file>