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8" r:id="rId6"/>
    <p:sldMasterId id="2147483680" r:id="rId7"/>
    <p:sldMasterId id="2147483690" r:id="rId8"/>
    <p:sldMasterId id="2147483701" r:id="rId9"/>
  </p:sldMasterIdLst>
  <p:notesMasterIdLst>
    <p:notesMasterId r:id="rId22"/>
  </p:notesMasterIdLst>
  <p:handoutMasterIdLst>
    <p:handoutMasterId r:id="rId23"/>
  </p:handoutMasterIdLst>
  <p:sldIdLst>
    <p:sldId id="292" r:id="rId10"/>
    <p:sldId id="283" r:id="rId11"/>
    <p:sldId id="282" r:id="rId12"/>
    <p:sldId id="284" r:id="rId13"/>
    <p:sldId id="285" r:id="rId14"/>
    <p:sldId id="286" r:id="rId15"/>
    <p:sldId id="287" r:id="rId16"/>
    <p:sldId id="281" r:id="rId17"/>
    <p:sldId id="288" r:id="rId18"/>
    <p:sldId id="289" r:id="rId19"/>
    <p:sldId id="290" r:id="rId20"/>
    <p:sldId id="291" r:id="rId2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9">
          <p15:clr>
            <a:srgbClr val="A4A3A4"/>
          </p15:clr>
        </p15:guide>
        <p15:guide id="2" pos="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BAB"/>
    <a:srgbClr val="BBDDF7"/>
    <a:srgbClr val="74BCF0"/>
    <a:srgbClr val="A84531"/>
    <a:srgbClr val="FCC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78247" autoAdjust="0"/>
  </p:normalViewPr>
  <p:slideViewPr>
    <p:cSldViewPr snapToGrid="0">
      <p:cViewPr varScale="1">
        <p:scale>
          <a:sx n="91" d="100"/>
          <a:sy n="91" d="100"/>
        </p:scale>
        <p:origin x="2628" y="84"/>
      </p:cViewPr>
      <p:guideLst>
        <p:guide orient="horz" pos="4249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5051657-A195-C741-98D3-F193726ADD88}" type="datetime1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A50BA8FE-296D-B342-8830-4C85D2C04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06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DFB3D17-1147-6647-8C78-7959D1AD69A9}" type="datetime1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DA910615-33E9-A44A-87B7-52BAF2946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06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service.gov/resources/americorps/member-assignment-listing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 Service Opportunity Listing in </a:t>
            </a:r>
            <a:r>
              <a:rPr lang="en-US" dirty="0" err="1" smtClean="0"/>
              <a:t>eGrants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clicking </a:t>
            </a:r>
            <a:r>
              <a:rPr lang="en-US" b="1" dirty="0" smtClean="0"/>
              <a:t>Save</a:t>
            </a:r>
            <a:r>
              <a:rPr lang="en-US" dirty="0" smtClean="0"/>
              <a:t>, the screen will display your newly submitted Service Opportunity Listing.</a:t>
            </a:r>
            <a:r>
              <a:rPr lang="en-US" baseline="0" dirty="0" smtClean="0"/>
              <a:t> </a:t>
            </a:r>
            <a:r>
              <a:rPr lang="en-US" dirty="0" smtClean="0"/>
              <a:t>Review the Service Opportunity Listing and if changes are required, navigate back to the </a:t>
            </a:r>
            <a:r>
              <a:rPr lang="en-US" b="1" dirty="0" smtClean="0"/>
              <a:t>Service Opportunities </a:t>
            </a:r>
            <a:r>
              <a:rPr lang="en-US" dirty="0" smtClean="0"/>
              <a:t>in the </a:t>
            </a:r>
            <a:r>
              <a:rPr lang="en-US" b="1" dirty="0" smtClean="0"/>
              <a:t>Recruitment Workbasket </a:t>
            </a:r>
            <a:r>
              <a:rPr lang="en-US" dirty="0" smtClean="0"/>
              <a:t>to edit.</a:t>
            </a:r>
            <a:r>
              <a:rPr lang="en-US" b="1" dirty="0" smtClean="0"/>
              <a:t>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Opportunity Listings</a:t>
            </a:r>
            <a:r>
              <a:rPr lang="en-US" b="1" dirty="0" smtClean="0"/>
              <a:t> Status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b="1" dirty="0" smtClean="0"/>
              <a:t>Pending</a:t>
            </a:r>
            <a:r>
              <a:rPr lang="en-US" dirty="0" smtClean="0"/>
              <a:t> – </a:t>
            </a:r>
            <a:r>
              <a:rPr lang="en-US" dirty="0"/>
              <a:t>awaiting to be viewed by CNCS</a:t>
            </a:r>
          </a:p>
          <a:p>
            <a:endParaRPr lang="en-US" dirty="0"/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b="1" dirty="0"/>
              <a:t>Approved</a:t>
            </a:r>
            <a:r>
              <a:rPr lang="en-US" dirty="0"/>
              <a:t> – viewed by CNCS and approved submission. Listing is now viewable, if indicated by submitter</a:t>
            </a:r>
          </a:p>
          <a:p>
            <a:endParaRPr lang="en-US" dirty="0"/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b="1" dirty="0" smtClean="0"/>
              <a:t>Denied </a:t>
            </a:r>
            <a:r>
              <a:rPr lang="en-US" dirty="0" smtClean="0"/>
              <a:t>– </a:t>
            </a:r>
            <a:r>
              <a:rPr lang="en-US" dirty="0"/>
              <a:t>viewed by CNCS and disapproved submission. Listing needs to be edited and resubmitted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b="1" dirty="0"/>
              <a:t>Note: </a:t>
            </a:r>
            <a:r>
              <a:rPr lang="en-US" dirty="0"/>
              <a:t>Every time a listing is </a:t>
            </a:r>
            <a:r>
              <a:rPr lang="en-US" b="1" dirty="0"/>
              <a:t>edited</a:t>
            </a:r>
            <a:r>
              <a:rPr lang="en-US" dirty="0"/>
              <a:t>, it is resubmitted with a new timestamp and listings are reviewed chronologically by CNCS. If you do not wish to edit and adjust the timestamp, select </a:t>
            </a:r>
            <a:r>
              <a:rPr lang="en-US" b="1" dirty="0"/>
              <a:t>view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for drafting compliant Service Opportunity Listings are available at: </a:t>
            </a:r>
          </a:p>
          <a:p>
            <a:r>
              <a:rPr lang="en-US" dirty="0">
                <a:hlinkClick r:id="rId3"/>
              </a:rPr>
              <a:t>https://www.nationalservice.gov/resources/americorps/member-assignment-listings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b="0" dirty="0" smtClean="0"/>
              <a:t>Enter in User Name and Password in the </a:t>
            </a:r>
            <a:r>
              <a:rPr lang="en-US" b="0" dirty="0" err="1" smtClean="0"/>
              <a:t>eGrants</a:t>
            </a:r>
            <a:r>
              <a:rPr lang="en-US" b="0" dirty="0" smtClean="0"/>
              <a:t> portal. Then click Login to </a:t>
            </a:r>
            <a:r>
              <a:rPr lang="en-US" b="0" dirty="0" err="1" smtClean="0"/>
              <a:t>eGrants</a:t>
            </a:r>
            <a:r>
              <a:rPr lang="en-US" b="0" dirty="0" smtClean="0"/>
              <a:t>.</a:t>
            </a:r>
          </a:p>
          <a:p>
            <a:pPr defTabSz="483315"/>
            <a:endParaRPr lang="en-US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0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Login to Portal Home by clicking on the </a:t>
            </a:r>
            <a:r>
              <a:rPr lang="en-US" b="1" dirty="0" smtClean="0"/>
              <a:t>Portal Home </a:t>
            </a:r>
            <a:r>
              <a:rPr lang="en-US" dirty="0" smtClean="0"/>
              <a:t>link located under </a:t>
            </a:r>
            <a:r>
              <a:rPr lang="en-US" b="1" dirty="0" smtClean="0"/>
              <a:t>View My AmeriCorps Portal </a:t>
            </a:r>
            <a:r>
              <a:rPr lang="en-US" dirty="0" smtClean="0"/>
              <a:t>heading.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4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Navigate to Recruitment Workbasket by clicking on the </a:t>
            </a:r>
            <a:r>
              <a:rPr lang="en-US" b="1" dirty="0" smtClean="0"/>
              <a:t>Recruitment Workbasket </a:t>
            </a:r>
            <a:r>
              <a:rPr lang="en-US" b="0" dirty="0" smtClean="0"/>
              <a:t>title </a:t>
            </a:r>
            <a:r>
              <a:rPr lang="en-US" dirty="0" smtClean="0"/>
              <a:t>from</a:t>
            </a:r>
            <a:r>
              <a:rPr lang="en-US" b="1" dirty="0" smtClean="0"/>
              <a:t> Portal Home </a:t>
            </a:r>
            <a:r>
              <a:rPr lang="en-US" dirty="0" smtClean="0"/>
              <a:t>menu.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Navigate to Service Opportunities by clicking on </a:t>
            </a:r>
            <a:r>
              <a:rPr lang="en-US" b="1" dirty="0" smtClean="0"/>
              <a:t>Service Opportunities </a:t>
            </a:r>
            <a:r>
              <a:rPr lang="en-US" b="0" dirty="0" smtClean="0"/>
              <a:t>tab from the top menu tab selections.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Navigate to Create Opportunity Listing. To create a new Service Opportunity Listing, click on </a:t>
            </a:r>
            <a:r>
              <a:rPr lang="en-US" b="1" dirty="0" smtClean="0"/>
              <a:t>Create Opportunity Listings </a:t>
            </a:r>
            <a:r>
              <a:rPr lang="en-US" dirty="0" smtClean="0"/>
              <a:t>at the top of the page, located under Pending Applications. To modify an existing Service Opportunity Listing, click </a:t>
            </a:r>
            <a:r>
              <a:rPr lang="en-US" b="1" dirty="0" smtClean="0"/>
              <a:t>Edit</a:t>
            </a:r>
            <a:r>
              <a:rPr lang="en-US" dirty="0" smtClean="0"/>
              <a:t> next</a:t>
            </a:r>
            <a:r>
              <a:rPr lang="en-US" baseline="0" dirty="0" smtClean="0"/>
              <a:t> to</a:t>
            </a:r>
            <a:r>
              <a:rPr lang="en-US" dirty="0" smtClean="0"/>
              <a:t> the desired listing.</a:t>
            </a:r>
          </a:p>
          <a:p>
            <a:pPr defTabSz="483315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inputting Service Opportunity Listing</a:t>
            </a:r>
            <a:r>
              <a:rPr lang="en-US" baseline="0" dirty="0" smtClean="0"/>
              <a:t> information.</a:t>
            </a:r>
          </a:p>
          <a:p>
            <a:endParaRPr lang="en-US" baseline="0" dirty="0" smtClean="0"/>
          </a:p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 </a:t>
            </a:r>
            <a:r>
              <a:rPr lang="en-US" dirty="0" smtClean="0"/>
              <a:t>or by CNCS policy: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Project Name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Project Type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Program Code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Start and End Dates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Term of Service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Contact Information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State(s) or Territories of service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Optional information: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Listing availability (default “Yes”)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Metropolitan areas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Click </a:t>
            </a:r>
            <a:r>
              <a:rPr lang="en-US" b="1" dirty="0" smtClean="0"/>
              <a:t>Next</a:t>
            </a:r>
          </a:p>
          <a:p>
            <a:endParaRPr lang="en-US" sz="900" b="1" dirty="0"/>
          </a:p>
          <a:p>
            <a:r>
              <a:rPr lang="en-US" b="1" dirty="0" smtClean="0"/>
              <a:t>Note: </a:t>
            </a:r>
            <a:r>
              <a:rPr lang="en-US" dirty="0" smtClean="0"/>
              <a:t>Information </a:t>
            </a:r>
            <a:r>
              <a:rPr lang="en-US" b="1" u="sng" dirty="0" smtClean="0"/>
              <a:t>cannot</a:t>
            </a:r>
            <a:r>
              <a:rPr lang="en-US" dirty="0" smtClean="0"/>
              <a:t> be saved until final submission.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0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by CNCS policy: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Two line description headline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Program description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Accepting applications (Yes/No) 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Application deadlines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applications (Yes/No)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Member benefits 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Optional information: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 information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Terms and conditions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Click </a:t>
            </a:r>
            <a:r>
              <a:rPr lang="en-US" b="1" dirty="0" smtClean="0"/>
              <a:t>Next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asterisk*</a:t>
            </a:r>
            <a:r>
              <a:rPr lang="en-US" dirty="0" smtClean="0"/>
              <a:t>or by CNCS policy: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Minimum Age 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Maximum Age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Member activities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Modification comment – if editing a listing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Submitter name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Optional information: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Desired education level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Member skills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Language requirement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Service areas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Submitter contact information</a:t>
            </a:r>
          </a:p>
          <a:p>
            <a:endParaRPr lang="en-US" sz="900" dirty="0"/>
          </a:p>
          <a:p>
            <a:r>
              <a:rPr lang="en-US" dirty="0" smtClean="0"/>
              <a:t>Click </a:t>
            </a:r>
            <a:r>
              <a:rPr lang="en-US" b="1" dirty="0" smtClean="0"/>
              <a:t>Save </a:t>
            </a:r>
            <a:r>
              <a:rPr lang="en-US" dirty="0" smtClean="0"/>
              <a:t>to submit to CNCS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7" name="Picture 16" descr="cncs-(1)L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10593"/>
          <a:stretch/>
        </p:blipFill>
        <p:spPr>
          <a:xfrm>
            <a:off x="69436" y="3031739"/>
            <a:ext cx="2906993" cy="2377440"/>
          </a:xfrm>
          <a:prstGeom prst="rect">
            <a:avLst/>
          </a:prstGeom>
          <a:effectLst>
            <a:outerShdw blurRad="76200" dist="88900" dir="336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91" y="3031739"/>
            <a:ext cx="2902590" cy="2377705"/>
          </a:xfrm>
          <a:prstGeom prst="rect">
            <a:avLst/>
          </a:prstGeom>
          <a:effectLst>
            <a:outerShdw blurRad="76200" dist="88900" dir="336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14" y="3024501"/>
            <a:ext cx="2915849" cy="2389376"/>
          </a:xfrm>
          <a:prstGeom prst="rect">
            <a:avLst/>
          </a:prstGeom>
          <a:effectLst>
            <a:outerShdw blurRad="76200" dist="88900" dir="3360000" algn="tl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a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8284" y="5869184"/>
            <a:ext cx="881629" cy="881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ncs-(1)L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C694A4-932D-4AAC-9AA6-5E692D192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943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943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ncs-(1)L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 descr="a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8285" y="5860485"/>
            <a:ext cx="881628" cy="881628"/>
          </a:xfrm>
          <a:prstGeom prst="rect">
            <a:avLst/>
          </a:prstGeom>
        </p:spPr>
      </p:pic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969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969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26155" y="585820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B86E4-7A01-4085-814F-FD0EC848E3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987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987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4"/>
            <a:ext cx="8229600" cy="507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cncs-(1)LG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0052" y="6159594"/>
            <a:ext cx="1328931" cy="5899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86E4-7A01-4085-814F-FD0EC848E3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  <p:sldLayoutId id="2147483656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62064"/>
            <a:ext cx="8229600" cy="486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03048" y="6164261"/>
            <a:ext cx="2138426" cy="612648"/>
            <a:chOff x="7068874" y="5909560"/>
            <a:chExt cx="1915158" cy="548683"/>
          </a:xfrm>
        </p:grpSpPr>
        <p:pic>
          <p:nvPicPr>
            <p:cNvPr id="9" name="Picture 8" descr="cncs-(1)LG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068874" y="5909560"/>
              <a:ext cx="1187067" cy="526953"/>
            </a:xfrm>
            <a:prstGeom prst="rect">
              <a:avLst/>
            </a:prstGeom>
          </p:spPr>
        </p:pic>
        <p:pic>
          <p:nvPicPr>
            <p:cNvPr id="10" name="Picture 9" descr="ac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442438" y="5916650"/>
              <a:ext cx="541594" cy="541593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07874" y="5694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94A4-932D-4AAC-9AA6-5E692D1925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rgbClr val="595959"/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62063"/>
            <a:ext cx="8229600" cy="4864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6803050" y="6164261"/>
            <a:ext cx="2138424" cy="612648"/>
            <a:chOff x="7068874" y="5909560"/>
            <a:chExt cx="1915157" cy="548683"/>
          </a:xfrm>
        </p:grpSpPr>
        <p:pic>
          <p:nvPicPr>
            <p:cNvPr id="10" name="Picture 9" descr="ac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442438" y="5916650"/>
              <a:ext cx="541593" cy="541593"/>
            </a:xfrm>
            <a:prstGeom prst="rect">
              <a:avLst/>
            </a:prstGeom>
          </p:spPr>
        </p:pic>
        <p:pic>
          <p:nvPicPr>
            <p:cNvPr id="11" name="Picture 10" descr="cncs-(1)LG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068874" y="5909560"/>
              <a:ext cx="1187067" cy="5269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rgbClr val="595959"/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4"/>
            <a:ext cx="8229600" cy="507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0052" y="6160885"/>
            <a:ext cx="1328931" cy="5899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4"/>
            <a:ext cx="8229600" cy="507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0052" y="6160885"/>
            <a:ext cx="1328931" cy="5899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service.gov/resources/americorps/member-assignment-listing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246" y="1530717"/>
            <a:ext cx="8077200" cy="93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</a:t>
            </a:r>
            <a:r>
              <a:rPr lang="en-US" dirty="0"/>
              <a:t>Service Opportunity </a:t>
            </a:r>
            <a:r>
              <a:rPr lang="en-US" dirty="0" smtClean="0"/>
              <a:t>Listing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eGrants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 Service Opportunity Listing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5695"/>
            <a:ext cx="5959380" cy="4917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3661" y="1305695"/>
            <a:ext cx="2051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clicking </a:t>
            </a:r>
            <a:r>
              <a:rPr lang="en-US" b="1" dirty="0" smtClean="0"/>
              <a:t>Save</a:t>
            </a:r>
            <a:r>
              <a:rPr lang="en-US" dirty="0" smtClean="0"/>
              <a:t>, the screen will display your newly submitted Service </a:t>
            </a:r>
            <a:r>
              <a:rPr lang="en-US" dirty="0"/>
              <a:t>O</a:t>
            </a:r>
            <a:r>
              <a:rPr lang="en-US" dirty="0" smtClean="0"/>
              <a:t>pportunity Listing</a:t>
            </a:r>
          </a:p>
          <a:p>
            <a:endParaRPr lang="en-US" b="1" dirty="0"/>
          </a:p>
          <a:p>
            <a:r>
              <a:rPr lang="en-US" dirty="0" smtClean="0"/>
              <a:t>Review the Service Opportunity Listing and if changes are required, navigate back to the </a:t>
            </a:r>
            <a:r>
              <a:rPr lang="en-US" b="1" dirty="0" smtClean="0"/>
              <a:t>Service Opportunities </a:t>
            </a:r>
            <a:r>
              <a:rPr lang="en-US" dirty="0" smtClean="0"/>
              <a:t>in the </a:t>
            </a:r>
            <a:r>
              <a:rPr lang="en-US" b="1" dirty="0" smtClean="0"/>
              <a:t>Recruitment </a:t>
            </a:r>
            <a:r>
              <a:rPr lang="en-US" b="1" dirty="0"/>
              <a:t>W</a:t>
            </a:r>
            <a:r>
              <a:rPr lang="en-US" b="1" dirty="0" smtClean="0"/>
              <a:t>orkbasket </a:t>
            </a:r>
            <a:r>
              <a:rPr lang="en-US" dirty="0" smtClean="0"/>
              <a:t>to edit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06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Submission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260808"/>
            <a:ext cx="6086206" cy="4194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9" y="4115957"/>
            <a:ext cx="423374" cy="159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3408" y="1260809"/>
            <a:ext cx="2483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Opportunity Listings</a:t>
            </a:r>
            <a:r>
              <a:rPr lang="en-US" b="1" dirty="0" smtClean="0"/>
              <a:t> Status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Pending</a:t>
            </a:r>
            <a:r>
              <a:rPr lang="en-US" dirty="0" smtClean="0"/>
              <a:t> – </a:t>
            </a:r>
            <a:r>
              <a:rPr lang="en-US" sz="1600" dirty="0" smtClean="0"/>
              <a:t>awaiting to be viewed by CNCS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Approved</a:t>
            </a:r>
            <a:r>
              <a:rPr lang="en-US" sz="1600" dirty="0"/>
              <a:t> – viewed by CNCS and </a:t>
            </a:r>
            <a:r>
              <a:rPr lang="en-US" sz="1600" dirty="0" smtClean="0"/>
              <a:t>approved submission. Listing is now viewable, if indicated by submitter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Denied </a:t>
            </a:r>
            <a:r>
              <a:rPr lang="en-US" dirty="0" smtClean="0"/>
              <a:t>– </a:t>
            </a:r>
            <a:r>
              <a:rPr lang="en-US" sz="1600" dirty="0" smtClean="0"/>
              <a:t>viewed </a:t>
            </a:r>
            <a:r>
              <a:rPr lang="en-US" sz="1600" dirty="0"/>
              <a:t>by CNCS and </a:t>
            </a:r>
            <a:r>
              <a:rPr lang="en-US" sz="1600" dirty="0" smtClean="0"/>
              <a:t>disapproved submission. Listing needs to be edited and resubmitted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6985" y="5511786"/>
            <a:ext cx="665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Note: </a:t>
            </a:r>
            <a:r>
              <a:rPr lang="en-US" sz="1600" dirty="0" smtClean="0"/>
              <a:t>Every time a listing is </a:t>
            </a:r>
            <a:r>
              <a:rPr lang="en-US" sz="1600" b="1" dirty="0" smtClean="0"/>
              <a:t>edited</a:t>
            </a:r>
            <a:r>
              <a:rPr lang="en-US" sz="1600" dirty="0" smtClean="0"/>
              <a:t>, it is resubmitted with a new timestamp and listings are reviewed chronologically </a:t>
            </a:r>
            <a:r>
              <a:rPr lang="en-US" sz="1600" dirty="0"/>
              <a:t>by </a:t>
            </a:r>
            <a:r>
              <a:rPr lang="en-US" sz="1600" dirty="0" smtClean="0"/>
              <a:t>CNCS. If you do not wish to edit and adjust the timestamp, select </a:t>
            </a:r>
            <a:r>
              <a:rPr lang="en-US" sz="1600" b="1" dirty="0" smtClean="0"/>
              <a:t>view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87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esources for drafting compliant Service Opportunity 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istings are available at: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www.nationalservice.gov/resources/americorps/member-assignment-listings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</a:t>
            </a:r>
            <a:r>
              <a:rPr lang="en-US" dirty="0" err="1" smtClean="0"/>
              <a:t>eGrants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8508"/>
            <a:ext cx="5122985" cy="5122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6493" y="3195935"/>
            <a:ext cx="239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in </a:t>
            </a:r>
            <a:r>
              <a:rPr lang="en-US" b="1" dirty="0" smtClean="0"/>
              <a:t>User Name </a:t>
            </a:r>
            <a:r>
              <a:rPr lang="en-US" dirty="0" smtClean="0"/>
              <a:t>and </a:t>
            </a:r>
            <a:r>
              <a:rPr lang="en-US" b="1" dirty="0" smtClean="0"/>
              <a:t>Password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3731846" y="3362792"/>
            <a:ext cx="1738923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930385" y="5858207"/>
            <a:ext cx="540384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6493" y="5691349"/>
            <a:ext cx="230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</a:t>
            </a:r>
            <a:r>
              <a:rPr lang="en-US" dirty="0"/>
              <a:t>click </a:t>
            </a:r>
            <a:r>
              <a:rPr lang="en-US" b="1" dirty="0"/>
              <a:t>Login to </a:t>
            </a:r>
            <a:r>
              <a:rPr lang="en-US" b="1" dirty="0" err="1"/>
              <a:t>eGrants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9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Portal Home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01139"/>
            <a:ext cx="6068588" cy="5072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409004" y="4681414"/>
            <a:ext cx="1038688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311" y="3942750"/>
            <a:ext cx="1669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</a:t>
            </a:r>
            <a:r>
              <a:rPr lang="en-US" b="1" dirty="0" smtClean="0"/>
              <a:t>Portal Home </a:t>
            </a:r>
            <a:r>
              <a:rPr lang="en-US" dirty="0" smtClean="0"/>
              <a:t>link under View My AmeriCorps Portal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00" y="3189470"/>
            <a:ext cx="8286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Recruitment Workbasket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0813"/>
            <a:ext cx="6838921" cy="472703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1843847" y="4509475"/>
            <a:ext cx="5361938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3692" y="3770811"/>
            <a:ext cx="1496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 smtClean="0"/>
              <a:t>Recruitment Workbasket </a:t>
            </a:r>
            <a:r>
              <a:rPr lang="en-US" dirty="0" smtClean="0"/>
              <a:t>from</a:t>
            </a:r>
            <a:r>
              <a:rPr lang="en-US" b="1" dirty="0" smtClean="0"/>
              <a:t> Portal Home </a:t>
            </a:r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Navigate </a:t>
            </a:r>
            <a:r>
              <a:rPr lang="en-US" dirty="0" smtClean="0"/>
              <a:t>to Service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908"/>
            <a:ext cx="6670431" cy="459815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291015" y="2430582"/>
            <a:ext cx="1781907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817" y="2375876"/>
            <a:ext cx="157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</a:t>
            </a:r>
            <a:r>
              <a:rPr lang="en-US" b="1" dirty="0" smtClean="0"/>
              <a:t>Service Opportunities </a:t>
            </a:r>
            <a:r>
              <a:rPr lang="en-US" dirty="0" smtClean="0"/>
              <a:t>from</a:t>
            </a:r>
            <a:r>
              <a:rPr lang="en-US" b="1" dirty="0" smtClean="0"/>
              <a:t> </a:t>
            </a:r>
            <a:r>
              <a:rPr lang="en-US" dirty="0" smtClean="0"/>
              <a:t>the top tab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Create Opportunity Listing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308432"/>
            <a:ext cx="6701691" cy="460462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672647" y="2805721"/>
            <a:ext cx="3376830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6584" y="1214648"/>
            <a:ext cx="1887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create a new Service Opportunity </a:t>
            </a:r>
            <a:r>
              <a:rPr lang="en-US" dirty="0"/>
              <a:t>L</a:t>
            </a:r>
            <a:r>
              <a:rPr lang="en-US" dirty="0" smtClean="0"/>
              <a:t>isting, click </a:t>
            </a:r>
            <a:r>
              <a:rPr lang="en-US" dirty="0"/>
              <a:t>on </a:t>
            </a:r>
            <a:r>
              <a:rPr lang="en-US" b="1" dirty="0" smtClean="0"/>
              <a:t>Create Opportunity Listings </a:t>
            </a:r>
            <a:r>
              <a:rPr lang="en-US" dirty="0" smtClean="0"/>
              <a:t>at the top of the page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6584" y="3918896"/>
            <a:ext cx="1789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modify an existing Service Opportunity Listing, click </a:t>
            </a:r>
            <a:r>
              <a:rPr lang="en-US" b="1" dirty="0" smtClean="0"/>
              <a:t>Edit</a:t>
            </a:r>
            <a:r>
              <a:rPr lang="en-US" dirty="0" smtClean="0"/>
              <a:t> on the desired listing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7104971" y="5674988"/>
            <a:ext cx="787984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2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Information – Page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6025"/>
            <a:ext cx="4841631" cy="523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1354" y="1216025"/>
            <a:ext cx="366092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asterisk* </a:t>
            </a:r>
            <a:r>
              <a:rPr lang="en-US" dirty="0" smtClean="0"/>
              <a:t>or by CNCS policy: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and End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State(s) or Territories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 smtClean="0"/>
              <a:t>Optional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Listing availability (default “Yes”)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Metropolitan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 smtClean="0"/>
              <a:t>Click </a:t>
            </a:r>
            <a:r>
              <a:rPr lang="en-US" b="1" dirty="0" smtClean="0"/>
              <a:t>Next</a:t>
            </a:r>
          </a:p>
          <a:p>
            <a:endParaRPr lang="en-US" sz="1100" b="1" dirty="0"/>
          </a:p>
          <a:p>
            <a:r>
              <a:rPr lang="en-US" b="1" dirty="0" smtClean="0"/>
              <a:t>Note: </a:t>
            </a:r>
            <a:r>
              <a:rPr lang="en-US" dirty="0" smtClean="0"/>
              <a:t>Information </a:t>
            </a:r>
            <a:r>
              <a:rPr lang="en-US" b="1" u="sng" dirty="0" smtClean="0"/>
              <a:t>cannot</a:t>
            </a:r>
            <a:r>
              <a:rPr lang="en-US" dirty="0" smtClean="0"/>
              <a:t> be saved until final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Information – Page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15945"/>
            <a:ext cx="4661877" cy="5334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9076" y="1215945"/>
            <a:ext cx="395458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Input the following </a:t>
            </a:r>
            <a:r>
              <a:rPr lang="en-US" b="1" dirty="0"/>
              <a:t>required information</a:t>
            </a:r>
            <a:r>
              <a:rPr lang="en-US" dirty="0"/>
              <a:t>, as indicated by a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 smtClean="0">
                <a:solidFill>
                  <a:srgbClr val="FF0000"/>
                </a:solidFill>
              </a:rPr>
              <a:t>asterisk*</a:t>
            </a:r>
            <a:r>
              <a:rPr lang="en-US" dirty="0" smtClean="0"/>
              <a:t>or by CNCS policy: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line description headline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Accepting applications (Yes/No)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applications (Yes/No)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benefits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Optional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 information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Terms and conditions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Click </a:t>
            </a:r>
            <a:r>
              <a:rPr lang="en-US" b="1" dirty="0"/>
              <a:t>Next</a:t>
            </a:r>
          </a:p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457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Information – Page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40155" y="125569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Input the following </a:t>
            </a:r>
            <a:r>
              <a:rPr lang="en-US" b="1" dirty="0"/>
              <a:t>required information</a:t>
            </a:r>
            <a:r>
              <a:rPr lang="en-US" dirty="0"/>
              <a:t>, as indicated by a </a:t>
            </a:r>
            <a:r>
              <a:rPr lang="en-US" dirty="0">
                <a:solidFill>
                  <a:srgbClr val="FF0000"/>
                </a:solidFill>
              </a:rPr>
              <a:t>red asterisk*</a:t>
            </a:r>
            <a:r>
              <a:rPr lang="en-US" dirty="0"/>
              <a:t>or by CNCS policy: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Maximum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Modification comment – if editing a listing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Submitter name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Optional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Desired education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Language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Service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Submitter </a:t>
            </a:r>
            <a:r>
              <a:rPr lang="en-US" dirty="0" smtClean="0"/>
              <a:t>contact information</a:t>
            </a:r>
            <a:endParaRPr lang="en-US" dirty="0"/>
          </a:p>
          <a:p>
            <a:endParaRPr lang="en-US" sz="1100" dirty="0"/>
          </a:p>
          <a:p>
            <a:r>
              <a:rPr lang="en-US" dirty="0"/>
              <a:t>Click </a:t>
            </a:r>
            <a:r>
              <a:rPr lang="en-US" b="1" dirty="0" smtClean="0"/>
              <a:t>Save </a:t>
            </a:r>
            <a:r>
              <a:rPr lang="en-US" dirty="0" smtClean="0"/>
              <a:t>to submit to CNCS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5690"/>
            <a:ext cx="3989754" cy="5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0000"/>
      </a:dk1>
      <a:lt1>
        <a:sysClr val="window" lastClr="FFFFFF"/>
      </a:lt1>
      <a:dk2>
        <a:srgbClr val="01439F"/>
      </a:dk2>
      <a:lt2>
        <a:srgbClr val="F0AB00"/>
      </a:lt2>
      <a:accent1>
        <a:srgbClr val="ED2623"/>
      </a:accent1>
      <a:accent2>
        <a:srgbClr val="E17722"/>
      </a:accent2>
      <a:accent3>
        <a:srgbClr val="009B3A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983122"/>
      </a:accent2>
      <a:accent3>
        <a:srgbClr val="2C6759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5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80379B"/>
      </a:accent2>
      <a:accent3>
        <a:srgbClr val="739618"/>
      </a:accent3>
      <a:accent4>
        <a:srgbClr val="002556"/>
      </a:accent4>
      <a:accent5>
        <a:srgbClr val="FDFFFF"/>
      </a:accent5>
      <a:accent6>
        <a:srgbClr val="E578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108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E17722"/>
      </a:accent2>
      <a:accent3>
        <a:srgbClr val="009B3A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ustom 108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E17722"/>
      </a:accent2>
      <a:accent3>
        <a:srgbClr val="009B3A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B50ECACAD0243897B420DC9704481" ma:contentTypeVersion="10" ma:contentTypeDescription="Create a new document." ma:contentTypeScope="" ma:versionID="b399b0e1e2bd070f8f2d91c37cf0c085">
  <xsd:schema xmlns:xsd="http://www.w3.org/2001/XMLSchema" xmlns:xs="http://www.w3.org/2001/XMLSchema" xmlns:p="http://schemas.microsoft.com/office/2006/metadata/properties" xmlns:ns1="http://schemas.microsoft.com/sharepoint/v3" xmlns:ns2="955b5658-c4af-4367-aaf7-f4b787d2e46e" xmlns:ns3="97c272b6-c192-4bbf-a941-01995bed73b4" targetNamespace="http://schemas.microsoft.com/office/2006/metadata/properties" ma:root="true" ma:fieldsID="473a3bac2cd737e643012c5b6e69c6c7" ns1:_="" ns2:_="" ns3:_="">
    <xsd:import namespace="http://schemas.microsoft.com/sharepoint/v3"/>
    <xsd:import namespace="955b5658-c4af-4367-aaf7-f4b787d2e46e"/>
    <xsd:import namespace="97c272b6-c192-4bbf-a941-01995bed73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b5658-c4af-4367-aaf7-f4b787d2e4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72b6-c192-4bbf-a941-01995bed7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955b5658-c4af-4367-aaf7-f4b787d2e46e">VWMP5RR7HZ5Z-1083359729-298771</_dlc_DocId>
    <_dlc_DocIdUrl xmlns="955b5658-c4af-4367-aaf7-f4b787d2e46e">
      <Url>https://cnsgov.sharepoint.com/sites/ASN/Home/_layouts/15/DocIdRedir.aspx?ID=VWMP5RR7HZ5Z-1083359729-298771</Url>
      <Description>VWMP5RR7HZ5Z-1083359729-298771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328F5C-957B-4AFB-B201-FC32F008F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5b5658-c4af-4367-aaf7-f4b787d2e46e"/>
    <ds:schemaRef ds:uri="97c272b6-c192-4bbf-a941-01995bed73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EB7FC8-D6AF-485B-AD70-48042F4C8BA7}">
  <ds:schemaRefs>
    <ds:schemaRef ds:uri="http://purl.org/dc/elements/1.1/"/>
    <ds:schemaRef ds:uri="955b5658-c4af-4367-aaf7-f4b787d2e46e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97c272b6-c192-4bbf-a941-01995bed73b4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C6FEC9-6404-4889-9276-B1D2EB55AC2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FEFC2A3-6D33-41F1-91DE-91F71C6A10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909</Words>
  <Application>Microsoft Office PowerPoint</Application>
  <PresentationFormat>On-screen Show (4:3)</PresentationFormat>
  <Paragraphs>175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Creating a Service Opportunity Listing  in eGrants</vt:lpstr>
      <vt:lpstr>Login to eGrants</vt:lpstr>
      <vt:lpstr>Login to Portal Home</vt:lpstr>
      <vt:lpstr>Navigate to Recruitment Workbasket</vt:lpstr>
      <vt:lpstr>Navigate to Service Opportunities</vt:lpstr>
      <vt:lpstr>Navigate to Create Opportunity Listing</vt:lpstr>
      <vt:lpstr>Input Information – Page 1</vt:lpstr>
      <vt:lpstr>Input Information – Page 2</vt:lpstr>
      <vt:lpstr>Input Information – Page 3</vt:lpstr>
      <vt:lpstr>View Service Opportunity Listing</vt:lpstr>
      <vt:lpstr>View Submission Status</vt:lpstr>
      <vt:lpstr>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Corporation for National and Community Service</dc:title>
  <dc:creator>CNCS</dc:creator>
  <cp:lastModifiedBy>Kellogg-Gillenwater, Cassandra</cp:lastModifiedBy>
  <cp:revision>135</cp:revision>
  <cp:lastPrinted>2018-06-05T14:06:42Z</cp:lastPrinted>
  <dcterms:created xsi:type="dcterms:W3CDTF">2013-02-08T15:06:34Z</dcterms:created>
  <dcterms:modified xsi:type="dcterms:W3CDTF">2020-06-08T18:50:14Z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0x010100E81B50ECACAD0243897B420DC9704481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  <property fmtid="{D5CDD505-2E9C-101B-9397-08002B2CF9AE}" pid="6" name="_dlc_DocIdItemGuid">
    <vt:lpwstr>89cd640c-5476-46dc-a0e9-aa6d7b29420a</vt:lpwstr>
  </property>
</Properties>
</file>