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30" d="100"/>
          <a:sy n="130" d="100"/>
        </p:scale>
        <p:origin x="9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65BAD7-A53B-4249-BC2E-278FA8C5E0D2}"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8270-490F-4622-ACAF-31623144C5A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879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5BAD7-A53B-4249-BC2E-278FA8C5E0D2}"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216786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5BAD7-A53B-4249-BC2E-278FA8C5E0D2}"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175449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5BAD7-A53B-4249-BC2E-278FA8C5E0D2}"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265282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65BAD7-A53B-4249-BC2E-278FA8C5E0D2}" type="datetimeFigureOut">
              <a:rPr lang="en-US" smtClean="0"/>
              <a:t>8/5/2022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8270-490F-4622-ACAF-31623144C5A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99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65BAD7-A53B-4249-BC2E-278FA8C5E0D2}"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194986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65BAD7-A53B-4249-BC2E-278FA8C5E0D2}" type="datetimeFigureOut">
              <a:rPr lang="en-US" smtClean="0"/>
              <a:t>8/5/2022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403193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65BAD7-A53B-4249-BC2E-278FA8C5E0D2}" type="datetimeFigureOut">
              <a:rPr lang="en-US" smtClean="0"/>
              <a:t>8/5/2022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339427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C65BAD7-A53B-4249-BC2E-278FA8C5E0D2}" type="datetimeFigureOut">
              <a:rPr lang="en-US" smtClean="0"/>
              <a:t>8/5/2022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365807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C65BAD7-A53B-4249-BC2E-278FA8C5E0D2}" type="datetimeFigureOut">
              <a:rPr lang="en-US" smtClean="0"/>
              <a:t>8/5/2022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A38270-490F-4622-ACAF-31623144C5AA}" type="slidenum">
              <a:rPr lang="en-US" smtClean="0"/>
              <a:t>‹#›</a:t>
            </a:fld>
            <a:endParaRPr lang="en-US"/>
          </a:p>
        </p:txBody>
      </p:sp>
    </p:spTree>
    <p:extLst>
      <p:ext uri="{BB962C8B-B14F-4D97-AF65-F5344CB8AC3E}">
        <p14:creationId xmlns:p14="http://schemas.microsoft.com/office/powerpoint/2010/main" val="234605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5BAD7-A53B-4249-BC2E-278FA8C5E0D2}" type="datetimeFigureOut">
              <a:rPr lang="en-US" smtClean="0"/>
              <a:t>8/5/2022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38270-490F-4622-ACAF-31623144C5AA}" type="slidenum">
              <a:rPr lang="en-US" smtClean="0"/>
              <a:t>‹#›</a:t>
            </a:fld>
            <a:endParaRPr lang="en-US"/>
          </a:p>
        </p:txBody>
      </p:sp>
    </p:spTree>
    <p:extLst>
      <p:ext uri="{BB962C8B-B14F-4D97-AF65-F5344CB8AC3E}">
        <p14:creationId xmlns:p14="http://schemas.microsoft.com/office/powerpoint/2010/main" val="276256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C65BAD7-A53B-4249-BC2E-278FA8C5E0D2}" type="datetimeFigureOut">
              <a:rPr lang="en-US" smtClean="0"/>
              <a:t>8/5/2022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1A38270-490F-4622-ACAF-31623144C5A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2158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2023-2024 AmeriCorps State Funding</a:t>
            </a:r>
          </a:p>
        </p:txBody>
      </p:sp>
      <p:sp>
        <p:nvSpPr>
          <p:cNvPr id="3" name="Subtitle 2"/>
          <p:cNvSpPr>
            <a:spLocks noGrp="1"/>
          </p:cNvSpPr>
          <p:nvPr>
            <p:ph type="subTitle" idx="1"/>
          </p:nvPr>
        </p:nvSpPr>
        <p:spPr/>
        <p:txBody>
          <a:bodyPr/>
          <a:lstStyle/>
          <a:p>
            <a:pPr algn="ctr"/>
            <a:r>
              <a:rPr lang="en-US" dirty="0"/>
              <a:t>applicant NOFO Changes at a glance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35984"/>
            <a:ext cx="1895911" cy="993367"/>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020B2E22-2E5F-44C4-876F-5643C3F463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63771" y="5530775"/>
            <a:ext cx="2907792" cy="798576"/>
          </a:xfrm>
          <a:prstGeom prst="rect">
            <a:avLst/>
          </a:prstGeom>
        </p:spPr>
      </p:pic>
    </p:spTree>
    <p:extLst>
      <p:ext uri="{BB962C8B-B14F-4D97-AF65-F5344CB8AC3E}">
        <p14:creationId xmlns:p14="http://schemas.microsoft.com/office/powerpoint/2010/main" val="300545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FY23: What’s Changed </a:t>
            </a:r>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dirty="0"/>
              <a:t>Increased minimum FT member living allowance is $17,600</a:t>
            </a:r>
          </a:p>
          <a:p>
            <a:pPr lvl="1">
              <a:buFont typeface="Wingdings" panose="05000000000000000000" pitchFamily="2" charset="2"/>
              <a:buChar char="§"/>
            </a:pPr>
            <a:r>
              <a:rPr lang="en-US" dirty="0"/>
              <a:t>Increased maximum living allowance for all member types ($35,200 for FT)</a:t>
            </a:r>
          </a:p>
          <a:p>
            <a:pPr lvl="1">
              <a:buFont typeface="Wingdings" panose="05000000000000000000" pitchFamily="2" charset="2"/>
              <a:buChar char="§"/>
            </a:pPr>
            <a:r>
              <a:rPr lang="en-US" dirty="0"/>
              <a:t>Maximum cost per MSY is $23,000</a:t>
            </a:r>
          </a:p>
          <a:p>
            <a:pPr lvl="1">
              <a:buFont typeface="Wingdings" panose="05000000000000000000" pitchFamily="2" charset="2"/>
              <a:buChar char="§"/>
            </a:pPr>
            <a:r>
              <a:rPr lang="en-US" dirty="0"/>
              <a:t>New NOFO Priorities: </a:t>
            </a:r>
          </a:p>
          <a:p>
            <a:pPr lvl="2">
              <a:buFont typeface="Wingdings" panose="05000000000000000000" pitchFamily="2" charset="2"/>
              <a:buChar char="§"/>
            </a:pPr>
            <a:r>
              <a:rPr lang="en-US" dirty="0"/>
              <a:t>Organizations leading service in communities with concentrated poverty, rural communities, tribal communities, and those organizations serving historically underrepresented and underserved individuals, including but not limited to communities of color, immigrants and refugees, people with disabilities, people who identify as part of the LGBTQIA+ community, people with arrest and/or convictions records, and religious minorities; </a:t>
            </a:r>
          </a:p>
          <a:p>
            <a:pPr lvl="2">
              <a:buFont typeface="Wingdings" panose="05000000000000000000" pitchFamily="2" charset="2"/>
              <a:buChar char="§"/>
            </a:pPr>
            <a:r>
              <a:rPr lang="en-US" dirty="0"/>
              <a:t>Programs that provide additional benefits of AmeriCorps members aimed at enhancing member experience and bolstering member recruitment and retention such as paying more than the minimum living allowance, transportation, housing, food, etc.; </a:t>
            </a:r>
          </a:p>
          <a:p>
            <a:pPr lvl="2">
              <a:buFont typeface="Wingdings" panose="05000000000000000000" pitchFamily="2" charset="2"/>
              <a:buChar char="§"/>
            </a:pPr>
            <a:r>
              <a:rPr lang="en-US" dirty="0"/>
              <a:t>Programs that create workforce pathways for AmeriCorps members, including deliberate training, certifications, and hiring preferences or support</a:t>
            </a:r>
          </a:p>
          <a:p>
            <a:pPr lvl="2">
              <a:buFont typeface="Courier New" panose="02070309020205020404" pitchFamily="49" charset="0"/>
              <a:buChar char="o"/>
            </a:pPr>
            <a:endParaRPr lang="en-US" dirty="0"/>
          </a:p>
        </p:txBody>
      </p:sp>
    </p:spTree>
    <p:extLst>
      <p:ext uri="{BB962C8B-B14F-4D97-AF65-F5344CB8AC3E}">
        <p14:creationId xmlns:p14="http://schemas.microsoft.com/office/powerpoint/2010/main" val="186975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FY23 NOFO Changes and Highlights, contd.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Added criteria to the Member Experience section:</a:t>
            </a:r>
          </a:p>
          <a:p>
            <a:pPr lvl="1">
              <a:buFont typeface="Wingdings" panose="05000000000000000000" pitchFamily="2" charset="2"/>
              <a:buChar char="§"/>
            </a:pPr>
            <a:r>
              <a:rPr lang="en-US" dirty="0"/>
              <a:t>AmeriCorps members receive additional benefits.</a:t>
            </a:r>
          </a:p>
          <a:p>
            <a:pPr lvl="1">
              <a:buFont typeface="Wingdings" panose="05000000000000000000" pitchFamily="2" charset="2"/>
              <a:buChar char="§"/>
            </a:pPr>
            <a:r>
              <a:rPr lang="en-US" dirty="0"/>
              <a:t>Description of the demographics of the community served and plans to recruit AmeriCorps members from geographic or demographic communities in which the program operates. This could include but is not limited to the following historically underserved, under-represented, and disadvantaged populations of:</a:t>
            </a:r>
          </a:p>
          <a:p>
            <a:pPr lvl="2">
              <a:buFont typeface="Wingdings" panose="05000000000000000000" pitchFamily="2" charset="2"/>
              <a:buChar char="§"/>
            </a:pPr>
            <a:r>
              <a:rPr lang="en-US" dirty="0"/>
              <a:t>Communities of color</a:t>
            </a:r>
          </a:p>
          <a:p>
            <a:pPr lvl="2">
              <a:buFont typeface="Wingdings" panose="05000000000000000000" pitchFamily="2" charset="2"/>
              <a:buChar char="§"/>
            </a:pPr>
            <a:r>
              <a:rPr lang="en-US" dirty="0"/>
              <a:t>LGBTQI+ (Lesbian, Gay, Bisexual, Transgender, Queer, Questioning or Intersex) communities</a:t>
            </a:r>
          </a:p>
          <a:p>
            <a:pPr lvl="2">
              <a:buFont typeface="Wingdings" panose="05000000000000000000" pitchFamily="2" charset="2"/>
              <a:buChar char="§"/>
            </a:pPr>
            <a:r>
              <a:rPr lang="en-US" dirty="0"/>
              <a:t>Individuals with varying degrees of English language proficiency</a:t>
            </a:r>
          </a:p>
          <a:p>
            <a:pPr lvl="2">
              <a:buFont typeface="Wingdings" panose="05000000000000000000" pitchFamily="2" charset="2"/>
              <a:buChar char="§"/>
            </a:pPr>
            <a:r>
              <a:rPr lang="en-US" dirty="0"/>
              <a:t>Individuals with disabilities</a:t>
            </a:r>
          </a:p>
          <a:p>
            <a:pPr lvl="2">
              <a:buFont typeface="Wingdings" panose="05000000000000000000" pitchFamily="2" charset="2"/>
              <a:buChar char="§"/>
            </a:pPr>
            <a:r>
              <a:rPr lang="en-US" dirty="0"/>
              <a:t>Veterans and military family members as volunteers</a:t>
            </a:r>
          </a:p>
        </p:txBody>
      </p:sp>
    </p:spTree>
    <p:extLst>
      <p:ext uri="{BB962C8B-B14F-4D97-AF65-F5344CB8AC3E}">
        <p14:creationId xmlns:p14="http://schemas.microsoft.com/office/powerpoint/2010/main" val="226697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FY23 NOFO Changes and Highlights, contd.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Removed Culture that Values Learning</a:t>
            </a:r>
          </a:p>
          <a:p>
            <a:pPr>
              <a:buFont typeface="Wingdings" panose="05000000000000000000" pitchFamily="2" charset="2"/>
              <a:buChar char="§"/>
            </a:pPr>
            <a:r>
              <a:rPr lang="en-US" dirty="0"/>
              <a:t>Added criteria to the Organizational Background and Staffing section:</a:t>
            </a:r>
          </a:p>
          <a:p>
            <a:pPr lvl="1">
              <a:buFont typeface="Wingdings" panose="05000000000000000000" pitchFamily="2" charset="2"/>
              <a:buChar char="§"/>
            </a:pPr>
            <a:r>
              <a:rPr lang="en-US" dirty="0"/>
              <a:t>The leadership and staff of the organization has the same lived experience as the beneficiary population and/or community being served.</a:t>
            </a:r>
          </a:p>
          <a:p>
            <a:pPr marL="201168" lvl="1" indent="0">
              <a:buNone/>
            </a:pPr>
            <a:endParaRPr lang="en-US" dirty="0"/>
          </a:p>
        </p:txBody>
      </p:sp>
    </p:spTree>
    <p:extLst>
      <p:ext uri="{BB962C8B-B14F-4D97-AF65-F5344CB8AC3E}">
        <p14:creationId xmlns:p14="http://schemas.microsoft.com/office/powerpoint/2010/main" val="100575716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273</TotalTime>
  <Words>322</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Calibri Light</vt:lpstr>
      <vt:lpstr>Courier New</vt:lpstr>
      <vt:lpstr>Wingdings</vt:lpstr>
      <vt:lpstr>Retrospect</vt:lpstr>
      <vt:lpstr>2023-2024 AmeriCorps State Funding</vt:lpstr>
      <vt:lpstr>FY23: What’s Changed </vt:lpstr>
      <vt:lpstr>FY23 NOFO Changes and Highlights, contd.</vt:lpstr>
      <vt:lpstr>FY23 NOFO Changes and Highlights, contd.</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Kellogg-Gillenwater, Cassandra</dc:creator>
  <cp:lastModifiedBy>Kellogg-Gillenwater, Cassandra</cp:lastModifiedBy>
  <cp:revision>15</cp:revision>
  <dcterms:created xsi:type="dcterms:W3CDTF">2018-07-13T14:48:24Z</dcterms:created>
  <dcterms:modified xsi:type="dcterms:W3CDTF">2022-08-05T14:32:42Z</dcterms:modified>
</cp:coreProperties>
</file>