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8" r:id="rId3"/>
    <p:sldId id="259" r:id="rId4"/>
    <p:sldId id="261" r:id="rId5"/>
    <p:sldId id="262" r:id="rId6"/>
    <p:sldId id="264" r:id="rId7"/>
    <p:sldId id="265" r:id="rId8"/>
    <p:sldId id="266" r:id="rId9"/>
    <p:sldId id="269" r:id="rId10"/>
    <p:sldId id="263" r:id="rId11"/>
    <p:sldId id="267" r:id="rId12"/>
    <p:sldId id="270" r:id="rId13"/>
  </p:sldIdLst>
  <p:sldSz cx="12192000" cy="6858000"/>
  <p:notesSz cx="7016750" cy="9302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10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F6C82-BCD0-4BCC-89F6-568491D98C01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602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100" y="883602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2A518-3D3D-425F-A74C-5DDE7619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52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13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2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49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9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49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2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1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1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0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4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5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BEDB90-9AC1-4393-A7F5-2D526BB5F7A3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14BCAB5-1EF9-47A6-84A1-BEA9CD21AB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13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Turning Around Our School—Phase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Beveridge</a:t>
            </a:r>
            <a:r>
              <a:rPr lang="en-US" dirty="0" smtClean="0"/>
              <a:t> Elementary School</a:t>
            </a:r>
          </a:p>
          <a:p>
            <a:r>
              <a:rPr lang="en-US" dirty="0" smtClean="0"/>
              <a:t>Gary Community School Corporation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908" y="1002957"/>
            <a:ext cx="2202248" cy="1651686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1761" y="172994"/>
            <a:ext cx="2207741" cy="1655806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03993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300"/>
            <a:ext cx="10718800" cy="508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Professional Development</a:t>
            </a:r>
          </a:p>
          <a:p>
            <a:pPr marL="0" indent="0">
              <a:buNone/>
            </a:pPr>
            <a:r>
              <a:rPr lang="en-US" sz="3000" dirty="0" smtClean="0"/>
              <a:t>	District-Level</a:t>
            </a:r>
          </a:p>
          <a:p>
            <a:pPr marL="0" indent="0">
              <a:buNone/>
            </a:pPr>
            <a:r>
              <a:rPr lang="en-US" sz="3000" dirty="0" smtClean="0"/>
              <a:t>		The textbook representative will train teachers in using 		the core materials for reading and math.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Teachers will be trained in PIVOT to assess student 			learning and disaggregate data.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The principal mentor will train teachers and principals 		in the 8-Step Instructional Process:  Plan, Do, Check, 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34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300"/>
            <a:ext cx="10718800" cy="5080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Professional Development</a:t>
            </a:r>
          </a:p>
          <a:p>
            <a:pPr marL="0" indent="0">
              <a:buNone/>
            </a:pPr>
            <a:r>
              <a:rPr lang="en-US" sz="3000" dirty="0" smtClean="0"/>
              <a:t>	School/Grade Level</a:t>
            </a:r>
          </a:p>
          <a:p>
            <a:pPr marL="0" indent="0">
              <a:buNone/>
            </a:pPr>
            <a:r>
              <a:rPr lang="en-US" sz="3000" dirty="0" smtClean="0"/>
              <a:t>	 	Teachers will learn to unpack standards by grade levels.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Teachers will learn how to scaffold instruction in E/LA and Math.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Teachers will be trained in effective lesson design.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Teachers will be trained in disaggregating data and analyzing data.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Teachers will be trained in cultural competency.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53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8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300"/>
            <a:ext cx="10718800" cy="5080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Professional Development</a:t>
            </a:r>
          </a:p>
          <a:p>
            <a:pPr marL="0" indent="0">
              <a:buNone/>
            </a:pPr>
            <a:r>
              <a:rPr lang="en-US" sz="3000" dirty="0" smtClean="0"/>
              <a:t>	Job-Embedded:</a:t>
            </a:r>
          </a:p>
          <a:p>
            <a:pPr marL="0" indent="0">
              <a:buNone/>
            </a:pPr>
            <a:r>
              <a:rPr lang="en-US" sz="3000" dirty="0" smtClean="0"/>
              <a:t>	 	Train a primary and intermediate teacher to develop a 			demonstration classroom to model instruction utilizing 			the math and literacy framework.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Math and E/LA Coaches will be assigned to buildings 			and grade levels to help teachers implement 				instructional strategies.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9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 algn="ctr">
              <a:buNone/>
            </a:pPr>
            <a:r>
              <a:rPr lang="en-US" sz="2800" dirty="0"/>
              <a:t>School Vision: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      </a:t>
            </a:r>
            <a:r>
              <a:rPr lang="en-US" i="1" dirty="0" err="1"/>
              <a:t>Beveridge</a:t>
            </a:r>
            <a:r>
              <a:rPr lang="en-US" i="1" dirty="0"/>
              <a:t> Elementary School provides a uniform, safe, and orderly </a:t>
            </a:r>
            <a:r>
              <a:rPr lang="en-US" i="1" dirty="0" smtClean="0"/>
              <a:t>environment </a:t>
            </a:r>
            <a:r>
              <a:rPr lang="en-US" i="1" dirty="0"/>
              <a:t>that </a:t>
            </a:r>
            <a:r>
              <a:rPr lang="en-US" i="1" dirty="0" smtClean="0"/>
              <a:t> 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  produces </a:t>
            </a:r>
            <a:r>
              <a:rPr lang="en-US" i="1" dirty="0"/>
              <a:t>educated, productive, and responsible </a:t>
            </a:r>
            <a:r>
              <a:rPr lang="en-US" i="1" dirty="0" smtClean="0"/>
              <a:t>citizens</a:t>
            </a:r>
            <a:r>
              <a:rPr lang="en-US" i="1" dirty="0"/>
              <a:t>.</a:t>
            </a:r>
          </a:p>
          <a:p>
            <a:pPr marL="457200" lvl="1" indent="0" algn="ctr">
              <a:buNone/>
            </a:pPr>
            <a:endParaRPr lang="en-US" sz="2800" dirty="0" smtClean="0"/>
          </a:p>
          <a:p>
            <a:pPr marL="457200" lvl="1" indent="0" algn="ctr">
              <a:buNone/>
            </a:pPr>
            <a:endParaRPr lang="en-US" sz="2800" dirty="0"/>
          </a:p>
          <a:p>
            <a:pPr marL="457200" lvl="1" indent="0" algn="ctr">
              <a:buNone/>
            </a:pPr>
            <a:endParaRPr lang="en-US" sz="2800" dirty="0" smtClean="0"/>
          </a:p>
          <a:p>
            <a:pPr marL="457200" lvl="1" indent="0" algn="ctr">
              <a:buNone/>
            </a:pPr>
            <a:r>
              <a:rPr lang="en-US" sz="2800" dirty="0" smtClean="0"/>
              <a:t>School Mission:</a:t>
            </a:r>
          </a:p>
          <a:p>
            <a:pPr marL="457200" lvl="1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r>
              <a:rPr lang="en-US" sz="2800" i="1" dirty="0" smtClean="0"/>
              <a:t>To provide all students with a high-quality education in a safe and orderly learning environment which will ensure the acquisition of knowledge, skills, and values necessary to be productive and responsible citizens in a global and technological society.</a:t>
            </a:r>
          </a:p>
          <a:p>
            <a:pPr marL="457200" lvl="1" indent="0" algn="ctr">
              <a:buNone/>
            </a:pPr>
            <a:endParaRPr lang="en-US" sz="2800" dirty="0" smtClean="0"/>
          </a:p>
          <a:p>
            <a:pPr marL="457200" lvl="1" indent="0">
              <a:buNone/>
            </a:pPr>
            <a:endParaRPr lang="en-US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78541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School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K-6 school, 417 students in 2016-2017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93% Free, Reduced </a:t>
            </a:r>
            <a:r>
              <a:rPr lang="en-US" dirty="0"/>
              <a:t>L</a:t>
            </a:r>
            <a:r>
              <a:rPr lang="en-US" dirty="0" smtClean="0"/>
              <a:t>unch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7% Special 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School attendance boundaries have dramatically enlarged based on closures over past few years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Schools merged into Beveridge over past few years were also persistently low-achieving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Staffed with several long-term assignment substitutes in key grades in 2016-2017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Located west of city’s midtown section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Situated in once-thriving Tolle-Mann neighborhood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Currently, many business storefronts and homes unoccupied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42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/>
              <a:t>Most Current ISTEP+ Results:</a:t>
            </a:r>
          </a:p>
          <a:p>
            <a:r>
              <a:rPr lang="en-US" sz="11200" dirty="0" smtClean="0"/>
              <a:t>Performance Domain: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0800" dirty="0" smtClean="0"/>
              <a:t>Passing rates in Language Arts and Math far below expectations</a:t>
            </a:r>
          </a:p>
          <a:p>
            <a:pPr lvl="4">
              <a:buFont typeface="Courier New" panose="02070309020205020404" pitchFamily="49" charset="0"/>
              <a:buChar char="o"/>
            </a:pPr>
            <a:r>
              <a:rPr lang="en-US" sz="10000" dirty="0" smtClean="0"/>
              <a:t>Language Arts (10.4%)           Math (5.8%)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0800" dirty="0" smtClean="0"/>
              <a:t>Overall, continued decline in Language Arts, Math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0800" dirty="0" smtClean="0"/>
              <a:t>Math has dropped to single digit passing rate</a:t>
            </a:r>
          </a:p>
          <a:p>
            <a:r>
              <a:rPr lang="en-US" sz="11200" dirty="0" smtClean="0"/>
              <a:t>Growth Domain: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0800" dirty="0" smtClean="0"/>
              <a:t>Far below requirement to demonstrate acceleration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6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The School-Based Goals and Objectives:</a:t>
            </a:r>
          </a:p>
          <a:p>
            <a:r>
              <a:rPr lang="en-US" sz="3000" dirty="0" smtClean="0"/>
              <a:t>Goal 1:  By Spring 2018, Beveridge Elementary students in grades 3-6 will achieve an increase in language arts performance by 20% as measured by ISTEP+.</a:t>
            </a:r>
          </a:p>
          <a:p>
            <a:r>
              <a:rPr lang="en-US" sz="3000" dirty="0" smtClean="0"/>
              <a:t>Objective 1:  To increase student knowledge of Indiana Academic Standards by targeting specific learning outcomes in E/LA by teaching a 90-minute block that will allow for targeted instruction in reading comprehension</a:t>
            </a:r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4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The School-Based Goals and Objectives:</a:t>
            </a:r>
          </a:p>
          <a:p>
            <a:r>
              <a:rPr lang="en-US" sz="3000" dirty="0" smtClean="0"/>
              <a:t>Goal 2:  By Spring 2018, Beveridge Elementary students in grades 3-6 will achieve an increase in mathematics performance by 15% as measured by ISTEP+.</a:t>
            </a:r>
          </a:p>
          <a:p>
            <a:r>
              <a:rPr lang="en-US" sz="3000" dirty="0" smtClean="0"/>
              <a:t>Objective 2a:  </a:t>
            </a:r>
            <a:r>
              <a:rPr lang="en-US" sz="3200" dirty="0"/>
              <a:t>To increase student knowledge of Indiana Academic Math Standards by improving instruction in the math block that has been increased from 60-90 minutes and </a:t>
            </a:r>
            <a:r>
              <a:rPr lang="en-US" sz="3200" dirty="0" smtClean="0"/>
              <a:t>by extending </a:t>
            </a:r>
            <a:r>
              <a:rPr lang="en-US" sz="3200" dirty="0"/>
              <a:t>the instructional time 3 hours/week for targeted math </a:t>
            </a:r>
            <a:r>
              <a:rPr lang="en-US" sz="3200" dirty="0" smtClean="0"/>
              <a:t>instruction</a:t>
            </a:r>
          </a:p>
          <a:p>
            <a:r>
              <a:rPr lang="en-US" sz="3200" dirty="0"/>
              <a:t>Objective 2b: To improve teacher </a:t>
            </a:r>
            <a:r>
              <a:rPr lang="en-US" sz="3200" dirty="0" smtClean="0"/>
              <a:t>attendance</a:t>
            </a:r>
            <a:endParaRPr lang="en-US" sz="3200" dirty="0"/>
          </a:p>
          <a:p>
            <a:r>
              <a:rPr lang="en-US" sz="3200" dirty="0" smtClean="0"/>
              <a:t>Objective </a:t>
            </a:r>
            <a:r>
              <a:rPr lang="en-US" sz="3200" dirty="0"/>
              <a:t>2c:  To recruit certified teachers to replace substitutes in long term </a:t>
            </a:r>
            <a:r>
              <a:rPr lang="en-US" sz="3200" dirty="0" smtClean="0"/>
              <a:t>assignments</a:t>
            </a:r>
          </a:p>
          <a:p>
            <a:endParaRPr lang="en-US" sz="3000" dirty="0" smtClean="0"/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92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The School-Based Goals and Objectives:</a:t>
            </a:r>
          </a:p>
          <a:p>
            <a:r>
              <a:rPr lang="en-US" sz="3000" dirty="0" smtClean="0"/>
              <a:t>Goal 3:  By Spring 2018, Beveridge Elementary students in grades 4-6 will achieve an increase in mathematics growth performance by 10% and an increase in language arts growth by 15% as measured by ISTEP+.</a:t>
            </a:r>
          </a:p>
          <a:p>
            <a:r>
              <a:rPr lang="en-US" sz="3000" dirty="0" smtClean="0"/>
              <a:t>Objective 3:  To increase test performance on ISTEP+ in E/LA and Math by increasing opportunities for enrichment and maintenance of instruction through targeted instruction during Success Periods</a:t>
            </a:r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25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/>
          <a:lstStyle/>
          <a:p>
            <a:r>
              <a:rPr lang="en-US" dirty="0" smtClean="0"/>
              <a:t>Beveridge Elementary School--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The School-Based Goals and Objectives</a:t>
            </a:r>
          </a:p>
          <a:p>
            <a:r>
              <a:rPr lang="en-US" sz="3000" dirty="0" smtClean="0"/>
              <a:t>Goal 4:  By Spring 2018, Beveridge Elementary School students will maintain a 96% or higher attendance rate.</a:t>
            </a:r>
          </a:p>
          <a:p>
            <a:r>
              <a:rPr lang="en-US" sz="3000" dirty="0" smtClean="0"/>
              <a:t>Objective 4:  To increase student attendance by recognizing perfect and improved attendance as well as communicating with families to resolve issues contributing to chronic absences</a:t>
            </a:r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2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Intensive Intervention Strategy—Extended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sz="2400" dirty="0"/>
              <a:t>Extended Day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100" dirty="0"/>
              <a:t>Purpose:  To provide more time for personalized learning for each child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100" dirty="0"/>
              <a:t>This strategy will be implemented </a:t>
            </a:r>
            <a:r>
              <a:rPr lang="en-US" sz="2100" dirty="0" smtClean="0"/>
              <a:t>school-wide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sz="2100" dirty="0" smtClean="0"/>
              <a:t>Three </a:t>
            </a:r>
            <a:r>
              <a:rPr lang="en-US" sz="2100" dirty="0"/>
              <a:t>days per week, two instructional hours per day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100" dirty="0"/>
              <a:t>This strategy alone adds an additional day’s worth of focused instructional time per week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100" dirty="0" smtClean="0"/>
              <a:t>Math </a:t>
            </a:r>
            <a:r>
              <a:rPr lang="en-US" sz="2100" dirty="0"/>
              <a:t>and Language Arts instruction will be at the center of the extended day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100" dirty="0" smtClean="0"/>
              <a:t>The District </a:t>
            </a:r>
            <a:r>
              <a:rPr lang="en-US" sz="2100" dirty="0"/>
              <a:t>is exploring partnering with local universities’ Education majors to provide core instructional supports during the extended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6000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432</TotalTime>
  <Words>627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Retrospect</vt:lpstr>
      <vt:lpstr>Turning Around Our School—Phase I</vt:lpstr>
      <vt:lpstr>Beveridge Elementary School--</vt:lpstr>
      <vt:lpstr>Beveridge Elementary School--</vt:lpstr>
      <vt:lpstr>Beveridge Elementary School--</vt:lpstr>
      <vt:lpstr>Beveridge Elementary School--</vt:lpstr>
      <vt:lpstr>Beveridge Elementary School--</vt:lpstr>
      <vt:lpstr>Beveridge Elementary School--</vt:lpstr>
      <vt:lpstr>Beveridge Elementary School--</vt:lpstr>
      <vt:lpstr>Intensive Intervention Strategy—Extended Day</vt:lpstr>
      <vt:lpstr>Beveridge Elementary School--</vt:lpstr>
      <vt:lpstr>Beveridge Elementary School--</vt:lpstr>
      <vt:lpstr>Beveridge Elementary School--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Turning Around Our School</dc:title>
  <dc:creator>Green, Leslie</dc:creator>
  <cp:lastModifiedBy>Murphy, Brian (SBOE)</cp:lastModifiedBy>
  <cp:revision>49</cp:revision>
  <cp:lastPrinted>2017-09-26T21:41:24Z</cp:lastPrinted>
  <dcterms:created xsi:type="dcterms:W3CDTF">2017-09-26T15:48:28Z</dcterms:created>
  <dcterms:modified xsi:type="dcterms:W3CDTF">2017-09-27T20:17:50Z</dcterms:modified>
</cp:coreProperties>
</file>