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4"/>
  </p:sldMasterIdLst>
  <p:notesMasterIdLst>
    <p:notesMasterId r:id="rId12"/>
  </p:notesMasterIdLst>
  <p:handoutMasterIdLst>
    <p:handoutMasterId r:id="rId13"/>
  </p:handoutMasterIdLst>
  <p:sldIdLst>
    <p:sldId id="333" r:id="rId5"/>
    <p:sldId id="339" r:id="rId6"/>
    <p:sldId id="340" r:id="rId7"/>
    <p:sldId id="343" r:id="rId8"/>
    <p:sldId id="341" r:id="rId9"/>
    <p:sldId id="344" r:id="rId10"/>
    <p:sldId id="34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DD"/>
    <a:srgbClr val="E8D9F3"/>
    <a:srgbClr val="3C1A56"/>
    <a:srgbClr val="FFFFFF"/>
    <a:srgbClr val="FF6600"/>
    <a:srgbClr val="C8EEDF"/>
    <a:srgbClr val="FFD0C5"/>
    <a:srgbClr val="99DFC3"/>
    <a:srgbClr val="FFB19F"/>
    <a:srgbClr val="D2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72128" autoAdjust="0"/>
  </p:normalViewPr>
  <p:slideViewPr>
    <p:cSldViewPr>
      <p:cViewPr varScale="1">
        <p:scale>
          <a:sx n="94" d="100"/>
          <a:sy n="94" d="100"/>
        </p:scale>
        <p:origin x="10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9B1F-128C-48DD-8B00-18A05F858BAB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FDD5-7E0F-4029-93A4-6F193990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7D21A-F3A1-471B-AEBA-AE5F8CD0D5E4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partnership</a:t>
            </a:r>
            <a:r>
              <a:rPr lang="en-US" baseline="0" dirty="0" smtClean="0"/>
              <a:t> with State Impact, SBOE Turnaround Committee presented and SBOE approved principles to guide SBOE school turnaround decision-making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Student Focus – There are multiple interests to consider within any school, all deserving of attention and consideration. SBOE will prioritize student-interest over others when making decisions to intervene in chronically underperforming schools.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While maintaining clear expectations for bold interventions and student outcomes, encourage and support local initiatives that reflect bold and comprehensive interventions when the willingness and capacity is there.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Maintain clear expectations that the SBOE has a legal and moral obligation to directly intervene after years of chronic underperformance and the investment of significant resources.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6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Based</a:t>
            </a:r>
            <a:r>
              <a:rPr lang="en-US" b="1" baseline="0" dirty="0" smtClean="0"/>
              <a:t> on recommendations from the IDOE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Has historically, and continues to be in collaboration with IDOE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52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Based</a:t>
            </a:r>
            <a:r>
              <a:rPr lang="en-US" b="1" baseline="0" dirty="0" smtClean="0"/>
              <a:t> on recommendations from the IDOE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Has historically, and continues to be in collaboration with IDOE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9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4815-4C39-46A0-9C9A-8BBB4284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048001" y="228600"/>
            <a:ext cx="6095999" cy="6629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4517"/>
            <a:ext cx="5509364" cy="8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62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0" y="0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73169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1"/>
            <a:ext cx="92032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5B852-3DE5-485D-BCBF-5E1FE1062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80" r:id="rId2"/>
    <p:sldLayoutId id="2147483983" r:id="rId3"/>
    <p:sldLayoutId id="2147483649" r:id="rId4"/>
    <p:sldLayoutId id="2147483661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62000" y="838200"/>
            <a:ext cx="7772400" cy="47244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Turnaround Academy Funding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dirty="0" smtClean="0">
                <a:solidFill>
                  <a:schemeClr val="tx1"/>
                </a:solidFill>
              </a:rPr>
              <a:t>(IC 20-31-9.5-3)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June 7, 2017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90939" y="4754421"/>
            <a:ext cx="8325678" cy="96057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200" i="1">
                <a:solidFill>
                  <a:schemeClr val="tx1"/>
                </a:solidFill>
              </a:rPr>
              <a:t>The SBOE is legally charged with direct intervention after years of unsuccessful attempts and investment of millions of dollars. 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4374" y="3232316"/>
            <a:ext cx="8325678" cy="96057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200" i="1" dirty="0">
                <a:solidFill>
                  <a:schemeClr val="tx1"/>
                </a:solidFill>
              </a:rPr>
              <a:t>Local level actions should be encouraged and supported if the willingness and capacity to act is evident.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122" y="1708316"/>
            <a:ext cx="8325678" cy="96057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200" i="1" dirty="0">
                <a:solidFill>
                  <a:schemeClr val="tx1"/>
                </a:solidFill>
              </a:rPr>
              <a:t>Elevating the needs of students who are enrolled in chronically underperforming schools as the primary focus.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4345295"/>
            <a:ext cx="8458200" cy="4572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800" b="1"/>
              <a:t>DIRECT INTERVENTION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373495"/>
            <a:ext cx="8458200" cy="4572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800" b="1" dirty="0"/>
              <a:t>STUDENT FOCUS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2817914"/>
            <a:ext cx="8458200" cy="4572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800" b="1"/>
              <a:t>SUBSIDIARITY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SBOE Principles of School Turnaround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Funding to Support Turnaround Academies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762000" y="1524000"/>
            <a:ext cx="7772400" cy="40386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500" dirty="0" smtClean="0">
                <a:solidFill>
                  <a:schemeClr val="tx1"/>
                </a:solidFill>
              </a:rPr>
              <a:t>IC 20-31-9.5-3 gives SBOE authority to…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“determine the amounts of state tuition support and federal funds that are necessary to fund options for school improvement”</a:t>
            </a:r>
          </a:p>
        </p:txBody>
      </p:sp>
    </p:spTree>
    <p:extLst>
      <p:ext uri="{BB962C8B-B14F-4D97-AF65-F5344CB8AC3E}">
        <p14:creationId xmlns:p14="http://schemas.microsoft.com/office/powerpoint/2010/main" val="21317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History of Funding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18731"/>
              </p:ext>
            </p:extLst>
          </p:nvPr>
        </p:nvGraphicFramePr>
        <p:xfrm>
          <a:off x="380999" y="1828800"/>
          <a:ext cx="807720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1"/>
                <a:gridCol w="3004704"/>
                <a:gridCol w="3396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TOTAL ALLOCATED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STUDENTS SERVED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2014/2015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$7,102,402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8,701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2015/2016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$7,191,115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8,426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2016/2017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$6,841,1115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9,218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2017/2018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$6,797,892*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11,526**</a:t>
                      </a:r>
                      <a:endParaRPr lang="en-US" sz="24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04800" y="4191000"/>
            <a:ext cx="8610600" cy="12954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tabLst>
                <a:tab pos="284163" algn="l"/>
              </a:tabLst>
            </a:pPr>
            <a:r>
              <a:rPr lang="en-US" sz="2100" dirty="0" smtClean="0">
                <a:solidFill>
                  <a:schemeClr val="tx1"/>
                </a:solidFill>
              </a:rPr>
              <a:t>* 	Amount includes funding for three potential turnaround academies.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solidFill>
                  <a:schemeClr val="tx1"/>
                </a:solidFill>
              </a:rPr>
              <a:t>** Enrollment based on 16/17 data, subject to change based on mobility and grade reconfiguration</a:t>
            </a:r>
          </a:p>
          <a:p>
            <a:pPr>
              <a:spcBef>
                <a:spcPts val="0"/>
              </a:spcBef>
            </a:pPr>
            <a:endParaRPr lang="en-US" sz="2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Shifting the Support Model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1295400"/>
            <a:ext cx="8610600" cy="449580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Key Considerations…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School Turnaround is a </a:t>
            </a:r>
            <a:r>
              <a:rPr lang="en-US" sz="2500" b="1" dirty="0" smtClean="0">
                <a:solidFill>
                  <a:schemeClr val="tx1"/>
                </a:solidFill>
              </a:rPr>
              <a:t>dynamic activity </a:t>
            </a:r>
            <a:r>
              <a:rPr lang="en-US" sz="2500" dirty="0" smtClean="0">
                <a:solidFill>
                  <a:schemeClr val="tx1"/>
                </a:solidFill>
              </a:rPr>
              <a:t>that requires an unwavering focus on outcomes and flexibility with process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Shifting SBOE focus from school-specific to </a:t>
            </a:r>
            <a:r>
              <a:rPr lang="en-US" sz="2500" b="1" dirty="0" smtClean="0">
                <a:solidFill>
                  <a:schemeClr val="tx1"/>
                </a:solidFill>
              </a:rPr>
              <a:t>systems-level transformation</a:t>
            </a:r>
            <a:r>
              <a:rPr lang="en-US" sz="2500" dirty="0" smtClean="0">
                <a:solidFill>
                  <a:schemeClr val="tx1"/>
                </a:solidFill>
              </a:rPr>
              <a:t> requires rethinking of other systems/structures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tx1"/>
                </a:solidFill>
              </a:rPr>
              <a:t>Maximizing operator autonomy </a:t>
            </a:r>
            <a:r>
              <a:rPr lang="en-US" sz="2500" dirty="0" smtClean="0">
                <a:solidFill>
                  <a:schemeClr val="tx1"/>
                </a:solidFill>
              </a:rPr>
              <a:t>will enhance the likelihood of sustainability as grant funds gradually decrease</a:t>
            </a:r>
            <a:endParaRPr lang="en-US" sz="25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1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Timeline &amp; Next Steps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60556"/>
              </p:ext>
            </p:extLst>
          </p:nvPr>
        </p:nvGraphicFramePr>
        <p:xfrm>
          <a:off x="380999" y="1219200"/>
          <a:ext cx="8382001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1"/>
                <a:gridCol w="67056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MONTH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ACTIVITY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MAY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IDOE &amp; SBOE collaborate on 17/18 Federal 1003 SIG funding for Turnaround Academies</a:t>
                      </a:r>
                    </a:p>
                  </a:txBody>
                  <a:tcPr anchor="ctr"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JUNE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SBOE approves joint staff recommendation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Align </a:t>
                      </a:r>
                      <a:r>
                        <a:rPr lang="en-US" sz="2000" baseline="0" dirty="0" smtClean="0"/>
                        <a:t>performance metrics so each school only has one set of performance </a:t>
                      </a:r>
                      <a:r>
                        <a:rPr lang="en-US" sz="2000" baseline="0" dirty="0" smtClean="0"/>
                        <a:t>metrics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Schools submit school-specific grant applications in</a:t>
                      </a:r>
                      <a:r>
                        <a:rPr lang="en-US" sz="2000" baseline="0" dirty="0" smtClean="0"/>
                        <a:t> accordance with ESEA to IDOE/SBOE by June 30</a:t>
                      </a:r>
                    </a:p>
                  </a:txBody>
                  <a:tcPr anchor="ctr"/>
                </a:tc>
              </a:tr>
              <a:tr h="83173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JULY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000" dirty="0" smtClean="0"/>
                        <a:t>IDOE/SBOE reviews applications</a:t>
                      </a:r>
                      <a:r>
                        <a:rPr lang="en-US" sz="2000" baseline="0" dirty="0" smtClean="0"/>
                        <a:t> and IDOE issues grant awards once each application is approved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000" baseline="0" dirty="0" smtClean="0"/>
                        <a:t>Schools will be able to reimburse back to July 1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06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SBOE Staff Recommendation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04800" y="1295400"/>
            <a:ext cx="8610600" cy="449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900" dirty="0" smtClean="0">
                <a:solidFill>
                  <a:schemeClr val="tx1"/>
                </a:solidFill>
              </a:rPr>
              <a:t>Approve </a:t>
            </a:r>
            <a:r>
              <a:rPr lang="en-US" sz="2900" dirty="0">
                <a:solidFill>
                  <a:schemeClr val="tx1"/>
                </a:solidFill>
              </a:rPr>
              <a:t>$</a:t>
            </a:r>
            <a:r>
              <a:rPr lang="en-US" sz="2900" dirty="0" smtClean="0">
                <a:solidFill>
                  <a:schemeClr val="tx1"/>
                </a:solidFill>
              </a:rPr>
              <a:t>6,797,892 of federal 1003 SIG funds to support Turnaround Academies in 17/18.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900" dirty="0">
                <a:solidFill>
                  <a:schemeClr val="tx1"/>
                </a:solidFill>
              </a:rPr>
              <a:t>Designate school-specific amounts to support single-school interventions (Innovation Network)</a:t>
            </a:r>
            <a:endParaRPr lang="en-US" sz="25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900" dirty="0" smtClean="0">
                <a:solidFill>
                  <a:schemeClr val="tx1"/>
                </a:solidFill>
              </a:rPr>
              <a:t>Approve </a:t>
            </a:r>
            <a:r>
              <a:rPr lang="en-US" sz="2900" dirty="0" smtClean="0">
                <a:solidFill>
                  <a:schemeClr val="tx1"/>
                </a:solidFill>
              </a:rPr>
              <a:t>district/operator allocation to support </a:t>
            </a:r>
            <a:r>
              <a:rPr lang="en-US" sz="2900" dirty="0" smtClean="0">
                <a:solidFill>
                  <a:schemeClr val="tx1"/>
                </a:solidFill>
              </a:rPr>
              <a:t> multi-school </a:t>
            </a:r>
            <a:r>
              <a:rPr lang="en-US" sz="2900" dirty="0" smtClean="0">
                <a:solidFill>
                  <a:schemeClr val="tx1"/>
                </a:solidFill>
              </a:rPr>
              <a:t>intervention </a:t>
            </a:r>
            <a:r>
              <a:rPr lang="en-US" sz="2900" dirty="0" smtClean="0">
                <a:solidFill>
                  <a:schemeClr val="tx1"/>
                </a:solidFill>
              </a:rPr>
              <a:t>models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900" dirty="0" smtClean="0">
                <a:solidFill>
                  <a:schemeClr val="tx1"/>
                </a:solidFill>
              </a:rPr>
              <a:t>Require Turnaround Academies to submit grant applications for each individual </a:t>
            </a:r>
            <a:r>
              <a:rPr lang="en-US" sz="2900" dirty="0" smtClean="0">
                <a:solidFill>
                  <a:schemeClr val="tx1"/>
                </a:solidFill>
              </a:rPr>
              <a:t>school based on the timeline presented today</a:t>
            </a:r>
            <a:endParaRPr lang="en-US" sz="2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288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32F608-CEA0-420D-AE18-DCA4A0F5D365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5639</TotalTime>
  <Words>469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Sandlin, Ronald</cp:lastModifiedBy>
  <cp:revision>236</cp:revision>
  <cp:lastPrinted>2017-04-04T22:17:18Z</cp:lastPrinted>
  <dcterms:created xsi:type="dcterms:W3CDTF">2013-03-08T16:28:47Z</dcterms:created>
  <dcterms:modified xsi:type="dcterms:W3CDTF">2017-05-31T17:35:36Z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