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432" r:id="rId2"/>
    <p:sldId id="325" r:id="rId3"/>
    <p:sldId id="304" r:id="rId4"/>
    <p:sldId id="416" r:id="rId5"/>
    <p:sldId id="436" r:id="rId6"/>
    <p:sldId id="438" r:id="rId7"/>
    <p:sldId id="406" r:id="rId8"/>
    <p:sldId id="353" r:id="rId9"/>
    <p:sldId id="318" r:id="rId10"/>
    <p:sldId id="323" r:id="rId11"/>
    <p:sldId id="392" r:id="rId12"/>
    <p:sldId id="439" r:id="rId13"/>
    <p:sldId id="440" r:id="rId14"/>
    <p:sldId id="441" r:id="rId15"/>
    <p:sldId id="442" r:id="rId16"/>
    <p:sldId id="351" r:id="rId1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CC"/>
    <a:srgbClr val="CCECFF"/>
    <a:srgbClr val="FFCC66"/>
    <a:srgbClr val="00FFFF"/>
    <a:srgbClr val="0099CC"/>
    <a:srgbClr val="CC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8330" autoAdjust="0"/>
  </p:normalViewPr>
  <p:slideViewPr>
    <p:cSldViewPr>
      <p:cViewPr varScale="1">
        <p:scale>
          <a:sx n="62" d="100"/>
          <a:sy n="62" d="100"/>
        </p:scale>
        <p:origin x="1530"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1314"/>
    </p:cViewPr>
  </p:sorterViewPr>
  <p:notesViewPr>
    <p:cSldViewPr>
      <p:cViewPr varScale="1">
        <p:scale>
          <a:sx n="56" d="100"/>
          <a:sy n="56" d="100"/>
        </p:scale>
        <p:origin x="-1722"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a:p>
        </p:txBody>
      </p:sp>
      <p:sp>
        <p:nvSpPr>
          <p:cNvPr id="10957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0957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a:p>
        </p:txBody>
      </p:sp>
      <p:sp>
        <p:nvSpPr>
          <p:cNvPr id="10957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0861DB7C-1337-40ED-A171-CB35C6ADC07E}" type="slidenum">
              <a:rPr lang="en-US"/>
              <a:pPr>
                <a:defRPr/>
              </a:pPr>
              <a:t>‹#›</a:t>
            </a:fld>
            <a:endParaRPr lang="en-US"/>
          </a:p>
        </p:txBody>
      </p:sp>
    </p:spTree>
    <p:extLst>
      <p:ext uri="{BB962C8B-B14F-4D97-AF65-F5344CB8AC3E}">
        <p14:creationId xmlns:p14="http://schemas.microsoft.com/office/powerpoint/2010/main" val="1142924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a:p>
        </p:txBody>
      </p:sp>
      <p:sp>
        <p:nvSpPr>
          <p:cNvPr id="717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a:p>
        </p:txBody>
      </p:sp>
      <p:sp>
        <p:nvSpPr>
          <p:cNvPr id="717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F79E8F7-9672-4F3F-BB23-B0A4D463BE8A}" type="slidenum">
              <a:rPr lang="en-US"/>
              <a:pPr>
                <a:defRPr/>
              </a:pPr>
              <a:t>‹#›</a:t>
            </a:fld>
            <a:endParaRPr lang="en-US"/>
          </a:p>
        </p:txBody>
      </p:sp>
    </p:spTree>
    <p:extLst>
      <p:ext uri="{BB962C8B-B14F-4D97-AF65-F5344CB8AC3E}">
        <p14:creationId xmlns:p14="http://schemas.microsoft.com/office/powerpoint/2010/main" val="19957706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A90DDD7-3F1C-4BF8-99D1-9F7C36CDAA03}" type="slidenum">
              <a:rPr lang="en-US" smtClean="0">
                <a:cs typeface="Arial" charset="0"/>
              </a:rPr>
              <a:pPr/>
              <a:t>1</a:t>
            </a:fld>
            <a:endParaRPr lang="en-US" smtClean="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785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Rectangle 7"/>
          <p:cNvSpPr>
            <a:spLocks noGrp="1" noChangeArrowheads="1"/>
          </p:cNvSpPr>
          <p:nvPr>
            <p:ph type="sldNum" sz="quarter" idx="5"/>
          </p:nvPr>
        </p:nvSpPr>
        <p:spPr>
          <a:noFill/>
        </p:spPr>
        <p:txBody>
          <a:bodyPr/>
          <a:lstStyle/>
          <a:p>
            <a:fld id="{4008A7F9-7456-4D7F-9857-88151289EE79}" type="slidenum">
              <a:rPr lang="en-US" smtClean="0">
                <a:cs typeface="Arial" charset="0"/>
              </a:rPr>
              <a:pPr/>
              <a:t>16</a:t>
            </a:fld>
            <a:endParaRPr lang="en-US" smtClean="0">
              <a:cs typeface="Arial" charset="0"/>
            </a:endParaRPr>
          </a:p>
        </p:txBody>
      </p:sp>
      <p:sp>
        <p:nvSpPr>
          <p:cNvPr id="476162" name="Rectangle 2"/>
          <p:cNvSpPr>
            <a:spLocks noGrp="1" noRot="1" noChangeAspect="1" noChangeArrowheads="1" noTextEdit="1"/>
          </p:cNvSpPr>
          <p:nvPr>
            <p:ph type="sldImg"/>
          </p:nvPr>
        </p:nvSpPr>
        <p:spPr>
          <a:xfrm>
            <a:off x="1184275" y="698500"/>
            <a:ext cx="4648200" cy="3486150"/>
          </a:xfrm>
          <a:ln/>
        </p:spPr>
      </p:sp>
      <p:sp>
        <p:nvSpPr>
          <p:cNvPr id="476163" name="Rectangle 3"/>
          <p:cNvSpPr>
            <a:spLocks noGrp="1" noChangeArrowheads="1"/>
          </p:cNvSpPr>
          <p:nvPr>
            <p:ph type="body" idx="1"/>
          </p:nvPr>
        </p:nvSpPr>
        <p:spPr>
          <a:xfrm>
            <a:off x="935038" y="4413250"/>
            <a:ext cx="5140325" cy="4184650"/>
          </a:xfrm>
          <a:noFill/>
          <a:ln/>
        </p:spPr>
        <p:txBody>
          <a:bodyPr/>
          <a:lstStyle/>
          <a:p>
            <a:endParaRPr lang="en-US" smtClean="0"/>
          </a:p>
        </p:txBody>
      </p:sp>
    </p:spTree>
    <p:extLst>
      <p:ext uri="{BB962C8B-B14F-4D97-AF65-F5344CB8AC3E}">
        <p14:creationId xmlns:p14="http://schemas.microsoft.com/office/powerpoint/2010/main" val="349316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7FC9AE8-2D59-468A-B8C2-E512F88B4E61}" type="slidenum">
              <a:rPr lang="en-US" smtClean="0">
                <a:cs typeface="Arial" charset="0"/>
              </a:rPr>
              <a:pPr/>
              <a:t>2</a:t>
            </a:fld>
            <a:endParaRPr lang="en-US" smtClean="0">
              <a:cs typeface="Arial" charset="0"/>
            </a:endParaRPr>
          </a:p>
        </p:txBody>
      </p:sp>
      <p:sp>
        <p:nvSpPr>
          <p:cNvPr id="19458" name="Rectangle 2"/>
          <p:cNvSpPr>
            <a:spLocks noGrp="1" noChangeArrowheads="1"/>
          </p:cNvSpPr>
          <p:nvPr>
            <p:ph type="body" idx="1"/>
          </p:nvPr>
        </p:nvSpPr>
        <p:spPr>
          <a:xfrm>
            <a:off x="936625" y="4414838"/>
            <a:ext cx="5137150" cy="4183062"/>
          </a:xfrm>
          <a:noFill/>
          <a:ln/>
        </p:spPr>
        <p:txBody>
          <a:bodyPr lIns="87697" tIns="42338" rIns="87697" bIns="42338"/>
          <a:lstStyle/>
          <a:p>
            <a:pPr>
              <a:lnSpc>
                <a:spcPct val="89000"/>
              </a:lnSpc>
            </a:pPr>
            <a:endParaRPr lang="en-US" smtClean="0"/>
          </a:p>
        </p:txBody>
      </p:sp>
      <p:sp>
        <p:nvSpPr>
          <p:cNvPr id="19459" name="Rectangle 3"/>
          <p:cNvSpPr>
            <a:spLocks noGrp="1" noRot="1" noChangeAspect="1" noChangeArrowheads="1" noTextEdit="1"/>
          </p:cNvSpPr>
          <p:nvPr>
            <p:ph type="sldImg"/>
          </p:nvPr>
        </p:nvSpPr>
        <p:spPr>
          <a:xfrm>
            <a:off x="1203325" y="709613"/>
            <a:ext cx="4621213" cy="3465512"/>
          </a:xfrm>
          <a:ln w="12700" cap="flat">
            <a:solidFill>
              <a:schemeClr val="tx1"/>
            </a:solidFill>
          </a:ln>
        </p:spPr>
      </p:sp>
    </p:spTree>
    <p:extLst>
      <p:ext uri="{BB962C8B-B14F-4D97-AF65-F5344CB8AC3E}">
        <p14:creationId xmlns:p14="http://schemas.microsoft.com/office/powerpoint/2010/main" val="138994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DE3D471E-CF68-401D-A010-E6DBE5478B11}" type="slidenum">
              <a:rPr lang="en-US" smtClean="0">
                <a:cs typeface="Arial" charset="0"/>
              </a:rPr>
              <a:pPr/>
              <a:t>3</a:t>
            </a:fld>
            <a:endParaRPr lang="en-US" smtClean="0">
              <a:cs typeface="Arial" charset="0"/>
            </a:endParaRPr>
          </a:p>
        </p:txBody>
      </p:sp>
      <p:sp>
        <p:nvSpPr>
          <p:cNvPr id="21506" name="Rectangle 2"/>
          <p:cNvSpPr>
            <a:spLocks noGrp="1" noChangeArrowheads="1"/>
          </p:cNvSpPr>
          <p:nvPr>
            <p:ph type="body" idx="1"/>
          </p:nvPr>
        </p:nvSpPr>
        <p:spPr>
          <a:xfrm>
            <a:off x="936625" y="4414838"/>
            <a:ext cx="5137150" cy="4183062"/>
          </a:xfrm>
          <a:noFill/>
          <a:ln/>
        </p:spPr>
        <p:txBody>
          <a:bodyPr lIns="87697" tIns="42338" rIns="87697" bIns="42338"/>
          <a:lstStyle/>
          <a:p>
            <a:pPr>
              <a:lnSpc>
                <a:spcPct val="89000"/>
              </a:lnSpc>
            </a:pPr>
            <a:r>
              <a:rPr lang="en-US" smtClean="0"/>
              <a:t>Title 10 USC 2031 authorizes JROTC</a:t>
            </a:r>
          </a:p>
          <a:p>
            <a:pPr>
              <a:lnSpc>
                <a:spcPct val="89000"/>
              </a:lnSpc>
            </a:pPr>
            <a:r>
              <a:rPr lang="en-US" smtClean="0"/>
              <a:t>Title 10 USC 4651(Arms, Tentage and Equipment:  Educational institutions not maintaining units of ROTC) authorizes NDCC </a:t>
            </a:r>
          </a:p>
          <a:p>
            <a:pPr>
              <a:lnSpc>
                <a:spcPct val="89000"/>
              </a:lnSpc>
            </a:pPr>
            <a:r>
              <a:rPr lang="en-US" smtClean="0"/>
              <a:t>  </a:t>
            </a:r>
          </a:p>
        </p:txBody>
      </p:sp>
      <p:sp>
        <p:nvSpPr>
          <p:cNvPr id="21507" name="Rectangle 3"/>
          <p:cNvSpPr>
            <a:spLocks noGrp="1" noRot="1" noChangeAspect="1" noChangeArrowheads="1" noTextEdit="1"/>
          </p:cNvSpPr>
          <p:nvPr>
            <p:ph type="sldImg"/>
          </p:nvPr>
        </p:nvSpPr>
        <p:spPr>
          <a:xfrm>
            <a:off x="1203325" y="709613"/>
            <a:ext cx="4621213" cy="3465512"/>
          </a:xfrm>
          <a:ln w="12700" cap="flat">
            <a:solidFill>
              <a:schemeClr val="tx1"/>
            </a:solidFill>
          </a:ln>
        </p:spPr>
      </p:sp>
    </p:spTree>
    <p:extLst>
      <p:ext uri="{BB962C8B-B14F-4D97-AF65-F5344CB8AC3E}">
        <p14:creationId xmlns:p14="http://schemas.microsoft.com/office/powerpoint/2010/main" val="370513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18340F1C-5BD2-4669-8FFD-185EDD00DF01}" type="slidenum">
              <a:rPr lang="en-US" smtClean="0">
                <a:cs typeface="Arial" charset="0"/>
              </a:rPr>
              <a:pPr/>
              <a:t>4</a:t>
            </a:fld>
            <a:endParaRPr lang="en-US" smtClean="0">
              <a:cs typeface="Arial" charset="0"/>
            </a:endParaRPr>
          </a:p>
        </p:txBody>
      </p:sp>
      <p:sp>
        <p:nvSpPr>
          <p:cNvPr id="31746" name="Rectangle 2"/>
          <p:cNvSpPr>
            <a:spLocks noGrp="1" noRot="1" noChangeAspect="1" noChangeArrowheads="1" noTextEdit="1"/>
          </p:cNvSpPr>
          <p:nvPr>
            <p:ph type="sldImg"/>
          </p:nvPr>
        </p:nvSpPr>
        <p:spPr>
          <a:xfrm>
            <a:off x="1209675" y="711200"/>
            <a:ext cx="4616450" cy="3462338"/>
          </a:xfrm>
          <a:ln w="12700" cap="flat">
            <a:solidFill>
              <a:schemeClr val="tx1"/>
            </a:solidFill>
          </a:ln>
        </p:spPr>
      </p:sp>
      <p:sp>
        <p:nvSpPr>
          <p:cNvPr id="31747" name="Rectangle 3"/>
          <p:cNvSpPr>
            <a:spLocks noGrp="1" noChangeArrowheads="1"/>
          </p:cNvSpPr>
          <p:nvPr>
            <p:ph type="body" idx="1"/>
          </p:nvPr>
        </p:nvSpPr>
        <p:spPr>
          <a:xfrm>
            <a:off x="544513" y="4411663"/>
            <a:ext cx="6127750" cy="4556125"/>
          </a:xfrm>
          <a:noFill/>
          <a:ln/>
        </p:spPr>
        <p:txBody>
          <a:bodyPr lIns="86825" tIns="41916" rIns="86825" bIns="41916"/>
          <a:lstStyle/>
          <a:p>
            <a:pPr>
              <a:buFont typeface="Wingdings" pitchFamily="2" charset="2"/>
              <a:buNone/>
            </a:pPr>
            <a:r>
              <a:rPr lang="en-US" smtClean="0"/>
              <a:t>The mission of the JROTC program is simple yet awesome “to motivate young people to become better citizens” by focusing on American Values, Army Values, and Character Development.  </a:t>
            </a:r>
          </a:p>
          <a:p>
            <a:pPr>
              <a:buFont typeface="Wingdings" pitchFamily="2" charset="2"/>
              <a:buNone/>
            </a:pPr>
            <a:r>
              <a:rPr lang="en-US" smtClean="0"/>
              <a:t>We have over 300,000 JROTC cadets enrolled across the nation and world (DoD Schools) at 1,645 high school programs.  These cadets beat their peers in the measured, evaluated categories shown on the lower left corner of the chart.</a:t>
            </a:r>
          </a:p>
          <a:p>
            <a:r>
              <a:rPr lang="en-US" smtClean="0"/>
              <a:t>The JROTC program accomplishes its goals through innovative Curriculum that is-</a:t>
            </a:r>
          </a:p>
          <a:p>
            <a:pPr marL="628650" lvl="1" indent="-171450">
              <a:buFontTx/>
              <a:buChar char="•"/>
            </a:pPr>
            <a:r>
              <a:rPr lang="en-US" sz="1000" smtClean="0"/>
              <a:t>Student centered learning</a:t>
            </a:r>
          </a:p>
          <a:p>
            <a:pPr marL="628650" lvl="1" indent="-171450">
              <a:buFontTx/>
              <a:buChar char="•"/>
            </a:pPr>
            <a:r>
              <a:rPr lang="en-US" sz="1000" smtClean="0"/>
              <a:t>Latest instructional techniques</a:t>
            </a:r>
          </a:p>
          <a:p>
            <a:pPr marL="628650" lvl="1" indent="-171450">
              <a:buFontTx/>
              <a:buChar char="•"/>
            </a:pPr>
            <a:r>
              <a:rPr lang="en-US" sz="1000" smtClean="0"/>
              <a:t>Multi-media </a:t>
            </a:r>
          </a:p>
          <a:p>
            <a:pPr marL="628650" lvl="1" indent="-171450">
              <a:buFontTx/>
              <a:buChar char="•"/>
            </a:pPr>
            <a:r>
              <a:rPr lang="en-US" sz="1000" smtClean="0"/>
              <a:t>Supports 74 of the National Standards (all in PE/Health &amp; Language Arts, most in Social Studies and some in Math &amp; Science)</a:t>
            </a:r>
          </a:p>
          <a:p>
            <a:pPr marL="628650" lvl="1" indent="-171450">
              <a:buFontTx/>
              <a:buChar char="•"/>
            </a:pPr>
            <a:r>
              <a:rPr lang="en-US" sz="1000" smtClean="0"/>
              <a:t>6 hours of college credit</a:t>
            </a:r>
          </a:p>
          <a:p>
            <a:pPr>
              <a:lnSpc>
                <a:spcPct val="89000"/>
              </a:lnSpc>
            </a:pPr>
            <a:endParaRPr lang="en-US" smtClean="0"/>
          </a:p>
        </p:txBody>
      </p:sp>
    </p:spTree>
    <p:extLst>
      <p:ext uri="{BB962C8B-B14F-4D97-AF65-F5344CB8AC3E}">
        <p14:creationId xmlns:p14="http://schemas.microsoft.com/office/powerpoint/2010/main" val="128865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0077DA2-FF69-4231-972C-A62F9303DBF8}" type="slidenum">
              <a:rPr lang="en-US" smtClean="0">
                <a:cs typeface="Arial" charset="0"/>
              </a:rPr>
              <a:pPr/>
              <a:t>8</a:t>
            </a:fld>
            <a:endParaRPr lang="en-US" smtClean="0">
              <a:cs typeface="Arial" charset="0"/>
            </a:endParaRPr>
          </a:p>
        </p:txBody>
      </p:sp>
    </p:spTree>
    <p:extLst>
      <p:ext uri="{BB962C8B-B14F-4D97-AF65-F5344CB8AC3E}">
        <p14:creationId xmlns:p14="http://schemas.microsoft.com/office/powerpoint/2010/main" val="280029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Rectangle 7"/>
          <p:cNvSpPr>
            <a:spLocks noGrp="1" noChangeArrowheads="1"/>
          </p:cNvSpPr>
          <p:nvPr>
            <p:ph type="sldNum" sz="quarter" idx="5"/>
          </p:nvPr>
        </p:nvSpPr>
        <p:spPr>
          <a:noFill/>
        </p:spPr>
        <p:txBody>
          <a:bodyPr/>
          <a:lstStyle/>
          <a:p>
            <a:fld id="{71F8A045-99BB-40FC-820F-E64417B13683}" type="slidenum">
              <a:rPr lang="en-US" smtClean="0">
                <a:cs typeface="Arial" charset="0"/>
              </a:rPr>
              <a:pPr/>
              <a:t>9</a:t>
            </a:fld>
            <a:endParaRPr lang="en-US" smtClean="0">
              <a:cs typeface="Arial" charset="0"/>
            </a:endParaRPr>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1970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Rectangle 7"/>
          <p:cNvSpPr>
            <a:spLocks noGrp="1" noChangeArrowheads="1"/>
          </p:cNvSpPr>
          <p:nvPr>
            <p:ph type="sldNum" sz="quarter" idx="5"/>
          </p:nvPr>
        </p:nvSpPr>
        <p:spPr>
          <a:noFill/>
        </p:spPr>
        <p:txBody>
          <a:bodyPr/>
          <a:lstStyle/>
          <a:p>
            <a:fld id="{8FBBDD40-73BA-4F74-B549-AD49976B28CB}" type="slidenum">
              <a:rPr lang="en-US" smtClean="0">
                <a:cs typeface="Arial" charset="0"/>
              </a:rPr>
              <a:pPr/>
              <a:t>10</a:t>
            </a:fld>
            <a:endParaRPr lang="en-US" smtClean="0">
              <a:cs typeface="Arial" charset="0"/>
            </a:endParaRPr>
          </a:p>
        </p:txBody>
      </p:sp>
      <p:sp>
        <p:nvSpPr>
          <p:cNvPr id="465922" name="Rectangle 2"/>
          <p:cNvSpPr>
            <a:spLocks noGrp="1" noRot="1" noChangeAspect="1" noChangeArrowheads="1" noTextEdit="1"/>
          </p:cNvSpPr>
          <p:nvPr>
            <p:ph type="sldImg"/>
          </p:nvPr>
        </p:nvSpPr>
        <p:spPr>
          <a:xfrm>
            <a:off x="1182688" y="696913"/>
            <a:ext cx="4648200" cy="3486150"/>
          </a:xfrm>
          <a:ln/>
        </p:spPr>
      </p:sp>
      <p:sp>
        <p:nvSpPr>
          <p:cNvPr id="465923" name="Rectangle 3"/>
          <p:cNvSpPr>
            <a:spLocks noGrp="1" noChangeArrowheads="1"/>
          </p:cNvSpPr>
          <p:nvPr>
            <p:ph type="body" idx="1"/>
          </p:nvPr>
        </p:nvSpPr>
        <p:spPr>
          <a:noFill/>
          <a:ln/>
        </p:spPr>
        <p:txBody>
          <a:bodyPr lIns="89737" tIns="44868" rIns="89737" bIns="44868"/>
          <a:lstStyle/>
          <a:p>
            <a:r>
              <a:rPr lang="en-US" sz="1600" smtClean="0"/>
              <a:t>Note:  Insert Colin Powell TODAY show video here.</a:t>
            </a:r>
          </a:p>
          <a:p>
            <a:endParaRPr lang="en-US" sz="1600" smtClean="0"/>
          </a:p>
          <a:p>
            <a:r>
              <a:rPr lang="en-US" sz="1600" smtClean="0"/>
              <a:t>Again, top half of slide shows where we are.</a:t>
            </a:r>
          </a:p>
          <a:p>
            <a:endParaRPr lang="en-US" sz="1600" smtClean="0"/>
          </a:p>
          <a:p>
            <a:r>
              <a:rPr lang="en-US" sz="1600" smtClean="0"/>
              <a:t>Bottom half of slide shows where are are going.</a:t>
            </a:r>
          </a:p>
          <a:p>
            <a:endParaRPr lang="en-US" sz="1600" smtClean="0"/>
          </a:p>
          <a:p>
            <a:r>
              <a:rPr lang="en-US" sz="1600" smtClean="0"/>
              <a:t>July 29, 1999 - Mr. Henry directed that we expand from current 1,370 units to 1,645. </a:t>
            </a:r>
          </a:p>
          <a:p>
            <a:endParaRPr lang="en-US" sz="1600" smtClean="0"/>
          </a:p>
        </p:txBody>
      </p:sp>
    </p:spTree>
    <p:extLst>
      <p:ext uri="{BB962C8B-B14F-4D97-AF65-F5344CB8AC3E}">
        <p14:creationId xmlns:p14="http://schemas.microsoft.com/office/powerpoint/2010/main" val="3450118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4F1F88-ED9C-4307-9672-DF2D0802BE5E}" type="slidenum">
              <a:rPr lang="en-US" altLang="en-US" smtClean="0"/>
              <a:pPr/>
              <a:t>12</a:t>
            </a:fld>
            <a:endParaRPr lang="en-US" altLang="en-US" smtClean="0"/>
          </a:p>
        </p:txBody>
      </p:sp>
    </p:spTree>
    <p:extLst>
      <p:ext uri="{BB962C8B-B14F-4D97-AF65-F5344CB8AC3E}">
        <p14:creationId xmlns:p14="http://schemas.microsoft.com/office/powerpoint/2010/main" val="136527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050413-36D1-441C-80D7-62419BF2F582}" type="slidenum">
              <a:rPr lang="en-US" altLang="en-US" smtClean="0"/>
              <a:pPr/>
              <a:t>15</a:t>
            </a:fld>
            <a:endParaRPr lang="en-US" altLang="en-US" smtClean="0"/>
          </a:p>
        </p:txBody>
      </p:sp>
    </p:spTree>
    <p:extLst>
      <p:ext uri="{BB962C8B-B14F-4D97-AF65-F5344CB8AC3E}">
        <p14:creationId xmlns:p14="http://schemas.microsoft.com/office/powerpoint/2010/main" val="3945454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36F55A4F-8AD2-4CA3-9888-C8C90618BA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7D8CEFEA-6713-490B-A2F1-A8AFA4A7EB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BD3ECA16-8C67-4778-A812-B9EAA93FF03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fld id="{1AB0DD65-CDA0-4176-B546-00DFC0BC0D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76479D79-4F59-4668-BA47-74A87FB422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63411564-E30F-453E-B0F3-9F5AD6FEC9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fld id="{4B46D210-82F2-473A-929C-3EAD8820D8A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ln/>
        </p:spPr>
        <p:txBody>
          <a:bodyPr/>
          <a:lstStyle>
            <a:lvl1pPr>
              <a:defRPr/>
            </a:lvl1pPr>
          </a:lstStyle>
          <a:p>
            <a:pPr>
              <a:defRPr/>
            </a:pPr>
            <a:fld id="{81856D35-5A10-448D-B742-4B5F6D6A74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ln/>
        </p:spPr>
        <p:txBody>
          <a:bodyPr/>
          <a:lstStyle>
            <a:lvl1pPr>
              <a:defRPr/>
            </a:lvl1pPr>
          </a:lstStyle>
          <a:p>
            <a:pPr>
              <a:defRPr/>
            </a:pPr>
            <a:fld id="{9D872002-BB7C-4A13-9293-95824B2D12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8D220FF3-67BC-4EC8-9189-C6935DDC368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A08A1214-3599-4073-8E08-9724C55AE2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E1D83500-C420-4298-B62A-B6A81899241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userDrawn="1"/>
        </p:nvSpPr>
        <p:spPr bwMode="auto">
          <a:xfrm>
            <a:off x="673100" y="1066800"/>
            <a:ext cx="2743200" cy="201613"/>
          </a:xfrm>
          <a:prstGeom prst="rect">
            <a:avLst/>
          </a:prstGeom>
          <a:noFill/>
          <a:ln w="12700">
            <a:noFill/>
            <a:miter lim="800000"/>
            <a:headEnd/>
            <a:tailEnd/>
          </a:ln>
          <a:effectLst/>
        </p:spPr>
        <p:txBody>
          <a:bodyPr lIns="0" rIns="0">
            <a:spAutoFit/>
          </a:bodyPr>
          <a:lstStyle/>
          <a:p>
            <a:pPr eaLnBrk="0" hangingPunct="0">
              <a:lnSpc>
                <a:spcPct val="80000"/>
              </a:lnSpc>
              <a:spcBef>
                <a:spcPct val="50000"/>
              </a:spcBef>
              <a:buClr>
                <a:srgbClr val="BE3F00"/>
              </a:buClr>
              <a:defRPr/>
            </a:pPr>
            <a:r>
              <a:rPr lang="en-US" sz="900" b="1">
                <a:solidFill>
                  <a:srgbClr val="003300"/>
                </a:solidFill>
                <a:latin typeface="Arial" charset="0"/>
                <a:cs typeface="+mn-cs"/>
              </a:rPr>
              <a:t>“Motivating young people to be better citizens”</a:t>
            </a:r>
          </a:p>
        </p:txBody>
      </p:sp>
      <p:sp>
        <p:nvSpPr>
          <p:cNvPr id="1033" name="Line 9"/>
          <p:cNvSpPr>
            <a:spLocks noChangeShapeType="1"/>
          </p:cNvSpPr>
          <p:nvPr userDrawn="1"/>
        </p:nvSpPr>
        <p:spPr bwMode="auto">
          <a:xfrm>
            <a:off x="660400" y="1016000"/>
            <a:ext cx="8458200" cy="0"/>
          </a:xfrm>
          <a:prstGeom prst="line">
            <a:avLst/>
          </a:prstGeom>
          <a:noFill/>
          <a:ln w="152400">
            <a:solidFill>
              <a:srgbClr val="C7BA3F"/>
            </a:solidFill>
            <a:round/>
            <a:headEnd/>
            <a:tailEnd/>
          </a:ln>
          <a:effectLst/>
        </p:spPr>
        <p:txBody>
          <a:bodyPr lIns="274320">
            <a:spAutoFit/>
          </a:bodyPr>
          <a:lstStyle/>
          <a:p>
            <a:pPr algn="ctr">
              <a:defRPr/>
            </a:pPr>
            <a:endParaRPr lang="en-US">
              <a:cs typeface="+mn-cs"/>
            </a:endParaRPr>
          </a:p>
        </p:txBody>
      </p:sp>
      <p:sp>
        <p:nvSpPr>
          <p:cNvPr id="1034" name="Line 10"/>
          <p:cNvSpPr>
            <a:spLocks noChangeShapeType="1"/>
          </p:cNvSpPr>
          <p:nvPr userDrawn="1"/>
        </p:nvSpPr>
        <p:spPr bwMode="auto">
          <a:xfrm>
            <a:off x="660400" y="1016000"/>
            <a:ext cx="8458200" cy="0"/>
          </a:xfrm>
          <a:prstGeom prst="line">
            <a:avLst/>
          </a:prstGeom>
          <a:noFill/>
          <a:ln w="104775">
            <a:solidFill>
              <a:srgbClr val="B00626"/>
            </a:solidFill>
            <a:round/>
            <a:headEnd/>
            <a:tailEnd/>
          </a:ln>
          <a:effectLst/>
        </p:spPr>
        <p:txBody>
          <a:bodyPr lIns="274320">
            <a:spAutoFit/>
          </a:bodyPr>
          <a:lstStyle/>
          <a:p>
            <a:pPr algn="ctr">
              <a:defRPr/>
            </a:pPr>
            <a:endParaRPr lang="en-US">
              <a:cs typeface="+mn-cs"/>
            </a:endParaRPr>
          </a:p>
        </p:txBody>
      </p:sp>
      <p:pic>
        <p:nvPicPr>
          <p:cNvPr id="1031" name="Picture 7" descr="logo.jpg (4676 bytes)"/>
          <p:cNvPicPr>
            <a:picLocks noChangeAspect="1" noChangeArrowheads="1"/>
          </p:cNvPicPr>
          <p:nvPr userDrawn="1"/>
        </p:nvPicPr>
        <p:blipFill>
          <a:blip r:embed="rId14">
            <a:clrChange>
              <a:clrFrom>
                <a:srgbClr val="FDFEFF"/>
              </a:clrFrom>
              <a:clrTo>
                <a:srgbClr val="FDFEFF">
                  <a:alpha val="0"/>
                </a:srgbClr>
              </a:clrTo>
            </a:clrChange>
          </a:blip>
          <a:srcRect/>
          <a:stretch>
            <a:fillRect/>
          </a:stretch>
        </p:blipFill>
        <p:spPr bwMode="auto">
          <a:xfrm>
            <a:off x="76200" y="609600"/>
            <a:ext cx="990600" cy="593725"/>
          </a:xfrm>
          <a:prstGeom prst="rect">
            <a:avLst/>
          </a:prstGeom>
          <a:noFill/>
          <a:ln w="9525">
            <a:noFill/>
            <a:miter lim="800000"/>
            <a:headEnd/>
            <a:tailEnd/>
          </a:ln>
        </p:spPr>
      </p:pic>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04DB8605-75BB-4922-BD6E-D669060ACE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3200" b="1" i="1">
          <a:solidFill>
            <a:srgbClr val="0033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rgbClr val="00330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i="1">
          <a:solidFill>
            <a:srgbClr val="00330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i="1">
          <a:solidFill>
            <a:srgbClr val="00330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i="1">
          <a:solidFill>
            <a:srgbClr val="0033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b="1" i="1">
          <a:solidFill>
            <a:srgbClr val="0033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i="1">
          <a:solidFill>
            <a:srgbClr val="0033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i="1">
          <a:solidFill>
            <a:srgbClr val="0033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i="1">
          <a:solidFill>
            <a:srgbClr val="0033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993300"/>
        </a:buClr>
        <a:buSzPct val="90000"/>
        <a:buFont typeface="Wingdings" pitchFamily="2" charset="2"/>
        <a:buChar char="Ø"/>
        <a:defRPr sz="2400" b="1">
          <a:solidFill>
            <a:srgbClr val="003300"/>
          </a:solidFill>
          <a:latin typeface="+mn-lt"/>
          <a:ea typeface="+mn-ea"/>
          <a:cs typeface="+mn-cs"/>
        </a:defRPr>
      </a:lvl1pPr>
      <a:lvl2pPr marL="742950" indent="-285750" algn="l" rtl="0" eaLnBrk="0" fontAlgn="base" hangingPunct="0">
        <a:spcBef>
          <a:spcPct val="20000"/>
        </a:spcBef>
        <a:spcAft>
          <a:spcPct val="0"/>
        </a:spcAft>
        <a:buClr>
          <a:srgbClr val="993300"/>
        </a:buClr>
        <a:buSzPct val="90000"/>
        <a:buFont typeface="Wingdings" pitchFamily="2" charset="2"/>
        <a:buChar char="§"/>
        <a:defRPr sz="2400" b="1">
          <a:solidFill>
            <a:srgbClr val="003300"/>
          </a:solidFill>
          <a:latin typeface="+mn-lt"/>
        </a:defRPr>
      </a:lvl2pPr>
      <a:lvl3pPr marL="1143000" indent="-228600" algn="l" rtl="0" eaLnBrk="0" fontAlgn="base" hangingPunct="0">
        <a:spcBef>
          <a:spcPct val="20000"/>
        </a:spcBef>
        <a:spcAft>
          <a:spcPct val="0"/>
        </a:spcAft>
        <a:buClr>
          <a:srgbClr val="993300"/>
        </a:buClr>
        <a:buSzPct val="90000"/>
        <a:buChar char="–"/>
        <a:defRPr sz="2400" b="1">
          <a:solidFill>
            <a:srgbClr val="003300"/>
          </a:solidFill>
          <a:latin typeface="+mn-lt"/>
        </a:defRPr>
      </a:lvl3pPr>
      <a:lvl4pPr marL="1600200" indent="-228600" algn="l" rtl="0" eaLnBrk="0" fontAlgn="base" hangingPunct="0">
        <a:spcBef>
          <a:spcPct val="20000"/>
        </a:spcBef>
        <a:spcAft>
          <a:spcPct val="0"/>
        </a:spcAft>
        <a:buClr>
          <a:srgbClr val="993300"/>
        </a:buClr>
        <a:buSzPct val="90000"/>
        <a:buChar char="•"/>
        <a:defRPr sz="2400" b="1">
          <a:solidFill>
            <a:srgbClr val="003300"/>
          </a:solidFill>
          <a:latin typeface="+mn-lt"/>
        </a:defRPr>
      </a:lvl4pPr>
      <a:lvl5pPr marL="2057400" indent="-228600" algn="l" rtl="0" eaLnBrk="0" fontAlgn="base" hangingPunct="0">
        <a:spcBef>
          <a:spcPct val="20000"/>
        </a:spcBef>
        <a:spcAft>
          <a:spcPct val="0"/>
        </a:spcAft>
        <a:buClr>
          <a:srgbClr val="993300"/>
        </a:buClr>
        <a:buSzPct val="90000"/>
        <a:buChar char="o"/>
        <a:defRPr sz="2400" b="1">
          <a:solidFill>
            <a:srgbClr val="003300"/>
          </a:solidFill>
          <a:latin typeface="+mn-lt"/>
        </a:defRPr>
      </a:lvl5pPr>
      <a:lvl6pPr marL="2514600" indent="-228600" algn="l" rtl="0" fontAlgn="base">
        <a:spcBef>
          <a:spcPct val="20000"/>
        </a:spcBef>
        <a:spcAft>
          <a:spcPct val="0"/>
        </a:spcAft>
        <a:buClr>
          <a:srgbClr val="993300"/>
        </a:buClr>
        <a:buSzPct val="90000"/>
        <a:buChar char="o"/>
        <a:defRPr sz="2400" b="1">
          <a:solidFill>
            <a:srgbClr val="003300"/>
          </a:solidFill>
          <a:latin typeface="+mn-lt"/>
        </a:defRPr>
      </a:lvl6pPr>
      <a:lvl7pPr marL="2971800" indent="-228600" algn="l" rtl="0" fontAlgn="base">
        <a:spcBef>
          <a:spcPct val="20000"/>
        </a:spcBef>
        <a:spcAft>
          <a:spcPct val="0"/>
        </a:spcAft>
        <a:buClr>
          <a:srgbClr val="993300"/>
        </a:buClr>
        <a:buSzPct val="90000"/>
        <a:buChar char="o"/>
        <a:defRPr sz="2400" b="1">
          <a:solidFill>
            <a:srgbClr val="003300"/>
          </a:solidFill>
          <a:latin typeface="+mn-lt"/>
        </a:defRPr>
      </a:lvl7pPr>
      <a:lvl8pPr marL="3429000" indent="-228600" algn="l" rtl="0" fontAlgn="base">
        <a:spcBef>
          <a:spcPct val="20000"/>
        </a:spcBef>
        <a:spcAft>
          <a:spcPct val="0"/>
        </a:spcAft>
        <a:buClr>
          <a:srgbClr val="993300"/>
        </a:buClr>
        <a:buSzPct val="90000"/>
        <a:buChar char="o"/>
        <a:defRPr sz="2400" b="1">
          <a:solidFill>
            <a:srgbClr val="003300"/>
          </a:solidFill>
          <a:latin typeface="+mn-lt"/>
        </a:defRPr>
      </a:lvl8pPr>
      <a:lvl9pPr marL="3886200" indent="-228600" algn="l" rtl="0" fontAlgn="base">
        <a:spcBef>
          <a:spcPct val="20000"/>
        </a:spcBef>
        <a:spcAft>
          <a:spcPct val="0"/>
        </a:spcAft>
        <a:buClr>
          <a:srgbClr val="993300"/>
        </a:buClr>
        <a:buSzPct val="90000"/>
        <a:buChar char="o"/>
        <a:defRPr sz="2400" b="1">
          <a:solidFill>
            <a:srgbClr val="00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hyperlink" Target="https://mail.google.com/mail/u/0/?ui=2&amp;ik=4a20becd4a&amp;view=att&amp;th=15a816ef135a32cc&amp;attid=0.1&amp;disp=safe&amp;realattid=f_izoltpyk0&amp;z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s://mail.google.com/mail/u/0/?ui=2&amp;ik=4a20becd4a&amp;view=att&amp;th=15a816cc2f1d5e71&amp;attid=0.1&amp;disp=safe&amp;realattid=f_izolr4o10&amp;zw" TargetMode="Externa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1"/>
          <p:cNvSpPr>
            <a:spLocks noGrp="1"/>
          </p:cNvSpPr>
          <p:nvPr>
            <p:ph type="sldNum" sz="quarter" idx="10"/>
          </p:nvPr>
        </p:nvSpPr>
        <p:spPr>
          <a:noFill/>
        </p:spPr>
        <p:txBody>
          <a:bodyPr/>
          <a:lstStyle/>
          <a:p>
            <a:fld id="{060A2330-E553-4770-A4BE-71878C3D1EDD}" type="slidenum">
              <a:rPr lang="en-US" smtClean="0">
                <a:cs typeface="Arial" charset="0"/>
              </a:rPr>
              <a:pPr/>
              <a:t>1</a:t>
            </a:fld>
            <a:endParaRPr lang="en-US" smtClean="0">
              <a:cs typeface="Arial" charset="0"/>
            </a:endParaRPr>
          </a:p>
        </p:txBody>
      </p:sp>
      <p:sp>
        <p:nvSpPr>
          <p:cNvPr id="472066" name="Rectangle 2"/>
          <p:cNvSpPr>
            <a:spLocks noChangeArrowheads="1"/>
          </p:cNvSpPr>
          <p:nvPr/>
        </p:nvSpPr>
        <p:spPr bwMode="auto">
          <a:xfrm>
            <a:off x="990600" y="381000"/>
            <a:ext cx="7162800" cy="533400"/>
          </a:xfrm>
          <a:prstGeom prst="rect">
            <a:avLst/>
          </a:prstGeom>
          <a:noFill/>
          <a:ln w="12700">
            <a:noFill/>
            <a:miter lim="800000"/>
            <a:headEnd/>
            <a:tailEnd/>
          </a:ln>
          <a:effectLst/>
        </p:spPr>
        <p:txBody>
          <a:bodyPr lIns="90488" tIns="44450" rIns="90488" bIns="44450" anchor="ctr"/>
          <a:lstStyle/>
          <a:p>
            <a:pPr algn="ctr">
              <a:defRPr/>
            </a:pPr>
            <a:r>
              <a:rPr lang="en-US" sz="3200" b="1" i="1" dirty="0">
                <a:effectLst>
                  <a:outerShdw blurRad="38100" dist="38100" dir="2700000" algn="tl">
                    <a:srgbClr val="C0C0C0"/>
                  </a:outerShdw>
                </a:effectLst>
                <a:latin typeface="Arial" charset="0"/>
                <a:cs typeface="+mn-cs"/>
              </a:rPr>
              <a:t>U.S. Army Cadet Command</a:t>
            </a:r>
          </a:p>
        </p:txBody>
      </p:sp>
      <p:sp>
        <p:nvSpPr>
          <p:cNvPr id="16387" name="Text Box 3"/>
          <p:cNvSpPr txBox="1">
            <a:spLocks noChangeArrowheads="1"/>
          </p:cNvSpPr>
          <p:nvPr/>
        </p:nvSpPr>
        <p:spPr bwMode="auto">
          <a:xfrm>
            <a:off x="533400" y="2133600"/>
            <a:ext cx="7848600" cy="1255713"/>
          </a:xfrm>
          <a:prstGeom prst="rect">
            <a:avLst/>
          </a:prstGeom>
          <a:noFill/>
          <a:ln w="12700">
            <a:noFill/>
            <a:miter lim="800000"/>
            <a:headEnd/>
            <a:tailEnd/>
          </a:ln>
        </p:spPr>
        <p:txBody>
          <a:bodyPr lIns="0" rIns="0">
            <a:spAutoFit/>
          </a:bodyPr>
          <a:lstStyle/>
          <a:p>
            <a:pPr algn="ctr" eaLnBrk="0" hangingPunct="0">
              <a:lnSpc>
                <a:spcPct val="80000"/>
              </a:lnSpc>
              <a:spcBef>
                <a:spcPct val="50000"/>
              </a:spcBef>
              <a:buClr>
                <a:srgbClr val="BE3F00"/>
              </a:buClr>
            </a:pPr>
            <a:r>
              <a:rPr lang="en-US" sz="3600" b="1">
                <a:latin typeface="Arial" charset="0"/>
              </a:rPr>
              <a:t>Army JROTC</a:t>
            </a:r>
          </a:p>
          <a:p>
            <a:pPr algn="ctr" eaLnBrk="0" hangingPunct="0">
              <a:lnSpc>
                <a:spcPct val="80000"/>
              </a:lnSpc>
              <a:spcBef>
                <a:spcPct val="50000"/>
              </a:spcBef>
              <a:buClr>
                <a:srgbClr val="BE3F00"/>
              </a:buClr>
            </a:pPr>
            <a:r>
              <a:rPr lang="en-US" sz="3600" b="1">
                <a:latin typeface="Arial" charset="0"/>
              </a:rPr>
              <a:t>Program Overview</a:t>
            </a:r>
          </a:p>
        </p:txBody>
      </p:sp>
      <p:sp>
        <p:nvSpPr>
          <p:cNvPr id="16388" name="Text Box 6"/>
          <p:cNvSpPr txBox="1">
            <a:spLocks noChangeArrowheads="1"/>
          </p:cNvSpPr>
          <p:nvPr/>
        </p:nvSpPr>
        <p:spPr bwMode="auto">
          <a:xfrm>
            <a:off x="1676400" y="5683250"/>
            <a:ext cx="6096000" cy="336550"/>
          </a:xfrm>
          <a:prstGeom prst="rect">
            <a:avLst/>
          </a:prstGeom>
          <a:noFill/>
          <a:ln w="12700">
            <a:noFill/>
            <a:miter lim="800000"/>
            <a:headEnd/>
            <a:tailEnd/>
          </a:ln>
        </p:spPr>
        <p:txBody>
          <a:bodyPr lIns="0" rIns="0">
            <a:spAutoFit/>
          </a:bodyPr>
          <a:lstStyle/>
          <a:p>
            <a:pPr algn="ctr" eaLnBrk="0" hangingPunct="0">
              <a:lnSpc>
                <a:spcPct val="80000"/>
              </a:lnSpc>
              <a:spcBef>
                <a:spcPct val="50000"/>
              </a:spcBef>
              <a:buClr>
                <a:srgbClr val="BE3F00"/>
              </a:buClr>
            </a:pPr>
            <a:r>
              <a:rPr lang="en-US" sz="2000" b="1">
                <a:latin typeface="Arial" charset="0"/>
              </a:rPr>
              <a:t>“Motivating young people to be better citizens”</a:t>
            </a:r>
          </a:p>
        </p:txBody>
      </p:sp>
      <p:sp>
        <p:nvSpPr>
          <p:cNvPr id="16389" name="Rectangle 7"/>
          <p:cNvSpPr>
            <a:spLocks noChangeArrowheads="1"/>
          </p:cNvSpPr>
          <p:nvPr/>
        </p:nvSpPr>
        <p:spPr bwMode="auto">
          <a:xfrm>
            <a:off x="8458200" y="6248400"/>
            <a:ext cx="228600" cy="228600"/>
          </a:xfrm>
          <a:prstGeom prst="rect">
            <a:avLst/>
          </a:prstGeom>
          <a:solidFill>
            <a:schemeClr val="bg1"/>
          </a:solidFill>
          <a:ln w="9525">
            <a:noFill/>
            <a:miter lim="800000"/>
            <a:headEnd/>
            <a:tailEnd/>
          </a:ln>
        </p:spPr>
        <p:txBody>
          <a:bodyPr wrap="none" anchor="ctr"/>
          <a:lstStyle/>
          <a:p>
            <a:pPr algn="ctr"/>
            <a:endParaRPr lang="en-US"/>
          </a:p>
        </p:txBody>
      </p:sp>
      <p:pic>
        <p:nvPicPr>
          <p:cNvPr id="8" name="Picture 5" descr="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736" y="3886200"/>
            <a:ext cx="2447864" cy="10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Slide Number Placeholder 1"/>
          <p:cNvSpPr>
            <a:spLocks noGrp="1"/>
          </p:cNvSpPr>
          <p:nvPr>
            <p:ph type="sldNum" sz="quarter" idx="10"/>
          </p:nvPr>
        </p:nvSpPr>
        <p:spPr>
          <a:noFill/>
        </p:spPr>
        <p:txBody>
          <a:bodyPr/>
          <a:lstStyle/>
          <a:p>
            <a:fld id="{9D360C33-133A-4585-B5D8-1EB77FEBF479}" type="slidenum">
              <a:rPr lang="en-US" smtClean="0">
                <a:cs typeface="Arial" charset="0"/>
              </a:rPr>
              <a:pPr/>
              <a:t>10</a:t>
            </a:fld>
            <a:endParaRPr lang="en-US" smtClean="0">
              <a:cs typeface="Arial" charset="0"/>
            </a:endParaRPr>
          </a:p>
        </p:txBody>
      </p:sp>
      <p:sp>
        <p:nvSpPr>
          <p:cNvPr id="464898" name="Rectangle 2"/>
          <p:cNvSpPr>
            <a:spLocks noChangeArrowheads="1"/>
          </p:cNvSpPr>
          <p:nvPr/>
        </p:nvSpPr>
        <p:spPr bwMode="auto">
          <a:xfrm>
            <a:off x="609600" y="1287463"/>
            <a:ext cx="8382000" cy="2903537"/>
          </a:xfrm>
          <a:prstGeom prst="rect">
            <a:avLst/>
          </a:prstGeom>
          <a:noFill/>
          <a:ln w="12700">
            <a:noFill/>
            <a:miter lim="800000"/>
            <a:headEnd/>
            <a:tailEnd/>
          </a:ln>
        </p:spPr>
        <p:txBody>
          <a:bodyPr lIns="92075" tIns="182562" rIns="92075" bIns="182562"/>
          <a:lstStyle/>
          <a:p>
            <a:pPr eaLnBrk="0" hangingPunct="0">
              <a:buFontTx/>
              <a:buChar char="•"/>
            </a:pPr>
            <a:endParaRPr lang="en-US" sz="2000" b="1">
              <a:solidFill>
                <a:srgbClr val="800000"/>
              </a:solidFill>
            </a:endParaRPr>
          </a:p>
        </p:txBody>
      </p:sp>
      <p:sp>
        <p:nvSpPr>
          <p:cNvPr id="464899" name="Text Box 3"/>
          <p:cNvSpPr txBox="1">
            <a:spLocks noChangeArrowheads="1"/>
          </p:cNvSpPr>
          <p:nvPr/>
        </p:nvSpPr>
        <p:spPr bwMode="auto">
          <a:xfrm>
            <a:off x="692150" y="1617663"/>
            <a:ext cx="3886200" cy="2344737"/>
          </a:xfrm>
          <a:prstGeom prst="rect">
            <a:avLst/>
          </a:prstGeom>
          <a:noFill/>
          <a:ln w="12700">
            <a:noFill/>
            <a:miter lim="800000"/>
            <a:headEnd/>
            <a:tailEnd/>
          </a:ln>
        </p:spPr>
        <p:txBody>
          <a:bodyPr tIns="0" bIns="0">
            <a:spAutoFit/>
          </a:bodyPr>
          <a:lstStyle/>
          <a:p>
            <a:pPr marL="457200" indent="-457200" eaLnBrk="0" hangingPunct="0">
              <a:buClr>
                <a:srgbClr val="BE3F00"/>
              </a:buClr>
              <a:buSzPct val="125000"/>
              <a:buFont typeface="Wingdings" pitchFamily="2" charset="2"/>
              <a:buChar char="Ø"/>
            </a:pPr>
            <a:r>
              <a:rPr lang="en-US" sz="1800" b="1" u="sng">
                <a:solidFill>
                  <a:srgbClr val="CC3300"/>
                </a:solidFill>
                <a:latin typeface="Arial" charset="0"/>
              </a:rPr>
              <a:t>Core </a:t>
            </a:r>
          </a:p>
          <a:p>
            <a:pPr marL="800100" lvl="1" indent="-342900" eaLnBrk="0" hangingPunct="0">
              <a:buClr>
                <a:schemeClr val="tx1"/>
              </a:buClr>
              <a:buSzPct val="90000"/>
              <a:buFontTx/>
              <a:buChar char="•"/>
            </a:pPr>
            <a:r>
              <a:rPr lang="en-US" sz="1700" b="1">
                <a:solidFill>
                  <a:srgbClr val="003300"/>
                </a:solidFill>
                <a:latin typeface="Arial" charset="0"/>
              </a:rPr>
              <a:t>Rappelling</a:t>
            </a:r>
          </a:p>
          <a:p>
            <a:pPr marL="800100" lvl="1" indent="-342900" eaLnBrk="0" hangingPunct="0">
              <a:buClr>
                <a:schemeClr val="tx1"/>
              </a:buClr>
              <a:buSzPct val="90000"/>
              <a:buFontTx/>
              <a:buChar char="•"/>
            </a:pPr>
            <a:r>
              <a:rPr lang="en-US" sz="1700" b="1">
                <a:solidFill>
                  <a:srgbClr val="003300"/>
                </a:solidFill>
                <a:latin typeface="Arial" charset="0"/>
              </a:rPr>
              <a:t>Leadership Reaction Course (LRC)</a:t>
            </a:r>
          </a:p>
          <a:p>
            <a:pPr marL="800100" lvl="1" indent="-342900" eaLnBrk="0" hangingPunct="0">
              <a:buClr>
                <a:schemeClr val="tx1"/>
              </a:buClr>
              <a:buSzPct val="90000"/>
              <a:buFontTx/>
              <a:buChar char="•"/>
            </a:pPr>
            <a:r>
              <a:rPr lang="en-US" sz="1700" b="1">
                <a:solidFill>
                  <a:srgbClr val="003300"/>
                </a:solidFill>
                <a:latin typeface="Arial" charset="0"/>
              </a:rPr>
              <a:t>Map Reading and Land Navigation</a:t>
            </a:r>
          </a:p>
          <a:p>
            <a:pPr marL="800100" lvl="1" indent="-342900" eaLnBrk="0" hangingPunct="0">
              <a:buClr>
                <a:schemeClr val="tx1"/>
              </a:buClr>
              <a:buSzPct val="90000"/>
              <a:buFontTx/>
              <a:buChar char="•"/>
            </a:pPr>
            <a:r>
              <a:rPr lang="en-US" sz="1700" b="1">
                <a:solidFill>
                  <a:srgbClr val="003300"/>
                </a:solidFill>
                <a:latin typeface="Arial" charset="0"/>
              </a:rPr>
              <a:t>Water Survival  </a:t>
            </a:r>
          </a:p>
          <a:p>
            <a:pPr marL="800100" lvl="1" indent="-342900" eaLnBrk="0" hangingPunct="0">
              <a:buClr>
                <a:schemeClr val="tx1"/>
              </a:buClr>
              <a:buSzPct val="90000"/>
              <a:buFontTx/>
              <a:buChar char="•"/>
            </a:pPr>
            <a:r>
              <a:rPr lang="en-US" sz="1700" b="1">
                <a:solidFill>
                  <a:srgbClr val="003300"/>
                </a:solidFill>
                <a:latin typeface="Arial" charset="0"/>
              </a:rPr>
              <a:t>Awards/Graduation Ceremonies</a:t>
            </a:r>
          </a:p>
        </p:txBody>
      </p:sp>
      <p:sp>
        <p:nvSpPr>
          <p:cNvPr id="464900" name="Text Box 4"/>
          <p:cNvSpPr txBox="1">
            <a:spLocks noChangeArrowheads="1"/>
          </p:cNvSpPr>
          <p:nvPr/>
        </p:nvSpPr>
        <p:spPr bwMode="auto">
          <a:xfrm>
            <a:off x="5257800" y="4038600"/>
            <a:ext cx="4800600" cy="779463"/>
          </a:xfrm>
          <a:prstGeom prst="rect">
            <a:avLst/>
          </a:prstGeom>
          <a:noFill/>
          <a:ln w="12700">
            <a:noFill/>
            <a:miter lim="800000"/>
            <a:headEnd/>
            <a:tailEnd/>
          </a:ln>
        </p:spPr>
        <p:txBody>
          <a:bodyPr>
            <a:spAutoFit/>
          </a:bodyPr>
          <a:lstStyle/>
          <a:p>
            <a:pPr eaLnBrk="0" hangingPunct="0">
              <a:spcBef>
                <a:spcPct val="50000"/>
              </a:spcBef>
            </a:pPr>
            <a:endParaRPr lang="en-US" sz="1800">
              <a:latin typeface="Arial" charset="0"/>
            </a:endParaRPr>
          </a:p>
          <a:p>
            <a:pPr eaLnBrk="0" hangingPunct="0">
              <a:spcBef>
                <a:spcPct val="50000"/>
              </a:spcBef>
            </a:pPr>
            <a:endParaRPr lang="en-US" sz="1800">
              <a:latin typeface="Arial" charset="0"/>
            </a:endParaRPr>
          </a:p>
        </p:txBody>
      </p:sp>
      <p:sp>
        <p:nvSpPr>
          <p:cNvPr id="464901" name="Text Box 5"/>
          <p:cNvSpPr txBox="1">
            <a:spLocks noChangeArrowheads="1"/>
          </p:cNvSpPr>
          <p:nvPr/>
        </p:nvSpPr>
        <p:spPr bwMode="auto">
          <a:xfrm>
            <a:off x="685800" y="4265613"/>
            <a:ext cx="4038600" cy="2592387"/>
          </a:xfrm>
          <a:prstGeom prst="rect">
            <a:avLst/>
          </a:prstGeom>
          <a:noFill/>
          <a:ln w="9525">
            <a:noFill/>
            <a:miter lim="800000"/>
            <a:headEnd/>
            <a:tailEnd/>
          </a:ln>
        </p:spPr>
        <p:txBody>
          <a:bodyPr>
            <a:spAutoFit/>
          </a:bodyPr>
          <a:lstStyle/>
          <a:p>
            <a:pPr marL="457200" indent="-457200" eaLnBrk="0" hangingPunct="0">
              <a:buClr>
                <a:srgbClr val="BE3F00"/>
              </a:buClr>
              <a:buSzPct val="125000"/>
              <a:buFont typeface="Wingdings" pitchFamily="2" charset="2"/>
              <a:buChar char="Ø"/>
            </a:pPr>
            <a:r>
              <a:rPr lang="en-US" sz="1800" b="1" u="sng">
                <a:solidFill>
                  <a:srgbClr val="CC3300"/>
                </a:solidFill>
                <a:latin typeface="Arial" charset="0"/>
              </a:rPr>
              <a:t>Integrated </a:t>
            </a:r>
            <a:r>
              <a:rPr lang="en-US" sz="1800" b="1" u="sng">
                <a:solidFill>
                  <a:srgbClr val="003300"/>
                </a:solidFill>
                <a:latin typeface="Arial" charset="0"/>
              </a:rPr>
              <a:t> </a:t>
            </a:r>
          </a:p>
          <a:p>
            <a:pPr marL="800100" lvl="1" indent="-342900" eaLnBrk="0" hangingPunct="0">
              <a:buClr>
                <a:schemeClr val="tx1"/>
              </a:buClr>
              <a:buSzPct val="90000"/>
              <a:buFontTx/>
              <a:buChar char="•"/>
            </a:pPr>
            <a:r>
              <a:rPr lang="en-US" sz="1700" b="1">
                <a:solidFill>
                  <a:srgbClr val="003300"/>
                </a:solidFill>
                <a:latin typeface="Arial" charset="0"/>
              </a:rPr>
              <a:t>Physical Fitness</a:t>
            </a:r>
          </a:p>
          <a:p>
            <a:pPr marL="800100" lvl="1" indent="-342900" eaLnBrk="0" hangingPunct="0">
              <a:buClr>
                <a:schemeClr val="tx1"/>
              </a:buClr>
              <a:buSzPct val="90000"/>
              <a:buFontTx/>
              <a:buChar char="•"/>
            </a:pPr>
            <a:r>
              <a:rPr lang="en-US" sz="1700" b="1">
                <a:solidFill>
                  <a:srgbClr val="003300"/>
                </a:solidFill>
                <a:latin typeface="Arial" charset="0"/>
              </a:rPr>
              <a:t>Leadership </a:t>
            </a:r>
          </a:p>
          <a:p>
            <a:pPr marL="800100" lvl="1" indent="-342900" eaLnBrk="0" hangingPunct="0">
              <a:buClr>
                <a:schemeClr val="tx1"/>
              </a:buClr>
              <a:buSzPct val="90000"/>
              <a:buFontTx/>
              <a:buChar char="•"/>
            </a:pPr>
            <a:r>
              <a:rPr lang="en-US" sz="1700" b="1">
                <a:solidFill>
                  <a:srgbClr val="003300"/>
                </a:solidFill>
                <a:latin typeface="Arial" charset="0"/>
              </a:rPr>
              <a:t>Drill and Ceremonies</a:t>
            </a:r>
          </a:p>
          <a:p>
            <a:pPr marL="800100" lvl="1" indent="-342900" eaLnBrk="0" hangingPunct="0">
              <a:buClr>
                <a:schemeClr val="tx1"/>
              </a:buClr>
              <a:buSzPct val="90000"/>
              <a:buFontTx/>
              <a:buChar char="•"/>
            </a:pPr>
            <a:r>
              <a:rPr lang="en-US" sz="1700" b="1">
                <a:solidFill>
                  <a:srgbClr val="003300"/>
                </a:solidFill>
                <a:latin typeface="Arial" charset="0"/>
              </a:rPr>
              <a:t>Personal Hygiene and Field Sanitation</a:t>
            </a:r>
          </a:p>
          <a:p>
            <a:pPr marL="800100" lvl="1" indent="-342900" eaLnBrk="0" hangingPunct="0">
              <a:buClr>
                <a:schemeClr val="tx1"/>
              </a:buClr>
              <a:buSzPct val="90000"/>
              <a:buFontTx/>
              <a:buChar char="•"/>
            </a:pPr>
            <a:r>
              <a:rPr lang="en-US" sz="1700" b="1">
                <a:solidFill>
                  <a:srgbClr val="003300"/>
                </a:solidFill>
                <a:latin typeface="Arial" charset="0"/>
              </a:rPr>
              <a:t>Organized Activities</a:t>
            </a:r>
          </a:p>
          <a:p>
            <a:pPr marL="800100" lvl="1" indent="-342900" eaLnBrk="0" hangingPunct="0">
              <a:buClr>
                <a:schemeClr val="tx1"/>
              </a:buClr>
              <a:buSzPct val="90000"/>
              <a:buFontTx/>
              <a:buChar char="•"/>
            </a:pPr>
            <a:endParaRPr lang="en-US" sz="1700" b="1">
              <a:solidFill>
                <a:srgbClr val="003300"/>
              </a:solidFill>
              <a:latin typeface="Arial" charset="0"/>
            </a:endParaRPr>
          </a:p>
          <a:p>
            <a:pPr marL="457200" indent="-457200" eaLnBrk="0" hangingPunct="0">
              <a:spcBef>
                <a:spcPct val="50000"/>
              </a:spcBef>
              <a:spcAft>
                <a:spcPct val="25000"/>
              </a:spcAft>
              <a:buClr>
                <a:srgbClr val="BE3F00"/>
              </a:buClr>
              <a:buFont typeface="Wingdings" pitchFamily="2" charset="2"/>
              <a:buChar char="§"/>
            </a:pPr>
            <a:endParaRPr lang="en-US" sz="1700" b="1">
              <a:solidFill>
                <a:srgbClr val="003300"/>
              </a:solidFill>
              <a:latin typeface="Arial" charset="0"/>
            </a:endParaRPr>
          </a:p>
        </p:txBody>
      </p:sp>
      <p:pic>
        <p:nvPicPr>
          <p:cNvPr id="464902" name="Picture 7"/>
          <p:cNvPicPr>
            <a:picLocks noChangeAspect="1" noChangeArrowheads="1"/>
          </p:cNvPicPr>
          <p:nvPr/>
        </p:nvPicPr>
        <p:blipFill>
          <a:blip r:embed="rId3"/>
          <a:srcRect/>
          <a:stretch>
            <a:fillRect/>
          </a:stretch>
        </p:blipFill>
        <p:spPr bwMode="auto">
          <a:xfrm>
            <a:off x="4495800" y="2590800"/>
            <a:ext cx="4114800" cy="2514600"/>
          </a:xfrm>
          <a:prstGeom prst="rect">
            <a:avLst/>
          </a:prstGeom>
          <a:noFill/>
          <a:ln w="12700">
            <a:noFill/>
            <a:miter lim="800000"/>
            <a:headEnd/>
            <a:tailEnd/>
          </a:ln>
        </p:spPr>
      </p:pic>
      <p:sp>
        <p:nvSpPr>
          <p:cNvPr id="240649" name="Rectangle 9"/>
          <p:cNvSpPr>
            <a:spLocks noChangeArrowheads="1"/>
          </p:cNvSpPr>
          <p:nvPr/>
        </p:nvSpPr>
        <p:spPr bwMode="auto">
          <a:xfrm>
            <a:off x="830263" y="533400"/>
            <a:ext cx="8389937" cy="533400"/>
          </a:xfrm>
          <a:prstGeom prst="rect">
            <a:avLst/>
          </a:prstGeom>
          <a:noFill/>
          <a:ln w="12700">
            <a:noFill/>
            <a:miter lim="800000"/>
            <a:headEnd/>
            <a:tailEnd/>
          </a:ln>
          <a:effectLst/>
        </p:spPr>
        <p:txBody>
          <a:bodyPr lIns="90488" tIns="44450" rIns="90488" bIns="44450" anchor="ctr"/>
          <a:lstStyle/>
          <a:p>
            <a:pPr algn="ctr">
              <a:lnSpc>
                <a:spcPct val="75000"/>
              </a:lnSpc>
              <a:defRPr/>
            </a:pPr>
            <a:r>
              <a:rPr lang="en-US" b="1" i="1" dirty="0" smtClean="0">
                <a:effectLst>
                  <a:outerShdw blurRad="38100" dist="38100" dir="2700000" algn="tl">
                    <a:srgbClr val="C0C0C0"/>
                  </a:outerShdw>
                </a:effectLst>
                <a:latin typeface="Arial" charset="0"/>
                <a:cs typeface="+mn-cs"/>
              </a:rPr>
              <a:t>JROTC Cadet Leadership Challenge </a:t>
            </a:r>
            <a:r>
              <a:rPr lang="en-US" b="1" i="1" dirty="0">
                <a:effectLst>
                  <a:outerShdw blurRad="38100" dist="38100" dir="2700000" algn="tl">
                    <a:srgbClr val="C0C0C0"/>
                  </a:outerShdw>
                </a:effectLst>
                <a:latin typeface="Arial" charset="0"/>
                <a:cs typeface="+mn-cs"/>
              </a:rPr>
              <a:t>(“Summer Camp”) </a:t>
            </a:r>
            <a:r>
              <a:rPr lang="en-US" b="1" i="1" dirty="0" smtClean="0">
                <a:effectLst>
                  <a:outerShdw blurRad="38100" dist="38100" dir="2700000" algn="tl">
                    <a:srgbClr val="C0C0C0"/>
                  </a:outerShdw>
                </a:effectLst>
                <a:latin typeface="Arial" charset="0"/>
                <a:cs typeface="+mn-cs"/>
              </a:rPr>
              <a:t>  </a:t>
            </a:r>
            <a:endParaRPr lang="en-US" b="1" i="1" dirty="0">
              <a:effectLst>
                <a:outerShdw blurRad="38100" dist="38100" dir="2700000" algn="tl">
                  <a:srgbClr val="C0C0C0"/>
                </a:outerShdw>
              </a:effectLst>
              <a:latin typeface="Arial" charset="0"/>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4"/>
          <p:cNvSpPr>
            <a:spLocks noGrp="1"/>
          </p:cNvSpPr>
          <p:nvPr>
            <p:ph type="sldNum" sz="quarter" idx="10"/>
          </p:nvPr>
        </p:nvSpPr>
        <p:spPr>
          <a:noFill/>
        </p:spPr>
        <p:txBody>
          <a:bodyPr/>
          <a:lstStyle/>
          <a:p>
            <a:fld id="{F7D997DA-3244-48A7-8B49-1FBE8BAA552F}" type="slidenum">
              <a:rPr lang="en-US" smtClean="0">
                <a:cs typeface="Arial" charset="0"/>
              </a:rPr>
              <a:pPr/>
              <a:t>11</a:t>
            </a:fld>
            <a:endParaRPr lang="en-US" smtClean="0">
              <a:cs typeface="Arial" charset="0"/>
            </a:endParaRPr>
          </a:p>
        </p:txBody>
      </p:sp>
      <p:grpSp>
        <p:nvGrpSpPr>
          <p:cNvPr id="32770" name="Group 3"/>
          <p:cNvGrpSpPr>
            <a:grpSpLocks/>
          </p:cNvGrpSpPr>
          <p:nvPr/>
        </p:nvGrpSpPr>
        <p:grpSpPr bwMode="auto">
          <a:xfrm>
            <a:off x="228600" y="1981200"/>
            <a:ext cx="3311525" cy="1524000"/>
            <a:chOff x="114" y="1206"/>
            <a:chExt cx="1702" cy="960"/>
          </a:xfrm>
        </p:grpSpPr>
        <p:sp>
          <p:nvSpPr>
            <p:cNvPr id="32786" name="Text Box 5"/>
            <p:cNvSpPr txBox="1">
              <a:spLocks noChangeArrowheads="1"/>
            </p:cNvSpPr>
            <p:nvPr/>
          </p:nvSpPr>
          <p:spPr bwMode="auto">
            <a:xfrm>
              <a:off x="114" y="1716"/>
              <a:ext cx="1141" cy="194"/>
            </a:xfrm>
            <a:prstGeom prst="rect">
              <a:avLst/>
            </a:prstGeom>
            <a:noFill/>
            <a:ln w="9525">
              <a:noFill/>
              <a:miter lim="800000"/>
              <a:headEnd/>
              <a:tailEnd/>
            </a:ln>
          </p:spPr>
          <p:txBody>
            <a:bodyPr wrap="none">
              <a:spAutoFit/>
            </a:bodyPr>
            <a:lstStyle/>
            <a:p>
              <a:r>
                <a:rPr lang="en-US" sz="1400" b="1" dirty="0">
                  <a:latin typeface="Arial" charset="0"/>
                </a:rPr>
                <a:t>African American 	</a:t>
              </a:r>
              <a:r>
                <a:rPr lang="en-US" sz="1400" b="1" dirty="0" smtClean="0">
                  <a:latin typeface="Arial" charset="0"/>
                </a:rPr>
                <a:t>11</a:t>
              </a:r>
              <a:endParaRPr lang="en-US" sz="1400" b="1" dirty="0">
                <a:latin typeface="Arial" charset="0"/>
              </a:endParaRPr>
            </a:p>
          </p:txBody>
        </p:sp>
        <p:sp>
          <p:nvSpPr>
            <p:cNvPr id="32787" name="Text Box 6"/>
            <p:cNvSpPr txBox="1">
              <a:spLocks noChangeArrowheads="1"/>
            </p:cNvSpPr>
            <p:nvPr/>
          </p:nvSpPr>
          <p:spPr bwMode="auto">
            <a:xfrm>
              <a:off x="123" y="1206"/>
              <a:ext cx="1693" cy="192"/>
            </a:xfrm>
            <a:prstGeom prst="rect">
              <a:avLst/>
            </a:prstGeom>
            <a:noFill/>
            <a:ln w="9525">
              <a:noFill/>
              <a:miter lim="800000"/>
              <a:headEnd/>
              <a:tailEnd/>
            </a:ln>
          </p:spPr>
          <p:txBody>
            <a:bodyPr>
              <a:spAutoFit/>
            </a:bodyPr>
            <a:lstStyle/>
            <a:p>
              <a:r>
                <a:rPr lang="en-US" sz="1400" b="1" dirty="0">
                  <a:latin typeface="Arial" charset="0"/>
                </a:rPr>
                <a:t>Caucasian 	</a:t>
              </a:r>
              <a:r>
                <a:rPr lang="en-US" sz="1400" b="1" dirty="0" smtClean="0">
                  <a:latin typeface="Arial" charset="0"/>
                </a:rPr>
                <a:t>71</a:t>
              </a:r>
              <a:endParaRPr lang="en-US" sz="1400" b="1" dirty="0">
                <a:latin typeface="Arial" charset="0"/>
              </a:endParaRPr>
            </a:p>
          </p:txBody>
        </p:sp>
        <p:sp>
          <p:nvSpPr>
            <p:cNvPr id="32788" name="Text Box 7"/>
            <p:cNvSpPr txBox="1">
              <a:spLocks noChangeArrowheads="1"/>
            </p:cNvSpPr>
            <p:nvPr/>
          </p:nvSpPr>
          <p:spPr bwMode="auto">
            <a:xfrm>
              <a:off x="116" y="1446"/>
              <a:ext cx="1146" cy="194"/>
            </a:xfrm>
            <a:prstGeom prst="rect">
              <a:avLst/>
            </a:prstGeom>
            <a:noFill/>
            <a:ln w="9525">
              <a:noFill/>
              <a:miter lim="800000"/>
              <a:headEnd/>
              <a:tailEnd/>
            </a:ln>
          </p:spPr>
          <p:txBody>
            <a:bodyPr wrap="none">
              <a:spAutoFit/>
            </a:bodyPr>
            <a:lstStyle/>
            <a:p>
              <a:r>
                <a:rPr lang="en-US" sz="1400" b="1" dirty="0">
                  <a:latin typeface="Arial" charset="0"/>
                </a:rPr>
                <a:t>Hispanic 		</a:t>
              </a:r>
              <a:r>
                <a:rPr lang="en-US" sz="1400" b="1" dirty="0" smtClean="0">
                  <a:latin typeface="Arial" charset="0"/>
                </a:rPr>
                <a:t>13</a:t>
              </a:r>
              <a:endParaRPr lang="en-US" sz="1400" b="1" dirty="0">
                <a:latin typeface="Arial" charset="0"/>
              </a:endParaRPr>
            </a:p>
          </p:txBody>
        </p:sp>
        <p:sp>
          <p:nvSpPr>
            <p:cNvPr id="32789" name="Text Box 8"/>
            <p:cNvSpPr txBox="1">
              <a:spLocks noChangeArrowheads="1"/>
            </p:cNvSpPr>
            <p:nvPr/>
          </p:nvSpPr>
          <p:spPr bwMode="auto">
            <a:xfrm>
              <a:off x="114" y="1974"/>
              <a:ext cx="1085" cy="192"/>
            </a:xfrm>
            <a:prstGeom prst="rect">
              <a:avLst/>
            </a:prstGeom>
            <a:noFill/>
            <a:ln w="9525">
              <a:noFill/>
              <a:miter lim="800000"/>
              <a:headEnd/>
              <a:tailEnd/>
            </a:ln>
          </p:spPr>
          <p:txBody>
            <a:bodyPr wrap="none">
              <a:spAutoFit/>
            </a:bodyPr>
            <a:lstStyle/>
            <a:p>
              <a:r>
                <a:rPr lang="en-US" sz="1400" b="1" dirty="0" smtClean="0">
                  <a:latin typeface="Arial" charset="0"/>
                </a:rPr>
                <a:t>Asian </a:t>
              </a:r>
              <a:r>
                <a:rPr lang="en-US" sz="1400" b="1" dirty="0">
                  <a:latin typeface="Arial" charset="0"/>
                </a:rPr>
                <a:t>		</a:t>
              </a:r>
              <a:r>
                <a:rPr lang="en-US" sz="1400" b="1" dirty="0" smtClean="0">
                  <a:latin typeface="Arial" charset="0"/>
                </a:rPr>
                <a:t>6</a:t>
              </a:r>
              <a:endParaRPr lang="en-US" sz="1400" b="1" dirty="0">
                <a:latin typeface="Arial" charset="0"/>
              </a:endParaRPr>
            </a:p>
          </p:txBody>
        </p:sp>
      </p:grpSp>
      <p:sp>
        <p:nvSpPr>
          <p:cNvPr id="32771" name="Text Box 16"/>
          <p:cNvSpPr txBox="1">
            <a:spLocks noChangeArrowheads="1"/>
          </p:cNvSpPr>
          <p:nvPr/>
        </p:nvSpPr>
        <p:spPr bwMode="auto">
          <a:xfrm>
            <a:off x="4787900" y="2206625"/>
            <a:ext cx="2230098" cy="307777"/>
          </a:xfrm>
          <a:prstGeom prst="rect">
            <a:avLst/>
          </a:prstGeom>
          <a:noFill/>
          <a:ln w="9525">
            <a:noFill/>
            <a:miter lim="800000"/>
            <a:headEnd/>
            <a:tailEnd/>
          </a:ln>
        </p:spPr>
        <p:txBody>
          <a:bodyPr wrap="none">
            <a:spAutoFit/>
          </a:bodyPr>
          <a:lstStyle/>
          <a:p>
            <a:r>
              <a:rPr lang="en-US" sz="1400" b="1" dirty="0">
                <a:latin typeface="Arial" charset="0"/>
              </a:rPr>
              <a:t>Female 		</a:t>
            </a:r>
            <a:r>
              <a:rPr lang="en-US" sz="1400" b="1" dirty="0" smtClean="0">
                <a:latin typeface="Arial" charset="0"/>
              </a:rPr>
              <a:t>44</a:t>
            </a:r>
            <a:endParaRPr lang="en-US" sz="1400" b="1" dirty="0">
              <a:latin typeface="Arial" charset="0"/>
            </a:endParaRPr>
          </a:p>
        </p:txBody>
      </p:sp>
      <p:sp>
        <p:nvSpPr>
          <p:cNvPr id="32772" name="Text Box 17"/>
          <p:cNvSpPr txBox="1">
            <a:spLocks noChangeArrowheads="1"/>
          </p:cNvSpPr>
          <p:nvPr/>
        </p:nvSpPr>
        <p:spPr bwMode="auto">
          <a:xfrm>
            <a:off x="4800600" y="1828800"/>
            <a:ext cx="2230098" cy="307777"/>
          </a:xfrm>
          <a:prstGeom prst="rect">
            <a:avLst/>
          </a:prstGeom>
          <a:noFill/>
          <a:ln w="9525">
            <a:noFill/>
            <a:miter lim="800000"/>
            <a:headEnd/>
            <a:tailEnd/>
          </a:ln>
        </p:spPr>
        <p:txBody>
          <a:bodyPr wrap="none">
            <a:spAutoFit/>
          </a:bodyPr>
          <a:lstStyle/>
          <a:p>
            <a:r>
              <a:rPr lang="en-US" sz="1400" b="1" dirty="0">
                <a:latin typeface="Arial" charset="0"/>
              </a:rPr>
              <a:t>Male 		</a:t>
            </a:r>
            <a:r>
              <a:rPr lang="en-US" sz="1400" b="1" dirty="0" smtClean="0">
                <a:latin typeface="Arial" charset="0"/>
              </a:rPr>
              <a:t>57</a:t>
            </a:r>
            <a:endParaRPr lang="en-US" sz="1400" b="1" dirty="0">
              <a:latin typeface="Arial" charset="0"/>
            </a:endParaRPr>
          </a:p>
        </p:txBody>
      </p:sp>
      <p:grpSp>
        <p:nvGrpSpPr>
          <p:cNvPr id="32773" name="Group 18"/>
          <p:cNvGrpSpPr>
            <a:grpSpLocks/>
          </p:cNvGrpSpPr>
          <p:nvPr/>
        </p:nvGrpSpPr>
        <p:grpSpPr bwMode="auto">
          <a:xfrm>
            <a:off x="381000" y="4648201"/>
            <a:ext cx="1307230" cy="1451708"/>
            <a:chOff x="1050" y="2625"/>
            <a:chExt cx="663" cy="743"/>
          </a:xfrm>
        </p:grpSpPr>
        <p:sp>
          <p:nvSpPr>
            <p:cNvPr id="32782" name="Text Box 20"/>
            <p:cNvSpPr txBox="1">
              <a:spLocks noChangeArrowheads="1"/>
            </p:cNvSpPr>
            <p:nvPr/>
          </p:nvSpPr>
          <p:spPr bwMode="auto">
            <a:xfrm>
              <a:off x="1050" y="2625"/>
              <a:ext cx="663" cy="158"/>
            </a:xfrm>
            <a:prstGeom prst="rect">
              <a:avLst/>
            </a:prstGeom>
            <a:noFill/>
            <a:ln w="9525">
              <a:noFill/>
              <a:miter lim="800000"/>
              <a:headEnd/>
              <a:tailEnd/>
            </a:ln>
          </p:spPr>
          <p:txBody>
            <a:bodyPr wrap="none">
              <a:spAutoFit/>
            </a:bodyPr>
            <a:lstStyle/>
            <a:p>
              <a:r>
                <a:rPr lang="en-US" sz="1400" b="1" dirty="0">
                  <a:latin typeface="Arial" charset="0"/>
                </a:rPr>
                <a:t>LET 1 - 	</a:t>
              </a:r>
              <a:r>
                <a:rPr lang="en-US" sz="1400" b="1" dirty="0" smtClean="0">
                  <a:latin typeface="Arial" charset="0"/>
                </a:rPr>
                <a:t>62</a:t>
              </a:r>
              <a:endParaRPr lang="en-US" sz="1400" b="1" dirty="0">
                <a:latin typeface="Arial" charset="0"/>
              </a:endParaRPr>
            </a:p>
          </p:txBody>
        </p:sp>
        <p:sp>
          <p:nvSpPr>
            <p:cNvPr id="32783" name="Text Box 21"/>
            <p:cNvSpPr txBox="1">
              <a:spLocks noChangeArrowheads="1"/>
            </p:cNvSpPr>
            <p:nvPr/>
          </p:nvSpPr>
          <p:spPr bwMode="auto">
            <a:xfrm>
              <a:off x="1050" y="2820"/>
              <a:ext cx="663" cy="158"/>
            </a:xfrm>
            <a:prstGeom prst="rect">
              <a:avLst/>
            </a:prstGeom>
            <a:noFill/>
            <a:ln w="9525">
              <a:noFill/>
              <a:miter lim="800000"/>
              <a:headEnd/>
              <a:tailEnd/>
            </a:ln>
          </p:spPr>
          <p:txBody>
            <a:bodyPr wrap="none">
              <a:spAutoFit/>
            </a:bodyPr>
            <a:lstStyle/>
            <a:p>
              <a:r>
                <a:rPr lang="en-US" sz="1400" b="1" dirty="0">
                  <a:latin typeface="Arial" charset="0"/>
                </a:rPr>
                <a:t>LET 2 – 	</a:t>
              </a:r>
              <a:r>
                <a:rPr lang="en-US" sz="1400" b="1" dirty="0" smtClean="0">
                  <a:latin typeface="Arial" charset="0"/>
                </a:rPr>
                <a:t>24</a:t>
              </a:r>
              <a:endParaRPr lang="en-US" sz="1400" b="1" dirty="0">
                <a:latin typeface="Arial" charset="0"/>
              </a:endParaRPr>
            </a:p>
          </p:txBody>
        </p:sp>
        <p:sp>
          <p:nvSpPr>
            <p:cNvPr id="32784" name="Text Box 22"/>
            <p:cNvSpPr txBox="1">
              <a:spLocks noChangeArrowheads="1"/>
            </p:cNvSpPr>
            <p:nvPr/>
          </p:nvSpPr>
          <p:spPr bwMode="auto">
            <a:xfrm>
              <a:off x="1050" y="3015"/>
              <a:ext cx="663" cy="158"/>
            </a:xfrm>
            <a:prstGeom prst="rect">
              <a:avLst/>
            </a:prstGeom>
            <a:noFill/>
            <a:ln w="9525">
              <a:noFill/>
              <a:miter lim="800000"/>
              <a:headEnd/>
              <a:tailEnd/>
            </a:ln>
          </p:spPr>
          <p:txBody>
            <a:bodyPr wrap="none">
              <a:spAutoFit/>
            </a:bodyPr>
            <a:lstStyle/>
            <a:p>
              <a:r>
                <a:rPr lang="en-US" sz="1400" b="1" dirty="0">
                  <a:latin typeface="Arial" charset="0"/>
                </a:rPr>
                <a:t>LET 3 – 	</a:t>
              </a:r>
              <a:r>
                <a:rPr lang="en-US" sz="1400" b="1" dirty="0" smtClean="0">
                  <a:latin typeface="Arial" charset="0"/>
                </a:rPr>
                <a:t>12</a:t>
              </a:r>
              <a:endParaRPr lang="en-US" sz="1400" b="1" dirty="0">
                <a:latin typeface="Arial" charset="0"/>
              </a:endParaRPr>
            </a:p>
          </p:txBody>
        </p:sp>
        <p:sp>
          <p:nvSpPr>
            <p:cNvPr id="32785" name="Text Box 23"/>
            <p:cNvSpPr txBox="1">
              <a:spLocks noChangeArrowheads="1"/>
            </p:cNvSpPr>
            <p:nvPr/>
          </p:nvSpPr>
          <p:spPr bwMode="auto">
            <a:xfrm>
              <a:off x="1050" y="3210"/>
              <a:ext cx="612" cy="158"/>
            </a:xfrm>
            <a:prstGeom prst="rect">
              <a:avLst/>
            </a:prstGeom>
            <a:noFill/>
            <a:ln w="9525">
              <a:noFill/>
              <a:miter lim="800000"/>
              <a:headEnd/>
              <a:tailEnd/>
            </a:ln>
          </p:spPr>
          <p:txBody>
            <a:bodyPr wrap="none">
              <a:spAutoFit/>
            </a:bodyPr>
            <a:lstStyle/>
            <a:p>
              <a:r>
                <a:rPr lang="en-US" sz="1400" b="1" dirty="0">
                  <a:latin typeface="Arial" charset="0"/>
                </a:rPr>
                <a:t>LET 4 – 	3</a:t>
              </a:r>
            </a:p>
          </p:txBody>
        </p:sp>
      </p:grpSp>
      <p:sp>
        <p:nvSpPr>
          <p:cNvPr id="32774" name="Line 24"/>
          <p:cNvSpPr>
            <a:spLocks noChangeShapeType="1"/>
          </p:cNvSpPr>
          <p:nvPr/>
        </p:nvSpPr>
        <p:spPr bwMode="auto">
          <a:xfrm>
            <a:off x="4648200" y="1143000"/>
            <a:ext cx="12700" cy="2667000"/>
          </a:xfrm>
          <a:prstGeom prst="line">
            <a:avLst/>
          </a:prstGeom>
          <a:noFill/>
          <a:ln w="9525">
            <a:solidFill>
              <a:schemeClr val="tx1"/>
            </a:solidFill>
            <a:round/>
            <a:headEnd/>
            <a:tailEnd/>
          </a:ln>
        </p:spPr>
        <p:txBody>
          <a:bodyPr/>
          <a:lstStyle/>
          <a:p>
            <a:endParaRPr lang="en-US"/>
          </a:p>
        </p:txBody>
      </p:sp>
      <p:sp>
        <p:nvSpPr>
          <p:cNvPr id="32775" name="Line 25"/>
          <p:cNvSpPr>
            <a:spLocks noChangeShapeType="1"/>
          </p:cNvSpPr>
          <p:nvPr/>
        </p:nvSpPr>
        <p:spPr bwMode="auto">
          <a:xfrm>
            <a:off x="228600" y="3835400"/>
            <a:ext cx="8763000" cy="0"/>
          </a:xfrm>
          <a:prstGeom prst="line">
            <a:avLst/>
          </a:prstGeom>
          <a:noFill/>
          <a:ln w="9525">
            <a:solidFill>
              <a:schemeClr val="tx1"/>
            </a:solidFill>
            <a:round/>
            <a:headEnd/>
            <a:tailEnd/>
          </a:ln>
        </p:spPr>
        <p:txBody>
          <a:bodyPr/>
          <a:lstStyle/>
          <a:p>
            <a:endParaRPr lang="en-US"/>
          </a:p>
        </p:txBody>
      </p:sp>
      <p:sp>
        <p:nvSpPr>
          <p:cNvPr id="32776" name="Text Box 26"/>
          <p:cNvSpPr txBox="1">
            <a:spLocks noChangeArrowheads="1"/>
          </p:cNvSpPr>
          <p:nvPr/>
        </p:nvSpPr>
        <p:spPr bwMode="auto">
          <a:xfrm>
            <a:off x="152400" y="1355725"/>
            <a:ext cx="960438" cy="396875"/>
          </a:xfrm>
          <a:prstGeom prst="rect">
            <a:avLst/>
          </a:prstGeom>
          <a:noFill/>
          <a:ln w="9525">
            <a:noFill/>
            <a:miter lim="800000"/>
            <a:headEnd/>
            <a:tailEnd/>
          </a:ln>
        </p:spPr>
        <p:txBody>
          <a:bodyPr wrap="none">
            <a:spAutoFit/>
          </a:bodyPr>
          <a:lstStyle/>
          <a:p>
            <a:r>
              <a:rPr lang="en-US" sz="2000" b="1" i="1" u="sng">
                <a:latin typeface="Arial" charset="0"/>
              </a:rPr>
              <a:t>Ethnic</a:t>
            </a:r>
          </a:p>
        </p:txBody>
      </p:sp>
      <p:sp>
        <p:nvSpPr>
          <p:cNvPr id="32777" name="Text Box 27"/>
          <p:cNvSpPr txBox="1">
            <a:spLocks noChangeArrowheads="1"/>
          </p:cNvSpPr>
          <p:nvPr/>
        </p:nvSpPr>
        <p:spPr bwMode="auto">
          <a:xfrm>
            <a:off x="4724400" y="1295400"/>
            <a:ext cx="1073150" cy="396875"/>
          </a:xfrm>
          <a:prstGeom prst="rect">
            <a:avLst/>
          </a:prstGeom>
          <a:noFill/>
          <a:ln w="9525">
            <a:noFill/>
            <a:miter lim="800000"/>
            <a:headEnd/>
            <a:tailEnd/>
          </a:ln>
        </p:spPr>
        <p:txBody>
          <a:bodyPr wrap="none">
            <a:spAutoFit/>
          </a:bodyPr>
          <a:lstStyle/>
          <a:p>
            <a:r>
              <a:rPr lang="en-US" sz="2000" b="1" i="1" u="sng">
                <a:latin typeface="Arial" charset="0"/>
              </a:rPr>
              <a:t>Gender</a:t>
            </a:r>
          </a:p>
        </p:txBody>
      </p:sp>
      <p:sp>
        <p:nvSpPr>
          <p:cNvPr id="32778" name="Text Box 28"/>
          <p:cNvSpPr txBox="1">
            <a:spLocks noChangeArrowheads="1"/>
          </p:cNvSpPr>
          <p:nvPr/>
        </p:nvSpPr>
        <p:spPr bwMode="auto">
          <a:xfrm>
            <a:off x="228600" y="4038600"/>
            <a:ext cx="2228850" cy="396875"/>
          </a:xfrm>
          <a:prstGeom prst="rect">
            <a:avLst/>
          </a:prstGeom>
          <a:noFill/>
          <a:ln w="9525">
            <a:noFill/>
            <a:miter lim="800000"/>
            <a:headEnd/>
            <a:tailEnd/>
          </a:ln>
        </p:spPr>
        <p:txBody>
          <a:bodyPr wrap="none">
            <a:spAutoFit/>
          </a:bodyPr>
          <a:lstStyle/>
          <a:p>
            <a:r>
              <a:rPr lang="en-US" sz="2000" b="1" i="1" u="sng">
                <a:latin typeface="Arial" charset="0"/>
              </a:rPr>
              <a:t>Enrollment Level</a:t>
            </a:r>
          </a:p>
        </p:txBody>
      </p:sp>
      <p:sp>
        <p:nvSpPr>
          <p:cNvPr id="390173" name="Cloud"/>
          <p:cNvSpPr>
            <a:spLocks noChangeAspect="1" noEditPoints="1" noChangeArrowheads="1"/>
          </p:cNvSpPr>
          <p:nvPr/>
        </p:nvSpPr>
        <p:spPr bwMode="auto">
          <a:xfrm>
            <a:off x="4267200" y="4419600"/>
            <a:ext cx="1600200" cy="10731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r>
              <a:rPr lang="en-US" sz="1800" b="1" dirty="0">
                <a:latin typeface="Arial" charset="0"/>
              </a:rPr>
              <a:t>    </a:t>
            </a:r>
            <a:r>
              <a:rPr lang="en-US" sz="1800" b="1" dirty="0" smtClean="0">
                <a:latin typeface="Arial" charset="0"/>
              </a:rPr>
              <a:t>101 </a:t>
            </a:r>
            <a:r>
              <a:rPr lang="en-US" sz="1800" b="1" dirty="0">
                <a:latin typeface="Arial" charset="0"/>
              </a:rPr>
              <a:t>Cadets</a:t>
            </a:r>
          </a:p>
          <a:p>
            <a:endParaRPr lang="en-US" sz="1800" b="1" dirty="0">
              <a:latin typeface="Arial" charset="0"/>
            </a:endParaRPr>
          </a:p>
        </p:txBody>
      </p:sp>
      <p:sp>
        <p:nvSpPr>
          <p:cNvPr id="390175" name="Rectangle 31"/>
          <p:cNvSpPr>
            <a:spLocks noChangeArrowheads="1"/>
          </p:cNvSpPr>
          <p:nvPr/>
        </p:nvSpPr>
        <p:spPr bwMode="auto">
          <a:xfrm>
            <a:off x="754063" y="457200"/>
            <a:ext cx="8085137" cy="533400"/>
          </a:xfrm>
          <a:prstGeom prst="rect">
            <a:avLst/>
          </a:prstGeom>
          <a:noFill/>
          <a:ln w="12700">
            <a:noFill/>
            <a:miter lim="800000"/>
            <a:headEnd/>
            <a:tailEnd/>
          </a:ln>
          <a:effectLst/>
        </p:spPr>
        <p:txBody>
          <a:bodyPr lIns="90488" tIns="44450" rIns="90488" bIns="44450" anchor="ctr"/>
          <a:lstStyle/>
          <a:p>
            <a:pPr algn="ctr">
              <a:lnSpc>
                <a:spcPct val="75000"/>
              </a:lnSpc>
            </a:pPr>
            <a:r>
              <a:rPr lang="en-US" b="1" i="1" dirty="0">
                <a:effectLst>
                  <a:outerShdw blurRad="38100" dist="38100" dir="2700000" algn="tl">
                    <a:srgbClr val="C0C0C0"/>
                  </a:outerShdw>
                </a:effectLst>
                <a:latin typeface="Arial" charset="0"/>
              </a:rPr>
              <a:t>SY </a:t>
            </a:r>
            <a:r>
              <a:rPr lang="en-US" b="1" i="1" dirty="0" smtClean="0">
                <a:effectLst>
                  <a:outerShdw blurRad="38100" dist="38100" dir="2700000" algn="tl">
                    <a:srgbClr val="C0C0C0"/>
                  </a:outerShdw>
                </a:effectLst>
                <a:latin typeface="Arial" charset="0"/>
              </a:rPr>
              <a:t>16-17 </a:t>
            </a:r>
            <a:r>
              <a:rPr lang="en-US" b="1" i="1" dirty="0">
                <a:effectLst>
                  <a:outerShdw blurRad="38100" dist="38100" dir="2700000" algn="tl">
                    <a:srgbClr val="C0C0C0"/>
                  </a:outerShdw>
                </a:effectLst>
                <a:latin typeface="Arial" charset="0"/>
              </a:rPr>
              <a:t>Program Demographics </a:t>
            </a:r>
          </a:p>
        </p:txBody>
      </p:sp>
      <p:sp>
        <p:nvSpPr>
          <p:cNvPr id="32781" name="TextBox 26"/>
          <p:cNvSpPr txBox="1">
            <a:spLocks noChangeArrowheads="1"/>
          </p:cNvSpPr>
          <p:nvPr/>
        </p:nvSpPr>
        <p:spPr bwMode="auto">
          <a:xfrm>
            <a:off x="576263" y="6248400"/>
            <a:ext cx="6508750" cy="338138"/>
          </a:xfrm>
          <a:prstGeom prst="rect">
            <a:avLst/>
          </a:prstGeom>
          <a:noFill/>
          <a:ln w="9525">
            <a:noFill/>
            <a:miter lim="800000"/>
            <a:headEnd/>
            <a:tailEnd/>
          </a:ln>
        </p:spPr>
        <p:txBody>
          <a:bodyPr wrap="none">
            <a:spAutoFit/>
          </a:bodyPr>
          <a:lstStyle/>
          <a:p>
            <a:pPr algn="ctr"/>
            <a:r>
              <a:rPr lang="en-US" sz="1600"/>
              <a:t>LET level may not correlate to academic year  …  A senior could be a LET 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auto">
          <a:xfrm>
            <a:off x="1905000" y="3505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47" name="Text Box 11"/>
          <p:cNvSpPr txBox="1">
            <a:spLocks noChangeArrowheads="1"/>
          </p:cNvSpPr>
          <p:nvPr/>
        </p:nvSpPr>
        <p:spPr bwMode="auto">
          <a:xfrm>
            <a:off x="1933575" y="3124200"/>
            <a:ext cx="5381625" cy="608013"/>
          </a:xfrm>
          <a:prstGeom prst="rect">
            <a:avLst/>
          </a:prstGeom>
          <a:solidFill>
            <a:srgbClr val="D61C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EMHS REDSKIN BATTALION JROTC</a:t>
            </a:r>
          </a:p>
        </p:txBody>
      </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4763"/>
            <a:ext cx="4402137"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AutoShape 9" descr="https://mail.google.com/mail/u/0/?ui=2&amp;ik=4a20becd4a&amp;view=fimg&amp;th=15a816cc2f1d5e71&amp;attid=0.1&amp;disp=thd&amp;realattid=f_izolr4o10&amp;attbid=ANGjdJ-8WMUwJcnKpd2frw6ChGREF2xQLS8DSgyrn4lC1vJkq48tXj4dhI7WE5v84JG4jtaCX3nhID-M3vruAuZjmrwzmHP5jnbz0U2nAf__Ufqlm4ydYxrAIvz0Kg4&amp;sz=w180-h120-df-p-nu&amp;ats=1488230291184&amp;rm=15a816cc2f1d5e71&amp;zw">
            <a:hlinkClick r:id="rId4"/>
          </p:cNvPr>
          <p:cNvSpPr>
            <a:spLocks noChangeAspect="1" noChangeArrowheads="1"/>
          </p:cNvSpPr>
          <p:nvPr/>
        </p:nvSpPr>
        <p:spPr bwMode="auto">
          <a:xfrm>
            <a:off x="155575" y="-3413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6150" name="Picture 10" descr="https://ssl.gstatic.com/docs/doclist/images/mediatype/icon_1_image_x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66675"/>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813" y="3751263"/>
            <a:ext cx="4964112"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AutoShape 12" descr="https://mail.google.com/mail/u/0/?ui=2&amp;ik=4a20becd4a&amp;view=fimg&amp;th=15a816ef135a32cc&amp;attid=0.1&amp;disp=thd&amp;realattid=f_izoltpyk0&amp;attbid=ANGjdJ81UBtTDihpvsgXWYwtUikb9xIiN37PTnjKW3oW7ceMe18r1MqIYODoJ8BHMDVx90SyB-OGhQG5pA16Vl1HkHGKIEqufr3WXNmh7Oqd7YsuN-8ArPDEsaADMcE&amp;sz=w180-h120-df-p-nu&amp;ats=1488230291690&amp;rm=15a816ef135a32cc&amp;zw">
            <a:hlinkClick r:id="rId7"/>
          </p:cNvPr>
          <p:cNvSpPr>
            <a:spLocks noChangeAspect="1" noChangeArrowheads="1"/>
          </p:cNvSpPr>
          <p:nvPr/>
        </p:nvSpPr>
        <p:spPr bwMode="auto">
          <a:xfrm>
            <a:off x="307975" y="-18891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6153" name="Picture 13" descr="https://ssl.gstatic.com/docs/doclist/images/mediatype/icon_1_image_x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85725"/>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57713" y="0"/>
            <a:ext cx="45862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3751263"/>
            <a:ext cx="3581400"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025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00100" y="914400"/>
            <a:ext cx="571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a:solidFill>
                  <a:srgbClr val="CC0000"/>
                </a:solidFill>
              </a:rPr>
              <a:t>JROTC</a:t>
            </a:r>
          </a:p>
        </p:txBody>
      </p:sp>
      <p:sp>
        <p:nvSpPr>
          <p:cNvPr id="10244" name="Text Box 4"/>
          <p:cNvSpPr txBox="1">
            <a:spLocks noChangeArrowheads="1"/>
          </p:cNvSpPr>
          <p:nvPr/>
        </p:nvSpPr>
        <p:spPr bwMode="auto">
          <a:xfrm>
            <a:off x="2955925" y="398463"/>
            <a:ext cx="3165475" cy="457200"/>
          </a:xfrm>
          <a:prstGeom prst="rect">
            <a:avLst/>
          </a:prstGeom>
          <a:solidFill>
            <a:schemeClr val="bg1"/>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SERVICE LEARNING</a:t>
            </a:r>
          </a:p>
        </p:txBody>
      </p:sp>
      <p:sp>
        <p:nvSpPr>
          <p:cNvPr id="10246" name="Text Box 6"/>
          <p:cNvSpPr txBox="1">
            <a:spLocks noChangeArrowheads="1"/>
          </p:cNvSpPr>
          <p:nvPr/>
        </p:nvSpPr>
        <p:spPr bwMode="auto">
          <a:xfrm>
            <a:off x="533400" y="1905000"/>
            <a:ext cx="79851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An active and experiential learning strategy where Cadets</a:t>
            </a:r>
          </a:p>
          <a:p>
            <a:pPr eaLnBrk="1" hangingPunct="1">
              <a:spcBef>
                <a:spcPct val="0"/>
              </a:spcBef>
              <a:buFontTx/>
              <a:buNone/>
            </a:pPr>
            <a:r>
              <a:rPr lang="en-US" altLang="en-US" sz="2400"/>
              <a:t>have a direct impact on an identified need that motivates</a:t>
            </a:r>
          </a:p>
          <a:p>
            <a:pPr eaLnBrk="1" hangingPunct="1">
              <a:spcBef>
                <a:spcPct val="0"/>
              </a:spcBef>
              <a:buFontTx/>
              <a:buNone/>
            </a:pPr>
            <a:r>
              <a:rPr lang="en-US" altLang="en-US" sz="2400"/>
              <a:t>them. </a:t>
            </a:r>
          </a:p>
        </p:txBody>
      </p:sp>
      <p:sp>
        <p:nvSpPr>
          <p:cNvPr id="10247" name="Text Box 7"/>
          <p:cNvSpPr txBox="1">
            <a:spLocks noChangeArrowheads="1"/>
          </p:cNvSpPr>
          <p:nvPr/>
        </p:nvSpPr>
        <p:spPr bwMode="auto">
          <a:xfrm>
            <a:off x="1295400" y="3327400"/>
            <a:ext cx="62611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2000"/>
              <a:t>Connect our JROTC program to the local community</a:t>
            </a:r>
          </a:p>
          <a:p>
            <a:pPr eaLnBrk="1" hangingPunct="1">
              <a:spcBef>
                <a:spcPct val="0"/>
              </a:spcBef>
              <a:buFontTx/>
              <a:buChar char="-"/>
            </a:pPr>
            <a:r>
              <a:rPr lang="en-US" altLang="en-US" sz="2000"/>
              <a:t>Challenge Cadets to develop new skills</a:t>
            </a:r>
          </a:p>
          <a:p>
            <a:pPr eaLnBrk="1" hangingPunct="1">
              <a:spcBef>
                <a:spcPct val="0"/>
              </a:spcBef>
              <a:buFontTx/>
              <a:buChar char="-"/>
            </a:pPr>
            <a:r>
              <a:rPr lang="en-US" altLang="en-US" sz="2000"/>
              <a:t>Requires little or no money</a:t>
            </a:r>
          </a:p>
          <a:p>
            <a:pPr eaLnBrk="1" hangingPunct="1">
              <a:spcBef>
                <a:spcPct val="0"/>
              </a:spcBef>
              <a:buFontTx/>
              <a:buChar char="-"/>
            </a:pPr>
            <a:r>
              <a:rPr lang="en-US" altLang="en-US" sz="2000"/>
              <a:t>Has a positive effect on all participants</a:t>
            </a:r>
          </a:p>
          <a:p>
            <a:pPr eaLnBrk="1" hangingPunct="1">
              <a:spcBef>
                <a:spcPct val="0"/>
              </a:spcBef>
              <a:buFontTx/>
              <a:buChar char="-"/>
            </a:pPr>
            <a:r>
              <a:rPr lang="en-US" altLang="en-US" sz="2000"/>
              <a:t>Maximum participation by JROTC Cadets</a:t>
            </a:r>
          </a:p>
          <a:p>
            <a:pPr eaLnBrk="1" hangingPunct="1">
              <a:spcBef>
                <a:spcPct val="0"/>
              </a:spcBef>
              <a:buFontTx/>
              <a:buChar char="-"/>
            </a:pPr>
            <a:r>
              <a:rPr lang="en-US" altLang="en-US" sz="2000"/>
              <a:t>Involve other school departments/clubs into the event</a:t>
            </a:r>
          </a:p>
        </p:txBody>
      </p:sp>
    </p:spTree>
    <p:extLst>
      <p:ext uri="{BB962C8B-B14F-4D97-AF65-F5344CB8AC3E}">
        <p14:creationId xmlns:p14="http://schemas.microsoft.com/office/powerpoint/2010/main" val="1862521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800100" y="914400"/>
            <a:ext cx="571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a:solidFill>
                  <a:srgbClr val="CC0000"/>
                </a:solidFill>
              </a:rPr>
              <a:t>JROTC</a:t>
            </a:r>
          </a:p>
        </p:txBody>
      </p:sp>
      <p:sp>
        <p:nvSpPr>
          <p:cNvPr id="12292" name="Text Box 4"/>
          <p:cNvSpPr txBox="1">
            <a:spLocks noChangeArrowheads="1"/>
          </p:cNvSpPr>
          <p:nvPr/>
        </p:nvSpPr>
        <p:spPr bwMode="auto">
          <a:xfrm>
            <a:off x="1676400" y="381000"/>
            <a:ext cx="5867400" cy="461963"/>
          </a:xfrm>
          <a:prstGeom prst="rect">
            <a:avLst/>
          </a:prstGeom>
          <a:solidFill>
            <a:schemeClr val="bg1"/>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0000"/>
                </a:solidFill>
              </a:rPr>
              <a:t>EMHS Military Appreciation Day Concept </a:t>
            </a:r>
          </a:p>
        </p:txBody>
      </p:sp>
      <p:sp>
        <p:nvSpPr>
          <p:cNvPr id="12293" name="Text Box 5"/>
          <p:cNvSpPr txBox="1">
            <a:spLocks noChangeArrowheads="1"/>
          </p:cNvSpPr>
          <p:nvPr/>
        </p:nvSpPr>
        <p:spPr bwMode="auto">
          <a:xfrm>
            <a:off x="96838" y="1371600"/>
            <a:ext cx="8863012"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u="sng" dirty="0">
                <a:solidFill>
                  <a:srgbClr val="000000"/>
                </a:solidFill>
              </a:rPr>
              <a:t>Concept</a:t>
            </a:r>
            <a:r>
              <a:rPr lang="en-US" altLang="en-US" sz="1500" dirty="0">
                <a:solidFill>
                  <a:srgbClr val="000000"/>
                </a:solidFill>
              </a:rPr>
              <a:t>: JROTC will host a military appreciation event that will recognize 100 years of JROTC at </a:t>
            </a:r>
            <a:r>
              <a:rPr lang="en-US" altLang="en-US" sz="1500" dirty="0" err="1">
                <a:solidFill>
                  <a:srgbClr val="000000"/>
                </a:solidFill>
              </a:rPr>
              <a:t>Emmerich</a:t>
            </a:r>
            <a:r>
              <a:rPr lang="en-US" altLang="en-US" sz="1500" dirty="0">
                <a:solidFill>
                  <a:srgbClr val="000000"/>
                </a:solidFill>
              </a:rPr>
              <a:t> Manual High School.  </a:t>
            </a:r>
          </a:p>
          <a:p>
            <a:pPr eaLnBrk="1" hangingPunct="1">
              <a:spcBef>
                <a:spcPct val="0"/>
              </a:spcBef>
              <a:buFontTx/>
              <a:buNone/>
            </a:pPr>
            <a:endParaRPr lang="en-US" altLang="en-US" sz="1500" dirty="0">
              <a:solidFill>
                <a:srgbClr val="000000"/>
              </a:solidFill>
            </a:endParaRPr>
          </a:p>
          <a:p>
            <a:pPr eaLnBrk="1" hangingPunct="1">
              <a:spcBef>
                <a:spcPct val="0"/>
              </a:spcBef>
              <a:buFontTx/>
              <a:buNone/>
            </a:pPr>
            <a:r>
              <a:rPr lang="en-US" altLang="en-US" sz="1500" b="1" u="sng" dirty="0">
                <a:solidFill>
                  <a:srgbClr val="000000"/>
                </a:solidFill>
              </a:rPr>
              <a:t>Detail</a:t>
            </a:r>
            <a:r>
              <a:rPr lang="en-US" altLang="en-US" sz="1500" dirty="0">
                <a:solidFill>
                  <a:srgbClr val="000000"/>
                </a:solidFill>
              </a:rPr>
              <a:t>:  The event will occur at EMHS in the late afternoon. All activities will occur in the gymnasium with speakers opening the formal portion of the program.  Following the speakers and presentations a meal will be served. </a:t>
            </a:r>
          </a:p>
          <a:p>
            <a:pPr eaLnBrk="1" hangingPunct="1">
              <a:spcBef>
                <a:spcPct val="0"/>
              </a:spcBef>
              <a:buFontTx/>
              <a:buNone/>
            </a:pPr>
            <a:endParaRPr lang="en-US" altLang="en-US" sz="1500" b="1" u="sng" dirty="0">
              <a:solidFill>
                <a:srgbClr val="000000"/>
              </a:solidFill>
            </a:endParaRPr>
          </a:p>
          <a:p>
            <a:pPr eaLnBrk="1" hangingPunct="1">
              <a:spcBef>
                <a:spcPct val="0"/>
              </a:spcBef>
              <a:buFontTx/>
              <a:buNone/>
            </a:pPr>
            <a:r>
              <a:rPr lang="en-US" altLang="en-US" sz="1500" b="1" u="sng" dirty="0">
                <a:solidFill>
                  <a:srgbClr val="000000"/>
                </a:solidFill>
              </a:rPr>
              <a:t>Ideas:</a:t>
            </a:r>
            <a:r>
              <a:rPr lang="en-US" altLang="en-US" sz="1500" dirty="0">
                <a:solidFill>
                  <a:srgbClr val="000000"/>
                </a:solidFill>
              </a:rPr>
              <a:t> </a:t>
            </a:r>
          </a:p>
          <a:p>
            <a:pPr eaLnBrk="1" hangingPunct="1">
              <a:spcBef>
                <a:spcPct val="0"/>
              </a:spcBef>
              <a:buFontTx/>
              <a:buNone/>
            </a:pPr>
            <a:endParaRPr lang="en-US" altLang="en-US" sz="1500" dirty="0">
              <a:solidFill>
                <a:srgbClr val="000000"/>
              </a:solidFill>
            </a:endParaRPr>
          </a:p>
          <a:p>
            <a:pPr eaLnBrk="1" hangingPunct="1">
              <a:spcBef>
                <a:spcPct val="0"/>
              </a:spcBef>
              <a:buFontTx/>
              <a:buChar char="-"/>
            </a:pPr>
            <a:r>
              <a:rPr lang="en-US" altLang="en-US" sz="1500" dirty="0">
                <a:solidFill>
                  <a:srgbClr val="000000"/>
                </a:solidFill>
              </a:rPr>
              <a:t>100</a:t>
            </a:r>
            <a:r>
              <a:rPr lang="en-US" altLang="en-US" sz="1500" baseline="30000" dirty="0">
                <a:solidFill>
                  <a:srgbClr val="000000"/>
                </a:solidFill>
              </a:rPr>
              <a:t>th</a:t>
            </a:r>
            <a:r>
              <a:rPr lang="en-US" altLang="en-US" sz="1500" dirty="0">
                <a:solidFill>
                  <a:srgbClr val="000000"/>
                </a:solidFill>
              </a:rPr>
              <a:t> Anniversary of JROTC theme</a:t>
            </a:r>
          </a:p>
          <a:p>
            <a:pPr eaLnBrk="1" hangingPunct="1">
              <a:spcBef>
                <a:spcPct val="0"/>
              </a:spcBef>
              <a:buFontTx/>
              <a:buChar char="-"/>
            </a:pPr>
            <a:r>
              <a:rPr lang="en-US" altLang="en-US" sz="1500" dirty="0">
                <a:solidFill>
                  <a:srgbClr val="000000"/>
                </a:solidFill>
              </a:rPr>
              <a:t>Say the pledge of allegiance and Cadet creed</a:t>
            </a:r>
          </a:p>
          <a:p>
            <a:pPr eaLnBrk="1" hangingPunct="1">
              <a:spcBef>
                <a:spcPct val="0"/>
              </a:spcBef>
              <a:buFontTx/>
              <a:buChar char="-"/>
            </a:pPr>
            <a:r>
              <a:rPr lang="en-US" altLang="en-US" sz="1500" dirty="0">
                <a:solidFill>
                  <a:srgbClr val="000000"/>
                </a:solidFill>
              </a:rPr>
              <a:t>Military theme music performed by EMHS band</a:t>
            </a:r>
          </a:p>
          <a:p>
            <a:pPr eaLnBrk="1" hangingPunct="1">
              <a:spcBef>
                <a:spcPct val="0"/>
              </a:spcBef>
              <a:buFontTx/>
              <a:buChar char="-"/>
            </a:pPr>
            <a:r>
              <a:rPr lang="en-US" altLang="en-US" sz="1500" dirty="0">
                <a:solidFill>
                  <a:srgbClr val="000000"/>
                </a:solidFill>
              </a:rPr>
              <a:t>All Cadets in uniform</a:t>
            </a:r>
          </a:p>
          <a:p>
            <a:pPr eaLnBrk="1" hangingPunct="1">
              <a:spcBef>
                <a:spcPct val="0"/>
              </a:spcBef>
              <a:buFontTx/>
              <a:buChar char="-"/>
            </a:pPr>
            <a:r>
              <a:rPr lang="en-US" altLang="en-US" sz="1500" dirty="0" smtClean="0">
                <a:solidFill>
                  <a:srgbClr val="000000"/>
                </a:solidFill>
              </a:rPr>
              <a:t>Speakers MG </a:t>
            </a:r>
            <a:r>
              <a:rPr lang="en-US" altLang="en-US" sz="1500" dirty="0" err="1" smtClean="0">
                <a:solidFill>
                  <a:srgbClr val="000000"/>
                </a:solidFill>
              </a:rPr>
              <a:t>Carr</a:t>
            </a:r>
            <a:r>
              <a:rPr lang="en-US" altLang="en-US" sz="1500" dirty="0" smtClean="0">
                <a:solidFill>
                  <a:srgbClr val="000000"/>
                </a:solidFill>
              </a:rPr>
              <a:t> (IN AG) Dr. B Ernest, Mr. Gordon </a:t>
            </a:r>
            <a:r>
              <a:rPr lang="en-US" altLang="en-US" sz="1500" dirty="0" err="1" smtClean="0">
                <a:solidFill>
                  <a:srgbClr val="000000"/>
                </a:solidFill>
              </a:rPr>
              <a:t>Durnil</a:t>
            </a:r>
            <a:r>
              <a:rPr lang="en-US" altLang="en-US" sz="1500" dirty="0" smtClean="0">
                <a:solidFill>
                  <a:srgbClr val="000000"/>
                </a:solidFill>
              </a:rPr>
              <a:t> </a:t>
            </a:r>
            <a:endParaRPr lang="en-US" altLang="en-US" sz="1500" dirty="0">
              <a:solidFill>
                <a:srgbClr val="000000"/>
              </a:solidFill>
            </a:endParaRPr>
          </a:p>
          <a:p>
            <a:pPr eaLnBrk="1" hangingPunct="1">
              <a:spcBef>
                <a:spcPct val="0"/>
              </a:spcBef>
              <a:buFontTx/>
              <a:buChar char="-"/>
            </a:pPr>
            <a:r>
              <a:rPr lang="en-US" altLang="en-US" sz="1500" dirty="0">
                <a:solidFill>
                  <a:srgbClr val="000000"/>
                </a:solidFill>
              </a:rPr>
              <a:t>JROTC performance (Color Guard &amp; IDR)</a:t>
            </a:r>
          </a:p>
          <a:p>
            <a:pPr eaLnBrk="1" hangingPunct="1">
              <a:spcBef>
                <a:spcPct val="0"/>
              </a:spcBef>
              <a:buFontTx/>
              <a:buChar char="-"/>
            </a:pPr>
            <a:r>
              <a:rPr lang="en-US" altLang="en-US" sz="1500" dirty="0">
                <a:solidFill>
                  <a:srgbClr val="000000"/>
                </a:solidFill>
              </a:rPr>
              <a:t>Recognition of individual Veterans, former Cadets, and EMHS Alumni (service crests)</a:t>
            </a:r>
          </a:p>
          <a:p>
            <a:pPr eaLnBrk="1" hangingPunct="1">
              <a:spcBef>
                <a:spcPct val="0"/>
              </a:spcBef>
              <a:buFontTx/>
              <a:buNone/>
            </a:pPr>
            <a:r>
              <a:rPr lang="en-US" altLang="en-US" sz="1500" dirty="0">
                <a:solidFill>
                  <a:srgbClr val="000000"/>
                </a:solidFill>
              </a:rPr>
              <a:t>-Meal (working out the details on the menu) </a:t>
            </a:r>
          </a:p>
          <a:p>
            <a:pPr eaLnBrk="1" hangingPunct="1">
              <a:spcBef>
                <a:spcPct val="0"/>
              </a:spcBef>
              <a:buFontTx/>
              <a:buNone/>
            </a:pPr>
            <a:r>
              <a:rPr lang="en-US" altLang="en-US" sz="1500" dirty="0">
                <a:solidFill>
                  <a:srgbClr val="000000"/>
                </a:solidFill>
              </a:rPr>
              <a:t>-Local media coverage</a:t>
            </a:r>
          </a:p>
          <a:p>
            <a:pPr eaLnBrk="1" hangingPunct="1">
              <a:spcBef>
                <a:spcPct val="0"/>
              </a:spcBef>
              <a:buFontTx/>
              <a:buChar char="-"/>
            </a:pPr>
            <a:r>
              <a:rPr lang="en-US" altLang="en-US" sz="1500" dirty="0">
                <a:solidFill>
                  <a:srgbClr val="000000"/>
                </a:solidFill>
              </a:rPr>
              <a:t>Choir to sing at beginning </a:t>
            </a:r>
          </a:p>
          <a:p>
            <a:pPr eaLnBrk="1" hangingPunct="1">
              <a:spcBef>
                <a:spcPct val="0"/>
              </a:spcBef>
              <a:buFontTx/>
              <a:buChar char="-"/>
            </a:pPr>
            <a:r>
              <a:rPr lang="en-US" altLang="en-US" sz="1500" dirty="0">
                <a:solidFill>
                  <a:srgbClr val="000000"/>
                </a:solidFill>
              </a:rPr>
              <a:t>Art Department dedicate a project       </a:t>
            </a:r>
          </a:p>
          <a:p>
            <a:pPr eaLnBrk="1" hangingPunct="1">
              <a:spcBef>
                <a:spcPct val="0"/>
              </a:spcBef>
              <a:buFontTx/>
              <a:buNone/>
            </a:pPr>
            <a:r>
              <a:rPr lang="en-US" altLang="en-US" sz="1500" dirty="0">
                <a:solidFill>
                  <a:srgbClr val="000000"/>
                </a:solidFill>
              </a:rPr>
              <a:t>    </a:t>
            </a:r>
          </a:p>
        </p:txBody>
      </p:sp>
    </p:spTree>
    <p:extLst>
      <p:ext uri="{BB962C8B-B14F-4D97-AF65-F5344CB8AC3E}">
        <p14:creationId xmlns:p14="http://schemas.microsoft.com/office/powerpoint/2010/main" val="503410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66725"/>
            <a:ext cx="7391400" cy="523875"/>
          </a:xfrm>
          <a:prstGeom prst="rect">
            <a:avLst/>
          </a:prstGeom>
          <a:noFill/>
        </p:spPr>
        <p:txBody>
          <a:bodyPr>
            <a:spAutoFit/>
          </a:bodyPr>
          <a:lstStyle/>
          <a:p>
            <a:pPr eaLnBrk="1" hangingPunct="1">
              <a:defRPr/>
            </a:pPr>
            <a:r>
              <a:rPr lang="en-US" sz="2800" b="1" i="1" dirty="0">
                <a:solidFill>
                  <a:prstClr val="black"/>
                </a:solidFill>
                <a:effectLst>
                  <a:outerShdw blurRad="38100" dist="38100" dir="2700000" algn="tl">
                    <a:srgbClr val="000000">
                      <a:alpha val="43137"/>
                    </a:srgbClr>
                  </a:outerShdw>
                </a:effectLst>
                <a:latin typeface="Arial" charset="0"/>
              </a:rPr>
              <a:t>Manual Military Appreciation Day (MMAD)</a:t>
            </a:r>
          </a:p>
        </p:txBody>
      </p:sp>
      <p:sp>
        <p:nvSpPr>
          <p:cNvPr id="15366" name="TextBox 7"/>
          <p:cNvSpPr txBox="1">
            <a:spLocks noChangeArrowheads="1"/>
          </p:cNvSpPr>
          <p:nvPr/>
        </p:nvSpPr>
        <p:spPr bwMode="auto">
          <a:xfrm>
            <a:off x="228600" y="1371600"/>
            <a:ext cx="86995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Who:  Former JROTC Cadets, Veterans, Active Duty service members, friends and </a:t>
            </a:r>
          </a:p>
          <a:p>
            <a:pPr eaLnBrk="1" hangingPunct="1">
              <a:spcBef>
                <a:spcPct val="0"/>
              </a:spcBef>
              <a:buFontTx/>
              <a:buNone/>
            </a:pPr>
            <a:r>
              <a:rPr lang="en-US" altLang="en-US" sz="1800">
                <a:solidFill>
                  <a:srgbClr val="000000"/>
                </a:solidFill>
              </a:rPr>
              <a:t>family of Veterans, Manual Alumni  </a:t>
            </a:r>
          </a:p>
          <a:p>
            <a:pPr eaLnBrk="1" hangingPunct="1">
              <a:spcBef>
                <a:spcPct val="0"/>
              </a:spcBef>
              <a:buFontTx/>
              <a:buNone/>
            </a:pPr>
            <a:endParaRPr lang="en-US" altLang="en-US" sz="1800">
              <a:solidFill>
                <a:srgbClr val="000000"/>
              </a:solidFill>
            </a:endParaRPr>
          </a:p>
          <a:p>
            <a:pPr eaLnBrk="1" hangingPunct="1">
              <a:spcBef>
                <a:spcPct val="0"/>
              </a:spcBef>
              <a:buFontTx/>
              <a:buNone/>
            </a:pPr>
            <a:r>
              <a:rPr lang="en-US" altLang="en-US" sz="1800">
                <a:solidFill>
                  <a:srgbClr val="000000"/>
                </a:solidFill>
              </a:rPr>
              <a:t>What:  Celebration, food provided, special speakers, JROTC presentations</a:t>
            </a:r>
          </a:p>
          <a:p>
            <a:pPr eaLnBrk="1" hangingPunct="1">
              <a:spcBef>
                <a:spcPct val="0"/>
              </a:spcBef>
              <a:buFontTx/>
              <a:buNone/>
            </a:pPr>
            <a:endParaRPr lang="en-US" altLang="en-US" sz="1800">
              <a:solidFill>
                <a:srgbClr val="000000"/>
              </a:solidFill>
            </a:endParaRPr>
          </a:p>
          <a:p>
            <a:pPr eaLnBrk="1" hangingPunct="1">
              <a:spcBef>
                <a:spcPct val="0"/>
              </a:spcBef>
              <a:buFontTx/>
              <a:buNone/>
            </a:pPr>
            <a:r>
              <a:rPr lang="en-US" altLang="en-US" sz="1800">
                <a:solidFill>
                  <a:srgbClr val="000000"/>
                </a:solidFill>
              </a:rPr>
              <a:t>Where:  Emmerich Manual High School Gymnasium </a:t>
            </a:r>
          </a:p>
          <a:p>
            <a:pPr eaLnBrk="1" hangingPunct="1">
              <a:spcBef>
                <a:spcPct val="0"/>
              </a:spcBef>
              <a:buFontTx/>
              <a:buNone/>
            </a:pPr>
            <a:r>
              <a:rPr lang="en-US" altLang="en-US" sz="1800">
                <a:solidFill>
                  <a:srgbClr val="000000"/>
                </a:solidFill>
              </a:rPr>
              <a:t>              (2405 Madison Avenue, Indianapolis, IN)</a:t>
            </a:r>
          </a:p>
          <a:p>
            <a:pPr eaLnBrk="1" hangingPunct="1">
              <a:spcBef>
                <a:spcPct val="0"/>
              </a:spcBef>
              <a:buFontTx/>
              <a:buNone/>
            </a:pPr>
            <a:endParaRPr lang="en-US" altLang="en-US" sz="1800">
              <a:solidFill>
                <a:srgbClr val="000000"/>
              </a:solidFill>
            </a:endParaRPr>
          </a:p>
          <a:p>
            <a:pPr eaLnBrk="1" hangingPunct="1">
              <a:spcBef>
                <a:spcPct val="0"/>
              </a:spcBef>
              <a:buFontTx/>
              <a:buNone/>
            </a:pPr>
            <a:r>
              <a:rPr lang="en-US" altLang="en-US" sz="1800">
                <a:solidFill>
                  <a:srgbClr val="000000"/>
                </a:solidFill>
              </a:rPr>
              <a:t>When:  April 19, 2017    4:30 pm – 6:30 pm </a:t>
            </a:r>
          </a:p>
          <a:p>
            <a:pPr eaLnBrk="1" hangingPunct="1">
              <a:spcBef>
                <a:spcPct val="0"/>
              </a:spcBef>
              <a:buFontTx/>
              <a:buNone/>
            </a:pPr>
            <a:endParaRPr lang="en-US" altLang="en-US" sz="1800">
              <a:solidFill>
                <a:srgbClr val="000000"/>
              </a:solidFill>
            </a:endParaRPr>
          </a:p>
          <a:p>
            <a:pPr eaLnBrk="1" hangingPunct="1">
              <a:spcBef>
                <a:spcPct val="0"/>
              </a:spcBef>
              <a:buFontTx/>
              <a:buNone/>
            </a:pPr>
            <a:r>
              <a:rPr lang="en-US" altLang="en-US" sz="1800">
                <a:solidFill>
                  <a:srgbClr val="000000"/>
                </a:solidFill>
              </a:rPr>
              <a:t>Why:  To celebrate 100 years of JROTC at Manual High School</a:t>
            </a:r>
          </a:p>
        </p:txBody>
      </p:sp>
      <p:pic>
        <p:nvPicPr>
          <p:cNvPr id="15367" name="Picture 5" descr="C:\Documents and Settings\LTC Duxbury\Local Settings\Temporary Internet Files\Content.IE5\GKF3MLKT\MC9000010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4288" y="4948238"/>
            <a:ext cx="2246312"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14"/>
          <p:cNvSpPr txBox="1">
            <a:spLocks noChangeArrowheads="1"/>
          </p:cNvSpPr>
          <p:nvPr/>
        </p:nvSpPr>
        <p:spPr bwMode="auto">
          <a:xfrm>
            <a:off x="1454150" y="6470650"/>
            <a:ext cx="701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i="1">
                <a:solidFill>
                  <a:srgbClr val="000000"/>
                </a:solidFill>
              </a:rPr>
              <a:t>PLEASE RSVP </a:t>
            </a:r>
            <a:r>
              <a:rPr lang="en-US" altLang="en-US" sz="1400">
                <a:solidFill>
                  <a:srgbClr val="000000"/>
                </a:solidFill>
              </a:rPr>
              <a:t>to EMHS JROTC @ 217-1983 ext. 235 (RSVP not required to attend) </a:t>
            </a:r>
          </a:p>
        </p:txBody>
      </p:sp>
      <p:pic>
        <p:nvPicPr>
          <p:cNvPr id="153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5" y="4481513"/>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89763" y="2547938"/>
            <a:ext cx="193833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Box 14"/>
          <p:cNvSpPr txBox="1">
            <a:spLocks noChangeArrowheads="1"/>
          </p:cNvSpPr>
          <p:nvPr/>
        </p:nvSpPr>
        <p:spPr bwMode="auto">
          <a:xfrm>
            <a:off x="3352800" y="5318125"/>
            <a:ext cx="250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rPr>
              <a:t>Come Join The Fun!</a:t>
            </a:r>
          </a:p>
        </p:txBody>
      </p:sp>
      <p:sp>
        <p:nvSpPr>
          <p:cNvPr id="15372" name="TextBox 2"/>
          <p:cNvSpPr txBox="1">
            <a:spLocks noChangeArrowheads="1"/>
          </p:cNvSpPr>
          <p:nvPr/>
        </p:nvSpPr>
        <p:spPr bwMode="auto">
          <a:xfrm>
            <a:off x="2819400" y="6092825"/>
            <a:ext cx="556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t>Help Fund our project @ Donorschoose.org</a:t>
            </a:r>
          </a:p>
        </p:txBody>
      </p:sp>
    </p:spTree>
    <p:extLst>
      <p:ext uri="{BB962C8B-B14F-4D97-AF65-F5344CB8AC3E}">
        <p14:creationId xmlns:p14="http://schemas.microsoft.com/office/powerpoint/2010/main" val="3924193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Slide Number Placeholder 3"/>
          <p:cNvSpPr>
            <a:spLocks noGrp="1"/>
          </p:cNvSpPr>
          <p:nvPr>
            <p:ph type="sldNum" sz="quarter" idx="10"/>
          </p:nvPr>
        </p:nvSpPr>
        <p:spPr>
          <a:noFill/>
        </p:spPr>
        <p:txBody>
          <a:bodyPr/>
          <a:lstStyle/>
          <a:p>
            <a:fld id="{6FA8534F-7F3B-4A64-8ADD-F135A3A0A467}" type="slidenum">
              <a:rPr lang="en-US" smtClean="0">
                <a:cs typeface="Arial" charset="0"/>
              </a:rPr>
              <a:pPr/>
              <a:t>16</a:t>
            </a:fld>
            <a:endParaRPr lang="en-US" smtClean="0">
              <a:cs typeface="Arial" charset="0"/>
            </a:endParaRPr>
          </a:p>
        </p:txBody>
      </p:sp>
      <p:pic>
        <p:nvPicPr>
          <p:cNvPr id="475138" name="Picture 2" descr="jrotc_banner"/>
          <p:cNvPicPr>
            <a:picLocks noChangeAspect="1" noChangeArrowheads="1"/>
          </p:cNvPicPr>
          <p:nvPr/>
        </p:nvPicPr>
        <p:blipFill>
          <a:blip r:embed="rId3"/>
          <a:srcRect/>
          <a:stretch>
            <a:fillRect/>
          </a:stretch>
        </p:blipFill>
        <p:spPr bwMode="auto">
          <a:xfrm>
            <a:off x="723900" y="1284288"/>
            <a:ext cx="7696200" cy="2144712"/>
          </a:xfrm>
          <a:prstGeom prst="rect">
            <a:avLst/>
          </a:prstGeom>
          <a:noFill/>
          <a:ln w="9525">
            <a:noFill/>
            <a:miter lim="800000"/>
            <a:headEnd/>
            <a:tailEnd/>
          </a:ln>
        </p:spPr>
      </p:pic>
      <p:sp>
        <p:nvSpPr>
          <p:cNvPr id="302084" name="Text Box 4"/>
          <p:cNvSpPr txBox="1">
            <a:spLocks noChangeArrowheads="1"/>
          </p:cNvSpPr>
          <p:nvPr/>
        </p:nvSpPr>
        <p:spPr bwMode="auto">
          <a:xfrm>
            <a:off x="4189413" y="736600"/>
            <a:ext cx="184150" cy="641350"/>
          </a:xfrm>
          <a:prstGeom prst="rect">
            <a:avLst/>
          </a:prstGeom>
          <a:noFill/>
          <a:ln w="38100" algn="ctr">
            <a:noFill/>
            <a:miter lim="800000"/>
            <a:headEnd/>
            <a:tailEnd/>
          </a:ln>
          <a:effectLst>
            <a:outerShdw dist="107763" dir="2700000" algn="ctr" rotWithShape="0">
              <a:schemeClr val="bg2"/>
            </a:outerShdw>
          </a:effectLst>
        </p:spPr>
        <p:txBody>
          <a:bodyPr wrap="none">
            <a:spAutoFit/>
          </a:bodyPr>
          <a:lstStyle/>
          <a:p>
            <a:pPr algn="ctr" eaLnBrk="0" hangingPunct="0">
              <a:defRPr/>
            </a:pPr>
            <a:endParaRPr lang="en-US" sz="3600" b="1">
              <a:solidFill>
                <a:schemeClr val="bg1"/>
              </a:solidFill>
              <a:latin typeface="Arial" charset="0"/>
              <a:cs typeface="+mn-cs"/>
            </a:endParaRPr>
          </a:p>
        </p:txBody>
      </p:sp>
      <p:pic>
        <p:nvPicPr>
          <p:cNvPr id="7" name="Picture 5" descr="M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936" y="3962400"/>
            <a:ext cx="2447864" cy="10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10"/>
          </p:nvPr>
        </p:nvSpPr>
        <p:spPr>
          <a:noFill/>
        </p:spPr>
        <p:txBody>
          <a:bodyPr/>
          <a:lstStyle/>
          <a:p>
            <a:fld id="{B05AEBFD-BADF-4D6F-92C6-1C340395179E}" type="slidenum">
              <a:rPr lang="en-US" smtClean="0">
                <a:cs typeface="Arial" charset="0"/>
              </a:rPr>
              <a:pPr/>
              <a:t>2</a:t>
            </a:fld>
            <a:endParaRPr lang="en-US" smtClean="0">
              <a:cs typeface="Arial" charset="0"/>
            </a:endParaRPr>
          </a:p>
        </p:txBody>
      </p:sp>
      <p:sp>
        <p:nvSpPr>
          <p:cNvPr id="244738" name="Rectangle 2"/>
          <p:cNvSpPr>
            <a:spLocks noGrp="1" noChangeArrowheads="1"/>
          </p:cNvSpPr>
          <p:nvPr>
            <p:ph type="title"/>
          </p:nvPr>
        </p:nvSpPr>
        <p:spPr>
          <a:xfrm>
            <a:off x="990600" y="457200"/>
            <a:ext cx="7162800" cy="533400"/>
          </a:xfrm>
        </p:spPr>
        <p:txBody>
          <a:bodyPr lIns="90488" tIns="44450" rIns="90488" bIns="44450"/>
          <a:lstStyle/>
          <a:p>
            <a:pPr eaLnBrk="1" hangingPunct="1">
              <a:defRPr/>
            </a:pPr>
            <a:r>
              <a:rPr lang="en-US" sz="2400">
                <a:solidFill>
                  <a:schemeClr val="tx1"/>
                </a:solidFill>
              </a:rPr>
              <a:t>Agenda </a:t>
            </a:r>
          </a:p>
        </p:txBody>
      </p:sp>
      <p:sp>
        <p:nvSpPr>
          <p:cNvPr id="18435" name="Rectangle 3"/>
          <p:cNvSpPr>
            <a:spLocks noGrp="1" noChangeArrowheads="1"/>
          </p:cNvSpPr>
          <p:nvPr>
            <p:ph type="body" idx="1"/>
          </p:nvPr>
        </p:nvSpPr>
        <p:spPr>
          <a:xfrm>
            <a:off x="762000" y="1828800"/>
            <a:ext cx="8305800" cy="3816429"/>
          </a:xfrm>
        </p:spPr>
        <p:txBody>
          <a:bodyPr lIns="92075" tIns="274320" rIns="92075" bIns="0">
            <a:spAutoFit/>
          </a:bodyPr>
          <a:lstStyle/>
          <a:p>
            <a:pPr eaLnBrk="1" hangingPunct="1">
              <a:lnSpc>
                <a:spcPct val="110000"/>
              </a:lnSpc>
              <a:buClr>
                <a:srgbClr val="BE3F00"/>
              </a:buClr>
            </a:pPr>
            <a:r>
              <a:rPr lang="en-US" sz="2000" dirty="0" smtClean="0">
                <a:solidFill>
                  <a:schemeClr val="tx1"/>
                </a:solidFill>
              </a:rPr>
              <a:t>Program History</a:t>
            </a:r>
          </a:p>
          <a:p>
            <a:pPr eaLnBrk="1" hangingPunct="1">
              <a:lnSpc>
                <a:spcPct val="110000"/>
              </a:lnSpc>
              <a:buClr>
                <a:srgbClr val="BE3F00"/>
              </a:buClr>
            </a:pPr>
            <a:endParaRPr lang="en-US" sz="2000" dirty="0" smtClean="0">
              <a:solidFill>
                <a:schemeClr val="tx1"/>
              </a:solidFill>
            </a:endParaRPr>
          </a:p>
          <a:p>
            <a:pPr eaLnBrk="1" hangingPunct="1">
              <a:lnSpc>
                <a:spcPct val="110000"/>
              </a:lnSpc>
              <a:buClr>
                <a:srgbClr val="BE3F00"/>
              </a:buClr>
            </a:pPr>
            <a:r>
              <a:rPr lang="en-US" sz="2000" dirty="0" smtClean="0">
                <a:solidFill>
                  <a:schemeClr val="tx1"/>
                </a:solidFill>
              </a:rPr>
              <a:t>Program Overview</a:t>
            </a:r>
          </a:p>
          <a:p>
            <a:pPr eaLnBrk="1" hangingPunct="1">
              <a:lnSpc>
                <a:spcPct val="110000"/>
              </a:lnSpc>
              <a:buClr>
                <a:srgbClr val="BE3F00"/>
              </a:buClr>
            </a:pPr>
            <a:endParaRPr lang="en-US" sz="2000" dirty="0" smtClean="0">
              <a:solidFill>
                <a:schemeClr val="tx1"/>
              </a:solidFill>
            </a:endParaRPr>
          </a:p>
          <a:p>
            <a:pPr eaLnBrk="1" hangingPunct="1">
              <a:lnSpc>
                <a:spcPct val="110000"/>
              </a:lnSpc>
              <a:buClr>
                <a:srgbClr val="BE3F00"/>
              </a:buClr>
            </a:pPr>
            <a:r>
              <a:rPr lang="en-US" sz="2000" dirty="0" smtClean="0">
                <a:solidFill>
                  <a:schemeClr val="tx1"/>
                </a:solidFill>
              </a:rPr>
              <a:t>Instructor Status / Training</a:t>
            </a:r>
          </a:p>
          <a:p>
            <a:pPr eaLnBrk="1" hangingPunct="1">
              <a:lnSpc>
                <a:spcPct val="110000"/>
              </a:lnSpc>
              <a:buClr>
                <a:srgbClr val="BE3F00"/>
              </a:buClr>
            </a:pPr>
            <a:endParaRPr lang="en-US" sz="2000" dirty="0" smtClean="0">
              <a:solidFill>
                <a:schemeClr val="tx1"/>
              </a:solidFill>
            </a:endParaRPr>
          </a:p>
          <a:p>
            <a:pPr eaLnBrk="1" hangingPunct="1">
              <a:lnSpc>
                <a:spcPct val="110000"/>
              </a:lnSpc>
              <a:buClr>
                <a:srgbClr val="BE3F00"/>
              </a:buClr>
            </a:pPr>
            <a:r>
              <a:rPr lang="en-US" sz="2000" dirty="0" smtClean="0">
                <a:solidFill>
                  <a:schemeClr val="tx1"/>
                </a:solidFill>
              </a:rPr>
              <a:t>Manual Military Appreciation Day (MMAD) – 100</a:t>
            </a:r>
            <a:r>
              <a:rPr lang="en-US" sz="2000" baseline="30000" dirty="0" smtClean="0">
                <a:solidFill>
                  <a:schemeClr val="tx1"/>
                </a:solidFill>
              </a:rPr>
              <a:t>th</a:t>
            </a:r>
            <a:r>
              <a:rPr lang="en-US" sz="2000" dirty="0" smtClean="0">
                <a:solidFill>
                  <a:schemeClr val="tx1"/>
                </a:solidFill>
              </a:rPr>
              <a:t> Anniversary</a:t>
            </a:r>
          </a:p>
          <a:p>
            <a:pPr eaLnBrk="1" hangingPunct="1">
              <a:lnSpc>
                <a:spcPct val="110000"/>
              </a:lnSpc>
              <a:buClr>
                <a:srgbClr val="BE3F00"/>
              </a:buClr>
            </a:pPr>
            <a:endParaRPr lang="en-US" sz="2000" dirty="0" smtClean="0">
              <a:solidFill>
                <a:schemeClr val="tx1"/>
              </a:solidFill>
            </a:endParaRPr>
          </a:p>
          <a:p>
            <a:pPr eaLnBrk="1" hangingPunct="1">
              <a:lnSpc>
                <a:spcPct val="110000"/>
              </a:lnSpc>
              <a:buClr>
                <a:srgbClr val="BE3F00"/>
              </a:buClr>
            </a:pPr>
            <a:r>
              <a:rPr lang="en-US" sz="2000" dirty="0" smtClean="0">
                <a:solidFill>
                  <a:schemeClr val="tx1"/>
                </a:solidFill>
              </a:rPr>
              <a:t>Conclusion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0"/>
          </p:nvPr>
        </p:nvSpPr>
        <p:spPr>
          <a:noFill/>
        </p:spPr>
        <p:txBody>
          <a:bodyPr/>
          <a:lstStyle/>
          <a:p>
            <a:fld id="{C4DCE841-A713-46E2-A7BA-3674C17DA370}" type="slidenum">
              <a:rPr lang="en-US" smtClean="0">
                <a:cs typeface="Arial" charset="0"/>
              </a:rPr>
              <a:pPr/>
              <a:t>3</a:t>
            </a:fld>
            <a:endParaRPr lang="en-US" smtClean="0">
              <a:cs typeface="Arial" charset="0"/>
            </a:endParaRPr>
          </a:p>
        </p:txBody>
      </p:sp>
      <p:sp>
        <p:nvSpPr>
          <p:cNvPr id="199682" name="Rectangle 2"/>
          <p:cNvSpPr>
            <a:spLocks noGrp="1" noChangeArrowheads="1"/>
          </p:cNvSpPr>
          <p:nvPr>
            <p:ph type="title"/>
          </p:nvPr>
        </p:nvSpPr>
        <p:spPr>
          <a:xfrm>
            <a:off x="990600" y="381000"/>
            <a:ext cx="7162800" cy="533400"/>
          </a:xfrm>
        </p:spPr>
        <p:txBody>
          <a:bodyPr lIns="90488" tIns="44450" rIns="90488" bIns="44450"/>
          <a:lstStyle/>
          <a:p>
            <a:pPr eaLnBrk="1" hangingPunct="1">
              <a:defRPr/>
            </a:pPr>
            <a:r>
              <a:rPr lang="en-US" sz="2400" dirty="0">
                <a:solidFill>
                  <a:schemeClr val="tx1"/>
                </a:solidFill>
              </a:rPr>
              <a:t>JROTC History </a:t>
            </a:r>
          </a:p>
        </p:txBody>
      </p:sp>
      <p:sp>
        <p:nvSpPr>
          <p:cNvPr id="20483" name="Rectangle 3"/>
          <p:cNvSpPr>
            <a:spLocks noGrp="1" noChangeArrowheads="1"/>
          </p:cNvSpPr>
          <p:nvPr>
            <p:ph type="body" idx="1"/>
          </p:nvPr>
        </p:nvSpPr>
        <p:spPr>
          <a:xfrm>
            <a:off x="600075" y="1716088"/>
            <a:ext cx="7848600" cy="4481227"/>
          </a:xfrm>
        </p:spPr>
        <p:txBody>
          <a:bodyPr lIns="92075" tIns="91440" rIns="92075" bIns="0">
            <a:spAutoFit/>
          </a:bodyPr>
          <a:lstStyle/>
          <a:p>
            <a:pPr eaLnBrk="1" hangingPunct="1">
              <a:buClr>
                <a:srgbClr val="CC3300"/>
              </a:buClr>
              <a:buSzTx/>
            </a:pPr>
            <a:r>
              <a:rPr lang="en-US" sz="2000" dirty="0" smtClean="0">
                <a:solidFill>
                  <a:schemeClr val="tx1"/>
                </a:solidFill>
              </a:rPr>
              <a:t>National Defense Act (as amended) of 1916</a:t>
            </a:r>
            <a:r>
              <a:rPr lang="en-US" sz="2000" dirty="0" smtClean="0"/>
              <a:t> </a:t>
            </a:r>
            <a:r>
              <a:rPr lang="en-US" sz="1800" b="0" dirty="0" smtClean="0"/>
              <a:t>– E</a:t>
            </a:r>
            <a:r>
              <a:rPr lang="en-US" sz="1800" b="0" dirty="0" smtClean="0">
                <a:solidFill>
                  <a:schemeClr val="tx1"/>
                </a:solidFill>
              </a:rPr>
              <a:t>stablished the JROTC program and  the National Defense Cadet Corps</a:t>
            </a:r>
            <a:r>
              <a:rPr lang="en-US" sz="1800" b="0" dirty="0" smtClean="0"/>
              <a:t> </a:t>
            </a:r>
            <a:r>
              <a:rPr lang="en-US" sz="1800" b="0" dirty="0" smtClean="0">
                <a:solidFill>
                  <a:srgbClr val="CC0000"/>
                </a:solidFill>
              </a:rPr>
              <a:t>(NDCC)</a:t>
            </a:r>
            <a:r>
              <a:rPr lang="en-US" sz="1800" b="0" dirty="0" smtClean="0"/>
              <a:t> </a:t>
            </a:r>
          </a:p>
          <a:p>
            <a:pPr lvl="1" eaLnBrk="1" hangingPunct="1">
              <a:buClr>
                <a:srgbClr val="CC3300"/>
              </a:buClr>
              <a:buSzTx/>
            </a:pPr>
            <a:r>
              <a:rPr lang="en-US" sz="1800" b="0" dirty="0" smtClean="0"/>
              <a:t>EMHS JROTC established 1917</a:t>
            </a:r>
          </a:p>
          <a:p>
            <a:pPr lvl="1" eaLnBrk="1" hangingPunct="1">
              <a:buClr>
                <a:srgbClr val="CC3300"/>
              </a:buClr>
              <a:buSzTx/>
            </a:pPr>
            <a:endParaRPr lang="en-US" sz="1800" b="0" dirty="0" smtClean="0"/>
          </a:p>
          <a:p>
            <a:pPr eaLnBrk="1" hangingPunct="1">
              <a:buClr>
                <a:srgbClr val="CC3300"/>
              </a:buClr>
              <a:buSzTx/>
            </a:pPr>
            <a:endParaRPr lang="en-US" sz="800" b="0" dirty="0" smtClean="0"/>
          </a:p>
          <a:p>
            <a:pPr eaLnBrk="1" hangingPunct="1">
              <a:buClr>
                <a:srgbClr val="CC3300"/>
              </a:buClr>
              <a:buSzTx/>
            </a:pPr>
            <a:r>
              <a:rPr lang="en-US" sz="2000" dirty="0" smtClean="0">
                <a:solidFill>
                  <a:schemeClr val="tx1"/>
                </a:solidFill>
              </a:rPr>
              <a:t>1964</a:t>
            </a:r>
            <a:r>
              <a:rPr lang="en-US" sz="2000" dirty="0" smtClean="0"/>
              <a:t> </a:t>
            </a:r>
            <a:r>
              <a:rPr lang="en-US" sz="1800" b="0" dirty="0" smtClean="0">
                <a:solidFill>
                  <a:schemeClr val="tx1"/>
                </a:solidFill>
              </a:rPr>
              <a:t>– Changed use of active duty instructors to retirees - opened program to other services</a:t>
            </a:r>
          </a:p>
          <a:p>
            <a:pPr eaLnBrk="1" hangingPunct="1">
              <a:buClr>
                <a:srgbClr val="CC3300"/>
              </a:buClr>
              <a:buSzTx/>
            </a:pPr>
            <a:endParaRPr lang="en-US" sz="1800" b="0" dirty="0" smtClean="0">
              <a:solidFill>
                <a:schemeClr val="tx1"/>
              </a:solidFill>
            </a:endParaRPr>
          </a:p>
          <a:p>
            <a:pPr eaLnBrk="1" hangingPunct="1">
              <a:buClr>
                <a:srgbClr val="CC3300"/>
              </a:buClr>
              <a:buSzTx/>
            </a:pPr>
            <a:endParaRPr lang="en-US" sz="800" b="0" dirty="0" smtClean="0"/>
          </a:p>
          <a:p>
            <a:pPr eaLnBrk="1" hangingPunct="1">
              <a:buClr>
                <a:srgbClr val="CC3300"/>
              </a:buClr>
              <a:buSzTx/>
            </a:pPr>
            <a:r>
              <a:rPr lang="en-US" sz="2000" dirty="0" smtClean="0">
                <a:solidFill>
                  <a:schemeClr val="tx1"/>
                </a:solidFill>
              </a:rPr>
              <a:t>1973</a:t>
            </a:r>
            <a:r>
              <a:rPr lang="en-US" sz="2000" dirty="0" smtClean="0"/>
              <a:t> </a:t>
            </a:r>
            <a:r>
              <a:rPr lang="en-US" sz="1800" b="0" dirty="0" smtClean="0">
                <a:solidFill>
                  <a:schemeClr val="tx1"/>
                </a:solidFill>
              </a:rPr>
              <a:t>– Authorized female participants</a:t>
            </a:r>
            <a:r>
              <a:rPr lang="en-US" sz="2000" dirty="0" smtClean="0">
                <a:solidFill>
                  <a:schemeClr val="tx1"/>
                </a:solidFill>
              </a:rPr>
              <a:t> </a:t>
            </a:r>
          </a:p>
          <a:p>
            <a:pPr eaLnBrk="1" hangingPunct="1">
              <a:buClr>
                <a:srgbClr val="CC3300"/>
              </a:buClr>
              <a:buSzTx/>
            </a:pPr>
            <a:endParaRPr lang="en-US" sz="2000" dirty="0" smtClean="0">
              <a:solidFill>
                <a:schemeClr val="tx1"/>
              </a:solidFill>
            </a:endParaRPr>
          </a:p>
          <a:p>
            <a:pPr eaLnBrk="1" hangingPunct="1">
              <a:buClr>
                <a:srgbClr val="CC3300"/>
              </a:buClr>
              <a:buSzTx/>
            </a:pPr>
            <a:endParaRPr lang="en-US" sz="800" dirty="0" smtClean="0">
              <a:solidFill>
                <a:schemeClr val="tx1"/>
              </a:solidFill>
            </a:endParaRPr>
          </a:p>
          <a:p>
            <a:pPr eaLnBrk="1" hangingPunct="1">
              <a:buClr>
                <a:srgbClr val="CC3300"/>
              </a:buClr>
              <a:buSzTx/>
            </a:pPr>
            <a:r>
              <a:rPr lang="en-US" sz="2000" dirty="0" smtClean="0">
                <a:solidFill>
                  <a:schemeClr val="tx1"/>
                </a:solidFill>
              </a:rPr>
              <a:t>Today – </a:t>
            </a:r>
            <a:r>
              <a:rPr lang="en-US" sz="1800" b="0" dirty="0" smtClean="0">
                <a:solidFill>
                  <a:schemeClr val="tx1"/>
                </a:solidFill>
              </a:rPr>
              <a:t>Largest program within the Army; popular support and congressional endorsement</a:t>
            </a:r>
          </a:p>
          <a:p>
            <a:pPr eaLnBrk="1" hangingPunct="1">
              <a:buClr>
                <a:srgbClr val="CC3300"/>
              </a:buClr>
              <a:buSzTx/>
            </a:pPr>
            <a:endParaRPr lang="en-US" sz="1800" b="0" dirty="0" smtClean="0">
              <a:solidFill>
                <a:schemeClr val="tx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4724400" y="3352800"/>
            <a:ext cx="4267200" cy="1820862"/>
          </a:xfrm>
          <a:prstGeom prst="rect">
            <a:avLst/>
          </a:prstGeom>
          <a:noFill/>
          <a:ln w="12700">
            <a:solidFill>
              <a:schemeClr val="tx1"/>
            </a:solidFill>
            <a:miter lim="800000"/>
            <a:headEnd/>
            <a:tailEnd/>
          </a:ln>
        </p:spPr>
        <p:txBody>
          <a:bodyPr lIns="274320">
            <a:spAutoFit/>
          </a:bodyPr>
          <a:lstStyle/>
          <a:p>
            <a:pPr marL="225425" indent="-225425" eaLnBrk="0" hangingPunct="0">
              <a:lnSpc>
                <a:spcPct val="80000"/>
              </a:lnSpc>
              <a:spcBef>
                <a:spcPct val="20000"/>
              </a:spcBef>
              <a:buClr>
                <a:schemeClr val="tx1"/>
              </a:buClr>
              <a:buFontTx/>
              <a:buChar char="-"/>
            </a:pPr>
            <a:endParaRPr lang="en-US" sz="1200" b="1">
              <a:latin typeface="Arial" charset="0"/>
            </a:endParaRPr>
          </a:p>
          <a:p>
            <a:pPr marL="225425" indent="-225425" eaLnBrk="0" hangingPunct="0">
              <a:lnSpc>
                <a:spcPct val="80000"/>
              </a:lnSpc>
              <a:spcBef>
                <a:spcPct val="20000"/>
              </a:spcBef>
              <a:buClr>
                <a:schemeClr val="tx1"/>
              </a:buClr>
              <a:buFontTx/>
              <a:buChar char="-"/>
            </a:pPr>
            <a:r>
              <a:rPr lang="en-US" sz="1200" b="1">
                <a:latin typeface="Arial" charset="0"/>
              </a:rPr>
              <a:t>Citizenship in Action</a:t>
            </a:r>
          </a:p>
          <a:p>
            <a:pPr marL="225425" indent="-225425" eaLnBrk="0" hangingPunct="0">
              <a:lnSpc>
                <a:spcPct val="80000"/>
              </a:lnSpc>
              <a:spcBef>
                <a:spcPct val="20000"/>
              </a:spcBef>
              <a:buClr>
                <a:schemeClr val="tx1"/>
              </a:buClr>
              <a:buFontTx/>
              <a:buChar char="-"/>
            </a:pPr>
            <a:r>
              <a:rPr lang="en-US" sz="1200" b="1">
                <a:latin typeface="Arial" charset="0"/>
              </a:rPr>
              <a:t>Leadership Theory and Application</a:t>
            </a:r>
          </a:p>
          <a:p>
            <a:pPr marL="225425" indent="-225425" eaLnBrk="0" hangingPunct="0">
              <a:lnSpc>
                <a:spcPct val="80000"/>
              </a:lnSpc>
              <a:spcBef>
                <a:spcPct val="20000"/>
              </a:spcBef>
              <a:buClr>
                <a:schemeClr val="tx1"/>
              </a:buClr>
              <a:buFontTx/>
              <a:buChar char="-"/>
            </a:pPr>
            <a:r>
              <a:rPr lang="en-US" sz="1200" b="1">
                <a:latin typeface="Arial" charset="0"/>
              </a:rPr>
              <a:t>Foundation for Success</a:t>
            </a:r>
          </a:p>
          <a:p>
            <a:pPr marL="225425" indent="-225425" eaLnBrk="0" hangingPunct="0">
              <a:lnSpc>
                <a:spcPct val="80000"/>
              </a:lnSpc>
              <a:spcBef>
                <a:spcPct val="20000"/>
              </a:spcBef>
              <a:buClr>
                <a:schemeClr val="tx1"/>
              </a:buClr>
              <a:buFontTx/>
              <a:buChar char="-"/>
            </a:pPr>
            <a:r>
              <a:rPr lang="en-US" sz="1200" b="1">
                <a:latin typeface="Arial" charset="0"/>
              </a:rPr>
              <a:t>Wellness, Fitness, and First Aid</a:t>
            </a:r>
          </a:p>
          <a:p>
            <a:pPr marL="225425" indent="-225425" eaLnBrk="0" hangingPunct="0">
              <a:lnSpc>
                <a:spcPct val="80000"/>
              </a:lnSpc>
              <a:spcBef>
                <a:spcPct val="20000"/>
              </a:spcBef>
              <a:buClr>
                <a:schemeClr val="tx1"/>
              </a:buClr>
              <a:buFontTx/>
              <a:buChar char="-"/>
            </a:pPr>
            <a:r>
              <a:rPr lang="en-US" sz="1200" b="1">
                <a:latin typeface="Arial" charset="0"/>
              </a:rPr>
              <a:t>Geography, Map Skills and Environmental Awareness</a:t>
            </a:r>
          </a:p>
          <a:p>
            <a:pPr marL="225425" indent="-225425" eaLnBrk="0" hangingPunct="0">
              <a:lnSpc>
                <a:spcPct val="80000"/>
              </a:lnSpc>
              <a:spcBef>
                <a:spcPct val="20000"/>
              </a:spcBef>
              <a:buClr>
                <a:schemeClr val="tx1"/>
              </a:buClr>
              <a:buFontTx/>
              <a:buChar char="-"/>
            </a:pPr>
            <a:r>
              <a:rPr lang="en-US" sz="1200" b="1">
                <a:latin typeface="Arial" charset="0"/>
              </a:rPr>
              <a:t>Citizenship in American History and Government</a:t>
            </a:r>
          </a:p>
          <a:p>
            <a:pPr marL="225425" indent="-225425" eaLnBrk="0" hangingPunct="0">
              <a:lnSpc>
                <a:spcPct val="80000"/>
              </a:lnSpc>
              <a:spcBef>
                <a:spcPct val="20000"/>
              </a:spcBef>
              <a:buClr>
                <a:schemeClr val="tx1"/>
              </a:buClr>
              <a:buFontTx/>
              <a:buChar char="-"/>
            </a:pPr>
            <a:r>
              <a:rPr lang="en-US" sz="1200" b="1">
                <a:latin typeface="Arial" charset="0"/>
              </a:rPr>
              <a:t>Cadet Safety and Civilian Marksmanship Program (Optional)</a:t>
            </a:r>
          </a:p>
        </p:txBody>
      </p:sp>
      <p:sp>
        <p:nvSpPr>
          <p:cNvPr id="30722" name="Rectangle 4"/>
          <p:cNvSpPr>
            <a:spLocks noChangeArrowheads="1"/>
          </p:cNvSpPr>
          <p:nvPr/>
        </p:nvSpPr>
        <p:spPr bwMode="auto">
          <a:xfrm>
            <a:off x="4724400" y="3124200"/>
            <a:ext cx="4267200" cy="300037"/>
          </a:xfrm>
          <a:prstGeom prst="rect">
            <a:avLst/>
          </a:prstGeom>
          <a:solidFill>
            <a:srgbClr val="FFFF99"/>
          </a:solidFill>
          <a:ln w="38100">
            <a:solidFill>
              <a:srgbClr val="006600"/>
            </a:solidFill>
            <a:miter lim="800000"/>
            <a:headEnd/>
            <a:tailEnd/>
          </a:ln>
        </p:spPr>
        <p:txBody>
          <a:bodyPr lIns="0" tIns="91440" rIns="0" bIns="0">
            <a:spAutoFit/>
          </a:bodyPr>
          <a:lstStyle/>
          <a:p>
            <a:pPr algn="ctr" eaLnBrk="0" hangingPunct="0">
              <a:lnSpc>
                <a:spcPct val="80000"/>
              </a:lnSpc>
              <a:buClr>
                <a:srgbClr val="BE3F00"/>
              </a:buClr>
            </a:pPr>
            <a:r>
              <a:rPr lang="en-US" sz="1400" b="1">
                <a:latin typeface="Arial" charset="0"/>
              </a:rPr>
              <a:t>The Curriculum</a:t>
            </a:r>
          </a:p>
        </p:txBody>
      </p:sp>
      <p:sp>
        <p:nvSpPr>
          <p:cNvPr id="30724" name="Rectangle 6"/>
          <p:cNvSpPr>
            <a:spLocks noChangeArrowheads="1"/>
          </p:cNvSpPr>
          <p:nvPr/>
        </p:nvSpPr>
        <p:spPr bwMode="auto">
          <a:xfrm>
            <a:off x="228600" y="3410704"/>
            <a:ext cx="4267200" cy="1587500"/>
          </a:xfrm>
          <a:prstGeom prst="rect">
            <a:avLst/>
          </a:prstGeom>
          <a:noFill/>
          <a:ln w="12700">
            <a:solidFill>
              <a:schemeClr val="tx1"/>
            </a:solidFill>
            <a:miter lim="800000"/>
            <a:headEnd/>
            <a:tailEnd/>
          </a:ln>
        </p:spPr>
        <p:txBody>
          <a:bodyPr lIns="90488" tIns="44450" rIns="90488" bIns="44450">
            <a:spAutoFit/>
          </a:bodyPr>
          <a:lstStyle/>
          <a:p>
            <a:pPr marL="122238" indent="-122238" eaLnBrk="0" hangingPunct="0">
              <a:lnSpc>
                <a:spcPct val="90000"/>
              </a:lnSpc>
              <a:buFontTx/>
              <a:buChar char="•"/>
            </a:pPr>
            <a:r>
              <a:rPr lang="en-US" sz="1200" b="1" dirty="0">
                <a:latin typeface="Arial" charset="0"/>
              </a:rPr>
              <a:t>Promote citizenship</a:t>
            </a:r>
          </a:p>
          <a:p>
            <a:pPr marL="122238" indent="-122238" eaLnBrk="0" hangingPunct="0">
              <a:lnSpc>
                <a:spcPct val="90000"/>
              </a:lnSpc>
              <a:buClr>
                <a:schemeClr val="tx1"/>
              </a:buClr>
              <a:buFontTx/>
              <a:buChar char="•"/>
            </a:pPr>
            <a:r>
              <a:rPr lang="en-US" sz="1200" b="1" dirty="0">
                <a:latin typeface="Arial" charset="0"/>
              </a:rPr>
              <a:t>Develop leadership</a:t>
            </a:r>
          </a:p>
          <a:p>
            <a:pPr marL="122238" indent="-122238" eaLnBrk="0" hangingPunct="0">
              <a:lnSpc>
                <a:spcPct val="90000"/>
              </a:lnSpc>
              <a:buClr>
                <a:schemeClr val="tx1"/>
              </a:buClr>
              <a:buFontTx/>
              <a:buChar char="•"/>
            </a:pPr>
            <a:r>
              <a:rPr lang="en-US" sz="1200" b="1" dirty="0">
                <a:latin typeface="Arial" charset="0"/>
              </a:rPr>
              <a:t>Teach to Communicate effectively</a:t>
            </a:r>
          </a:p>
          <a:p>
            <a:pPr marL="122238" indent="-122238" eaLnBrk="0" hangingPunct="0">
              <a:lnSpc>
                <a:spcPct val="90000"/>
              </a:lnSpc>
              <a:buClr>
                <a:schemeClr val="tx1"/>
              </a:buClr>
              <a:buFontTx/>
              <a:buChar char="•"/>
            </a:pPr>
            <a:r>
              <a:rPr lang="en-US" sz="1200" b="1" dirty="0">
                <a:latin typeface="Arial" charset="0"/>
              </a:rPr>
              <a:t>Improve physical fitness</a:t>
            </a:r>
          </a:p>
          <a:p>
            <a:pPr marL="122238" indent="-122238" eaLnBrk="0" hangingPunct="0">
              <a:lnSpc>
                <a:spcPct val="90000"/>
              </a:lnSpc>
              <a:buClr>
                <a:schemeClr val="tx1"/>
              </a:buClr>
              <a:buFontTx/>
              <a:buChar char="•"/>
            </a:pPr>
            <a:r>
              <a:rPr lang="en-US" sz="1200" b="1" dirty="0">
                <a:latin typeface="Arial" charset="0"/>
              </a:rPr>
              <a:t>Provide incentive to live drug-free</a:t>
            </a:r>
          </a:p>
          <a:p>
            <a:pPr marL="122238" indent="-122238" eaLnBrk="0" hangingPunct="0">
              <a:lnSpc>
                <a:spcPct val="90000"/>
              </a:lnSpc>
              <a:buClr>
                <a:schemeClr val="tx1"/>
              </a:buClr>
              <a:buFontTx/>
              <a:buChar char="•"/>
            </a:pPr>
            <a:r>
              <a:rPr lang="en-US" sz="1200" b="1" dirty="0">
                <a:latin typeface="Arial" charset="0"/>
              </a:rPr>
              <a:t>Strengthen positive self-motivation</a:t>
            </a:r>
          </a:p>
          <a:p>
            <a:pPr marL="122238" indent="-122238" eaLnBrk="0" hangingPunct="0">
              <a:lnSpc>
                <a:spcPct val="90000"/>
              </a:lnSpc>
              <a:buClr>
                <a:schemeClr val="tx1"/>
              </a:buClr>
              <a:buFontTx/>
              <a:buChar char="•"/>
            </a:pPr>
            <a:r>
              <a:rPr lang="en-US" sz="1200" b="1" dirty="0">
                <a:latin typeface="Arial" charset="0"/>
              </a:rPr>
              <a:t>Provide historical perspective of military service</a:t>
            </a:r>
          </a:p>
          <a:p>
            <a:pPr marL="122238" indent="-122238" eaLnBrk="0" hangingPunct="0">
              <a:lnSpc>
                <a:spcPct val="90000"/>
              </a:lnSpc>
              <a:buClr>
                <a:schemeClr val="tx1"/>
              </a:buClr>
              <a:buFontTx/>
              <a:buChar char="•"/>
            </a:pPr>
            <a:r>
              <a:rPr lang="en-US" sz="1200" b="1" dirty="0">
                <a:latin typeface="Arial" charset="0"/>
              </a:rPr>
              <a:t>Train to work as a team member</a:t>
            </a:r>
          </a:p>
          <a:p>
            <a:pPr marL="122238" indent="-122238" eaLnBrk="0" hangingPunct="0">
              <a:lnSpc>
                <a:spcPct val="90000"/>
              </a:lnSpc>
              <a:buClr>
                <a:schemeClr val="tx1"/>
              </a:buClr>
              <a:buFontTx/>
              <a:buChar char="•"/>
            </a:pPr>
            <a:r>
              <a:rPr lang="en-US" sz="1200" b="1" dirty="0">
                <a:latin typeface="Arial" charset="0"/>
              </a:rPr>
              <a:t>Inspire to graduate from High School</a:t>
            </a:r>
          </a:p>
        </p:txBody>
      </p:sp>
      <p:sp>
        <p:nvSpPr>
          <p:cNvPr id="30725" name="Rectangle 7"/>
          <p:cNvSpPr>
            <a:spLocks noChangeArrowheads="1"/>
          </p:cNvSpPr>
          <p:nvPr/>
        </p:nvSpPr>
        <p:spPr bwMode="auto">
          <a:xfrm>
            <a:off x="228600" y="3113769"/>
            <a:ext cx="4267200" cy="300038"/>
          </a:xfrm>
          <a:prstGeom prst="rect">
            <a:avLst/>
          </a:prstGeom>
          <a:solidFill>
            <a:srgbClr val="FFFF99"/>
          </a:solidFill>
          <a:ln w="38100">
            <a:solidFill>
              <a:srgbClr val="006600"/>
            </a:solidFill>
            <a:miter lim="800000"/>
            <a:headEnd/>
            <a:tailEnd/>
          </a:ln>
        </p:spPr>
        <p:txBody>
          <a:bodyPr lIns="0" tIns="91440" rIns="0" bIns="0">
            <a:spAutoFit/>
          </a:bodyPr>
          <a:lstStyle/>
          <a:p>
            <a:pPr algn="ctr" eaLnBrk="0" hangingPunct="0">
              <a:lnSpc>
                <a:spcPct val="80000"/>
              </a:lnSpc>
              <a:buClr>
                <a:srgbClr val="BE3F00"/>
              </a:buClr>
            </a:pPr>
            <a:r>
              <a:rPr lang="en-US" sz="1400" b="1">
                <a:latin typeface="Arial" charset="0"/>
              </a:rPr>
              <a:t>The Goals</a:t>
            </a:r>
          </a:p>
        </p:txBody>
      </p:sp>
      <p:sp>
        <p:nvSpPr>
          <p:cNvPr id="441395" name="Rectangle 51"/>
          <p:cNvSpPr>
            <a:spLocks noChangeArrowheads="1"/>
          </p:cNvSpPr>
          <p:nvPr/>
        </p:nvSpPr>
        <p:spPr bwMode="auto">
          <a:xfrm>
            <a:off x="754063" y="457200"/>
            <a:ext cx="8085137" cy="533400"/>
          </a:xfrm>
          <a:prstGeom prst="rect">
            <a:avLst/>
          </a:prstGeom>
          <a:noFill/>
          <a:ln w="12700">
            <a:noFill/>
            <a:miter lim="800000"/>
            <a:headEnd/>
            <a:tailEnd/>
          </a:ln>
          <a:effectLst/>
        </p:spPr>
        <p:txBody>
          <a:bodyPr lIns="90488" tIns="44450" rIns="90488" bIns="44450" anchor="ctr"/>
          <a:lstStyle/>
          <a:p>
            <a:pPr algn="ctr">
              <a:lnSpc>
                <a:spcPct val="75000"/>
              </a:lnSpc>
              <a:defRPr/>
            </a:pPr>
            <a:r>
              <a:rPr lang="en-US" b="1" i="1">
                <a:effectLst>
                  <a:outerShdw blurRad="38100" dist="38100" dir="2700000" algn="tl">
                    <a:srgbClr val="C0C0C0"/>
                  </a:outerShdw>
                </a:effectLst>
                <a:latin typeface="Arial" charset="0"/>
                <a:cs typeface="+mn-cs"/>
              </a:rPr>
              <a:t>Program Overview  </a:t>
            </a:r>
          </a:p>
        </p:txBody>
      </p:sp>
      <p:sp>
        <p:nvSpPr>
          <p:cNvPr id="30757" name="Text Box 52"/>
          <p:cNvSpPr txBox="1">
            <a:spLocks noChangeArrowheads="1"/>
          </p:cNvSpPr>
          <p:nvPr/>
        </p:nvSpPr>
        <p:spPr bwMode="auto">
          <a:xfrm>
            <a:off x="533400" y="4742544"/>
            <a:ext cx="184150" cy="457200"/>
          </a:xfrm>
          <a:prstGeom prst="rect">
            <a:avLst/>
          </a:prstGeom>
          <a:noFill/>
          <a:ln w="9525" algn="ctr">
            <a:noFill/>
            <a:prstDash val="sysDot"/>
            <a:miter lim="800000"/>
            <a:headEnd/>
            <a:tailEnd/>
          </a:ln>
        </p:spPr>
        <p:txBody>
          <a:bodyPr>
            <a:spAutoFit/>
          </a:bodyPr>
          <a:lstStyle/>
          <a:p>
            <a:pPr algn="ctr">
              <a:spcBef>
                <a:spcPct val="50000"/>
              </a:spcBef>
            </a:pPr>
            <a:endParaRPr lang="en-US"/>
          </a:p>
        </p:txBody>
      </p:sp>
      <p:sp>
        <p:nvSpPr>
          <p:cNvPr id="2" name="TextBox 1"/>
          <p:cNvSpPr txBox="1"/>
          <p:nvPr/>
        </p:nvSpPr>
        <p:spPr>
          <a:xfrm>
            <a:off x="228600" y="2052935"/>
            <a:ext cx="8606715" cy="461665"/>
          </a:xfrm>
          <a:prstGeom prst="rect">
            <a:avLst/>
          </a:prstGeom>
          <a:noFill/>
        </p:spPr>
        <p:txBody>
          <a:bodyPr wrap="none" rtlCol="0">
            <a:spAutoFit/>
          </a:bodyPr>
          <a:lstStyle/>
          <a:p>
            <a:r>
              <a:rPr lang="en-US" dirty="0" smtClean="0"/>
              <a:t>JROTC Mission = To Motivate Young People To Be Better Citizens  </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43000" y="476250"/>
            <a:ext cx="7162800" cy="533400"/>
          </a:xfrm>
          <a:prstGeom prst="rect">
            <a:avLst/>
          </a:prstGeom>
        </p:spPr>
        <p:txBody>
          <a:bodyPr lIns="90488" tIns="44450" rIns="90488" bIns="44450"/>
          <a:lstStyle/>
          <a:p>
            <a:pPr algn="ctr" fontAlgn="auto">
              <a:spcBef>
                <a:spcPts val="0"/>
              </a:spcBef>
              <a:spcAft>
                <a:spcPts val="0"/>
              </a:spcAft>
              <a:defRPr/>
            </a:pPr>
            <a:r>
              <a:rPr lang="en-US" sz="2400" b="1" i="1" dirty="0">
                <a:effectLst>
                  <a:outerShdw blurRad="38100" dist="38100" dir="2700000" algn="tl">
                    <a:srgbClr val="000000">
                      <a:alpha val="43137"/>
                    </a:srgbClr>
                  </a:outerShdw>
                </a:effectLst>
                <a:latin typeface="+mj-lt"/>
                <a:cs typeface="+mn-cs"/>
              </a:rPr>
              <a:t>JROTC Oversight</a:t>
            </a:r>
            <a:endParaRPr lang="en-US" sz="2400" b="1" i="1" kern="0" dirty="0">
              <a:effectLst>
                <a:outerShdw blurRad="38100" dist="38100" dir="2700000" algn="tl">
                  <a:srgbClr val="000000">
                    <a:alpha val="43137"/>
                  </a:srgbClr>
                </a:outerShdw>
              </a:effectLst>
              <a:latin typeface="+mj-lt"/>
              <a:ea typeface="+mj-ea"/>
              <a:cs typeface="+mj-cs"/>
            </a:endParaRPr>
          </a:p>
        </p:txBody>
      </p:sp>
      <p:grpSp>
        <p:nvGrpSpPr>
          <p:cNvPr id="114691" name="Group 3"/>
          <p:cNvGrpSpPr>
            <a:grpSpLocks/>
          </p:cNvGrpSpPr>
          <p:nvPr/>
        </p:nvGrpSpPr>
        <p:grpSpPr bwMode="auto">
          <a:xfrm>
            <a:off x="76200" y="1693863"/>
            <a:ext cx="1524000" cy="790575"/>
            <a:chOff x="5" y="313"/>
            <a:chExt cx="864" cy="534"/>
          </a:xfrm>
        </p:grpSpPr>
        <p:sp>
          <p:nvSpPr>
            <p:cNvPr id="114880" name="Text Box 4"/>
            <p:cNvSpPr txBox="1">
              <a:spLocks noChangeArrowheads="1"/>
            </p:cNvSpPr>
            <p:nvPr/>
          </p:nvSpPr>
          <p:spPr bwMode="auto">
            <a:xfrm>
              <a:off x="270" y="313"/>
              <a:ext cx="401"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solidFill>
                    <a:srgbClr val="000000"/>
                  </a:solidFill>
                </a:rPr>
                <a:t>8</a:t>
              </a:r>
              <a:r>
                <a:rPr lang="en-US" altLang="en-US" sz="1200" b="1" baseline="30000">
                  <a:solidFill>
                    <a:srgbClr val="000000"/>
                  </a:solidFill>
                </a:rPr>
                <a:t>th</a:t>
              </a:r>
              <a:r>
                <a:rPr lang="en-US" altLang="en-US" sz="1200" b="1">
                  <a:solidFill>
                    <a:srgbClr val="000000"/>
                  </a:solidFill>
                </a:rPr>
                <a:t> BDE</a:t>
              </a:r>
            </a:p>
          </p:txBody>
        </p:sp>
        <p:sp>
          <p:nvSpPr>
            <p:cNvPr id="114881" name="Text Box 5" descr="Wide upward diagonal"/>
            <p:cNvSpPr txBox="1">
              <a:spLocks noChangeArrowheads="1"/>
            </p:cNvSpPr>
            <p:nvPr/>
          </p:nvSpPr>
          <p:spPr bwMode="auto">
            <a:xfrm>
              <a:off x="5" y="410"/>
              <a:ext cx="864"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smtClean="0">
                  <a:solidFill>
                    <a:srgbClr val="FF0000"/>
                  </a:solidFill>
                </a:rPr>
                <a:t>156 </a:t>
              </a:r>
              <a:r>
                <a:rPr lang="en-US" altLang="en-US" sz="1200" b="1" dirty="0">
                  <a:solidFill>
                    <a:srgbClr val="FF0000"/>
                  </a:solidFill>
                </a:rPr>
                <a:t>JROTC</a:t>
              </a:r>
            </a:p>
            <a:p>
              <a:pPr algn="ctr" eaLnBrk="1" hangingPunct="1"/>
              <a:r>
                <a:rPr lang="en-US" altLang="en-US" sz="1200" b="1" dirty="0"/>
                <a:t>27,713 Cadets</a:t>
              </a:r>
            </a:p>
            <a:p>
              <a:pPr algn="ctr" eaLnBrk="1" hangingPunct="1"/>
              <a:r>
                <a:rPr lang="en-US" altLang="en-US" sz="1200" b="1" dirty="0"/>
                <a:t>347 Instructors</a:t>
              </a:r>
            </a:p>
          </p:txBody>
        </p:sp>
      </p:grpSp>
      <p:grpSp>
        <p:nvGrpSpPr>
          <p:cNvPr id="114692" name="Group 6"/>
          <p:cNvGrpSpPr>
            <a:grpSpLocks/>
          </p:cNvGrpSpPr>
          <p:nvPr/>
        </p:nvGrpSpPr>
        <p:grpSpPr bwMode="auto">
          <a:xfrm>
            <a:off x="7315200" y="4164013"/>
            <a:ext cx="1697038" cy="788987"/>
            <a:chOff x="4437" y="2158"/>
            <a:chExt cx="962" cy="534"/>
          </a:xfrm>
        </p:grpSpPr>
        <p:sp>
          <p:nvSpPr>
            <p:cNvPr id="114878" name="Text Box 7"/>
            <p:cNvSpPr txBox="1">
              <a:spLocks noChangeArrowheads="1"/>
            </p:cNvSpPr>
            <p:nvPr/>
          </p:nvSpPr>
          <p:spPr bwMode="auto">
            <a:xfrm>
              <a:off x="4748" y="2158"/>
              <a:ext cx="40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solidFill>
                    <a:srgbClr val="000000"/>
                  </a:solidFill>
                </a:rPr>
                <a:t>4</a:t>
              </a:r>
              <a:r>
                <a:rPr lang="en-US" altLang="en-US" sz="1200" b="1" baseline="30000">
                  <a:solidFill>
                    <a:srgbClr val="000000"/>
                  </a:solidFill>
                </a:rPr>
                <a:t>th</a:t>
              </a:r>
              <a:r>
                <a:rPr lang="en-US" altLang="en-US" sz="1200" b="1">
                  <a:solidFill>
                    <a:srgbClr val="000000"/>
                  </a:solidFill>
                </a:rPr>
                <a:t> BDE</a:t>
              </a:r>
            </a:p>
          </p:txBody>
        </p:sp>
        <p:sp>
          <p:nvSpPr>
            <p:cNvPr id="114879" name="Text Box 8"/>
            <p:cNvSpPr txBox="1">
              <a:spLocks noChangeArrowheads="1"/>
            </p:cNvSpPr>
            <p:nvPr/>
          </p:nvSpPr>
          <p:spPr bwMode="auto">
            <a:xfrm>
              <a:off x="4437" y="2254"/>
              <a:ext cx="96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smtClean="0">
                  <a:solidFill>
                    <a:srgbClr val="FF0000"/>
                  </a:solidFill>
                </a:rPr>
                <a:t>330JROTC</a:t>
              </a:r>
              <a:endParaRPr lang="en-US" altLang="en-US" sz="1200" b="1" dirty="0">
                <a:solidFill>
                  <a:srgbClr val="FF0000"/>
                </a:solidFill>
              </a:endParaRPr>
            </a:p>
            <a:p>
              <a:pPr algn="ctr" eaLnBrk="1" hangingPunct="1"/>
              <a:r>
                <a:rPr lang="en-US" altLang="en-US" sz="1200" b="1" dirty="0"/>
                <a:t>54,054 Cadets</a:t>
              </a:r>
            </a:p>
            <a:p>
              <a:pPr algn="ctr" eaLnBrk="1" hangingPunct="1"/>
              <a:r>
                <a:rPr lang="en-US" altLang="en-US" sz="1200" b="1" dirty="0"/>
                <a:t>733 Instructors</a:t>
              </a:r>
            </a:p>
          </p:txBody>
        </p:sp>
      </p:grpSp>
      <p:grpSp>
        <p:nvGrpSpPr>
          <p:cNvPr id="114693" name="Group 9"/>
          <p:cNvGrpSpPr>
            <a:grpSpLocks/>
          </p:cNvGrpSpPr>
          <p:nvPr/>
        </p:nvGrpSpPr>
        <p:grpSpPr bwMode="auto">
          <a:xfrm>
            <a:off x="996950" y="1295400"/>
            <a:ext cx="7829550" cy="4641850"/>
            <a:chOff x="588" y="662"/>
            <a:chExt cx="4932" cy="3238"/>
          </a:xfrm>
        </p:grpSpPr>
        <p:grpSp>
          <p:nvGrpSpPr>
            <p:cNvPr id="114697" name="Group 13"/>
            <p:cNvGrpSpPr>
              <a:grpSpLocks/>
            </p:cNvGrpSpPr>
            <p:nvPr/>
          </p:nvGrpSpPr>
          <p:grpSpPr bwMode="auto">
            <a:xfrm>
              <a:off x="1334" y="3181"/>
              <a:ext cx="960" cy="577"/>
              <a:chOff x="1104" y="3199"/>
              <a:chExt cx="864" cy="510"/>
            </a:xfrm>
          </p:grpSpPr>
          <p:sp>
            <p:nvSpPr>
              <p:cNvPr id="114876" name="Text Box 14"/>
              <p:cNvSpPr txBox="1">
                <a:spLocks noChangeArrowheads="1"/>
              </p:cNvSpPr>
              <p:nvPr/>
            </p:nvSpPr>
            <p:spPr bwMode="auto">
              <a:xfrm>
                <a:off x="1358" y="3199"/>
                <a:ext cx="40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solidFill>
                      <a:srgbClr val="000000"/>
                    </a:solidFill>
                  </a:rPr>
                  <a:t>5</a:t>
                </a:r>
                <a:r>
                  <a:rPr lang="en-US" altLang="en-US" sz="1200" b="1" baseline="30000">
                    <a:solidFill>
                      <a:srgbClr val="000000"/>
                    </a:solidFill>
                  </a:rPr>
                  <a:t>th</a:t>
                </a:r>
                <a:r>
                  <a:rPr lang="en-US" altLang="en-US" sz="1200" b="1">
                    <a:solidFill>
                      <a:srgbClr val="000000"/>
                    </a:solidFill>
                  </a:rPr>
                  <a:t> BDE</a:t>
                </a:r>
              </a:p>
            </p:txBody>
          </p:sp>
          <p:sp>
            <p:nvSpPr>
              <p:cNvPr id="114877" name="Text Box 15"/>
              <p:cNvSpPr txBox="1">
                <a:spLocks noChangeArrowheads="1"/>
              </p:cNvSpPr>
              <p:nvPr/>
            </p:nvSpPr>
            <p:spPr bwMode="auto">
              <a:xfrm>
                <a:off x="1104" y="3310"/>
                <a:ext cx="86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solidFill>
                      <a:srgbClr val="FF0000"/>
                    </a:solidFill>
                  </a:rPr>
                  <a:t>313 JROTC</a:t>
                </a:r>
              </a:p>
              <a:p>
                <a:pPr algn="ctr" eaLnBrk="1" hangingPunct="1"/>
                <a:r>
                  <a:rPr lang="en-US" altLang="en-US" sz="1200" b="1"/>
                  <a:t>44,216 Cadets</a:t>
                </a:r>
              </a:p>
              <a:p>
                <a:pPr algn="ctr" eaLnBrk="1" hangingPunct="1"/>
                <a:r>
                  <a:rPr lang="en-US" altLang="en-US" sz="1200" b="1"/>
                  <a:t>735 Instructors</a:t>
                </a:r>
              </a:p>
            </p:txBody>
          </p:sp>
        </p:grpSp>
        <p:grpSp>
          <p:nvGrpSpPr>
            <p:cNvPr id="114698" name="Group 16"/>
            <p:cNvGrpSpPr>
              <a:grpSpLocks/>
            </p:cNvGrpSpPr>
            <p:nvPr/>
          </p:nvGrpSpPr>
          <p:grpSpPr bwMode="auto">
            <a:xfrm>
              <a:off x="2561" y="3339"/>
              <a:ext cx="1494" cy="561"/>
              <a:chOff x="2561" y="3339"/>
              <a:chExt cx="1494" cy="561"/>
            </a:xfrm>
          </p:grpSpPr>
          <p:sp>
            <p:nvSpPr>
              <p:cNvPr id="114874" name="Text Box 17"/>
              <p:cNvSpPr txBox="1">
                <a:spLocks noChangeArrowheads="1"/>
              </p:cNvSpPr>
              <p:nvPr/>
            </p:nvSpPr>
            <p:spPr bwMode="auto">
              <a:xfrm>
                <a:off x="2561" y="3339"/>
                <a:ext cx="149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solidFill>
                      <a:srgbClr val="000000"/>
                    </a:solidFill>
                  </a:rPr>
                  <a:t>6</a:t>
                </a:r>
                <a:r>
                  <a:rPr lang="en-US" altLang="en-US" sz="1200" b="1" baseline="30000">
                    <a:solidFill>
                      <a:srgbClr val="000000"/>
                    </a:solidFill>
                  </a:rPr>
                  <a:t>th</a:t>
                </a:r>
                <a:r>
                  <a:rPr lang="en-US" altLang="en-US" sz="1200" b="1">
                    <a:solidFill>
                      <a:srgbClr val="000000"/>
                    </a:solidFill>
                  </a:rPr>
                  <a:t> BDE</a:t>
                </a:r>
              </a:p>
            </p:txBody>
          </p:sp>
          <p:sp>
            <p:nvSpPr>
              <p:cNvPr id="114875" name="Text Box 18"/>
              <p:cNvSpPr txBox="1">
                <a:spLocks noChangeArrowheads="1"/>
              </p:cNvSpPr>
              <p:nvPr/>
            </p:nvSpPr>
            <p:spPr bwMode="auto">
              <a:xfrm>
                <a:off x="2636" y="3449"/>
                <a:ext cx="1344"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smtClean="0">
                    <a:solidFill>
                      <a:srgbClr val="FF0000"/>
                    </a:solidFill>
                  </a:rPr>
                  <a:t>464JROTC</a:t>
                </a:r>
                <a:endParaRPr lang="en-US" altLang="en-US" sz="1200" b="1" dirty="0">
                  <a:solidFill>
                    <a:srgbClr val="FF0000"/>
                  </a:solidFill>
                </a:endParaRPr>
              </a:p>
              <a:p>
                <a:pPr algn="ctr" eaLnBrk="1" hangingPunct="1"/>
                <a:r>
                  <a:rPr lang="en-US" altLang="en-US" sz="1200" b="1" dirty="0"/>
                  <a:t>89,206 Cadets</a:t>
                </a:r>
              </a:p>
              <a:p>
                <a:pPr algn="ctr" eaLnBrk="1" hangingPunct="1"/>
                <a:r>
                  <a:rPr lang="en-US" altLang="en-US" sz="1200" b="1" dirty="0"/>
                  <a:t>1130 Instructors</a:t>
                </a:r>
              </a:p>
            </p:txBody>
          </p:sp>
        </p:grpSp>
        <p:grpSp>
          <p:nvGrpSpPr>
            <p:cNvPr id="114699" name="Group 19"/>
            <p:cNvGrpSpPr>
              <a:grpSpLocks/>
            </p:cNvGrpSpPr>
            <p:nvPr/>
          </p:nvGrpSpPr>
          <p:grpSpPr bwMode="auto">
            <a:xfrm>
              <a:off x="4559" y="1692"/>
              <a:ext cx="961" cy="566"/>
              <a:chOff x="4876" y="1451"/>
              <a:chExt cx="864" cy="502"/>
            </a:xfrm>
          </p:grpSpPr>
          <p:sp>
            <p:nvSpPr>
              <p:cNvPr id="114872" name="Text Box 20"/>
              <p:cNvSpPr txBox="1">
                <a:spLocks noChangeArrowheads="1"/>
              </p:cNvSpPr>
              <p:nvPr/>
            </p:nvSpPr>
            <p:spPr bwMode="auto">
              <a:xfrm>
                <a:off x="5110" y="1451"/>
                <a:ext cx="41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solidFill>
                      <a:srgbClr val="000000"/>
                    </a:solidFill>
                  </a:rPr>
                  <a:t>2</a:t>
                </a:r>
                <a:r>
                  <a:rPr lang="en-US" altLang="en-US" sz="1200" b="1" baseline="30000">
                    <a:solidFill>
                      <a:srgbClr val="000000"/>
                    </a:solidFill>
                  </a:rPr>
                  <a:t>nd</a:t>
                </a:r>
                <a:r>
                  <a:rPr lang="en-US" altLang="en-US" sz="1200" b="1">
                    <a:solidFill>
                      <a:srgbClr val="000000"/>
                    </a:solidFill>
                  </a:rPr>
                  <a:t> BDE</a:t>
                </a:r>
              </a:p>
            </p:txBody>
          </p:sp>
          <p:sp>
            <p:nvSpPr>
              <p:cNvPr id="114873" name="Text Box 21"/>
              <p:cNvSpPr txBox="1">
                <a:spLocks noChangeArrowheads="1"/>
              </p:cNvSpPr>
              <p:nvPr/>
            </p:nvSpPr>
            <p:spPr bwMode="auto">
              <a:xfrm>
                <a:off x="4876" y="1553"/>
                <a:ext cx="864"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smtClean="0">
                    <a:solidFill>
                      <a:srgbClr val="FF0000"/>
                    </a:solidFill>
                  </a:rPr>
                  <a:t>112 </a:t>
                </a:r>
                <a:r>
                  <a:rPr lang="en-US" altLang="en-US" sz="1200" b="1" dirty="0">
                    <a:solidFill>
                      <a:srgbClr val="FF0000"/>
                    </a:solidFill>
                  </a:rPr>
                  <a:t>JROTC</a:t>
                </a:r>
              </a:p>
              <a:p>
                <a:pPr algn="ctr" eaLnBrk="1" hangingPunct="1"/>
                <a:r>
                  <a:rPr lang="en-US" altLang="en-US" sz="1200" b="1" dirty="0"/>
                  <a:t> 16,048 Cadets</a:t>
                </a:r>
              </a:p>
              <a:p>
                <a:pPr algn="ctr" eaLnBrk="1" hangingPunct="1"/>
                <a:r>
                  <a:rPr lang="en-US" altLang="en-US" sz="1200" b="1" dirty="0"/>
                  <a:t>245 Instructors</a:t>
                </a:r>
              </a:p>
            </p:txBody>
          </p:sp>
        </p:grpSp>
        <p:grpSp>
          <p:nvGrpSpPr>
            <p:cNvPr id="114700" name="Group 22"/>
            <p:cNvGrpSpPr>
              <a:grpSpLocks/>
            </p:cNvGrpSpPr>
            <p:nvPr/>
          </p:nvGrpSpPr>
          <p:grpSpPr bwMode="auto">
            <a:xfrm>
              <a:off x="3575" y="715"/>
              <a:ext cx="960" cy="558"/>
              <a:chOff x="3696" y="543"/>
              <a:chExt cx="864" cy="492"/>
            </a:xfrm>
          </p:grpSpPr>
          <p:sp>
            <p:nvSpPr>
              <p:cNvPr id="114870" name="Text Box 23"/>
              <p:cNvSpPr txBox="1">
                <a:spLocks noChangeArrowheads="1"/>
              </p:cNvSpPr>
              <p:nvPr/>
            </p:nvSpPr>
            <p:spPr bwMode="auto">
              <a:xfrm>
                <a:off x="3923" y="543"/>
                <a:ext cx="401"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solidFill>
                      <a:srgbClr val="000000"/>
                    </a:solidFill>
                  </a:rPr>
                  <a:t>7</a:t>
                </a:r>
                <a:r>
                  <a:rPr lang="en-US" altLang="en-US" sz="1200" b="1" baseline="30000">
                    <a:solidFill>
                      <a:srgbClr val="000000"/>
                    </a:solidFill>
                  </a:rPr>
                  <a:t>th</a:t>
                </a:r>
                <a:r>
                  <a:rPr lang="en-US" altLang="en-US" sz="1200" b="1">
                    <a:solidFill>
                      <a:srgbClr val="000000"/>
                    </a:solidFill>
                  </a:rPr>
                  <a:t> BDE</a:t>
                </a:r>
              </a:p>
            </p:txBody>
          </p:sp>
          <p:sp>
            <p:nvSpPr>
              <p:cNvPr id="114871" name="Text Box 24"/>
              <p:cNvSpPr txBox="1">
                <a:spLocks noChangeArrowheads="1"/>
              </p:cNvSpPr>
              <p:nvPr/>
            </p:nvSpPr>
            <p:spPr bwMode="auto">
              <a:xfrm>
                <a:off x="3696" y="637"/>
                <a:ext cx="864"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smtClean="0">
                    <a:solidFill>
                      <a:srgbClr val="FF0000"/>
                    </a:solidFill>
                  </a:rPr>
                  <a:t>214 </a:t>
                </a:r>
                <a:r>
                  <a:rPr lang="en-US" altLang="en-US" sz="1200" b="1" dirty="0">
                    <a:solidFill>
                      <a:srgbClr val="FF0000"/>
                    </a:solidFill>
                  </a:rPr>
                  <a:t>JROTC</a:t>
                </a:r>
              </a:p>
              <a:p>
                <a:pPr algn="ctr" eaLnBrk="1" hangingPunct="1"/>
                <a:r>
                  <a:rPr lang="en-US" altLang="en-US" sz="1200" b="1" dirty="0"/>
                  <a:t>34,050 Cadets</a:t>
                </a:r>
              </a:p>
              <a:p>
                <a:pPr algn="ctr" eaLnBrk="1" hangingPunct="1"/>
                <a:r>
                  <a:rPr lang="en-US" altLang="en-US" sz="1200" b="1" dirty="0"/>
                  <a:t>459 Instructors</a:t>
                </a:r>
              </a:p>
            </p:txBody>
          </p:sp>
        </p:grpSp>
        <p:grpSp>
          <p:nvGrpSpPr>
            <p:cNvPr id="114701" name="Group 25"/>
            <p:cNvGrpSpPr>
              <a:grpSpLocks/>
            </p:cNvGrpSpPr>
            <p:nvPr/>
          </p:nvGrpSpPr>
          <p:grpSpPr bwMode="auto">
            <a:xfrm>
              <a:off x="1689" y="662"/>
              <a:ext cx="1249" cy="557"/>
              <a:chOff x="1944" y="-8"/>
              <a:chExt cx="913" cy="492"/>
            </a:xfrm>
          </p:grpSpPr>
          <p:sp>
            <p:nvSpPr>
              <p:cNvPr id="114868" name="Text Box 26"/>
              <p:cNvSpPr txBox="1">
                <a:spLocks noChangeArrowheads="1"/>
              </p:cNvSpPr>
              <p:nvPr/>
            </p:nvSpPr>
            <p:spPr bwMode="auto">
              <a:xfrm>
                <a:off x="1944" y="-8"/>
                <a:ext cx="91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solidFill>
                      <a:srgbClr val="000000"/>
                    </a:solidFill>
                  </a:rPr>
                  <a:t>3</a:t>
                </a:r>
                <a:r>
                  <a:rPr lang="en-US" altLang="en-US" sz="1200" b="1" baseline="30000">
                    <a:solidFill>
                      <a:srgbClr val="000000"/>
                    </a:solidFill>
                  </a:rPr>
                  <a:t>rd</a:t>
                </a:r>
                <a:r>
                  <a:rPr lang="en-US" altLang="en-US" sz="1200" b="1">
                    <a:solidFill>
                      <a:srgbClr val="000000"/>
                    </a:solidFill>
                  </a:rPr>
                  <a:t> BDE</a:t>
                </a:r>
              </a:p>
            </p:txBody>
          </p:sp>
          <p:sp>
            <p:nvSpPr>
              <p:cNvPr id="114869" name="Text Box 27"/>
              <p:cNvSpPr txBox="1">
                <a:spLocks noChangeArrowheads="1"/>
              </p:cNvSpPr>
              <p:nvPr/>
            </p:nvSpPr>
            <p:spPr bwMode="auto">
              <a:xfrm>
                <a:off x="1977" y="86"/>
                <a:ext cx="864"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smtClean="0">
                    <a:solidFill>
                      <a:srgbClr val="FF0000"/>
                    </a:solidFill>
                  </a:rPr>
                  <a:t>116 </a:t>
                </a:r>
                <a:r>
                  <a:rPr lang="en-US" altLang="en-US" sz="1200" b="1" dirty="0">
                    <a:solidFill>
                      <a:srgbClr val="FF0000"/>
                    </a:solidFill>
                  </a:rPr>
                  <a:t>JROTC</a:t>
                </a:r>
              </a:p>
              <a:p>
                <a:pPr algn="ctr" eaLnBrk="1" hangingPunct="1"/>
                <a:r>
                  <a:rPr lang="en-US" altLang="en-US" sz="1200" b="1" dirty="0"/>
                  <a:t>23,687 Cadets</a:t>
                </a:r>
              </a:p>
              <a:p>
                <a:pPr algn="ctr" eaLnBrk="1" hangingPunct="1"/>
                <a:r>
                  <a:rPr lang="en-US" altLang="en-US" sz="1200" b="1" dirty="0"/>
                  <a:t>307 Instructors</a:t>
                </a:r>
              </a:p>
            </p:txBody>
          </p:sp>
        </p:grpSp>
        <p:grpSp>
          <p:nvGrpSpPr>
            <p:cNvPr id="114702" name="Group 28"/>
            <p:cNvGrpSpPr>
              <a:grpSpLocks/>
            </p:cNvGrpSpPr>
            <p:nvPr/>
          </p:nvGrpSpPr>
          <p:grpSpPr bwMode="auto">
            <a:xfrm>
              <a:off x="3172" y="1493"/>
              <a:ext cx="697" cy="974"/>
              <a:chOff x="3650" y="576"/>
              <a:chExt cx="808" cy="1025"/>
            </a:xfrm>
          </p:grpSpPr>
          <p:grpSp>
            <p:nvGrpSpPr>
              <p:cNvPr id="114861" name="Group 29"/>
              <p:cNvGrpSpPr>
                <a:grpSpLocks/>
              </p:cNvGrpSpPr>
              <p:nvPr/>
            </p:nvGrpSpPr>
            <p:grpSpPr bwMode="auto">
              <a:xfrm>
                <a:off x="3849" y="623"/>
                <a:ext cx="609" cy="978"/>
                <a:chOff x="3072" y="960"/>
                <a:chExt cx="556" cy="897"/>
              </a:xfrm>
            </p:grpSpPr>
            <p:sp>
              <p:nvSpPr>
                <p:cNvPr id="114863" name="Freeform 30" descr="Wide upward diagonal"/>
                <p:cNvSpPr>
                  <a:spLocks/>
                </p:cNvSpPr>
                <p:nvPr/>
              </p:nvSpPr>
              <p:spPr bwMode="auto">
                <a:xfrm>
                  <a:off x="3213" y="960"/>
                  <a:ext cx="254" cy="332"/>
                </a:xfrm>
                <a:custGeom>
                  <a:avLst/>
                  <a:gdLst>
                    <a:gd name="T0" fmla="*/ 2 w 314"/>
                    <a:gd name="T1" fmla="*/ 3 h 388"/>
                    <a:gd name="T2" fmla="*/ 2 w 314"/>
                    <a:gd name="T3" fmla="*/ 3 h 388"/>
                    <a:gd name="T4" fmla="*/ 2 w 314"/>
                    <a:gd name="T5" fmla="*/ 3 h 388"/>
                    <a:gd name="T6" fmla="*/ 2 w 314"/>
                    <a:gd name="T7" fmla="*/ 3 h 388"/>
                    <a:gd name="T8" fmla="*/ 2 w 314"/>
                    <a:gd name="T9" fmla="*/ 3 h 388"/>
                    <a:gd name="T10" fmla="*/ 2 w 314"/>
                    <a:gd name="T11" fmla="*/ 3 h 388"/>
                    <a:gd name="T12" fmla="*/ 0 w 314"/>
                    <a:gd name="T13" fmla="*/ 3 h 388"/>
                    <a:gd name="T14" fmla="*/ 2 w 314"/>
                    <a:gd name="T15" fmla="*/ 3 h 388"/>
                    <a:gd name="T16" fmla="*/ 2 w 314"/>
                    <a:gd name="T17" fmla="*/ 3 h 388"/>
                    <a:gd name="T18" fmla="*/ 2 w 314"/>
                    <a:gd name="T19" fmla="*/ 3 h 388"/>
                    <a:gd name="T20" fmla="*/ 2 w 314"/>
                    <a:gd name="T21" fmla="*/ 3 h 388"/>
                    <a:gd name="T22" fmla="*/ 2 w 314"/>
                    <a:gd name="T23" fmla="*/ 3 h 388"/>
                    <a:gd name="T24" fmla="*/ 2 w 314"/>
                    <a:gd name="T25" fmla="*/ 3 h 388"/>
                    <a:gd name="T26" fmla="*/ 2 w 314"/>
                    <a:gd name="T27" fmla="*/ 3 h 388"/>
                    <a:gd name="T28" fmla="*/ 2 w 314"/>
                    <a:gd name="T29" fmla="*/ 3 h 388"/>
                    <a:gd name="T30" fmla="*/ 2 w 314"/>
                    <a:gd name="T31" fmla="*/ 3 h 388"/>
                    <a:gd name="T32" fmla="*/ 2 w 314"/>
                    <a:gd name="T33" fmla="*/ 3 h 388"/>
                    <a:gd name="T34" fmla="*/ 2 w 314"/>
                    <a:gd name="T35" fmla="*/ 3 h 388"/>
                    <a:gd name="T36" fmla="*/ 2 w 314"/>
                    <a:gd name="T37" fmla="*/ 3 h 388"/>
                    <a:gd name="T38" fmla="*/ 2 w 314"/>
                    <a:gd name="T39" fmla="*/ 3 h 388"/>
                    <a:gd name="T40" fmla="*/ 2 w 314"/>
                    <a:gd name="T41" fmla="*/ 3 h 388"/>
                    <a:gd name="T42" fmla="*/ 2 w 314"/>
                    <a:gd name="T43" fmla="*/ 3 h 388"/>
                    <a:gd name="T44" fmla="*/ 2 w 314"/>
                    <a:gd name="T45" fmla="*/ 3 h 388"/>
                    <a:gd name="T46" fmla="*/ 2 w 314"/>
                    <a:gd name="T47" fmla="*/ 3 h 388"/>
                    <a:gd name="T48" fmla="*/ 2 w 314"/>
                    <a:gd name="T49" fmla="*/ 3 h 388"/>
                    <a:gd name="T50" fmla="*/ 2 w 314"/>
                    <a:gd name="T51" fmla="*/ 3 h 388"/>
                    <a:gd name="T52" fmla="*/ 2 w 314"/>
                    <a:gd name="T53" fmla="*/ 3 h 388"/>
                    <a:gd name="T54" fmla="*/ 2 w 314"/>
                    <a:gd name="T55" fmla="*/ 3 h 388"/>
                    <a:gd name="T56" fmla="*/ 2 w 314"/>
                    <a:gd name="T57" fmla="*/ 3 h 388"/>
                    <a:gd name="T58" fmla="*/ 2 w 314"/>
                    <a:gd name="T59" fmla="*/ 3 h 388"/>
                    <a:gd name="T60" fmla="*/ 2 w 314"/>
                    <a:gd name="T61" fmla="*/ 3 h 388"/>
                    <a:gd name="T62" fmla="*/ 2 w 314"/>
                    <a:gd name="T63" fmla="*/ 3 h 388"/>
                    <a:gd name="T64" fmla="*/ 2 w 314"/>
                    <a:gd name="T65" fmla="*/ 3 h 388"/>
                    <a:gd name="T66" fmla="*/ 2 w 314"/>
                    <a:gd name="T67" fmla="*/ 3 h 388"/>
                    <a:gd name="T68" fmla="*/ 2 w 314"/>
                    <a:gd name="T69" fmla="*/ 3 h 388"/>
                    <a:gd name="T70" fmla="*/ 2 w 314"/>
                    <a:gd name="T71" fmla="*/ 3 h 388"/>
                    <a:gd name="T72" fmla="*/ 2 w 314"/>
                    <a:gd name="T73" fmla="*/ 3 h 388"/>
                    <a:gd name="T74" fmla="*/ 2 w 314"/>
                    <a:gd name="T75" fmla="*/ 3 h 388"/>
                    <a:gd name="T76" fmla="*/ 2 w 314"/>
                    <a:gd name="T77" fmla="*/ 3 h 388"/>
                    <a:gd name="T78" fmla="*/ 2 w 314"/>
                    <a:gd name="T79" fmla="*/ 3 h 388"/>
                    <a:gd name="T80" fmla="*/ 2 w 314"/>
                    <a:gd name="T81" fmla="*/ 3 h 388"/>
                    <a:gd name="T82" fmla="*/ 2 w 314"/>
                    <a:gd name="T83" fmla="*/ 0 h 388"/>
                    <a:gd name="T84" fmla="*/ 2 w 314"/>
                    <a:gd name="T85" fmla="*/ 3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4"/>
                    <a:gd name="T130" fmla="*/ 0 h 388"/>
                    <a:gd name="T131" fmla="*/ 314 w 314"/>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4" h="388">
                      <a:moveTo>
                        <a:pt x="79" y="16"/>
                      </a:moveTo>
                      <a:lnTo>
                        <a:pt x="91" y="41"/>
                      </a:lnTo>
                      <a:lnTo>
                        <a:pt x="69" y="55"/>
                      </a:lnTo>
                      <a:lnTo>
                        <a:pt x="68" y="117"/>
                      </a:lnTo>
                      <a:lnTo>
                        <a:pt x="56" y="77"/>
                      </a:lnTo>
                      <a:lnTo>
                        <a:pt x="11" y="115"/>
                      </a:lnTo>
                      <a:lnTo>
                        <a:pt x="0" y="227"/>
                      </a:lnTo>
                      <a:lnTo>
                        <a:pt x="30" y="281"/>
                      </a:lnTo>
                      <a:lnTo>
                        <a:pt x="33" y="309"/>
                      </a:lnTo>
                      <a:lnTo>
                        <a:pt x="34" y="333"/>
                      </a:lnTo>
                      <a:lnTo>
                        <a:pt x="33" y="351"/>
                      </a:lnTo>
                      <a:lnTo>
                        <a:pt x="26" y="387"/>
                      </a:lnTo>
                      <a:lnTo>
                        <a:pt x="149" y="380"/>
                      </a:lnTo>
                      <a:lnTo>
                        <a:pt x="311" y="368"/>
                      </a:lnTo>
                      <a:lnTo>
                        <a:pt x="282" y="359"/>
                      </a:lnTo>
                      <a:lnTo>
                        <a:pt x="266" y="340"/>
                      </a:lnTo>
                      <a:lnTo>
                        <a:pt x="291" y="323"/>
                      </a:lnTo>
                      <a:lnTo>
                        <a:pt x="291" y="302"/>
                      </a:lnTo>
                      <a:lnTo>
                        <a:pt x="279" y="283"/>
                      </a:lnTo>
                      <a:lnTo>
                        <a:pt x="291" y="270"/>
                      </a:lnTo>
                      <a:lnTo>
                        <a:pt x="313" y="271"/>
                      </a:lnTo>
                      <a:lnTo>
                        <a:pt x="309" y="217"/>
                      </a:lnTo>
                      <a:lnTo>
                        <a:pt x="302" y="185"/>
                      </a:lnTo>
                      <a:lnTo>
                        <a:pt x="290" y="165"/>
                      </a:lnTo>
                      <a:lnTo>
                        <a:pt x="276" y="153"/>
                      </a:lnTo>
                      <a:lnTo>
                        <a:pt x="256" y="149"/>
                      </a:lnTo>
                      <a:lnTo>
                        <a:pt x="237" y="149"/>
                      </a:lnTo>
                      <a:lnTo>
                        <a:pt x="217" y="175"/>
                      </a:lnTo>
                      <a:lnTo>
                        <a:pt x="203" y="182"/>
                      </a:lnTo>
                      <a:lnTo>
                        <a:pt x="195" y="185"/>
                      </a:lnTo>
                      <a:lnTo>
                        <a:pt x="184" y="181"/>
                      </a:lnTo>
                      <a:lnTo>
                        <a:pt x="181" y="169"/>
                      </a:lnTo>
                      <a:lnTo>
                        <a:pt x="184" y="161"/>
                      </a:lnTo>
                      <a:lnTo>
                        <a:pt x="194" y="153"/>
                      </a:lnTo>
                      <a:lnTo>
                        <a:pt x="202" y="149"/>
                      </a:lnTo>
                      <a:lnTo>
                        <a:pt x="210" y="147"/>
                      </a:lnTo>
                      <a:lnTo>
                        <a:pt x="210" y="133"/>
                      </a:lnTo>
                      <a:lnTo>
                        <a:pt x="234" y="117"/>
                      </a:lnTo>
                      <a:lnTo>
                        <a:pt x="210" y="66"/>
                      </a:lnTo>
                      <a:lnTo>
                        <a:pt x="210" y="42"/>
                      </a:lnTo>
                      <a:lnTo>
                        <a:pt x="171" y="33"/>
                      </a:lnTo>
                      <a:lnTo>
                        <a:pt x="114" y="0"/>
                      </a:lnTo>
                      <a:lnTo>
                        <a:pt x="79" y="16"/>
                      </a:lnTo>
                    </a:path>
                  </a:pathLst>
                </a:custGeom>
                <a:pattFill prst="wdUpDiag">
                  <a:fgClr>
                    <a:schemeClr val="bg2"/>
                  </a:fgClr>
                  <a:bgClr>
                    <a:srgbClr val="FFFFFF"/>
                  </a:bgClr>
                </a:pattFill>
                <a:ln w="12700" cap="rnd">
                  <a:solidFill>
                    <a:srgbClr val="000000"/>
                  </a:solidFill>
                  <a:round/>
                  <a:headEnd/>
                  <a:tailEnd/>
                </a:ln>
              </p:spPr>
              <p:txBody>
                <a:bodyPr/>
                <a:lstStyle/>
                <a:p>
                  <a:endParaRPr lang="en-US"/>
                </a:p>
              </p:txBody>
            </p:sp>
            <p:sp>
              <p:nvSpPr>
                <p:cNvPr id="114864" name="Freeform 31" descr="Wide upward diagonal"/>
                <p:cNvSpPr>
                  <a:spLocks/>
                </p:cNvSpPr>
                <p:nvPr/>
              </p:nvSpPr>
              <p:spPr bwMode="auto">
                <a:xfrm>
                  <a:off x="3170" y="1285"/>
                  <a:ext cx="213" cy="340"/>
                </a:xfrm>
                <a:custGeom>
                  <a:avLst/>
                  <a:gdLst>
                    <a:gd name="T0" fmla="*/ 0 w 264"/>
                    <a:gd name="T1" fmla="*/ 3 h 398"/>
                    <a:gd name="T2" fmla="*/ 2 w 264"/>
                    <a:gd name="T3" fmla="*/ 3 h 398"/>
                    <a:gd name="T4" fmla="*/ 2 w 264"/>
                    <a:gd name="T5" fmla="*/ 3 h 398"/>
                    <a:gd name="T6" fmla="*/ 2 w 264"/>
                    <a:gd name="T7" fmla="*/ 3 h 398"/>
                    <a:gd name="T8" fmla="*/ 2 w 264"/>
                    <a:gd name="T9" fmla="*/ 3 h 398"/>
                    <a:gd name="T10" fmla="*/ 2 w 264"/>
                    <a:gd name="T11" fmla="*/ 0 h 398"/>
                    <a:gd name="T12" fmla="*/ 2 w 264"/>
                    <a:gd name="T13" fmla="*/ 3 h 398"/>
                    <a:gd name="T14" fmla="*/ 2 w 264"/>
                    <a:gd name="T15" fmla="*/ 3 h 398"/>
                    <a:gd name="T16" fmla="*/ 2 w 264"/>
                    <a:gd name="T17" fmla="*/ 3 h 398"/>
                    <a:gd name="T18" fmla="*/ 2 w 264"/>
                    <a:gd name="T19" fmla="*/ 3 h 398"/>
                    <a:gd name="T20" fmla="*/ 2 w 264"/>
                    <a:gd name="T21" fmla="*/ 3 h 398"/>
                    <a:gd name="T22" fmla="*/ 2 w 264"/>
                    <a:gd name="T23" fmla="*/ 3 h 398"/>
                    <a:gd name="T24" fmla="*/ 2 w 264"/>
                    <a:gd name="T25" fmla="*/ 3 h 398"/>
                    <a:gd name="T26" fmla="*/ 2 w 264"/>
                    <a:gd name="T27" fmla="*/ 3 h 398"/>
                    <a:gd name="T28" fmla="*/ 2 w 264"/>
                    <a:gd name="T29" fmla="*/ 3 h 398"/>
                    <a:gd name="T30" fmla="*/ 0 w 264"/>
                    <a:gd name="T31" fmla="*/ 3 h 3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398"/>
                    <a:gd name="T50" fmla="*/ 264 w 264"/>
                    <a:gd name="T51" fmla="*/ 398 h 3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398">
                      <a:moveTo>
                        <a:pt x="0" y="28"/>
                      </a:moveTo>
                      <a:lnTo>
                        <a:pt x="31" y="43"/>
                      </a:lnTo>
                      <a:lnTo>
                        <a:pt x="59" y="40"/>
                      </a:lnTo>
                      <a:lnTo>
                        <a:pt x="70" y="32"/>
                      </a:lnTo>
                      <a:lnTo>
                        <a:pt x="77" y="8"/>
                      </a:lnTo>
                      <a:lnTo>
                        <a:pt x="205" y="0"/>
                      </a:lnTo>
                      <a:lnTo>
                        <a:pt x="263" y="280"/>
                      </a:lnTo>
                      <a:lnTo>
                        <a:pt x="259" y="278"/>
                      </a:lnTo>
                      <a:lnTo>
                        <a:pt x="215" y="293"/>
                      </a:lnTo>
                      <a:lnTo>
                        <a:pt x="185" y="369"/>
                      </a:lnTo>
                      <a:lnTo>
                        <a:pt x="139" y="357"/>
                      </a:lnTo>
                      <a:lnTo>
                        <a:pt x="86" y="385"/>
                      </a:lnTo>
                      <a:lnTo>
                        <a:pt x="17" y="397"/>
                      </a:lnTo>
                      <a:lnTo>
                        <a:pt x="48" y="323"/>
                      </a:lnTo>
                      <a:lnTo>
                        <a:pt x="35" y="281"/>
                      </a:lnTo>
                      <a:lnTo>
                        <a:pt x="0" y="28"/>
                      </a:lnTo>
                    </a:path>
                  </a:pathLst>
                </a:custGeom>
                <a:pattFill prst="wdUpDiag">
                  <a:fgClr>
                    <a:schemeClr val="bg2"/>
                  </a:fgClr>
                  <a:bgClr>
                    <a:srgbClr val="FFFFFF"/>
                  </a:bgClr>
                </a:pattFill>
                <a:ln w="12700" cap="rnd">
                  <a:solidFill>
                    <a:srgbClr val="000000"/>
                  </a:solidFill>
                  <a:round/>
                  <a:headEnd/>
                  <a:tailEnd/>
                </a:ln>
              </p:spPr>
              <p:txBody>
                <a:bodyPr/>
                <a:lstStyle/>
                <a:p>
                  <a:endParaRPr lang="en-US"/>
                </a:p>
              </p:txBody>
            </p:sp>
            <p:sp>
              <p:nvSpPr>
                <p:cNvPr id="114865" name="Freeform 32" descr="Wide upward diagonal"/>
                <p:cNvSpPr>
                  <a:spLocks/>
                </p:cNvSpPr>
                <p:nvPr/>
              </p:nvSpPr>
              <p:spPr bwMode="auto">
                <a:xfrm>
                  <a:off x="3101" y="1489"/>
                  <a:ext cx="479" cy="258"/>
                </a:xfrm>
                <a:custGeom>
                  <a:avLst/>
                  <a:gdLst>
                    <a:gd name="T0" fmla="*/ 0 w 593"/>
                    <a:gd name="T1" fmla="*/ 3 h 303"/>
                    <a:gd name="T2" fmla="*/ 2 w 593"/>
                    <a:gd name="T3" fmla="*/ 3 h 303"/>
                    <a:gd name="T4" fmla="*/ 2 w 593"/>
                    <a:gd name="T5" fmla="*/ 3 h 303"/>
                    <a:gd name="T6" fmla="*/ 2 w 593"/>
                    <a:gd name="T7" fmla="*/ 3 h 303"/>
                    <a:gd name="T8" fmla="*/ 2 w 593"/>
                    <a:gd name="T9" fmla="*/ 3 h 303"/>
                    <a:gd name="T10" fmla="*/ 2 w 593"/>
                    <a:gd name="T11" fmla="*/ 3 h 303"/>
                    <a:gd name="T12" fmla="*/ 2 w 593"/>
                    <a:gd name="T13" fmla="*/ 3 h 303"/>
                    <a:gd name="T14" fmla="*/ 2 w 593"/>
                    <a:gd name="T15" fmla="*/ 3 h 303"/>
                    <a:gd name="T16" fmla="*/ 2 w 593"/>
                    <a:gd name="T17" fmla="*/ 3 h 303"/>
                    <a:gd name="T18" fmla="*/ 2 w 593"/>
                    <a:gd name="T19" fmla="*/ 3 h 303"/>
                    <a:gd name="T20" fmla="*/ 2 w 593"/>
                    <a:gd name="T21" fmla="*/ 3 h 303"/>
                    <a:gd name="T22" fmla="*/ 2 w 593"/>
                    <a:gd name="T23" fmla="*/ 3 h 303"/>
                    <a:gd name="T24" fmla="*/ 2 w 593"/>
                    <a:gd name="T25" fmla="*/ 3 h 303"/>
                    <a:gd name="T26" fmla="*/ 2 w 593"/>
                    <a:gd name="T27" fmla="*/ 1 h 303"/>
                    <a:gd name="T28" fmla="*/ 2 w 593"/>
                    <a:gd name="T29" fmla="*/ 0 h 303"/>
                    <a:gd name="T30" fmla="*/ 2 w 593"/>
                    <a:gd name="T31" fmla="*/ 3 h 303"/>
                    <a:gd name="T32" fmla="*/ 2 w 593"/>
                    <a:gd name="T33" fmla="*/ 3 h 303"/>
                    <a:gd name="T34" fmla="*/ 2 w 593"/>
                    <a:gd name="T35" fmla="*/ 3 h 303"/>
                    <a:gd name="T36" fmla="*/ 2 w 593"/>
                    <a:gd name="T37" fmla="*/ 3 h 303"/>
                    <a:gd name="T38" fmla="*/ 2 w 593"/>
                    <a:gd name="T39" fmla="*/ 3 h 303"/>
                    <a:gd name="T40" fmla="*/ 2 w 593"/>
                    <a:gd name="T41" fmla="*/ 3 h 303"/>
                    <a:gd name="T42" fmla="*/ 2 w 593"/>
                    <a:gd name="T43" fmla="*/ 3 h 303"/>
                    <a:gd name="T44" fmla="*/ 2 w 593"/>
                    <a:gd name="T45" fmla="*/ 3 h 303"/>
                    <a:gd name="T46" fmla="*/ 2 w 593"/>
                    <a:gd name="T47" fmla="*/ 3 h 303"/>
                    <a:gd name="T48" fmla="*/ 2 w 593"/>
                    <a:gd name="T49" fmla="*/ 3 h 303"/>
                    <a:gd name="T50" fmla="*/ 2 w 593"/>
                    <a:gd name="T51" fmla="*/ 3 h 303"/>
                    <a:gd name="T52" fmla="*/ 2 w 593"/>
                    <a:gd name="T53" fmla="*/ 3 h 303"/>
                    <a:gd name="T54" fmla="*/ 2 w 593"/>
                    <a:gd name="T55" fmla="*/ 3 h 303"/>
                    <a:gd name="T56" fmla="*/ 0 w 593"/>
                    <a:gd name="T57" fmla="*/ 3 h 3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3"/>
                    <a:gd name="T88" fmla="*/ 0 h 303"/>
                    <a:gd name="T89" fmla="*/ 593 w 593"/>
                    <a:gd name="T90" fmla="*/ 303 h 3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3" h="303">
                      <a:moveTo>
                        <a:pt x="0" y="302"/>
                      </a:moveTo>
                      <a:lnTo>
                        <a:pt x="143" y="283"/>
                      </a:lnTo>
                      <a:lnTo>
                        <a:pt x="143" y="270"/>
                      </a:lnTo>
                      <a:lnTo>
                        <a:pt x="492" y="226"/>
                      </a:lnTo>
                      <a:lnTo>
                        <a:pt x="498" y="203"/>
                      </a:lnTo>
                      <a:lnTo>
                        <a:pt x="549" y="186"/>
                      </a:lnTo>
                      <a:lnTo>
                        <a:pt x="554" y="162"/>
                      </a:lnTo>
                      <a:lnTo>
                        <a:pt x="576" y="154"/>
                      </a:lnTo>
                      <a:lnTo>
                        <a:pt x="592" y="117"/>
                      </a:lnTo>
                      <a:lnTo>
                        <a:pt x="544" y="81"/>
                      </a:lnTo>
                      <a:lnTo>
                        <a:pt x="535" y="33"/>
                      </a:lnTo>
                      <a:lnTo>
                        <a:pt x="498" y="9"/>
                      </a:lnTo>
                      <a:lnTo>
                        <a:pt x="420" y="22"/>
                      </a:lnTo>
                      <a:lnTo>
                        <a:pt x="384" y="1"/>
                      </a:lnTo>
                      <a:lnTo>
                        <a:pt x="349" y="0"/>
                      </a:lnTo>
                      <a:lnTo>
                        <a:pt x="356" y="33"/>
                      </a:lnTo>
                      <a:lnTo>
                        <a:pt x="308" y="50"/>
                      </a:lnTo>
                      <a:lnTo>
                        <a:pt x="276" y="126"/>
                      </a:lnTo>
                      <a:lnTo>
                        <a:pt x="232" y="113"/>
                      </a:lnTo>
                      <a:lnTo>
                        <a:pt x="180" y="141"/>
                      </a:lnTo>
                      <a:lnTo>
                        <a:pt x="112" y="152"/>
                      </a:lnTo>
                      <a:lnTo>
                        <a:pt x="112" y="195"/>
                      </a:lnTo>
                      <a:lnTo>
                        <a:pt x="80" y="194"/>
                      </a:lnTo>
                      <a:lnTo>
                        <a:pt x="81" y="231"/>
                      </a:lnTo>
                      <a:lnTo>
                        <a:pt x="47" y="216"/>
                      </a:lnTo>
                      <a:lnTo>
                        <a:pt x="26" y="223"/>
                      </a:lnTo>
                      <a:lnTo>
                        <a:pt x="43" y="248"/>
                      </a:lnTo>
                      <a:lnTo>
                        <a:pt x="7" y="282"/>
                      </a:lnTo>
                      <a:lnTo>
                        <a:pt x="0" y="302"/>
                      </a:lnTo>
                    </a:path>
                  </a:pathLst>
                </a:custGeom>
                <a:pattFill prst="wdUpDiag">
                  <a:fgClr>
                    <a:schemeClr val="bg2"/>
                  </a:fgClr>
                  <a:bgClr>
                    <a:srgbClr val="FFFFFF"/>
                  </a:bgClr>
                </a:pattFill>
                <a:ln w="12700" cap="rnd">
                  <a:solidFill>
                    <a:srgbClr val="000000"/>
                  </a:solidFill>
                  <a:round/>
                  <a:headEnd/>
                  <a:tailEnd/>
                </a:ln>
              </p:spPr>
              <p:txBody>
                <a:bodyPr/>
                <a:lstStyle/>
                <a:p>
                  <a:endParaRPr lang="en-US"/>
                </a:p>
              </p:txBody>
            </p:sp>
            <p:sp>
              <p:nvSpPr>
                <p:cNvPr id="114866" name="Freeform 33" descr="Wide upward diagonal"/>
                <p:cNvSpPr>
                  <a:spLocks/>
                </p:cNvSpPr>
                <p:nvPr/>
              </p:nvSpPr>
              <p:spPr bwMode="auto">
                <a:xfrm>
                  <a:off x="3072" y="1660"/>
                  <a:ext cx="550" cy="197"/>
                </a:xfrm>
                <a:custGeom>
                  <a:avLst/>
                  <a:gdLst>
                    <a:gd name="T0" fmla="*/ 2 w 683"/>
                    <a:gd name="T1" fmla="*/ 3 h 231"/>
                    <a:gd name="T2" fmla="*/ 2 w 683"/>
                    <a:gd name="T3" fmla="*/ 3 h 231"/>
                    <a:gd name="T4" fmla="*/ 2 w 683"/>
                    <a:gd name="T5" fmla="*/ 3 h 231"/>
                    <a:gd name="T6" fmla="*/ 2 w 683"/>
                    <a:gd name="T7" fmla="*/ 3 h 231"/>
                    <a:gd name="T8" fmla="*/ 0 w 683"/>
                    <a:gd name="T9" fmla="*/ 3 h 231"/>
                    <a:gd name="T10" fmla="*/ 2 w 683"/>
                    <a:gd name="T11" fmla="*/ 3 h 231"/>
                    <a:gd name="T12" fmla="*/ 2 w 683"/>
                    <a:gd name="T13" fmla="*/ 3 h 231"/>
                    <a:gd name="T14" fmla="*/ 2 w 683"/>
                    <a:gd name="T15" fmla="*/ 3 h 231"/>
                    <a:gd name="T16" fmla="*/ 2 w 683"/>
                    <a:gd name="T17" fmla="*/ 3 h 231"/>
                    <a:gd name="T18" fmla="*/ 2 w 683"/>
                    <a:gd name="T19" fmla="*/ 3 h 231"/>
                    <a:gd name="T20" fmla="*/ 2 w 683"/>
                    <a:gd name="T21" fmla="*/ 3 h 231"/>
                    <a:gd name="T22" fmla="*/ 2 w 683"/>
                    <a:gd name="T23" fmla="*/ 0 h 231"/>
                    <a:gd name="T24" fmla="*/ 2 w 683"/>
                    <a:gd name="T25" fmla="*/ 3 h 231"/>
                    <a:gd name="T26" fmla="*/ 2 w 683"/>
                    <a:gd name="T27" fmla="*/ 3 h 231"/>
                    <a:gd name="T28" fmla="*/ 2 w 683"/>
                    <a:gd name="T29" fmla="*/ 3 h 231"/>
                    <a:gd name="T30" fmla="*/ 2 w 683"/>
                    <a:gd name="T31" fmla="*/ 3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3"/>
                    <a:gd name="T49" fmla="*/ 0 h 231"/>
                    <a:gd name="T50" fmla="*/ 683 w 683"/>
                    <a:gd name="T51" fmla="*/ 231 h 2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3" h="231">
                      <a:moveTo>
                        <a:pt x="40" y="105"/>
                      </a:moveTo>
                      <a:lnTo>
                        <a:pt x="40" y="109"/>
                      </a:lnTo>
                      <a:lnTo>
                        <a:pt x="29" y="131"/>
                      </a:lnTo>
                      <a:lnTo>
                        <a:pt x="42" y="161"/>
                      </a:lnTo>
                      <a:lnTo>
                        <a:pt x="0" y="186"/>
                      </a:lnTo>
                      <a:lnTo>
                        <a:pt x="8" y="230"/>
                      </a:lnTo>
                      <a:lnTo>
                        <a:pt x="186" y="216"/>
                      </a:lnTo>
                      <a:lnTo>
                        <a:pt x="399" y="194"/>
                      </a:lnTo>
                      <a:lnTo>
                        <a:pt x="506" y="176"/>
                      </a:lnTo>
                      <a:lnTo>
                        <a:pt x="527" y="117"/>
                      </a:lnTo>
                      <a:lnTo>
                        <a:pt x="565" y="115"/>
                      </a:lnTo>
                      <a:lnTo>
                        <a:pt x="682" y="0"/>
                      </a:lnTo>
                      <a:lnTo>
                        <a:pt x="530" y="28"/>
                      </a:lnTo>
                      <a:lnTo>
                        <a:pt x="177" y="76"/>
                      </a:lnTo>
                      <a:lnTo>
                        <a:pt x="181" y="89"/>
                      </a:lnTo>
                      <a:lnTo>
                        <a:pt x="40" y="105"/>
                      </a:lnTo>
                    </a:path>
                  </a:pathLst>
                </a:custGeom>
                <a:pattFill prst="wdUpDiag">
                  <a:fgClr>
                    <a:schemeClr val="bg2"/>
                  </a:fgClr>
                  <a:bgClr>
                    <a:srgbClr val="FFFFFF"/>
                  </a:bgClr>
                </a:pattFill>
                <a:ln w="12700" cap="rnd">
                  <a:solidFill>
                    <a:srgbClr val="000000"/>
                  </a:solidFill>
                  <a:round/>
                  <a:headEnd/>
                  <a:tailEnd/>
                </a:ln>
              </p:spPr>
              <p:txBody>
                <a:bodyPr/>
                <a:lstStyle/>
                <a:p>
                  <a:endParaRPr lang="en-US"/>
                </a:p>
              </p:txBody>
            </p:sp>
            <p:sp>
              <p:nvSpPr>
                <p:cNvPr id="114867" name="Freeform 34" descr="Wide upward diagonal"/>
                <p:cNvSpPr>
                  <a:spLocks/>
                </p:cNvSpPr>
                <p:nvPr/>
              </p:nvSpPr>
              <p:spPr bwMode="auto">
                <a:xfrm>
                  <a:off x="3355" y="1212"/>
                  <a:ext cx="273" cy="306"/>
                </a:xfrm>
                <a:custGeom>
                  <a:avLst/>
                  <a:gdLst>
                    <a:gd name="T0" fmla="*/ 0 w 338"/>
                    <a:gd name="T1" fmla="*/ 3 h 357"/>
                    <a:gd name="T2" fmla="*/ 2 w 338"/>
                    <a:gd name="T3" fmla="*/ 3 h 357"/>
                    <a:gd name="T4" fmla="*/ 2 w 338"/>
                    <a:gd name="T5" fmla="*/ 3 h 357"/>
                    <a:gd name="T6" fmla="*/ 2 w 338"/>
                    <a:gd name="T7" fmla="*/ 3 h 357"/>
                    <a:gd name="T8" fmla="*/ 2 w 338"/>
                    <a:gd name="T9" fmla="*/ 3 h 357"/>
                    <a:gd name="T10" fmla="*/ 2 w 338"/>
                    <a:gd name="T11" fmla="*/ 0 h 357"/>
                    <a:gd name="T12" fmla="*/ 2 w 338"/>
                    <a:gd name="T13" fmla="*/ 3 h 357"/>
                    <a:gd name="T14" fmla="*/ 2 w 338"/>
                    <a:gd name="T15" fmla="*/ 3 h 357"/>
                    <a:gd name="T16" fmla="*/ 2 w 338"/>
                    <a:gd name="T17" fmla="*/ 3 h 357"/>
                    <a:gd name="T18" fmla="*/ 2 w 338"/>
                    <a:gd name="T19" fmla="*/ 3 h 357"/>
                    <a:gd name="T20" fmla="*/ 2 w 338"/>
                    <a:gd name="T21" fmla="*/ 3 h 357"/>
                    <a:gd name="T22" fmla="*/ 2 w 338"/>
                    <a:gd name="T23" fmla="*/ 3 h 357"/>
                    <a:gd name="T24" fmla="*/ 2 w 338"/>
                    <a:gd name="T25" fmla="*/ 3 h 357"/>
                    <a:gd name="T26" fmla="*/ 2 w 338"/>
                    <a:gd name="T27" fmla="*/ 3 h 357"/>
                    <a:gd name="T28" fmla="*/ 2 w 338"/>
                    <a:gd name="T29" fmla="*/ 3 h 357"/>
                    <a:gd name="T30" fmla="*/ 2 w 338"/>
                    <a:gd name="T31" fmla="*/ 3 h 357"/>
                    <a:gd name="T32" fmla="*/ 2 w 338"/>
                    <a:gd name="T33" fmla="*/ 3 h 357"/>
                    <a:gd name="T34" fmla="*/ 2 w 338"/>
                    <a:gd name="T35" fmla="*/ 3 h 357"/>
                    <a:gd name="T36" fmla="*/ 0 w 338"/>
                    <a:gd name="T37" fmla="*/ 3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8"/>
                    <a:gd name="T58" fmla="*/ 0 h 357"/>
                    <a:gd name="T59" fmla="*/ 338 w 338"/>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8" h="357">
                      <a:moveTo>
                        <a:pt x="0" y="79"/>
                      </a:moveTo>
                      <a:lnTo>
                        <a:pt x="151" y="65"/>
                      </a:lnTo>
                      <a:lnTo>
                        <a:pt x="184" y="71"/>
                      </a:lnTo>
                      <a:lnTo>
                        <a:pt x="255" y="41"/>
                      </a:lnTo>
                      <a:lnTo>
                        <a:pt x="272" y="13"/>
                      </a:lnTo>
                      <a:lnTo>
                        <a:pt x="314" y="0"/>
                      </a:lnTo>
                      <a:lnTo>
                        <a:pt x="337" y="134"/>
                      </a:lnTo>
                      <a:lnTo>
                        <a:pt x="319" y="148"/>
                      </a:lnTo>
                      <a:lnTo>
                        <a:pt x="323" y="242"/>
                      </a:lnTo>
                      <a:lnTo>
                        <a:pt x="291" y="250"/>
                      </a:lnTo>
                      <a:lnTo>
                        <a:pt x="272" y="302"/>
                      </a:lnTo>
                      <a:lnTo>
                        <a:pt x="245" y="296"/>
                      </a:lnTo>
                      <a:lnTo>
                        <a:pt x="236" y="356"/>
                      </a:lnTo>
                      <a:lnTo>
                        <a:pt x="199" y="330"/>
                      </a:lnTo>
                      <a:lnTo>
                        <a:pt x="124" y="346"/>
                      </a:lnTo>
                      <a:lnTo>
                        <a:pt x="92" y="324"/>
                      </a:lnTo>
                      <a:lnTo>
                        <a:pt x="50" y="322"/>
                      </a:lnTo>
                      <a:lnTo>
                        <a:pt x="27" y="222"/>
                      </a:lnTo>
                      <a:lnTo>
                        <a:pt x="0" y="79"/>
                      </a:lnTo>
                    </a:path>
                  </a:pathLst>
                </a:custGeom>
                <a:pattFill prst="wdUpDiag">
                  <a:fgClr>
                    <a:schemeClr val="bg2"/>
                  </a:fgClr>
                  <a:bgClr>
                    <a:srgbClr val="FFFFFF"/>
                  </a:bgClr>
                </a:pattFill>
                <a:ln w="12700" cap="rnd">
                  <a:solidFill>
                    <a:srgbClr val="000000"/>
                  </a:solidFill>
                  <a:round/>
                  <a:headEnd/>
                  <a:tailEnd/>
                </a:ln>
              </p:spPr>
              <p:txBody>
                <a:bodyPr/>
                <a:lstStyle/>
                <a:p>
                  <a:endParaRPr lang="en-US"/>
                </a:p>
              </p:txBody>
            </p:sp>
          </p:grpSp>
          <p:sp>
            <p:nvSpPr>
              <p:cNvPr id="114862" name="Freeform 35" descr="Wide upward diagonal"/>
              <p:cNvSpPr>
                <a:spLocks/>
              </p:cNvSpPr>
              <p:nvPr/>
            </p:nvSpPr>
            <p:spPr bwMode="auto">
              <a:xfrm>
                <a:off x="3650" y="576"/>
                <a:ext cx="382" cy="157"/>
              </a:xfrm>
              <a:custGeom>
                <a:avLst/>
                <a:gdLst>
                  <a:gd name="T0" fmla="*/ 0 w 435"/>
                  <a:gd name="T1" fmla="*/ 5 h 174"/>
                  <a:gd name="T2" fmla="*/ 4 w 435"/>
                  <a:gd name="T3" fmla="*/ 0 h 174"/>
                  <a:gd name="T4" fmla="*/ 4 w 435"/>
                  <a:gd name="T5" fmla="*/ 5 h 174"/>
                  <a:gd name="T6" fmla="*/ 4 w 435"/>
                  <a:gd name="T7" fmla="*/ 5 h 174"/>
                  <a:gd name="T8" fmla="*/ 4 w 435"/>
                  <a:gd name="T9" fmla="*/ 5 h 174"/>
                  <a:gd name="T10" fmla="*/ 4 w 435"/>
                  <a:gd name="T11" fmla="*/ 5 h 174"/>
                  <a:gd name="T12" fmla="*/ 4 w 435"/>
                  <a:gd name="T13" fmla="*/ 5 h 174"/>
                  <a:gd name="T14" fmla="*/ 4 w 435"/>
                  <a:gd name="T15" fmla="*/ 5 h 174"/>
                  <a:gd name="T16" fmla="*/ 4 w 435"/>
                  <a:gd name="T17" fmla="*/ 5 h 174"/>
                  <a:gd name="T18" fmla="*/ 4 w 435"/>
                  <a:gd name="T19" fmla="*/ 5 h 174"/>
                  <a:gd name="T20" fmla="*/ 4 w 435"/>
                  <a:gd name="T21" fmla="*/ 5 h 174"/>
                  <a:gd name="T22" fmla="*/ 4 w 435"/>
                  <a:gd name="T23" fmla="*/ 5 h 174"/>
                  <a:gd name="T24" fmla="*/ 4 w 435"/>
                  <a:gd name="T25" fmla="*/ 5 h 174"/>
                  <a:gd name="T26" fmla="*/ 4 w 435"/>
                  <a:gd name="T27" fmla="*/ 5 h 174"/>
                  <a:gd name="T28" fmla="*/ 4 w 435"/>
                  <a:gd name="T29" fmla="*/ 5 h 174"/>
                  <a:gd name="T30" fmla="*/ 4 w 435"/>
                  <a:gd name="T31" fmla="*/ 5 h 174"/>
                  <a:gd name="T32" fmla="*/ 4 w 435"/>
                  <a:gd name="T33" fmla="*/ 5 h 174"/>
                  <a:gd name="T34" fmla="*/ 4 w 435"/>
                  <a:gd name="T35" fmla="*/ 5 h 174"/>
                  <a:gd name="T36" fmla="*/ 4 w 435"/>
                  <a:gd name="T37" fmla="*/ 5 h 174"/>
                  <a:gd name="T38" fmla="*/ 4 w 435"/>
                  <a:gd name="T39" fmla="*/ 5 h 174"/>
                  <a:gd name="T40" fmla="*/ 4 w 435"/>
                  <a:gd name="T41" fmla="*/ 5 h 174"/>
                  <a:gd name="T42" fmla="*/ 4 w 435"/>
                  <a:gd name="T43" fmla="*/ 5 h 174"/>
                  <a:gd name="T44" fmla="*/ 4 w 435"/>
                  <a:gd name="T45" fmla="*/ 5 h 174"/>
                  <a:gd name="T46" fmla="*/ 4 w 435"/>
                  <a:gd name="T47" fmla="*/ 5 h 174"/>
                  <a:gd name="T48" fmla="*/ 0 w 435"/>
                  <a:gd name="T49" fmla="*/ 5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5"/>
                  <a:gd name="T76" fmla="*/ 0 h 174"/>
                  <a:gd name="T77" fmla="*/ 435 w 435"/>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5" h="174">
                    <a:moveTo>
                      <a:pt x="0" y="95"/>
                    </a:moveTo>
                    <a:lnTo>
                      <a:pt x="98" y="0"/>
                    </a:lnTo>
                    <a:lnTo>
                      <a:pt x="80" y="39"/>
                    </a:lnTo>
                    <a:lnTo>
                      <a:pt x="93" y="51"/>
                    </a:lnTo>
                    <a:lnTo>
                      <a:pt x="124" y="35"/>
                    </a:lnTo>
                    <a:lnTo>
                      <a:pt x="191" y="59"/>
                    </a:lnTo>
                    <a:lnTo>
                      <a:pt x="220" y="39"/>
                    </a:lnTo>
                    <a:lnTo>
                      <a:pt x="309" y="28"/>
                    </a:lnTo>
                    <a:lnTo>
                      <a:pt x="326" y="52"/>
                    </a:lnTo>
                    <a:lnTo>
                      <a:pt x="361" y="47"/>
                    </a:lnTo>
                    <a:lnTo>
                      <a:pt x="430" y="72"/>
                    </a:lnTo>
                    <a:lnTo>
                      <a:pt x="434" y="91"/>
                    </a:lnTo>
                    <a:lnTo>
                      <a:pt x="360" y="107"/>
                    </a:lnTo>
                    <a:lnTo>
                      <a:pt x="338" y="95"/>
                    </a:lnTo>
                    <a:lnTo>
                      <a:pt x="300" y="99"/>
                    </a:lnTo>
                    <a:lnTo>
                      <a:pt x="257" y="123"/>
                    </a:lnTo>
                    <a:lnTo>
                      <a:pt x="238" y="124"/>
                    </a:lnTo>
                    <a:lnTo>
                      <a:pt x="222" y="107"/>
                    </a:lnTo>
                    <a:lnTo>
                      <a:pt x="196" y="172"/>
                    </a:lnTo>
                    <a:lnTo>
                      <a:pt x="169" y="173"/>
                    </a:lnTo>
                    <a:lnTo>
                      <a:pt x="157" y="148"/>
                    </a:lnTo>
                    <a:lnTo>
                      <a:pt x="99" y="135"/>
                    </a:lnTo>
                    <a:lnTo>
                      <a:pt x="72" y="117"/>
                    </a:lnTo>
                    <a:lnTo>
                      <a:pt x="23" y="123"/>
                    </a:lnTo>
                    <a:lnTo>
                      <a:pt x="0" y="95"/>
                    </a:lnTo>
                  </a:path>
                </a:pathLst>
              </a:custGeom>
              <a:pattFill prst="wdUpDiag">
                <a:fgClr>
                  <a:schemeClr val="bg2"/>
                </a:fgClr>
                <a:bgClr>
                  <a:srgbClr val="FFFFFF"/>
                </a:bgClr>
              </a:pattFill>
              <a:ln w="12700" cap="rnd">
                <a:solidFill>
                  <a:srgbClr val="000000"/>
                </a:solidFill>
                <a:round/>
                <a:headEnd/>
                <a:tailEnd/>
              </a:ln>
            </p:spPr>
            <p:txBody>
              <a:bodyPr/>
              <a:lstStyle/>
              <a:p>
                <a:endParaRPr lang="en-US"/>
              </a:p>
            </p:txBody>
          </p:sp>
        </p:grpSp>
        <p:grpSp>
          <p:nvGrpSpPr>
            <p:cNvPr id="114703" name="Group 36"/>
            <p:cNvGrpSpPr>
              <a:grpSpLocks/>
            </p:cNvGrpSpPr>
            <p:nvPr/>
          </p:nvGrpSpPr>
          <p:grpSpPr bwMode="auto">
            <a:xfrm>
              <a:off x="2380" y="1401"/>
              <a:ext cx="973" cy="1037"/>
              <a:chOff x="2397" y="691"/>
              <a:chExt cx="1129" cy="1092"/>
            </a:xfrm>
          </p:grpSpPr>
          <p:sp>
            <p:nvSpPr>
              <p:cNvPr id="114852" name="Freeform 37" descr="Wide upward diagonal"/>
              <p:cNvSpPr>
                <a:spLocks/>
              </p:cNvSpPr>
              <p:nvPr/>
            </p:nvSpPr>
            <p:spPr bwMode="auto">
              <a:xfrm>
                <a:off x="2818" y="691"/>
                <a:ext cx="470" cy="500"/>
              </a:xfrm>
              <a:custGeom>
                <a:avLst/>
                <a:gdLst>
                  <a:gd name="T0" fmla="*/ 0 w 534"/>
                  <a:gd name="T1" fmla="*/ 5 h 554"/>
                  <a:gd name="T2" fmla="*/ 4 w 534"/>
                  <a:gd name="T3" fmla="*/ 5 h 554"/>
                  <a:gd name="T4" fmla="*/ 4 w 534"/>
                  <a:gd name="T5" fmla="*/ 0 h 554"/>
                  <a:gd name="T6" fmla="*/ 4 w 534"/>
                  <a:gd name="T7" fmla="*/ 5 h 554"/>
                  <a:gd name="T8" fmla="*/ 4 w 534"/>
                  <a:gd name="T9" fmla="*/ 5 h 554"/>
                  <a:gd name="T10" fmla="*/ 4 w 534"/>
                  <a:gd name="T11" fmla="*/ 5 h 554"/>
                  <a:gd name="T12" fmla="*/ 4 w 534"/>
                  <a:gd name="T13" fmla="*/ 5 h 554"/>
                  <a:gd name="T14" fmla="*/ 4 w 534"/>
                  <a:gd name="T15" fmla="*/ 5 h 554"/>
                  <a:gd name="T16" fmla="*/ 4 w 534"/>
                  <a:gd name="T17" fmla="*/ 5 h 554"/>
                  <a:gd name="T18" fmla="*/ 4 w 534"/>
                  <a:gd name="T19" fmla="*/ 5 h 554"/>
                  <a:gd name="T20" fmla="*/ 4 w 534"/>
                  <a:gd name="T21" fmla="*/ 5 h 554"/>
                  <a:gd name="T22" fmla="*/ 4 w 534"/>
                  <a:gd name="T23" fmla="*/ 5 h 554"/>
                  <a:gd name="T24" fmla="*/ 4 w 534"/>
                  <a:gd name="T25" fmla="*/ 5 h 554"/>
                  <a:gd name="T26" fmla="*/ 4 w 534"/>
                  <a:gd name="T27" fmla="*/ 5 h 554"/>
                  <a:gd name="T28" fmla="*/ 4 w 534"/>
                  <a:gd name="T29" fmla="*/ 5 h 554"/>
                  <a:gd name="T30" fmla="*/ 4 w 534"/>
                  <a:gd name="T31" fmla="*/ 5 h 554"/>
                  <a:gd name="T32" fmla="*/ 4 w 534"/>
                  <a:gd name="T33" fmla="*/ 5 h 554"/>
                  <a:gd name="T34" fmla="*/ 4 w 534"/>
                  <a:gd name="T35" fmla="*/ 5 h 554"/>
                  <a:gd name="T36" fmla="*/ 4 w 534"/>
                  <a:gd name="T37" fmla="*/ 5 h 554"/>
                  <a:gd name="T38" fmla="*/ 4 w 534"/>
                  <a:gd name="T39" fmla="*/ 5 h 554"/>
                  <a:gd name="T40" fmla="*/ 4 w 534"/>
                  <a:gd name="T41" fmla="*/ 5 h 554"/>
                  <a:gd name="T42" fmla="*/ 4 w 534"/>
                  <a:gd name="T43" fmla="*/ 5 h 554"/>
                  <a:gd name="T44" fmla="*/ 4 w 534"/>
                  <a:gd name="T45" fmla="*/ 5 h 554"/>
                  <a:gd name="T46" fmla="*/ 4 w 534"/>
                  <a:gd name="T47" fmla="*/ 5 h 554"/>
                  <a:gd name="T48" fmla="*/ 4 w 534"/>
                  <a:gd name="T49" fmla="*/ 5 h 554"/>
                  <a:gd name="T50" fmla="*/ 4 w 534"/>
                  <a:gd name="T51" fmla="*/ 5 h 554"/>
                  <a:gd name="T52" fmla="*/ 4 w 534"/>
                  <a:gd name="T53" fmla="*/ 5 h 554"/>
                  <a:gd name="T54" fmla="*/ 4 w 534"/>
                  <a:gd name="T55" fmla="*/ 5 h 554"/>
                  <a:gd name="T56" fmla="*/ 4 w 534"/>
                  <a:gd name="T57" fmla="*/ 5 h 554"/>
                  <a:gd name="T58" fmla="*/ 4 w 534"/>
                  <a:gd name="T59" fmla="*/ 5 h 554"/>
                  <a:gd name="T60" fmla="*/ 0 w 534"/>
                  <a:gd name="T61" fmla="*/ 5 h 5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4"/>
                  <a:gd name="T94" fmla="*/ 0 h 554"/>
                  <a:gd name="T95" fmla="*/ 534 w 534"/>
                  <a:gd name="T96" fmla="*/ 554 h 5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4" h="554">
                    <a:moveTo>
                      <a:pt x="0" y="44"/>
                    </a:moveTo>
                    <a:lnTo>
                      <a:pt x="139" y="44"/>
                    </a:lnTo>
                    <a:lnTo>
                      <a:pt x="138" y="0"/>
                    </a:lnTo>
                    <a:lnTo>
                      <a:pt x="169" y="13"/>
                    </a:lnTo>
                    <a:lnTo>
                      <a:pt x="174" y="46"/>
                    </a:lnTo>
                    <a:lnTo>
                      <a:pt x="242" y="83"/>
                    </a:lnTo>
                    <a:lnTo>
                      <a:pt x="262" y="66"/>
                    </a:lnTo>
                    <a:lnTo>
                      <a:pt x="301" y="66"/>
                    </a:lnTo>
                    <a:lnTo>
                      <a:pt x="331" y="98"/>
                    </a:lnTo>
                    <a:lnTo>
                      <a:pt x="353" y="86"/>
                    </a:lnTo>
                    <a:lnTo>
                      <a:pt x="411" y="99"/>
                    </a:lnTo>
                    <a:lnTo>
                      <a:pt x="431" y="76"/>
                    </a:lnTo>
                    <a:lnTo>
                      <a:pt x="468" y="94"/>
                    </a:lnTo>
                    <a:lnTo>
                      <a:pt x="533" y="91"/>
                    </a:lnTo>
                    <a:lnTo>
                      <a:pt x="426" y="160"/>
                    </a:lnTo>
                    <a:lnTo>
                      <a:pt x="374" y="221"/>
                    </a:lnTo>
                    <a:lnTo>
                      <a:pt x="384" y="307"/>
                    </a:lnTo>
                    <a:lnTo>
                      <a:pt x="347" y="344"/>
                    </a:lnTo>
                    <a:lnTo>
                      <a:pt x="362" y="369"/>
                    </a:lnTo>
                    <a:lnTo>
                      <a:pt x="362" y="433"/>
                    </a:lnTo>
                    <a:lnTo>
                      <a:pt x="399" y="433"/>
                    </a:lnTo>
                    <a:lnTo>
                      <a:pt x="453" y="480"/>
                    </a:lnTo>
                    <a:lnTo>
                      <a:pt x="474" y="536"/>
                    </a:lnTo>
                    <a:lnTo>
                      <a:pt x="97" y="553"/>
                    </a:lnTo>
                    <a:lnTo>
                      <a:pt x="98" y="400"/>
                    </a:lnTo>
                    <a:lnTo>
                      <a:pt x="65" y="366"/>
                    </a:lnTo>
                    <a:lnTo>
                      <a:pt x="77" y="327"/>
                    </a:lnTo>
                    <a:lnTo>
                      <a:pt x="89" y="303"/>
                    </a:lnTo>
                    <a:lnTo>
                      <a:pt x="65" y="197"/>
                    </a:lnTo>
                    <a:lnTo>
                      <a:pt x="33" y="127"/>
                    </a:lnTo>
                    <a:lnTo>
                      <a:pt x="0" y="44"/>
                    </a:lnTo>
                  </a:path>
                </a:pathLst>
              </a:custGeom>
              <a:pattFill prst="wdUpDiag">
                <a:fgClr>
                  <a:srgbClr val="FF9900"/>
                </a:fgClr>
                <a:bgClr>
                  <a:srgbClr val="FFFFFF"/>
                </a:bgClr>
              </a:pattFill>
              <a:ln w="12700" cap="rnd">
                <a:solidFill>
                  <a:srgbClr val="000000"/>
                </a:solidFill>
                <a:round/>
                <a:headEnd/>
                <a:tailEnd/>
              </a:ln>
            </p:spPr>
            <p:txBody>
              <a:bodyPr/>
              <a:lstStyle/>
              <a:p>
                <a:endParaRPr lang="en-US"/>
              </a:p>
            </p:txBody>
          </p:sp>
          <p:sp>
            <p:nvSpPr>
              <p:cNvPr id="114853" name="Freeform 38" descr="Wide upward diagonal"/>
              <p:cNvSpPr>
                <a:spLocks/>
              </p:cNvSpPr>
              <p:nvPr/>
            </p:nvSpPr>
            <p:spPr bwMode="auto">
              <a:xfrm>
                <a:off x="2407" y="978"/>
                <a:ext cx="501" cy="308"/>
              </a:xfrm>
              <a:custGeom>
                <a:avLst/>
                <a:gdLst>
                  <a:gd name="T0" fmla="*/ 4 w 571"/>
                  <a:gd name="T1" fmla="*/ 0 h 340"/>
                  <a:gd name="T2" fmla="*/ 4 w 571"/>
                  <a:gd name="T3" fmla="*/ 5 h 340"/>
                  <a:gd name="T4" fmla="*/ 0 w 571"/>
                  <a:gd name="T5" fmla="*/ 5 h 340"/>
                  <a:gd name="T6" fmla="*/ 4 w 571"/>
                  <a:gd name="T7" fmla="*/ 5 h 340"/>
                  <a:gd name="T8" fmla="*/ 4 w 571"/>
                  <a:gd name="T9" fmla="*/ 5 h 340"/>
                  <a:gd name="T10" fmla="*/ 4 w 571"/>
                  <a:gd name="T11" fmla="*/ 5 h 340"/>
                  <a:gd name="T12" fmla="*/ 4 w 571"/>
                  <a:gd name="T13" fmla="*/ 5 h 340"/>
                  <a:gd name="T14" fmla="*/ 4 w 571"/>
                  <a:gd name="T15" fmla="*/ 5 h 340"/>
                  <a:gd name="T16" fmla="*/ 4 w 571"/>
                  <a:gd name="T17" fmla="*/ 5 h 340"/>
                  <a:gd name="T18" fmla="*/ 4 w 571"/>
                  <a:gd name="T19" fmla="*/ 5 h 340"/>
                  <a:gd name="T20" fmla="*/ 4 w 571"/>
                  <a:gd name="T21" fmla="*/ 5 h 340"/>
                  <a:gd name="T22" fmla="*/ 4 w 571"/>
                  <a:gd name="T23" fmla="*/ 5 h 340"/>
                  <a:gd name="T24" fmla="*/ 4 w 571"/>
                  <a:gd name="T25" fmla="*/ 4 h 340"/>
                  <a:gd name="T26" fmla="*/ 4 w 571"/>
                  <a:gd name="T27" fmla="*/ 0 h 3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1"/>
                  <a:gd name="T43" fmla="*/ 0 h 340"/>
                  <a:gd name="T44" fmla="*/ 571 w 571"/>
                  <a:gd name="T45" fmla="*/ 340 h 3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1" h="340">
                    <a:moveTo>
                      <a:pt x="10" y="0"/>
                    </a:moveTo>
                    <a:lnTo>
                      <a:pt x="8" y="132"/>
                    </a:lnTo>
                    <a:lnTo>
                      <a:pt x="0" y="285"/>
                    </a:lnTo>
                    <a:lnTo>
                      <a:pt x="415" y="291"/>
                    </a:lnTo>
                    <a:lnTo>
                      <a:pt x="458" y="312"/>
                    </a:lnTo>
                    <a:lnTo>
                      <a:pt x="489" y="283"/>
                    </a:lnTo>
                    <a:lnTo>
                      <a:pt x="570" y="339"/>
                    </a:lnTo>
                    <a:lnTo>
                      <a:pt x="558" y="280"/>
                    </a:lnTo>
                    <a:lnTo>
                      <a:pt x="566" y="236"/>
                    </a:lnTo>
                    <a:lnTo>
                      <a:pt x="570" y="81"/>
                    </a:lnTo>
                    <a:lnTo>
                      <a:pt x="534" y="48"/>
                    </a:lnTo>
                    <a:lnTo>
                      <a:pt x="549" y="6"/>
                    </a:lnTo>
                    <a:lnTo>
                      <a:pt x="277" y="4"/>
                    </a:lnTo>
                    <a:lnTo>
                      <a:pt x="10" y="0"/>
                    </a:lnTo>
                  </a:path>
                </a:pathLst>
              </a:custGeom>
              <a:pattFill prst="wdUpDiag">
                <a:fgClr>
                  <a:srgbClr val="FF9900"/>
                </a:fgClr>
                <a:bgClr>
                  <a:srgbClr val="FFFFFF"/>
                </a:bgClr>
              </a:pattFill>
              <a:ln w="12700" cap="rnd">
                <a:solidFill>
                  <a:srgbClr val="000000"/>
                </a:solidFill>
                <a:round/>
                <a:headEnd/>
                <a:tailEnd/>
              </a:ln>
            </p:spPr>
            <p:txBody>
              <a:bodyPr/>
              <a:lstStyle/>
              <a:p>
                <a:endParaRPr lang="en-US"/>
              </a:p>
            </p:txBody>
          </p:sp>
          <p:sp>
            <p:nvSpPr>
              <p:cNvPr id="114854" name="Freeform 39" descr="Wide upward diagonal"/>
              <p:cNvSpPr>
                <a:spLocks/>
              </p:cNvSpPr>
              <p:nvPr/>
            </p:nvSpPr>
            <p:spPr bwMode="auto">
              <a:xfrm>
                <a:off x="2419" y="725"/>
                <a:ext cx="478" cy="264"/>
              </a:xfrm>
              <a:custGeom>
                <a:avLst/>
                <a:gdLst>
                  <a:gd name="T0" fmla="*/ 2 w 543"/>
                  <a:gd name="T1" fmla="*/ 0 h 293"/>
                  <a:gd name="T2" fmla="*/ 4 w 543"/>
                  <a:gd name="T3" fmla="*/ 5 h 293"/>
                  <a:gd name="T4" fmla="*/ 4 w 543"/>
                  <a:gd name="T5" fmla="*/ 5 h 293"/>
                  <a:gd name="T6" fmla="*/ 4 w 543"/>
                  <a:gd name="T7" fmla="*/ 5 h 293"/>
                  <a:gd name="T8" fmla="*/ 4 w 543"/>
                  <a:gd name="T9" fmla="*/ 5 h 293"/>
                  <a:gd name="T10" fmla="*/ 4 w 543"/>
                  <a:gd name="T11" fmla="*/ 5 h 293"/>
                  <a:gd name="T12" fmla="*/ 4 w 543"/>
                  <a:gd name="T13" fmla="*/ 5 h 293"/>
                  <a:gd name="T14" fmla="*/ 0 w 543"/>
                  <a:gd name="T15" fmla="*/ 5 h 293"/>
                  <a:gd name="T16" fmla="*/ 2 w 543"/>
                  <a:gd name="T17" fmla="*/ 0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3"/>
                  <a:gd name="T28" fmla="*/ 0 h 293"/>
                  <a:gd name="T29" fmla="*/ 543 w 543"/>
                  <a:gd name="T30" fmla="*/ 293 h 2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3" h="293">
                    <a:moveTo>
                      <a:pt x="2" y="0"/>
                    </a:moveTo>
                    <a:lnTo>
                      <a:pt x="454" y="10"/>
                    </a:lnTo>
                    <a:lnTo>
                      <a:pt x="488" y="95"/>
                    </a:lnTo>
                    <a:lnTo>
                      <a:pt x="520" y="161"/>
                    </a:lnTo>
                    <a:lnTo>
                      <a:pt x="542" y="268"/>
                    </a:lnTo>
                    <a:lnTo>
                      <a:pt x="528" y="292"/>
                    </a:lnTo>
                    <a:lnTo>
                      <a:pt x="362" y="288"/>
                    </a:lnTo>
                    <a:lnTo>
                      <a:pt x="0" y="282"/>
                    </a:lnTo>
                    <a:lnTo>
                      <a:pt x="2" y="0"/>
                    </a:lnTo>
                  </a:path>
                </a:pathLst>
              </a:custGeom>
              <a:pattFill prst="wdUpDiag">
                <a:fgClr>
                  <a:srgbClr val="FF9900"/>
                </a:fgClr>
                <a:bgClr>
                  <a:srgbClr val="FFFFFF"/>
                </a:bgClr>
              </a:pattFill>
              <a:ln w="12700" cap="rnd">
                <a:solidFill>
                  <a:srgbClr val="000000"/>
                </a:solidFill>
                <a:round/>
                <a:headEnd/>
                <a:tailEnd/>
              </a:ln>
            </p:spPr>
            <p:txBody>
              <a:bodyPr/>
              <a:lstStyle/>
              <a:p>
                <a:endParaRPr lang="en-US"/>
              </a:p>
            </p:txBody>
          </p:sp>
          <p:sp>
            <p:nvSpPr>
              <p:cNvPr id="114855" name="Freeform 40" descr="Wide upward diagonal"/>
              <p:cNvSpPr>
                <a:spLocks/>
              </p:cNvSpPr>
              <p:nvPr/>
            </p:nvSpPr>
            <p:spPr bwMode="auto">
              <a:xfrm>
                <a:off x="2397" y="1231"/>
                <a:ext cx="601" cy="256"/>
              </a:xfrm>
              <a:custGeom>
                <a:avLst/>
                <a:gdLst>
                  <a:gd name="T0" fmla="*/ 4 w 682"/>
                  <a:gd name="T1" fmla="*/ 0 h 283"/>
                  <a:gd name="T2" fmla="*/ 0 w 682"/>
                  <a:gd name="T3" fmla="*/ 5 h 283"/>
                  <a:gd name="T4" fmla="*/ 4 w 682"/>
                  <a:gd name="T5" fmla="*/ 5 h 283"/>
                  <a:gd name="T6" fmla="*/ 4 w 682"/>
                  <a:gd name="T7" fmla="*/ 5 h 283"/>
                  <a:gd name="T8" fmla="*/ 4 w 682"/>
                  <a:gd name="T9" fmla="*/ 5 h 283"/>
                  <a:gd name="T10" fmla="*/ 4 w 682"/>
                  <a:gd name="T11" fmla="*/ 5 h 283"/>
                  <a:gd name="T12" fmla="*/ 4 w 682"/>
                  <a:gd name="T13" fmla="*/ 5 h 283"/>
                  <a:gd name="T14" fmla="*/ 4 w 682"/>
                  <a:gd name="T15" fmla="*/ 5 h 283"/>
                  <a:gd name="T16" fmla="*/ 4 w 682"/>
                  <a:gd name="T17" fmla="*/ 5 h 283"/>
                  <a:gd name="T18" fmla="*/ 4 w 682"/>
                  <a:gd name="T19" fmla="*/ 5 h 283"/>
                  <a:gd name="T20" fmla="*/ 4 w 682"/>
                  <a:gd name="T21" fmla="*/ 2 h 283"/>
                  <a:gd name="T22" fmla="*/ 4 w 682"/>
                  <a:gd name="T23" fmla="*/ 5 h 283"/>
                  <a:gd name="T24" fmla="*/ 4 w 682"/>
                  <a:gd name="T25" fmla="*/ 5 h 283"/>
                  <a:gd name="T26" fmla="*/ 4 w 682"/>
                  <a:gd name="T27" fmla="*/ 4 h 283"/>
                  <a:gd name="T28" fmla="*/ 4 w 682"/>
                  <a:gd name="T29" fmla="*/ 0 h 2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2"/>
                  <a:gd name="T46" fmla="*/ 0 h 283"/>
                  <a:gd name="T47" fmla="*/ 682 w 682"/>
                  <a:gd name="T48" fmla="*/ 283 h 2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2" h="283">
                    <a:moveTo>
                      <a:pt x="7" y="0"/>
                    </a:moveTo>
                    <a:lnTo>
                      <a:pt x="0" y="187"/>
                    </a:lnTo>
                    <a:lnTo>
                      <a:pt x="154" y="191"/>
                    </a:lnTo>
                    <a:lnTo>
                      <a:pt x="153" y="282"/>
                    </a:lnTo>
                    <a:lnTo>
                      <a:pt x="360" y="279"/>
                    </a:lnTo>
                    <a:lnTo>
                      <a:pt x="545" y="277"/>
                    </a:lnTo>
                    <a:lnTo>
                      <a:pt x="681" y="279"/>
                    </a:lnTo>
                    <a:lnTo>
                      <a:pt x="639" y="200"/>
                    </a:lnTo>
                    <a:lnTo>
                      <a:pt x="610" y="126"/>
                    </a:lnTo>
                    <a:lnTo>
                      <a:pt x="577" y="50"/>
                    </a:lnTo>
                    <a:lnTo>
                      <a:pt x="500" y="2"/>
                    </a:lnTo>
                    <a:lnTo>
                      <a:pt x="465" y="30"/>
                    </a:lnTo>
                    <a:lnTo>
                      <a:pt x="423" y="10"/>
                    </a:lnTo>
                    <a:lnTo>
                      <a:pt x="237" y="4"/>
                    </a:lnTo>
                    <a:lnTo>
                      <a:pt x="7" y="0"/>
                    </a:lnTo>
                  </a:path>
                </a:pathLst>
              </a:custGeom>
              <a:pattFill prst="wdUpDiag">
                <a:fgClr>
                  <a:srgbClr val="FF9900"/>
                </a:fgClr>
                <a:bgClr>
                  <a:srgbClr val="FFFFFF"/>
                </a:bgClr>
              </a:pattFill>
              <a:ln w="12700" cap="rnd">
                <a:solidFill>
                  <a:srgbClr val="000000"/>
                </a:solidFill>
                <a:round/>
                <a:headEnd/>
                <a:tailEnd/>
              </a:ln>
            </p:spPr>
            <p:txBody>
              <a:bodyPr/>
              <a:lstStyle/>
              <a:p>
                <a:endParaRPr lang="en-US"/>
              </a:p>
            </p:txBody>
          </p:sp>
          <p:sp>
            <p:nvSpPr>
              <p:cNvPr id="114856" name="Freeform 41" descr="Wide upward diagonal"/>
              <p:cNvSpPr>
                <a:spLocks/>
              </p:cNvSpPr>
              <p:nvPr/>
            </p:nvSpPr>
            <p:spPr bwMode="auto">
              <a:xfrm>
                <a:off x="2896" y="1174"/>
                <a:ext cx="415" cy="253"/>
              </a:xfrm>
              <a:custGeom>
                <a:avLst/>
                <a:gdLst>
                  <a:gd name="T0" fmla="*/ 4 w 472"/>
                  <a:gd name="T1" fmla="*/ 5 h 280"/>
                  <a:gd name="T2" fmla="*/ 0 w 472"/>
                  <a:gd name="T3" fmla="*/ 5 h 280"/>
                  <a:gd name="T4" fmla="*/ 4 w 472"/>
                  <a:gd name="T5" fmla="*/ 5 h 280"/>
                  <a:gd name="T6" fmla="*/ 4 w 472"/>
                  <a:gd name="T7" fmla="*/ 5 h 280"/>
                  <a:gd name="T8" fmla="*/ 4 w 472"/>
                  <a:gd name="T9" fmla="*/ 5 h 280"/>
                  <a:gd name="T10" fmla="*/ 4 w 472"/>
                  <a:gd name="T11" fmla="*/ 5 h 280"/>
                  <a:gd name="T12" fmla="*/ 4 w 472"/>
                  <a:gd name="T13" fmla="*/ 5 h 280"/>
                  <a:gd name="T14" fmla="*/ 4 w 472"/>
                  <a:gd name="T15" fmla="*/ 5 h 280"/>
                  <a:gd name="T16" fmla="*/ 4 w 472"/>
                  <a:gd name="T17" fmla="*/ 5 h 280"/>
                  <a:gd name="T18" fmla="*/ 4 w 472"/>
                  <a:gd name="T19" fmla="*/ 5 h 280"/>
                  <a:gd name="T20" fmla="*/ 4 w 472"/>
                  <a:gd name="T21" fmla="*/ 5 h 280"/>
                  <a:gd name="T22" fmla="*/ 4 w 472"/>
                  <a:gd name="T23" fmla="*/ 5 h 280"/>
                  <a:gd name="T24" fmla="*/ 4 w 472"/>
                  <a:gd name="T25" fmla="*/ 5 h 280"/>
                  <a:gd name="T26" fmla="*/ 4 w 472"/>
                  <a:gd name="T27" fmla="*/ 5 h 280"/>
                  <a:gd name="T28" fmla="*/ 4 w 472"/>
                  <a:gd name="T29" fmla="*/ 0 h 280"/>
                  <a:gd name="T30" fmla="*/ 4 w 472"/>
                  <a:gd name="T31" fmla="*/ 4 h 280"/>
                  <a:gd name="T32" fmla="*/ 4 w 472"/>
                  <a:gd name="T33" fmla="*/ 5 h 280"/>
                  <a:gd name="T34" fmla="*/ 4 w 472"/>
                  <a:gd name="T35" fmla="*/ 5 h 2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2"/>
                  <a:gd name="T55" fmla="*/ 0 h 280"/>
                  <a:gd name="T56" fmla="*/ 472 w 472"/>
                  <a:gd name="T57" fmla="*/ 280 h 2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2" h="280">
                    <a:moveTo>
                      <a:pt x="7" y="15"/>
                    </a:moveTo>
                    <a:lnTo>
                      <a:pt x="0" y="63"/>
                    </a:lnTo>
                    <a:lnTo>
                      <a:pt x="10" y="115"/>
                    </a:lnTo>
                    <a:lnTo>
                      <a:pt x="54" y="222"/>
                    </a:lnTo>
                    <a:lnTo>
                      <a:pt x="78" y="279"/>
                    </a:lnTo>
                    <a:lnTo>
                      <a:pt x="356" y="266"/>
                    </a:lnTo>
                    <a:lnTo>
                      <a:pt x="400" y="279"/>
                    </a:lnTo>
                    <a:lnTo>
                      <a:pt x="429" y="225"/>
                    </a:lnTo>
                    <a:lnTo>
                      <a:pt x="418" y="186"/>
                    </a:lnTo>
                    <a:lnTo>
                      <a:pt x="465" y="178"/>
                    </a:lnTo>
                    <a:lnTo>
                      <a:pt x="471" y="116"/>
                    </a:lnTo>
                    <a:lnTo>
                      <a:pt x="442" y="89"/>
                    </a:lnTo>
                    <a:lnTo>
                      <a:pt x="395" y="63"/>
                    </a:lnTo>
                    <a:lnTo>
                      <a:pt x="404" y="27"/>
                    </a:lnTo>
                    <a:lnTo>
                      <a:pt x="384" y="0"/>
                    </a:lnTo>
                    <a:lnTo>
                      <a:pt x="281" y="4"/>
                    </a:lnTo>
                    <a:lnTo>
                      <a:pt x="176" y="8"/>
                    </a:lnTo>
                    <a:lnTo>
                      <a:pt x="7" y="15"/>
                    </a:lnTo>
                  </a:path>
                </a:pathLst>
              </a:custGeom>
              <a:pattFill prst="wdUpDiag">
                <a:fgClr>
                  <a:srgbClr val="FF9900"/>
                </a:fgClr>
                <a:bgClr>
                  <a:srgbClr val="FFFFFF"/>
                </a:bgClr>
              </a:pattFill>
              <a:ln w="12700" cap="rnd">
                <a:solidFill>
                  <a:srgbClr val="000000"/>
                </a:solidFill>
                <a:round/>
                <a:headEnd/>
                <a:tailEnd/>
              </a:ln>
            </p:spPr>
            <p:txBody>
              <a:bodyPr/>
              <a:lstStyle/>
              <a:p>
                <a:endParaRPr lang="en-US"/>
              </a:p>
            </p:txBody>
          </p:sp>
          <p:sp>
            <p:nvSpPr>
              <p:cNvPr id="114857" name="Freeform 42" descr="Wide upward diagonal"/>
              <p:cNvSpPr>
                <a:spLocks/>
              </p:cNvSpPr>
              <p:nvPr/>
            </p:nvSpPr>
            <p:spPr bwMode="auto">
              <a:xfrm>
                <a:off x="3229" y="1229"/>
                <a:ext cx="297" cy="462"/>
              </a:xfrm>
              <a:custGeom>
                <a:avLst/>
                <a:gdLst>
                  <a:gd name="T0" fmla="*/ 4 w 338"/>
                  <a:gd name="T1" fmla="*/ 4 h 514"/>
                  <a:gd name="T2" fmla="*/ 4 w 338"/>
                  <a:gd name="T3" fmla="*/ 0 h 514"/>
                  <a:gd name="T4" fmla="*/ 4 w 338"/>
                  <a:gd name="T5" fmla="*/ 4 h 514"/>
                  <a:gd name="T6" fmla="*/ 4 w 338"/>
                  <a:gd name="T7" fmla="*/ 4 h 514"/>
                  <a:gd name="T8" fmla="*/ 4 w 338"/>
                  <a:gd name="T9" fmla="*/ 4 h 514"/>
                  <a:gd name="T10" fmla="*/ 4 w 338"/>
                  <a:gd name="T11" fmla="*/ 4 h 514"/>
                  <a:gd name="T12" fmla="*/ 4 w 338"/>
                  <a:gd name="T13" fmla="*/ 4 h 514"/>
                  <a:gd name="T14" fmla="*/ 4 w 338"/>
                  <a:gd name="T15" fmla="*/ 4 h 514"/>
                  <a:gd name="T16" fmla="*/ 4 w 338"/>
                  <a:gd name="T17" fmla="*/ 4 h 514"/>
                  <a:gd name="T18" fmla="*/ 4 w 338"/>
                  <a:gd name="T19" fmla="*/ 4 h 514"/>
                  <a:gd name="T20" fmla="*/ 4 w 338"/>
                  <a:gd name="T21" fmla="*/ 4 h 514"/>
                  <a:gd name="T22" fmla="*/ 4 w 338"/>
                  <a:gd name="T23" fmla="*/ 4 h 514"/>
                  <a:gd name="T24" fmla="*/ 4 w 338"/>
                  <a:gd name="T25" fmla="*/ 4 h 514"/>
                  <a:gd name="T26" fmla="*/ 4 w 338"/>
                  <a:gd name="T27" fmla="*/ 4 h 514"/>
                  <a:gd name="T28" fmla="*/ 4 w 338"/>
                  <a:gd name="T29" fmla="*/ 4 h 514"/>
                  <a:gd name="T30" fmla="*/ 4 w 338"/>
                  <a:gd name="T31" fmla="*/ 4 h 514"/>
                  <a:gd name="T32" fmla="*/ 4 w 338"/>
                  <a:gd name="T33" fmla="*/ 4 h 514"/>
                  <a:gd name="T34" fmla="*/ 0 w 338"/>
                  <a:gd name="T35" fmla="*/ 4 h 514"/>
                  <a:gd name="T36" fmla="*/ 4 w 338"/>
                  <a:gd name="T37" fmla="*/ 4 h 514"/>
                  <a:gd name="T38" fmla="*/ 4 w 338"/>
                  <a:gd name="T39" fmla="*/ 4 h 514"/>
                  <a:gd name="T40" fmla="*/ 4 w 338"/>
                  <a:gd name="T41" fmla="*/ 4 h 514"/>
                  <a:gd name="T42" fmla="*/ 4 w 338"/>
                  <a:gd name="T43" fmla="*/ 4 h 514"/>
                  <a:gd name="T44" fmla="*/ 4 w 338"/>
                  <a:gd name="T45" fmla="*/ 4 h 5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8"/>
                  <a:gd name="T70" fmla="*/ 0 h 514"/>
                  <a:gd name="T71" fmla="*/ 338 w 338"/>
                  <a:gd name="T72" fmla="*/ 514 h 5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8" h="514">
                    <a:moveTo>
                      <a:pt x="63" y="28"/>
                    </a:moveTo>
                    <a:lnTo>
                      <a:pt x="257" y="0"/>
                    </a:lnTo>
                    <a:lnTo>
                      <a:pt x="286" y="62"/>
                    </a:lnTo>
                    <a:lnTo>
                      <a:pt x="325" y="325"/>
                    </a:lnTo>
                    <a:lnTo>
                      <a:pt x="337" y="360"/>
                    </a:lnTo>
                    <a:lnTo>
                      <a:pt x="306" y="430"/>
                    </a:lnTo>
                    <a:lnTo>
                      <a:pt x="306" y="478"/>
                    </a:lnTo>
                    <a:lnTo>
                      <a:pt x="273" y="473"/>
                    </a:lnTo>
                    <a:lnTo>
                      <a:pt x="275" y="513"/>
                    </a:lnTo>
                    <a:lnTo>
                      <a:pt x="238" y="497"/>
                    </a:lnTo>
                    <a:lnTo>
                      <a:pt x="219" y="502"/>
                    </a:lnTo>
                    <a:lnTo>
                      <a:pt x="191" y="498"/>
                    </a:lnTo>
                    <a:lnTo>
                      <a:pt x="171" y="437"/>
                    </a:lnTo>
                    <a:lnTo>
                      <a:pt x="131" y="418"/>
                    </a:lnTo>
                    <a:lnTo>
                      <a:pt x="131" y="352"/>
                    </a:lnTo>
                    <a:lnTo>
                      <a:pt x="92" y="360"/>
                    </a:lnTo>
                    <a:lnTo>
                      <a:pt x="70" y="311"/>
                    </a:lnTo>
                    <a:lnTo>
                      <a:pt x="0" y="255"/>
                    </a:lnTo>
                    <a:lnTo>
                      <a:pt x="52" y="166"/>
                    </a:lnTo>
                    <a:lnTo>
                      <a:pt x="37" y="125"/>
                    </a:lnTo>
                    <a:lnTo>
                      <a:pt x="88" y="117"/>
                    </a:lnTo>
                    <a:lnTo>
                      <a:pt x="92" y="59"/>
                    </a:lnTo>
                    <a:lnTo>
                      <a:pt x="63" y="28"/>
                    </a:lnTo>
                  </a:path>
                </a:pathLst>
              </a:custGeom>
              <a:pattFill prst="wdUpDiag">
                <a:fgClr>
                  <a:srgbClr val="FF9900"/>
                </a:fgClr>
                <a:bgClr>
                  <a:srgbClr val="FFFFFF"/>
                </a:bgClr>
              </a:pattFill>
              <a:ln w="12700" cap="rnd">
                <a:solidFill>
                  <a:srgbClr val="000000"/>
                </a:solidFill>
                <a:round/>
                <a:headEnd/>
                <a:tailEnd/>
              </a:ln>
            </p:spPr>
            <p:txBody>
              <a:bodyPr/>
              <a:lstStyle/>
              <a:p>
                <a:endParaRPr lang="en-US"/>
              </a:p>
            </p:txBody>
          </p:sp>
          <p:sp>
            <p:nvSpPr>
              <p:cNvPr id="114858" name="Freeform 43" descr="Wide upward diagonal"/>
              <p:cNvSpPr>
                <a:spLocks/>
              </p:cNvSpPr>
              <p:nvPr/>
            </p:nvSpPr>
            <p:spPr bwMode="auto">
              <a:xfrm>
                <a:off x="3122" y="865"/>
                <a:ext cx="357" cy="391"/>
              </a:xfrm>
              <a:custGeom>
                <a:avLst/>
                <a:gdLst>
                  <a:gd name="T0" fmla="*/ 4 w 407"/>
                  <a:gd name="T1" fmla="*/ 4 h 435"/>
                  <a:gd name="T2" fmla="*/ 4 w 407"/>
                  <a:gd name="T3" fmla="*/ 4 h 435"/>
                  <a:gd name="T4" fmla="*/ 4 w 407"/>
                  <a:gd name="T5" fmla="*/ 4 h 435"/>
                  <a:gd name="T6" fmla="*/ 4 w 407"/>
                  <a:gd name="T7" fmla="*/ 0 h 435"/>
                  <a:gd name="T8" fmla="*/ 4 w 407"/>
                  <a:gd name="T9" fmla="*/ 4 h 435"/>
                  <a:gd name="T10" fmla="*/ 4 w 407"/>
                  <a:gd name="T11" fmla="*/ 4 h 435"/>
                  <a:gd name="T12" fmla="*/ 4 w 407"/>
                  <a:gd name="T13" fmla="*/ 4 h 435"/>
                  <a:gd name="T14" fmla="*/ 4 w 407"/>
                  <a:gd name="T15" fmla="*/ 4 h 435"/>
                  <a:gd name="T16" fmla="*/ 4 w 407"/>
                  <a:gd name="T17" fmla="*/ 4 h 435"/>
                  <a:gd name="T18" fmla="*/ 4 w 407"/>
                  <a:gd name="T19" fmla="*/ 4 h 435"/>
                  <a:gd name="T20" fmla="*/ 4 w 407"/>
                  <a:gd name="T21" fmla="*/ 4 h 435"/>
                  <a:gd name="T22" fmla="*/ 4 w 407"/>
                  <a:gd name="T23" fmla="*/ 4 h 435"/>
                  <a:gd name="T24" fmla="*/ 4 w 407"/>
                  <a:gd name="T25" fmla="*/ 4 h 435"/>
                  <a:gd name="T26" fmla="*/ 4 w 407"/>
                  <a:gd name="T27" fmla="*/ 4 h 435"/>
                  <a:gd name="T28" fmla="*/ 4 w 407"/>
                  <a:gd name="T29" fmla="*/ 4 h 435"/>
                  <a:gd name="T30" fmla="*/ 4 w 407"/>
                  <a:gd name="T31" fmla="*/ 4 h 435"/>
                  <a:gd name="T32" fmla="*/ 4 w 407"/>
                  <a:gd name="T33" fmla="*/ 4 h 435"/>
                  <a:gd name="T34" fmla="*/ 4 w 407"/>
                  <a:gd name="T35" fmla="*/ 4 h 435"/>
                  <a:gd name="T36" fmla="*/ 4 w 407"/>
                  <a:gd name="T37" fmla="*/ 4 h 435"/>
                  <a:gd name="T38" fmla="*/ 4 w 407"/>
                  <a:gd name="T39" fmla="*/ 4 h 435"/>
                  <a:gd name="T40" fmla="*/ 4 w 407"/>
                  <a:gd name="T41" fmla="*/ 4 h 435"/>
                  <a:gd name="T42" fmla="*/ 4 w 407"/>
                  <a:gd name="T43" fmla="*/ 4 h 435"/>
                  <a:gd name="T44" fmla="*/ 4 w 407"/>
                  <a:gd name="T45" fmla="*/ 4 h 435"/>
                  <a:gd name="T46" fmla="*/ 4 w 407"/>
                  <a:gd name="T47" fmla="*/ 4 h 435"/>
                  <a:gd name="T48" fmla="*/ 4 w 407"/>
                  <a:gd name="T49" fmla="*/ 4 h 435"/>
                  <a:gd name="T50" fmla="*/ 4 w 407"/>
                  <a:gd name="T51" fmla="*/ 4 h 435"/>
                  <a:gd name="T52" fmla="*/ 4 w 407"/>
                  <a:gd name="T53" fmla="*/ 4 h 435"/>
                  <a:gd name="T54" fmla="*/ 4 w 407"/>
                  <a:gd name="T55" fmla="*/ 4 h 435"/>
                  <a:gd name="T56" fmla="*/ 4 w 407"/>
                  <a:gd name="T57" fmla="*/ 4 h 435"/>
                  <a:gd name="T58" fmla="*/ 4 w 407"/>
                  <a:gd name="T59" fmla="*/ 4 h 435"/>
                  <a:gd name="T60" fmla="*/ 4 w 407"/>
                  <a:gd name="T61" fmla="*/ 4 h 435"/>
                  <a:gd name="T62" fmla="*/ 4 w 407"/>
                  <a:gd name="T63" fmla="*/ 4 h 435"/>
                  <a:gd name="T64" fmla="*/ 4 w 407"/>
                  <a:gd name="T65" fmla="*/ 4 h 435"/>
                  <a:gd name="T66" fmla="*/ 0 w 407"/>
                  <a:gd name="T67" fmla="*/ 4 h 435"/>
                  <a:gd name="T68" fmla="*/ 4 w 407"/>
                  <a:gd name="T69" fmla="*/ 4 h 435"/>
                  <a:gd name="T70" fmla="*/ 4 w 407"/>
                  <a:gd name="T71" fmla="*/ 4 h 4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7"/>
                  <a:gd name="T109" fmla="*/ 0 h 435"/>
                  <a:gd name="T110" fmla="*/ 407 w 407"/>
                  <a:gd name="T111" fmla="*/ 435 h 4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7" h="435">
                    <a:moveTo>
                      <a:pt x="29" y="30"/>
                    </a:moveTo>
                    <a:lnTo>
                      <a:pt x="59" y="26"/>
                    </a:lnTo>
                    <a:lnTo>
                      <a:pt x="87" y="26"/>
                    </a:lnTo>
                    <a:lnTo>
                      <a:pt x="105" y="0"/>
                    </a:lnTo>
                    <a:lnTo>
                      <a:pt x="118" y="32"/>
                    </a:lnTo>
                    <a:lnTo>
                      <a:pt x="162" y="32"/>
                    </a:lnTo>
                    <a:lnTo>
                      <a:pt x="186" y="62"/>
                    </a:lnTo>
                    <a:lnTo>
                      <a:pt x="231" y="54"/>
                    </a:lnTo>
                    <a:lnTo>
                      <a:pt x="262" y="73"/>
                    </a:lnTo>
                    <a:lnTo>
                      <a:pt x="319" y="86"/>
                    </a:lnTo>
                    <a:lnTo>
                      <a:pt x="329" y="109"/>
                    </a:lnTo>
                    <a:lnTo>
                      <a:pt x="358" y="111"/>
                    </a:lnTo>
                    <a:lnTo>
                      <a:pt x="349" y="133"/>
                    </a:lnTo>
                    <a:lnTo>
                      <a:pt x="359" y="158"/>
                    </a:lnTo>
                    <a:lnTo>
                      <a:pt x="340" y="190"/>
                    </a:lnTo>
                    <a:lnTo>
                      <a:pt x="354" y="197"/>
                    </a:lnTo>
                    <a:lnTo>
                      <a:pt x="386" y="162"/>
                    </a:lnTo>
                    <a:lnTo>
                      <a:pt x="385" y="150"/>
                    </a:lnTo>
                    <a:lnTo>
                      <a:pt x="398" y="145"/>
                    </a:lnTo>
                    <a:lnTo>
                      <a:pt x="406" y="162"/>
                    </a:lnTo>
                    <a:lnTo>
                      <a:pt x="382" y="186"/>
                    </a:lnTo>
                    <a:lnTo>
                      <a:pt x="371" y="242"/>
                    </a:lnTo>
                    <a:lnTo>
                      <a:pt x="371" y="334"/>
                    </a:lnTo>
                    <a:lnTo>
                      <a:pt x="386" y="351"/>
                    </a:lnTo>
                    <a:lnTo>
                      <a:pt x="379" y="407"/>
                    </a:lnTo>
                    <a:lnTo>
                      <a:pt x="187" y="434"/>
                    </a:lnTo>
                    <a:lnTo>
                      <a:pt x="139" y="408"/>
                    </a:lnTo>
                    <a:lnTo>
                      <a:pt x="148" y="374"/>
                    </a:lnTo>
                    <a:lnTo>
                      <a:pt x="125" y="337"/>
                    </a:lnTo>
                    <a:lnTo>
                      <a:pt x="105" y="289"/>
                    </a:lnTo>
                    <a:lnTo>
                      <a:pt x="51" y="243"/>
                    </a:lnTo>
                    <a:lnTo>
                      <a:pt x="17" y="243"/>
                    </a:lnTo>
                    <a:lnTo>
                      <a:pt x="17" y="179"/>
                    </a:lnTo>
                    <a:lnTo>
                      <a:pt x="0" y="154"/>
                    </a:lnTo>
                    <a:lnTo>
                      <a:pt x="38" y="117"/>
                    </a:lnTo>
                    <a:lnTo>
                      <a:pt x="29" y="30"/>
                    </a:lnTo>
                  </a:path>
                </a:pathLst>
              </a:custGeom>
              <a:pattFill prst="wdUpDiag">
                <a:fgClr>
                  <a:srgbClr val="FF9900"/>
                </a:fgClr>
                <a:bgClr>
                  <a:srgbClr val="FFFFFF"/>
                </a:bgClr>
              </a:pattFill>
              <a:ln w="12700" cap="rnd">
                <a:solidFill>
                  <a:srgbClr val="000000"/>
                </a:solidFill>
                <a:round/>
                <a:headEnd/>
                <a:tailEnd/>
              </a:ln>
            </p:spPr>
            <p:txBody>
              <a:bodyPr/>
              <a:lstStyle/>
              <a:p>
                <a:endParaRPr lang="en-US"/>
              </a:p>
            </p:txBody>
          </p:sp>
          <p:sp>
            <p:nvSpPr>
              <p:cNvPr id="114859" name="Freeform 44" descr="Wide upward diagonal"/>
              <p:cNvSpPr>
                <a:spLocks/>
              </p:cNvSpPr>
              <p:nvPr/>
            </p:nvSpPr>
            <p:spPr bwMode="auto">
              <a:xfrm>
                <a:off x="2968" y="1415"/>
                <a:ext cx="475" cy="368"/>
              </a:xfrm>
              <a:custGeom>
                <a:avLst/>
                <a:gdLst>
                  <a:gd name="T0" fmla="*/ 0 w 539"/>
                  <a:gd name="T1" fmla="*/ 5 h 407"/>
                  <a:gd name="T2" fmla="*/ 4 w 539"/>
                  <a:gd name="T3" fmla="*/ 0 h 407"/>
                  <a:gd name="T4" fmla="*/ 4 w 539"/>
                  <a:gd name="T5" fmla="*/ 0 h 407"/>
                  <a:gd name="T6" fmla="*/ 4 w 539"/>
                  <a:gd name="T7" fmla="*/ 5 h 407"/>
                  <a:gd name="T8" fmla="*/ 4 w 539"/>
                  <a:gd name="T9" fmla="*/ 5 h 407"/>
                  <a:gd name="T10" fmla="*/ 4 w 539"/>
                  <a:gd name="T11" fmla="*/ 5 h 407"/>
                  <a:gd name="T12" fmla="*/ 4 w 539"/>
                  <a:gd name="T13" fmla="*/ 5 h 407"/>
                  <a:gd name="T14" fmla="*/ 4 w 539"/>
                  <a:gd name="T15" fmla="*/ 5 h 407"/>
                  <a:gd name="T16" fmla="*/ 4 w 539"/>
                  <a:gd name="T17" fmla="*/ 5 h 407"/>
                  <a:gd name="T18" fmla="*/ 4 w 539"/>
                  <a:gd name="T19" fmla="*/ 5 h 407"/>
                  <a:gd name="T20" fmla="*/ 4 w 539"/>
                  <a:gd name="T21" fmla="*/ 5 h 407"/>
                  <a:gd name="T22" fmla="*/ 4 w 539"/>
                  <a:gd name="T23" fmla="*/ 5 h 407"/>
                  <a:gd name="T24" fmla="*/ 4 w 539"/>
                  <a:gd name="T25" fmla="*/ 5 h 407"/>
                  <a:gd name="T26" fmla="*/ 4 w 539"/>
                  <a:gd name="T27" fmla="*/ 5 h 407"/>
                  <a:gd name="T28" fmla="*/ 4 w 539"/>
                  <a:gd name="T29" fmla="*/ 5 h 407"/>
                  <a:gd name="T30" fmla="*/ 4 w 539"/>
                  <a:gd name="T31" fmla="*/ 5 h 407"/>
                  <a:gd name="T32" fmla="*/ 4 w 539"/>
                  <a:gd name="T33" fmla="*/ 5 h 407"/>
                  <a:gd name="T34" fmla="*/ 4 w 539"/>
                  <a:gd name="T35" fmla="*/ 5 h 407"/>
                  <a:gd name="T36" fmla="*/ 4 w 539"/>
                  <a:gd name="T37" fmla="*/ 5 h 407"/>
                  <a:gd name="T38" fmla="*/ 4 w 539"/>
                  <a:gd name="T39" fmla="*/ 5 h 407"/>
                  <a:gd name="T40" fmla="*/ 4 w 539"/>
                  <a:gd name="T41" fmla="*/ 5 h 407"/>
                  <a:gd name="T42" fmla="*/ 4 w 539"/>
                  <a:gd name="T43" fmla="*/ 5 h 407"/>
                  <a:gd name="T44" fmla="*/ 4 w 539"/>
                  <a:gd name="T45" fmla="*/ 5 h 407"/>
                  <a:gd name="T46" fmla="*/ 4 w 539"/>
                  <a:gd name="T47" fmla="*/ 5 h 407"/>
                  <a:gd name="T48" fmla="*/ 4 w 539"/>
                  <a:gd name="T49" fmla="*/ 5 h 407"/>
                  <a:gd name="T50" fmla="*/ 0 w 539"/>
                  <a:gd name="T51" fmla="*/ 5 h 4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9"/>
                  <a:gd name="T79" fmla="*/ 0 h 407"/>
                  <a:gd name="T80" fmla="*/ 539 w 539"/>
                  <a:gd name="T81" fmla="*/ 407 h 40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9" h="407">
                    <a:moveTo>
                      <a:pt x="0" y="13"/>
                    </a:moveTo>
                    <a:lnTo>
                      <a:pt x="235" y="0"/>
                    </a:lnTo>
                    <a:lnTo>
                      <a:pt x="285" y="0"/>
                    </a:lnTo>
                    <a:lnTo>
                      <a:pt x="323" y="12"/>
                    </a:lnTo>
                    <a:lnTo>
                      <a:pt x="303" y="47"/>
                    </a:lnTo>
                    <a:lnTo>
                      <a:pt x="371" y="104"/>
                    </a:lnTo>
                    <a:lnTo>
                      <a:pt x="393" y="152"/>
                    </a:lnTo>
                    <a:lnTo>
                      <a:pt x="434" y="141"/>
                    </a:lnTo>
                    <a:lnTo>
                      <a:pt x="432" y="209"/>
                    </a:lnTo>
                    <a:lnTo>
                      <a:pt x="473" y="229"/>
                    </a:lnTo>
                    <a:lnTo>
                      <a:pt x="492" y="289"/>
                    </a:lnTo>
                    <a:lnTo>
                      <a:pt x="522" y="294"/>
                    </a:lnTo>
                    <a:lnTo>
                      <a:pt x="538" y="320"/>
                    </a:lnTo>
                    <a:lnTo>
                      <a:pt x="501" y="355"/>
                    </a:lnTo>
                    <a:lnTo>
                      <a:pt x="489" y="395"/>
                    </a:lnTo>
                    <a:lnTo>
                      <a:pt x="438" y="406"/>
                    </a:lnTo>
                    <a:lnTo>
                      <a:pt x="451" y="361"/>
                    </a:lnTo>
                    <a:lnTo>
                      <a:pt x="250" y="378"/>
                    </a:lnTo>
                    <a:lnTo>
                      <a:pt x="105" y="393"/>
                    </a:lnTo>
                    <a:lnTo>
                      <a:pt x="96" y="351"/>
                    </a:lnTo>
                    <a:lnTo>
                      <a:pt x="86" y="220"/>
                    </a:lnTo>
                    <a:lnTo>
                      <a:pt x="85" y="150"/>
                    </a:lnTo>
                    <a:lnTo>
                      <a:pt x="36" y="118"/>
                    </a:lnTo>
                    <a:lnTo>
                      <a:pt x="54" y="88"/>
                    </a:lnTo>
                    <a:lnTo>
                      <a:pt x="31" y="72"/>
                    </a:lnTo>
                    <a:lnTo>
                      <a:pt x="0" y="13"/>
                    </a:lnTo>
                  </a:path>
                </a:pathLst>
              </a:custGeom>
              <a:pattFill prst="wdUpDiag">
                <a:fgClr>
                  <a:srgbClr val="FF9900"/>
                </a:fgClr>
                <a:bgClr>
                  <a:srgbClr val="FFFFFF"/>
                </a:bgClr>
              </a:pattFill>
              <a:ln w="12700" cap="rnd">
                <a:solidFill>
                  <a:schemeClr val="tx1"/>
                </a:solidFill>
                <a:round/>
                <a:headEnd/>
                <a:tailEnd/>
              </a:ln>
            </p:spPr>
            <p:txBody>
              <a:bodyPr/>
              <a:lstStyle/>
              <a:p>
                <a:endParaRPr lang="en-US"/>
              </a:p>
            </p:txBody>
          </p:sp>
          <p:sp>
            <p:nvSpPr>
              <p:cNvPr id="114860" name="Freeform 45" descr="Wide upward diagonal"/>
              <p:cNvSpPr>
                <a:spLocks/>
              </p:cNvSpPr>
              <p:nvPr/>
            </p:nvSpPr>
            <p:spPr bwMode="auto">
              <a:xfrm>
                <a:off x="2544" y="1488"/>
                <a:ext cx="528" cy="252"/>
              </a:xfrm>
              <a:custGeom>
                <a:avLst/>
                <a:gdLst>
                  <a:gd name="T0" fmla="*/ 4 w 600"/>
                  <a:gd name="T1" fmla="*/ 3 h 280"/>
                  <a:gd name="T2" fmla="*/ 4 w 600"/>
                  <a:gd name="T3" fmla="*/ 4 h 280"/>
                  <a:gd name="T4" fmla="*/ 0 w 600"/>
                  <a:gd name="T5" fmla="*/ 4 h 280"/>
                  <a:gd name="T6" fmla="*/ 4 w 600"/>
                  <a:gd name="T7" fmla="*/ 4 h 280"/>
                  <a:gd name="T8" fmla="*/ 4 w 600"/>
                  <a:gd name="T9" fmla="*/ 4 h 280"/>
                  <a:gd name="T10" fmla="*/ 4 w 600"/>
                  <a:gd name="T11" fmla="*/ 4 h 280"/>
                  <a:gd name="T12" fmla="*/ 4 w 600"/>
                  <a:gd name="T13" fmla="*/ 4 h 280"/>
                  <a:gd name="T14" fmla="*/ 4 w 600"/>
                  <a:gd name="T15" fmla="*/ 4 h 280"/>
                  <a:gd name="T16" fmla="*/ 4 w 600"/>
                  <a:gd name="T17" fmla="*/ 0 h 280"/>
                  <a:gd name="T18" fmla="*/ 4 w 600"/>
                  <a:gd name="T19" fmla="*/ 3 h 280"/>
                  <a:gd name="T20" fmla="*/ 4 w 600"/>
                  <a:gd name="T21" fmla="*/ 3 h 2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0"/>
                  <a:gd name="T34" fmla="*/ 0 h 280"/>
                  <a:gd name="T35" fmla="*/ 600 w 600"/>
                  <a:gd name="T36" fmla="*/ 280 h 2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0" h="280">
                    <a:moveTo>
                      <a:pt x="5" y="3"/>
                    </a:moveTo>
                    <a:lnTo>
                      <a:pt x="4" y="163"/>
                    </a:lnTo>
                    <a:lnTo>
                      <a:pt x="0" y="276"/>
                    </a:lnTo>
                    <a:lnTo>
                      <a:pt x="599" y="279"/>
                    </a:lnTo>
                    <a:lnTo>
                      <a:pt x="587" y="133"/>
                    </a:lnTo>
                    <a:lnTo>
                      <a:pt x="587" y="79"/>
                    </a:lnTo>
                    <a:lnTo>
                      <a:pt x="539" y="45"/>
                    </a:lnTo>
                    <a:lnTo>
                      <a:pt x="553" y="16"/>
                    </a:lnTo>
                    <a:lnTo>
                      <a:pt x="533" y="0"/>
                    </a:lnTo>
                    <a:lnTo>
                      <a:pt x="261" y="3"/>
                    </a:lnTo>
                    <a:lnTo>
                      <a:pt x="5" y="3"/>
                    </a:lnTo>
                  </a:path>
                </a:pathLst>
              </a:custGeom>
              <a:pattFill prst="wdUpDiag">
                <a:fgClr>
                  <a:srgbClr val="FF9900"/>
                </a:fgClr>
                <a:bgClr>
                  <a:srgbClr val="FFFFFF"/>
                </a:bgClr>
              </a:pattFill>
              <a:ln w="12700" cap="rnd">
                <a:solidFill>
                  <a:srgbClr val="000000"/>
                </a:solidFill>
                <a:round/>
                <a:headEnd/>
                <a:tailEnd/>
              </a:ln>
            </p:spPr>
            <p:txBody>
              <a:bodyPr/>
              <a:lstStyle/>
              <a:p>
                <a:endParaRPr lang="en-US"/>
              </a:p>
            </p:txBody>
          </p:sp>
        </p:grpSp>
        <p:grpSp>
          <p:nvGrpSpPr>
            <p:cNvPr id="114704" name="Group 46"/>
            <p:cNvGrpSpPr>
              <a:grpSpLocks/>
            </p:cNvGrpSpPr>
            <p:nvPr/>
          </p:nvGrpSpPr>
          <p:grpSpPr bwMode="auto">
            <a:xfrm>
              <a:off x="2925" y="2544"/>
              <a:ext cx="1083" cy="793"/>
              <a:chOff x="3550" y="2842"/>
              <a:chExt cx="1256" cy="833"/>
            </a:xfrm>
          </p:grpSpPr>
          <p:sp>
            <p:nvSpPr>
              <p:cNvPr id="114847" name="Freeform 47" descr="Wide upward diagonal"/>
              <p:cNvSpPr>
                <a:spLocks/>
              </p:cNvSpPr>
              <p:nvPr/>
            </p:nvSpPr>
            <p:spPr bwMode="auto">
              <a:xfrm>
                <a:off x="4074" y="3209"/>
                <a:ext cx="732" cy="466"/>
              </a:xfrm>
              <a:custGeom>
                <a:avLst/>
                <a:gdLst>
                  <a:gd name="T0" fmla="*/ 0 w 749"/>
                  <a:gd name="T1" fmla="*/ 46 h 466"/>
                  <a:gd name="T2" fmla="*/ 22 w 749"/>
                  <a:gd name="T3" fmla="*/ 26 h 466"/>
                  <a:gd name="T4" fmla="*/ 22 w 749"/>
                  <a:gd name="T5" fmla="*/ 57 h 466"/>
                  <a:gd name="T6" fmla="*/ 31 w 749"/>
                  <a:gd name="T7" fmla="*/ 26 h 466"/>
                  <a:gd name="T8" fmla="*/ 35 w 749"/>
                  <a:gd name="T9" fmla="*/ 51 h 466"/>
                  <a:gd name="T10" fmla="*/ 35 w 749"/>
                  <a:gd name="T11" fmla="*/ 4 h 466"/>
                  <a:gd name="T12" fmla="*/ 35 w 749"/>
                  <a:gd name="T13" fmla="*/ 0 h 466"/>
                  <a:gd name="T14" fmla="*/ 39 w 749"/>
                  <a:gd name="T15" fmla="*/ 2 h 466"/>
                  <a:gd name="T16" fmla="*/ 42 w 749"/>
                  <a:gd name="T17" fmla="*/ 75 h 466"/>
                  <a:gd name="T18" fmla="*/ 48 w 749"/>
                  <a:gd name="T19" fmla="*/ 172 h 466"/>
                  <a:gd name="T20" fmla="*/ 50 w 749"/>
                  <a:gd name="T21" fmla="*/ 257 h 466"/>
                  <a:gd name="T22" fmla="*/ 53 w 749"/>
                  <a:gd name="T23" fmla="*/ 315 h 466"/>
                  <a:gd name="T24" fmla="*/ 54 w 749"/>
                  <a:gd name="T25" fmla="*/ 401 h 466"/>
                  <a:gd name="T26" fmla="*/ 53 w 749"/>
                  <a:gd name="T27" fmla="*/ 451 h 466"/>
                  <a:gd name="T28" fmla="*/ 48 w 749"/>
                  <a:gd name="T29" fmla="*/ 465 h 466"/>
                  <a:gd name="T30" fmla="*/ 47 w 749"/>
                  <a:gd name="T31" fmla="*/ 444 h 466"/>
                  <a:gd name="T32" fmla="*/ 43 w 749"/>
                  <a:gd name="T33" fmla="*/ 413 h 466"/>
                  <a:gd name="T34" fmla="*/ 42 w 749"/>
                  <a:gd name="T35" fmla="*/ 381 h 466"/>
                  <a:gd name="T36" fmla="*/ 41 w 749"/>
                  <a:gd name="T37" fmla="*/ 369 h 466"/>
                  <a:gd name="T38" fmla="*/ 40 w 749"/>
                  <a:gd name="T39" fmla="*/ 339 h 466"/>
                  <a:gd name="T40" fmla="*/ 39 w 749"/>
                  <a:gd name="T41" fmla="*/ 347 h 466"/>
                  <a:gd name="T42" fmla="*/ 35 w 749"/>
                  <a:gd name="T43" fmla="*/ 308 h 466"/>
                  <a:gd name="T44" fmla="*/ 36 w 749"/>
                  <a:gd name="T45" fmla="*/ 272 h 466"/>
                  <a:gd name="T46" fmla="*/ 35 w 749"/>
                  <a:gd name="T47" fmla="*/ 252 h 466"/>
                  <a:gd name="T48" fmla="*/ 34 w 749"/>
                  <a:gd name="T49" fmla="*/ 259 h 466"/>
                  <a:gd name="T50" fmla="*/ 34 w 749"/>
                  <a:gd name="T51" fmla="*/ 280 h 466"/>
                  <a:gd name="T52" fmla="*/ 33 w 749"/>
                  <a:gd name="T53" fmla="*/ 252 h 466"/>
                  <a:gd name="T54" fmla="*/ 33 w 749"/>
                  <a:gd name="T55" fmla="*/ 187 h 466"/>
                  <a:gd name="T56" fmla="*/ 30 w 749"/>
                  <a:gd name="T57" fmla="*/ 148 h 466"/>
                  <a:gd name="T58" fmla="*/ 22 w 749"/>
                  <a:gd name="T59" fmla="*/ 116 h 466"/>
                  <a:gd name="T60" fmla="*/ 22 w 749"/>
                  <a:gd name="T61" fmla="*/ 79 h 466"/>
                  <a:gd name="T62" fmla="*/ 22 w 749"/>
                  <a:gd name="T63" fmla="*/ 76 h 466"/>
                  <a:gd name="T64" fmla="*/ 22 w 749"/>
                  <a:gd name="T65" fmla="*/ 99 h 466"/>
                  <a:gd name="T66" fmla="*/ 22 w 749"/>
                  <a:gd name="T67" fmla="*/ 114 h 466"/>
                  <a:gd name="T68" fmla="*/ 22 w 749"/>
                  <a:gd name="T69" fmla="*/ 99 h 466"/>
                  <a:gd name="T70" fmla="*/ 22 w 749"/>
                  <a:gd name="T71" fmla="*/ 75 h 466"/>
                  <a:gd name="T72" fmla="*/ 22 w 749"/>
                  <a:gd name="T73" fmla="*/ 96 h 466"/>
                  <a:gd name="T74" fmla="*/ 22 w 749"/>
                  <a:gd name="T75" fmla="*/ 78 h 466"/>
                  <a:gd name="T76" fmla="*/ 5 w 749"/>
                  <a:gd name="T77" fmla="*/ 97 h 466"/>
                  <a:gd name="T78" fmla="*/ 0 w 749"/>
                  <a:gd name="T79" fmla="*/ 46 h 4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9"/>
                  <a:gd name="T121" fmla="*/ 0 h 466"/>
                  <a:gd name="T122" fmla="*/ 749 w 749"/>
                  <a:gd name="T123" fmla="*/ 466 h 4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9" h="466">
                    <a:moveTo>
                      <a:pt x="0" y="46"/>
                    </a:moveTo>
                    <a:lnTo>
                      <a:pt x="205" y="26"/>
                    </a:lnTo>
                    <a:lnTo>
                      <a:pt x="227" y="57"/>
                    </a:lnTo>
                    <a:lnTo>
                      <a:pt x="447" y="26"/>
                    </a:lnTo>
                    <a:lnTo>
                      <a:pt x="485" y="51"/>
                    </a:lnTo>
                    <a:lnTo>
                      <a:pt x="485" y="4"/>
                    </a:lnTo>
                    <a:lnTo>
                      <a:pt x="482" y="0"/>
                    </a:lnTo>
                    <a:lnTo>
                      <a:pt x="526" y="2"/>
                    </a:lnTo>
                    <a:lnTo>
                      <a:pt x="573" y="75"/>
                    </a:lnTo>
                    <a:lnTo>
                      <a:pt x="647" y="172"/>
                    </a:lnTo>
                    <a:lnTo>
                      <a:pt x="684" y="257"/>
                    </a:lnTo>
                    <a:lnTo>
                      <a:pt x="738" y="315"/>
                    </a:lnTo>
                    <a:lnTo>
                      <a:pt x="748" y="401"/>
                    </a:lnTo>
                    <a:lnTo>
                      <a:pt x="730" y="451"/>
                    </a:lnTo>
                    <a:lnTo>
                      <a:pt x="651" y="465"/>
                    </a:lnTo>
                    <a:lnTo>
                      <a:pt x="638" y="444"/>
                    </a:lnTo>
                    <a:lnTo>
                      <a:pt x="583" y="413"/>
                    </a:lnTo>
                    <a:lnTo>
                      <a:pt x="565" y="381"/>
                    </a:lnTo>
                    <a:lnTo>
                      <a:pt x="550" y="369"/>
                    </a:lnTo>
                    <a:lnTo>
                      <a:pt x="542" y="339"/>
                    </a:lnTo>
                    <a:lnTo>
                      <a:pt x="529" y="347"/>
                    </a:lnTo>
                    <a:lnTo>
                      <a:pt x="485" y="308"/>
                    </a:lnTo>
                    <a:lnTo>
                      <a:pt x="495" y="272"/>
                    </a:lnTo>
                    <a:lnTo>
                      <a:pt x="485" y="252"/>
                    </a:lnTo>
                    <a:lnTo>
                      <a:pt x="472" y="259"/>
                    </a:lnTo>
                    <a:lnTo>
                      <a:pt x="473" y="280"/>
                    </a:lnTo>
                    <a:lnTo>
                      <a:pt x="459" y="252"/>
                    </a:lnTo>
                    <a:lnTo>
                      <a:pt x="461" y="187"/>
                    </a:lnTo>
                    <a:lnTo>
                      <a:pt x="432" y="148"/>
                    </a:lnTo>
                    <a:lnTo>
                      <a:pt x="362" y="116"/>
                    </a:lnTo>
                    <a:lnTo>
                      <a:pt x="328" y="79"/>
                    </a:lnTo>
                    <a:lnTo>
                      <a:pt x="288" y="76"/>
                    </a:lnTo>
                    <a:lnTo>
                      <a:pt x="273" y="99"/>
                    </a:lnTo>
                    <a:lnTo>
                      <a:pt x="213" y="114"/>
                    </a:lnTo>
                    <a:lnTo>
                      <a:pt x="181" y="99"/>
                    </a:lnTo>
                    <a:lnTo>
                      <a:pt x="163" y="75"/>
                    </a:lnTo>
                    <a:lnTo>
                      <a:pt x="54" y="96"/>
                    </a:lnTo>
                    <a:lnTo>
                      <a:pt x="31" y="78"/>
                    </a:lnTo>
                    <a:lnTo>
                      <a:pt x="5" y="97"/>
                    </a:lnTo>
                    <a:lnTo>
                      <a:pt x="0" y="46"/>
                    </a:lnTo>
                  </a:path>
                </a:pathLst>
              </a:custGeom>
              <a:pattFill prst="wdUpDiag">
                <a:fgClr>
                  <a:schemeClr val="folHlink"/>
                </a:fgClr>
                <a:bgClr>
                  <a:schemeClr val="bg1"/>
                </a:bgClr>
              </a:pattFill>
              <a:ln w="12700" cap="rnd">
                <a:solidFill>
                  <a:schemeClr val="tx1"/>
                </a:solidFill>
                <a:round/>
                <a:headEnd/>
                <a:tailEnd/>
              </a:ln>
            </p:spPr>
            <p:txBody>
              <a:bodyPr/>
              <a:lstStyle/>
              <a:p>
                <a:endParaRPr lang="en-US"/>
              </a:p>
            </p:txBody>
          </p:sp>
          <p:sp>
            <p:nvSpPr>
              <p:cNvPr id="114848" name="Freeform 48" descr="Wide upward diagonal"/>
              <p:cNvSpPr>
                <a:spLocks/>
              </p:cNvSpPr>
              <p:nvPr/>
            </p:nvSpPr>
            <p:spPr bwMode="auto">
              <a:xfrm>
                <a:off x="3759" y="2858"/>
                <a:ext cx="273" cy="449"/>
              </a:xfrm>
              <a:custGeom>
                <a:avLst/>
                <a:gdLst>
                  <a:gd name="T0" fmla="*/ 19 w 280"/>
                  <a:gd name="T1" fmla="*/ 16 h 450"/>
                  <a:gd name="T2" fmla="*/ 19 w 280"/>
                  <a:gd name="T3" fmla="*/ 91 h 450"/>
                  <a:gd name="T4" fmla="*/ 0 w 280"/>
                  <a:gd name="T5" fmla="*/ 141 h 450"/>
                  <a:gd name="T6" fmla="*/ 12 w 280"/>
                  <a:gd name="T7" fmla="*/ 200 h 450"/>
                  <a:gd name="T8" fmla="*/ 19 w 280"/>
                  <a:gd name="T9" fmla="*/ 225 h 450"/>
                  <a:gd name="T10" fmla="*/ 19 w 280"/>
                  <a:gd name="T11" fmla="*/ 245 h 450"/>
                  <a:gd name="T12" fmla="*/ 7 w 280"/>
                  <a:gd name="T13" fmla="*/ 287 h 450"/>
                  <a:gd name="T14" fmla="*/ 19 w 280"/>
                  <a:gd name="T15" fmla="*/ 270 h 450"/>
                  <a:gd name="T16" fmla="*/ 19 w 280"/>
                  <a:gd name="T17" fmla="*/ 325 h 450"/>
                  <a:gd name="T18" fmla="*/ 19 w 280"/>
                  <a:gd name="T19" fmla="*/ 332 h 450"/>
                  <a:gd name="T20" fmla="*/ 19 w 280"/>
                  <a:gd name="T21" fmla="*/ 304 h 450"/>
                  <a:gd name="T22" fmla="*/ 19 w 280"/>
                  <a:gd name="T23" fmla="*/ 295 h 450"/>
                  <a:gd name="T24" fmla="*/ 19 w 280"/>
                  <a:gd name="T25" fmla="*/ 225 h 450"/>
                  <a:gd name="T26" fmla="*/ 19 w 280"/>
                  <a:gd name="T27" fmla="*/ 0 h 450"/>
                  <a:gd name="T28" fmla="*/ 19 w 280"/>
                  <a:gd name="T29" fmla="*/ 16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0"/>
                  <a:gd name="T46" fmla="*/ 0 h 450"/>
                  <a:gd name="T47" fmla="*/ 280 w 280"/>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0" h="450">
                    <a:moveTo>
                      <a:pt x="79" y="16"/>
                    </a:moveTo>
                    <a:lnTo>
                      <a:pt x="37" y="91"/>
                    </a:lnTo>
                    <a:lnTo>
                      <a:pt x="0" y="141"/>
                    </a:lnTo>
                    <a:lnTo>
                      <a:pt x="12" y="200"/>
                    </a:lnTo>
                    <a:lnTo>
                      <a:pt x="56" y="280"/>
                    </a:lnTo>
                    <a:lnTo>
                      <a:pt x="22" y="362"/>
                    </a:lnTo>
                    <a:lnTo>
                      <a:pt x="7" y="404"/>
                    </a:lnTo>
                    <a:lnTo>
                      <a:pt x="171" y="387"/>
                    </a:lnTo>
                    <a:lnTo>
                      <a:pt x="179" y="442"/>
                    </a:lnTo>
                    <a:lnTo>
                      <a:pt x="210" y="449"/>
                    </a:lnTo>
                    <a:lnTo>
                      <a:pt x="219" y="421"/>
                    </a:lnTo>
                    <a:lnTo>
                      <a:pt x="279" y="412"/>
                    </a:lnTo>
                    <a:lnTo>
                      <a:pt x="265" y="322"/>
                    </a:lnTo>
                    <a:lnTo>
                      <a:pt x="263" y="0"/>
                    </a:lnTo>
                    <a:lnTo>
                      <a:pt x="79" y="16"/>
                    </a:lnTo>
                  </a:path>
                </a:pathLst>
              </a:custGeom>
              <a:pattFill prst="wdUpDiag">
                <a:fgClr>
                  <a:schemeClr val="folHlink"/>
                </a:fgClr>
                <a:bgClr>
                  <a:schemeClr val="bg1"/>
                </a:bgClr>
              </a:pattFill>
              <a:ln w="12700" cap="rnd">
                <a:solidFill>
                  <a:schemeClr val="tx1"/>
                </a:solidFill>
                <a:round/>
                <a:headEnd/>
                <a:tailEnd/>
              </a:ln>
            </p:spPr>
            <p:txBody>
              <a:bodyPr/>
              <a:lstStyle/>
              <a:p>
                <a:endParaRPr lang="en-US"/>
              </a:p>
            </p:txBody>
          </p:sp>
          <p:sp>
            <p:nvSpPr>
              <p:cNvPr id="114849" name="Freeform 49" descr="Wide upward diagonal"/>
              <p:cNvSpPr>
                <a:spLocks/>
              </p:cNvSpPr>
              <p:nvPr/>
            </p:nvSpPr>
            <p:spPr bwMode="auto">
              <a:xfrm>
                <a:off x="4192" y="2842"/>
                <a:ext cx="426" cy="419"/>
              </a:xfrm>
              <a:custGeom>
                <a:avLst/>
                <a:gdLst>
                  <a:gd name="T0" fmla="*/ 0 w 437"/>
                  <a:gd name="T1" fmla="*/ 25 h 419"/>
                  <a:gd name="T2" fmla="*/ 4 w 437"/>
                  <a:gd name="T3" fmla="*/ 25 h 419"/>
                  <a:gd name="T4" fmla="*/ 19 w 437"/>
                  <a:gd name="T5" fmla="*/ 8 h 419"/>
                  <a:gd name="T6" fmla="*/ 19 w 437"/>
                  <a:gd name="T7" fmla="*/ 0 h 419"/>
                  <a:gd name="T8" fmla="*/ 19 w 437"/>
                  <a:gd name="T9" fmla="*/ 21 h 419"/>
                  <a:gd name="T10" fmla="*/ 19 w 437"/>
                  <a:gd name="T11" fmla="*/ 21 h 419"/>
                  <a:gd name="T12" fmla="*/ 19 w 437"/>
                  <a:gd name="T13" fmla="*/ 150 h 419"/>
                  <a:gd name="T14" fmla="*/ 19 w 437"/>
                  <a:gd name="T15" fmla="*/ 234 h 419"/>
                  <a:gd name="T16" fmla="*/ 20 w 437"/>
                  <a:gd name="T17" fmla="*/ 290 h 419"/>
                  <a:gd name="T18" fmla="*/ 19 w 437"/>
                  <a:gd name="T19" fmla="*/ 304 h 419"/>
                  <a:gd name="T20" fmla="*/ 19 w 437"/>
                  <a:gd name="T21" fmla="*/ 361 h 419"/>
                  <a:gd name="T22" fmla="*/ 19 w 437"/>
                  <a:gd name="T23" fmla="*/ 362 h 419"/>
                  <a:gd name="T24" fmla="*/ 19 w 437"/>
                  <a:gd name="T25" fmla="*/ 411 h 419"/>
                  <a:gd name="T26" fmla="*/ 19 w 437"/>
                  <a:gd name="T27" fmla="*/ 387 h 419"/>
                  <a:gd name="T28" fmla="*/ 19 w 437"/>
                  <a:gd name="T29" fmla="*/ 418 h 419"/>
                  <a:gd name="T30" fmla="*/ 19 w 437"/>
                  <a:gd name="T31" fmla="*/ 328 h 419"/>
                  <a:gd name="T32" fmla="*/ 19 w 437"/>
                  <a:gd name="T33" fmla="*/ 266 h 419"/>
                  <a:gd name="T34" fmla="*/ 19 w 437"/>
                  <a:gd name="T35" fmla="*/ 235 h 419"/>
                  <a:gd name="T36" fmla="*/ 0 w 437"/>
                  <a:gd name="T37" fmla="*/ 25 h 4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7"/>
                  <a:gd name="T58" fmla="*/ 0 h 419"/>
                  <a:gd name="T59" fmla="*/ 437 w 437"/>
                  <a:gd name="T60" fmla="*/ 419 h 4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7" h="419">
                    <a:moveTo>
                      <a:pt x="0" y="25"/>
                    </a:moveTo>
                    <a:lnTo>
                      <a:pt x="4" y="25"/>
                    </a:lnTo>
                    <a:lnTo>
                      <a:pt x="106" y="8"/>
                    </a:lnTo>
                    <a:lnTo>
                      <a:pt x="196" y="0"/>
                    </a:lnTo>
                    <a:lnTo>
                      <a:pt x="183" y="21"/>
                    </a:lnTo>
                    <a:lnTo>
                      <a:pt x="211" y="21"/>
                    </a:lnTo>
                    <a:lnTo>
                      <a:pt x="366" y="150"/>
                    </a:lnTo>
                    <a:lnTo>
                      <a:pt x="428" y="234"/>
                    </a:lnTo>
                    <a:lnTo>
                      <a:pt x="436" y="290"/>
                    </a:lnTo>
                    <a:lnTo>
                      <a:pt x="416" y="304"/>
                    </a:lnTo>
                    <a:lnTo>
                      <a:pt x="428" y="361"/>
                    </a:lnTo>
                    <a:lnTo>
                      <a:pt x="383" y="362"/>
                    </a:lnTo>
                    <a:lnTo>
                      <a:pt x="383" y="411"/>
                    </a:lnTo>
                    <a:lnTo>
                      <a:pt x="349" y="387"/>
                    </a:lnTo>
                    <a:lnTo>
                      <a:pt x="125" y="418"/>
                    </a:lnTo>
                    <a:lnTo>
                      <a:pt x="74" y="328"/>
                    </a:lnTo>
                    <a:lnTo>
                      <a:pt x="111" y="266"/>
                    </a:lnTo>
                    <a:lnTo>
                      <a:pt x="62" y="235"/>
                    </a:lnTo>
                    <a:lnTo>
                      <a:pt x="0" y="25"/>
                    </a:lnTo>
                  </a:path>
                </a:pathLst>
              </a:custGeom>
              <a:pattFill prst="wdUpDiag">
                <a:fgClr>
                  <a:schemeClr val="folHlink"/>
                </a:fgClr>
                <a:bgClr>
                  <a:schemeClr val="bg1"/>
                </a:bgClr>
              </a:pattFill>
              <a:ln w="12700" cap="rnd">
                <a:solidFill>
                  <a:schemeClr val="tx1"/>
                </a:solidFill>
                <a:round/>
                <a:headEnd/>
                <a:tailEnd/>
              </a:ln>
            </p:spPr>
            <p:txBody>
              <a:bodyPr/>
              <a:lstStyle/>
              <a:p>
                <a:endParaRPr lang="en-US"/>
              </a:p>
            </p:txBody>
          </p:sp>
          <p:sp>
            <p:nvSpPr>
              <p:cNvPr id="114850" name="Freeform 50" descr="Wide upward diagonal"/>
              <p:cNvSpPr>
                <a:spLocks/>
              </p:cNvSpPr>
              <p:nvPr/>
            </p:nvSpPr>
            <p:spPr bwMode="auto">
              <a:xfrm>
                <a:off x="3997" y="2852"/>
                <a:ext cx="310" cy="455"/>
              </a:xfrm>
              <a:custGeom>
                <a:avLst/>
                <a:gdLst>
                  <a:gd name="T0" fmla="*/ 0 w 319"/>
                  <a:gd name="T1" fmla="*/ 23 h 455"/>
                  <a:gd name="T2" fmla="*/ 17 w 319"/>
                  <a:gd name="T3" fmla="*/ 0 h 455"/>
                  <a:gd name="T4" fmla="*/ 17 w 319"/>
                  <a:gd name="T5" fmla="*/ 210 h 455"/>
                  <a:gd name="T6" fmla="*/ 17 w 319"/>
                  <a:gd name="T7" fmla="*/ 243 h 455"/>
                  <a:gd name="T8" fmla="*/ 17 w 319"/>
                  <a:gd name="T9" fmla="*/ 305 h 455"/>
                  <a:gd name="T10" fmla="*/ 17 w 319"/>
                  <a:gd name="T11" fmla="*/ 364 h 455"/>
                  <a:gd name="T12" fmla="*/ 17 w 319"/>
                  <a:gd name="T13" fmla="*/ 385 h 455"/>
                  <a:gd name="T14" fmla="*/ 17 w 319"/>
                  <a:gd name="T15" fmla="*/ 437 h 455"/>
                  <a:gd name="T16" fmla="*/ 17 w 319"/>
                  <a:gd name="T17" fmla="*/ 454 h 455"/>
                  <a:gd name="T18" fmla="*/ 17 w 319"/>
                  <a:gd name="T19" fmla="*/ 389 h 455"/>
                  <a:gd name="T20" fmla="*/ 17 w 319"/>
                  <a:gd name="T21" fmla="*/ 441 h 455"/>
                  <a:gd name="T22" fmla="*/ 17 w 319"/>
                  <a:gd name="T23" fmla="*/ 437 h 455"/>
                  <a:gd name="T24" fmla="*/ 10 w 319"/>
                  <a:gd name="T25" fmla="*/ 384 h 455"/>
                  <a:gd name="T26" fmla="*/ 2 w 319"/>
                  <a:gd name="T27" fmla="*/ 338 h 455"/>
                  <a:gd name="T28" fmla="*/ 0 w 319"/>
                  <a:gd name="T29" fmla="*/ 23 h 4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9"/>
                  <a:gd name="T46" fmla="*/ 0 h 455"/>
                  <a:gd name="T47" fmla="*/ 319 w 319"/>
                  <a:gd name="T48" fmla="*/ 455 h 4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9" h="455">
                    <a:moveTo>
                      <a:pt x="0" y="23"/>
                    </a:moveTo>
                    <a:lnTo>
                      <a:pt x="207" y="0"/>
                    </a:lnTo>
                    <a:lnTo>
                      <a:pt x="272" y="210"/>
                    </a:lnTo>
                    <a:lnTo>
                      <a:pt x="318" y="243"/>
                    </a:lnTo>
                    <a:lnTo>
                      <a:pt x="281" y="305"/>
                    </a:lnTo>
                    <a:lnTo>
                      <a:pt x="316" y="364"/>
                    </a:lnTo>
                    <a:lnTo>
                      <a:pt x="106" y="385"/>
                    </a:lnTo>
                    <a:lnTo>
                      <a:pt x="114" y="437"/>
                    </a:lnTo>
                    <a:lnTo>
                      <a:pt x="84" y="454"/>
                    </a:lnTo>
                    <a:lnTo>
                      <a:pt x="58" y="389"/>
                    </a:lnTo>
                    <a:lnTo>
                      <a:pt x="45" y="441"/>
                    </a:lnTo>
                    <a:lnTo>
                      <a:pt x="18" y="437"/>
                    </a:lnTo>
                    <a:lnTo>
                      <a:pt x="10" y="384"/>
                    </a:lnTo>
                    <a:lnTo>
                      <a:pt x="2" y="338"/>
                    </a:lnTo>
                    <a:lnTo>
                      <a:pt x="0" y="23"/>
                    </a:lnTo>
                  </a:path>
                </a:pathLst>
              </a:custGeom>
              <a:pattFill prst="wdUpDiag">
                <a:fgClr>
                  <a:schemeClr val="folHlink"/>
                </a:fgClr>
                <a:bgClr>
                  <a:schemeClr val="bg1"/>
                </a:bgClr>
              </a:pattFill>
              <a:ln w="12700" cap="rnd">
                <a:solidFill>
                  <a:schemeClr val="tx1"/>
                </a:solidFill>
                <a:round/>
                <a:headEnd/>
                <a:tailEnd/>
              </a:ln>
            </p:spPr>
            <p:txBody>
              <a:bodyPr/>
              <a:lstStyle/>
              <a:p>
                <a:endParaRPr lang="en-US"/>
              </a:p>
            </p:txBody>
          </p:sp>
          <p:sp>
            <p:nvSpPr>
              <p:cNvPr id="114851" name="Freeform 51" descr="Wide upward diagonal"/>
              <p:cNvSpPr>
                <a:spLocks/>
              </p:cNvSpPr>
              <p:nvPr/>
            </p:nvSpPr>
            <p:spPr bwMode="auto">
              <a:xfrm>
                <a:off x="3550" y="3104"/>
                <a:ext cx="420" cy="301"/>
              </a:xfrm>
              <a:custGeom>
                <a:avLst/>
                <a:gdLst>
                  <a:gd name="T0" fmla="*/ 0 w 478"/>
                  <a:gd name="T1" fmla="*/ 3 h 354"/>
                  <a:gd name="T2" fmla="*/ 4 w 478"/>
                  <a:gd name="T3" fmla="*/ 0 h 354"/>
                  <a:gd name="T4" fmla="*/ 4 w 478"/>
                  <a:gd name="T5" fmla="*/ 3 h 354"/>
                  <a:gd name="T6" fmla="*/ 4 w 478"/>
                  <a:gd name="T7" fmla="*/ 3 h 354"/>
                  <a:gd name="T8" fmla="*/ 4 w 478"/>
                  <a:gd name="T9" fmla="*/ 3 h 354"/>
                  <a:gd name="T10" fmla="*/ 4 w 478"/>
                  <a:gd name="T11" fmla="*/ 3 h 354"/>
                  <a:gd name="T12" fmla="*/ 4 w 478"/>
                  <a:gd name="T13" fmla="*/ 3 h 354"/>
                  <a:gd name="T14" fmla="*/ 4 w 478"/>
                  <a:gd name="T15" fmla="*/ 3 h 354"/>
                  <a:gd name="T16" fmla="*/ 4 w 478"/>
                  <a:gd name="T17" fmla="*/ 3 h 354"/>
                  <a:gd name="T18" fmla="*/ 4 w 478"/>
                  <a:gd name="T19" fmla="*/ 3 h 354"/>
                  <a:gd name="T20" fmla="*/ 4 w 478"/>
                  <a:gd name="T21" fmla="*/ 3 h 354"/>
                  <a:gd name="T22" fmla="*/ 4 w 478"/>
                  <a:gd name="T23" fmla="*/ 3 h 354"/>
                  <a:gd name="T24" fmla="*/ 4 w 478"/>
                  <a:gd name="T25" fmla="*/ 3 h 354"/>
                  <a:gd name="T26" fmla="*/ 4 w 478"/>
                  <a:gd name="T27" fmla="*/ 3 h 354"/>
                  <a:gd name="T28" fmla="*/ 4 w 478"/>
                  <a:gd name="T29" fmla="*/ 3 h 354"/>
                  <a:gd name="T30" fmla="*/ 4 w 478"/>
                  <a:gd name="T31" fmla="*/ 3 h 354"/>
                  <a:gd name="T32" fmla="*/ 4 w 478"/>
                  <a:gd name="T33" fmla="*/ 3 h 354"/>
                  <a:gd name="T34" fmla="*/ 4 w 478"/>
                  <a:gd name="T35" fmla="*/ 3 h 354"/>
                  <a:gd name="T36" fmla="*/ 4 w 478"/>
                  <a:gd name="T37" fmla="*/ 3 h 354"/>
                  <a:gd name="T38" fmla="*/ 4 w 478"/>
                  <a:gd name="T39" fmla="*/ 3 h 354"/>
                  <a:gd name="T40" fmla="*/ 4 w 478"/>
                  <a:gd name="T41" fmla="*/ 3 h 354"/>
                  <a:gd name="T42" fmla="*/ 4 w 478"/>
                  <a:gd name="T43" fmla="*/ 3 h 354"/>
                  <a:gd name="T44" fmla="*/ 4 w 478"/>
                  <a:gd name="T45" fmla="*/ 3 h 354"/>
                  <a:gd name="T46" fmla="*/ 4 w 478"/>
                  <a:gd name="T47" fmla="*/ 3 h 354"/>
                  <a:gd name="T48" fmla="*/ 4 w 478"/>
                  <a:gd name="T49" fmla="*/ 3 h 354"/>
                  <a:gd name="T50" fmla="*/ 4 w 478"/>
                  <a:gd name="T51" fmla="*/ 3 h 354"/>
                  <a:gd name="T52" fmla="*/ 4 w 478"/>
                  <a:gd name="T53" fmla="*/ 3 h 354"/>
                  <a:gd name="T54" fmla="*/ 4 w 478"/>
                  <a:gd name="T55" fmla="*/ 3 h 354"/>
                  <a:gd name="T56" fmla="*/ 4 w 478"/>
                  <a:gd name="T57" fmla="*/ 3 h 354"/>
                  <a:gd name="T58" fmla="*/ 4 w 478"/>
                  <a:gd name="T59" fmla="*/ 3 h 354"/>
                  <a:gd name="T60" fmla="*/ 4 w 478"/>
                  <a:gd name="T61" fmla="*/ 3 h 354"/>
                  <a:gd name="T62" fmla="*/ 4 w 478"/>
                  <a:gd name="T63" fmla="*/ 3 h 354"/>
                  <a:gd name="T64" fmla="*/ 4 w 478"/>
                  <a:gd name="T65" fmla="*/ 3 h 354"/>
                  <a:gd name="T66" fmla="*/ 1 w 478"/>
                  <a:gd name="T67" fmla="*/ 3 h 354"/>
                  <a:gd name="T68" fmla="*/ 0 w 478"/>
                  <a:gd name="T69" fmla="*/ 3 h 3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8"/>
                  <a:gd name="T106" fmla="*/ 0 h 354"/>
                  <a:gd name="T107" fmla="*/ 478 w 478"/>
                  <a:gd name="T108" fmla="*/ 354 h 3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8" h="354">
                    <a:moveTo>
                      <a:pt x="0" y="8"/>
                    </a:moveTo>
                    <a:lnTo>
                      <a:pt x="239" y="0"/>
                    </a:lnTo>
                    <a:lnTo>
                      <a:pt x="281" y="72"/>
                    </a:lnTo>
                    <a:lnTo>
                      <a:pt x="245" y="159"/>
                    </a:lnTo>
                    <a:lnTo>
                      <a:pt x="234" y="197"/>
                    </a:lnTo>
                    <a:lnTo>
                      <a:pt x="395" y="181"/>
                    </a:lnTo>
                    <a:lnTo>
                      <a:pt x="404" y="237"/>
                    </a:lnTo>
                    <a:lnTo>
                      <a:pt x="356" y="232"/>
                    </a:lnTo>
                    <a:lnTo>
                      <a:pt x="334" y="256"/>
                    </a:lnTo>
                    <a:lnTo>
                      <a:pt x="360" y="272"/>
                    </a:lnTo>
                    <a:lnTo>
                      <a:pt x="403" y="254"/>
                    </a:lnTo>
                    <a:lnTo>
                      <a:pt x="404" y="280"/>
                    </a:lnTo>
                    <a:lnTo>
                      <a:pt x="429" y="258"/>
                    </a:lnTo>
                    <a:lnTo>
                      <a:pt x="446" y="258"/>
                    </a:lnTo>
                    <a:lnTo>
                      <a:pt x="426" y="304"/>
                    </a:lnTo>
                    <a:lnTo>
                      <a:pt x="465" y="312"/>
                    </a:lnTo>
                    <a:lnTo>
                      <a:pt x="477" y="338"/>
                    </a:lnTo>
                    <a:lnTo>
                      <a:pt x="460" y="346"/>
                    </a:lnTo>
                    <a:lnTo>
                      <a:pt x="435" y="330"/>
                    </a:lnTo>
                    <a:lnTo>
                      <a:pt x="390" y="318"/>
                    </a:lnTo>
                    <a:lnTo>
                      <a:pt x="400" y="349"/>
                    </a:lnTo>
                    <a:lnTo>
                      <a:pt x="377" y="353"/>
                    </a:lnTo>
                    <a:lnTo>
                      <a:pt x="357" y="325"/>
                    </a:lnTo>
                    <a:lnTo>
                      <a:pt x="346" y="342"/>
                    </a:lnTo>
                    <a:lnTo>
                      <a:pt x="276" y="342"/>
                    </a:lnTo>
                    <a:lnTo>
                      <a:pt x="276" y="325"/>
                    </a:lnTo>
                    <a:lnTo>
                      <a:pt x="250" y="304"/>
                    </a:lnTo>
                    <a:lnTo>
                      <a:pt x="197" y="301"/>
                    </a:lnTo>
                    <a:lnTo>
                      <a:pt x="241" y="325"/>
                    </a:lnTo>
                    <a:lnTo>
                      <a:pt x="180" y="336"/>
                    </a:lnTo>
                    <a:lnTo>
                      <a:pt x="84" y="321"/>
                    </a:lnTo>
                    <a:lnTo>
                      <a:pt x="47" y="325"/>
                    </a:lnTo>
                    <a:lnTo>
                      <a:pt x="60" y="206"/>
                    </a:lnTo>
                    <a:lnTo>
                      <a:pt x="1" y="113"/>
                    </a:lnTo>
                    <a:lnTo>
                      <a:pt x="0" y="8"/>
                    </a:lnTo>
                  </a:path>
                </a:pathLst>
              </a:custGeom>
              <a:pattFill prst="wdUpDiag">
                <a:fgClr>
                  <a:schemeClr val="folHlink"/>
                </a:fgClr>
                <a:bgClr>
                  <a:srgbClr val="FFFFFF"/>
                </a:bgClr>
              </a:pattFill>
              <a:ln w="12700" cap="rnd">
                <a:solidFill>
                  <a:srgbClr val="000000"/>
                </a:solidFill>
                <a:round/>
                <a:headEnd/>
                <a:tailEnd/>
              </a:ln>
            </p:spPr>
            <p:txBody>
              <a:bodyPr/>
              <a:lstStyle/>
              <a:p>
                <a:endParaRPr lang="en-US"/>
              </a:p>
            </p:txBody>
          </p:sp>
        </p:grpSp>
        <p:grpSp>
          <p:nvGrpSpPr>
            <p:cNvPr id="114705" name="Group 52"/>
            <p:cNvGrpSpPr>
              <a:grpSpLocks/>
            </p:cNvGrpSpPr>
            <p:nvPr/>
          </p:nvGrpSpPr>
          <p:grpSpPr bwMode="auto">
            <a:xfrm>
              <a:off x="3783" y="2004"/>
              <a:ext cx="607" cy="727"/>
              <a:chOff x="4905" y="2035"/>
              <a:chExt cx="706" cy="761"/>
            </a:xfrm>
          </p:grpSpPr>
          <p:sp>
            <p:nvSpPr>
              <p:cNvPr id="114839" name="Freeform 53" descr="Wide upward diagonal"/>
              <p:cNvSpPr>
                <a:spLocks/>
              </p:cNvSpPr>
              <p:nvPr/>
            </p:nvSpPr>
            <p:spPr bwMode="auto">
              <a:xfrm>
                <a:off x="4905" y="2090"/>
                <a:ext cx="531" cy="380"/>
              </a:xfrm>
              <a:custGeom>
                <a:avLst/>
                <a:gdLst>
                  <a:gd name="T0" fmla="*/ 4 w 603"/>
                  <a:gd name="T1" fmla="*/ 14098395 h 346"/>
                  <a:gd name="T2" fmla="*/ 4 w 603"/>
                  <a:gd name="T3" fmla="*/ 16065775 h 346"/>
                  <a:gd name="T4" fmla="*/ 4 w 603"/>
                  <a:gd name="T5" fmla="*/ 16542844 h 346"/>
                  <a:gd name="T6" fmla="*/ 4 w 603"/>
                  <a:gd name="T7" fmla="*/ 17811464 h 346"/>
                  <a:gd name="T8" fmla="*/ 3 w 603"/>
                  <a:gd name="T9" fmla="*/ 18950360 h 346"/>
                  <a:gd name="T10" fmla="*/ 0 w 603"/>
                  <a:gd name="T11" fmla="*/ 19953771 h 346"/>
                  <a:gd name="T12" fmla="*/ 4 w 603"/>
                  <a:gd name="T13" fmla="*/ 18684422 h 346"/>
                  <a:gd name="T14" fmla="*/ 4 w 603"/>
                  <a:gd name="T15" fmla="*/ 15722536 h 346"/>
                  <a:gd name="T16" fmla="*/ 4 w 603"/>
                  <a:gd name="T17" fmla="*/ 13185596 h 346"/>
                  <a:gd name="T18" fmla="*/ 4 w 603"/>
                  <a:gd name="T19" fmla="*/ 11147127 h 346"/>
                  <a:gd name="T20" fmla="*/ 4 w 603"/>
                  <a:gd name="T21" fmla="*/ 10647196 h 346"/>
                  <a:gd name="T22" fmla="*/ 4 w 603"/>
                  <a:gd name="T23" fmla="*/ 11688396 h 346"/>
                  <a:gd name="T24" fmla="*/ 4 w 603"/>
                  <a:gd name="T25" fmla="*/ 8924007 h 346"/>
                  <a:gd name="T26" fmla="*/ 4 w 603"/>
                  <a:gd name="T27" fmla="*/ 6479426 h 346"/>
                  <a:gd name="T28" fmla="*/ 4 w 603"/>
                  <a:gd name="T29" fmla="*/ 4781727 h 346"/>
                  <a:gd name="T30" fmla="*/ 4 w 603"/>
                  <a:gd name="T31" fmla="*/ 5164473 h 346"/>
                  <a:gd name="T32" fmla="*/ 4 w 603"/>
                  <a:gd name="T33" fmla="*/ 1415063 h 346"/>
                  <a:gd name="T34" fmla="*/ 4 w 603"/>
                  <a:gd name="T35" fmla="*/ 0 h 346"/>
                  <a:gd name="T36" fmla="*/ 4 w 603"/>
                  <a:gd name="T37" fmla="*/ 885601 h 346"/>
                  <a:gd name="T38" fmla="*/ 4 w 603"/>
                  <a:gd name="T39" fmla="*/ 4357776 h 346"/>
                  <a:gd name="T40" fmla="*/ 4 w 603"/>
                  <a:gd name="T41" fmla="*/ 5772811 h 346"/>
                  <a:gd name="T42" fmla="*/ 4 w 603"/>
                  <a:gd name="T43" fmla="*/ 11223188 h 346"/>
                  <a:gd name="T44" fmla="*/ 4 w 603"/>
                  <a:gd name="T45" fmla="*/ 14098395 h 346"/>
                  <a:gd name="T46" fmla="*/ 4 w 603"/>
                  <a:gd name="T47" fmla="*/ 15062698 h 346"/>
                  <a:gd name="T48" fmla="*/ 4 w 603"/>
                  <a:gd name="T49" fmla="*/ 14098395 h 3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3"/>
                  <a:gd name="T76" fmla="*/ 0 h 346"/>
                  <a:gd name="T77" fmla="*/ 603 w 603"/>
                  <a:gd name="T78" fmla="*/ 346 h 3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3" h="346">
                    <a:moveTo>
                      <a:pt x="99" y="242"/>
                    </a:moveTo>
                    <a:lnTo>
                      <a:pt x="82" y="277"/>
                    </a:lnTo>
                    <a:lnTo>
                      <a:pt x="57" y="286"/>
                    </a:lnTo>
                    <a:lnTo>
                      <a:pt x="56" y="309"/>
                    </a:lnTo>
                    <a:lnTo>
                      <a:pt x="3" y="327"/>
                    </a:lnTo>
                    <a:lnTo>
                      <a:pt x="0" y="345"/>
                    </a:lnTo>
                    <a:lnTo>
                      <a:pt x="144" y="322"/>
                    </a:lnTo>
                    <a:lnTo>
                      <a:pt x="402" y="272"/>
                    </a:lnTo>
                    <a:lnTo>
                      <a:pt x="602" y="228"/>
                    </a:lnTo>
                    <a:lnTo>
                      <a:pt x="602" y="193"/>
                    </a:lnTo>
                    <a:lnTo>
                      <a:pt x="581" y="183"/>
                    </a:lnTo>
                    <a:lnTo>
                      <a:pt x="563" y="200"/>
                    </a:lnTo>
                    <a:lnTo>
                      <a:pt x="552" y="154"/>
                    </a:lnTo>
                    <a:lnTo>
                      <a:pt x="563" y="112"/>
                    </a:lnTo>
                    <a:lnTo>
                      <a:pt x="489" y="81"/>
                    </a:lnTo>
                    <a:lnTo>
                      <a:pt x="437" y="88"/>
                    </a:lnTo>
                    <a:lnTo>
                      <a:pt x="436" y="24"/>
                    </a:lnTo>
                    <a:lnTo>
                      <a:pt x="383" y="0"/>
                    </a:lnTo>
                    <a:lnTo>
                      <a:pt x="344" y="15"/>
                    </a:lnTo>
                    <a:lnTo>
                      <a:pt x="318" y="75"/>
                    </a:lnTo>
                    <a:lnTo>
                      <a:pt x="271" y="99"/>
                    </a:lnTo>
                    <a:lnTo>
                      <a:pt x="252" y="194"/>
                    </a:lnTo>
                    <a:lnTo>
                      <a:pt x="176" y="242"/>
                    </a:lnTo>
                    <a:lnTo>
                      <a:pt x="115" y="260"/>
                    </a:lnTo>
                    <a:lnTo>
                      <a:pt x="99" y="242"/>
                    </a:lnTo>
                  </a:path>
                </a:pathLst>
              </a:custGeom>
              <a:pattFill prst="wdUpDiag">
                <a:fgClr>
                  <a:schemeClr val="accent1"/>
                </a:fgClr>
                <a:bgClr>
                  <a:schemeClr val="bg1"/>
                </a:bgClr>
              </a:pattFill>
              <a:ln w="12700" cap="rnd">
                <a:solidFill>
                  <a:srgbClr val="000000"/>
                </a:solidFill>
                <a:round/>
                <a:headEnd/>
                <a:tailEnd/>
              </a:ln>
            </p:spPr>
            <p:txBody>
              <a:bodyPr/>
              <a:lstStyle/>
              <a:p>
                <a:endParaRPr lang="en-US"/>
              </a:p>
            </p:txBody>
          </p:sp>
          <p:sp>
            <p:nvSpPr>
              <p:cNvPr id="114840" name="Freeform 54" descr="Wide upward diagonal"/>
              <p:cNvSpPr>
                <a:spLocks/>
              </p:cNvSpPr>
              <p:nvPr/>
            </p:nvSpPr>
            <p:spPr bwMode="auto">
              <a:xfrm>
                <a:off x="4947" y="2336"/>
                <a:ext cx="609" cy="260"/>
              </a:xfrm>
              <a:custGeom>
                <a:avLst/>
                <a:gdLst>
                  <a:gd name="T0" fmla="*/ 4 w 691"/>
                  <a:gd name="T1" fmla="*/ 7 h 279"/>
                  <a:gd name="T2" fmla="*/ 0 w 691"/>
                  <a:gd name="T3" fmla="*/ 7 h 279"/>
                  <a:gd name="T4" fmla="*/ 4 w 691"/>
                  <a:gd name="T5" fmla="*/ 7 h 279"/>
                  <a:gd name="T6" fmla="*/ 4 w 691"/>
                  <a:gd name="T7" fmla="*/ 7 h 279"/>
                  <a:gd name="T8" fmla="*/ 4 w 691"/>
                  <a:gd name="T9" fmla="*/ 7 h 279"/>
                  <a:gd name="T10" fmla="*/ 4 w 691"/>
                  <a:gd name="T11" fmla="*/ 7 h 279"/>
                  <a:gd name="T12" fmla="*/ 4 w 691"/>
                  <a:gd name="T13" fmla="*/ 7 h 279"/>
                  <a:gd name="T14" fmla="*/ 4 w 691"/>
                  <a:gd name="T15" fmla="*/ 7 h 279"/>
                  <a:gd name="T16" fmla="*/ 4 w 691"/>
                  <a:gd name="T17" fmla="*/ 7 h 279"/>
                  <a:gd name="T18" fmla="*/ 4 w 691"/>
                  <a:gd name="T19" fmla="*/ 7 h 279"/>
                  <a:gd name="T20" fmla="*/ 4 w 691"/>
                  <a:gd name="T21" fmla="*/ 7 h 279"/>
                  <a:gd name="T22" fmla="*/ 4 w 691"/>
                  <a:gd name="T23" fmla="*/ 7 h 279"/>
                  <a:gd name="T24" fmla="*/ 4 w 691"/>
                  <a:gd name="T25" fmla="*/ 7 h 279"/>
                  <a:gd name="T26" fmla="*/ 4 w 691"/>
                  <a:gd name="T27" fmla="*/ 7 h 279"/>
                  <a:gd name="T28" fmla="*/ 4 w 691"/>
                  <a:gd name="T29" fmla="*/ 7 h 279"/>
                  <a:gd name="T30" fmla="*/ 4 w 691"/>
                  <a:gd name="T31" fmla="*/ 7 h 279"/>
                  <a:gd name="T32" fmla="*/ 4 w 691"/>
                  <a:gd name="T33" fmla="*/ 7 h 279"/>
                  <a:gd name="T34" fmla="*/ 4 w 691"/>
                  <a:gd name="T35" fmla="*/ 7 h 279"/>
                  <a:gd name="T36" fmla="*/ 4 w 691"/>
                  <a:gd name="T37" fmla="*/ 7 h 279"/>
                  <a:gd name="T38" fmla="*/ 4 w 691"/>
                  <a:gd name="T39" fmla="*/ 7 h 279"/>
                  <a:gd name="T40" fmla="*/ 4 w 691"/>
                  <a:gd name="T41" fmla="*/ 7 h 279"/>
                  <a:gd name="T42" fmla="*/ 4 w 691"/>
                  <a:gd name="T43" fmla="*/ 7 h 279"/>
                  <a:gd name="T44" fmla="*/ 4 w 691"/>
                  <a:gd name="T45" fmla="*/ 7 h 279"/>
                  <a:gd name="T46" fmla="*/ 4 w 691"/>
                  <a:gd name="T47" fmla="*/ 7 h 279"/>
                  <a:gd name="T48" fmla="*/ 4 w 691"/>
                  <a:gd name="T49" fmla="*/ 7 h 279"/>
                  <a:gd name="T50" fmla="*/ 4 w 691"/>
                  <a:gd name="T51" fmla="*/ 7 h 279"/>
                  <a:gd name="T52" fmla="*/ 4 w 691"/>
                  <a:gd name="T53" fmla="*/ 7 h 279"/>
                  <a:gd name="T54" fmla="*/ 4 w 691"/>
                  <a:gd name="T55" fmla="*/ 7 h 279"/>
                  <a:gd name="T56" fmla="*/ 4 w 691"/>
                  <a:gd name="T57" fmla="*/ 7 h 279"/>
                  <a:gd name="T58" fmla="*/ 4 w 691"/>
                  <a:gd name="T59" fmla="*/ 0 h 279"/>
                  <a:gd name="T60" fmla="*/ 4 w 691"/>
                  <a:gd name="T61" fmla="*/ 7 h 279"/>
                  <a:gd name="T62" fmla="*/ 4 w 691"/>
                  <a:gd name="T63" fmla="*/ 7 h 279"/>
                  <a:gd name="T64" fmla="*/ 4 w 691"/>
                  <a:gd name="T65" fmla="*/ 7 h 279"/>
                  <a:gd name="T66" fmla="*/ 4 w 691"/>
                  <a:gd name="T67" fmla="*/ 7 h 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1"/>
                  <a:gd name="T103" fmla="*/ 0 h 279"/>
                  <a:gd name="T104" fmla="*/ 691 w 691"/>
                  <a:gd name="T105" fmla="*/ 279 h 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1" h="279">
                    <a:moveTo>
                      <a:pt x="23" y="205"/>
                    </a:moveTo>
                    <a:lnTo>
                      <a:pt x="0" y="264"/>
                    </a:lnTo>
                    <a:lnTo>
                      <a:pt x="89" y="257"/>
                    </a:lnTo>
                    <a:lnTo>
                      <a:pt x="125" y="229"/>
                    </a:lnTo>
                    <a:lnTo>
                      <a:pt x="246" y="200"/>
                    </a:lnTo>
                    <a:lnTo>
                      <a:pt x="279" y="216"/>
                    </a:lnTo>
                    <a:lnTo>
                      <a:pt x="360" y="205"/>
                    </a:lnTo>
                    <a:lnTo>
                      <a:pt x="360" y="209"/>
                    </a:lnTo>
                    <a:lnTo>
                      <a:pt x="479" y="278"/>
                    </a:lnTo>
                    <a:lnTo>
                      <a:pt x="549" y="258"/>
                    </a:lnTo>
                    <a:lnTo>
                      <a:pt x="588" y="182"/>
                    </a:lnTo>
                    <a:lnTo>
                      <a:pt x="657" y="159"/>
                    </a:lnTo>
                    <a:lnTo>
                      <a:pt x="690" y="103"/>
                    </a:lnTo>
                    <a:lnTo>
                      <a:pt x="688" y="35"/>
                    </a:lnTo>
                    <a:lnTo>
                      <a:pt x="679" y="91"/>
                    </a:lnTo>
                    <a:lnTo>
                      <a:pt x="641" y="140"/>
                    </a:lnTo>
                    <a:lnTo>
                      <a:pt x="627" y="136"/>
                    </a:lnTo>
                    <a:lnTo>
                      <a:pt x="576" y="149"/>
                    </a:lnTo>
                    <a:lnTo>
                      <a:pt x="576" y="133"/>
                    </a:lnTo>
                    <a:lnTo>
                      <a:pt x="627" y="117"/>
                    </a:lnTo>
                    <a:lnTo>
                      <a:pt x="580" y="112"/>
                    </a:lnTo>
                    <a:lnTo>
                      <a:pt x="633" y="97"/>
                    </a:lnTo>
                    <a:lnTo>
                      <a:pt x="653" y="105"/>
                    </a:lnTo>
                    <a:lnTo>
                      <a:pt x="664" y="52"/>
                    </a:lnTo>
                    <a:lnTo>
                      <a:pt x="650" y="39"/>
                    </a:lnTo>
                    <a:lnTo>
                      <a:pt x="587" y="60"/>
                    </a:lnTo>
                    <a:lnTo>
                      <a:pt x="588" y="28"/>
                    </a:lnTo>
                    <a:lnTo>
                      <a:pt x="615" y="36"/>
                    </a:lnTo>
                    <a:lnTo>
                      <a:pt x="650" y="13"/>
                    </a:lnTo>
                    <a:lnTo>
                      <a:pt x="631" y="0"/>
                    </a:lnTo>
                    <a:lnTo>
                      <a:pt x="425" y="43"/>
                    </a:lnTo>
                    <a:lnTo>
                      <a:pt x="173" y="90"/>
                    </a:lnTo>
                    <a:lnTo>
                      <a:pt x="57" y="204"/>
                    </a:lnTo>
                    <a:lnTo>
                      <a:pt x="23" y="205"/>
                    </a:lnTo>
                  </a:path>
                </a:pathLst>
              </a:custGeom>
              <a:pattFill prst="wdUpDiag">
                <a:fgClr>
                  <a:schemeClr val="accent1"/>
                </a:fgClr>
                <a:bgClr>
                  <a:schemeClr val="bg1"/>
                </a:bgClr>
              </a:pattFill>
              <a:ln w="12700" cap="rnd">
                <a:solidFill>
                  <a:srgbClr val="000000"/>
                </a:solidFill>
                <a:round/>
                <a:headEnd/>
                <a:tailEnd/>
              </a:ln>
            </p:spPr>
            <p:txBody>
              <a:bodyPr/>
              <a:lstStyle/>
              <a:p>
                <a:endParaRPr lang="en-US"/>
              </a:p>
            </p:txBody>
          </p:sp>
          <p:sp>
            <p:nvSpPr>
              <p:cNvPr id="114841" name="Freeform 55" descr="Wide upward diagonal"/>
              <p:cNvSpPr>
                <a:spLocks/>
              </p:cNvSpPr>
              <p:nvPr/>
            </p:nvSpPr>
            <p:spPr bwMode="auto">
              <a:xfrm>
                <a:off x="5018" y="2522"/>
                <a:ext cx="352" cy="274"/>
              </a:xfrm>
              <a:custGeom>
                <a:avLst/>
                <a:gdLst>
                  <a:gd name="T0" fmla="*/ 4 w 400"/>
                  <a:gd name="T1" fmla="*/ 7 h 293"/>
                  <a:gd name="T2" fmla="*/ 4 w 400"/>
                  <a:gd name="T3" fmla="*/ 7 h 293"/>
                  <a:gd name="T4" fmla="*/ 4 w 400"/>
                  <a:gd name="T5" fmla="*/ 0 h 293"/>
                  <a:gd name="T6" fmla="*/ 4 w 400"/>
                  <a:gd name="T7" fmla="*/ 7 h 293"/>
                  <a:gd name="T8" fmla="*/ 4 w 400"/>
                  <a:gd name="T9" fmla="*/ 4 h 293"/>
                  <a:gd name="T10" fmla="*/ 4 w 400"/>
                  <a:gd name="T11" fmla="*/ 7 h 293"/>
                  <a:gd name="T12" fmla="*/ 4 w 400"/>
                  <a:gd name="T13" fmla="*/ 7 h 293"/>
                  <a:gd name="T14" fmla="*/ 4 w 400"/>
                  <a:gd name="T15" fmla="*/ 7 h 293"/>
                  <a:gd name="T16" fmla="*/ 4 w 400"/>
                  <a:gd name="T17" fmla="*/ 7 h 293"/>
                  <a:gd name="T18" fmla="*/ 4 w 400"/>
                  <a:gd name="T19" fmla="*/ 7 h 293"/>
                  <a:gd name="T20" fmla="*/ 4 w 400"/>
                  <a:gd name="T21" fmla="*/ 7 h 293"/>
                  <a:gd name="T22" fmla="*/ 4 w 400"/>
                  <a:gd name="T23" fmla="*/ 7 h 293"/>
                  <a:gd name="T24" fmla="*/ 4 w 400"/>
                  <a:gd name="T25" fmla="*/ 7 h 293"/>
                  <a:gd name="T26" fmla="*/ 4 w 400"/>
                  <a:gd name="T27" fmla="*/ 7 h 293"/>
                  <a:gd name="T28" fmla="*/ 0 w 400"/>
                  <a:gd name="T29" fmla="*/ 7 h 293"/>
                  <a:gd name="T30" fmla="*/ 4 w 400"/>
                  <a:gd name="T31" fmla="*/ 7 h 2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0"/>
                  <a:gd name="T49" fmla="*/ 0 h 293"/>
                  <a:gd name="T50" fmla="*/ 400 w 400"/>
                  <a:gd name="T51" fmla="*/ 293 h 2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0" h="293">
                    <a:moveTo>
                      <a:pt x="15" y="53"/>
                    </a:moveTo>
                    <a:lnTo>
                      <a:pt x="46" y="24"/>
                    </a:lnTo>
                    <a:lnTo>
                      <a:pt x="166" y="0"/>
                    </a:lnTo>
                    <a:lnTo>
                      <a:pt x="203" y="16"/>
                    </a:lnTo>
                    <a:lnTo>
                      <a:pt x="280" y="4"/>
                    </a:lnTo>
                    <a:lnTo>
                      <a:pt x="342" y="46"/>
                    </a:lnTo>
                    <a:lnTo>
                      <a:pt x="399" y="78"/>
                    </a:lnTo>
                    <a:lnTo>
                      <a:pt x="366" y="166"/>
                    </a:lnTo>
                    <a:lnTo>
                      <a:pt x="319" y="210"/>
                    </a:lnTo>
                    <a:lnTo>
                      <a:pt x="266" y="224"/>
                    </a:lnTo>
                    <a:lnTo>
                      <a:pt x="277" y="259"/>
                    </a:lnTo>
                    <a:lnTo>
                      <a:pt x="245" y="292"/>
                    </a:lnTo>
                    <a:lnTo>
                      <a:pt x="184" y="210"/>
                    </a:lnTo>
                    <a:lnTo>
                      <a:pt x="26" y="78"/>
                    </a:lnTo>
                    <a:lnTo>
                      <a:pt x="0" y="78"/>
                    </a:lnTo>
                    <a:lnTo>
                      <a:pt x="15" y="53"/>
                    </a:lnTo>
                  </a:path>
                </a:pathLst>
              </a:custGeom>
              <a:pattFill prst="wdUpDiag">
                <a:fgClr>
                  <a:schemeClr val="accent1"/>
                </a:fgClr>
                <a:bgClr>
                  <a:schemeClr val="bg1"/>
                </a:bgClr>
              </a:pattFill>
              <a:ln w="12700" cap="rnd">
                <a:solidFill>
                  <a:srgbClr val="000000"/>
                </a:solidFill>
                <a:round/>
                <a:headEnd/>
                <a:tailEnd/>
              </a:ln>
            </p:spPr>
            <p:txBody>
              <a:bodyPr/>
              <a:lstStyle/>
              <a:p>
                <a:endParaRPr lang="en-US"/>
              </a:p>
            </p:txBody>
          </p:sp>
          <p:sp>
            <p:nvSpPr>
              <p:cNvPr id="114842" name="Freeform 56" descr="Wide upward diagonal"/>
              <p:cNvSpPr>
                <a:spLocks/>
              </p:cNvSpPr>
              <p:nvPr/>
            </p:nvSpPr>
            <p:spPr bwMode="auto">
              <a:xfrm>
                <a:off x="5413" y="2060"/>
                <a:ext cx="86" cy="107"/>
              </a:xfrm>
              <a:custGeom>
                <a:avLst/>
                <a:gdLst>
                  <a:gd name="T0" fmla="*/ 0 w 98"/>
                  <a:gd name="T1" fmla="*/ 7 h 113"/>
                  <a:gd name="T2" fmla="*/ 4 w 98"/>
                  <a:gd name="T3" fmla="*/ 0 h 113"/>
                  <a:gd name="T4" fmla="*/ 4 w 98"/>
                  <a:gd name="T5" fmla="*/ 9 h 113"/>
                  <a:gd name="T6" fmla="*/ 4 w 98"/>
                  <a:gd name="T7" fmla="*/ 9 h 113"/>
                  <a:gd name="T8" fmla="*/ 4 w 98"/>
                  <a:gd name="T9" fmla="*/ 9 h 113"/>
                  <a:gd name="T10" fmla="*/ 4 w 98"/>
                  <a:gd name="T11" fmla="*/ 9 h 113"/>
                  <a:gd name="T12" fmla="*/ 4 w 98"/>
                  <a:gd name="T13" fmla="*/ 9 h 113"/>
                  <a:gd name="T14" fmla="*/ 0 w 98"/>
                  <a:gd name="T15" fmla="*/ 7 h 113"/>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13"/>
                  <a:gd name="T26" fmla="*/ 98 w 98"/>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13">
                    <a:moveTo>
                      <a:pt x="0" y="7"/>
                    </a:moveTo>
                    <a:lnTo>
                      <a:pt x="20" y="0"/>
                    </a:lnTo>
                    <a:lnTo>
                      <a:pt x="65" y="25"/>
                    </a:lnTo>
                    <a:lnTo>
                      <a:pt x="65" y="49"/>
                    </a:lnTo>
                    <a:lnTo>
                      <a:pt x="96" y="67"/>
                    </a:lnTo>
                    <a:lnTo>
                      <a:pt x="97" y="99"/>
                    </a:lnTo>
                    <a:lnTo>
                      <a:pt x="47" y="112"/>
                    </a:lnTo>
                    <a:lnTo>
                      <a:pt x="0" y="7"/>
                    </a:lnTo>
                  </a:path>
                </a:pathLst>
              </a:custGeom>
              <a:pattFill prst="wdUpDiag">
                <a:fgClr>
                  <a:schemeClr val="accent1"/>
                </a:fgClr>
                <a:bgClr>
                  <a:schemeClr val="bg1"/>
                </a:bgClr>
              </a:pattFill>
              <a:ln w="12700" cap="rnd">
                <a:solidFill>
                  <a:srgbClr val="000000"/>
                </a:solidFill>
                <a:round/>
                <a:headEnd/>
                <a:tailEnd/>
              </a:ln>
            </p:spPr>
            <p:txBody>
              <a:bodyPr/>
              <a:lstStyle/>
              <a:p>
                <a:endParaRPr lang="en-US"/>
              </a:p>
            </p:txBody>
          </p:sp>
          <p:sp>
            <p:nvSpPr>
              <p:cNvPr id="114843" name="Freeform 57" descr="Wide upward diagonal"/>
              <p:cNvSpPr>
                <a:spLocks/>
              </p:cNvSpPr>
              <p:nvPr/>
            </p:nvSpPr>
            <p:spPr bwMode="auto">
              <a:xfrm>
                <a:off x="5463" y="2202"/>
                <a:ext cx="36" cy="61"/>
              </a:xfrm>
              <a:custGeom>
                <a:avLst/>
                <a:gdLst>
                  <a:gd name="T0" fmla="*/ 0 w 40"/>
                  <a:gd name="T1" fmla="*/ 5 h 64"/>
                  <a:gd name="T2" fmla="*/ 5 w 40"/>
                  <a:gd name="T3" fmla="*/ 0 h 64"/>
                  <a:gd name="T4" fmla="*/ 5 w 40"/>
                  <a:gd name="T5" fmla="*/ 10 h 64"/>
                  <a:gd name="T6" fmla="*/ 1 w 40"/>
                  <a:gd name="T7" fmla="*/ 10 h 64"/>
                  <a:gd name="T8" fmla="*/ 0 w 40"/>
                  <a:gd name="T9" fmla="*/ 5 h 64"/>
                  <a:gd name="T10" fmla="*/ 0 60000 65536"/>
                  <a:gd name="T11" fmla="*/ 0 60000 65536"/>
                  <a:gd name="T12" fmla="*/ 0 60000 65536"/>
                  <a:gd name="T13" fmla="*/ 0 60000 65536"/>
                  <a:gd name="T14" fmla="*/ 0 60000 65536"/>
                  <a:gd name="T15" fmla="*/ 0 w 40"/>
                  <a:gd name="T16" fmla="*/ 0 h 64"/>
                  <a:gd name="T17" fmla="*/ 40 w 40"/>
                  <a:gd name="T18" fmla="*/ 64 h 64"/>
                </a:gdLst>
                <a:ahLst/>
                <a:cxnLst>
                  <a:cxn ang="T10">
                    <a:pos x="T0" y="T1"/>
                  </a:cxn>
                  <a:cxn ang="T11">
                    <a:pos x="T2" y="T3"/>
                  </a:cxn>
                  <a:cxn ang="T12">
                    <a:pos x="T4" y="T5"/>
                  </a:cxn>
                  <a:cxn ang="T13">
                    <a:pos x="T6" y="T7"/>
                  </a:cxn>
                  <a:cxn ang="T14">
                    <a:pos x="T8" y="T9"/>
                  </a:cxn>
                </a:cxnLst>
                <a:rect l="T15" t="T16" r="T17" b="T18"/>
                <a:pathLst>
                  <a:path w="40" h="64">
                    <a:moveTo>
                      <a:pt x="0" y="5"/>
                    </a:moveTo>
                    <a:lnTo>
                      <a:pt x="39" y="0"/>
                    </a:lnTo>
                    <a:lnTo>
                      <a:pt x="16" y="63"/>
                    </a:lnTo>
                    <a:lnTo>
                      <a:pt x="1" y="61"/>
                    </a:lnTo>
                    <a:lnTo>
                      <a:pt x="0" y="5"/>
                    </a:lnTo>
                  </a:path>
                </a:pathLst>
              </a:custGeom>
              <a:pattFill prst="wdUpDiag">
                <a:fgClr>
                  <a:schemeClr val="accent1"/>
                </a:fgClr>
                <a:bgClr>
                  <a:schemeClr val="bg1"/>
                </a:bgClr>
              </a:pattFill>
              <a:ln w="12700" cap="rnd">
                <a:solidFill>
                  <a:srgbClr val="000000"/>
                </a:solidFill>
                <a:round/>
                <a:headEnd/>
                <a:tailEnd/>
              </a:ln>
            </p:spPr>
            <p:txBody>
              <a:bodyPr/>
              <a:lstStyle/>
              <a:p>
                <a:endParaRPr lang="en-US"/>
              </a:p>
            </p:txBody>
          </p:sp>
          <p:sp>
            <p:nvSpPr>
              <p:cNvPr id="114844" name="Freeform 58" descr="Wide upward diagonal"/>
              <p:cNvSpPr>
                <a:spLocks/>
              </p:cNvSpPr>
              <p:nvPr/>
            </p:nvSpPr>
            <p:spPr bwMode="auto">
              <a:xfrm>
                <a:off x="5115" y="2068"/>
                <a:ext cx="384" cy="131"/>
              </a:xfrm>
              <a:custGeom>
                <a:avLst/>
                <a:gdLst>
                  <a:gd name="T0" fmla="*/ 0 w 392"/>
                  <a:gd name="T1" fmla="*/ 3 h 150"/>
                  <a:gd name="T2" fmla="*/ 24 w 392"/>
                  <a:gd name="T3" fmla="*/ 0 h 150"/>
                  <a:gd name="T4" fmla="*/ 29 w 392"/>
                  <a:gd name="T5" fmla="*/ 3 h 150"/>
                  <a:gd name="T6" fmla="*/ 36 w 392"/>
                  <a:gd name="T7" fmla="*/ 3 h 150"/>
                  <a:gd name="T8" fmla="*/ 36 w 392"/>
                  <a:gd name="T9" fmla="*/ 3 h 150"/>
                  <a:gd name="T10" fmla="*/ 31 w 392"/>
                  <a:gd name="T11" fmla="*/ 3 h 150"/>
                  <a:gd name="T12" fmla="*/ 25 w 392"/>
                  <a:gd name="T13" fmla="*/ 3 h 150"/>
                  <a:gd name="T14" fmla="*/ 24 w 392"/>
                  <a:gd name="T15" fmla="*/ 3 h 150"/>
                  <a:gd name="T16" fmla="*/ 24 w 392"/>
                  <a:gd name="T17" fmla="*/ 3 h 150"/>
                  <a:gd name="T18" fmla="*/ 24 w 392"/>
                  <a:gd name="T19" fmla="*/ 3 h 150"/>
                  <a:gd name="T20" fmla="*/ 24 w 392"/>
                  <a:gd name="T21" fmla="*/ 3 h 150"/>
                  <a:gd name="T22" fmla="*/ 24 w 392"/>
                  <a:gd name="T23" fmla="*/ 3 h 150"/>
                  <a:gd name="T24" fmla="*/ 24 w 392"/>
                  <a:gd name="T25" fmla="*/ 3 h 150"/>
                  <a:gd name="T26" fmla="*/ 24 w 392"/>
                  <a:gd name="T27" fmla="*/ 3 h 150"/>
                  <a:gd name="T28" fmla="*/ 24 w 392"/>
                  <a:gd name="T29" fmla="*/ 3 h 150"/>
                  <a:gd name="T30" fmla="*/ 12 w 392"/>
                  <a:gd name="T31" fmla="*/ 3 h 150"/>
                  <a:gd name="T32" fmla="*/ 0 w 392"/>
                  <a:gd name="T33" fmla="*/ 3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2"/>
                  <a:gd name="T52" fmla="*/ 0 h 150"/>
                  <a:gd name="T53" fmla="*/ 392 w 392"/>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2" h="150">
                    <a:moveTo>
                      <a:pt x="0" y="52"/>
                    </a:moveTo>
                    <a:lnTo>
                      <a:pt x="291" y="0"/>
                    </a:lnTo>
                    <a:lnTo>
                      <a:pt x="339" y="102"/>
                    </a:lnTo>
                    <a:lnTo>
                      <a:pt x="390" y="92"/>
                    </a:lnTo>
                    <a:lnTo>
                      <a:pt x="391" y="143"/>
                    </a:lnTo>
                    <a:lnTo>
                      <a:pt x="351" y="149"/>
                    </a:lnTo>
                    <a:lnTo>
                      <a:pt x="314" y="116"/>
                    </a:lnTo>
                    <a:lnTo>
                      <a:pt x="291" y="76"/>
                    </a:lnTo>
                    <a:lnTo>
                      <a:pt x="287" y="19"/>
                    </a:lnTo>
                    <a:lnTo>
                      <a:pt x="270" y="48"/>
                    </a:lnTo>
                    <a:lnTo>
                      <a:pt x="290" y="131"/>
                    </a:lnTo>
                    <a:lnTo>
                      <a:pt x="204" y="144"/>
                    </a:lnTo>
                    <a:lnTo>
                      <a:pt x="202" y="82"/>
                    </a:lnTo>
                    <a:lnTo>
                      <a:pt x="149" y="56"/>
                    </a:lnTo>
                    <a:lnTo>
                      <a:pt x="104" y="49"/>
                    </a:lnTo>
                    <a:lnTo>
                      <a:pt x="12" y="92"/>
                    </a:lnTo>
                    <a:lnTo>
                      <a:pt x="0" y="52"/>
                    </a:lnTo>
                  </a:path>
                </a:pathLst>
              </a:custGeom>
              <a:pattFill prst="wdUpDiag">
                <a:fgClr>
                  <a:schemeClr val="accent1"/>
                </a:fgClr>
                <a:bgClr>
                  <a:schemeClr val="bg1"/>
                </a:bgClr>
              </a:pattFill>
              <a:ln w="12700" cap="rnd">
                <a:solidFill>
                  <a:srgbClr val="000000"/>
                </a:solidFill>
                <a:round/>
                <a:headEnd/>
                <a:tailEnd/>
              </a:ln>
            </p:spPr>
            <p:txBody>
              <a:bodyPr/>
              <a:lstStyle/>
              <a:p>
                <a:endParaRPr lang="en-US"/>
              </a:p>
            </p:txBody>
          </p:sp>
          <p:sp>
            <p:nvSpPr>
              <p:cNvPr id="114845" name="Freeform 59" descr="Wide upward diagonal"/>
              <p:cNvSpPr>
                <a:spLocks/>
              </p:cNvSpPr>
              <p:nvPr/>
            </p:nvSpPr>
            <p:spPr bwMode="auto">
              <a:xfrm>
                <a:off x="4972" y="2035"/>
                <a:ext cx="300" cy="307"/>
              </a:xfrm>
              <a:custGeom>
                <a:avLst/>
                <a:gdLst>
                  <a:gd name="T0" fmla="*/ 4 w 341"/>
                  <a:gd name="T1" fmla="*/ 7 h 329"/>
                  <a:gd name="T2" fmla="*/ 4 w 341"/>
                  <a:gd name="T3" fmla="*/ 7 h 329"/>
                  <a:gd name="T4" fmla="*/ 0 w 341"/>
                  <a:gd name="T5" fmla="*/ 7 h 329"/>
                  <a:gd name="T6" fmla="*/ 4 w 341"/>
                  <a:gd name="T7" fmla="*/ 7 h 329"/>
                  <a:gd name="T8" fmla="*/ 4 w 341"/>
                  <a:gd name="T9" fmla="*/ 7 h 329"/>
                  <a:gd name="T10" fmla="*/ 4 w 341"/>
                  <a:gd name="T11" fmla="*/ 7 h 329"/>
                  <a:gd name="T12" fmla="*/ 4 w 341"/>
                  <a:gd name="T13" fmla="*/ 7 h 329"/>
                  <a:gd name="T14" fmla="*/ 4 w 341"/>
                  <a:gd name="T15" fmla="*/ 7 h 329"/>
                  <a:gd name="T16" fmla="*/ 4 w 341"/>
                  <a:gd name="T17" fmla="*/ 7 h 329"/>
                  <a:gd name="T18" fmla="*/ 4 w 341"/>
                  <a:gd name="T19" fmla="*/ 7 h 329"/>
                  <a:gd name="T20" fmla="*/ 4 w 341"/>
                  <a:gd name="T21" fmla="*/ 7 h 329"/>
                  <a:gd name="T22" fmla="*/ 4 w 341"/>
                  <a:gd name="T23" fmla="*/ 7 h 329"/>
                  <a:gd name="T24" fmla="*/ 4 w 341"/>
                  <a:gd name="T25" fmla="*/ 7 h 329"/>
                  <a:gd name="T26" fmla="*/ 4 w 341"/>
                  <a:gd name="T27" fmla="*/ 7 h 329"/>
                  <a:gd name="T28" fmla="*/ 4 w 341"/>
                  <a:gd name="T29" fmla="*/ 7 h 329"/>
                  <a:gd name="T30" fmla="*/ 4 w 341"/>
                  <a:gd name="T31" fmla="*/ 7 h 329"/>
                  <a:gd name="T32" fmla="*/ 4 w 341"/>
                  <a:gd name="T33" fmla="*/ 0 h 329"/>
                  <a:gd name="T34" fmla="*/ 4 w 341"/>
                  <a:gd name="T35" fmla="*/ 7 h 329"/>
                  <a:gd name="T36" fmla="*/ 4 w 341"/>
                  <a:gd name="T37" fmla="*/ 7 h 329"/>
                  <a:gd name="T38" fmla="*/ 4 w 341"/>
                  <a:gd name="T39" fmla="*/ 7 h 329"/>
                  <a:gd name="T40" fmla="*/ 4 w 341"/>
                  <a:gd name="T41" fmla="*/ 7 h 3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1"/>
                  <a:gd name="T64" fmla="*/ 0 h 329"/>
                  <a:gd name="T65" fmla="*/ 341 w 341"/>
                  <a:gd name="T66" fmla="*/ 329 h 3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1" h="329">
                    <a:moveTo>
                      <a:pt x="36" y="171"/>
                    </a:moveTo>
                    <a:lnTo>
                      <a:pt x="9" y="165"/>
                    </a:lnTo>
                    <a:lnTo>
                      <a:pt x="0" y="216"/>
                    </a:lnTo>
                    <a:lnTo>
                      <a:pt x="9" y="272"/>
                    </a:lnTo>
                    <a:lnTo>
                      <a:pt x="59" y="310"/>
                    </a:lnTo>
                    <a:lnTo>
                      <a:pt x="71" y="328"/>
                    </a:lnTo>
                    <a:lnTo>
                      <a:pt x="133" y="310"/>
                    </a:lnTo>
                    <a:lnTo>
                      <a:pt x="206" y="265"/>
                    </a:lnTo>
                    <a:lnTo>
                      <a:pt x="228" y="169"/>
                    </a:lnTo>
                    <a:lnTo>
                      <a:pt x="277" y="143"/>
                    </a:lnTo>
                    <a:lnTo>
                      <a:pt x="302" y="84"/>
                    </a:lnTo>
                    <a:lnTo>
                      <a:pt x="340" y="68"/>
                    </a:lnTo>
                    <a:lnTo>
                      <a:pt x="291" y="60"/>
                    </a:lnTo>
                    <a:lnTo>
                      <a:pt x="205" y="103"/>
                    </a:lnTo>
                    <a:lnTo>
                      <a:pt x="193" y="61"/>
                    </a:lnTo>
                    <a:lnTo>
                      <a:pt x="118" y="65"/>
                    </a:lnTo>
                    <a:lnTo>
                      <a:pt x="101" y="0"/>
                    </a:lnTo>
                    <a:lnTo>
                      <a:pt x="82" y="17"/>
                    </a:lnTo>
                    <a:lnTo>
                      <a:pt x="87" y="111"/>
                    </a:lnTo>
                    <a:lnTo>
                      <a:pt x="55" y="119"/>
                    </a:lnTo>
                    <a:lnTo>
                      <a:pt x="36" y="171"/>
                    </a:lnTo>
                  </a:path>
                </a:pathLst>
              </a:custGeom>
              <a:pattFill prst="wdUpDiag">
                <a:fgClr>
                  <a:schemeClr val="accent1"/>
                </a:fgClr>
                <a:bgClr>
                  <a:schemeClr val="bg1"/>
                </a:bgClr>
              </a:pattFill>
              <a:ln w="12700" cap="rnd">
                <a:solidFill>
                  <a:srgbClr val="000000"/>
                </a:solidFill>
                <a:round/>
                <a:headEnd/>
                <a:tailEnd/>
              </a:ln>
            </p:spPr>
            <p:txBody>
              <a:bodyPr/>
              <a:lstStyle/>
              <a:p>
                <a:endParaRPr lang="en-US"/>
              </a:p>
            </p:txBody>
          </p:sp>
          <p:sp>
            <p:nvSpPr>
              <p:cNvPr id="114846" name="Text Box 60" descr="Wide upward diagonal"/>
              <p:cNvSpPr txBox="1">
                <a:spLocks noChangeArrowheads="1"/>
              </p:cNvSpPr>
              <p:nvPr/>
            </p:nvSpPr>
            <p:spPr bwMode="auto">
              <a:xfrm>
                <a:off x="5476" y="2073"/>
                <a:ext cx="13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200" b="1"/>
              </a:p>
            </p:txBody>
          </p:sp>
        </p:grpSp>
        <p:grpSp>
          <p:nvGrpSpPr>
            <p:cNvPr id="114706" name="Group 61"/>
            <p:cNvGrpSpPr>
              <a:grpSpLocks/>
            </p:cNvGrpSpPr>
            <p:nvPr/>
          </p:nvGrpSpPr>
          <p:grpSpPr bwMode="auto">
            <a:xfrm>
              <a:off x="1557" y="1815"/>
              <a:ext cx="1562" cy="1486"/>
              <a:chOff x="1402" y="1656"/>
              <a:chExt cx="1814" cy="1560"/>
            </a:xfrm>
          </p:grpSpPr>
          <p:sp>
            <p:nvSpPr>
              <p:cNvPr id="114831" name="Freeform 62" descr="Wide upward diagonal"/>
              <p:cNvSpPr>
                <a:spLocks/>
              </p:cNvSpPr>
              <p:nvPr/>
            </p:nvSpPr>
            <p:spPr bwMode="auto">
              <a:xfrm>
                <a:off x="1526" y="1884"/>
                <a:ext cx="381" cy="462"/>
              </a:xfrm>
              <a:custGeom>
                <a:avLst/>
                <a:gdLst>
                  <a:gd name="T0" fmla="*/ 4 w 433"/>
                  <a:gd name="T1" fmla="*/ 0 h 513"/>
                  <a:gd name="T2" fmla="*/ 4 w 433"/>
                  <a:gd name="T3" fmla="*/ 5 h 513"/>
                  <a:gd name="T4" fmla="*/ 4 w 433"/>
                  <a:gd name="T5" fmla="*/ 5 h 513"/>
                  <a:gd name="T6" fmla="*/ 4 w 433"/>
                  <a:gd name="T7" fmla="*/ 5 h 513"/>
                  <a:gd name="T8" fmla="*/ 4 w 433"/>
                  <a:gd name="T9" fmla="*/ 5 h 513"/>
                  <a:gd name="T10" fmla="*/ 0 w 433"/>
                  <a:gd name="T11" fmla="*/ 5 h 513"/>
                  <a:gd name="T12" fmla="*/ 4 w 433"/>
                  <a:gd name="T13" fmla="*/ 5 h 513"/>
                  <a:gd name="T14" fmla="*/ 4 w 433"/>
                  <a:gd name="T15" fmla="*/ 0 h 513"/>
                  <a:gd name="T16" fmla="*/ 0 60000 65536"/>
                  <a:gd name="T17" fmla="*/ 0 60000 65536"/>
                  <a:gd name="T18" fmla="*/ 0 60000 65536"/>
                  <a:gd name="T19" fmla="*/ 0 60000 65536"/>
                  <a:gd name="T20" fmla="*/ 0 60000 65536"/>
                  <a:gd name="T21" fmla="*/ 0 60000 65536"/>
                  <a:gd name="T22" fmla="*/ 0 60000 65536"/>
                  <a:gd name="T23" fmla="*/ 0 60000 65536"/>
                  <a:gd name="T24" fmla="*/ 0 w 433"/>
                  <a:gd name="T25" fmla="*/ 0 h 513"/>
                  <a:gd name="T26" fmla="*/ 433 w 433"/>
                  <a:gd name="T27" fmla="*/ 513 h 5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3" h="513">
                    <a:moveTo>
                      <a:pt x="80" y="0"/>
                    </a:moveTo>
                    <a:lnTo>
                      <a:pt x="292" y="27"/>
                    </a:lnTo>
                    <a:lnTo>
                      <a:pt x="277" y="124"/>
                    </a:lnTo>
                    <a:lnTo>
                      <a:pt x="432" y="138"/>
                    </a:lnTo>
                    <a:lnTo>
                      <a:pt x="390" y="512"/>
                    </a:lnTo>
                    <a:lnTo>
                      <a:pt x="0" y="473"/>
                    </a:lnTo>
                    <a:lnTo>
                      <a:pt x="39" y="234"/>
                    </a:lnTo>
                    <a:lnTo>
                      <a:pt x="80" y="0"/>
                    </a:lnTo>
                  </a:path>
                </a:pathLst>
              </a:custGeom>
              <a:pattFill prst="wdUpDiag">
                <a:fgClr>
                  <a:srgbClr val="3399FF"/>
                </a:fgClr>
                <a:bgClr>
                  <a:srgbClr val="FFFFFF"/>
                </a:bgClr>
              </a:pattFill>
              <a:ln w="12700" cap="rnd">
                <a:solidFill>
                  <a:srgbClr val="000000"/>
                </a:solidFill>
                <a:round/>
                <a:headEnd/>
                <a:tailEnd/>
              </a:ln>
            </p:spPr>
            <p:txBody>
              <a:bodyPr/>
              <a:lstStyle/>
              <a:p>
                <a:endParaRPr lang="en-US"/>
              </a:p>
            </p:txBody>
          </p:sp>
          <p:sp>
            <p:nvSpPr>
              <p:cNvPr id="114832" name="Freeform 63" descr="Wide upward diagonal"/>
              <p:cNvSpPr>
                <a:spLocks/>
              </p:cNvSpPr>
              <p:nvPr/>
            </p:nvSpPr>
            <p:spPr bwMode="auto">
              <a:xfrm>
                <a:off x="1998" y="2399"/>
                <a:ext cx="992" cy="817"/>
              </a:xfrm>
              <a:custGeom>
                <a:avLst/>
                <a:gdLst>
                  <a:gd name="T0" fmla="*/ 4 w 1128"/>
                  <a:gd name="T1" fmla="*/ 0 h 960"/>
                  <a:gd name="T2" fmla="*/ 4 w 1128"/>
                  <a:gd name="T3" fmla="*/ 3 h 960"/>
                  <a:gd name="T4" fmla="*/ 4 w 1128"/>
                  <a:gd name="T5" fmla="*/ 3 h 960"/>
                  <a:gd name="T6" fmla="*/ 4 w 1128"/>
                  <a:gd name="T7" fmla="*/ 3 h 960"/>
                  <a:gd name="T8" fmla="*/ 4 w 1128"/>
                  <a:gd name="T9" fmla="*/ 3 h 960"/>
                  <a:gd name="T10" fmla="*/ 4 w 1128"/>
                  <a:gd name="T11" fmla="*/ 3 h 960"/>
                  <a:gd name="T12" fmla="*/ 4 w 1128"/>
                  <a:gd name="T13" fmla="*/ 3 h 960"/>
                  <a:gd name="T14" fmla="*/ 4 w 1128"/>
                  <a:gd name="T15" fmla="*/ 3 h 960"/>
                  <a:gd name="T16" fmla="*/ 4 w 1128"/>
                  <a:gd name="T17" fmla="*/ 3 h 960"/>
                  <a:gd name="T18" fmla="*/ 4 w 1128"/>
                  <a:gd name="T19" fmla="*/ 3 h 960"/>
                  <a:gd name="T20" fmla="*/ 4 w 1128"/>
                  <a:gd name="T21" fmla="*/ 3 h 960"/>
                  <a:gd name="T22" fmla="*/ 4 w 1128"/>
                  <a:gd name="T23" fmla="*/ 3 h 960"/>
                  <a:gd name="T24" fmla="*/ 4 w 1128"/>
                  <a:gd name="T25" fmla="*/ 3 h 960"/>
                  <a:gd name="T26" fmla="*/ 4 w 1128"/>
                  <a:gd name="T27" fmla="*/ 3 h 960"/>
                  <a:gd name="T28" fmla="*/ 4 w 1128"/>
                  <a:gd name="T29" fmla="*/ 3 h 960"/>
                  <a:gd name="T30" fmla="*/ 4 w 1128"/>
                  <a:gd name="T31" fmla="*/ 3 h 960"/>
                  <a:gd name="T32" fmla="*/ 4 w 1128"/>
                  <a:gd name="T33" fmla="*/ 3 h 960"/>
                  <a:gd name="T34" fmla="*/ 4 w 1128"/>
                  <a:gd name="T35" fmla="*/ 3 h 960"/>
                  <a:gd name="T36" fmla="*/ 4 w 1128"/>
                  <a:gd name="T37" fmla="*/ 3 h 960"/>
                  <a:gd name="T38" fmla="*/ 4 w 1128"/>
                  <a:gd name="T39" fmla="*/ 3 h 960"/>
                  <a:gd name="T40" fmla="*/ 4 w 1128"/>
                  <a:gd name="T41" fmla="*/ 3 h 960"/>
                  <a:gd name="T42" fmla="*/ 4 w 1128"/>
                  <a:gd name="T43" fmla="*/ 3 h 960"/>
                  <a:gd name="T44" fmla="*/ 4 w 1128"/>
                  <a:gd name="T45" fmla="*/ 3 h 960"/>
                  <a:gd name="T46" fmla="*/ 4 w 1128"/>
                  <a:gd name="T47" fmla="*/ 3 h 960"/>
                  <a:gd name="T48" fmla="*/ 4 w 1128"/>
                  <a:gd name="T49" fmla="*/ 3 h 960"/>
                  <a:gd name="T50" fmla="*/ 4 w 1128"/>
                  <a:gd name="T51" fmla="*/ 3 h 960"/>
                  <a:gd name="T52" fmla="*/ 4 w 1128"/>
                  <a:gd name="T53" fmla="*/ 3 h 960"/>
                  <a:gd name="T54" fmla="*/ 4 w 1128"/>
                  <a:gd name="T55" fmla="*/ 3 h 960"/>
                  <a:gd name="T56" fmla="*/ 4 w 1128"/>
                  <a:gd name="T57" fmla="*/ 3 h 960"/>
                  <a:gd name="T58" fmla="*/ 4 w 1128"/>
                  <a:gd name="T59" fmla="*/ 3 h 960"/>
                  <a:gd name="T60" fmla="*/ 4 w 1128"/>
                  <a:gd name="T61" fmla="*/ 3 h 960"/>
                  <a:gd name="T62" fmla="*/ 4 w 1128"/>
                  <a:gd name="T63" fmla="*/ 3 h 960"/>
                  <a:gd name="T64" fmla="*/ 4 w 1128"/>
                  <a:gd name="T65" fmla="*/ 3 h 960"/>
                  <a:gd name="T66" fmla="*/ 4 w 1128"/>
                  <a:gd name="T67" fmla="*/ 3 h 960"/>
                  <a:gd name="T68" fmla="*/ 4 w 1128"/>
                  <a:gd name="T69" fmla="*/ 3 h 960"/>
                  <a:gd name="T70" fmla="*/ 4 w 1128"/>
                  <a:gd name="T71" fmla="*/ 3 h 960"/>
                  <a:gd name="T72" fmla="*/ 4 w 1128"/>
                  <a:gd name="T73" fmla="*/ 3 h 960"/>
                  <a:gd name="T74" fmla="*/ 4 w 1128"/>
                  <a:gd name="T75" fmla="*/ 3 h 960"/>
                  <a:gd name="T76" fmla="*/ 4 w 1128"/>
                  <a:gd name="T77" fmla="*/ 3 h 960"/>
                  <a:gd name="T78" fmla="*/ 4 w 1128"/>
                  <a:gd name="T79" fmla="*/ 3 h 960"/>
                  <a:gd name="T80" fmla="*/ 4 w 1128"/>
                  <a:gd name="T81" fmla="*/ 3 h 960"/>
                  <a:gd name="T82" fmla="*/ 4 w 1128"/>
                  <a:gd name="T83" fmla="*/ 3 h 960"/>
                  <a:gd name="T84" fmla="*/ 4 w 1128"/>
                  <a:gd name="T85" fmla="*/ 3 h 960"/>
                  <a:gd name="T86" fmla="*/ 4 w 1128"/>
                  <a:gd name="T87" fmla="*/ 3 h 960"/>
                  <a:gd name="T88" fmla="*/ 4 w 1128"/>
                  <a:gd name="T89" fmla="*/ 3 h 960"/>
                  <a:gd name="T90" fmla="*/ 4 w 1128"/>
                  <a:gd name="T91" fmla="*/ 3 h 960"/>
                  <a:gd name="T92" fmla="*/ 0 w 1128"/>
                  <a:gd name="T93" fmla="*/ 3 h 960"/>
                  <a:gd name="T94" fmla="*/ 0 w 1128"/>
                  <a:gd name="T95" fmla="*/ 3 h 960"/>
                  <a:gd name="T96" fmla="*/ 4 w 1128"/>
                  <a:gd name="T97" fmla="*/ 3 h 960"/>
                  <a:gd name="T98" fmla="*/ 4 w 1128"/>
                  <a:gd name="T99" fmla="*/ 3 h 960"/>
                  <a:gd name="T100" fmla="*/ 4 w 1128"/>
                  <a:gd name="T101" fmla="*/ 0 h 9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8"/>
                  <a:gd name="T154" fmla="*/ 0 h 960"/>
                  <a:gd name="T155" fmla="*/ 1128 w 1128"/>
                  <a:gd name="T156" fmla="*/ 960 h 9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8" h="960">
                    <a:moveTo>
                      <a:pt x="326" y="0"/>
                    </a:moveTo>
                    <a:lnTo>
                      <a:pt x="576" y="9"/>
                    </a:lnTo>
                    <a:lnTo>
                      <a:pt x="576" y="183"/>
                    </a:lnTo>
                    <a:lnTo>
                      <a:pt x="702" y="231"/>
                    </a:lnTo>
                    <a:lnTo>
                      <a:pt x="737" y="215"/>
                    </a:lnTo>
                    <a:lnTo>
                      <a:pt x="821" y="253"/>
                    </a:lnTo>
                    <a:lnTo>
                      <a:pt x="870" y="250"/>
                    </a:lnTo>
                    <a:lnTo>
                      <a:pt x="966" y="212"/>
                    </a:lnTo>
                    <a:lnTo>
                      <a:pt x="1021" y="249"/>
                    </a:lnTo>
                    <a:lnTo>
                      <a:pt x="1070" y="257"/>
                    </a:lnTo>
                    <a:lnTo>
                      <a:pt x="1070" y="400"/>
                    </a:lnTo>
                    <a:lnTo>
                      <a:pt x="1127" y="489"/>
                    </a:lnTo>
                    <a:lnTo>
                      <a:pt x="1113" y="609"/>
                    </a:lnTo>
                    <a:lnTo>
                      <a:pt x="1052" y="658"/>
                    </a:lnTo>
                    <a:lnTo>
                      <a:pt x="1039" y="613"/>
                    </a:lnTo>
                    <a:lnTo>
                      <a:pt x="1021" y="634"/>
                    </a:lnTo>
                    <a:lnTo>
                      <a:pt x="1035" y="662"/>
                    </a:lnTo>
                    <a:lnTo>
                      <a:pt x="925" y="734"/>
                    </a:lnTo>
                    <a:lnTo>
                      <a:pt x="899" y="737"/>
                    </a:lnTo>
                    <a:lnTo>
                      <a:pt x="843" y="774"/>
                    </a:lnTo>
                    <a:lnTo>
                      <a:pt x="843" y="794"/>
                    </a:lnTo>
                    <a:lnTo>
                      <a:pt x="825" y="798"/>
                    </a:lnTo>
                    <a:lnTo>
                      <a:pt x="838" y="822"/>
                    </a:lnTo>
                    <a:lnTo>
                      <a:pt x="807" y="859"/>
                    </a:lnTo>
                    <a:lnTo>
                      <a:pt x="825" y="910"/>
                    </a:lnTo>
                    <a:lnTo>
                      <a:pt x="843" y="927"/>
                    </a:lnTo>
                    <a:lnTo>
                      <a:pt x="838" y="959"/>
                    </a:lnTo>
                    <a:lnTo>
                      <a:pt x="794" y="959"/>
                    </a:lnTo>
                    <a:lnTo>
                      <a:pt x="755" y="942"/>
                    </a:lnTo>
                    <a:lnTo>
                      <a:pt x="729" y="947"/>
                    </a:lnTo>
                    <a:lnTo>
                      <a:pt x="641" y="919"/>
                    </a:lnTo>
                    <a:lnTo>
                      <a:pt x="602" y="810"/>
                    </a:lnTo>
                    <a:lnTo>
                      <a:pt x="541" y="758"/>
                    </a:lnTo>
                    <a:lnTo>
                      <a:pt x="487" y="662"/>
                    </a:lnTo>
                    <a:lnTo>
                      <a:pt x="462" y="652"/>
                    </a:lnTo>
                    <a:lnTo>
                      <a:pt x="433" y="628"/>
                    </a:lnTo>
                    <a:lnTo>
                      <a:pt x="406" y="628"/>
                    </a:lnTo>
                    <a:lnTo>
                      <a:pt x="363" y="620"/>
                    </a:lnTo>
                    <a:lnTo>
                      <a:pt x="331" y="628"/>
                    </a:lnTo>
                    <a:lnTo>
                      <a:pt x="309" y="676"/>
                    </a:lnTo>
                    <a:lnTo>
                      <a:pt x="276" y="684"/>
                    </a:lnTo>
                    <a:lnTo>
                      <a:pt x="204" y="646"/>
                    </a:lnTo>
                    <a:lnTo>
                      <a:pt x="162" y="601"/>
                    </a:lnTo>
                    <a:lnTo>
                      <a:pt x="154" y="546"/>
                    </a:lnTo>
                    <a:lnTo>
                      <a:pt x="124" y="508"/>
                    </a:lnTo>
                    <a:lnTo>
                      <a:pt x="53" y="457"/>
                    </a:lnTo>
                    <a:lnTo>
                      <a:pt x="0" y="401"/>
                    </a:lnTo>
                    <a:lnTo>
                      <a:pt x="0" y="378"/>
                    </a:lnTo>
                    <a:lnTo>
                      <a:pt x="170" y="380"/>
                    </a:lnTo>
                    <a:lnTo>
                      <a:pt x="309" y="391"/>
                    </a:lnTo>
                    <a:lnTo>
                      <a:pt x="326" y="0"/>
                    </a:lnTo>
                  </a:path>
                </a:pathLst>
              </a:custGeom>
              <a:pattFill prst="wdUpDiag">
                <a:fgClr>
                  <a:srgbClr val="3399FF"/>
                </a:fgClr>
                <a:bgClr>
                  <a:srgbClr val="FFFFFF"/>
                </a:bgClr>
              </a:pattFill>
              <a:ln w="12700" cap="rnd">
                <a:solidFill>
                  <a:srgbClr val="000000"/>
                </a:solidFill>
                <a:round/>
                <a:headEnd/>
                <a:tailEnd/>
              </a:ln>
            </p:spPr>
            <p:txBody>
              <a:bodyPr/>
              <a:lstStyle/>
              <a:p>
                <a:endParaRPr lang="en-US"/>
              </a:p>
            </p:txBody>
          </p:sp>
          <p:sp>
            <p:nvSpPr>
              <p:cNvPr id="114833" name="Freeform 64" descr="Wide upward diagonal"/>
              <p:cNvSpPr>
                <a:spLocks/>
              </p:cNvSpPr>
              <p:nvPr/>
            </p:nvSpPr>
            <p:spPr bwMode="auto">
              <a:xfrm>
                <a:off x="1402" y="2294"/>
                <a:ext cx="463" cy="486"/>
              </a:xfrm>
              <a:custGeom>
                <a:avLst/>
                <a:gdLst>
                  <a:gd name="T0" fmla="*/ 4 w 526"/>
                  <a:gd name="T1" fmla="*/ 0 h 537"/>
                  <a:gd name="T2" fmla="*/ 4 w 526"/>
                  <a:gd name="T3" fmla="*/ 5 h 537"/>
                  <a:gd name="T4" fmla="*/ 4 w 526"/>
                  <a:gd name="T5" fmla="*/ 5 h 537"/>
                  <a:gd name="T6" fmla="*/ 4 w 526"/>
                  <a:gd name="T7" fmla="*/ 5 h 537"/>
                  <a:gd name="T8" fmla="*/ 4 w 526"/>
                  <a:gd name="T9" fmla="*/ 5 h 537"/>
                  <a:gd name="T10" fmla="*/ 4 w 526"/>
                  <a:gd name="T11" fmla="*/ 5 h 537"/>
                  <a:gd name="T12" fmla="*/ 4 w 526"/>
                  <a:gd name="T13" fmla="*/ 5 h 537"/>
                  <a:gd name="T14" fmla="*/ 4 w 526"/>
                  <a:gd name="T15" fmla="*/ 5 h 537"/>
                  <a:gd name="T16" fmla="*/ 4 w 526"/>
                  <a:gd name="T17" fmla="*/ 5 h 537"/>
                  <a:gd name="T18" fmla="*/ 4 w 526"/>
                  <a:gd name="T19" fmla="*/ 5 h 537"/>
                  <a:gd name="T20" fmla="*/ 2 w 526"/>
                  <a:gd name="T21" fmla="*/ 5 h 537"/>
                  <a:gd name="T22" fmla="*/ 0 w 526"/>
                  <a:gd name="T23" fmla="*/ 5 h 537"/>
                  <a:gd name="T24" fmla="*/ 4 w 526"/>
                  <a:gd name="T25" fmla="*/ 5 h 537"/>
                  <a:gd name="T26" fmla="*/ 4 w 526"/>
                  <a:gd name="T27" fmla="*/ 5 h 537"/>
                  <a:gd name="T28" fmla="*/ 4 w 526"/>
                  <a:gd name="T29" fmla="*/ 5 h 537"/>
                  <a:gd name="T30" fmla="*/ 4 w 526"/>
                  <a:gd name="T31" fmla="*/ 0 h 5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6"/>
                  <a:gd name="T49" fmla="*/ 0 h 537"/>
                  <a:gd name="T50" fmla="*/ 526 w 526"/>
                  <a:gd name="T51" fmla="*/ 537 h 5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6" h="537">
                    <a:moveTo>
                      <a:pt x="133" y="0"/>
                    </a:moveTo>
                    <a:lnTo>
                      <a:pt x="123" y="70"/>
                    </a:lnTo>
                    <a:lnTo>
                      <a:pt x="77" y="62"/>
                    </a:lnTo>
                    <a:lnTo>
                      <a:pt x="81" y="152"/>
                    </a:lnTo>
                    <a:lnTo>
                      <a:pt x="58" y="169"/>
                    </a:lnTo>
                    <a:lnTo>
                      <a:pt x="90" y="225"/>
                    </a:lnTo>
                    <a:lnTo>
                      <a:pt x="58" y="249"/>
                    </a:lnTo>
                    <a:lnTo>
                      <a:pt x="40" y="289"/>
                    </a:lnTo>
                    <a:lnTo>
                      <a:pt x="16" y="328"/>
                    </a:lnTo>
                    <a:lnTo>
                      <a:pt x="33" y="351"/>
                    </a:lnTo>
                    <a:lnTo>
                      <a:pt x="2" y="360"/>
                    </a:lnTo>
                    <a:lnTo>
                      <a:pt x="0" y="396"/>
                    </a:lnTo>
                    <a:lnTo>
                      <a:pt x="295" y="533"/>
                    </a:lnTo>
                    <a:lnTo>
                      <a:pt x="462" y="536"/>
                    </a:lnTo>
                    <a:lnTo>
                      <a:pt x="525" y="42"/>
                    </a:lnTo>
                    <a:lnTo>
                      <a:pt x="133" y="0"/>
                    </a:lnTo>
                  </a:path>
                </a:pathLst>
              </a:custGeom>
              <a:pattFill prst="wdUpDiag">
                <a:fgClr>
                  <a:srgbClr val="3399FF"/>
                </a:fgClr>
                <a:bgClr>
                  <a:srgbClr val="FFFFFF"/>
                </a:bgClr>
              </a:pattFill>
              <a:ln w="12700" cap="rnd">
                <a:solidFill>
                  <a:srgbClr val="000000"/>
                </a:solidFill>
                <a:round/>
                <a:headEnd/>
                <a:tailEnd/>
              </a:ln>
            </p:spPr>
            <p:txBody>
              <a:bodyPr/>
              <a:lstStyle/>
              <a:p>
                <a:endParaRPr lang="en-US"/>
              </a:p>
            </p:txBody>
          </p:sp>
          <p:sp>
            <p:nvSpPr>
              <p:cNvPr id="114834" name="Freeform 65" descr="Wide upward diagonal"/>
              <p:cNvSpPr>
                <a:spLocks/>
              </p:cNvSpPr>
              <p:nvPr/>
            </p:nvSpPr>
            <p:spPr bwMode="auto">
              <a:xfrm>
                <a:off x="1867" y="2010"/>
                <a:ext cx="509" cy="357"/>
              </a:xfrm>
              <a:custGeom>
                <a:avLst/>
                <a:gdLst>
                  <a:gd name="T0" fmla="*/ 4 w 577"/>
                  <a:gd name="T1" fmla="*/ 0 h 396"/>
                  <a:gd name="T2" fmla="*/ 4 w 577"/>
                  <a:gd name="T3" fmla="*/ 5 h 396"/>
                  <a:gd name="T4" fmla="*/ 0 w 577"/>
                  <a:gd name="T5" fmla="*/ 5 h 396"/>
                  <a:gd name="T6" fmla="*/ 4 w 577"/>
                  <a:gd name="T7" fmla="*/ 5 h 396"/>
                  <a:gd name="T8" fmla="*/ 4 w 577"/>
                  <a:gd name="T9" fmla="*/ 5 h 396"/>
                  <a:gd name="T10" fmla="*/ 4 w 577"/>
                  <a:gd name="T11" fmla="*/ 5 h 396"/>
                  <a:gd name="T12" fmla="*/ 4 w 577"/>
                  <a:gd name="T13" fmla="*/ 5 h 396"/>
                  <a:gd name="T14" fmla="*/ 4 w 577"/>
                  <a:gd name="T15" fmla="*/ 5 h 396"/>
                  <a:gd name="T16" fmla="*/ 4 w 577"/>
                  <a:gd name="T17" fmla="*/ 0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396"/>
                  <a:gd name="T29" fmla="*/ 577 w 577"/>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396">
                    <a:moveTo>
                      <a:pt x="47" y="0"/>
                    </a:moveTo>
                    <a:lnTo>
                      <a:pt x="19" y="237"/>
                    </a:lnTo>
                    <a:lnTo>
                      <a:pt x="0" y="374"/>
                    </a:lnTo>
                    <a:lnTo>
                      <a:pt x="288" y="387"/>
                    </a:lnTo>
                    <a:lnTo>
                      <a:pt x="563" y="395"/>
                    </a:lnTo>
                    <a:lnTo>
                      <a:pt x="572" y="211"/>
                    </a:lnTo>
                    <a:lnTo>
                      <a:pt x="576" y="29"/>
                    </a:lnTo>
                    <a:lnTo>
                      <a:pt x="419" y="27"/>
                    </a:lnTo>
                    <a:lnTo>
                      <a:pt x="47" y="0"/>
                    </a:lnTo>
                  </a:path>
                </a:pathLst>
              </a:custGeom>
              <a:pattFill prst="wdUpDiag">
                <a:fgClr>
                  <a:srgbClr val="3399FF"/>
                </a:fgClr>
                <a:bgClr>
                  <a:srgbClr val="FFFFFF"/>
                </a:bgClr>
              </a:pattFill>
              <a:ln w="12700" cap="rnd">
                <a:solidFill>
                  <a:srgbClr val="000000"/>
                </a:solidFill>
                <a:round/>
                <a:headEnd/>
                <a:tailEnd/>
              </a:ln>
            </p:spPr>
            <p:txBody>
              <a:bodyPr/>
              <a:lstStyle/>
              <a:p>
                <a:endParaRPr lang="en-US"/>
              </a:p>
            </p:txBody>
          </p:sp>
          <p:sp>
            <p:nvSpPr>
              <p:cNvPr id="114835" name="Freeform 66" descr="Wide upward diagonal"/>
              <p:cNvSpPr>
                <a:spLocks/>
              </p:cNvSpPr>
              <p:nvPr/>
            </p:nvSpPr>
            <p:spPr bwMode="auto">
              <a:xfrm>
                <a:off x="1821" y="2346"/>
                <a:ext cx="489" cy="431"/>
              </a:xfrm>
              <a:custGeom>
                <a:avLst/>
                <a:gdLst>
                  <a:gd name="T0" fmla="*/ 4 w 556"/>
                  <a:gd name="T1" fmla="*/ 0 h 508"/>
                  <a:gd name="T2" fmla="*/ 4 w 556"/>
                  <a:gd name="T3" fmla="*/ 3 h 508"/>
                  <a:gd name="T4" fmla="*/ 4 w 556"/>
                  <a:gd name="T5" fmla="*/ 3 h 508"/>
                  <a:gd name="T6" fmla="*/ 4 w 556"/>
                  <a:gd name="T7" fmla="*/ 3 h 508"/>
                  <a:gd name="T8" fmla="*/ 4 w 556"/>
                  <a:gd name="T9" fmla="*/ 3 h 508"/>
                  <a:gd name="T10" fmla="*/ 4 w 556"/>
                  <a:gd name="T11" fmla="*/ 3 h 508"/>
                  <a:gd name="T12" fmla="*/ 4 w 556"/>
                  <a:gd name="T13" fmla="*/ 3 h 508"/>
                  <a:gd name="T14" fmla="*/ 4 w 556"/>
                  <a:gd name="T15" fmla="*/ 3 h 508"/>
                  <a:gd name="T16" fmla="*/ 0 w 556"/>
                  <a:gd name="T17" fmla="*/ 3 h 508"/>
                  <a:gd name="T18" fmla="*/ 4 w 556"/>
                  <a:gd name="T19" fmla="*/ 3 h 508"/>
                  <a:gd name="T20" fmla="*/ 4 w 556"/>
                  <a:gd name="T21" fmla="*/ 0 h 5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6"/>
                  <a:gd name="T34" fmla="*/ 0 h 508"/>
                  <a:gd name="T35" fmla="*/ 556 w 556"/>
                  <a:gd name="T36" fmla="*/ 508 h 5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6" h="508">
                    <a:moveTo>
                      <a:pt x="67" y="0"/>
                    </a:moveTo>
                    <a:lnTo>
                      <a:pt x="555" y="20"/>
                    </a:lnTo>
                    <a:lnTo>
                      <a:pt x="532" y="468"/>
                    </a:lnTo>
                    <a:lnTo>
                      <a:pt x="373" y="459"/>
                    </a:lnTo>
                    <a:lnTo>
                      <a:pt x="224" y="456"/>
                    </a:lnTo>
                    <a:lnTo>
                      <a:pt x="224" y="473"/>
                    </a:lnTo>
                    <a:lnTo>
                      <a:pt x="100" y="473"/>
                    </a:lnTo>
                    <a:lnTo>
                      <a:pt x="93" y="507"/>
                    </a:lnTo>
                    <a:lnTo>
                      <a:pt x="0" y="496"/>
                    </a:lnTo>
                    <a:lnTo>
                      <a:pt x="52" y="117"/>
                    </a:lnTo>
                    <a:lnTo>
                      <a:pt x="67" y="0"/>
                    </a:lnTo>
                  </a:path>
                </a:pathLst>
              </a:custGeom>
              <a:pattFill prst="wdUpDiag">
                <a:fgClr>
                  <a:srgbClr val="3399FF"/>
                </a:fgClr>
                <a:bgClr>
                  <a:srgbClr val="FFFFFF"/>
                </a:bgClr>
              </a:pattFill>
              <a:ln w="12700" cap="rnd">
                <a:solidFill>
                  <a:srgbClr val="000000"/>
                </a:solidFill>
                <a:round/>
                <a:headEnd/>
                <a:tailEnd/>
              </a:ln>
            </p:spPr>
            <p:txBody>
              <a:bodyPr/>
              <a:lstStyle/>
              <a:p>
                <a:endParaRPr lang="en-US"/>
              </a:p>
            </p:txBody>
          </p:sp>
          <p:sp>
            <p:nvSpPr>
              <p:cNvPr id="114836" name="Freeform 67" descr="Wide upward diagonal"/>
              <p:cNvSpPr>
                <a:spLocks/>
              </p:cNvSpPr>
              <p:nvPr/>
            </p:nvSpPr>
            <p:spPr bwMode="auto">
              <a:xfrm>
                <a:off x="2869" y="2357"/>
                <a:ext cx="347" cy="286"/>
              </a:xfrm>
              <a:custGeom>
                <a:avLst/>
                <a:gdLst>
                  <a:gd name="T0" fmla="*/ 0 w 394"/>
                  <a:gd name="T1" fmla="*/ 3 h 337"/>
                  <a:gd name="T2" fmla="*/ 4 w 394"/>
                  <a:gd name="T3" fmla="*/ 3 h 337"/>
                  <a:gd name="T4" fmla="*/ 4 w 394"/>
                  <a:gd name="T5" fmla="*/ 0 h 337"/>
                  <a:gd name="T6" fmla="*/ 4 w 394"/>
                  <a:gd name="T7" fmla="*/ 3 h 337"/>
                  <a:gd name="T8" fmla="*/ 4 w 394"/>
                  <a:gd name="T9" fmla="*/ 3 h 337"/>
                  <a:gd name="T10" fmla="*/ 4 w 394"/>
                  <a:gd name="T11" fmla="*/ 3 h 337"/>
                  <a:gd name="T12" fmla="*/ 4 w 394"/>
                  <a:gd name="T13" fmla="*/ 3 h 337"/>
                  <a:gd name="T14" fmla="*/ 4 w 394"/>
                  <a:gd name="T15" fmla="*/ 3 h 337"/>
                  <a:gd name="T16" fmla="*/ 4 w 394"/>
                  <a:gd name="T17" fmla="*/ 3 h 337"/>
                  <a:gd name="T18" fmla="*/ 4 w 394"/>
                  <a:gd name="T19" fmla="*/ 3 h 337"/>
                  <a:gd name="T20" fmla="*/ 4 w 394"/>
                  <a:gd name="T21" fmla="*/ 3 h 337"/>
                  <a:gd name="T22" fmla="*/ 4 w 394"/>
                  <a:gd name="T23" fmla="*/ 3 h 337"/>
                  <a:gd name="T24" fmla="*/ 4 w 394"/>
                  <a:gd name="T25" fmla="*/ 3 h 337"/>
                  <a:gd name="T26" fmla="*/ 4 w 394"/>
                  <a:gd name="T27" fmla="*/ 3 h 337"/>
                  <a:gd name="T28" fmla="*/ 4 w 394"/>
                  <a:gd name="T29" fmla="*/ 3 h 337"/>
                  <a:gd name="T30" fmla="*/ 0 w 394"/>
                  <a:gd name="T31" fmla="*/ 3 h 3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4"/>
                  <a:gd name="T49" fmla="*/ 0 h 337"/>
                  <a:gd name="T50" fmla="*/ 394 w 394"/>
                  <a:gd name="T51" fmla="*/ 337 h 3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4" h="337">
                    <a:moveTo>
                      <a:pt x="0" y="31"/>
                    </a:moveTo>
                    <a:lnTo>
                      <a:pt x="155" y="14"/>
                    </a:lnTo>
                    <a:lnTo>
                      <a:pt x="345" y="0"/>
                    </a:lnTo>
                    <a:lnTo>
                      <a:pt x="336" y="44"/>
                    </a:lnTo>
                    <a:lnTo>
                      <a:pt x="378" y="35"/>
                    </a:lnTo>
                    <a:lnTo>
                      <a:pt x="393" y="64"/>
                    </a:lnTo>
                    <a:lnTo>
                      <a:pt x="349" y="91"/>
                    </a:lnTo>
                    <a:lnTo>
                      <a:pt x="359" y="138"/>
                    </a:lnTo>
                    <a:lnTo>
                      <a:pt x="314" y="216"/>
                    </a:lnTo>
                    <a:lnTo>
                      <a:pt x="280" y="264"/>
                    </a:lnTo>
                    <a:lnTo>
                      <a:pt x="299" y="325"/>
                    </a:lnTo>
                    <a:lnTo>
                      <a:pt x="57" y="336"/>
                    </a:lnTo>
                    <a:lnTo>
                      <a:pt x="56" y="299"/>
                    </a:lnTo>
                    <a:lnTo>
                      <a:pt x="7" y="290"/>
                    </a:lnTo>
                    <a:lnTo>
                      <a:pt x="7" y="91"/>
                    </a:lnTo>
                    <a:lnTo>
                      <a:pt x="0" y="31"/>
                    </a:lnTo>
                  </a:path>
                </a:pathLst>
              </a:custGeom>
              <a:pattFill prst="wdUpDiag">
                <a:fgClr>
                  <a:srgbClr val="3399FF"/>
                </a:fgClr>
                <a:bgClr>
                  <a:srgbClr val="FFFFFF"/>
                </a:bgClr>
              </a:pattFill>
              <a:ln w="12700" cap="rnd">
                <a:solidFill>
                  <a:srgbClr val="000000"/>
                </a:solidFill>
                <a:round/>
                <a:headEnd/>
                <a:tailEnd/>
              </a:ln>
            </p:spPr>
            <p:txBody>
              <a:bodyPr/>
              <a:lstStyle/>
              <a:p>
                <a:endParaRPr lang="en-US"/>
              </a:p>
            </p:txBody>
          </p:sp>
          <p:sp>
            <p:nvSpPr>
              <p:cNvPr id="114837" name="Freeform 68" descr="Wide upward diagonal"/>
              <p:cNvSpPr>
                <a:spLocks/>
              </p:cNvSpPr>
              <p:nvPr/>
            </p:nvSpPr>
            <p:spPr bwMode="auto">
              <a:xfrm>
                <a:off x="2293" y="2346"/>
                <a:ext cx="615" cy="263"/>
              </a:xfrm>
              <a:custGeom>
                <a:avLst/>
                <a:gdLst>
                  <a:gd name="T0" fmla="*/ 4 w 699"/>
                  <a:gd name="T1" fmla="*/ 0 h 310"/>
                  <a:gd name="T2" fmla="*/ 0 w 699"/>
                  <a:gd name="T3" fmla="*/ 3 h 310"/>
                  <a:gd name="T4" fmla="*/ 4 w 699"/>
                  <a:gd name="T5" fmla="*/ 3 h 310"/>
                  <a:gd name="T6" fmla="*/ 4 w 699"/>
                  <a:gd name="T7" fmla="*/ 3 h 310"/>
                  <a:gd name="T8" fmla="*/ 4 w 699"/>
                  <a:gd name="T9" fmla="*/ 3 h 310"/>
                  <a:gd name="T10" fmla="*/ 4 w 699"/>
                  <a:gd name="T11" fmla="*/ 3 h 310"/>
                  <a:gd name="T12" fmla="*/ 4 w 699"/>
                  <a:gd name="T13" fmla="*/ 3 h 310"/>
                  <a:gd name="T14" fmla="*/ 4 w 699"/>
                  <a:gd name="T15" fmla="*/ 3 h 310"/>
                  <a:gd name="T16" fmla="*/ 4 w 699"/>
                  <a:gd name="T17" fmla="*/ 3 h 310"/>
                  <a:gd name="T18" fmla="*/ 4 w 699"/>
                  <a:gd name="T19" fmla="*/ 3 h 310"/>
                  <a:gd name="T20" fmla="*/ 4 w 699"/>
                  <a:gd name="T21" fmla="*/ 3 h 310"/>
                  <a:gd name="T22" fmla="*/ 4 w 699"/>
                  <a:gd name="T23" fmla="*/ 3 h 310"/>
                  <a:gd name="T24" fmla="*/ 4 w 699"/>
                  <a:gd name="T25" fmla="*/ 0 h 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9"/>
                  <a:gd name="T40" fmla="*/ 0 h 310"/>
                  <a:gd name="T41" fmla="*/ 699 w 699"/>
                  <a:gd name="T42" fmla="*/ 310 h 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9" h="310">
                    <a:moveTo>
                      <a:pt x="4" y="0"/>
                    </a:moveTo>
                    <a:lnTo>
                      <a:pt x="0" y="55"/>
                    </a:lnTo>
                    <a:lnTo>
                      <a:pt x="249" y="63"/>
                    </a:lnTo>
                    <a:lnTo>
                      <a:pt x="250" y="239"/>
                    </a:lnTo>
                    <a:lnTo>
                      <a:pt x="376" y="288"/>
                    </a:lnTo>
                    <a:lnTo>
                      <a:pt x="411" y="270"/>
                    </a:lnTo>
                    <a:lnTo>
                      <a:pt x="492" y="309"/>
                    </a:lnTo>
                    <a:lnTo>
                      <a:pt x="545" y="308"/>
                    </a:lnTo>
                    <a:lnTo>
                      <a:pt x="641" y="270"/>
                    </a:lnTo>
                    <a:lnTo>
                      <a:pt x="698" y="306"/>
                    </a:lnTo>
                    <a:lnTo>
                      <a:pt x="698" y="115"/>
                    </a:lnTo>
                    <a:lnTo>
                      <a:pt x="680" y="4"/>
                    </a:lnTo>
                    <a:lnTo>
                      <a:pt x="4" y="0"/>
                    </a:lnTo>
                  </a:path>
                </a:pathLst>
              </a:custGeom>
              <a:pattFill prst="wdUpDiag">
                <a:fgClr>
                  <a:srgbClr val="3399FF"/>
                </a:fgClr>
                <a:bgClr>
                  <a:srgbClr val="FFFFFF"/>
                </a:bgClr>
              </a:pattFill>
              <a:ln w="12700" cap="rnd">
                <a:solidFill>
                  <a:srgbClr val="000000"/>
                </a:solidFill>
                <a:round/>
                <a:headEnd/>
                <a:tailEnd/>
              </a:ln>
            </p:spPr>
            <p:txBody>
              <a:bodyPr/>
              <a:lstStyle/>
              <a:p>
                <a:endParaRPr lang="en-US"/>
              </a:p>
            </p:txBody>
          </p:sp>
          <p:sp>
            <p:nvSpPr>
              <p:cNvPr id="114838" name="Freeform 69" descr="Wide upward diagonal"/>
              <p:cNvSpPr>
                <a:spLocks/>
              </p:cNvSpPr>
              <p:nvPr/>
            </p:nvSpPr>
            <p:spPr bwMode="auto">
              <a:xfrm>
                <a:off x="1788" y="1656"/>
                <a:ext cx="489" cy="376"/>
              </a:xfrm>
              <a:custGeom>
                <a:avLst/>
                <a:gdLst>
                  <a:gd name="T0" fmla="*/ 4 w 556"/>
                  <a:gd name="T1" fmla="*/ 0 h 417"/>
                  <a:gd name="T2" fmla="*/ 4 w 556"/>
                  <a:gd name="T3" fmla="*/ 5 h 417"/>
                  <a:gd name="T4" fmla="*/ 0 w 556"/>
                  <a:gd name="T5" fmla="*/ 5 h 417"/>
                  <a:gd name="T6" fmla="*/ 4 w 556"/>
                  <a:gd name="T7" fmla="*/ 5 h 417"/>
                  <a:gd name="T8" fmla="*/ 4 w 556"/>
                  <a:gd name="T9" fmla="*/ 5 h 417"/>
                  <a:gd name="T10" fmla="*/ 4 w 556"/>
                  <a:gd name="T11" fmla="*/ 5 h 417"/>
                  <a:gd name="T12" fmla="*/ 4 w 556"/>
                  <a:gd name="T13" fmla="*/ 0 h 417"/>
                  <a:gd name="T14" fmla="*/ 0 60000 65536"/>
                  <a:gd name="T15" fmla="*/ 0 60000 65536"/>
                  <a:gd name="T16" fmla="*/ 0 60000 65536"/>
                  <a:gd name="T17" fmla="*/ 0 60000 65536"/>
                  <a:gd name="T18" fmla="*/ 0 60000 65536"/>
                  <a:gd name="T19" fmla="*/ 0 60000 65536"/>
                  <a:gd name="T20" fmla="*/ 0 60000 65536"/>
                  <a:gd name="T21" fmla="*/ 0 w 556"/>
                  <a:gd name="T22" fmla="*/ 0 h 417"/>
                  <a:gd name="T23" fmla="*/ 556 w 556"/>
                  <a:gd name="T24" fmla="*/ 417 h 4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417">
                    <a:moveTo>
                      <a:pt x="54" y="0"/>
                    </a:moveTo>
                    <a:lnTo>
                      <a:pt x="33" y="156"/>
                    </a:lnTo>
                    <a:lnTo>
                      <a:pt x="0" y="377"/>
                    </a:lnTo>
                    <a:lnTo>
                      <a:pt x="160" y="389"/>
                    </a:lnTo>
                    <a:lnTo>
                      <a:pt x="536" y="416"/>
                    </a:lnTo>
                    <a:lnTo>
                      <a:pt x="555" y="43"/>
                    </a:lnTo>
                    <a:lnTo>
                      <a:pt x="54" y="0"/>
                    </a:lnTo>
                  </a:path>
                </a:pathLst>
              </a:custGeom>
              <a:pattFill prst="wdUpDiag">
                <a:fgClr>
                  <a:srgbClr val="3399FF"/>
                </a:fgClr>
                <a:bgClr>
                  <a:srgbClr val="FFFFFF"/>
                </a:bgClr>
              </a:pattFill>
              <a:ln w="12700" cap="rnd">
                <a:solidFill>
                  <a:srgbClr val="000000"/>
                </a:solidFill>
                <a:round/>
                <a:headEnd/>
                <a:tailEnd/>
              </a:ln>
            </p:spPr>
            <p:txBody>
              <a:bodyPr/>
              <a:lstStyle/>
              <a:p>
                <a:endParaRPr lang="en-US"/>
              </a:p>
            </p:txBody>
          </p:sp>
        </p:grpSp>
        <p:grpSp>
          <p:nvGrpSpPr>
            <p:cNvPr id="114707" name="Group 70"/>
            <p:cNvGrpSpPr>
              <a:grpSpLocks/>
            </p:cNvGrpSpPr>
            <p:nvPr/>
          </p:nvGrpSpPr>
          <p:grpSpPr bwMode="auto">
            <a:xfrm>
              <a:off x="588" y="1242"/>
              <a:ext cx="1505" cy="1377"/>
              <a:chOff x="210" y="1172"/>
              <a:chExt cx="1744" cy="1448"/>
            </a:xfrm>
          </p:grpSpPr>
          <p:grpSp>
            <p:nvGrpSpPr>
              <p:cNvPr id="114750" name="Group 71"/>
              <p:cNvGrpSpPr>
                <a:grpSpLocks/>
              </p:cNvGrpSpPr>
              <p:nvPr/>
            </p:nvGrpSpPr>
            <p:grpSpPr bwMode="auto">
              <a:xfrm>
                <a:off x="839" y="1270"/>
                <a:ext cx="1115" cy="1350"/>
                <a:chOff x="-144" y="2160"/>
                <a:chExt cx="1023" cy="1241"/>
              </a:xfrm>
            </p:grpSpPr>
            <p:sp>
              <p:nvSpPr>
                <p:cNvPr id="114825" name="Freeform 72" descr="Wide upward diagonal"/>
                <p:cNvSpPr>
                  <a:spLocks/>
                </p:cNvSpPr>
                <p:nvPr/>
              </p:nvSpPr>
              <p:spPr bwMode="auto">
                <a:xfrm>
                  <a:off x="233" y="2209"/>
                  <a:ext cx="310" cy="553"/>
                </a:xfrm>
                <a:custGeom>
                  <a:avLst/>
                  <a:gdLst>
                    <a:gd name="T0" fmla="*/ 1 w 468"/>
                    <a:gd name="T1" fmla="*/ 0 h 693"/>
                    <a:gd name="T2" fmla="*/ 1 w 468"/>
                    <a:gd name="T3" fmla="*/ 2 h 693"/>
                    <a:gd name="T4" fmla="*/ 1 w 468"/>
                    <a:gd name="T5" fmla="*/ 2 h 693"/>
                    <a:gd name="T6" fmla="*/ 1 w 468"/>
                    <a:gd name="T7" fmla="*/ 2 h 693"/>
                    <a:gd name="T8" fmla="*/ 1 w 468"/>
                    <a:gd name="T9" fmla="*/ 2 h 693"/>
                    <a:gd name="T10" fmla="*/ 1 w 468"/>
                    <a:gd name="T11" fmla="*/ 2 h 693"/>
                    <a:gd name="T12" fmla="*/ 1 w 468"/>
                    <a:gd name="T13" fmla="*/ 2 h 693"/>
                    <a:gd name="T14" fmla="*/ 0 w 468"/>
                    <a:gd name="T15" fmla="*/ 2 h 693"/>
                    <a:gd name="T16" fmla="*/ 1 w 468"/>
                    <a:gd name="T17" fmla="*/ 2 h 693"/>
                    <a:gd name="T18" fmla="*/ 1 w 468"/>
                    <a:gd name="T19" fmla="*/ 2 h 693"/>
                    <a:gd name="T20" fmla="*/ 1 w 468"/>
                    <a:gd name="T21" fmla="*/ 2 h 693"/>
                    <a:gd name="T22" fmla="*/ 1 w 468"/>
                    <a:gd name="T23" fmla="*/ 2 h 693"/>
                    <a:gd name="T24" fmla="*/ 1 w 468"/>
                    <a:gd name="T25" fmla="*/ 2 h 693"/>
                    <a:gd name="T26" fmla="*/ 1 w 468"/>
                    <a:gd name="T27" fmla="*/ 2 h 693"/>
                    <a:gd name="T28" fmla="*/ 1 w 468"/>
                    <a:gd name="T29" fmla="*/ 2 h 693"/>
                    <a:gd name="T30" fmla="*/ 1 w 468"/>
                    <a:gd name="T31" fmla="*/ 2 h 693"/>
                    <a:gd name="T32" fmla="*/ 1 w 468"/>
                    <a:gd name="T33" fmla="*/ 2 h 693"/>
                    <a:gd name="T34" fmla="*/ 1 w 468"/>
                    <a:gd name="T35" fmla="*/ 2 h 693"/>
                    <a:gd name="T36" fmla="*/ 1 w 468"/>
                    <a:gd name="T37" fmla="*/ 2 h 693"/>
                    <a:gd name="T38" fmla="*/ 1 w 468"/>
                    <a:gd name="T39" fmla="*/ 2 h 693"/>
                    <a:gd name="T40" fmla="*/ 1 w 468"/>
                    <a:gd name="T41" fmla="*/ 2 h 693"/>
                    <a:gd name="T42" fmla="*/ 1 w 468"/>
                    <a:gd name="T43" fmla="*/ 0 h 6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693"/>
                    <a:gd name="T68" fmla="*/ 468 w 468"/>
                    <a:gd name="T69" fmla="*/ 693 h 6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693">
                      <a:moveTo>
                        <a:pt x="113" y="0"/>
                      </a:moveTo>
                      <a:lnTo>
                        <a:pt x="71" y="271"/>
                      </a:lnTo>
                      <a:lnTo>
                        <a:pt x="114" y="329"/>
                      </a:lnTo>
                      <a:lnTo>
                        <a:pt x="46" y="389"/>
                      </a:lnTo>
                      <a:lnTo>
                        <a:pt x="37" y="430"/>
                      </a:lnTo>
                      <a:lnTo>
                        <a:pt x="56" y="460"/>
                      </a:lnTo>
                      <a:lnTo>
                        <a:pt x="37" y="475"/>
                      </a:lnTo>
                      <a:lnTo>
                        <a:pt x="0" y="631"/>
                      </a:lnTo>
                      <a:lnTo>
                        <a:pt x="222" y="666"/>
                      </a:lnTo>
                      <a:lnTo>
                        <a:pt x="433" y="692"/>
                      </a:lnTo>
                      <a:lnTo>
                        <a:pt x="455" y="549"/>
                      </a:lnTo>
                      <a:lnTo>
                        <a:pt x="467" y="471"/>
                      </a:lnTo>
                      <a:lnTo>
                        <a:pt x="446" y="443"/>
                      </a:lnTo>
                      <a:lnTo>
                        <a:pt x="398" y="450"/>
                      </a:lnTo>
                      <a:lnTo>
                        <a:pt x="335" y="457"/>
                      </a:lnTo>
                      <a:lnTo>
                        <a:pt x="323" y="393"/>
                      </a:lnTo>
                      <a:lnTo>
                        <a:pt x="248" y="341"/>
                      </a:lnTo>
                      <a:lnTo>
                        <a:pt x="257" y="307"/>
                      </a:lnTo>
                      <a:lnTo>
                        <a:pt x="265" y="248"/>
                      </a:lnTo>
                      <a:lnTo>
                        <a:pt x="167" y="121"/>
                      </a:lnTo>
                      <a:lnTo>
                        <a:pt x="180" y="9"/>
                      </a:lnTo>
                      <a:lnTo>
                        <a:pt x="113" y="0"/>
                      </a:lnTo>
                    </a:path>
                  </a:pathLst>
                </a:custGeom>
                <a:pattFill prst="wdUpDiag">
                  <a:fgClr>
                    <a:srgbClr val="33CC33"/>
                  </a:fgClr>
                  <a:bgClr>
                    <a:schemeClr val="bg1"/>
                  </a:bgClr>
                </a:pattFill>
                <a:ln w="12700" cap="rnd">
                  <a:solidFill>
                    <a:srgbClr val="000000"/>
                  </a:solidFill>
                  <a:round/>
                  <a:headEnd/>
                  <a:tailEnd/>
                </a:ln>
              </p:spPr>
              <p:txBody>
                <a:bodyPr/>
                <a:lstStyle/>
                <a:p>
                  <a:endParaRPr lang="en-US"/>
                </a:p>
              </p:txBody>
            </p:sp>
            <p:sp>
              <p:nvSpPr>
                <p:cNvPr id="114826" name="Freeform 73" descr="Wide upward diagonal"/>
                <p:cNvSpPr>
                  <a:spLocks/>
                </p:cNvSpPr>
                <p:nvPr/>
              </p:nvSpPr>
              <p:spPr bwMode="auto">
                <a:xfrm>
                  <a:off x="43" y="2680"/>
                  <a:ext cx="345" cy="572"/>
                </a:xfrm>
                <a:custGeom>
                  <a:avLst/>
                  <a:gdLst>
                    <a:gd name="T0" fmla="*/ 1 w 519"/>
                    <a:gd name="T1" fmla="*/ 0 h 716"/>
                    <a:gd name="T2" fmla="*/ 0 w 519"/>
                    <a:gd name="T3" fmla="*/ 2 h 716"/>
                    <a:gd name="T4" fmla="*/ 1 w 519"/>
                    <a:gd name="T5" fmla="*/ 2 h 716"/>
                    <a:gd name="T6" fmla="*/ 1 w 519"/>
                    <a:gd name="T7" fmla="*/ 2 h 716"/>
                    <a:gd name="T8" fmla="*/ 1 w 519"/>
                    <a:gd name="T9" fmla="*/ 2 h 716"/>
                    <a:gd name="T10" fmla="*/ 1 w 519"/>
                    <a:gd name="T11" fmla="*/ 2 h 716"/>
                    <a:gd name="T12" fmla="*/ 1 w 519"/>
                    <a:gd name="T13" fmla="*/ 2 h 716"/>
                    <a:gd name="T14" fmla="*/ 1 w 519"/>
                    <a:gd name="T15" fmla="*/ 2 h 716"/>
                    <a:gd name="T16" fmla="*/ 1 w 519"/>
                    <a:gd name="T17" fmla="*/ 2 h 716"/>
                    <a:gd name="T18" fmla="*/ 1 w 519"/>
                    <a:gd name="T19" fmla="*/ 2 h 716"/>
                    <a:gd name="T20" fmla="*/ 1 w 519"/>
                    <a:gd name="T21" fmla="*/ 2 h 716"/>
                    <a:gd name="T22" fmla="*/ 1 w 519"/>
                    <a:gd name="T23" fmla="*/ 0 h 7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9"/>
                    <a:gd name="T37" fmla="*/ 0 h 716"/>
                    <a:gd name="T38" fmla="*/ 519 w 519"/>
                    <a:gd name="T39" fmla="*/ 716 h 7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9" h="716">
                      <a:moveTo>
                        <a:pt x="66" y="0"/>
                      </a:moveTo>
                      <a:lnTo>
                        <a:pt x="0" y="282"/>
                      </a:lnTo>
                      <a:lnTo>
                        <a:pt x="353" y="715"/>
                      </a:lnTo>
                      <a:lnTo>
                        <a:pt x="375" y="697"/>
                      </a:lnTo>
                      <a:lnTo>
                        <a:pt x="373" y="611"/>
                      </a:lnTo>
                      <a:lnTo>
                        <a:pt x="417" y="618"/>
                      </a:lnTo>
                      <a:lnTo>
                        <a:pt x="462" y="355"/>
                      </a:lnTo>
                      <a:lnTo>
                        <a:pt x="493" y="177"/>
                      </a:lnTo>
                      <a:lnTo>
                        <a:pt x="502" y="123"/>
                      </a:lnTo>
                      <a:lnTo>
                        <a:pt x="518" y="76"/>
                      </a:lnTo>
                      <a:lnTo>
                        <a:pt x="285" y="43"/>
                      </a:lnTo>
                      <a:lnTo>
                        <a:pt x="66" y="0"/>
                      </a:lnTo>
                    </a:path>
                  </a:pathLst>
                </a:custGeom>
                <a:pattFill prst="wdUpDiag">
                  <a:fgClr>
                    <a:srgbClr val="33CC33"/>
                  </a:fgClr>
                  <a:bgClr>
                    <a:schemeClr val="bg1"/>
                  </a:bgClr>
                </a:pattFill>
                <a:ln w="12700" cap="rnd">
                  <a:solidFill>
                    <a:srgbClr val="000000"/>
                  </a:solidFill>
                  <a:round/>
                  <a:headEnd/>
                  <a:tailEnd/>
                </a:ln>
              </p:spPr>
              <p:txBody>
                <a:bodyPr/>
                <a:lstStyle/>
                <a:p>
                  <a:endParaRPr lang="en-US"/>
                </a:p>
              </p:txBody>
            </p:sp>
            <p:sp>
              <p:nvSpPr>
                <p:cNvPr id="114827" name="Freeform 74" descr="Wide upward diagonal"/>
                <p:cNvSpPr>
                  <a:spLocks/>
                </p:cNvSpPr>
                <p:nvPr/>
              </p:nvSpPr>
              <p:spPr bwMode="auto">
                <a:xfrm>
                  <a:off x="-36" y="2160"/>
                  <a:ext cx="345" cy="280"/>
                </a:xfrm>
                <a:custGeom>
                  <a:avLst/>
                  <a:gdLst>
                    <a:gd name="T0" fmla="*/ 1 w 521"/>
                    <a:gd name="T1" fmla="*/ 0 h 351"/>
                    <a:gd name="T2" fmla="*/ 1 w 521"/>
                    <a:gd name="T3" fmla="*/ 2 h 351"/>
                    <a:gd name="T4" fmla="*/ 1 w 521"/>
                    <a:gd name="T5" fmla="*/ 2 h 351"/>
                    <a:gd name="T6" fmla="*/ 1 w 521"/>
                    <a:gd name="T7" fmla="*/ 2 h 351"/>
                    <a:gd name="T8" fmla="*/ 1 w 521"/>
                    <a:gd name="T9" fmla="*/ 2 h 351"/>
                    <a:gd name="T10" fmla="*/ 1 w 521"/>
                    <a:gd name="T11" fmla="*/ 2 h 351"/>
                    <a:gd name="T12" fmla="*/ 1 w 521"/>
                    <a:gd name="T13" fmla="*/ 2 h 351"/>
                    <a:gd name="T14" fmla="*/ 1 w 521"/>
                    <a:gd name="T15" fmla="*/ 2 h 351"/>
                    <a:gd name="T16" fmla="*/ 1 w 521"/>
                    <a:gd name="T17" fmla="*/ 2 h 351"/>
                    <a:gd name="T18" fmla="*/ 1 w 521"/>
                    <a:gd name="T19" fmla="*/ 2 h 351"/>
                    <a:gd name="T20" fmla="*/ 1 w 521"/>
                    <a:gd name="T21" fmla="*/ 2 h 351"/>
                    <a:gd name="T22" fmla="*/ 1 w 521"/>
                    <a:gd name="T23" fmla="*/ 2 h 351"/>
                    <a:gd name="T24" fmla="*/ 1 w 521"/>
                    <a:gd name="T25" fmla="*/ 2 h 351"/>
                    <a:gd name="T26" fmla="*/ 1 w 521"/>
                    <a:gd name="T27" fmla="*/ 2 h 351"/>
                    <a:gd name="T28" fmla="*/ 1 w 521"/>
                    <a:gd name="T29" fmla="*/ 2 h 351"/>
                    <a:gd name="T30" fmla="*/ 1 w 521"/>
                    <a:gd name="T31" fmla="*/ 2 h 351"/>
                    <a:gd name="T32" fmla="*/ 1 w 521"/>
                    <a:gd name="T33" fmla="*/ 2 h 351"/>
                    <a:gd name="T34" fmla="*/ 1 w 521"/>
                    <a:gd name="T35" fmla="*/ 2 h 351"/>
                    <a:gd name="T36" fmla="*/ 1 w 521"/>
                    <a:gd name="T37" fmla="*/ 2 h 351"/>
                    <a:gd name="T38" fmla="*/ 1 w 521"/>
                    <a:gd name="T39" fmla="*/ 2 h 351"/>
                    <a:gd name="T40" fmla="*/ 0 w 521"/>
                    <a:gd name="T41" fmla="*/ 2 h 351"/>
                    <a:gd name="T42" fmla="*/ 1 w 521"/>
                    <a:gd name="T43" fmla="*/ 2 h 351"/>
                    <a:gd name="T44" fmla="*/ 1 w 521"/>
                    <a:gd name="T45" fmla="*/ 2 h 351"/>
                    <a:gd name="T46" fmla="*/ 1 w 521"/>
                    <a:gd name="T47" fmla="*/ 2 h 351"/>
                    <a:gd name="T48" fmla="*/ 1 w 521"/>
                    <a:gd name="T49" fmla="*/ 2 h 351"/>
                    <a:gd name="T50" fmla="*/ 1 w 521"/>
                    <a:gd name="T51" fmla="*/ 2 h 351"/>
                    <a:gd name="T52" fmla="*/ 1 w 521"/>
                    <a:gd name="T53" fmla="*/ 2 h 351"/>
                    <a:gd name="T54" fmla="*/ 1 w 521"/>
                    <a:gd name="T55" fmla="*/ 2 h 351"/>
                    <a:gd name="T56" fmla="*/ 1 w 521"/>
                    <a:gd name="T57" fmla="*/ 2 h 351"/>
                    <a:gd name="T58" fmla="*/ 1 w 521"/>
                    <a:gd name="T59" fmla="*/ 2 h 351"/>
                    <a:gd name="T60" fmla="*/ 1 w 521"/>
                    <a:gd name="T61" fmla="*/ 2 h 351"/>
                    <a:gd name="T62" fmla="*/ 1 w 521"/>
                    <a:gd name="T63" fmla="*/ 2 h 351"/>
                    <a:gd name="T64" fmla="*/ 1 w 521"/>
                    <a:gd name="T65" fmla="*/ 2 h 351"/>
                    <a:gd name="T66" fmla="*/ 1 w 521"/>
                    <a:gd name="T67" fmla="*/ 2 h 351"/>
                    <a:gd name="T68" fmla="*/ 1 w 521"/>
                    <a:gd name="T69" fmla="*/ 2 h 351"/>
                    <a:gd name="T70" fmla="*/ 1 w 521"/>
                    <a:gd name="T71" fmla="*/ 2 h 351"/>
                    <a:gd name="T72" fmla="*/ 1 w 521"/>
                    <a:gd name="T73" fmla="*/ 2 h 351"/>
                    <a:gd name="T74" fmla="*/ 1 w 521"/>
                    <a:gd name="T75" fmla="*/ 0 h 3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1"/>
                    <a:gd name="T115" fmla="*/ 0 h 351"/>
                    <a:gd name="T116" fmla="*/ 521 w 521"/>
                    <a:gd name="T117" fmla="*/ 351 h 3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1" h="351">
                      <a:moveTo>
                        <a:pt x="132" y="0"/>
                      </a:moveTo>
                      <a:lnTo>
                        <a:pt x="238" y="26"/>
                      </a:lnTo>
                      <a:lnTo>
                        <a:pt x="320" y="44"/>
                      </a:lnTo>
                      <a:lnTo>
                        <a:pt x="359" y="53"/>
                      </a:lnTo>
                      <a:lnTo>
                        <a:pt x="400" y="57"/>
                      </a:lnTo>
                      <a:lnTo>
                        <a:pt x="454" y="67"/>
                      </a:lnTo>
                      <a:lnTo>
                        <a:pt x="520" y="78"/>
                      </a:lnTo>
                      <a:lnTo>
                        <a:pt x="478" y="350"/>
                      </a:lnTo>
                      <a:lnTo>
                        <a:pt x="276" y="311"/>
                      </a:lnTo>
                      <a:lnTo>
                        <a:pt x="248" y="329"/>
                      </a:lnTo>
                      <a:lnTo>
                        <a:pt x="211" y="301"/>
                      </a:lnTo>
                      <a:lnTo>
                        <a:pt x="180" y="329"/>
                      </a:lnTo>
                      <a:lnTo>
                        <a:pt x="150" y="305"/>
                      </a:lnTo>
                      <a:lnTo>
                        <a:pt x="68" y="301"/>
                      </a:lnTo>
                      <a:lnTo>
                        <a:pt x="79" y="258"/>
                      </a:lnTo>
                      <a:lnTo>
                        <a:pt x="19" y="254"/>
                      </a:lnTo>
                      <a:lnTo>
                        <a:pt x="14" y="228"/>
                      </a:lnTo>
                      <a:lnTo>
                        <a:pt x="25" y="201"/>
                      </a:lnTo>
                      <a:lnTo>
                        <a:pt x="11" y="177"/>
                      </a:lnTo>
                      <a:lnTo>
                        <a:pt x="12" y="109"/>
                      </a:lnTo>
                      <a:lnTo>
                        <a:pt x="0" y="56"/>
                      </a:lnTo>
                      <a:lnTo>
                        <a:pt x="7" y="36"/>
                      </a:lnTo>
                      <a:lnTo>
                        <a:pt x="34" y="44"/>
                      </a:lnTo>
                      <a:lnTo>
                        <a:pt x="61" y="75"/>
                      </a:lnTo>
                      <a:lnTo>
                        <a:pt x="113" y="82"/>
                      </a:lnTo>
                      <a:lnTo>
                        <a:pt x="126" y="107"/>
                      </a:lnTo>
                      <a:lnTo>
                        <a:pt x="101" y="107"/>
                      </a:lnTo>
                      <a:lnTo>
                        <a:pt x="98" y="128"/>
                      </a:lnTo>
                      <a:lnTo>
                        <a:pt x="113" y="131"/>
                      </a:lnTo>
                      <a:lnTo>
                        <a:pt x="118" y="153"/>
                      </a:lnTo>
                      <a:lnTo>
                        <a:pt x="88" y="169"/>
                      </a:lnTo>
                      <a:lnTo>
                        <a:pt x="88" y="184"/>
                      </a:lnTo>
                      <a:lnTo>
                        <a:pt x="123" y="184"/>
                      </a:lnTo>
                      <a:lnTo>
                        <a:pt x="132" y="146"/>
                      </a:lnTo>
                      <a:lnTo>
                        <a:pt x="157" y="123"/>
                      </a:lnTo>
                      <a:lnTo>
                        <a:pt x="126" y="64"/>
                      </a:lnTo>
                      <a:lnTo>
                        <a:pt x="146" y="46"/>
                      </a:lnTo>
                      <a:lnTo>
                        <a:pt x="132" y="0"/>
                      </a:lnTo>
                    </a:path>
                  </a:pathLst>
                </a:custGeom>
                <a:pattFill prst="wdUpDiag">
                  <a:fgClr>
                    <a:srgbClr val="33CC33"/>
                  </a:fgClr>
                  <a:bgClr>
                    <a:schemeClr val="bg1"/>
                  </a:bgClr>
                </a:pattFill>
                <a:ln w="12700" cap="rnd">
                  <a:solidFill>
                    <a:srgbClr val="000000"/>
                  </a:solidFill>
                  <a:round/>
                  <a:headEnd/>
                  <a:tailEnd/>
                </a:ln>
              </p:spPr>
              <p:txBody>
                <a:bodyPr/>
                <a:lstStyle/>
                <a:p>
                  <a:endParaRPr lang="en-US"/>
                </a:p>
              </p:txBody>
            </p:sp>
            <p:sp>
              <p:nvSpPr>
                <p:cNvPr id="114828" name="Freeform 75" descr="Wide upward diagonal"/>
                <p:cNvSpPr>
                  <a:spLocks/>
                </p:cNvSpPr>
                <p:nvPr/>
              </p:nvSpPr>
              <p:spPr bwMode="auto">
                <a:xfrm>
                  <a:off x="342" y="2214"/>
                  <a:ext cx="537" cy="371"/>
                </a:xfrm>
                <a:custGeom>
                  <a:avLst/>
                  <a:gdLst>
                    <a:gd name="T0" fmla="*/ 1 w 811"/>
                    <a:gd name="T1" fmla="*/ 0 h 465"/>
                    <a:gd name="T2" fmla="*/ 1 w 811"/>
                    <a:gd name="T3" fmla="*/ 2 h 465"/>
                    <a:gd name="T4" fmla="*/ 1 w 811"/>
                    <a:gd name="T5" fmla="*/ 2 h 465"/>
                    <a:gd name="T6" fmla="*/ 1 w 811"/>
                    <a:gd name="T7" fmla="*/ 2 h 465"/>
                    <a:gd name="T8" fmla="*/ 1 w 811"/>
                    <a:gd name="T9" fmla="*/ 2 h 465"/>
                    <a:gd name="T10" fmla="*/ 1 w 811"/>
                    <a:gd name="T11" fmla="*/ 2 h 465"/>
                    <a:gd name="T12" fmla="*/ 1 w 811"/>
                    <a:gd name="T13" fmla="*/ 2 h 465"/>
                    <a:gd name="T14" fmla="*/ 1 w 811"/>
                    <a:gd name="T15" fmla="*/ 2 h 465"/>
                    <a:gd name="T16" fmla="*/ 1 w 811"/>
                    <a:gd name="T17" fmla="*/ 2 h 465"/>
                    <a:gd name="T18" fmla="*/ 1 w 811"/>
                    <a:gd name="T19" fmla="*/ 2 h 465"/>
                    <a:gd name="T20" fmla="*/ 1 w 811"/>
                    <a:gd name="T21" fmla="*/ 2 h 465"/>
                    <a:gd name="T22" fmla="*/ 1 w 811"/>
                    <a:gd name="T23" fmla="*/ 2 h 465"/>
                    <a:gd name="T24" fmla="*/ 1 w 811"/>
                    <a:gd name="T25" fmla="*/ 2 h 465"/>
                    <a:gd name="T26" fmla="*/ 1 w 811"/>
                    <a:gd name="T27" fmla="*/ 2 h 465"/>
                    <a:gd name="T28" fmla="*/ 1 w 811"/>
                    <a:gd name="T29" fmla="*/ 2 h 465"/>
                    <a:gd name="T30" fmla="*/ 1 w 811"/>
                    <a:gd name="T31" fmla="*/ 2 h 465"/>
                    <a:gd name="T32" fmla="*/ 1 w 811"/>
                    <a:gd name="T33" fmla="*/ 2 h 465"/>
                    <a:gd name="T34" fmla="*/ 0 w 811"/>
                    <a:gd name="T35" fmla="*/ 2 h 465"/>
                    <a:gd name="T36" fmla="*/ 1 w 811"/>
                    <a:gd name="T37" fmla="*/ 0 h 4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1"/>
                    <a:gd name="T58" fmla="*/ 0 h 465"/>
                    <a:gd name="T59" fmla="*/ 811 w 811"/>
                    <a:gd name="T60" fmla="*/ 465 h 4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1" h="465">
                      <a:moveTo>
                        <a:pt x="13" y="0"/>
                      </a:moveTo>
                      <a:lnTo>
                        <a:pt x="172" y="19"/>
                      </a:lnTo>
                      <a:lnTo>
                        <a:pt x="269" y="31"/>
                      </a:lnTo>
                      <a:lnTo>
                        <a:pt x="395" y="44"/>
                      </a:lnTo>
                      <a:lnTo>
                        <a:pt x="512" y="54"/>
                      </a:lnTo>
                      <a:lnTo>
                        <a:pt x="715" y="67"/>
                      </a:lnTo>
                      <a:lnTo>
                        <a:pt x="810" y="74"/>
                      </a:lnTo>
                      <a:lnTo>
                        <a:pt x="807" y="451"/>
                      </a:lnTo>
                      <a:lnTo>
                        <a:pt x="311" y="413"/>
                      </a:lnTo>
                      <a:lnTo>
                        <a:pt x="300" y="464"/>
                      </a:lnTo>
                      <a:lnTo>
                        <a:pt x="281" y="440"/>
                      </a:lnTo>
                      <a:lnTo>
                        <a:pt x="236" y="444"/>
                      </a:lnTo>
                      <a:lnTo>
                        <a:pt x="170" y="453"/>
                      </a:lnTo>
                      <a:lnTo>
                        <a:pt x="159" y="387"/>
                      </a:lnTo>
                      <a:lnTo>
                        <a:pt x="81" y="335"/>
                      </a:lnTo>
                      <a:lnTo>
                        <a:pt x="93" y="285"/>
                      </a:lnTo>
                      <a:lnTo>
                        <a:pt x="100" y="246"/>
                      </a:lnTo>
                      <a:lnTo>
                        <a:pt x="0" y="116"/>
                      </a:lnTo>
                      <a:lnTo>
                        <a:pt x="13" y="0"/>
                      </a:lnTo>
                    </a:path>
                  </a:pathLst>
                </a:custGeom>
                <a:pattFill prst="wdUpDiag">
                  <a:fgClr>
                    <a:srgbClr val="33CC33"/>
                  </a:fgClr>
                  <a:bgClr>
                    <a:schemeClr val="bg1"/>
                  </a:bgClr>
                </a:pattFill>
                <a:ln w="12700" cap="rnd">
                  <a:solidFill>
                    <a:srgbClr val="000000"/>
                  </a:solidFill>
                  <a:round/>
                  <a:headEnd/>
                  <a:tailEnd/>
                </a:ln>
              </p:spPr>
              <p:txBody>
                <a:bodyPr/>
                <a:lstStyle/>
                <a:p>
                  <a:endParaRPr lang="en-US"/>
                </a:p>
              </p:txBody>
            </p:sp>
            <p:sp>
              <p:nvSpPr>
                <p:cNvPr id="114829" name="Freeform 76" descr="Wide upward diagonal"/>
                <p:cNvSpPr>
                  <a:spLocks/>
                </p:cNvSpPr>
                <p:nvPr/>
              </p:nvSpPr>
              <p:spPr bwMode="auto">
                <a:xfrm>
                  <a:off x="-112" y="2349"/>
                  <a:ext cx="431" cy="365"/>
                </a:xfrm>
                <a:custGeom>
                  <a:avLst/>
                  <a:gdLst>
                    <a:gd name="T0" fmla="*/ 1 w 649"/>
                    <a:gd name="T1" fmla="*/ 0 h 455"/>
                    <a:gd name="T2" fmla="*/ 1 w 649"/>
                    <a:gd name="T3" fmla="*/ 2 h 455"/>
                    <a:gd name="T4" fmla="*/ 1 w 649"/>
                    <a:gd name="T5" fmla="*/ 2 h 455"/>
                    <a:gd name="T6" fmla="*/ 1 w 649"/>
                    <a:gd name="T7" fmla="*/ 2 h 455"/>
                    <a:gd name="T8" fmla="*/ 1 w 649"/>
                    <a:gd name="T9" fmla="*/ 2 h 455"/>
                    <a:gd name="T10" fmla="*/ 1 w 649"/>
                    <a:gd name="T11" fmla="*/ 2 h 455"/>
                    <a:gd name="T12" fmla="*/ 1 w 649"/>
                    <a:gd name="T13" fmla="*/ 2 h 455"/>
                    <a:gd name="T14" fmla="*/ 1 w 649"/>
                    <a:gd name="T15" fmla="*/ 2 h 455"/>
                    <a:gd name="T16" fmla="*/ 1 w 649"/>
                    <a:gd name="T17" fmla="*/ 2 h 455"/>
                    <a:gd name="T18" fmla="*/ 0 w 649"/>
                    <a:gd name="T19" fmla="*/ 2 h 455"/>
                    <a:gd name="T20" fmla="*/ 0 w 649"/>
                    <a:gd name="T21" fmla="*/ 2 h 455"/>
                    <a:gd name="T22" fmla="*/ 1 w 649"/>
                    <a:gd name="T23" fmla="*/ 2 h 455"/>
                    <a:gd name="T24" fmla="*/ 1 w 649"/>
                    <a:gd name="T25" fmla="*/ 2 h 455"/>
                    <a:gd name="T26" fmla="*/ 1 w 649"/>
                    <a:gd name="T27" fmla="*/ 2 h 455"/>
                    <a:gd name="T28" fmla="*/ 1 w 649"/>
                    <a:gd name="T29" fmla="*/ 2 h 455"/>
                    <a:gd name="T30" fmla="*/ 1 w 649"/>
                    <a:gd name="T31" fmla="*/ 2 h 455"/>
                    <a:gd name="T32" fmla="*/ 1 w 649"/>
                    <a:gd name="T33" fmla="*/ 2 h 455"/>
                    <a:gd name="T34" fmla="*/ 1 w 649"/>
                    <a:gd name="T35" fmla="*/ 2 h 455"/>
                    <a:gd name="T36" fmla="*/ 1 w 649"/>
                    <a:gd name="T37" fmla="*/ 2 h 455"/>
                    <a:gd name="T38" fmla="*/ 1 w 649"/>
                    <a:gd name="T39" fmla="*/ 2 h 455"/>
                    <a:gd name="T40" fmla="*/ 1 w 649"/>
                    <a:gd name="T41" fmla="*/ 2 h 455"/>
                    <a:gd name="T42" fmla="*/ 1 w 649"/>
                    <a:gd name="T43" fmla="*/ 2 h 455"/>
                    <a:gd name="T44" fmla="*/ 1 w 649"/>
                    <a:gd name="T45" fmla="*/ 2 h 455"/>
                    <a:gd name="T46" fmla="*/ 1 w 649"/>
                    <a:gd name="T47" fmla="*/ 2 h 455"/>
                    <a:gd name="T48" fmla="*/ 1 w 649"/>
                    <a:gd name="T49" fmla="*/ 2 h 455"/>
                    <a:gd name="T50" fmla="*/ 1 w 649"/>
                    <a:gd name="T51" fmla="*/ 2 h 455"/>
                    <a:gd name="T52" fmla="*/ 1 w 649"/>
                    <a:gd name="T53" fmla="*/ 0 h 4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55"/>
                    <a:gd name="T83" fmla="*/ 649 w 649"/>
                    <a:gd name="T84" fmla="*/ 455 h 4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55">
                      <a:moveTo>
                        <a:pt x="142" y="0"/>
                      </a:moveTo>
                      <a:lnTo>
                        <a:pt x="123" y="9"/>
                      </a:lnTo>
                      <a:lnTo>
                        <a:pt x="111" y="50"/>
                      </a:lnTo>
                      <a:lnTo>
                        <a:pt x="99" y="83"/>
                      </a:lnTo>
                      <a:lnTo>
                        <a:pt x="91" y="110"/>
                      </a:lnTo>
                      <a:lnTo>
                        <a:pt x="79" y="139"/>
                      </a:lnTo>
                      <a:lnTo>
                        <a:pt x="67" y="169"/>
                      </a:lnTo>
                      <a:lnTo>
                        <a:pt x="49" y="201"/>
                      </a:lnTo>
                      <a:lnTo>
                        <a:pt x="25" y="238"/>
                      </a:lnTo>
                      <a:lnTo>
                        <a:pt x="0" y="275"/>
                      </a:lnTo>
                      <a:lnTo>
                        <a:pt x="0" y="354"/>
                      </a:lnTo>
                      <a:lnTo>
                        <a:pt x="364" y="422"/>
                      </a:lnTo>
                      <a:lnTo>
                        <a:pt x="532" y="454"/>
                      </a:lnTo>
                      <a:lnTo>
                        <a:pt x="567" y="297"/>
                      </a:lnTo>
                      <a:lnTo>
                        <a:pt x="589" y="283"/>
                      </a:lnTo>
                      <a:lnTo>
                        <a:pt x="568" y="248"/>
                      </a:lnTo>
                      <a:lnTo>
                        <a:pt x="578" y="212"/>
                      </a:lnTo>
                      <a:lnTo>
                        <a:pt x="648" y="152"/>
                      </a:lnTo>
                      <a:lnTo>
                        <a:pt x="600" y="96"/>
                      </a:lnTo>
                      <a:lnTo>
                        <a:pt x="399" y="57"/>
                      </a:lnTo>
                      <a:lnTo>
                        <a:pt x="371" y="74"/>
                      </a:lnTo>
                      <a:lnTo>
                        <a:pt x="334" y="47"/>
                      </a:lnTo>
                      <a:lnTo>
                        <a:pt x="302" y="75"/>
                      </a:lnTo>
                      <a:lnTo>
                        <a:pt x="272" y="47"/>
                      </a:lnTo>
                      <a:lnTo>
                        <a:pt x="191" y="48"/>
                      </a:lnTo>
                      <a:lnTo>
                        <a:pt x="202" y="4"/>
                      </a:lnTo>
                      <a:lnTo>
                        <a:pt x="142" y="0"/>
                      </a:lnTo>
                    </a:path>
                  </a:pathLst>
                </a:custGeom>
                <a:pattFill prst="wdUpDiag">
                  <a:fgClr>
                    <a:srgbClr val="33CC33"/>
                  </a:fgClr>
                  <a:bgClr>
                    <a:schemeClr val="bg1"/>
                  </a:bgClr>
                </a:pattFill>
                <a:ln w="12700" cap="rnd">
                  <a:solidFill>
                    <a:srgbClr val="000000"/>
                  </a:solidFill>
                  <a:round/>
                  <a:headEnd/>
                  <a:tailEnd/>
                </a:ln>
              </p:spPr>
              <p:txBody>
                <a:bodyPr/>
                <a:lstStyle/>
                <a:p>
                  <a:endParaRPr lang="en-US"/>
                </a:p>
              </p:txBody>
            </p:sp>
            <p:sp>
              <p:nvSpPr>
                <p:cNvPr id="114830" name="Freeform 77" descr="Wide upward diagonal"/>
                <p:cNvSpPr>
                  <a:spLocks/>
                </p:cNvSpPr>
                <p:nvPr/>
              </p:nvSpPr>
              <p:spPr bwMode="auto">
                <a:xfrm>
                  <a:off x="-144" y="2626"/>
                  <a:ext cx="453" cy="775"/>
                </a:xfrm>
                <a:custGeom>
                  <a:avLst/>
                  <a:gdLst>
                    <a:gd name="T0" fmla="*/ 1 w 684"/>
                    <a:gd name="T1" fmla="*/ 0 h 970"/>
                    <a:gd name="T2" fmla="*/ 1 w 684"/>
                    <a:gd name="T3" fmla="*/ 2 h 970"/>
                    <a:gd name="T4" fmla="*/ 1 w 684"/>
                    <a:gd name="T5" fmla="*/ 2 h 970"/>
                    <a:gd name="T6" fmla="*/ 1 w 684"/>
                    <a:gd name="T7" fmla="*/ 2 h 970"/>
                    <a:gd name="T8" fmla="*/ 1 w 684"/>
                    <a:gd name="T9" fmla="*/ 2 h 970"/>
                    <a:gd name="T10" fmla="*/ 1 w 684"/>
                    <a:gd name="T11" fmla="*/ 2 h 970"/>
                    <a:gd name="T12" fmla="*/ 1 w 684"/>
                    <a:gd name="T13" fmla="*/ 2 h 970"/>
                    <a:gd name="T14" fmla="*/ 1 w 684"/>
                    <a:gd name="T15" fmla="*/ 2 h 970"/>
                    <a:gd name="T16" fmla="*/ 1 w 684"/>
                    <a:gd name="T17" fmla="*/ 2 h 970"/>
                    <a:gd name="T18" fmla="*/ 1 w 684"/>
                    <a:gd name="T19" fmla="*/ 2 h 970"/>
                    <a:gd name="T20" fmla="*/ 1 w 684"/>
                    <a:gd name="T21" fmla="*/ 2 h 970"/>
                    <a:gd name="T22" fmla="*/ 1 w 684"/>
                    <a:gd name="T23" fmla="*/ 2 h 970"/>
                    <a:gd name="T24" fmla="*/ 1 w 684"/>
                    <a:gd name="T25" fmla="*/ 2 h 970"/>
                    <a:gd name="T26" fmla="*/ 1 w 684"/>
                    <a:gd name="T27" fmla="*/ 2 h 970"/>
                    <a:gd name="T28" fmla="*/ 1 w 684"/>
                    <a:gd name="T29" fmla="*/ 2 h 970"/>
                    <a:gd name="T30" fmla="*/ 1 w 684"/>
                    <a:gd name="T31" fmla="*/ 2 h 970"/>
                    <a:gd name="T32" fmla="*/ 1 w 684"/>
                    <a:gd name="T33" fmla="*/ 2 h 970"/>
                    <a:gd name="T34" fmla="*/ 1 w 684"/>
                    <a:gd name="T35" fmla="*/ 2 h 970"/>
                    <a:gd name="T36" fmla="*/ 1 w 684"/>
                    <a:gd name="T37" fmla="*/ 2 h 970"/>
                    <a:gd name="T38" fmla="*/ 1 w 684"/>
                    <a:gd name="T39" fmla="*/ 2 h 970"/>
                    <a:gd name="T40" fmla="*/ 1 w 684"/>
                    <a:gd name="T41" fmla="*/ 2 h 970"/>
                    <a:gd name="T42" fmla="*/ 1 w 684"/>
                    <a:gd name="T43" fmla="*/ 2 h 970"/>
                    <a:gd name="T44" fmla="*/ 1 w 684"/>
                    <a:gd name="T45" fmla="*/ 2 h 970"/>
                    <a:gd name="T46" fmla="*/ 1 w 684"/>
                    <a:gd name="T47" fmla="*/ 2 h 970"/>
                    <a:gd name="T48" fmla="*/ 1 w 684"/>
                    <a:gd name="T49" fmla="*/ 2 h 970"/>
                    <a:gd name="T50" fmla="*/ 1 w 684"/>
                    <a:gd name="T51" fmla="*/ 2 h 970"/>
                    <a:gd name="T52" fmla="*/ 1 w 684"/>
                    <a:gd name="T53" fmla="*/ 2 h 970"/>
                    <a:gd name="T54" fmla="*/ 1 w 684"/>
                    <a:gd name="T55" fmla="*/ 2 h 970"/>
                    <a:gd name="T56" fmla="*/ 1 w 684"/>
                    <a:gd name="T57" fmla="*/ 2 h 970"/>
                    <a:gd name="T58" fmla="*/ 1 w 684"/>
                    <a:gd name="T59" fmla="*/ 2 h 970"/>
                    <a:gd name="T60" fmla="*/ 1 w 684"/>
                    <a:gd name="T61" fmla="*/ 2 h 970"/>
                    <a:gd name="T62" fmla="*/ 1 w 684"/>
                    <a:gd name="T63" fmla="*/ 2 h 970"/>
                    <a:gd name="T64" fmla="*/ 1 w 684"/>
                    <a:gd name="T65" fmla="*/ 2 h 970"/>
                    <a:gd name="T66" fmla="*/ 1 w 684"/>
                    <a:gd name="T67" fmla="*/ 2 h 970"/>
                    <a:gd name="T68" fmla="*/ 1 w 684"/>
                    <a:gd name="T69" fmla="*/ 2 h 970"/>
                    <a:gd name="T70" fmla="*/ 1 w 684"/>
                    <a:gd name="T71" fmla="*/ 2 h 970"/>
                    <a:gd name="T72" fmla="*/ 1 w 684"/>
                    <a:gd name="T73" fmla="*/ 2 h 970"/>
                    <a:gd name="T74" fmla="*/ 1 w 684"/>
                    <a:gd name="T75" fmla="*/ 2 h 970"/>
                    <a:gd name="T76" fmla="*/ 1 w 684"/>
                    <a:gd name="T77" fmla="*/ 2 h 970"/>
                    <a:gd name="T78" fmla="*/ 1 w 684"/>
                    <a:gd name="T79" fmla="*/ 2 h 970"/>
                    <a:gd name="T80" fmla="*/ 1 w 684"/>
                    <a:gd name="T81" fmla="*/ 2 h 970"/>
                    <a:gd name="T82" fmla="*/ 1 w 684"/>
                    <a:gd name="T83" fmla="*/ 2 h 970"/>
                    <a:gd name="T84" fmla="*/ 1 w 684"/>
                    <a:gd name="T85" fmla="*/ 2 h 970"/>
                    <a:gd name="T86" fmla="*/ 0 w 684"/>
                    <a:gd name="T87" fmla="*/ 2 h 970"/>
                    <a:gd name="T88" fmla="*/ 1 w 684"/>
                    <a:gd name="T89" fmla="*/ 2 h 970"/>
                    <a:gd name="T90" fmla="*/ 1 w 684"/>
                    <a:gd name="T91" fmla="*/ 2 h 970"/>
                    <a:gd name="T92" fmla="*/ 1 w 684"/>
                    <a:gd name="T93" fmla="*/ 2 h 970"/>
                    <a:gd name="T94" fmla="*/ 1 w 684"/>
                    <a:gd name="T95" fmla="*/ 0 h 9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4"/>
                    <a:gd name="T145" fmla="*/ 0 h 970"/>
                    <a:gd name="T146" fmla="*/ 684 w 684"/>
                    <a:gd name="T147" fmla="*/ 970 h 9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4" h="970">
                      <a:moveTo>
                        <a:pt x="52" y="0"/>
                      </a:moveTo>
                      <a:lnTo>
                        <a:pt x="366" y="58"/>
                      </a:lnTo>
                      <a:lnTo>
                        <a:pt x="297" y="342"/>
                      </a:lnTo>
                      <a:lnTo>
                        <a:pt x="650" y="777"/>
                      </a:lnTo>
                      <a:lnTo>
                        <a:pt x="683" y="832"/>
                      </a:lnTo>
                      <a:lnTo>
                        <a:pt x="649" y="858"/>
                      </a:lnTo>
                      <a:lnTo>
                        <a:pt x="627" y="907"/>
                      </a:lnTo>
                      <a:lnTo>
                        <a:pt x="607" y="935"/>
                      </a:lnTo>
                      <a:lnTo>
                        <a:pt x="629" y="960"/>
                      </a:lnTo>
                      <a:lnTo>
                        <a:pt x="592" y="969"/>
                      </a:lnTo>
                      <a:lnTo>
                        <a:pt x="385" y="962"/>
                      </a:lnTo>
                      <a:lnTo>
                        <a:pt x="372" y="906"/>
                      </a:lnTo>
                      <a:lnTo>
                        <a:pt x="335" y="864"/>
                      </a:lnTo>
                      <a:lnTo>
                        <a:pt x="309" y="849"/>
                      </a:lnTo>
                      <a:lnTo>
                        <a:pt x="301" y="819"/>
                      </a:lnTo>
                      <a:lnTo>
                        <a:pt x="280" y="804"/>
                      </a:lnTo>
                      <a:lnTo>
                        <a:pt x="258" y="783"/>
                      </a:lnTo>
                      <a:lnTo>
                        <a:pt x="251" y="761"/>
                      </a:lnTo>
                      <a:lnTo>
                        <a:pt x="230" y="746"/>
                      </a:lnTo>
                      <a:lnTo>
                        <a:pt x="198" y="754"/>
                      </a:lnTo>
                      <a:lnTo>
                        <a:pt x="162" y="742"/>
                      </a:lnTo>
                      <a:lnTo>
                        <a:pt x="162" y="730"/>
                      </a:lnTo>
                      <a:lnTo>
                        <a:pt x="161" y="703"/>
                      </a:lnTo>
                      <a:lnTo>
                        <a:pt x="146" y="674"/>
                      </a:lnTo>
                      <a:lnTo>
                        <a:pt x="144" y="649"/>
                      </a:lnTo>
                      <a:lnTo>
                        <a:pt x="128" y="628"/>
                      </a:lnTo>
                      <a:lnTo>
                        <a:pt x="132" y="607"/>
                      </a:lnTo>
                      <a:lnTo>
                        <a:pt x="88" y="558"/>
                      </a:lnTo>
                      <a:lnTo>
                        <a:pt x="88" y="530"/>
                      </a:lnTo>
                      <a:lnTo>
                        <a:pt x="111" y="519"/>
                      </a:lnTo>
                      <a:lnTo>
                        <a:pt x="111" y="502"/>
                      </a:lnTo>
                      <a:lnTo>
                        <a:pt x="88" y="497"/>
                      </a:lnTo>
                      <a:lnTo>
                        <a:pt x="77" y="469"/>
                      </a:lnTo>
                      <a:lnTo>
                        <a:pt x="66" y="423"/>
                      </a:lnTo>
                      <a:lnTo>
                        <a:pt x="99" y="448"/>
                      </a:lnTo>
                      <a:lnTo>
                        <a:pt x="86" y="415"/>
                      </a:lnTo>
                      <a:lnTo>
                        <a:pt x="111" y="415"/>
                      </a:lnTo>
                      <a:lnTo>
                        <a:pt x="111" y="391"/>
                      </a:lnTo>
                      <a:lnTo>
                        <a:pt x="86" y="374"/>
                      </a:lnTo>
                      <a:lnTo>
                        <a:pt x="74" y="398"/>
                      </a:lnTo>
                      <a:lnTo>
                        <a:pt x="52" y="389"/>
                      </a:lnTo>
                      <a:lnTo>
                        <a:pt x="8" y="281"/>
                      </a:lnTo>
                      <a:lnTo>
                        <a:pt x="20" y="203"/>
                      </a:lnTo>
                      <a:lnTo>
                        <a:pt x="0" y="158"/>
                      </a:lnTo>
                      <a:lnTo>
                        <a:pt x="10" y="125"/>
                      </a:lnTo>
                      <a:lnTo>
                        <a:pt x="32" y="119"/>
                      </a:lnTo>
                      <a:lnTo>
                        <a:pt x="52" y="66"/>
                      </a:lnTo>
                      <a:lnTo>
                        <a:pt x="52" y="0"/>
                      </a:lnTo>
                    </a:path>
                  </a:pathLst>
                </a:custGeom>
                <a:pattFill prst="wdUpDiag">
                  <a:fgClr>
                    <a:srgbClr val="33CC33"/>
                  </a:fgClr>
                  <a:bgClr>
                    <a:schemeClr val="bg1"/>
                  </a:bgClr>
                </a:pattFill>
                <a:ln w="12700" cap="rnd">
                  <a:solidFill>
                    <a:srgbClr val="000000"/>
                  </a:solidFill>
                  <a:round/>
                  <a:headEnd/>
                  <a:tailEnd/>
                </a:ln>
              </p:spPr>
              <p:txBody>
                <a:bodyPr/>
                <a:lstStyle/>
                <a:p>
                  <a:endParaRPr lang="en-US"/>
                </a:p>
              </p:txBody>
            </p:sp>
          </p:grpSp>
          <p:sp>
            <p:nvSpPr>
              <p:cNvPr id="114751" name="Freeform 78" descr="Wide upward diagonal"/>
              <p:cNvSpPr>
                <a:spLocks/>
              </p:cNvSpPr>
              <p:nvPr/>
            </p:nvSpPr>
            <p:spPr bwMode="auto">
              <a:xfrm>
                <a:off x="420" y="1172"/>
                <a:ext cx="523" cy="521"/>
              </a:xfrm>
              <a:custGeom>
                <a:avLst/>
                <a:gdLst>
                  <a:gd name="T0" fmla="*/ 0 w 1428"/>
                  <a:gd name="T1" fmla="*/ 0 h 1337"/>
                  <a:gd name="T2" fmla="*/ 0 w 1428"/>
                  <a:gd name="T3" fmla="*/ 0 h 1337"/>
                  <a:gd name="T4" fmla="*/ 0 w 1428"/>
                  <a:gd name="T5" fmla="*/ 0 h 1337"/>
                  <a:gd name="T6" fmla="*/ 0 w 1428"/>
                  <a:gd name="T7" fmla="*/ 0 h 1337"/>
                  <a:gd name="T8" fmla="*/ 0 w 1428"/>
                  <a:gd name="T9" fmla="*/ 0 h 1337"/>
                  <a:gd name="T10" fmla="*/ 0 w 1428"/>
                  <a:gd name="T11" fmla="*/ 0 h 1337"/>
                  <a:gd name="T12" fmla="*/ 0 w 1428"/>
                  <a:gd name="T13" fmla="*/ 0 h 1337"/>
                  <a:gd name="T14" fmla="*/ 0 w 1428"/>
                  <a:gd name="T15" fmla="*/ 0 h 1337"/>
                  <a:gd name="T16" fmla="*/ 0 w 1428"/>
                  <a:gd name="T17" fmla="*/ 0 h 1337"/>
                  <a:gd name="T18" fmla="*/ 0 w 1428"/>
                  <a:gd name="T19" fmla="*/ 0 h 1337"/>
                  <a:gd name="T20" fmla="*/ 0 w 1428"/>
                  <a:gd name="T21" fmla="*/ 0 h 1337"/>
                  <a:gd name="T22" fmla="*/ 0 w 1428"/>
                  <a:gd name="T23" fmla="*/ 0 h 1337"/>
                  <a:gd name="T24" fmla="*/ 0 w 1428"/>
                  <a:gd name="T25" fmla="*/ 0 h 1337"/>
                  <a:gd name="T26" fmla="*/ 0 w 1428"/>
                  <a:gd name="T27" fmla="*/ 0 h 1337"/>
                  <a:gd name="T28" fmla="*/ 0 w 1428"/>
                  <a:gd name="T29" fmla="*/ 0 h 1337"/>
                  <a:gd name="T30" fmla="*/ 0 w 1428"/>
                  <a:gd name="T31" fmla="*/ 0 h 1337"/>
                  <a:gd name="T32" fmla="*/ 0 w 1428"/>
                  <a:gd name="T33" fmla="*/ 0 h 1337"/>
                  <a:gd name="T34" fmla="*/ 0 w 1428"/>
                  <a:gd name="T35" fmla="*/ 0 h 1337"/>
                  <a:gd name="T36" fmla="*/ 0 w 1428"/>
                  <a:gd name="T37" fmla="*/ 0 h 1337"/>
                  <a:gd name="T38" fmla="*/ 0 w 1428"/>
                  <a:gd name="T39" fmla="*/ 0 h 1337"/>
                  <a:gd name="T40" fmla="*/ 0 w 1428"/>
                  <a:gd name="T41" fmla="*/ 0 h 1337"/>
                  <a:gd name="T42" fmla="*/ 0 w 1428"/>
                  <a:gd name="T43" fmla="*/ 0 h 1337"/>
                  <a:gd name="T44" fmla="*/ 0 w 1428"/>
                  <a:gd name="T45" fmla="*/ 0 h 1337"/>
                  <a:gd name="T46" fmla="*/ 0 w 1428"/>
                  <a:gd name="T47" fmla="*/ 0 h 1337"/>
                  <a:gd name="T48" fmla="*/ 0 w 1428"/>
                  <a:gd name="T49" fmla="*/ 0 h 1337"/>
                  <a:gd name="T50" fmla="*/ 0 w 1428"/>
                  <a:gd name="T51" fmla="*/ 0 h 1337"/>
                  <a:gd name="T52" fmla="*/ 0 w 1428"/>
                  <a:gd name="T53" fmla="*/ 0 h 1337"/>
                  <a:gd name="T54" fmla="*/ 0 w 1428"/>
                  <a:gd name="T55" fmla="*/ 0 h 1337"/>
                  <a:gd name="T56" fmla="*/ 0 w 1428"/>
                  <a:gd name="T57" fmla="*/ 0 h 1337"/>
                  <a:gd name="T58" fmla="*/ 0 w 1428"/>
                  <a:gd name="T59" fmla="*/ 0 h 1337"/>
                  <a:gd name="T60" fmla="*/ 0 w 1428"/>
                  <a:gd name="T61" fmla="*/ 0 h 1337"/>
                  <a:gd name="T62" fmla="*/ 0 w 1428"/>
                  <a:gd name="T63" fmla="*/ 0 h 1337"/>
                  <a:gd name="T64" fmla="*/ 0 w 1428"/>
                  <a:gd name="T65" fmla="*/ 0 h 1337"/>
                  <a:gd name="T66" fmla="*/ 0 w 1428"/>
                  <a:gd name="T67" fmla="*/ 0 h 1337"/>
                  <a:gd name="T68" fmla="*/ 0 w 1428"/>
                  <a:gd name="T69" fmla="*/ 0 h 1337"/>
                  <a:gd name="T70" fmla="*/ 0 w 1428"/>
                  <a:gd name="T71" fmla="*/ 0 h 1337"/>
                  <a:gd name="T72" fmla="*/ 0 w 1428"/>
                  <a:gd name="T73" fmla="*/ 0 h 1337"/>
                  <a:gd name="T74" fmla="*/ 0 w 1428"/>
                  <a:gd name="T75" fmla="*/ 0 h 1337"/>
                  <a:gd name="T76" fmla="*/ 0 w 1428"/>
                  <a:gd name="T77" fmla="*/ 0 h 1337"/>
                  <a:gd name="T78" fmla="*/ 0 w 1428"/>
                  <a:gd name="T79" fmla="*/ 0 h 1337"/>
                  <a:gd name="T80" fmla="*/ 0 w 1428"/>
                  <a:gd name="T81" fmla="*/ 0 h 1337"/>
                  <a:gd name="T82" fmla="*/ 0 w 1428"/>
                  <a:gd name="T83" fmla="*/ 0 h 13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8"/>
                  <a:gd name="T127" fmla="*/ 0 h 1337"/>
                  <a:gd name="T128" fmla="*/ 1428 w 1428"/>
                  <a:gd name="T129" fmla="*/ 1337 h 13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8" h="1337">
                    <a:moveTo>
                      <a:pt x="228" y="198"/>
                    </a:moveTo>
                    <a:lnTo>
                      <a:pt x="516" y="0"/>
                    </a:lnTo>
                    <a:lnTo>
                      <a:pt x="651" y="33"/>
                    </a:lnTo>
                    <a:lnTo>
                      <a:pt x="719" y="98"/>
                    </a:lnTo>
                    <a:lnTo>
                      <a:pt x="989" y="121"/>
                    </a:lnTo>
                    <a:lnTo>
                      <a:pt x="996" y="785"/>
                    </a:lnTo>
                    <a:lnTo>
                      <a:pt x="1085" y="805"/>
                    </a:lnTo>
                    <a:lnTo>
                      <a:pt x="1124" y="885"/>
                    </a:lnTo>
                    <a:lnTo>
                      <a:pt x="1187" y="857"/>
                    </a:lnTo>
                    <a:lnTo>
                      <a:pt x="1317" y="1037"/>
                    </a:lnTo>
                    <a:lnTo>
                      <a:pt x="1428" y="1119"/>
                    </a:lnTo>
                    <a:lnTo>
                      <a:pt x="1423" y="1192"/>
                    </a:lnTo>
                    <a:lnTo>
                      <a:pt x="1283" y="1199"/>
                    </a:lnTo>
                    <a:lnTo>
                      <a:pt x="1221" y="980"/>
                    </a:lnTo>
                    <a:lnTo>
                      <a:pt x="776" y="764"/>
                    </a:lnTo>
                    <a:lnTo>
                      <a:pt x="789" y="832"/>
                    </a:lnTo>
                    <a:lnTo>
                      <a:pt x="689" y="921"/>
                    </a:lnTo>
                    <a:lnTo>
                      <a:pt x="673" y="887"/>
                    </a:lnTo>
                    <a:lnTo>
                      <a:pt x="644" y="887"/>
                    </a:lnTo>
                    <a:lnTo>
                      <a:pt x="564" y="1071"/>
                    </a:lnTo>
                    <a:lnTo>
                      <a:pt x="316" y="1251"/>
                    </a:lnTo>
                    <a:lnTo>
                      <a:pt x="69" y="1337"/>
                    </a:lnTo>
                    <a:lnTo>
                      <a:pt x="0" y="1326"/>
                    </a:lnTo>
                    <a:lnTo>
                      <a:pt x="282" y="1173"/>
                    </a:lnTo>
                    <a:lnTo>
                      <a:pt x="316" y="1173"/>
                    </a:lnTo>
                    <a:lnTo>
                      <a:pt x="419" y="1051"/>
                    </a:lnTo>
                    <a:lnTo>
                      <a:pt x="466" y="1048"/>
                    </a:lnTo>
                    <a:lnTo>
                      <a:pt x="535" y="957"/>
                    </a:lnTo>
                    <a:lnTo>
                      <a:pt x="510" y="915"/>
                    </a:lnTo>
                    <a:lnTo>
                      <a:pt x="360" y="935"/>
                    </a:lnTo>
                    <a:lnTo>
                      <a:pt x="257" y="708"/>
                    </a:lnTo>
                    <a:lnTo>
                      <a:pt x="316" y="605"/>
                    </a:lnTo>
                    <a:lnTo>
                      <a:pt x="412" y="567"/>
                    </a:lnTo>
                    <a:lnTo>
                      <a:pt x="376" y="476"/>
                    </a:lnTo>
                    <a:lnTo>
                      <a:pt x="278" y="519"/>
                    </a:lnTo>
                    <a:lnTo>
                      <a:pt x="203" y="389"/>
                    </a:lnTo>
                    <a:lnTo>
                      <a:pt x="285" y="357"/>
                    </a:lnTo>
                    <a:lnTo>
                      <a:pt x="360" y="392"/>
                    </a:lnTo>
                    <a:lnTo>
                      <a:pt x="394" y="373"/>
                    </a:lnTo>
                    <a:lnTo>
                      <a:pt x="332" y="262"/>
                    </a:lnTo>
                    <a:lnTo>
                      <a:pt x="225" y="253"/>
                    </a:lnTo>
                    <a:lnTo>
                      <a:pt x="228" y="198"/>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52" name="Freeform 79" descr="Wide upward diagonal"/>
              <p:cNvSpPr>
                <a:spLocks/>
              </p:cNvSpPr>
              <p:nvPr/>
            </p:nvSpPr>
            <p:spPr bwMode="auto">
              <a:xfrm>
                <a:off x="210" y="1748"/>
                <a:ext cx="60" cy="57"/>
              </a:xfrm>
              <a:custGeom>
                <a:avLst/>
                <a:gdLst>
                  <a:gd name="T0" fmla="*/ 0 w 144"/>
                  <a:gd name="T1" fmla="*/ 0 h 142"/>
                  <a:gd name="T2" fmla="*/ 0 w 144"/>
                  <a:gd name="T3" fmla="*/ 0 h 142"/>
                  <a:gd name="T4" fmla="*/ 0 w 144"/>
                  <a:gd name="T5" fmla="*/ 0 h 142"/>
                  <a:gd name="T6" fmla="*/ 0 w 144"/>
                  <a:gd name="T7" fmla="*/ 0 h 142"/>
                  <a:gd name="T8" fmla="*/ 0 w 144"/>
                  <a:gd name="T9" fmla="*/ 0 h 142"/>
                  <a:gd name="T10" fmla="*/ 0 w 144"/>
                  <a:gd name="T11" fmla="*/ 0 h 142"/>
                  <a:gd name="T12" fmla="*/ 0 w 144"/>
                  <a:gd name="T13" fmla="*/ 0 h 142"/>
                  <a:gd name="T14" fmla="*/ 0 60000 65536"/>
                  <a:gd name="T15" fmla="*/ 0 60000 65536"/>
                  <a:gd name="T16" fmla="*/ 0 60000 65536"/>
                  <a:gd name="T17" fmla="*/ 0 60000 65536"/>
                  <a:gd name="T18" fmla="*/ 0 60000 65536"/>
                  <a:gd name="T19" fmla="*/ 0 60000 65536"/>
                  <a:gd name="T20" fmla="*/ 0 60000 65536"/>
                  <a:gd name="T21" fmla="*/ 0 w 144"/>
                  <a:gd name="T22" fmla="*/ 0 h 142"/>
                  <a:gd name="T23" fmla="*/ 144 w 14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42">
                    <a:moveTo>
                      <a:pt x="32" y="15"/>
                    </a:moveTo>
                    <a:lnTo>
                      <a:pt x="0" y="84"/>
                    </a:lnTo>
                    <a:lnTo>
                      <a:pt x="55" y="129"/>
                    </a:lnTo>
                    <a:lnTo>
                      <a:pt x="121" y="142"/>
                    </a:lnTo>
                    <a:lnTo>
                      <a:pt x="144" y="86"/>
                    </a:lnTo>
                    <a:lnTo>
                      <a:pt x="130" y="0"/>
                    </a:lnTo>
                    <a:lnTo>
                      <a:pt x="32" y="15"/>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53" name="Freeform 80" descr="Wide upward diagonal"/>
              <p:cNvSpPr>
                <a:spLocks/>
              </p:cNvSpPr>
              <p:nvPr/>
            </p:nvSpPr>
            <p:spPr bwMode="auto">
              <a:xfrm>
                <a:off x="210" y="1748"/>
                <a:ext cx="60" cy="57"/>
              </a:xfrm>
              <a:custGeom>
                <a:avLst/>
                <a:gdLst>
                  <a:gd name="T0" fmla="*/ 0 w 144"/>
                  <a:gd name="T1" fmla="*/ 0 h 142"/>
                  <a:gd name="T2" fmla="*/ 0 w 144"/>
                  <a:gd name="T3" fmla="*/ 0 h 142"/>
                  <a:gd name="T4" fmla="*/ 0 w 144"/>
                  <a:gd name="T5" fmla="*/ 0 h 142"/>
                  <a:gd name="T6" fmla="*/ 0 w 144"/>
                  <a:gd name="T7" fmla="*/ 0 h 142"/>
                  <a:gd name="T8" fmla="*/ 0 w 144"/>
                  <a:gd name="T9" fmla="*/ 0 h 142"/>
                  <a:gd name="T10" fmla="*/ 0 w 144"/>
                  <a:gd name="T11" fmla="*/ 0 h 142"/>
                  <a:gd name="T12" fmla="*/ 0 w 144"/>
                  <a:gd name="T13" fmla="*/ 0 h 142"/>
                  <a:gd name="T14" fmla="*/ 0 60000 65536"/>
                  <a:gd name="T15" fmla="*/ 0 60000 65536"/>
                  <a:gd name="T16" fmla="*/ 0 60000 65536"/>
                  <a:gd name="T17" fmla="*/ 0 60000 65536"/>
                  <a:gd name="T18" fmla="*/ 0 60000 65536"/>
                  <a:gd name="T19" fmla="*/ 0 60000 65536"/>
                  <a:gd name="T20" fmla="*/ 0 60000 65536"/>
                  <a:gd name="T21" fmla="*/ 0 w 144"/>
                  <a:gd name="T22" fmla="*/ 0 h 142"/>
                  <a:gd name="T23" fmla="*/ 144 w 14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42">
                    <a:moveTo>
                      <a:pt x="32" y="15"/>
                    </a:moveTo>
                    <a:lnTo>
                      <a:pt x="0" y="84"/>
                    </a:lnTo>
                    <a:lnTo>
                      <a:pt x="55" y="129"/>
                    </a:lnTo>
                    <a:lnTo>
                      <a:pt x="121" y="142"/>
                    </a:lnTo>
                    <a:lnTo>
                      <a:pt x="144" y="86"/>
                    </a:lnTo>
                    <a:lnTo>
                      <a:pt x="130" y="0"/>
                    </a:lnTo>
                    <a:lnTo>
                      <a:pt x="32" y="15"/>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54" name="Freeform 81" descr="Wide upward diagonal"/>
              <p:cNvSpPr>
                <a:spLocks/>
              </p:cNvSpPr>
              <p:nvPr/>
            </p:nvSpPr>
            <p:spPr bwMode="auto">
              <a:xfrm>
                <a:off x="266" y="1787"/>
                <a:ext cx="88" cy="66"/>
              </a:xfrm>
              <a:custGeom>
                <a:avLst/>
                <a:gdLst>
                  <a:gd name="T0" fmla="*/ 0 w 216"/>
                  <a:gd name="T1" fmla="*/ 0 h 161"/>
                  <a:gd name="T2" fmla="*/ 0 w 216"/>
                  <a:gd name="T3" fmla="*/ 0 h 161"/>
                  <a:gd name="T4" fmla="*/ 0 w 216"/>
                  <a:gd name="T5" fmla="*/ 0 h 161"/>
                  <a:gd name="T6" fmla="*/ 0 w 216"/>
                  <a:gd name="T7" fmla="*/ 0 h 161"/>
                  <a:gd name="T8" fmla="*/ 0 w 216"/>
                  <a:gd name="T9" fmla="*/ 0 h 161"/>
                  <a:gd name="T10" fmla="*/ 0 w 216"/>
                  <a:gd name="T11" fmla="*/ 0 h 161"/>
                  <a:gd name="T12" fmla="*/ 0 w 216"/>
                  <a:gd name="T13" fmla="*/ 0 h 161"/>
                  <a:gd name="T14" fmla="*/ 0 w 216"/>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161"/>
                  <a:gd name="T26" fmla="*/ 216 w 216"/>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61">
                    <a:moveTo>
                      <a:pt x="0" y="59"/>
                    </a:moveTo>
                    <a:lnTo>
                      <a:pt x="147" y="0"/>
                    </a:lnTo>
                    <a:lnTo>
                      <a:pt x="175" y="70"/>
                    </a:lnTo>
                    <a:lnTo>
                      <a:pt x="204" y="86"/>
                    </a:lnTo>
                    <a:lnTo>
                      <a:pt x="216" y="141"/>
                    </a:lnTo>
                    <a:lnTo>
                      <a:pt x="143" y="150"/>
                    </a:lnTo>
                    <a:lnTo>
                      <a:pt x="90" y="161"/>
                    </a:lnTo>
                    <a:lnTo>
                      <a:pt x="0" y="59"/>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55" name="Freeform 82" descr="Wide upward diagonal"/>
              <p:cNvSpPr>
                <a:spLocks/>
              </p:cNvSpPr>
              <p:nvPr/>
            </p:nvSpPr>
            <p:spPr bwMode="auto">
              <a:xfrm>
                <a:off x="266" y="1787"/>
                <a:ext cx="88" cy="66"/>
              </a:xfrm>
              <a:custGeom>
                <a:avLst/>
                <a:gdLst>
                  <a:gd name="T0" fmla="*/ 0 w 216"/>
                  <a:gd name="T1" fmla="*/ 0 h 161"/>
                  <a:gd name="T2" fmla="*/ 0 w 216"/>
                  <a:gd name="T3" fmla="*/ 0 h 161"/>
                  <a:gd name="T4" fmla="*/ 0 w 216"/>
                  <a:gd name="T5" fmla="*/ 0 h 161"/>
                  <a:gd name="T6" fmla="*/ 0 w 216"/>
                  <a:gd name="T7" fmla="*/ 0 h 161"/>
                  <a:gd name="T8" fmla="*/ 0 w 216"/>
                  <a:gd name="T9" fmla="*/ 0 h 161"/>
                  <a:gd name="T10" fmla="*/ 0 w 216"/>
                  <a:gd name="T11" fmla="*/ 0 h 161"/>
                  <a:gd name="T12" fmla="*/ 0 w 216"/>
                  <a:gd name="T13" fmla="*/ 0 h 161"/>
                  <a:gd name="T14" fmla="*/ 0 w 216"/>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161"/>
                  <a:gd name="T26" fmla="*/ 216 w 216"/>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61">
                    <a:moveTo>
                      <a:pt x="0" y="59"/>
                    </a:moveTo>
                    <a:lnTo>
                      <a:pt x="147" y="0"/>
                    </a:lnTo>
                    <a:lnTo>
                      <a:pt x="175" y="70"/>
                    </a:lnTo>
                    <a:lnTo>
                      <a:pt x="204" y="86"/>
                    </a:lnTo>
                    <a:lnTo>
                      <a:pt x="216" y="141"/>
                    </a:lnTo>
                    <a:lnTo>
                      <a:pt x="143" y="150"/>
                    </a:lnTo>
                    <a:lnTo>
                      <a:pt x="90" y="161"/>
                    </a:lnTo>
                    <a:lnTo>
                      <a:pt x="0" y="59"/>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56" name="Freeform 83" descr="Wide upward diagonal"/>
              <p:cNvSpPr>
                <a:spLocks/>
              </p:cNvSpPr>
              <p:nvPr/>
            </p:nvSpPr>
            <p:spPr bwMode="auto">
              <a:xfrm>
                <a:off x="357" y="1838"/>
                <a:ext cx="69" cy="34"/>
              </a:xfrm>
              <a:custGeom>
                <a:avLst/>
                <a:gdLst>
                  <a:gd name="T0" fmla="*/ 0 w 172"/>
                  <a:gd name="T1" fmla="*/ 0 h 86"/>
                  <a:gd name="T2" fmla="*/ 0 w 172"/>
                  <a:gd name="T3" fmla="*/ 0 h 86"/>
                  <a:gd name="T4" fmla="*/ 0 w 172"/>
                  <a:gd name="T5" fmla="*/ 0 h 86"/>
                  <a:gd name="T6" fmla="*/ 0 w 172"/>
                  <a:gd name="T7" fmla="*/ 0 h 86"/>
                  <a:gd name="T8" fmla="*/ 0 w 172"/>
                  <a:gd name="T9" fmla="*/ 0 h 86"/>
                  <a:gd name="T10" fmla="*/ 0 w 172"/>
                  <a:gd name="T11" fmla="*/ 0 h 86"/>
                  <a:gd name="T12" fmla="*/ 0 w 172"/>
                  <a:gd name="T13" fmla="*/ 0 h 86"/>
                  <a:gd name="T14" fmla="*/ 0 w 172"/>
                  <a:gd name="T15" fmla="*/ 0 h 86"/>
                  <a:gd name="T16" fmla="*/ 0 w 172"/>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86"/>
                  <a:gd name="T29" fmla="*/ 172 w 172"/>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86">
                    <a:moveTo>
                      <a:pt x="27" y="4"/>
                    </a:moveTo>
                    <a:lnTo>
                      <a:pt x="0" y="81"/>
                    </a:lnTo>
                    <a:lnTo>
                      <a:pt x="45" y="86"/>
                    </a:lnTo>
                    <a:lnTo>
                      <a:pt x="74" y="68"/>
                    </a:lnTo>
                    <a:lnTo>
                      <a:pt x="127" y="70"/>
                    </a:lnTo>
                    <a:lnTo>
                      <a:pt x="172" y="36"/>
                    </a:lnTo>
                    <a:lnTo>
                      <a:pt x="141" y="25"/>
                    </a:lnTo>
                    <a:lnTo>
                      <a:pt x="120" y="0"/>
                    </a:lnTo>
                    <a:lnTo>
                      <a:pt x="27" y="4"/>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57" name="Freeform 84" descr="Wide upward diagonal"/>
              <p:cNvSpPr>
                <a:spLocks/>
              </p:cNvSpPr>
              <p:nvPr/>
            </p:nvSpPr>
            <p:spPr bwMode="auto">
              <a:xfrm>
                <a:off x="357" y="1838"/>
                <a:ext cx="69" cy="34"/>
              </a:xfrm>
              <a:custGeom>
                <a:avLst/>
                <a:gdLst>
                  <a:gd name="T0" fmla="*/ 0 w 172"/>
                  <a:gd name="T1" fmla="*/ 0 h 86"/>
                  <a:gd name="T2" fmla="*/ 0 w 172"/>
                  <a:gd name="T3" fmla="*/ 0 h 86"/>
                  <a:gd name="T4" fmla="*/ 0 w 172"/>
                  <a:gd name="T5" fmla="*/ 0 h 86"/>
                  <a:gd name="T6" fmla="*/ 0 w 172"/>
                  <a:gd name="T7" fmla="*/ 0 h 86"/>
                  <a:gd name="T8" fmla="*/ 0 w 172"/>
                  <a:gd name="T9" fmla="*/ 0 h 86"/>
                  <a:gd name="T10" fmla="*/ 0 w 172"/>
                  <a:gd name="T11" fmla="*/ 0 h 86"/>
                  <a:gd name="T12" fmla="*/ 0 w 172"/>
                  <a:gd name="T13" fmla="*/ 0 h 86"/>
                  <a:gd name="T14" fmla="*/ 0 w 172"/>
                  <a:gd name="T15" fmla="*/ 0 h 86"/>
                  <a:gd name="T16" fmla="*/ 0 w 172"/>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86"/>
                  <a:gd name="T29" fmla="*/ 172 w 172"/>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86">
                    <a:moveTo>
                      <a:pt x="27" y="4"/>
                    </a:moveTo>
                    <a:lnTo>
                      <a:pt x="0" y="81"/>
                    </a:lnTo>
                    <a:lnTo>
                      <a:pt x="45" y="86"/>
                    </a:lnTo>
                    <a:lnTo>
                      <a:pt x="74" y="68"/>
                    </a:lnTo>
                    <a:lnTo>
                      <a:pt x="127" y="70"/>
                    </a:lnTo>
                    <a:lnTo>
                      <a:pt x="172" y="36"/>
                    </a:lnTo>
                    <a:lnTo>
                      <a:pt x="141" y="25"/>
                    </a:lnTo>
                    <a:lnTo>
                      <a:pt x="120" y="0"/>
                    </a:lnTo>
                    <a:lnTo>
                      <a:pt x="27" y="4"/>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58" name="Freeform 85" descr="Wide upward diagonal"/>
              <p:cNvSpPr>
                <a:spLocks/>
              </p:cNvSpPr>
              <p:nvPr/>
            </p:nvSpPr>
            <p:spPr bwMode="auto">
              <a:xfrm>
                <a:off x="377" y="1886"/>
                <a:ext cx="29" cy="25"/>
              </a:xfrm>
              <a:custGeom>
                <a:avLst/>
                <a:gdLst>
                  <a:gd name="T0" fmla="*/ 0 w 72"/>
                  <a:gd name="T1" fmla="*/ 0 h 61"/>
                  <a:gd name="T2" fmla="*/ 0 w 72"/>
                  <a:gd name="T3" fmla="*/ 0 h 61"/>
                  <a:gd name="T4" fmla="*/ 0 w 72"/>
                  <a:gd name="T5" fmla="*/ 0 h 61"/>
                  <a:gd name="T6" fmla="*/ 0 w 72"/>
                  <a:gd name="T7" fmla="*/ 0 h 61"/>
                  <a:gd name="T8" fmla="*/ 0 w 72"/>
                  <a:gd name="T9" fmla="*/ 0 h 61"/>
                  <a:gd name="T10" fmla="*/ 0 60000 65536"/>
                  <a:gd name="T11" fmla="*/ 0 60000 65536"/>
                  <a:gd name="T12" fmla="*/ 0 60000 65536"/>
                  <a:gd name="T13" fmla="*/ 0 60000 65536"/>
                  <a:gd name="T14" fmla="*/ 0 60000 65536"/>
                  <a:gd name="T15" fmla="*/ 0 w 72"/>
                  <a:gd name="T16" fmla="*/ 0 h 61"/>
                  <a:gd name="T17" fmla="*/ 72 w 72"/>
                  <a:gd name="T18" fmla="*/ 61 h 61"/>
                </a:gdLst>
                <a:ahLst/>
                <a:cxnLst>
                  <a:cxn ang="T10">
                    <a:pos x="T0" y="T1"/>
                  </a:cxn>
                  <a:cxn ang="T11">
                    <a:pos x="T2" y="T3"/>
                  </a:cxn>
                  <a:cxn ang="T12">
                    <a:pos x="T4" y="T5"/>
                  </a:cxn>
                  <a:cxn ang="T13">
                    <a:pos x="T6" y="T7"/>
                  </a:cxn>
                  <a:cxn ang="T14">
                    <a:pos x="T8" y="T9"/>
                  </a:cxn>
                </a:cxnLst>
                <a:rect l="T15" t="T16" r="T17" b="T18"/>
                <a:pathLst>
                  <a:path w="72" h="61">
                    <a:moveTo>
                      <a:pt x="63" y="0"/>
                    </a:moveTo>
                    <a:lnTo>
                      <a:pt x="0" y="5"/>
                    </a:lnTo>
                    <a:lnTo>
                      <a:pt x="11" y="61"/>
                    </a:lnTo>
                    <a:lnTo>
                      <a:pt x="72" y="48"/>
                    </a:lnTo>
                    <a:lnTo>
                      <a:pt x="63" y="0"/>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59" name="Freeform 86" descr="Wide upward diagonal"/>
              <p:cNvSpPr>
                <a:spLocks/>
              </p:cNvSpPr>
              <p:nvPr/>
            </p:nvSpPr>
            <p:spPr bwMode="auto">
              <a:xfrm>
                <a:off x="377" y="1886"/>
                <a:ext cx="29" cy="25"/>
              </a:xfrm>
              <a:custGeom>
                <a:avLst/>
                <a:gdLst>
                  <a:gd name="T0" fmla="*/ 0 w 72"/>
                  <a:gd name="T1" fmla="*/ 0 h 61"/>
                  <a:gd name="T2" fmla="*/ 0 w 72"/>
                  <a:gd name="T3" fmla="*/ 0 h 61"/>
                  <a:gd name="T4" fmla="*/ 0 w 72"/>
                  <a:gd name="T5" fmla="*/ 0 h 61"/>
                  <a:gd name="T6" fmla="*/ 0 w 72"/>
                  <a:gd name="T7" fmla="*/ 0 h 61"/>
                  <a:gd name="T8" fmla="*/ 0 w 72"/>
                  <a:gd name="T9" fmla="*/ 0 h 61"/>
                  <a:gd name="T10" fmla="*/ 0 60000 65536"/>
                  <a:gd name="T11" fmla="*/ 0 60000 65536"/>
                  <a:gd name="T12" fmla="*/ 0 60000 65536"/>
                  <a:gd name="T13" fmla="*/ 0 60000 65536"/>
                  <a:gd name="T14" fmla="*/ 0 60000 65536"/>
                  <a:gd name="T15" fmla="*/ 0 w 72"/>
                  <a:gd name="T16" fmla="*/ 0 h 61"/>
                  <a:gd name="T17" fmla="*/ 72 w 72"/>
                  <a:gd name="T18" fmla="*/ 61 h 61"/>
                </a:gdLst>
                <a:ahLst/>
                <a:cxnLst>
                  <a:cxn ang="T10">
                    <a:pos x="T0" y="T1"/>
                  </a:cxn>
                  <a:cxn ang="T11">
                    <a:pos x="T2" y="T3"/>
                  </a:cxn>
                  <a:cxn ang="T12">
                    <a:pos x="T4" y="T5"/>
                  </a:cxn>
                  <a:cxn ang="T13">
                    <a:pos x="T6" y="T7"/>
                  </a:cxn>
                  <a:cxn ang="T14">
                    <a:pos x="T8" y="T9"/>
                  </a:cxn>
                </a:cxnLst>
                <a:rect l="T15" t="T16" r="T17" b="T18"/>
                <a:pathLst>
                  <a:path w="72" h="61">
                    <a:moveTo>
                      <a:pt x="63" y="0"/>
                    </a:moveTo>
                    <a:lnTo>
                      <a:pt x="0" y="5"/>
                    </a:lnTo>
                    <a:lnTo>
                      <a:pt x="11" y="61"/>
                    </a:lnTo>
                    <a:lnTo>
                      <a:pt x="72" y="48"/>
                    </a:lnTo>
                    <a:lnTo>
                      <a:pt x="63" y="0"/>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60" name="Freeform 87" descr="Wide upward diagonal"/>
              <p:cNvSpPr>
                <a:spLocks/>
              </p:cNvSpPr>
              <p:nvPr/>
            </p:nvSpPr>
            <p:spPr bwMode="auto">
              <a:xfrm>
                <a:off x="410" y="1912"/>
                <a:ext cx="18" cy="26"/>
              </a:xfrm>
              <a:custGeom>
                <a:avLst/>
                <a:gdLst>
                  <a:gd name="T0" fmla="*/ 0 w 46"/>
                  <a:gd name="T1" fmla="*/ 0 h 61"/>
                  <a:gd name="T2" fmla="*/ 0 w 46"/>
                  <a:gd name="T3" fmla="*/ 0 h 61"/>
                  <a:gd name="T4" fmla="*/ 0 w 46"/>
                  <a:gd name="T5" fmla="*/ 0 h 61"/>
                  <a:gd name="T6" fmla="*/ 0 w 46"/>
                  <a:gd name="T7" fmla="*/ 0 h 61"/>
                  <a:gd name="T8" fmla="*/ 0 w 46"/>
                  <a:gd name="T9" fmla="*/ 0 h 61"/>
                  <a:gd name="T10" fmla="*/ 0 60000 65536"/>
                  <a:gd name="T11" fmla="*/ 0 60000 65536"/>
                  <a:gd name="T12" fmla="*/ 0 60000 65536"/>
                  <a:gd name="T13" fmla="*/ 0 60000 65536"/>
                  <a:gd name="T14" fmla="*/ 0 60000 65536"/>
                  <a:gd name="T15" fmla="*/ 0 w 46"/>
                  <a:gd name="T16" fmla="*/ 0 h 61"/>
                  <a:gd name="T17" fmla="*/ 46 w 46"/>
                  <a:gd name="T18" fmla="*/ 61 h 61"/>
                </a:gdLst>
                <a:ahLst/>
                <a:cxnLst>
                  <a:cxn ang="T10">
                    <a:pos x="T0" y="T1"/>
                  </a:cxn>
                  <a:cxn ang="T11">
                    <a:pos x="T2" y="T3"/>
                  </a:cxn>
                  <a:cxn ang="T12">
                    <a:pos x="T4" y="T5"/>
                  </a:cxn>
                  <a:cxn ang="T13">
                    <a:pos x="T6" y="T7"/>
                  </a:cxn>
                  <a:cxn ang="T14">
                    <a:pos x="T8" y="T9"/>
                  </a:cxn>
                </a:cxnLst>
                <a:rect l="T15" t="T16" r="T17" b="T18"/>
                <a:pathLst>
                  <a:path w="46" h="61">
                    <a:moveTo>
                      <a:pt x="0" y="23"/>
                    </a:moveTo>
                    <a:lnTo>
                      <a:pt x="46" y="0"/>
                    </a:lnTo>
                    <a:lnTo>
                      <a:pt x="46" y="52"/>
                    </a:lnTo>
                    <a:lnTo>
                      <a:pt x="14" y="61"/>
                    </a:lnTo>
                    <a:lnTo>
                      <a:pt x="0" y="23"/>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61" name="Freeform 88" descr="Wide upward diagonal"/>
              <p:cNvSpPr>
                <a:spLocks/>
              </p:cNvSpPr>
              <p:nvPr/>
            </p:nvSpPr>
            <p:spPr bwMode="auto">
              <a:xfrm>
                <a:off x="410" y="1912"/>
                <a:ext cx="18" cy="26"/>
              </a:xfrm>
              <a:custGeom>
                <a:avLst/>
                <a:gdLst>
                  <a:gd name="T0" fmla="*/ 0 w 46"/>
                  <a:gd name="T1" fmla="*/ 0 h 61"/>
                  <a:gd name="T2" fmla="*/ 0 w 46"/>
                  <a:gd name="T3" fmla="*/ 0 h 61"/>
                  <a:gd name="T4" fmla="*/ 0 w 46"/>
                  <a:gd name="T5" fmla="*/ 0 h 61"/>
                  <a:gd name="T6" fmla="*/ 0 w 46"/>
                  <a:gd name="T7" fmla="*/ 0 h 61"/>
                  <a:gd name="T8" fmla="*/ 0 w 46"/>
                  <a:gd name="T9" fmla="*/ 0 h 61"/>
                  <a:gd name="T10" fmla="*/ 0 60000 65536"/>
                  <a:gd name="T11" fmla="*/ 0 60000 65536"/>
                  <a:gd name="T12" fmla="*/ 0 60000 65536"/>
                  <a:gd name="T13" fmla="*/ 0 60000 65536"/>
                  <a:gd name="T14" fmla="*/ 0 60000 65536"/>
                  <a:gd name="T15" fmla="*/ 0 w 46"/>
                  <a:gd name="T16" fmla="*/ 0 h 61"/>
                  <a:gd name="T17" fmla="*/ 46 w 46"/>
                  <a:gd name="T18" fmla="*/ 61 h 61"/>
                </a:gdLst>
                <a:ahLst/>
                <a:cxnLst>
                  <a:cxn ang="T10">
                    <a:pos x="T0" y="T1"/>
                  </a:cxn>
                  <a:cxn ang="T11">
                    <a:pos x="T2" y="T3"/>
                  </a:cxn>
                  <a:cxn ang="T12">
                    <a:pos x="T4" y="T5"/>
                  </a:cxn>
                  <a:cxn ang="T13">
                    <a:pos x="T6" y="T7"/>
                  </a:cxn>
                  <a:cxn ang="T14">
                    <a:pos x="T8" y="T9"/>
                  </a:cxn>
                </a:cxnLst>
                <a:rect l="T15" t="T16" r="T17" b="T18"/>
                <a:pathLst>
                  <a:path w="46" h="61">
                    <a:moveTo>
                      <a:pt x="0" y="23"/>
                    </a:moveTo>
                    <a:lnTo>
                      <a:pt x="46" y="0"/>
                    </a:lnTo>
                    <a:lnTo>
                      <a:pt x="46" y="52"/>
                    </a:lnTo>
                    <a:lnTo>
                      <a:pt x="14" y="61"/>
                    </a:lnTo>
                    <a:lnTo>
                      <a:pt x="0" y="23"/>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62" name="Freeform 89" descr="Wide upward diagonal"/>
              <p:cNvSpPr>
                <a:spLocks/>
              </p:cNvSpPr>
              <p:nvPr/>
            </p:nvSpPr>
            <p:spPr bwMode="auto">
              <a:xfrm>
                <a:off x="458" y="1925"/>
                <a:ext cx="119" cy="141"/>
              </a:xfrm>
              <a:custGeom>
                <a:avLst/>
                <a:gdLst>
                  <a:gd name="T0" fmla="*/ 0 w 291"/>
                  <a:gd name="T1" fmla="*/ 0 h 346"/>
                  <a:gd name="T2" fmla="*/ 0 w 291"/>
                  <a:gd name="T3" fmla="*/ 0 h 346"/>
                  <a:gd name="T4" fmla="*/ 0 w 291"/>
                  <a:gd name="T5" fmla="*/ 0 h 346"/>
                  <a:gd name="T6" fmla="*/ 0 w 291"/>
                  <a:gd name="T7" fmla="*/ 0 h 346"/>
                  <a:gd name="T8" fmla="*/ 0 w 291"/>
                  <a:gd name="T9" fmla="*/ 0 h 346"/>
                  <a:gd name="T10" fmla="*/ 0 w 291"/>
                  <a:gd name="T11" fmla="*/ 0 h 346"/>
                  <a:gd name="T12" fmla="*/ 0 w 291"/>
                  <a:gd name="T13" fmla="*/ 0 h 346"/>
                  <a:gd name="T14" fmla="*/ 0 w 291"/>
                  <a:gd name="T15" fmla="*/ 0 h 346"/>
                  <a:gd name="T16" fmla="*/ 0 w 291"/>
                  <a:gd name="T17" fmla="*/ 0 h 346"/>
                  <a:gd name="T18" fmla="*/ 0 w 291"/>
                  <a:gd name="T19" fmla="*/ 0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46"/>
                  <a:gd name="T32" fmla="*/ 291 w 291"/>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46">
                    <a:moveTo>
                      <a:pt x="50" y="0"/>
                    </a:moveTo>
                    <a:lnTo>
                      <a:pt x="0" y="132"/>
                    </a:lnTo>
                    <a:lnTo>
                      <a:pt x="34" y="196"/>
                    </a:lnTo>
                    <a:lnTo>
                      <a:pt x="34" y="314"/>
                    </a:lnTo>
                    <a:lnTo>
                      <a:pt x="105" y="346"/>
                    </a:lnTo>
                    <a:lnTo>
                      <a:pt x="137" y="276"/>
                    </a:lnTo>
                    <a:lnTo>
                      <a:pt x="226" y="260"/>
                    </a:lnTo>
                    <a:lnTo>
                      <a:pt x="291" y="185"/>
                    </a:lnTo>
                    <a:lnTo>
                      <a:pt x="223" y="67"/>
                    </a:lnTo>
                    <a:lnTo>
                      <a:pt x="50" y="0"/>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63" name="Freeform 90" descr="Wide upward diagonal"/>
              <p:cNvSpPr>
                <a:spLocks/>
              </p:cNvSpPr>
              <p:nvPr/>
            </p:nvSpPr>
            <p:spPr bwMode="auto">
              <a:xfrm>
                <a:off x="458" y="1925"/>
                <a:ext cx="119" cy="141"/>
              </a:xfrm>
              <a:custGeom>
                <a:avLst/>
                <a:gdLst>
                  <a:gd name="T0" fmla="*/ 0 w 291"/>
                  <a:gd name="T1" fmla="*/ 0 h 346"/>
                  <a:gd name="T2" fmla="*/ 0 w 291"/>
                  <a:gd name="T3" fmla="*/ 0 h 346"/>
                  <a:gd name="T4" fmla="*/ 0 w 291"/>
                  <a:gd name="T5" fmla="*/ 0 h 346"/>
                  <a:gd name="T6" fmla="*/ 0 w 291"/>
                  <a:gd name="T7" fmla="*/ 0 h 346"/>
                  <a:gd name="T8" fmla="*/ 0 w 291"/>
                  <a:gd name="T9" fmla="*/ 0 h 346"/>
                  <a:gd name="T10" fmla="*/ 0 w 291"/>
                  <a:gd name="T11" fmla="*/ 0 h 346"/>
                  <a:gd name="T12" fmla="*/ 0 w 291"/>
                  <a:gd name="T13" fmla="*/ 0 h 346"/>
                  <a:gd name="T14" fmla="*/ 0 w 291"/>
                  <a:gd name="T15" fmla="*/ 0 h 346"/>
                  <a:gd name="T16" fmla="*/ 0 w 291"/>
                  <a:gd name="T17" fmla="*/ 0 h 346"/>
                  <a:gd name="T18" fmla="*/ 0 w 291"/>
                  <a:gd name="T19" fmla="*/ 0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46"/>
                  <a:gd name="T32" fmla="*/ 291 w 291"/>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46">
                    <a:moveTo>
                      <a:pt x="50" y="0"/>
                    </a:moveTo>
                    <a:lnTo>
                      <a:pt x="0" y="132"/>
                    </a:lnTo>
                    <a:lnTo>
                      <a:pt x="34" y="196"/>
                    </a:lnTo>
                    <a:lnTo>
                      <a:pt x="34" y="314"/>
                    </a:lnTo>
                    <a:lnTo>
                      <a:pt x="105" y="346"/>
                    </a:lnTo>
                    <a:lnTo>
                      <a:pt x="137" y="276"/>
                    </a:lnTo>
                    <a:lnTo>
                      <a:pt x="226" y="260"/>
                    </a:lnTo>
                    <a:lnTo>
                      <a:pt x="291" y="185"/>
                    </a:lnTo>
                    <a:lnTo>
                      <a:pt x="223" y="67"/>
                    </a:lnTo>
                    <a:lnTo>
                      <a:pt x="50" y="0"/>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64" name="Freeform 91" descr="Wide upward diagonal"/>
              <p:cNvSpPr>
                <a:spLocks/>
              </p:cNvSpPr>
              <p:nvPr/>
            </p:nvSpPr>
            <p:spPr bwMode="auto">
              <a:xfrm>
                <a:off x="416" y="1858"/>
                <a:ext cx="65" cy="55"/>
              </a:xfrm>
              <a:custGeom>
                <a:avLst/>
                <a:gdLst>
                  <a:gd name="T0" fmla="*/ 0 w 161"/>
                  <a:gd name="T1" fmla="*/ 0 h 134"/>
                  <a:gd name="T2" fmla="*/ 0 w 161"/>
                  <a:gd name="T3" fmla="*/ 0 h 134"/>
                  <a:gd name="T4" fmla="*/ 0 w 161"/>
                  <a:gd name="T5" fmla="*/ 0 h 134"/>
                  <a:gd name="T6" fmla="*/ 0 w 161"/>
                  <a:gd name="T7" fmla="*/ 0 h 134"/>
                  <a:gd name="T8" fmla="*/ 0 w 161"/>
                  <a:gd name="T9" fmla="*/ 0 h 134"/>
                  <a:gd name="T10" fmla="*/ 0 w 161"/>
                  <a:gd name="T11" fmla="*/ 0 h 134"/>
                  <a:gd name="T12" fmla="*/ 0 w 161"/>
                  <a:gd name="T13" fmla="*/ 0 h 134"/>
                  <a:gd name="T14" fmla="*/ 0 w 161"/>
                  <a:gd name="T15" fmla="*/ 0 h 134"/>
                  <a:gd name="T16" fmla="*/ 0 w 161"/>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34"/>
                  <a:gd name="T29" fmla="*/ 161 w 161"/>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34">
                    <a:moveTo>
                      <a:pt x="34" y="0"/>
                    </a:moveTo>
                    <a:lnTo>
                      <a:pt x="0" y="39"/>
                    </a:lnTo>
                    <a:lnTo>
                      <a:pt x="14" y="71"/>
                    </a:lnTo>
                    <a:lnTo>
                      <a:pt x="43" y="82"/>
                    </a:lnTo>
                    <a:lnTo>
                      <a:pt x="75" y="134"/>
                    </a:lnTo>
                    <a:lnTo>
                      <a:pt x="161" y="114"/>
                    </a:lnTo>
                    <a:lnTo>
                      <a:pt x="161" y="59"/>
                    </a:lnTo>
                    <a:lnTo>
                      <a:pt x="102" y="9"/>
                    </a:lnTo>
                    <a:lnTo>
                      <a:pt x="34" y="0"/>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65" name="Freeform 92" descr="Wide upward diagonal"/>
              <p:cNvSpPr>
                <a:spLocks/>
              </p:cNvSpPr>
              <p:nvPr/>
            </p:nvSpPr>
            <p:spPr bwMode="auto">
              <a:xfrm>
                <a:off x="416" y="1858"/>
                <a:ext cx="65" cy="55"/>
              </a:xfrm>
              <a:custGeom>
                <a:avLst/>
                <a:gdLst>
                  <a:gd name="T0" fmla="*/ 0 w 161"/>
                  <a:gd name="T1" fmla="*/ 0 h 134"/>
                  <a:gd name="T2" fmla="*/ 0 w 161"/>
                  <a:gd name="T3" fmla="*/ 0 h 134"/>
                  <a:gd name="T4" fmla="*/ 0 w 161"/>
                  <a:gd name="T5" fmla="*/ 0 h 134"/>
                  <a:gd name="T6" fmla="*/ 0 w 161"/>
                  <a:gd name="T7" fmla="*/ 0 h 134"/>
                  <a:gd name="T8" fmla="*/ 0 w 161"/>
                  <a:gd name="T9" fmla="*/ 0 h 134"/>
                  <a:gd name="T10" fmla="*/ 0 w 161"/>
                  <a:gd name="T11" fmla="*/ 0 h 134"/>
                  <a:gd name="T12" fmla="*/ 0 w 161"/>
                  <a:gd name="T13" fmla="*/ 0 h 134"/>
                  <a:gd name="T14" fmla="*/ 0 w 161"/>
                  <a:gd name="T15" fmla="*/ 0 h 134"/>
                  <a:gd name="T16" fmla="*/ 0 w 161"/>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34"/>
                  <a:gd name="T29" fmla="*/ 161 w 161"/>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34">
                    <a:moveTo>
                      <a:pt x="34" y="0"/>
                    </a:moveTo>
                    <a:lnTo>
                      <a:pt x="0" y="39"/>
                    </a:lnTo>
                    <a:lnTo>
                      <a:pt x="14" y="71"/>
                    </a:lnTo>
                    <a:lnTo>
                      <a:pt x="43" y="82"/>
                    </a:lnTo>
                    <a:lnTo>
                      <a:pt x="75" y="134"/>
                    </a:lnTo>
                    <a:lnTo>
                      <a:pt x="161" y="114"/>
                    </a:lnTo>
                    <a:lnTo>
                      <a:pt x="161" y="59"/>
                    </a:lnTo>
                    <a:lnTo>
                      <a:pt x="102" y="9"/>
                    </a:lnTo>
                    <a:lnTo>
                      <a:pt x="34" y="0"/>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66" name="Rectangle 93" descr="Wide upward diagonal"/>
              <p:cNvSpPr>
                <a:spLocks noChangeArrowheads="1"/>
              </p:cNvSpPr>
              <p:nvPr/>
            </p:nvSpPr>
            <p:spPr bwMode="auto">
              <a:xfrm>
                <a:off x="487" y="1970"/>
                <a:ext cx="119" cy="127"/>
              </a:xfrm>
              <a:prstGeom prst="rect">
                <a:avLst/>
              </a:prstGeom>
              <a:pattFill prst="wdUpDiag">
                <a:fgClr>
                  <a:srgbClr val="33CC33"/>
                </a:fgClr>
                <a:bgClr>
                  <a:schemeClr val="bg1"/>
                </a:bgClr>
              </a:pattFill>
              <a:ln w="9525">
                <a:solidFill>
                  <a:schemeClr val="tx1"/>
                </a:solidFill>
                <a:miter lim="800000"/>
                <a:headEnd/>
                <a:tailEnd/>
              </a:ln>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rPr>
                  <a:t>HI</a:t>
                </a:r>
                <a:endParaRPr lang="en-US" altLang="en-US" sz="1200"/>
              </a:p>
            </p:txBody>
          </p:sp>
          <p:sp>
            <p:nvSpPr>
              <p:cNvPr id="114767" name="Freeform 94" descr="Wide upward diagonal"/>
              <p:cNvSpPr>
                <a:spLocks/>
              </p:cNvSpPr>
              <p:nvPr/>
            </p:nvSpPr>
            <p:spPr bwMode="auto">
              <a:xfrm>
                <a:off x="210" y="1748"/>
                <a:ext cx="60" cy="57"/>
              </a:xfrm>
              <a:custGeom>
                <a:avLst/>
                <a:gdLst>
                  <a:gd name="T0" fmla="*/ 0 w 144"/>
                  <a:gd name="T1" fmla="*/ 0 h 142"/>
                  <a:gd name="T2" fmla="*/ 0 w 144"/>
                  <a:gd name="T3" fmla="*/ 0 h 142"/>
                  <a:gd name="T4" fmla="*/ 0 w 144"/>
                  <a:gd name="T5" fmla="*/ 0 h 142"/>
                  <a:gd name="T6" fmla="*/ 0 w 144"/>
                  <a:gd name="T7" fmla="*/ 0 h 142"/>
                  <a:gd name="T8" fmla="*/ 0 w 144"/>
                  <a:gd name="T9" fmla="*/ 0 h 142"/>
                  <a:gd name="T10" fmla="*/ 0 w 144"/>
                  <a:gd name="T11" fmla="*/ 0 h 142"/>
                  <a:gd name="T12" fmla="*/ 0 w 144"/>
                  <a:gd name="T13" fmla="*/ 0 h 142"/>
                  <a:gd name="T14" fmla="*/ 0 60000 65536"/>
                  <a:gd name="T15" fmla="*/ 0 60000 65536"/>
                  <a:gd name="T16" fmla="*/ 0 60000 65536"/>
                  <a:gd name="T17" fmla="*/ 0 60000 65536"/>
                  <a:gd name="T18" fmla="*/ 0 60000 65536"/>
                  <a:gd name="T19" fmla="*/ 0 60000 65536"/>
                  <a:gd name="T20" fmla="*/ 0 60000 65536"/>
                  <a:gd name="T21" fmla="*/ 0 w 144"/>
                  <a:gd name="T22" fmla="*/ 0 h 142"/>
                  <a:gd name="T23" fmla="*/ 144 w 14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42">
                    <a:moveTo>
                      <a:pt x="32" y="15"/>
                    </a:moveTo>
                    <a:lnTo>
                      <a:pt x="0" y="84"/>
                    </a:lnTo>
                    <a:lnTo>
                      <a:pt x="55" y="129"/>
                    </a:lnTo>
                    <a:lnTo>
                      <a:pt x="121" y="142"/>
                    </a:lnTo>
                    <a:lnTo>
                      <a:pt x="144" y="86"/>
                    </a:lnTo>
                    <a:lnTo>
                      <a:pt x="130" y="0"/>
                    </a:lnTo>
                    <a:lnTo>
                      <a:pt x="32" y="15"/>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68" name="Freeform 95" descr="Wide upward diagonal"/>
              <p:cNvSpPr>
                <a:spLocks/>
              </p:cNvSpPr>
              <p:nvPr/>
            </p:nvSpPr>
            <p:spPr bwMode="auto">
              <a:xfrm>
                <a:off x="210" y="1748"/>
                <a:ext cx="60" cy="57"/>
              </a:xfrm>
              <a:custGeom>
                <a:avLst/>
                <a:gdLst>
                  <a:gd name="T0" fmla="*/ 0 w 144"/>
                  <a:gd name="T1" fmla="*/ 0 h 142"/>
                  <a:gd name="T2" fmla="*/ 0 w 144"/>
                  <a:gd name="T3" fmla="*/ 0 h 142"/>
                  <a:gd name="T4" fmla="*/ 0 w 144"/>
                  <a:gd name="T5" fmla="*/ 0 h 142"/>
                  <a:gd name="T6" fmla="*/ 0 w 144"/>
                  <a:gd name="T7" fmla="*/ 0 h 142"/>
                  <a:gd name="T8" fmla="*/ 0 w 144"/>
                  <a:gd name="T9" fmla="*/ 0 h 142"/>
                  <a:gd name="T10" fmla="*/ 0 w 144"/>
                  <a:gd name="T11" fmla="*/ 0 h 142"/>
                  <a:gd name="T12" fmla="*/ 0 w 144"/>
                  <a:gd name="T13" fmla="*/ 0 h 142"/>
                  <a:gd name="T14" fmla="*/ 0 60000 65536"/>
                  <a:gd name="T15" fmla="*/ 0 60000 65536"/>
                  <a:gd name="T16" fmla="*/ 0 60000 65536"/>
                  <a:gd name="T17" fmla="*/ 0 60000 65536"/>
                  <a:gd name="T18" fmla="*/ 0 60000 65536"/>
                  <a:gd name="T19" fmla="*/ 0 60000 65536"/>
                  <a:gd name="T20" fmla="*/ 0 60000 65536"/>
                  <a:gd name="T21" fmla="*/ 0 w 144"/>
                  <a:gd name="T22" fmla="*/ 0 h 142"/>
                  <a:gd name="T23" fmla="*/ 144 w 14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42">
                    <a:moveTo>
                      <a:pt x="32" y="15"/>
                    </a:moveTo>
                    <a:lnTo>
                      <a:pt x="0" y="84"/>
                    </a:lnTo>
                    <a:lnTo>
                      <a:pt x="55" y="129"/>
                    </a:lnTo>
                    <a:lnTo>
                      <a:pt x="121" y="142"/>
                    </a:lnTo>
                    <a:lnTo>
                      <a:pt x="144" y="86"/>
                    </a:lnTo>
                    <a:lnTo>
                      <a:pt x="130" y="0"/>
                    </a:lnTo>
                    <a:lnTo>
                      <a:pt x="32" y="15"/>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69" name="Freeform 96" descr="Wide upward diagonal"/>
              <p:cNvSpPr>
                <a:spLocks/>
              </p:cNvSpPr>
              <p:nvPr/>
            </p:nvSpPr>
            <p:spPr bwMode="auto">
              <a:xfrm>
                <a:off x="266" y="1787"/>
                <a:ext cx="88" cy="66"/>
              </a:xfrm>
              <a:custGeom>
                <a:avLst/>
                <a:gdLst>
                  <a:gd name="T0" fmla="*/ 0 w 216"/>
                  <a:gd name="T1" fmla="*/ 0 h 161"/>
                  <a:gd name="T2" fmla="*/ 0 w 216"/>
                  <a:gd name="T3" fmla="*/ 0 h 161"/>
                  <a:gd name="T4" fmla="*/ 0 w 216"/>
                  <a:gd name="T5" fmla="*/ 0 h 161"/>
                  <a:gd name="T6" fmla="*/ 0 w 216"/>
                  <a:gd name="T7" fmla="*/ 0 h 161"/>
                  <a:gd name="T8" fmla="*/ 0 w 216"/>
                  <a:gd name="T9" fmla="*/ 0 h 161"/>
                  <a:gd name="T10" fmla="*/ 0 w 216"/>
                  <a:gd name="T11" fmla="*/ 0 h 161"/>
                  <a:gd name="T12" fmla="*/ 0 w 216"/>
                  <a:gd name="T13" fmla="*/ 0 h 161"/>
                  <a:gd name="T14" fmla="*/ 0 w 216"/>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161"/>
                  <a:gd name="T26" fmla="*/ 216 w 216"/>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61">
                    <a:moveTo>
                      <a:pt x="0" y="59"/>
                    </a:moveTo>
                    <a:lnTo>
                      <a:pt x="147" y="0"/>
                    </a:lnTo>
                    <a:lnTo>
                      <a:pt x="175" y="70"/>
                    </a:lnTo>
                    <a:lnTo>
                      <a:pt x="204" y="86"/>
                    </a:lnTo>
                    <a:lnTo>
                      <a:pt x="216" y="141"/>
                    </a:lnTo>
                    <a:lnTo>
                      <a:pt x="143" y="150"/>
                    </a:lnTo>
                    <a:lnTo>
                      <a:pt x="90" y="161"/>
                    </a:lnTo>
                    <a:lnTo>
                      <a:pt x="0" y="59"/>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70" name="Freeform 97" descr="Wide upward diagonal"/>
              <p:cNvSpPr>
                <a:spLocks/>
              </p:cNvSpPr>
              <p:nvPr/>
            </p:nvSpPr>
            <p:spPr bwMode="auto">
              <a:xfrm>
                <a:off x="266" y="1787"/>
                <a:ext cx="88" cy="66"/>
              </a:xfrm>
              <a:custGeom>
                <a:avLst/>
                <a:gdLst>
                  <a:gd name="T0" fmla="*/ 0 w 216"/>
                  <a:gd name="T1" fmla="*/ 0 h 161"/>
                  <a:gd name="T2" fmla="*/ 0 w 216"/>
                  <a:gd name="T3" fmla="*/ 0 h 161"/>
                  <a:gd name="T4" fmla="*/ 0 w 216"/>
                  <a:gd name="T5" fmla="*/ 0 h 161"/>
                  <a:gd name="T6" fmla="*/ 0 w 216"/>
                  <a:gd name="T7" fmla="*/ 0 h 161"/>
                  <a:gd name="T8" fmla="*/ 0 w 216"/>
                  <a:gd name="T9" fmla="*/ 0 h 161"/>
                  <a:gd name="T10" fmla="*/ 0 w 216"/>
                  <a:gd name="T11" fmla="*/ 0 h 161"/>
                  <a:gd name="T12" fmla="*/ 0 w 216"/>
                  <a:gd name="T13" fmla="*/ 0 h 161"/>
                  <a:gd name="T14" fmla="*/ 0 w 216"/>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161"/>
                  <a:gd name="T26" fmla="*/ 216 w 216"/>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61">
                    <a:moveTo>
                      <a:pt x="0" y="59"/>
                    </a:moveTo>
                    <a:lnTo>
                      <a:pt x="147" y="0"/>
                    </a:lnTo>
                    <a:lnTo>
                      <a:pt x="175" y="70"/>
                    </a:lnTo>
                    <a:lnTo>
                      <a:pt x="204" y="86"/>
                    </a:lnTo>
                    <a:lnTo>
                      <a:pt x="216" y="141"/>
                    </a:lnTo>
                    <a:lnTo>
                      <a:pt x="143" y="150"/>
                    </a:lnTo>
                    <a:lnTo>
                      <a:pt x="90" y="161"/>
                    </a:lnTo>
                    <a:lnTo>
                      <a:pt x="0" y="59"/>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71" name="Freeform 98" descr="Wide upward diagonal"/>
              <p:cNvSpPr>
                <a:spLocks/>
              </p:cNvSpPr>
              <p:nvPr/>
            </p:nvSpPr>
            <p:spPr bwMode="auto">
              <a:xfrm>
                <a:off x="357" y="1838"/>
                <a:ext cx="69" cy="34"/>
              </a:xfrm>
              <a:custGeom>
                <a:avLst/>
                <a:gdLst>
                  <a:gd name="T0" fmla="*/ 0 w 172"/>
                  <a:gd name="T1" fmla="*/ 0 h 86"/>
                  <a:gd name="T2" fmla="*/ 0 w 172"/>
                  <a:gd name="T3" fmla="*/ 0 h 86"/>
                  <a:gd name="T4" fmla="*/ 0 w 172"/>
                  <a:gd name="T5" fmla="*/ 0 h 86"/>
                  <a:gd name="T6" fmla="*/ 0 w 172"/>
                  <a:gd name="T7" fmla="*/ 0 h 86"/>
                  <a:gd name="T8" fmla="*/ 0 w 172"/>
                  <a:gd name="T9" fmla="*/ 0 h 86"/>
                  <a:gd name="T10" fmla="*/ 0 w 172"/>
                  <a:gd name="T11" fmla="*/ 0 h 86"/>
                  <a:gd name="T12" fmla="*/ 0 w 172"/>
                  <a:gd name="T13" fmla="*/ 0 h 86"/>
                  <a:gd name="T14" fmla="*/ 0 w 172"/>
                  <a:gd name="T15" fmla="*/ 0 h 86"/>
                  <a:gd name="T16" fmla="*/ 0 w 172"/>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86"/>
                  <a:gd name="T29" fmla="*/ 172 w 172"/>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86">
                    <a:moveTo>
                      <a:pt x="27" y="4"/>
                    </a:moveTo>
                    <a:lnTo>
                      <a:pt x="0" y="81"/>
                    </a:lnTo>
                    <a:lnTo>
                      <a:pt x="45" y="86"/>
                    </a:lnTo>
                    <a:lnTo>
                      <a:pt x="74" y="68"/>
                    </a:lnTo>
                    <a:lnTo>
                      <a:pt x="127" y="70"/>
                    </a:lnTo>
                    <a:lnTo>
                      <a:pt x="172" y="36"/>
                    </a:lnTo>
                    <a:lnTo>
                      <a:pt x="141" y="25"/>
                    </a:lnTo>
                    <a:lnTo>
                      <a:pt x="120" y="0"/>
                    </a:lnTo>
                    <a:lnTo>
                      <a:pt x="27" y="4"/>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72" name="Freeform 99" descr="Wide upward diagonal"/>
              <p:cNvSpPr>
                <a:spLocks/>
              </p:cNvSpPr>
              <p:nvPr/>
            </p:nvSpPr>
            <p:spPr bwMode="auto">
              <a:xfrm>
                <a:off x="357" y="1838"/>
                <a:ext cx="69" cy="34"/>
              </a:xfrm>
              <a:custGeom>
                <a:avLst/>
                <a:gdLst>
                  <a:gd name="T0" fmla="*/ 0 w 172"/>
                  <a:gd name="T1" fmla="*/ 0 h 86"/>
                  <a:gd name="T2" fmla="*/ 0 w 172"/>
                  <a:gd name="T3" fmla="*/ 0 h 86"/>
                  <a:gd name="T4" fmla="*/ 0 w 172"/>
                  <a:gd name="T5" fmla="*/ 0 h 86"/>
                  <a:gd name="T6" fmla="*/ 0 w 172"/>
                  <a:gd name="T7" fmla="*/ 0 h 86"/>
                  <a:gd name="T8" fmla="*/ 0 w 172"/>
                  <a:gd name="T9" fmla="*/ 0 h 86"/>
                  <a:gd name="T10" fmla="*/ 0 w 172"/>
                  <a:gd name="T11" fmla="*/ 0 h 86"/>
                  <a:gd name="T12" fmla="*/ 0 w 172"/>
                  <a:gd name="T13" fmla="*/ 0 h 86"/>
                  <a:gd name="T14" fmla="*/ 0 w 172"/>
                  <a:gd name="T15" fmla="*/ 0 h 86"/>
                  <a:gd name="T16" fmla="*/ 0 w 172"/>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86"/>
                  <a:gd name="T29" fmla="*/ 172 w 172"/>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86">
                    <a:moveTo>
                      <a:pt x="27" y="4"/>
                    </a:moveTo>
                    <a:lnTo>
                      <a:pt x="0" y="81"/>
                    </a:lnTo>
                    <a:lnTo>
                      <a:pt x="45" y="86"/>
                    </a:lnTo>
                    <a:lnTo>
                      <a:pt x="74" y="68"/>
                    </a:lnTo>
                    <a:lnTo>
                      <a:pt x="127" y="70"/>
                    </a:lnTo>
                    <a:lnTo>
                      <a:pt x="172" y="36"/>
                    </a:lnTo>
                    <a:lnTo>
                      <a:pt x="141" y="25"/>
                    </a:lnTo>
                    <a:lnTo>
                      <a:pt x="120" y="0"/>
                    </a:lnTo>
                    <a:lnTo>
                      <a:pt x="27" y="4"/>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73" name="Freeform 100" descr="Wide upward diagonal"/>
              <p:cNvSpPr>
                <a:spLocks/>
              </p:cNvSpPr>
              <p:nvPr/>
            </p:nvSpPr>
            <p:spPr bwMode="auto">
              <a:xfrm>
                <a:off x="377" y="1886"/>
                <a:ext cx="29" cy="25"/>
              </a:xfrm>
              <a:custGeom>
                <a:avLst/>
                <a:gdLst>
                  <a:gd name="T0" fmla="*/ 0 w 72"/>
                  <a:gd name="T1" fmla="*/ 0 h 61"/>
                  <a:gd name="T2" fmla="*/ 0 w 72"/>
                  <a:gd name="T3" fmla="*/ 0 h 61"/>
                  <a:gd name="T4" fmla="*/ 0 w 72"/>
                  <a:gd name="T5" fmla="*/ 0 h 61"/>
                  <a:gd name="T6" fmla="*/ 0 w 72"/>
                  <a:gd name="T7" fmla="*/ 0 h 61"/>
                  <a:gd name="T8" fmla="*/ 0 w 72"/>
                  <a:gd name="T9" fmla="*/ 0 h 61"/>
                  <a:gd name="T10" fmla="*/ 0 60000 65536"/>
                  <a:gd name="T11" fmla="*/ 0 60000 65536"/>
                  <a:gd name="T12" fmla="*/ 0 60000 65536"/>
                  <a:gd name="T13" fmla="*/ 0 60000 65536"/>
                  <a:gd name="T14" fmla="*/ 0 60000 65536"/>
                  <a:gd name="T15" fmla="*/ 0 w 72"/>
                  <a:gd name="T16" fmla="*/ 0 h 61"/>
                  <a:gd name="T17" fmla="*/ 72 w 72"/>
                  <a:gd name="T18" fmla="*/ 61 h 61"/>
                </a:gdLst>
                <a:ahLst/>
                <a:cxnLst>
                  <a:cxn ang="T10">
                    <a:pos x="T0" y="T1"/>
                  </a:cxn>
                  <a:cxn ang="T11">
                    <a:pos x="T2" y="T3"/>
                  </a:cxn>
                  <a:cxn ang="T12">
                    <a:pos x="T4" y="T5"/>
                  </a:cxn>
                  <a:cxn ang="T13">
                    <a:pos x="T6" y="T7"/>
                  </a:cxn>
                  <a:cxn ang="T14">
                    <a:pos x="T8" y="T9"/>
                  </a:cxn>
                </a:cxnLst>
                <a:rect l="T15" t="T16" r="T17" b="T18"/>
                <a:pathLst>
                  <a:path w="72" h="61">
                    <a:moveTo>
                      <a:pt x="63" y="0"/>
                    </a:moveTo>
                    <a:lnTo>
                      <a:pt x="0" y="5"/>
                    </a:lnTo>
                    <a:lnTo>
                      <a:pt x="11" y="61"/>
                    </a:lnTo>
                    <a:lnTo>
                      <a:pt x="72" y="48"/>
                    </a:lnTo>
                    <a:lnTo>
                      <a:pt x="63" y="0"/>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74" name="Freeform 101" descr="Wide upward diagonal"/>
              <p:cNvSpPr>
                <a:spLocks/>
              </p:cNvSpPr>
              <p:nvPr/>
            </p:nvSpPr>
            <p:spPr bwMode="auto">
              <a:xfrm>
                <a:off x="377" y="1886"/>
                <a:ext cx="29" cy="25"/>
              </a:xfrm>
              <a:custGeom>
                <a:avLst/>
                <a:gdLst>
                  <a:gd name="T0" fmla="*/ 0 w 72"/>
                  <a:gd name="T1" fmla="*/ 0 h 61"/>
                  <a:gd name="T2" fmla="*/ 0 w 72"/>
                  <a:gd name="T3" fmla="*/ 0 h 61"/>
                  <a:gd name="T4" fmla="*/ 0 w 72"/>
                  <a:gd name="T5" fmla="*/ 0 h 61"/>
                  <a:gd name="T6" fmla="*/ 0 w 72"/>
                  <a:gd name="T7" fmla="*/ 0 h 61"/>
                  <a:gd name="T8" fmla="*/ 0 w 72"/>
                  <a:gd name="T9" fmla="*/ 0 h 61"/>
                  <a:gd name="T10" fmla="*/ 0 60000 65536"/>
                  <a:gd name="T11" fmla="*/ 0 60000 65536"/>
                  <a:gd name="T12" fmla="*/ 0 60000 65536"/>
                  <a:gd name="T13" fmla="*/ 0 60000 65536"/>
                  <a:gd name="T14" fmla="*/ 0 60000 65536"/>
                  <a:gd name="T15" fmla="*/ 0 w 72"/>
                  <a:gd name="T16" fmla="*/ 0 h 61"/>
                  <a:gd name="T17" fmla="*/ 72 w 72"/>
                  <a:gd name="T18" fmla="*/ 61 h 61"/>
                </a:gdLst>
                <a:ahLst/>
                <a:cxnLst>
                  <a:cxn ang="T10">
                    <a:pos x="T0" y="T1"/>
                  </a:cxn>
                  <a:cxn ang="T11">
                    <a:pos x="T2" y="T3"/>
                  </a:cxn>
                  <a:cxn ang="T12">
                    <a:pos x="T4" y="T5"/>
                  </a:cxn>
                  <a:cxn ang="T13">
                    <a:pos x="T6" y="T7"/>
                  </a:cxn>
                  <a:cxn ang="T14">
                    <a:pos x="T8" y="T9"/>
                  </a:cxn>
                </a:cxnLst>
                <a:rect l="T15" t="T16" r="T17" b="T18"/>
                <a:pathLst>
                  <a:path w="72" h="61">
                    <a:moveTo>
                      <a:pt x="63" y="0"/>
                    </a:moveTo>
                    <a:lnTo>
                      <a:pt x="0" y="5"/>
                    </a:lnTo>
                    <a:lnTo>
                      <a:pt x="11" y="61"/>
                    </a:lnTo>
                    <a:lnTo>
                      <a:pt x="72" y="48"/>
                    </a:lnTo>
                    <a:lnTo>
                      <a:pt x="63" y="0"/>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75" name="Freeform 102" descr="Wide upward diagonal"/>
              <p:cNvSpPr>
                <a:spLocks/>
              </p:cNvSpPr>
              <p:nvPr/>
            </p:nvSpPr>
            <p:spPr bwMode="auto">
              <a:xfrm>
                <a:off x="410" y="1912"/>
                <a:ext cx="18" cy="26"/>
              </a:xfrm>
              <a:custGeom>
                <a:avLst/>
                <a:gdLst>
                  <a:gd name="T0" fmla="*/ 0 w 46"/>
                  <a:gd name="T1" fmla="*/ 0 h 61"/>
                  <a:gd name="T2" fmla="*/ 0 w 46"/>
                  <a:gd name="T3" fmla="*/ 0 h 61"/>
                  <a:gd name="T4" fmla="*/ 0 w 46"/>
                  <a:gd name="T5" fmla="*/ 0 h 61"/>
                  <a:gd name="T6" fmla="*/ 0 w 46"/>
                  <a:gd name="T7" fmla="*/ 0 h 61"/>
                  <a:gd name="T8" fmla="*/ 0 w 46"/>
                  <a:gd name="T9" fmla="*/ 0 h 61"/>
                  <a:gd name="T10" fmla="*/ 0 60000 65536"/>
                  <a:gd name="T11" fmla="*/ 0 60000 65536"/>
                  <a:gd name="T12" fmla="*/ 0 60000 65536"/>
                  <a:gd name="T13" fmla="*/ 0 60000 65536"/>
                  <a:gd name="T14" fmla="*/ 0 60000 65536"/>
                  <a:gd name="T15" fmla="*/ 0 w 46"/>
                  <a:gd name="T16" fmla="*/ 0 h 61"/>
                  <a:gd name="T17" fmla="*/ 46 w 46"/>
                  <a:gd name="T18" fmla="*/ 61 h 61"/>
                </a:gdLst>
                <a:ahLst/>
                <a:cxnLst>
                  <a:cxn ang="T10">
                    <a:pos x="T0" y="T1"/>
                  </a:cxn>
                  <a:cxn ang="T11">
                    <a:pos x="T2" y="T3"/>
                  </a:cxn>
                  <a:cxn ang="T12">
                    <a:pos x="T4" y="T5"/>
                  </a:cxn>
                  <a:cxn ang="T13">
                    <a:pos x="T6" y="T7"/>
                  </a:cxn>
                  <a:cxn ang="T14">
                    <a:pos x="T8" y="T9"/>
                  </a:cxn>
                </a:cxnLst>
                <a:rect l="T15" t="T16" r="T17" b="T18"/>
                <a:pathLst>
                  <a:path w="46" h="61">
                    <a:moveTo>
                      <a:pt x="0" y="23"/>
                    </a:moveTo>
                    <a:lnTo>
                      <a:pt x="46" y="0"/>
                    </a:lnTo>
                    <a:lnTo>
                      <a:pt x="46" y="52"/>
                    </a:lnTo>
                    <a:lnTo>
                      <a:pt x="14" y="61"/>
                    </a:lnTo>
                    <a:lnTo>
                      <a:pt x="0" y="23"/>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76" name="Freeform 103" descr="Wide upward diagonal"/>
              <p:cNvSpPr>
                <a:spLocks/>
              </p:cNvSpPr>
              <p:nvPr/>
            </p:nvSpPr>
            <p:spPr bwMode="auto">
              <a:xfrm>
                <a:off x="410" y="1912"/>
                <a:ext cx="18" cy="26"/>
              </a:xfrm>
              <a:custGeom>
                <a:avLst/>
                <a:gdLst>
                  <a:gd name="T0" fmla="*/ 0 w 46"/>
                  <a:gd name="T1" fmla="*/ 0 h 61"/>
                  <a:gd name="T2" fmla="*/ 0 w 46"/>
                  <a:gd name="T3" fmla="*/ 0 h 61"/>
                  <a:gd name="T4" fmla="*/ 0 w 46"/>
                  <a:gd name="T5" fmla="*/ 0 h 61"/>
                  <a:gd name="T6" fmla="*/ 0 w 46"/>
                  <a:gd name="T7" fmla="*/ 0 h 61"/>
                  <a:gd name="T8" fmla="*/ 0 w 46"/>
                  <a:gd name="T9" fmla="*/ 0 h 61"/>
                  <a:gd name="T10" fmla="*/ 0 60000 65536"/>
                  <a:gd name="T11" fmla="*/ 0 60000 65536"/>
                  <a:gd name="T12" fmla="*/ 0 60000 65536"/>
                  <a:gd name="T13" fmla="*/ 0 60000 65536"/>
                  <a:gd name="T14" fmla="*/ 0 60000 65536"/>
                  <a:gd name="T15" fmla="*/ 0 w 46"/>
                  <a:gd name="T16" fmla="*/ 0 h 61"/>
                  <a:gd name="T17" fmla="*/ 46 w 46"/>
                  <a:gd name="T18" fmla="*/ 61 h 61"/>
                </a:gdLst>
                <a:ahLst/>
                <a:cxnLst>
                  <a:cxn ang="T10">
                    <a:pos x="T0" y="T1"/>
                  </a:cxn>
                  <a:cxn ang="T11">
                    <a:pos x="T2" y="T3"/>
                  </a:cxn>
                  <a:cxn ang="T12">
                    <a:pos x="T4" y="T5"/>
                  </a:cxn>
                  <a:cxn ang="T13">
                    <a:pos x="T6" y="T7"/>
                  </a:cxn>
                  <a:cxn ang="T14">
                    <a:pos x="T8" y="T9"/>
                  </a:cxn>
                </a:cxnLst>
                <a:rect l="T15" t="T16" r="T17" b="T18"/>
                <a:pathLst>
                  <a:path w="46" h="61">
                    <a:moveTo>
                      <a:pt x="0" y="23"/>
                    </a:moveTo>
                    <a:lnTo>
                      <a:pt x="46" y="0"/>
                    </a:lnTo>
                    <a:lnTo>
                      <a:pt x="46" y="52"/>
                    </a:lnTo>
                    <a:lnTo>
                      <a:pt x="14" y="61"/>
                    </a:lnTo>
                    <a:lnTo>
                      <a:pt x="0" y="23"/>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77" name="Freeform 104" descr="Wide upward diagonal"/>
              <p:cNvSpPr>
                <a:spLocks/>
              </p:cNvSpPr>
              <p:nvPr/>
            </p:nvSpPr>
            <p:spPr bwMode="auto">
              <a:xfrm>
                <a:off x="458" y="1925"/>
                <a:ext cx="119" cy="141"/>
              </a:xfrm>
              <a:custGeom>
                <a:avLst/>
                <a:gdLst>
                  <a:gd name="T0" fmla="*/ 0 w 291"/>
                  <a:gd name="T1" fmla="*/ 0 h 346"/>
                  <a:gd name="T2" fmla="*/ 0 w 291"/>
                  <a:gd name="T3" fmla="*/ 0 h 346"/>
                  <a:gd name="T4" fmla="*/ 0 w 291"/>
                  <a:gd name="T5" fmla="*/ 0 h 346"/>
                  <a:gd name="T6" fmla="*/ 0 w 291"/>
                  <a:gd name="T7" fmla="*/ 0 h 346"/>
                  <a:gd name="T8" fmla="*/ 0 w 291"/>
                  <a:gd name="T9" fmla="*/ 0 h 346"/>
                  <a:gd name="T10" fmla="*/ 0 w 291"/>
                  <a:gd name="T11" fmla="*/ 0 h 346"/>
                  <a:gd name="T12" fmla="*/ 0 w 291"/>
                  <a:gd name="T13" fmla="*/ 0 h 346"/>
                  <a:gd name="T14" fmla="*/ 0 w 291"/>
                  <a:gd name="T15" fmla="*/ 0 h 346"/>
                  <a:gd name="T16" fmla="*/ 0 w 291"/>
                  <a:gd name="T17" fmla="*/ 0 h 346"/>
                  <a:gd name="T18" fmla="*/ 0 w 291"/>
                  <a:gd name="T19" fmla="*/ 0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46"/>
                  <a:gd name="T32" fmla="*/ 291 w 291"/>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46">
                    <a:moveTo>
                      <a:pt x="50" y="0"/>
                    </a:moveTo>
                    <a:lnTo>
                      <a:pt x="0" y="132"/>
                    </a:lnTo>
                    <a:lnTo>
                      <a:pt x="34" y="196"/>
                    </a:lnTo>
                    <a:lnTo>
                      <a:pt x="34" y="314"/>
                    </a:lnTo>
                    <a:lnTo>
                      <a:pt x="105" y="346"/>
                    </a:lnTo>
                    <a:lnTo>
                      <a:pt x="137" y="276"/>
                    </a:lnTo>
                    <a:lnTo>
                      <a:pt x="226" y="260"/>
                    </a:lnTo>
                    <a:lnTo>
                      <a:pt x="291" y="185"/>
                    </a:lnTo>
                    <a:lnTo>
                      <a:pt x="223" y="67"/>
                    </a:lnTo>
                    <a:lnTo>
                      <a:pt x="50" y="0"/>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78" name="Freeform 105" descr="Wide upward diagonal"/>
              <p:cNvSpPr>
                <a:spLocks/>
              </p:cNvSpPr>
              <p:nvPr/>
            </p:nvSpPr>
            <p:spPr bwMode="auto">
              <a:xfrm>
                <a:off x="458" y="1925"/>
                <a:ext cx="119" cy="141"/>
              </a:xfrm>
              <a:custGeom>
                <a:avLst/>
                <a:gdLst>
                  <a:gd name="T0" fmla="*/ 0 w 291"/>
                  <a:gd name="T1" fmla="*/ 0 h 346"/>
                  <a:gd name="T2" fmla="*/ 0 w 291"/>
                  <a:gd name="T3" fmla="*/ 0 h 346"/>
                  <a:gd name="T4" fmla="*/ 0 w 291"/>
                  <a:gd name="T5" fmla="*/ 0 h 346"/>
                  <a:gd name="T6" fmla="*/ 0 w 291"/>
                  <a:gd name="T7" fmla="*/ 0 h 346"/>
                  <a:gd name="T8" fmla="*/ 0 w 291"/>
                  <a:gd name="T9" fmla="*/ 0 h 346"/>
                  <a:gd name="T10" fmla="*/ 0 w 291"/>
                  <a:gd name="T11" fmla="*/ 0 h 346"/>
                  <a:gd name="T12" fmla="*/ 0 w 291"/>
                  <a:gd name="T13" fmla="*/ 0 h 346"/>
                  <a:gd name="T14" fmla="*/ 0 w 291"/>
                  <a:gd name="T15" fmla="*/ 0 h 346"/>
                  <a:gd name="T16" fmla="*/ 0 w 291"/>
                  <a:gd name="T17" fmla="*/ 0 h 346"/>
                  <a:gd name="T18" fmla="*/ 0 w 291"/>
                  <a:gd name="T19" fmla="*/ 0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46"/>
                  <a:gd name="T32" fmla="*/ 291 w 291"/>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46">
                    <a:moveTo>
                      <a:pt x="50" y="0"/>
                    </a:moveTo>
                    <a:lnTo>
                      <a:pt x="0" y="132"/>
                    </a:lnTo>
                    <a:lnTo>
                      <a:pt x="34" y="196"/>
                    </a:lnTo>
                    <a:lnTo>
                      <a:pt x="34" y="314"/>
                    </a:lnTo>
                    <a:lnTo>
                      <a:pt x="105" y="346"/>
                    </a:lnTo>
                    <a:lnTo>
                      <a:pt x="137" y="276"/>
                    </a:lnTo>
                    <a:lnTo>
                      <a:pt x="226" y="260"/>
                    </a:lnTo>
                    <a:lnTo>
                      <a:pt x="291" y="185"/>
                    </a:lnTo>
                    <a:lnTo>
                      <a:pt x="223" y="67"/>
                    </a:lnTo>
                    <a:lnTo>
                      <a:pt x="50" y="0"/>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79" name="Freeform 106" descr="Wide upward diagonal"/>
              <p:cNvSpPr>
                <a:spLocks/>
              </p:cNvSpPr>
              <p:nvPr/>
            </p:nvSpPr>
            <p:spPr bwMode="auto">
              <a:xfrm>
                <a:off x="416" y="1858"/>
                <a:ext cx="65" cy="55"/>
              </a:xfrm>
              <a:custGeom>
                <a:avLst/>
                <a:gdLst>
                  <a:gd name="T0" fmla="*/ 0 w 161"/>
                  <a:gd name="T1" fmla="*/ 0 h 134"/>
                  <a:gd name="T2" fmla="*/ 0 w 161"/>
                  <a:gd name="T3" fmla="*/ 0 h 134"/>
                  <a:gd name="T4" fmla="*/ 0 w 161"/>
                  <a:gd name="T5" fmla="*/ 0 h 134"/>
                  <a:gd name="T6" fmla="*/ 0 w 161"/>
                  <a:gd name="T7" fmla="*/ 0 h 134"/>
                  <a:gd name="T8" fmla="*/ 0 w 161"/>
                  <a:gd name="T9" fmla="*/ 0 h 134"/>
                  <a:gd name="T10" fmla="*/ 0 w 161"/>
                  <a:gd name="T11" fmla="*/ 0 h 134"/>
                  <a:gd name="T12" fmla="*/ 0 w 161"/>
                  <a:gd name="T13" fmla="*/ 0 h 134"/>
                  <a:gd name="T14" fmla="*/ 0 w 161"/>
                  <a:gd name="T15" fmla="*/ 0 h 134"/>
                  <a:gd name="T16" fmla="*/ 0 w 161"/>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34"/>
                  <a:gd name="T29" fmla="*/ 161 w 161"/>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34">
                    <a:moveTo>
                      <a:pt x="34" y="0"/>
                    </a:moveTo>
                    <a:lnTo>
                      <a:pt x="0" y="39"/>
                    </a:lnTo>
                    <a:lnTo>
                      <a:pt x="14" y="71"/>
                    </a:lnTo>
                    <a:lnTo>
                      <a:pt x="43" y="82"/>
                    </a:lnTo>
                    <a:lnTo>
                      <a:pt x="75" y="134"/>
                    </a:lnTo>
                    <a:lnTo>
                      <a:pt x="161" y="114"/>
                    </a:lnTo>
                    <a:lnTo>
                      <a:pt x="161" y="59"/>
                    </a:lnTo>
                    <a:lnTo>
                      <a:pt x="102" y="9"/>
                    </a:lnTo>
                    <a:lnTo>
                      <a:pt x="34" y="0"/>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80" name="Freeform 107" descr="Wide upward diagonal"/>
              <p:cNvSpPr>
                <a:spLocks/>
              </p:cNvSpPr>
              <p:nvPr/>
            </p:nvSpPr>
            <p:spPr bwMode="auto">
              <a:xfrm>
                <a:off x="416" y="1858"/>
                <a:ext cx="65" cy="55"/>
              </a:xfrm>
              <a:custGeom>
                <a:avLst/>
                <a:gdLst>
                  <a:gd name="T0" fmla="*/ 0 w 161"/>
                  <a:gd name="T1" fmla="*/ 0 h 134"/>
                  <a:gd name="T2" fmla="*/ 0 w 161"/>
                  <a:gd name="T3" fmla="*/ 0 h 134"/>
                  <a:gd name="T4" fmla="*/ 0 w 161"/>
                  <a:gd name="T5" fmla="*/ 0 h 134"/>
                  <a:gd name="T6" fmla="*/ 0 w 161"/>
                  <a:gd name="T7" fmla="*/ 0 h 134"/>
                  <a:gd name="T8" fmla="*/ 0 w 161"/>
                  <a:gd name="T9" fmla="*/ 0 h 134"/>
                  <a:gd name="T10" fmla="*/ 0 w 161"/>
                  <a:gd name="T11" fmla="*/ 0 h 134"/>
                  <a:gd name="T12" fmla="*/ 0 w 161"/>
                  <a:gd name="T13" fmla="*/ 0 h 134"/>
                  <a:gd name="T14" fmla="*/ 0 w 161"/>
                  <a:gd name="T15" fmla="*/ 0 h 134"/>
                  <a:gd name="T16" fmla="*/ 0 w 161"/>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34"/>
                  <a:gd name="T29" fmla="*/ 161 w 161"/>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34">
                    <a:moveTo>
                      <a:pt x="34" y="0"/>
                    </a:moveTo>
                    <a:lnTo>
                      <a:pt x="0" y="39"/>
                    </a:lnTo>
                    <a:lnTo>
                      <a:pt x="14" y="71"/>
                    </a:lnTo>
                    <a:lnTo>
                      <a:pt x="43" y="82"/>
                    </a:lnTo>
                    <a:lnTo>
                      <a:pt x="75" y="134"/>
                    </a:lnTo>
                    <a:lnTo>
                      <a:pt x="161" y="114"/>
                    </a:lnTo>
                    <a:lnTo>
                      <a:pt x="161" y="59"/>
                    </a:lnTo>
                    <a:lnTo>
                      <a:pt x="102" y="9"/>
                    </a:lnTo>
                    <a:lnTo>
                      <a:pt x="34" y="0"/>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81" name="Rectangle 108" descr="Wide upward diagonal"/>
              <p:cNvSpPr>
                <a:spLocks noChangeArrowheads="1"/>
              </p:cNvSpPr>
              <p:nvPr/>
            </p:nvSpPr>
            <p:spPr bwMode="auto">
              <a:xfrm>
                <a:off x="487" y="1970"/>
                <a:ext cx="119" cy="127"/>
              </a:xfrm>
              <a:prstGeom prst="rect">
                <a:avLst/>
              </a:prstGeom>
              <a:pattFill prst="wdUpDiag">
                <a:fgClr>
                  <a:srgbClr val="33CC33"/>
                </a:fgClr>
                <a:bgClr>
                  <a:schemeClr val="bg1"/>
                </a:bgClr>
              </a:pattFill>
              <a:ln w="9525">
                <a:solidFill>
                  <a:schemeClr val="tx1"/>
                </a:solidFill>
                <a:miter lim="800000"/>
                <a:headEnd/>
                <a:tailEnd/>
              </a:ln>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rPr>
                  <a:t>HI</a:t>
                </a:r>
                <a:endParaRPr lang="en-US" altLang="en-US" sz="1200"/>
              </a:p>
            </p:txBody>
          </p:sp>
          <p:sp>
            <p:nvSpPr>
              <p:cNvPr id="114782" name="Freeform 109" descr="Wide upward diagonal"/>
              <p:cNvSpPr>
                <a:spLocks/>
              </p:cNvSpPr>
              <p:nvPr/>
            </p:nvSpPr>
            <p:spPr bwMode="auto">
              <a:xfrm>
                <a:off x="210" y="1748"/>
                <a:ext cx="60" cy="57"/>
              </a:xfrm>
              <a:custGeom>
                <a:avLst/>
                <a:gdLst>
                  <a:gd name="T0" fmla="*/ 0 w 144"/>
                  <a:gd name="T1" fmla="*/ 0 h 142"/>
                  <a:gd name="T2" fmla="*/ 0 w 144"/>
                  <a:gd name="T3" fmla="*/ 0 h 142"/>
                  <a:gd name="T4" fmla="*/ 0 w 144"/>
                  <a:gd name="T5" fmla="*/ 0 h 142"/>
                  <a:gd name="T6" fmla="*/ 0 w 144"/>
                  <a:gd name="T7" fmla="*/ 0 h 142"/>
                  <a:gd name="T8" fmla="*/ 0 w 144"/>
                  <a:gd name="T9" fmla="*/ 0 h 142"/>
                  <a:gd name="T10" fmla="*/ 0 w 144"/>
                  <a:gd name="T11" fmla="*/ 0 h 142"/>
                  <a:gd name="T12" fmla="*/ 0 w 144"/>
                  <a:gd name="T13" fmla="*/ 0 h 142"/>
                  <a:gd name="T14" fmla="*/ 0 60000 65536"/>
                  <a:gd name="T15" fmla="*/ 0 60000 65536"/>
                  <a:gd name="T16" fmla="*/ 0 60000 65536"/>
                  <a:gd name="T17" fmla="*/ 0 60000 65536"/>
                  <a:gd name="T18" fmla="*/ 0 60000 65536"/>
                  <a:gd name="T19" fmla="*/ 0 60000 65536"/>
                  <a:gd name="T20" fmla="*/ 0 60000 65536"/>
                  <a:gd name="T21" fmla="*/ 0 w 144"/>
                  <a:gd name="T22" fmla="*/ 0 h 142"/>
                  <a:gd name="T23" fmla="*/ 144 w 14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42">
                    <a:moveTo>
                      <a:pt x="32" y="15"/>
                    </a:moveTo>
                    <a:lnTo>
                      <a:pt x="0" y="84"/>
                    </a:lnTo>
                    <a:lnTo>
                      <a:pt x="55" y="129"/>
                    </a:lnTo>
                    <a:lnTo>
                      <a:pt x="121" y="142"/>
                    </a:lnTo>
                    <a:lnTo>
                      <a:pt x="144" y="86"/>
                    </a:lnTo>
                    <a:lnTo>
                      <a:pt x="130" y="0"/>
                    </a:lnTo>
                    <a:lnTo>
                      <a:pt x="32" y="15"/>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83" name="Freeform 110" descr="Wide upward diagonal"/>
              <p:cNvSpPr>
                <a:spLocks/>
              </p:cNvSpPr>
              <p:nvPr/>
            </p:nvSpPr>
            <p:spPr bwMode="auto">
              <a:xfrm>
                <a:off x="210" y="1748"/>
                <a:ext cx="60" cy="57"/>
              </a:xfrm>
              <a:custGeom>
                <a:avLst/>
                <a:gdLst>
                  <a:gd name="T0" fmla="*/ 0 w 144"/>
                  <a:gd name="T1" fmla="*/ 0 h 142"/>
                  <a:gd name="T2" fmla="*/ 0 w 144"/>
                  <a:gd name="T3" fmla="*/ 0 h 142"/>
                  <a:gd name="T4" fmla="*/ 0 w 144"/>
                  <a:gd name="T5" fmla="*/ 0 h 142"/>
                  <a:gd name="T6" fmla="*/ 0 w 144"/>
                  <a:gd name="T7" fmla="*/ 0 h 142"/>
                  <a:gd name="T8" fmla="*/ 0 w 144"/>
                  <a:gd name="T9" fmla="*/ 0 h 142"/>
                  <a:gd name="T10" fmla="*/ 0 w 144"/>
                  <a:gd name="T11" fmla="*/ 0 h 142"/>
                  <a:gd name="T12" fmla="*/ 0 w 144"/>
                  <a:gd name="T13" fmla="*/ 0 h 142"/>
                  <a:gd name="T14" fmla="*/ 0 60000 65536"/>
                  <a:gd name="T15" fmla="*/ 0 60000 65536"/>
                  <a:gd name="T16" fmla="*/ 0 60000 65536"/>
                  <a:gd name="T17" fmla="*/ 0 60000 65536"/>
                  <a:gd name="T18" fmla="*/ 0 60000 65536"/>
                  <a:gd name="T19" fmla="*/ 0 60000 65536"/>
                  <a:gd name="T20" fmla="*/ 0 60000 65536"/>
                  <a:gd name="T21" fmla="*/ 0 w 144"/>
                  <a:gd name="T22" fmla="*/ 0 h 142"/>
                  <a:gd name="T23" fmla="*/ 144 w 14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42">
                    <a:moveTo>
                      <a:pt x="32" y="15"/>
                    </a:moveTo>
                    <a:lnTo>
                      <a:pt x="0" y="84"/>
                    </a:lnTo>
                    <a:lnTo>
                      <a:pt x="55" y="129"/>
                    </a:lnTo>
                    <a:lnTo>
                      <a:pt x="121" y="142"/>
                    </a:lnTo>
                    <a:lnTo>
                      <a:pt x="144" y="86"/>
                    </a:lnTo>
                    <a:lnTo>
                      <a:pt x="130" y="0"/>
                    </a:lnTo>
                    <a:lnTo>
                      <a:pt x="32" y="15"/>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84" name="Freeform 111" descr="Wide upward diagonal"/>
              <p:cNvSpPr>
                <a:spLocks/>
              </p:cNvSpPr>
              <p:nvPr/>
            </p:nvSpPr>
            <p:spPr bwMode="auto">
              <a:xfrm>
                <a:off x="266" y="1787"/>
                <a:ext cx="88" cy="66"/>
              </a:xfrm>
              <a:custGeom>
                <a:avLst/>
                <a:gdLst>
                  <a:gd name="T0" fmla="*/ 0 w 216"/>
                  <a:gd name="T1" fmla="*/ 0 h 161"/>
                  <a:gd name="T2" fmla="*/ 0 w 216"/>
                  <a:gd name="T3" fmla="*/ 0 h 161"/>
                  <a:gd name="T4" fmla="*/ 0 w 216"/>
                  <a:gd name="T5" fmla="*/ 0 h 161"/>
                  <a:gd name="T6" fmla="*/ 0 w 216"/>
                  <a:gd name="T7" fmla="*/ 0 h 161"/>
                  <a:gd name="T8" fmla="*/ 0 w 216"/>
                  <a:gd name="T9" fmla="*/ 0 h 161"/>
                  <a:gd name="T10" fmla="*/ 0 w 216"/>
                  <a:gd name="T11" fmla="*/ 0 h 161"/>
                  <a:gd name="T12" fmla="*/ 0 w 216"/>
                  <a:gd name="T13" fmla="*/ 0 h 161"/>
                  <a:gd name="T14" fmla="*/ 0 w 216"/>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161"/>
                  <a:gd name="T26" fmla="*/ 216 w 216"/>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61">
                    <a:moveTo>
                      <a:pt x="0" y="59"/>
                    </a:moveTo>
                    <a:lnTo>
                      <a:pt x="147" y="0"/>
                    </a:lnTo>
                    <a:lnTo>
                      <a:pt x="175" y="70"/>
                    </a:lnTo>
                    <a:lnTo>
                      <a:pt x="204" y="86"/>
                    </a:lnTo>
                    <a:lnTo>
                      <a:pt x="216" y="141"/>
                    </a:lnTo>
                    <a:lnTo>
                      <a:pt x="143" y="150"/>
                    </a:lnTo>
                    <a:lnTo>
                      <a:pt x="90" y="161"/>
                    </a:lnTo>
                    <a:lnTo>
                      <a:pt x="0" y="59"/>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85" name="Freeform 112" descr="Wide upward diagonal"/>
              <p:cNvSpPr>
                <a:spLocks/>
              </p:cNvSpPr>
              <p:nvPr/>
            </p:nvSpPr>
            <p:spPr bwMode="auto">
              <a:xfrm>
                <a:off x="266" y="1787"/>
                <a:ext cx="88" cy="66"/>
              </a:xfrm>
              <a:custGeom>
                <a:avLst/>
                <a:gdLst>
                  <a:gd name="T0" fmla="*/ 0 w 216"/>
                  <a:gd name="T1" fmla="*/ 0 h 161"/>
                  <a:gd name="T2" fmla="*/ 0 w 216"/>
                  <a:gd name="T3" fmla="*/ 0 h 161"/>
                  <a:gd name="T4" fmla="*/ 0 w 216"/>
                  <a:gd name="T5" fmla="*/ 0 h 161"/>
                  <a:gd name="T6" fmla="*/ 0 w 216"/>
                  <a:gd name="T7" fmla="*/ 0 h 161"/>
                  <a:gd name="T8" fmla="*/ 0 w 216"/>
                  <a:gd name="T9" fmla="*/ 0 h 161"/>
                  <a:gd name="T10" fmla="*/ 0 w 216"/>
                  <a:gd name="T11" fmla="*/ 0 h 161"/>
                  <a:gd name="T12" fmla="*/ 0 w 216"/>
                  <a:gd name="T13" fmla="*/ 0 h 161"/>
                  <a:gd name="T14" fmla="*/ 0 w 216"/>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161"/>
                  <a:gd name="T26" fmla="*/ 216 w 216"/>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61">
                    <a:moveTo>
                      <a:pt x="0" y="59"/>
                    </a:moveTo>
                    <a:lnTo>
                      <a:pt x="147" y="0"/>
                    </a:lnTo>
                    <a:lnTo>
                      <a:pt x="175" y="70"/>
                    </a:lnTo>
                    <a:lnTo>
                      <a:pt x="204" y="86"/>
                    </a:lnTo>
                    <a:lnTo>
                      <a:pt x="216" y="141"/>
                    </a:lnTo>
                    <a:lnTo>
                      <a:pt x="143" y="150"/>
                    </a:lnTo>
                    <a:lnTo>
                      <a:pt x="90" y="161"/>
                    </a:lnTo>
                    <a:lnTo>
                      <a:pt x="0" y="59"/>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86" name="Freeform 113" descr="Wide upward diagonal"/>
              <p:cNvSpPr>
                <a:spLocks/>
              </p:cNvSpPr>
              <p:nvPr/>
            </p:nvSpPr>
            <p:spPr bwMode="auto">
              <a:xfrm>
                <a:off x="357" y="1838"/>
                <a:ext cx="69" cy="34"/>
              </a:xfrm>
              <a:custGeom>
                <a:avLst/>
                <a:gdLst>
                  <a:gd name="T0" fmla="*/ 0 w 172"/>
                  <a:gd name="T1" fmla="*/ 0 h 86"/>
                  <a:gd name="T2" fmla="*/ 0 w 172"/>
                  <a:gd name="T3" fmla="*/ 0 h 86"/>
                  <a:gd name="T4" fmla="*/ 0 w 172"/>
                  <a:gd name="T5" fmla="*/ 0 h 86"/>
                  <a:gd name="T6" fmla="*/ 0 w 172"/>
                  <a:gd name="T7" fmla="*/ 0 h 86"/>
                  <a:gd name="T8" fmla="*/ 0 w 172"/>
                  <a:gd name="T9" fmla="*/ 0 h 86"/>
                  <a:gd name="T10" fmla="*/ 0 w 172"/>
                  <a:gd name="T11" fmla="*/ 0 h 86"/>
                  <a:gd name="T12" fmla="*/ 0 w 172"/>
                  <a:gd name="T13" fmla="*/ 0 h 86"/>
                  <a:gd name="T14" fmla="*/ 0 w 172"/>
                  <a:gd name="T15" fmla="*/ 0 h 86"/>
                  <a:gd name="T16" fmla="*/ 0 w 172"/>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86"/>
                  <a:gd name="T29" fmla="*/ 172 w 172"/>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86">
                    <a:moveTo>
                      <a:pt x="27" y="4"/>
                    </a:moveTo>
                    <a:lnTo>
                      <a:pt x="0" y="81"/>
                    </a:lnTo>
                    <a:lnTo>
                      <a:pt x="45" y="86"/>
                    </a:lnTo>
                    <a:lnTo>
                      <a:pt x="74" y="68"/>
                    </a:lnTo>
                    <a:lnTo>
                      <a:pt x="127" y="70"/>
                    </a:lnTo>
                    <a:lnTo>
                      <a:pt x="172" y="36"/>
                    </a:lnTo>
                    <a:lnTo>
                      <a:pt x="141" y="25"/>
                    </a:lnTo>
                    <a:lnTo>
                      <a:pt x="120" y="0"/>
                    </a:lnTo>
                    <a:lnTo>
                      <a:pt x="27" y="4"/>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87" name="Freeform 114" descr="Wide upward diagonal"/>
              <p:cNvSpPr>
                <a:spLocks/>
              </p:cNvSpPr>
              <p:nvPr/>
            </p:nvSpPr>
            <p:spPr bwMode="auto">
              <a:xfrm>
                <a:off x="357" y="1838"/>
                <a:ext cx="69" cy="34"/>
              </a:xfrm>
              <a:custGeom>
                <a:avLst/>
                <a:gdLst>
                  <a:gd name="T0" fmla="*/ 0 w 172"/>
                  <a:gd name="T1" fmla="*/ 0 h 86"/>
                  <a:gd name="T2" fmla="*/ 0 w 172"/>
                  <a:gd name="T3" fmla="*/ 0 h 86"/>
                  <a:gd name="T4" fmla="*/ 0 w 172"/>
                  <a:gd name="T5" fmla="*/ 0 h 86"/>
                  <a:gd name="T6" fmla="*/ 0 w 172"/>
                  <a:gd name="T7" fmla="*/ 0 h 86"/>
                  <a:gd name="T8" fmla="*/ 0 w 172"/>
                  <a:gd name="T9" fmla="*/ 0 h 86"/>
                  <a:gd name="T10" fmla="*/ 0 w 172"/>
                  <a:gd name="T11" fmla="*/ 0 h 86"/>
                  <a:gd name="T12" fmla="*/ 0 w 172"/>
                  <a:gd name="T13" fmla="*/ 0 h 86"/>
                  <a:gd name="T14" fmla="*/ 0 w 172"/>
                  <a:gd name="T15" fmla="*/ 0 h 86"/>
                  <a:gd name="T16" fmla="*/ 0 w 172"/>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86"/>
                  <a:gd name="T29" fmla="*/ 172 w 172"/>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86">
                    <a:moveTo>
                      <a:pt x="27" y="4"/>
                    </a:moveTo>
                    <a:lnTo>
                      <a:pt x="0" y="81"/>
                    </a:lnTo>
                    <a:lnTo>
                      <a:pt x="45" y="86"/>
                    </a:lnTo>
                    <a:lnTo>
                      <a:pt x="74" y="68"/>
                    </a:lnTo>
                    <a:lnTo>
                      <a:pt x="127" y="70"/>
                    </a:lnTo>
                    <a:lnTo>
                      <a:pt x="172" y="36"/>
                    </a:lnTo>
                    <a:lnTo>
                      <a:pt x="141" y="25"/>
                    </a:lnTo>
                    <a:lnTo>
                      <a:pt x="120" y="0"/>
                    </a:lnTo>
                    <a:lnTo>
                      <a:pt x="27" y="4"/>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88" name="Freeform 115" descr="Wide upward diagonal"/>
              <p:cNvSpPr>
                <a:spLocks/>
              </p:cNvSpPr>
              <p:nvPr/>
            </p:nvSpPr>
            <p:spPr bwMode="auto">
              <a:xfrm>
                <a:off x="377" y="1886"/>
                <a:ext cx="29" cy="25"/>
              </a:xfrm>
              <a:custGeom>
                <a:avLst/>
                <a:gdLst>
                  <a:gd name="T0" fmla="*/ 0 w 72"/>
                  <a:gd name="T1" fmla="*/ 0 h 61"/>
                  <a:gd name="T2" fmla="*/ 0 w 72"/>
                  <a:gd name="T3" fmla="*/ 0 h 61"/>
                  <a:gd name="T4" fmla="*/ 0 w 72"/>
                  <a:gd name="T5" fmla="*/ 0 h 61"/>
                  <a:gd name="T6" fmla="*/ 0 w 72"/>
                  <a:gd name="T7" fmla="*/ 0 h 61"/>
                  <a:gd name="T8" fmla="*/ 0 w 72"/>
                  <a:gd name="T9" fmla="*/ 0 h 61"/>
                  <a:gd name="T10" fmla="*/ 0 60000 65536"/>
                  <a:gd name="T11" fmla="*/ 0 60000 65536"/>
                  <a:gd name="T12" fmla="*/ 0 60000 65536"/>
                  <a:gd name="T13" fmla="*/ 0 60000 65536"/>
                  <a:gd name="T14" fmla="*/ 0 60000 65536"/>
                  <a:gd name="T15" fmla="*/ 0 w 72"/>
                  <a:gd name="T16" fmla="*/ 0 h 61"/>
                  <a:gd name="T17" fmla="*/ 72 w 72"/>
                  <a:gd name="T18" fmla="*/ 61 h 61"/>
                </a:gdLst>
                <a:ahLst/>
                <a:cxnLst>
                  <a:cxn ang="T10">
                    <a:pos x="T0" y="T1"/>
                  </a:cxn>
                  <a:cxn ang="T11">
                    <a:pos x="T2" y="T3"/>
                  </a:cxn>
                  <a:cxn ang="T12">
                    <a:pos x="T4" y="T5"/>
                  </a:cxn>
                  <a:cxn ang="T13">
                    <a:pos x="T6" y="T7"/>
                  </a:cxn>
                  <a:cxn ang="T14">
                    <a:pos x="T8" y="T9"/>
                  </a:cxn>
                </a:cxnLst>
                <a:rect l="T15" t="T16" r="T17" b="T18"/>
                <a:pathLst>
                  <a:path w="72" h="61">
                    <a:moveTo>
                      <a:pt x="63" y="0"/>
                    </a:moveTo>
                    <a:lnTo>
                      <a:pt x="0" y="5"/>
                    </a:lnTo>
                    <a:lnTo>
                      <a:pt x="11" y="61"/>
                    </a:lnTo>
                    <a:lnTo>
                      <a:pt x="72" y="48"/>
                    </a:lnTo>
                    <a:lnTo>
                      <a:pt x="63" y="0"/>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89" name="Freeform 116" descr="Wide upward diagonal"/>
              <p:cNvSpPr>
                <a:spLocks/>
              </p:cNvSpPr>
              <p:nvPr/>
            </p:nvSpPr>
            <p:spPr bwMode="auto">
              <a:xfrm>
                <a:off x="377" y="1886"/>
                <a:ext cx="29" cy="25"/>
              </a:xfrm>
              <a:custGeom>
                <a:avLst/>
                <a:gdLst>
                  <a:gd name="T0" fmla="*/ 0 w 72"/>
                  <a:gd name="T1" fmla="*/ 0 h 61"/>
                  <a:gd name="T2" fmla="*/ 0 w 72"/>
                  <a:gd name="T3" fmla="*/ 0 h 61"/>
                  <a:gd name="T4" fmla="*/ 0 w 72"/>
                  <a:gd name="T5" fmla="*/ 0 h 61"/>
                  <a:gd name="T6" fmla="*/ 0 w 72"/>
                  <a:gd name="T7" fmla="*/ 0 h 61"/>
                  <a:gd name="T8" fmla="*/ 0 w 72"/>
                  <a:gd name="T9" fmla="*/ 0 h 61"/>
                  <a:gd name="T10" fmla="*/ 0 60000 65536"/>
                  <a:gd name="T11" fmla="*/ 0 60000 65536"/>
                  <a:gd name="T12" fmla="*/ 0 60000 65536"/>
                  <a:gd name="T13" fmla="*/ 0 60000 65536"/>
                  <a:gd name="T14" fmla="*/ 0 60000 65536"/>
                  <a:gd name="T15" fmla="*/ 0 w 72"/>
                  <a:gd name="T16" fmla="*/ 0 h 61"/>
                  <a:gd name="T17" fmla="*/ 72 w 72"/>
                  <a:gd name="T18" fmla="*/ 61 h 61"/>
                </a:gdLst>
                <a:ahLst/>
                <a:cxnLst>
                  <a:cxn ang="T10">
                    <a:pos x="T0" y="T1"/>
                  </a:cxn>
                  <a:cxn ang="T11">
                    <a:pos x="T2" y="T3"/>
                  </a:cxn>
                  <a:cxn ang="T12">
                    <a:pos x="T4" y="T5"/>
                  </a:cxn>
                  <a:cxn ang="T13">
                    <a:pos x="T6" y="T7"/>
                  </a:cxn>
                  <a:cxn ang="T14">
                    <a:pos x="T8" y="T9"/>
                  </a:cxn>
                </a:cxnLst>
                <a:rect l="T15" t="T16" r="T17" b="T18"/>
                <a:pathLst>
                  <a:path w="72" h="61">
                    <a:moveTo>
                      <a:pt x="63" y="0"/>
                    </a:moveTo>
                    <a:lnTo>
                      <a:pt x="0" y="5"/>
                    </a:lnTo>
                    <a:lnTo>
                      <a:pt x="11" y="61"/>
                    </a:lnTo>
                    <a:lnTo>
                      <a:pt x="72" y="48"/>
                    </a:lnTo>
                    <a:lnTo>
                      <a:pt x="63" y="0"/>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90" name="Freeform 117" descr="Wide upward diagonal"/>
              <p:cNvSpPr>
                <a:spLocks/>
              </p:cNvSpPr>
              <p:nvPr/>
            </p:nvSpPr>
            <p:spPr bwMode="auto">
              <a:xfrm>
                <a:off x="410" y="1912"/>
                <a:ext cx="18" cy="26"/>
              </a:xfrm>
              <a:custGeom>
                <a:avLst/>
                <a:gdLst>
                  <a:gd name="T0" fmla="*/ 0 w 46"/>
                  <a:gd name="T1" fmla="*/ 0 h 61"/>
                  <a:gd name="T2" fmla="*/ 0 w 46"/>
                  <a:gd name="T3" fmla="*/ 0 h 61"/>
                  <a:gd name="T4" fmla="*/ 0 w 46"/>
                  <a:gd name="T5" fmla="*/ 0 h 61"/>
                  <a:gd name="T6" fmla="*/ 0 w 46"/>
                  <a:gd name="T7" fmla="*/ 0 h 61"/>
                  <a:gd name="T8" fmla="*/ 0 w 46"/>
                  <a:gd name="T9" fmla="*/ 0 h 61"/>
                  <a:gd name="T10" fmla="*/ 0 60000 65536"/>
                  <a:gd name="T11" fmla="*/ 0 60000 65536"/>
                  <a:gd name="T12" fmla="*/ 0 60000 65536"/>
                  <a:gd name="T13" fmla="*/ 0 60000 65536"/>
                  <a:gd name="T14" fmla="*/ 0 60000 65536"/>
                  <a:gd name="T15" fmla="*/ 0 w 46"/>
                  <a:gd name="T16" fmla="*/ 0 h 61"/>
                  <a:gd name="T17" fmla="*/ 46 w 46"/>
                  <a:gd name="T18" fmla="*/ 61 h 61"/>
                </a:gdLst>
                <a:ahLst/>
                <a:cxnLst>
                  <a:cxn ang="T10">
                    <a:pos x="T0" y="T1"/>
                  </a:cxn>
                  <a:cxn ang="T11">
                    <a:pos x="T2" y="T3"/>
                  </a:cxn>
                  <a:cxn ang="T12">
                    <a:pos x="T4" y="T5"/>
                  </a:cxn>
                  <a:cxn ang="T13">
                    <a:pos x="T6" y="T7"/>
                  </a:cxn>
                  <a:cxn ang="T14">
                    <a:pos x="T8" y="T9"/>
                  </a:cxn>
                </a:cxnLst>
                <a:rect l="T15" t="T16" r="T17" b="T18"/>
                <a:pathLst>
                  <a:path w="46" h="61">
                    <a:moveTo>
                      <a:pt x="0" y="23"/>
                    </a:moveTo>
                    <a:lnTo>
                      <a:pt x="46" y="0"/>
                    </a:lnTo>
                    <a:lnTo>
                      <a:pt x="46" y="52"/>
                    </a:lnTo>
                    <a:lnTo>
                      <a:pt x="14" y="61"/>
                    </a:lnTo>
                    <a:lnTo>
                      <a:pt x="0" y="23"/>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91" name="Freeform 118" descr="Wide upward diagonal"/>
              <p:cNvSpPr>
                <a:spLocks/>
              </p:cNvSpPr>
              <p:nvPr/>
            </p:nvSpPr>
            <p:spPr bwMode="auto">
              <a:xfrm>
                <a:off x="410" y="1912"/>
                <a:ext cx="18" cy="26"/>
              </a:xfrm>
              <a:custGeom>
                <a:avLst/>
                <a:gdLst>
                  <a:gd name="T0" fmla="*/ 0 w 46"/>
                  <a:gd name="T1" fmla="*/ 0 h 61"/>
                  <a:gd name="T2" fmla="*/ 0 w 46"/>
                  <a:gd name="T3" fmla="*/ 0 h 61"/>
                  <a:gd name="T4" fmla="*/ 0 w 46"/>
                  <a:gd name="T5" fmla="*/ 0 h 61"/>
                  <a:gd name="T6" fmla="*/ 0 w 46"/>
                  <a:gd name="T7" fmla="*/ 0 h 61"/>
                  <a:gd name="T8" fmla="*/ 0 w 46"/>
                  <a:gd name="T9" fmla="*/ 0 h 61"/>
                  <a:gd name="T10" fmla="*/ 0 60000 65536"/>
                  <a:gd name="T11" fmla="*/ 0 60000 65536"/>
                  <a:gd name="T12" fmla="*/ 0 60000 65536"/>
                  <a:gd name="T13" fmla="*/ 0 60000 65536"/>
                  <a:gd name="T14" fmla="*/ 0 60000 65536"/>
                  <a:gd name="T15" fmla="*/ 0 w 46"/>
                  <a:gd name="T16" fmla="*/ 0 h 61"/>
                  <a:gd name="T17" fmla="*/ 46 w 46"/>
                  <a:gd name="T18" fmla="*/ 61 h 61"/>
                </a:gdLst>
                <a:ahLst/>
                <a:cxnLst>
                  <a:cxn ang="T10">
                    <a:pos x="T0" y="T1"/>
                  </a:cxn>
                  <a:cxn ang="T11">
                    <a:pos x="T2" y="T3"/>
                  </a:cxn>
                  <a:cxn ang="T12">
                    <a:pos x="T4" y="T5"/>
                  </a:cxn>
                  <a:cxn ang="T13">
                    <a:pos x="T6" y="T7"/>
                  </a:cxn>
                  <a:cxn ang="T14">
                    <a:pos x="T8" y="T9"/>
                  </a:cxn>
                </a:cxnLst>
                <a:rect l="T15" t="T16" r="T17" b="T18"/>
                <a:pathLst>
                  <a:path w="46" h="61">
                    <a:moveTo>
                      <a:pt x="0" y="23"/>
                    </a:moveTo>
                    <a:lnTo>
                      <a:pt x="46" y="0"/>
                    </a:lnTo>
                    <a:lnTo>
                      <a:pt x="46" y="52"/>
                    </a:lnTo>
                    <a:lnTo>
                      <a:pt x="14" y="61"/>
                    </a:lnTo>
                    <a:lnTo>
                      <a:pt x="0" y="23"/>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92" name="Freeform 119" descr="Wide upward diagonal"/>
              <p:cNvSpPr>
                <a:spLocks/>
              </p:cNvSpPr>
              <p:nvPr/>
            </p:nvSpPr>
            <p:spPr bwMode="auto">
              <a:xfrm>
                <a:off x="458" y="1925"/>
                <a:ext cx="119" cy="141"/>
              </a:xfrm>
              <a:custGeom>
                <a:avLst/>
                <a:gdLst>
                  <a:gd name="T0" fmla="*/ 0 w 291"/>
                  <a:gd name="T1" fmla="*/ 0 h 346"/>
                  <a:gd name="T2" fmla="*/ 0 w 291"/>
                  <a:gd name="T3" fmla="*/ 0 h 346"/>
                  <a:gd name="T4" fmla="*/ 0 w 291"/>
                  <a:gd name="T5" fmla="*/ 0 h 346"/>
                  <a:gd name="T6" fmla="*/ 0 w 291"/>
                  <a:gd name="T7" fmla="*/ 0 h 346"/>
                  <a:gd name="T8" fmla="*/ 0 w 291"/>
                  <a:gd name="T9" fmla="*/ 0 h 346"/>
                  <a:gd name="T10" fmla="*/ 0 w 291"/>
                  <a:gd name="T11" fmla="*/ 0 h 346"/>
                  <a:gd name="T12" fmla="*/ 0 w 291"/>
                  <a:gd name="T13" fmla="*/ 0 h 346"/>
                  <a:gd name="T14" fmla="*/ 0 w 291"/>
                  <a:gd name="T15" fmla="*/ 0 h 346"/>
                  <a:gd name="T16" fmla="*/ 0 w 291"/>
                  <a:gd name="T17" fmla="*/ 0 h 346"/>
                  <a:gd name="T18" fmla="*/ 0 w 291"/>
                  <a:gd name="T19" fmla="*/ 0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46"/>
                  <a:gd name="T32" fmla="*/ 291 w 291"/>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46">
                    <a:moveTo>
                      <a:pt x="50" y="0"/>
                    </a:moveTo>
                    <a:lnTo>
                      <a:pt x="0" y="132"/>
                    </a:lnTo>
                    <a:lnTo>
                      <a:pt x="34" y="196"/>
                    </a:lnTo>
                    <a:lnTo>
                      <a:pt x="34" y="314"/>
                    </a:lnTo>
                    <a:lnTo>
                      <a:pt x="105" y="346"/>
                    </a:lnTo>
                    <a:lnTo>
                      <a:pt x="137" y="276"/>
                    </a:lnTo>
                    <a:lnTo>
                      <a:pt x="226" y="260"/>
                    </a:lnTo>
                    <a:lnTo>
                      <a:pt x="291" y="185"/>
                    </a:lnTo>
                    <a:lnTo>
                      <a:pt x="223" y="67"/>
                    </a:lnTo>
                    <a:lnTo>
                      <a:pt x="50" y="0"/>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93" name="Freeform 120" descr="Wide upward diagonal"/>
              <p:cNvSpPr>
                <a:spLocks/>
              </p:cNvSpPr>
              <p:nvPr/>
            </p:nvSpPr>
            <p:spPr bwMode="auto">
              <a:xfrm>
                <a:off x="458" y="1925"/>
                <a:ext cx="119" cy="141"/>
              </a:xfrm>
              <a:custGeom>
                <a:avLst/>
                <a:gdLst>
                  <a:gd name="T0" fmla="*/ 0 w 291"/>
                  <a:gd name="T1" fmla="*/ 0 h 346"/>
                  <a:gd name="T2" fmla="*/ 0 w 291"/>
                  <a:gd name="T3" fmla="*/ 0 h 346"/>
                  <a:gd name="T4" fmla="*/ 0 w 291"/>
                  <a:gd name="T5" fmla="*/ 0 h 346"/>
                  <a:gd name="T6" fmla="*/ 0 w 291"/>
                  <a:gd name="T7" fmla="*/ 0 h 346"/>
                  <a:gd name="T8" fmla="*/ 0 w 291"/>
                  <a:gd name="T9" fmla="*/ 0 h 346"/>
                  <a:gd name="T10" fmla="*/ 0 w 291"/>
                  <a:gd name="T11" fmla="*/ 0 h 346"/>
                  <a:gd name="T12" fmla="*/ 0 w 291"/>
                  <a:gd name="T13" fmla="*/ 0 h 346"/>
                  <a:gd name="T14" fmla="*/ 0 w 291"/>
                  <a:gd name="T15" fmla="*/ 0 h 346"/>
                  <a:gd name="T16" fmla="*/ 0 w 291"/>
                  <a:gd name="T17" fmla="*/ 0 h 346"/>
                  <a:gd name="T18" fmla="*/ 0 w 291"/>
                  <a:gd name="T19" fmla="*/ 0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46"/>
                  <a:gd name="T32" fmla="*/ 291 w 291"/>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46">
                    <a:moveTo>
                      <a:pt x="50" y="0"/>
                    </a:moveTo>
                    <a:lnTo>
                      <a:pt x="0" y="132"/>
                    </a:lnTo>
                    <a:lnTo>
                      <a:pt x="34" y="196"/>
                    </a:lnTo>
                    <a:lnTo>
                      <a:pt x="34" y="314"/>
                    </a:lnTo>
                    <a:lnTo>
                      <a:pt x="105" y="346"/>
                    </a:lnTo>
                    <a:lnTo>
                      <a:pt x="137" y="276"/>
                    </a:lnTo>
                    <a:lnTo>
                      <a:pt x="226" y="260"/>
                    </a:lnTo>
                    <a:lnTo>
                      <a:pt x="291" y="185"/>
                    </a:lnTo>
                    <a:lnTo>
                      <a:pt x="223" y="67"/>
                    </a:lnTo>
                    <a:lnTo>
                      <a:pt x="50" y="0"/>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94" name="Freeform 121" descr="Wide upward diagonal"/>
              <p:cNvSpPr>
                <a:spLocks/>
              </p:cNvSpPr>
              <p:nvPr/>
            </p:nvSpPr>
            <p:spPr bwMode="auto">
              <a:xfrm>
                <a:off x="416" y="1858"/>
                <a:ext cx="65" cy="55"/>
              </a:xfrm>
              <a:custGeom>
                <a:avLst/>
                <a:gdLst>
                  <a:gd name="T0" fmla="*/ 0 w 161"/>
                  <a:gd name="T1" fmla="*/ 0 h 134"/>
                  <a:gd name="T2" fmla="*/ 0 w 161"/>
                  <a:gd name="T3" fmla="*/ 0 h 134"/>
                  <a:gd name="T4" fmla="*/ 0 w 161"/>
                  <a:gd name="T5" fmla="*/ 0 h 134"/>
                  <a:gd name="T6" fmla="*/ 0 w 161"/>
                  <a:gd name="T7" fmla="*/ 0 h 134"/>
                  <a:gd name="T8" fmla="*/ 0 w 161"/>
                  <a:gd name="T9" fmla="*/ 0 h 134"/>
                  <a:gd name="T10" fmla="*/ 0 w 161"/>
                  <a:gd name="T11" fmla="*/ 0 h 134"/>
                  <a:gd name="T12" fmla="*/ 0 w 161"/>
                  <a:gd name="T13" fmla="*/ 0 h 134"/>
                  <a:gd name="T14" fmla="*/ 0 w 161"/>
                  <a:gd name="T15" fmla="*/ 0 h 134"/>
                  <a:gd name="T16" fmla="*/ 0 w 161"/>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34"/>
                  <a:gd name="T29" fmla="*/ 161 w 161"/>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34">
                    <a:moveTo>
                      <a:pt x="34" y="0"/>
                    </a:moveTo>
                    <a:lnTo>
                      <a:pt x="0" y="39"/>
                    </a:lnTo>
                    <a:lnTo>
                      <a:pt x="14" y="71"/>
                    </a:lnTo>
                    <a:lnTo>
                      <a:pt x="43" y="82"/>
                    </a:lnTo>
                    <a:lnTo>
                      <a:pt x="75" y="134"/>
                    </a:lnTo>
                    <a:lnTo>
                      <a:pt x="161" y="114"/>
                    </a:lnTo>
                    <a:lnTo>
                      <a:pt x="161" y="59"/>
                    </a:lnTo>
                    <a:lnTo>
                      <a:pt x="102" y="9"/>
                    </a:lnTo>
                    <a:lnTo>
                      <a:pt x="34" y="0"/>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95" name="Freeform 122" descr="Wide upward diagonal"/>
              <p:cNvSpPr>
                <a:spLocks/>
              </p:cNvSpPr>
              <p:nvPr/>
            </p:nvSpPr>
            <p:spPr bwMode="auto">
              <a:xfrm>
                <a:off x="416" y="1858"/>
                <a:ext cx="65" cy="55"/>
              </a:xfrm>
              <a:custGeom>
                <a:avLst/>
                <a:gdLst>
                  <a:gd name="T0" fmla="*/ 0 w 161"/>
                  <a:gd name="T1" fmla="*/ 0 h 134"/>
                  <a:gd name="T2" fmla="*/ 0 w 161"/>
                  <a:gd name="T3" fmla="*/ 0 h 134"/>
                  <a:gd name="T4" fmla="*/ 0 w 161"/>
                  <a:gd name="T5" fmla="*/ 0 h 134"/>
                  <a:gd name="T6" fmla="*/ 0 w 161"/>
                  <a:gd name="T7" fmla="*/ 0 h 134"/>
                  <a:gd name="T8" fmla="*/ 0 w 161"/>
                  <a:gd name="T9" fmla="*/ 0 h 134"/>
                  <a:gd name="T10" fmla="*/ 0 w 161"/>
                  <a:gd name="T11" fmla="*/ 0 h 134"/>
                  <a:gd name="T12" fmla="*/ 0 w 161"/>
                  <a:gd name="T13" fmla="*/ 0 h 134"/>
                  <a:gd name="T14" fmla="*/ 0 w 161"/>
                  <a:gd name="T15" fmla="*/ 0 h 134"/>
                  <a:gd name="T16" fmla="*/ 0 w 161"/>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34"/>
                  <a:gd name="T29" fmla="*/ 161 w 161"/>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34">
                    <a:moveTo>
                      <a:pt x="34" y="0"/>
                    </a:moveTo>
                    <a:lnTo>
                      <a:pt x="0" y="39"/>
                    </a:lnTo>
                    <a:lnTo>
                      <a:pt x="14" y="71"/>
                    </a:lnTo>
                    <a:lnTo>
                      <a:pt x="43" y="82"/>
                    </a:lnTo>
                    <a:lnTo>
                      <a:pt x="75" y="134"/>
                    </a:lnTo>
                    <a:lnTo>
                      <a:pt x="161" y="114"/>
                    </a:lnTo>
                    <a:lnTo>
                      <a:pt x="161" y="59"/>
                    </a:lnTo>
                    <a:lnTo>
                      <a:pt x="102" y="9"/>
                    </a:lnTo>
                    <a:lnTo>
                      <a:pt x="34" y="0"/>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96" name="Freeform 123" descr="Wide upward diagonal"/>
              <p:cNvSpPr>
                <a:spLocks/>
              </p:cNvSpPr>
              <p:nvPr/>
            </p:nvSpPr>
            <p:spPr bwMode="auto">
              <a:xfrm>
                <a:off x="210" y="1748"/>
                <a:ext cx="60" cy="57"/>
              </a:xfrm>
              <a:custGeom>
                <a:avLst/>
                <a:gdLst>
                  <a:gd name="T0" fmla="*/ 0 w 144"/>
                  <a:gd name="T1" fmla="*/ 0 h 142"/>
                  <a:gd name="T2" fmla="*/ 0 w 144"/>
                  <a:gd name="T3" fmla="*/ 0 h 142"/>
                  <a:gd name="T4" fmla="*/ 0 w 144"/>
                  <a:gd name="T5" fmla="*/ 0 h 142"/>
                  <a:gd name="T6" fmla="*/ 0 w 144"/>
                  <a:gd name="T7" fmla="*/ 0 h 142"/>
                  <a:gd name="T8" fmla="*/ 0 w 144"/>
                  <a:gd name="T9" fmla="*/ 0 h 142"/>
                  <a:gd name="T10" fmla="*/ 0 w 144"/>
                  <a:gd name="T11" fmla="*/ 0 h 142"/>
                  <a:gd name="T12" fmla="*/ 0 w 144"/>
                  <a:gd name="T13" fmla="*/ 0 h 142"/>
                  <a:gd name="T14" fmla="*/ 0 60000 65536"/>
                  <a:gd name="T15" fmla="*/ 0 60000 65536"/>
                  <a:gd name="T16" fmla="*/ 0 60000 65536"/>
                  <a:gd name="T17" fmla="*/ 0 60000 65536"/>
                  <a:gd name="T18" fmla="*/ 0 60000 65536"/>
                  <a:gd name="T19" fmla="*/ 0 60000 65536"/>
                  <a:gd name="T20" fmla="*/ 0 60000 65536"/>
                  <a:gd name="T21" fmla="*/ 0 w 144"/>
                  <a:gd name="T22" fmla="*/ 0 h 142"/>
                  <a:gd name="T23" fmla="*/ 144 w 14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42">
                    <a:moveTo>
                      <a:pt x="32" y="15"/>
                    </a:moveTo>
                    <a:lnTo>
                      <a:pt x="0" y="84"/>
                    </a:lnTo>
                    <a:lnTo>
                      <a:pt x="55" y="129"/>
                    </a:lnTo>
                    <a:lnTo>
                      <a:pt x="121" y="142"/>
                    </a:lnTo>
                    <a:lnTo>
                      <a:pt x="144" y="86"/>
                    </a:lnTo>
                    <a:lnTo>
                      <a:pt x="130" y="0"/>
                    </a:lnTo>
                    <a:lnTo>
                      <a:pt x="32" y="15"/>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97" name="Freeform 124" descr="Wide upward diagonal"/>
              <p:cNvSpPr>
                <a:spLocks/>
              </p:cNvSpPr>
              <p:nvPr/>
            </p:nvSpPr>
            <p:spPr bwMode="auto">
              <a:xfrm>
                <a:off x="210" y="1748"/>
                <a:ext cx="60" cy="57"/>
              </a:xfrm>
              <a:custGeom>
                <a:avLst/>
                <a:gdLst>
                  <a:gd name="T0" fmla="*/ 0 w 144"/>
                  <a:gd name="T1" fmla="*/ 0 h 142"/>
                  <a:gd name="T2" fmla="*/ 0 w 144"/>
                  <a:gd name="T3" fmla="*/ 0 h 142"/>
                  <a:gd name="T4" fmla="*/ 0 w 144"/>
                  <a:gd name="T5" fmla="*/ 0 h 142"/>
                  <a:gd name="T6" fmla="*/ 0 w 144"/>
                  <a:gd name="T7" fmla="*/ 0 h 142"/>
                  <a:gd name="T8" fmla="*/ 0 w 144"/>
                  <a:gd name="T9" fmla="*/ 0 h 142"/>
                  <a:gd name="T10" fmla="*/ 0 w 144"/>
                  <a:gd name="T11" fmla="*/ 0 h 142"/>
                  <a:gd name="T12" fmla="*/ 0 w 144"/>
                  <a:gd name="T13" fmla="*/ 0 h 142"/>
                  <a:gd name="T14" fmla="*/ 0 60000 65536"/>
                  <a:gd name="T15" fmla="*/ 0 60000 65536"/>
                  <a:gd name="T16" fmla="*/ 0 60000 65536"/>
                  <a:gd name="T17" fmla="*/ 0 60000 65536"/>
                  <a:gd name="T18" fmla="*/ 0 60000 65536"/>
                  <a:gd name="T19" fmla="*/ 0 60000 65536"/>
                  <a:gd name="T20" fmla="*/ 0 60000 65536"/>
                  <a:gd name="T21" fmla="*/ 0 w 144"/>
                  <a:gd name="T22" fmla="*/ 0 h 142"/>
                  <a:gd name="T23" fmla="*/ 144 w 14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42">
                    <a:moveTo>
                      <a:pt x="32" y="15"/>
                    </a:moveTo>
                    <a:lnTo>
                      <a:pt x="0" y="84"/>
                    </a:lnTo>
                    <a:lnTo>
                      <a:pt x="55" y="129"/>
                    </a:lnTo>
                    <a:lnTo>
                      <a:pt x="121" y="142"/>
                    </a:lnTo>
                    <a:lnTo>
                      <a:pt x="144" y="86"/>
                    </a:lnTo>
                    <a:lnTo>
                      <a:pt x="130" y="0"/>
                    </a:lnTo>
                    <a:lnTo>
                      <a:pt x="32" y="15"/>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798" name="Freeform 125" descr="Wide upward diagonal"/>
              <p:cNvSpPr>
                <a:spLocks/>
              </p:cNvSpPr>
              <p:nvPr/>
            </p:nvSpPr>
            <p:spPr bwMode="auto">
              <a:xfrm>
                <a:off x="266" y="1787"/>
                <a:ext cx="88" cy="66"/>
              </a:xfrm>
              <a:custGeom>
                <a:avLst/>
                <a:gdLst>
                  <a:gd name="T0" fmla="*/ 0 w 216"/>
                  <a:gd name="T1" fmla="*/ 0 h 161"/>
                  <a:gd name="T2" fmla="*/ 0 w 216"/>
                  <a:gd name="T3" fmla="*/ 0 h 161"/>
                  <a:gd name="T4" fmla="*/ 0 w 216"/>
                  <a:gd name="T5" fmla="*/ 0 h 161"/>
                  <a:gd name="T6" fmla="*/ 0 w 216"/>
                  <a:gd name="T7" fmla="*/ 0 h 161"/>
                  <a:gd name="T8" fmla="*/ 0 w 216"/>
                  <a:gd name="T9" fmla="*/ 0 h 161"/>
                  <a:gd name="T10" fmla="*/ 0 w 216"/>
                  <a:gd name="T11" fmla="*/ 0 h 161"/>
                  <a:gd name="T12" fmla="*/ 0 w 216"/>
                  <a:gd name="T13" fmla="*/ 0 h 161"/>
                  <a:gd name="T14" fmla="*/ 0 w 216"/>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161"/>
                  <a:gd name="T26" fmla="*/ 216 w 216"/>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61">
                    <a:moveTo>
                      <a:pt x="0" y="59"/>
                    </a:moveTo>
                    <a:lnTo>
                      <a:pt x="147" y="0"/>
                    </a:lnTo>
                    <a:lnTo>
                      <a:pt x="175" y="70"/>
                    </a:lnTo>
                    <a:lnTo>
                      <a:pt x="204" y="86"/>
                    </a:lnTo>
                    <a:lnTo>
                      <a:pt x="216" y="141"/>
                    </a:lnTo>
                    <a:lnTo>
                      <a:pt x="143" y="150"/>
                    </a:lnTo>
                    <a:lnTo>
                      <a:pt x="90" y="161"/>
                    </a:lnTo>
                    <a:lnTo>
                      <a:pt x="0" y="59"/>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799" name="Freeform 126" descr="Wide upward diagonal"/>
              <p:cNvSpPr>
                <a:spLocks/>
              </p:cNvSpPr>
              <p:nvPr/>
            </p:nvSpPr>
            <p:spPr bwMode="auto">
              <a:xfrm>
                <a:off x="266" y="1787"/>
                <a:ext cx="88" cy="66"/>
              </a:xfrm>
              <a:custGeom>
                <a:avLst/>
                <a:gdLst>
                  <a:gd name="T0" fmla="*/ 0 w 216"/>
                  <a:gd name="T1" fmla="*/ 0 h 161"/>
                  <a:gd name="T2" fmla="*/ 0 w 216"/>
                  <a:gd name="T3" fmla="*/ 0 h 161"/>
                  <a:gd name="T4" fmla="*/ 0 w 216"/>
                  <a:gd name="T5" fmla="*/ 0 h 161"/>
                  <a:gd name="T6" fmla="*/ 0 w 216"/>
                  <a:gd name="T7" fmla="*/ 0 h 161"/>
                  <a:gd name="T8" fmla="*/ 0 w 216"/>
                  <a:gd name="T9" fmla="*/ 0 h 161"/>
                  <a:gd name="T10" fmla="*/ 0 w 216"/>
                  <a:gd name="T11" fmla="*/ 0 h 161"/>
                  <a:gd name="T12" fmla="*/ 0 w 216"/>
                  <a:gd name="T13" fmla="*/ 0 h 161"/>
                  <a:gd name="T14" fmla="*/ 0 w 216"/>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161"/>
                  <a:gd name="T26" fmla="*/ 216 w 216"/>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61">
                    <a:moveTo>
                      <a:pt x="0" y="59"/>
                    </a:moveTo>
                    <a:lnTo>
                      <a:pt x="147" y="0"/>
                    </a:lnTo>
                    <a:lnTo>
                      <a:pt x="175" y="70"/>
                    </a:lnTo>
                    <a:lnTo>
                      <a:pt x="204" y="86"/>
                    </a:lnTo>
                    <a:lnTo>
                      <a:pt x="216" y="141"/>
                    </a:lnTo>
                    <a:lnTo>
                      <a:pt x="143" y="150"/>
                    </a:lnTo>
                    <a:lnTo>
                      <a:pt x="90" y="161"/>
                    </a:lnTo>
                    <a:lnTo>
                      <a:pt x="0" y="59"/>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800" name="Freeform 127" descr="Wide upward diagonal"/>
              <p:cNvSpPr>
                <a:spLocks/>
              </p:cNvSpPr>
              <p:nvPr/>
            </p:nvSpPr>
            <p:spPr bwMode="auto">
              <a:xfrm>
                <a:off x="357" y="1838"/>
                <a:ext cx="69" cy="34"/>
              </a:xfrm>
              <a:custGeom>
                <a:avLst/>
                <a:gdLst>
                  <a:gd name="T0" fmla="*/ 0 w 172"/>
                  <a:gd name="T1" fmla="*/ 0 h 86"/>
                  <a:gd name="T2" fmla="*/ 0 w 172"/>
                  <a:gd name="T3" fmla="*/ 0 h 86"/>
                  <a:gd name="T4" fmla="*/ 0 w 172"/>
                  <a:gd name="T5" fmla="*/ 0 h 86"/>
                  <a:gd name="T6" fmla="*/ 0 w 172"/>
                  <a:gd name="T7" fmla="*/ 0 h 86"/>
                  <a:gd name="T8" fmla="*/ 0 w 172"/>
                  <a:gd name="T9" fmla="*/ 0 h 86"/>
                  <a:gd name="T10" fmla="*/ 0 w 172"/>
                  <a:gd name="T11" fmla="*/ 0 h 86"/>
                  <a:gd name="T12" fmla="*/ 0 w 172"/>
                  <a:gd name="T13" fmla="*/ 0 h 86"/>
                  <a:gd name="T14" fmla="*/ 0 w 172"/>
                  <a:gd name="T15" fmla="*/ 0 h 86"/>
                  <a:gd name="T16" fmla="*/ 0 w 172"/>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86"/>
                  <a:gd name="T29" fmla="*/ 172 w 172"/>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86">
                    <a:moveTo>
                      <a:pt x="27" y="4"/>
                    </a:moveTo>
                    <a:lnTo>
                      <a:pt x="0" y="81"/>
                    </a:lnTo>
                    <a:lnTo>
                      <a:pt x="45" y="86"/>
                    </a:lnTo>
                    <a:lnTo>
                      <a:pt x="74" y="68"/>
                    </a:lnTo>
                    <a:lnTo>
                      <a:pt x="127" y="70"/>
                    </a:lnTo>
                    <a:lnTo>
                      <a:pt x="172" y="36"/>
                    </a:lnTo>
                    <a:lnTo>
                      <a:pt x="141" y="25"/>
                    </a:lnTo>
                    <a:lnTo>
                      <a:pt x="120" y="0"/>
                    </a:lnTo>
                    <a:lnTo>
                      <a:pt x="27" y="4"/>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801" name="Freeform 128" descr="Wide upward diagonal"/>
              <p:cNvSpPr>
                <a:spLocks/>
              </p:cNvSpPr>
              <p:nvPr/>
            </p:nvSpPr>
            <p:spPr bwMode="auto">
              <a:xfrm>
                <a:off x="357" y="1838"/>
                <a:ext cx="69" cy="34"/>
              </a:xfrm>
              <a:custGeom>
                <a:avLst/>
                <a:gdLst>
                  <a:gd name="T0" fmla="*/ 0 w 172"/>
                  <a:gd name="T1" fmla="*/ 0 h 86"/>
                  <a:gd name="T2" fmla="*/ 0 w 172"/>
                  <a:gd name="T3" fmla="*/ 0 h 86"/>
                  <a:gd name="T4" fmla="*/ 0 w 172"/>
                  <a:gd name="T5" fmla="*/ 0 h 86"/>
                  <a:gd name="T6" fmla="*/ 0 w 172"/>
                  <a:gd name="T7" fmla="*/ 0 h 86"/>
                  <a:gd name="T8" fmla="*/ 0 w 172"/>
                  <a:gd name="T9" fmla="*/ 0 h 86"/>
                  <a:gd name="T10" fmla="*/ 0 w 172"/>
                  <a:gd name="T11" fmla="*/ 0 h 86"/>
                  <a:gd name="T12" fmla="*/ 0 w 172"/>
                  <a:gd name="T13" fmla="*/ 0 h 86"/>
                  <a:gd name="T14" fmla="*/ 0 w 172"/>
                  <a:gd name="T15" fmla="*/ 0 h 86"/>
                  <a:gd name="T16" fmla="*/ 0 w 172"/>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86"/>
                  <a:gd name="T29" fmla="*/ 172 w 172"/>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86">
                    <a:moveTo>
                      <a:pt x="27" y="4"/>
                    </a:moveTo>
                    <a:lnTo>
                      <a:pt x="0" y="81"/>
                    </a:lnTo>
                    <a:lnTo>
                      <a:pt x="45" y="86"/>
                    </a:lnTo>
                    <a:lnTo>
                      <a:pt x="74" y="68"/>
                    </a:lnTo>
                    <a:lnTo>
                      <a:pt x="127" y="70"/>
                    </a:lnTo>
                    <a:lnTo>
                      <a:pt x="172" y="36"/>
                    </a:lnTo>
                    <a:lnTo>
                      <a:pt x="141" y="25"/>
                    </a:lnTo>
                    <a:lnTo>
                      <a:pt x="120" y="0"/>
                    </a:lnTo>
                    <a:lnTo>
                      <a:pt x="27" y="4"/>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802" name="Freeform 129" descr="Wide upward diagonal"/>
              <p:cNvSpPr>
                <a:spLocks/>
              </p:cNvSpPr>
              <p:nvPr/>
            </p:nvSpPr>
            <p:spPr bwMode="auto">
              <a:xfrm>
                <a:off x="377" y="1886"/>
                <a:ext cx="29" cy="25"/>
              </a:xfrm>
              <a:custGeom>
                <a:avLst/>
                <a:gdLst>
                  <a:gd name="T0" fmla="*/ 0 w 72"/>
                  <a:gd name="T1" fmla="*/ 0 h 61"/>
                  <a:gd name="T2" fmla="*/ 0 w 72"/>
                  <a:gd name="T3" fmla="*/ 0 h 61"/>
                  <a:gd name="T4" fmla="*/ 0 w 72"/>
                  <a:gd name="T5" fmla="*/ 0 h 61"/>
                  <a:gd name="T6" fmla="*/ 0 w 72"/>
                  <a:gd name="T7" fmla="*/ 0 h 61"/>
                  <a:gd name="T8" fmla="*/ 0 w 72"/>
                  <a:gd name="T9" fmla="*/ 0 h 61"/>
                  <a:gd name="T10" fmla="*/ 0 60000 65536"/>
                  <a:gd name="T11" fmla="*/ 0 60000 65536"/>
                  <a:gd name="T12" fmla="*/ 0 60000 65536"/>
                  <a:gd name="T13" fmla="*/ 0 60000 65536"/>
                  <a:gd name="T14" fmla="*/ 0 60000 65536"/>
                  <a:gd name="T15" fmla="*/ 0 w 72"/>
                  <a:gd name="T16" fmla="*/ 0 h 61"/>
                  <a:gd name="T17" fmla="*/ 72 w 72"/>
                  <a:gd name="T18" fmla="*/ 61 h 61"/>
                </a:gdLst>
                <a:ahLst/>
                <a:cxnLst>
                  <a:cxn ang="T10">
                    <a:pos x="T0" y="T1"/>
                  </a:cxn>
                  <a:cxn ang="T11">
                    <a:pos x="T2" y="T3"/>
                  </a:cxn>
                  <a:cxn ang="T12">
                    <a:pos x="T4" y="T5"/>
                  </a:cxn>
                  <a:cxn ang="T13">
                    <a:pos x="T6" y="T7"/>
                  </a:cxn>
                  <a:cxn ang="T14">
                    <a:pos x="T8" y="T9"/>
                  </a:cxn>
                </a:cxnLst>
                <a:rect l="T15" t="T16" r="T17" b="T18"/>
                <a:pathLst>
                  <a:path w="72" h="61">
                    <a:moveTo>
                      <a:pt x="63" y="0"/>
                    </a:moveTo>
                    <a:lnTo>
                      <a:pt x="0" y="5"/>
                    </a:lnTo>
                    <a:lnTo>
                      <a:pt x="11" y="61"/>
                    </a:lnTo>
                    <a:lnTo>
                      <a:pt x="72" y="48"/>
                    </a:lnTo>
                    <a:lnTo>
                      <a:pt x="63" y="0"/>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803" name="Freeform 130" descr="Wide upward diagonal"/>
              <p:cNvSpPr>
                <a:spLocks/>
              </p:cNvSpPr>
              <p:nvPr/>
            </p:nvSpPr>
            <p:spPr bwMode="auto">
              <a:xfrm>
                <a:off x="377" y="1886"/>
                <a:ext cx="29" cy="25"/>
              </a:xfrm>
              <a:custGeom>
                <a:avLst/>
                <a:gdLst>
                  <a:gd name="T0" fmla="*/ 0 w 72"/>
                  <a:gd name="T1" fmla="*/ 0 h 61"/>
                  <a:gd name="T2" fmla="*/ 0 w 72"/>
                  <a:gd name="T3" fmla="*/ 0 h 61"/>
                  <a:gd name="T4" fmla="*/ 0 w 72"/>
                  <a:gd name="T5" fmla="*/ 0 h 61"/>
                  <a:gd name="T6" fmla="*/ 0 w 72"/>
                  <a:gd name="T7" fmla="*/ 0 h 61"/>
                  <a:gd name="T8" fmla="*/ 0 w 72"/>
                  <a:gd name="T9" fmla="*/ 0 h 61"/>
                  <a:gd name="T10" fmla="*/ 0 60000 65536"/>
                  <a:gd name="T11" fmla="*/ 0 60000 65536"/>
                  <a:gd name="T12" fmla="*/ 0 60000 65536"/>
                  <a:gd name="T13" fmla="*/ 0 60000 65536"/>
                  <a:gd name="T14" fmla="*/ 0 60000 65536"/>
                  <a:gd name="T15" fmla="*/ 0 w 72"/>
                  <a:gd name="T16" fmla="*/ 0 h 61"/>
                  <a:gd name="T17" fmla="*/ 72 w 72"/>
                  <a:gd name="T18" fmla="*/ 61 h 61"/>
                </a:gdLst>
                <a:ahLst/>
                <a:cxnLst>
                  <a:cxn ang="T10">
                    <a:pos x="T0" y="T1"/>
                  </a:cxn>
                  <a:cxn ang="T11">
                    <a:pos x="T2" y="T3"/>
                  </a:cxn>
                  <a:cxn ang="T12">
                    <a:pos x="T4" y="T5"/>
                  </a:cxn>
                  <a:cxn ang="T13">
                    <a:pos x="T6" y="T7"/>
                  </a:cxn>
                  <a:cxn ang="T14">
                    <a:pos x="T8" y="T9"/>
                  </a:cxn>
                </a:cxnLst>
                <a:rect l="T15" t="T16" r="T17" b="T18"/>
                <a:pathLst>
                  <a:path w="72" h="61">
                    <a:moveTo>
                      <a:pt x="63" y="0"/>
                    </a:moveTo>
                    <a:lnTo>
                      <a:pt x="0" y="5"/>
                    </a:lnTo>
                    <a:lnTo>
                      <a:pt x="11" y="61"/>
                    </a:lnTo>
                    <a:lnTo>
                      <a:pt x="72" y="48"/>
                    </a:lnTo>
                    <a:lnTo>
                      <a:pt x="63" y="0"/>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804" name="Freeform 131" descr="Wide upward diagonal"/>
              <p:cNvSpPr>
                <a:spLocks/>
              </p:cNvSpPr>
              <p:nvPr/>
            </p:nvSpPr>
            <p:spPr bwMode="auto">
              <a:xfrm>
                <a:off x="410" y="1912"/>
                <a:ext cx="18" cy="26"/>
              </a:xfrm>
              <a:custGeom>
                <a:avLst/>
                <a:gdLst>
                  <a:gd name="T0" fmla="*/ 0 w 46"/>
                  <a:gd name="T1" fmla="*/ 0 h 61"/>
                  <a:gd name="T2" fmla="*/ 0 w 46"/>
                  <a:gd name="T3" fmla="*/ 0 h 61"/>
                  <a:gd name="T4" fmla="*/ 0 w 46"/>
                  <a:gd name="T5" fmla="*/ 0 h 61"/>
                  <a:gd name="T6" fmla="*/ 0 w 46"/>
                  <a:gd name="T7" fmla="*/ 0 h 61"/>
                  <a:gd name="T8" fmla="*/ 0 w 46"/>
                  <a:gd name="T9" fmla="*/ 0 h 61"/>
                  <a:gd name="T10" fmla="*/ 0 60000 65536"/>
                  <a:gd name="T11" fmla="*/ 0 60000 65536"/>
                  <a:gd name="T12" fmla="*/ 0 60000 65536"/>
                  <a:gd name="T13" fmla="*/ 0 60000 65536"/>
                  <a:gd name="T14" fmla="*/ 0 60000 65536"/>
                  <a:gd name="T15" fmla="*/ 0 w 46"/>
                  <a:gd name="T16" fmla="*/ 0 h 61"/>
                  <a:gd name="T17" fmla="*/ 46 w 46"/>
                  <a:gd name="T18" fmla="*/ 61 h 61"/>
                </a:gdLst>
                <a:ahLst/>
                <a:cxnLst>
                  <a:cxn ang="T10">
                    <a:pos x="T0" y="T1"/>
                  </a:cxn>
                  <a:cxn ang="T11">
                    <a:pos x="T2" y="T3"/>
                  </a:cxn>
                  <a:cxn ang="T12">
                    <a:pos x="T4" y="T5"/>
                  </a:cxn>
                  <a:cxn ang="T13">
                    <a:pos x="T6" y="T7"/>
                  </a:cxn>
                  <a:cxn ang="T14">
                    <a:pos x="T8" y="T9"/>
                  </a:cxn>
                </a:cxnLst>
                <a:rect l="T15" t="T16" r="T17" b="T18"/>
                <a:pathLst>
                  <a:path w="46" h="61">
                    <a:moveTo>
                      <a:pt x="0" y="23"/>
                    </a:moveTo>
                    <a:lnTo>
                      <a:pt x="46" y="0"/>
                    </a:lnTo>
                    <a:lnTo>
                      <a:pt x="46" y="52"/>
                    </a:lnTo>
                    <a:lnTo>
                      <a:pt x="14" y="61"/>
                    </a:lnTo>
                    <a:lnTo>
                      <a:pt x="0" y="23"/>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805" name="Freeform 132" descr="Wide upward diagonal"/>
              <p:cNvSpPr>
                <a:spLocks/>
              </p:cNvSpPr>
              <p:nvPr/>
            </p:nvSpPr>
            <p:spPr bwMode="auto">
              <a:xfrm>
                <a:off x="410" y="1912"/>
                <a:ext cx="18" cy="26"/>
              </a:xfrm>
              <a:custGeom>
                <a:avLst/>
                <a:gdLst>
                  <a:gd name="T0" fmla="*/ 0 w 46"/>
                  <a:gd name="T1" fmla="*/ 0 h 61"/>
                  <a:gd name="T2" fmla="*/ 0 w 46"/>
                  <a:gd name="T3" fmla="*/ 0 h 61"/>
                  <a:gd name="T4" fmla="*/ 0 w 46"/>
                  <a:gd name="T5" fmla="*/ 0 h 61"/>
                  <a:gd name="T6" fmla="*/ 0 w 46"/>
                  <a:gd name="T7" fmla="*/ 0 h 61"/>
                  <a:gd name="T8" fmla="*/ 0 w 46"/>
                  <a:gd name="T9" fmla="*/ 0 h 61"/>
                  <a:gd name="T10" fmla="*/ 0 60000 65536"/>
                  <a:gd name="T11" fmla="*/ 0 60000 65536"/>
                  <a:gd name="T12" fmla="*/ 0 60000 65536"/>
                  <a:gd name="T13" fmla="*/ 0 60000 65536"/>
                  <a:gd name="T14" fmla="*/ 0 60000 65536"/>
                  <a:gd name="T15" fmla="*/ 0 w 46"/>
                  <a:gd name="T16" fmla="*/ 0 h 61"/>
                  <a:gd name="T17" fmla="*/ 46 w 46"/>
                  <a:gd name="T18" fmla="*/ 61 h 61"/>
                </a:gdLst>
                <a:ahLst/>
                <a:cxnLst>
                  <a:cxn ang="T10">
                    <a:pos x="T0" y="T1"/>
                  </a:cxn>
                  <a:cxn ang="T11">
                    <a:pos x="T2" y="T3"/>
                  </a:cxn>
                  <a:cxn ang="T12">
                    <a:pos x="T4" y="T5"/>
                  </a:cxn>
                  <a:cxn ang="T13">
                    <a:pos x="T6" y="T7"/>
                  </a:cxn>
                  <a:cxn ang="T14">
                    <a:pos x="T8" y="T9"/>
                  </a:cxn>
                </a:cxnLst>
                <a:rect l="T15" t="T16" r="T17" b="T18"/>
                <a:pathLst>
                  <a:path w="46" h="61">
                    <a:moveTo>
                      <a:pt x="0" y="23"/>
                    </a:moveTo>
                    <a:lnTo>
                      <a:pt x="46" y="0"/>
                    </a:lnTo>
                    <a:lnTo>
                      <a:pt x="46" y="52"/>
                    </a:lnTo>
                    <a:lnTo>
                      <a:pt x="14" y="61"/>
                    </a:lnTo>
                    <a:lnTo>
                      <a:pt x="0" y="23"/>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806" name="Freeform 133" descr="Wide upward diagonal"/>
              <p:cNvSpPr>
                <a:spLocks/>
              </p:cNvSpPr>
              <p:nvPr/>
            </p:nvSpPr>
            <p:spPr bwMode="auto">
              <a:xfrm>
                <a:off x="458" y="1925"/>
                <a:ext cx="119" cy="141"/>
              </a:xfrm>
              <a:custGeom>
                <a:avLst/>
                <a:gdLst>
                  <a:gd name="T0" fmla="*/ 0 w 291"/>
                  <a:gd name="T1" fmla="*/ 0 h 346"/>
                  <a:gd name="T2" fmla="*/ 0 w 291"/>
                  <a:gd name="T3" fmla="*/ 0 h 346"/>
                  <a:gd name="T4" fmla="*/ 0 w 291"/>
                  <a:gd name="T5" fmla="*/ 0 h 346"/>
                  <a:gd name="T6" fmla="*/ 0 w 291"/>
                  <a:gd name="T7" fmla="*/ 0 h 346"/>
                  <a:gd name="T8" fmla="*/ 0 w 291"/>
                  <a:gd name="T9" fmla="*/ 0 h 346"/>
                  <a:gd name="T10" fmla="*/ 0 w 291"/>
                  <a:gd name="T11" fmla="*/ 0 h 346"/>
                  <a:gd name="T12" fmla="*/ 0 w 291"/>
                  <a:gd name="T13" fmla="*/ 0 h 346"/>
                  <a:gd name="T14" fmla="*/ 0 w 291"/>
                  <a:gd name="T15" fmla="*/ 0 h 346"/>
                  <a:gd name="T16" fmla="*/ 0 w 291"/>
                  <a:gd name="T17" fmla="*/ 0 h 346"/>
                  <a:gd name="T18" fmla="*/ 0 w 291"/>
                  <a:gd name="T19" fmla="*/ 0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46"/>
                  <a:gd name="T32" fmla="*/ 291 w 291"/>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46">
                    <a:moveTo>
                      <a:pt x="50" y="0"/>
                    </a:moveTo>
                    <a:lnTo>
                      <a:pt x="0" y="132"/>
                    </a:lnTo>
                    <a:lnTo>
                      <a:pt x="34" y="196"/>
                    </a:lnTo>
                    <a:lnTo>
                      <a:pt x="34" y="314"/>
                    </a:lnTo>
                    <a:lnTo>
                      <a:pt x="105" y="346"/>
                    </a:lnTo>
                    <a:lnTo>
                      <a:pt x="137" y="276"/>
                    </a:lnTo>
                    <a:lnTo>
                      <a:pt x="226" y="260"/>
                    </a:lnTo>
                    <a:lnTo>
                      <a:pt x="291" y="185"/>
                    </a:lnTo>
                    <a:lnTo>
                      <a:pt x="223" y="67"/>
                    </a:lnTo>
                    <a:lnTo>
                      <a:pt x="50" y="0"/>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807" name="Freeform 134" descr="Wide upward diagonal"/>
              <p:cNvSpPr>
                <a:spLocks/>
              </p:cNvSpPr>
              <p:nvPr/>
            </p:nvSpPr>
            <p:spPr bwMode="auto">
              <a:xfrm>
                <a:off x="458" y="1925"/>
                <a:ext cx="119" cy="141"/>
              </a:xfrm>
              <a:custGeom>
                <a:avLst/>
                <a:gdLst>
                  <a:gd name="T0" fmla="*/ 0 w 291"/>
                  <a:gd name="T1" fmla="*/ 0 h 346"/>
                  <a:gd name="T2" fmla="*/ 0 w 291"/>
                  <a:gd name="T3" fmla="*/ 0 h 346"/>
                  <a:gd name="T4" fmla="*/ 0 w 291"/>
                  <a:gd name="T5" fmla="*/ 0 h 346"/>
                  <a:gd name="T6" fmla="*/ 0 w 291"/>
                  <a:gd name="T7" fmla="*/ 0 h 346"/>
                  <a:gd name="T8" fmla="*/ 0 w 291"/>
                  <a:gd name="T9" fmla="*/ 0 h 346"/>
                  <a:gd name="T10" fmla="*/ 0 w 291"/>
                  <a:gd name="T11" fmla="*/ 0 h 346"/>
                  <a:gd name="T12" fmla="*/ 0 w 291"/>
                  <a:gd name="T13" fmla="*/ 0 h 346"/>
                  <a:gd name="T14" fmla="*/ 0 w 291"/>
                  <a:gd name="T15" fmla="*/ 0 h 346"/>
                  <a:gd name="T16" fmla="*/ 0 w 291"/>
                  <a:gd name="T17" fmla="*/ 0 h 346"/>
                  <a:gd name="T18" fmla="*/ 0 w 291"/>
                  <a:gd name="T19" fmla="*/ 0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46"/>
                  <a:gd name="T32" fmla="*/ 291 w 291"/>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46">
                    <a:moveTo>
                      <a:pt x="50" y="0"/>
                    </a:moveTo>
                    <a:lnTo>
                      <a:pt x="0" y="132"/>
                    </a:lnTo>
                    <a:lnTo>
                      <a:pt x="34" y="196"/>
                    </a:lnTo>
                    <a:lnTo>
                      <a:pt x="34" y="314"/>
                    </a:lnTo>
                    <a:lnTo>
                      <a:pt x="105" y="346"/>
                    </a:lnTo>
                    <a:lnTo>
                      <a:pt x="137" y="276"/>
                    </a:lnTo>
                    <a:lnTo>
                      <a:pt x="226" y="260"/>
                    </a:lnTo>
                    <a:lnTo>
                      <a:pt x="291" y="185"/>
                    </a:lnTo>
                    <a:lnTo>
                      <a:pt x="223" y="67"/>
                    </a:lnTo>
                    <a:lnTo>
                      <a:pt x="50" y="0"/>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808" name="Freeform 135" descr="Wide upward diagonal"/>
              <p:cNvSpPr>
                <a:spLocks/>
              </p:cNvSpPr>
              <p:nvPr/>
            </p:nvSpPr>
            <p:spPr bwMode="auto">
              <a:xfrm>
                <a:off x="210" y="1748"/>
                <a:ext cx="60" cy="57"/>
              </a:xfrm>
              <a:custGeom>
                <a:avLst/>
                <a:gdLst>
                  <a:gd name="T0" fmla="*/ 0 w 144"/>
                  <a:gd name="T1" fmla="*/ 0 h 142"/>
                  <a:gd name="T2" fmla="*/ 0 w 144"/>
                  <a:gd name="T3" fmla="*/ 0 h 142"/>
                  <a:gd name="T4" fmla="*/ 0 w 144"/>
                  <a:gd name="T5" fmla="*/ 0 h 142"/>
                  <a:gd name="T6" fmla="*/ 0 w 144"/>
                  <a:gd name="T7" fmla="*/ 0 h 142"/>
                  <a:gd name="T8" fmla="*/ 0 w 144"/>
                  <a:gd name="T9" fmla="*/ 0 h 142"/>
                  <a:gd name="T10" fmla="*/ 0 w 144"/>
                  <a:gd name="T11" fmla="*/ 0 h 142"/>
                  <a:gd name="T12" fmla="*/ 0 w 144"/>
                  <a:gd name="T13" fmla="*/ 0 h 142"/>
                  <a:gd name="T14" fmla="*/ 0 60000 65536"/>
                  <a:gd name="T15" fmla="*/ 0 60000 65536"/>
                  <a:gd name="T16" fmla="*/ 0 60000 65536"/>
                  <a:gd name="T17" fmla="*/ 0 60000 65536"/>
                  <a:gd name="T18" fmla="*/ 0 60000 65536"/>
                  <a:gd name="T19" fmla="*/ 0 60000 65536"/>
                  <a:gd name="T20" fmla="*/ 0 60000 65536"/>
                  <a:gd name="T21" fmla="*/ 0 w 144"/>
                  <a:gd name="T22" fmla="*/ 0 h 142"/>
                  <a:gd name="T23" fmla="*/ 144 w 14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42">
                    <a:moveTo>
                      <a:pt x="32" y="15"/>
                    </a:moveTo>
                    <a:lnTo>
                      <a:pt x="0" y="84"/>
                    </a:lnTo>
                    <a:lnTo>
                      <a:pt x="55" y="129"/>
                    </a:lnTo>
                    <a:lnTo>
                      <a:pt x="121" y="142"/>
                    </a:lnTo>
                    <a:lnTo>
                      <a:pt x="144" y="86"/>
                    </a:lnTo>
                    <a:lnTo>
                      <a:pt x="130" y="0"/>
                    </a:lnTo>
                    <a:lnTo>
                      <a:pt x="32" y="15"/>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809" name="Freeform 136" descr="Wide upward diagonal"/>
              <p:cNvSpPr>
                <a:spLocks/>
              </p:cNvSpPr>
              <p:nvPr/>
            </p:nvSpPr>
            <p:spPr bwMode="auto">
              <a:xfrm>
                <a:off x="210" y="1748"/>
                <a:ext cx="60" cy="57"/>
              </a:xfrm>
              <a:custGeom>
                <a:avLst/>
                <a:gdLst>
                  <a:gd name="T0" fmla="*/ 0 w 144"/>
                  <a:gd name="T1" fmla="*/ 0 h 142"/>
                  <a:gd name="T2" fmla="*/ 0 w 144"/>
                  <a:gd name="T3" fmla="*/ 0 h 142"/>
                  <a:gd name="T4" fmla="*/ 0 w 144"/>
                  <a:gd name="T5" fmla="*/ 0 h 142"/>
                  <a:gd name="T6" fmla="*/ 0 w 144"/>
                  <a:gd name="T7" fmla="*/ 0 h 142"/>
                  <a:gd name="T8" fmla="*/ 0 w 144"/>
                  <a:gd name="T9" fmla="*/ 0 h 142"/>
                  <a:gd name="T10" fmla="*/ 0 w 144"/>
                  <a:gd name="T11" fmla="*/ 0 h 142"/>
                  <a:gd name="T12" fmla="*/ 0 w 144"/>
                  <a:gd name="T13" fmla="*/ 0 h 142"/>
                  <a:gd name="T14" fmla="*/ 0 60000 65536"/>
                  <a:gd name="T15" fmla="*/ 0 60000 65536"/>
                  <a:gd name="T16" fmla="*/ 0 60000 65536"/>
                  <a:gd name="T17" fmla="*/ 0 60000 65536"/>
                  <a:gd name="T18" fmla="*/ 0 60000 65536"/>
                  <a:gd name="T19" fmla="*/ 0 60000 65536"/>
                  <a:gd name="T20" fmla="*/ 0 60000 65536"/>
                  <a:gd name="T21" fmla="*/ 0 w 144"/>
                  <a:gd name="T22" fmla="*/ 0 h 142"/>
                  <a:gd name="T23" fmla="*/ 144 w 14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42">
                    <a:moveTo>
                      <a:pt x="32" y="15"/>
                    </a:moveTo>
                    <a:lnTo>
                      <a:pt x="0" y="84"/>
                    </a:lnTo>
                    <a:lnTo>
                      <a:pt x="55" y="129"/>
                    </a:lnTo>
                    <a:lnTo>
                      <a:pt x="121" y="142"/>
                    </a:lnTo>
                    <a:lnTo>
                      <a:pt x="144" y="86"/>
                    </a:lnTo>
                    <a:lnTo>
                      <a:pt x="130" y="0"/>
                    </a:lnTo>
                    <a:lnTo>
                      <a:pt x="32" y="15"/>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810" name="Freeform 137" descr="Wide upward diagonal"/>
              <p:cNvSpPr>
                <a:spLocks/>
              </p:cNvSpPr>
              <p:nvPr/>
            </p:nvSpPr>
            <p:spPr bwMode="auto">
              <a:xfrm>
                <a:off x="266" y="1787"/>
                <a:ext cx="88" cy="66"/>
              </a:xfrm>
              <a:custGeom>
                <a:avLst/>
                <a:gdLst>
                  <a:gd name="T0" fmla="*/ 0 w 216"/>
                  <a:gd name="T1" fmla="*/ 0 h 161"/>
                  <a:gd name="T2" fmla="*/ 0 w 216"/>
                  <a:gd name="T3" fmla="*/ 0 h 161"/>
                  <a:gd name="T4" fmla="*/ 0 w 216"/>
                  <a:gd name="T5" fmla="*/ 0 h 161"/>
                  <a:gd name="T6" fmla="*/ 0 w 216"/>
                  <a:gd name="T7" fmla="*/ 0 h 161"/>
                  <a:gd name="T8" fmla="*/ 0 w 216"/>
                  <a:gd name="T9" fmla="*/ 0 h 161"/>
                  <a:gd name="T10" fmla="*/ 0 w 216"/>
                  <a:gd name="T11" fmla="*/ 0 h 161"/>
                  <a:gd name="T12" fmla="*/ 0 w 216"/>
                  <a:gd name="T13" fmla="*/ 0 h 161"/>
                  <a:gd name="T14" fmla="*/ 0 w 216"/>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161"/>
                  <a:gd name="T26" fmla="*/ 216 w 216"/>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61">
                    <a:moveTo>
                      <a:pt x="0" y="59"/>
                    </a:moveTo>
                    <a:lnTo>
                      <a:pt x="147" y="0"/>
                    </a:lnTo>
                    <a:lnTo>
                      <a:pt x="175" y="70"/>
                    </a:lnTo>
                    <a:lnTo>
                      <a:pt x="204" y="86"/>
                    </a:lnTo>
                    <a:lnTo>
                      <a:pt x="216" y="141"/>
                    </a:lnTo>
                    <a:lnTo>
                      <a:pt x="143" y="150"/>
                    </a:lnTo>
                    <a:lnTo>
                      <a:pt x="90" y="161"/>
                    </a:lnTo>
                    <a:lnTo>
                      <a:pt x="0" y="59"/>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811" name="Freeform 138" descr="Wide upward diagonal"/>
              <p:cNvSpPr>
                <a:spLocks/>
              </p:cNvSpPr>
              <p:nvPr/>
            </p:nvSpPr>
            <p:spPr bwMode="auto">
              <a:xfrm>
                <a:off x="266" y="1787"/>
                <a:ext cx="88" cy="66"/>
              </a:xfrm>
              <a:custGeom>
                <a:avLst/>
                <a:gdLst>
                  <a:gd name="T0" fmla="*/ 0 w 216"/>
                  <a:gd name="T1" fmla="*/ 0 h 161"/>
                  <a:gd name="T2" fmla="*/ 0 w 216"/>
                  <a:gd name="T3" fmla="*/ 0 h 161"/>
                  <a:gd name="T4" fmla="*/ 0 w 216"/>
                  <a:gd name="T5" fmla="*/ 0 h 161"/>
                  <a:gd name="T6" fmla="*/ 0 w 216"/>
                  <a:gd name="T7" fmla="*/ 0 h 161"/>
                  <a:gd name="T8" fmla="*/ 0 w 216"/>
                  <a:gd name="T9" fmla="*/ 0 h 161"/>
                  <a:gd name="T10" fmla="*/ 0 w 216"/>
                  <a:gd name="T11" fmla="*/ 0 h 161"/>
                  <a:gd name="T12" fmla="*/ 0 w 216"/>
                  <a:gd name="T13" fmla="*/ 0 h 161"/>
                  <a:gd name="T14" fmla="*/ 0 w 216"/>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161"/>
                  <a:gd name="T26" fmla="*/ 216 w 216"/>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161">
                    <a:moveTo>
                      <a:pt x="0" y="59"/>
                    </a:moveTo>
                    <a:lnTo>
                      <a:pt x="147" y="0"/>
                    </a:lnTo>
                    <a:lnTo>
                      <a:pt x="175" y="70"/>
                    </a:lnTo>
                    <a:lnTo>
                      <a:pt x="204" y="86"/>
                    </a:lnTo>
                    <a:lnTo>
                      <a:pt x="216" y="141"/>
                    </a:lnTo>
                    <a:lnTo>
                      <a:pt x="143" y="150"/>
                    </a:lnTo>
                    <a:lnTo>
                      <a:pt x="90" y="161"/>
                    </a:lnTo>
                    <a:lnTo>
                      <a:pt x="0" y="59"/>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812" name="Freeform 139" descr="Wide upward diagonal"/>
              <p:cNvSpPr>
                <a:spLocks/>
              </p:cNvSpPr>
              <p:nvPr/>
            </p:nvSpPr>
            <p:spPr bwMode="auto">
              <a:xfrm>
                <a:off x="357" y="1838"/>
                <a:ext cx="69" cy="34"/>
              </a:xfrm>
              <a:custGeom>
                <a:avLst/>
                <a:gdLst>
                  <a:gd name="T0" fmla="*/ 0 w 172"/>
                  <a:gd name="T1" fmla="*/ 0 h 86"/>
                  <a:gd name="T2" fmla="*/ 0 w 172"/>
                  <a:gd name="T3" fmla="*/ 0 h 86"/>
                  <a:gd name="T4" fmla="*/ 0 w 172"/>
                  <a:gd name="T5" fmla="*/ 0 h 86"/>
                  <a:gd name="T6" fmla="*/ 0 w 172"/>
                  <a:gd name="T7" fmla="*/ 0 h 86"/>
                  <a:gd name="T8" fmla="*/ 0 w 172"/>
                  <a:gd name="T9" fmla="*/ 0 h 86"/>
                  <a:gd name="T10" fmla="*/ 0 w 172"/>
                  <a:gd name="T11" fmla="*/ 0 h 86"/>
                  <a:gd name="T12" fmla="*/ 0 w 172"/>
                  <a:gd name="T13" fmla="*/ 0 h 86"/>
                  <a:gd name="T14" fmla="*/ 0 w 172"/>
                  <a:gd name="T15" fmla="*/ 0 h 86"/>
                  <a:gd name="T16" fmla="*/ 0 w 172"/>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86"/>
                  <a:gd name="T29" fmla="*/ 172 w 172"/>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86">
                    <a:moveTo>
                      <a:pt x="27" y="4"/>
                    </a:moveTo>
                    <a:lnTo>
                      <a:pt x="0" y="81"/>
                    </a:lnTo>
                    <a:lnTo>
                      <a:pt x="45" y="86"/>
                    </a:lnTo>
                    <a:lnTo>
                      <a:pt x="74" y="68"/>
                    </a:lnTo>
                    <a:lnTo>
                      <a:pt x="127" y="70"/>
                    </a:lnTo>
                    <a:lnTo>
                      <a:pt x="172" y="36"/>
                    </a:lnTo>
                    <a:lnTo>
                      <a:pt x="141" y="25"/>
                    </a:lnTo>
                    <a:lnTo>
                      <a:pt x="120" y="0"/>
                    </a:lnTo>
                    <a:lnTo>
                      <a:pt x="27" y="4"/>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813" name="Freeform 140" descr="Wide upward diagonal"/>
              <p:cNvSpPr>
                <a:spLocks/>
              </p:cNvSpPr>
              <p:nvPr/>
            </p:nvSpPr>
            <p:spPr bwMode="auto">
              <a:xfrm>
                <a:off x="357" y="1838"/>
                <a:ext cx="69" cy="34"/>
              </a:xfrm>
              <a:custGeom>
                <a:avLst/>
                <a:gdLst>
                  <a:gd name="T0" fmla="*/ 0 w 172"/>
                  <a:gd name="T1" fmla="*/ 0 h 86"/>
                  <a:gd name="T2" fmla="*/ 0 w 172"/>
                  <a:gd name="T3" fmla="*/ 0 h 86"/>
                  <a:gd name="T4" fmla="*/ 0 w 172"/>
                  <a:gd name="T5" fmla="*/ 0 h 86"/>
                  <a:gd name="T6" fmla="*/ 0 w 172"/>
                  <a:gd name="T7" fmla="*/ 0 h 86"/>
                  <a:gd name="T8" fmla="*/ 0 w 172"/>
                  <a:gd name="T9" fmla="*/ 0 h 86"/>
                  <a:gd name="T10" fmla="*/ 0 w 172"/>
                  <a:gd name="T11" fmla="*/ 0 h 86"/>
                  <a:gd name="T12" fmla="*/ 0 w 172"/>
                  <a:gd name="T13" fmla="*/ 0 h 86"/>
                  <a:gd name="T14" fmla="*/ 0 w 172"/>
                  <a:gd name="T15" fmla="*/ 0 h 86"/>
                  <a:gd name="T16" fmla="*/ 0 w 172"/>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86"/>
                  <a:gd name="T29" fmla="*/ 172 w 172"/>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86">
                    <a:moveTo>
                      <a:pt x="27" y="4"/>
                    </a:moveTo>
                    <a:lnTo>
                      <a:pt x="0" y="81"/>
                    </a:lnTo>
                    <a:lnTo>
                      <a:pt x="45" y="86"/>
                    </a:lnTo>
                    <a:lnTo>
                      <a:pt x="74" y="68"/>
                    </a:lnTo>
                    <a:lnTo>
                      <a:pt x="127" y="70"/>
                    </a:lnTo>
                    <a:lnTo>
                      <a:pt x="172" y="36"/>
                    </a:lnTo>
                    <a:lnTo>
                      <a:pt x="141" y="25"/>
                    </a:lnTo>
                    <a:lnTo>
                      <a:pt x="120" y="0"/>
                    </a:lnTo>
                    <a:lnTo>
                      <a:pt x="27" y="4"/>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814" name="Freeform 141" descr="Wide upward diagonal"/>
              <p:cNvSpPr>
                <a:spLocks/>
              </p:cNvSpPr>
              <p:nvPr/>
            </p:nvSpPr>
            <p:spPr bwMode="auto">
              <a:xfrm>
                <a:off x="377" y="1886"/>
                <a:ext cx="29" cy="25"/>
              </a:xfrm>
              <a:custGeom>
                <a:avLst/>
                <a:gdLst>
                  <a:gd name="T0" fmla="*/ 0 w 72"/>
                  <a:gd name="T1" fmla="*/ 0 h 61"/>
                  <a:gd name="T2" fmla="*/ 0 w 72"/>
                  <a:gd name="T3" fmla="*/ 0 h 61"/>
                  <a:gd name="T4" fmla="*/ 0 w 72"/>
                  <a:gd name="T5" fmla="*/ 0 h 61"/>
                  <a:gd name="T6" fmla="*/ 0 w 72"/>
                  <a:gd name="T7" fmla="*/ 0 h 61"/>
                  <a:gd name="T8" fmla="*/ 0 w 72"/>
                  <a:gd name="T9" fmla="*/ 0 h 61"/>
                  <a:gd name="T10" fmla="*/ 0 60000 65536"/>
                  <a:gd name="T11" fmla="*/ 0 60000 65536"/>
                  <a:gd name="T12" fmla="*/ 0 60000 65536"/>
                  <a:gd name="T13" fmla="*/ 0 60000 65536"/>
                  <a:gd name="T14" fmla="*/ 0 60000 65536"/>
                  <a:gd name="T15" fmla="*/ 0 w 72"/>
                  <a:gd name="T16" fmla="*/ 0 h 61"/>
                  <a:gd name="T17" fmla="*/ 72 w 72"/>
                  <a:gd name="T18" fmla="*/ 61 h 61"/>
                </a:gdLst>
                <a:ahLst/>
                <a:cxnLst>
                  <a:cxn ang="T10">
                    <a:pos x="T0" y="T1"/>
                  </a:cxn>
                  <a:cxn ang="T11">
                    <a:pos x="T2" y="T3"/>
                  </a:cxn>
                  <a:cxn ang="T12">
                    <a:pos x="T4" y="T5"/>
                  </a:cxn>
                  <a:cxn ang="T13">
                    <a:pos x="T6" y="T7"/>
                  </a:cxn>
                  <a:cxn ang="T14">
                    <a:pos x="T8" y="T9"/>
                  </a:cxn>
                </a:cxnLst>
                <a:rect l="T15" t="T16" r="T17" b="T18"/>
                <a:pathLst>
                  <a:path w="72" h="61">
                    <a:moveTo>
                      <a:pt x="63" y="0"/>
                    </a:moveTo>
                    <a:lnTo>
                      <a:pt x="0" y="5"/>
                    </a:lnTo>
                    <a:lnTo>
                      <a:pt x="11" y="61"/>
                    </a:lnTo>
                    <a:lnTo>
                      <a:pt x="72" y="48"/>
                    </a:lnTo>
                    <a:lnTo>
                      <a:pt x="63" y="0"/>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815" name="Freeform 142" descr="Wide upward diagonal"/>
              <p:cNvSpPr>
                <a:spLocks/>
              </p:cNvSpPr>
              <p:nvPr/>
            </p:nvSpPr>
            <p:spPr bwMode="auto">
              <a:xfrm>
                <a:off x="377" y="1886"/>
                <a:ext cx="29" cy="25"/>
              </a:xfrm>
              <a:custGeom>
                <a:avLst/>
                <a:gdLst>
                  <a:gd name="T0" fmla="*/ 0 w 72"/>
                  <a:gd name="T1" fmla="*/ 0 h 61"/>
                  <a:gd name="T2" fmla="*/ 0 w 72"/>
                  <a:gd name="T3" fmla="*/ 0 h 61"/>
                  <a:gd name="T4" fmla="*/ 0 w 72"/>
                  <a:gd name="T5" fmla="*/ 0 h 61"/>
                  <a:gd name="T6" fmla="*/ 0 w 72"/>
                  <a:gd name="T7" fmla="*/ 0 h 61"/>
                  <a:gd name="T8" fmla="*/ 0 w 72"/>
                  <a:gd name="T9" fmla="*/ 0 h 61"/>
                  <a:gd name="T10" fmla="*/ 0 60000 65536"/>
                  <a:gd name="T11" fmla="*/ 0 60000 65536"/>
                  <a:gd name="T12" fmla="*/ 0 60000 65536"/>
                  <a:gd name="T13" fmla="*/ 0 60000 65536"/>
                  <a:gd name="T14" fmla="*/ 0 60000 65536"/>
                  <a:gd name="T15" fmla="*/ 0 w 72"/>
                  <a:gd name="T16" fmla="*/ 0 h 61"/>
                  <a:gd name="T17" fmla="*/ 72 w 72"/>
                  <a:gd name="T18" fmla="*/ 61 h 61"/>
                </a:gdLst>
                <a:ahLst/>
                <a:cxnLst>
                  <a:cxn ang="T10">
                    <a:pos x="T0" y="T1"/>
                  </a:cxn>
                  <a:cxn ang="T11">
                    <a:pos x="T2" y="T3"/>
                  </a:cxn>
                  <a:cxn ang="T12">
                    <a:pos x="T4" y="T5"/>
                  </a:cxn>
                  <a:cxn ang="T13">
                    <a:pos x="T6" y="T7"/>
                  </a:cxn>
                  <a:cxn ang="T14">
                    <a:pos x="T8" y="T9"/>
                  </a:cxn>
                </a:cxnLst>
                <a:rect l="T15" t="T16" r="T17" b="T18"/>
                <a:pathLst>
                  <a:path w="72" h="61">
                    <a:moveTo>
                      <a:pt x="63" y="0"/>
                    </a:moveTo>
                    <a:lnTo>
                      <a:pt x="0" y="5"/>
                    </a:lnTo>
                    <a:lnTo>
                      <a:pt x="11" y="61"/>
                    </a:lnTo>
                    <a:lnTo>
                      <a:pt x="72" y="48"/>
                    </a:lnTo>
                    <a:lnTo>
                      <a:pt x="63" y="0"/>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816" name="Freeform 143" descr="Wide upward diagonal"/>
              <p:cNvSpPr>
                <a:spLocks/>
              </p:cNvSpPr>
              <p:nvPr/>
            </p:nvSpPr>
            <p:spPr bwMode="auto">
              <a:xfrm>
                <a:off x="410" y="1912"/>
                <a:ext cx="18" cy="26"/>
              </a:xfrm>
              <a:custGeom>
                <a:avLst/>
                <a:gdLst>
                  <a:gd name="T0" fmla="*/ 0 w 46"/>
                  <a:gd name="T1" fmla="*/ 0 h 61"/>
                  <a:gd name="T2" fmla="*/ 0 w 46"/>
                  <a:gd name="T3" fmla="*/ 0 h 61"/>
                  <a:gd name="T4" fmla="*/ 0 w 46"/>
                  <a:gd name="T5" fmla="*/ 0 h 61"/>
                  <a:gd name="T6" fmla="*/ 0 w 46"/>
                  <a:gd name="T7" fmla="*/ 0 h 61"/>
                  <a:gd name="T8" fmla="*/ 0 w 46"/>
                  <a:gd name="T9" fmla="*/ 0 h 61"/>
                  <a:gd name="T10" fmla="*/ 0 60000 65536"/>
                  <a:gd name="T11" fmla="*/ 0 60000 65536"/>
                  <a:gd name="T12" fmla="*/ 0 60000 65536"/>
                  <a:gd name="T13" fmla="*/ 0 60000 65536"/>
                  <a:gd name="T14" fmla="*/ 0 60000 65536"/>
                  <a:gd name="T15" fmla="*/ 0 w 46"/>
                  <a:gd name="T16" fmla="*/ 0 h 61"/>
                  <a:gd name="T17" fmla="*/ 46 w 46"/>
                  <a:gd name="T18" fmla="*/ 61 h 61"/>
                </a:gdLst>
                <a:ahLst/>
                <a:cxnLst>
                  <a:cxn ang="T10">
                    <a:pos x="T0" y="T1"/>
                  </a:cxn>
                  <a:cxn ang="T11">
                    <a:pos x="T2" y="T3"/>
                  </a:cxn>
                  <a:cxn ang="T12">
                    <a:pos x="T4" y="T5"/>
                  </a:cxn>
                  <a:cxn ang="T13">
                    <a:pos x="T6" y="T7"/>
                  </a:cxn>
                  <a:cxn ang="T14">
                    <a:pos x="T8" y="T9"/>
                  </a:cxn>
                </a:cxnLst>
                <a:rect l="T15" t="T16" r="T17" b="T18"/>
                <a:pathLst>
                  <a:path w="46" h="61">
                    <a:moveTo>
                      <a:pt x="0" y="23"/>
                    </a:moveTo>
                    <a:lnTo>
                      <a:pt x="46" y="0"/>
                    </a:lnTo>
                    <a:lnTo>
                      <a:pt x="46" y="52"/>
                    </a:lnTo>
                    <a:lnTo>
                      <a:pt x="14" y="61"/>
                    </a:lnTo>
                    <a:lnTo>
                      <a:pt x="0" y="23"/>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817" name="Freeform 144" descr="Wide upward diagonal"/>
              <p:cNvSpPr>
                <a:spLocks/>
              </p:cNvSpPr>
              <p:nvPr/>
            </p:nvSpPr>
            <p:spPr bwMode="auto">
              <a:xfrm>
                <a:off x="410" y="1912"/>
                <a:ext cx="18" cy="26"/>
              </a:xfrm>
              <a:custGeom>
                <a:avLst/>
                <a:gdLst>
                  <a:gd name="T0" fmla="*/ 0 w 46"/>
                  <a:gd name="T1" fmla="*/ 0 h 61"/>
                  <a:gd name="T2" fmla="*/ 0 w 46"/>
                  <a:gd name="T3" fmla="*/ 0 h 61"/>
                  <a:gd name="T4" fmla="*/ 0 w 46"/>
                  <a:gd name="T5" fmla="*/ 0 h 61"/>
                  <a:gd name="T6" fmla="*/ 0 w 46"/>
                  <a:gd name="T7" fmla="*/ 0 h 61"/>
                  <a:gd name="T8" fmla="*/ 0 w 46"/>
                  <a:gd name="T9" fmla="*/ 0 h 61"/>
                  <a:gd name="T10" fmla="*/ 0 60000 65536"/>
                  <a:gd name="T11" fmla="*/ 0 60000 65536"/>
                  <a:gd name="T12" fmla="*/ 0 60000 65536"/>
                  <a:gd name="T13" fmla="*/ 0 60000 65536"/>
                  <a:gd name="T14" fmla="*/ 0 60000 65536"/>
                  <a:gd name="T15" fmla="*/ 0 w 46"/>
                  <a:gd name="T16" fmla="*/ 0 h 61"/>
                  <a:gd name="T17" fmla="*/ 46 w 46"/>
                  <a:gd name="T18" fmla="*/ 61 h 61"/>
                </a:gdLst>
                <a:ahLst/>
                <a:cxnLst>
                  <a:cxn ang="T10">
                    <a:pos x="T0" y="T1"/>
                  </a:cxn>
                  <a:cxn ang="T11">
                    <a:pos x="T2" y="T3"/>
                  </a:cxn>
                  <a:cxn ang="T12">
                    <a:pos x="T4" y="T5"/>
                  </a:cxn>
                  <a:cxn ang="T13">
                    <a:pos x="T6" y="T7"/>
                  </a:cxn>
                  <a:cxn ang="T14">
                    <a:pos x="T8" y="T9"/>
                  </a:cxn>
                </a:cxnLst>
                <a:rect l="T15" t="T16" r="T17" b="T18"/>
                <a:pathLst>
                  <a:path w="46" h="61">
                    <a:moveTo>
                      <a:pt x="0" y="23"/>
                    </a:moveTo>
                    <a:lnTo>
                      <a:pt x="46" y="0"/>
                    </a:lnTo>
                    <a:lnTo>
                      <a:pt x="46" y="52"/>
                    </a:lnTo>
                    <a:lnTo>
                      <a:pt x="14" y="61"/>
                    </a:lnTo>
                    <a:lnTo>
                      <a:pt x="0" y="23"/>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818" name="Freeform 145" descr="Wide upward diagonal"/>
              <p:cNvSpPr>
                <a:spLocks/>
              </p:cNvSpPr>
              <p:nvPr/>
            </p:nvSpPr>
            <p:spPr bwMode="auto">
              <a:xfrm>
                <a:off x="458" y="1925"/>
                <a:ext cx="119" cy="141"/>
              </a:xfrm>
              <a:custGeom>
                <a:avLst/>
                <a:gdLst>
                  <a:gd name="T0" fmla="*/ 0 w 291"/>
                  <a:gd name="T1" fmla="*/ 0 h 346"/>
                  <a:gd name="T2" fmla="*/ 0 w 291"/>
                  <a:gd name="T3" fmla="*/ 0 h 346"/>
                  <a:gd name="T4" fmla="*/ 0 w 291"/>
                  <a:gd name="T5" fmla="*/ 0 h 346"/>
                  <a:gd name="T6" fmla="*/ 0 w 291"/>
                  <a:gd name="T7" fmla="*/ 0 h 346"/>
                  <a:gd name="T8" fmla="*/ 0 w 291"/>
                  <a:gd name="T9" fmla="*/ 0 h 346"/>
                  <a:gd name="T10" fmla="*/ 0 w 291"/>
                  <a:gd name="T11" fmla="*/ 0 h 346"/>
                  <a:gd name="T12" fmla="*/ 0 w 291"/>
                  <a:gd name="T13" fmla="*/ 0 h 346"/>
                  <a:gd name="T14" fmla="*/ 0 w 291"/>
                  <a:gd name="T15" fmla="*/ 0 h 346"/>
                  <a:gd name="T16" fmla="*/ 0 w 291"/>
                  <a:gd name="T17" fmla="*/ 0 h 346"/>
                  <a:gd name="T18" fmla="*/ 0 w 291"/>
                  <a:gd name="T19" fmla="*/ 0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46"/>
                  <a:gd name="T32" fmla="*/ 291 w 291"/>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46">
                    <a:moveTo>
                      <a:pt x="50" y="0"/>
                    </a:moveTo>
                    <a:lnTo>
                      <a:pt x="0" y="132"/>
                    </a:lnTo>
                    <a:lnTo>
                      <a:pt x="34" y="196"/>
                    </a:lnTo>
                    <a:lnTo>
                      <a:pt x="34" y="314"/>
                    </a:lnTo>
                    <a:lnTo>
                      <a:pt x="105" y="346"/>
                    </a:lnTo>
                    <a:lnTo>
                      <a:pt x="137" y="276"/>
                    </a:lnTo>
                    <a:lnTo>
                      <a:pt x="226" y="260"/>
                    </a:lnTo>
                    <a:lnTo>
                      <a:pt x="291" y="185"/>
                    </a:lnTo>
                    <a:lnTo>
                      <a:pt x="223" y="67"/>
                    </a:lnTo>
                    <a:lnTo>
                      <a:pt x="50" y="0"/>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819" name="Freeform 146" descr="Wide upward diagonal"/>
              <p:cNvSpPr>
                <a:spLocks/>
              </p:cNvSpPr>
              <p:nvPr/>
            </p:nvSpPr>
            <p:spPr bwMode="auto">
              <a:xfrm>
                <a:off x="458" y="1925"/>
                <a:ext cx="119" cy="141"/>
              </a:xfrm>
              <a:custGeom>
                <a:avLst/>
                <a:gdLst>
                  <a:gd name="T0" fmla="*/ 0 w 291"/>
                  <a:gd name="T1" fmla="*/ 0 h 346"/>
                  <a:gd name="T2" fmla="*/ 0 w 291"/>
                  <a:gd name="T3" fmla="*/ 0 h 346"/>
                  <a:gd name="T4" fmla="*/ 0 w 291"/>
                  <a:gd name="T5" fmla="*/ 0 h 346"/>
                  <a:gd name="T6" fmla="*/ 0 w 291"/>
                  <a:gd name="T7" fmla="*/ 0 h 346"/>
                  <a:gd name="T8" fmla="*/ 0 w 291"/>
                  <a:gd name="T9" fmla="*/ 0 h 346"/>
                  <a:gd name="T10" fmla="*/ 0 w 291"/>
                  <a:gd name="T11" fmla="*/ 0 h 346"/>
                  <a:gd name="T12" fmla="*/ 0 w 291"/>
                  <a:gd name="T13" fmla="*/ 0 h 346"/>
                  <a:gd name="T14" fmla="*/ 0 w 291"/>
                  <a:gd name="T15" fmla="*/ 0 h 346"/>
                  <a:gd name="T16" fmla="*/ 0 w 291"/>
                  <a:gd name="T17" fmla="*/ 0 h 346"/>
                  <a:gd name="T18" fmla="*/ 0 w 291"/>
                  <a:gd name="T19" fmla="*/ 0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346"/>
                  <a:gd name="T32" fmla="*/ 291 w 291"/>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346">
                    <a:moveTo>
                      <a:pt x="50" y="0"/>
                    </a:moveTo>
                    <a:lnTo>
                      <a:pt x="0" y="132"/>
                    </a:lnTo>
                    <a:lnTo>
                      <a:pt x="34" y="196"/>
                    </a:lnTo>
                    <a:lnTo>
                      <a:pt x="34" y="314"/>
                    </a:lnTo>
                    <a:lnTo>
                      <a:pt x="105" y="346"/>
                    </a:lnTo>
                    <a:lnTo>
                      <a:pt x="137" y="276"/>
                    </a:lnTo>
                    <a:lnTo>
                      <a:pt x="226" y="260"/>
                    </a:lnTo>
                    <a:lnTo>
                      <a:pt x="291" y="185"/>
                    </a:lnTo>
                    <a:lnTo>
                      <a:pt x="223" y="67"/>
                    </a:lnTo>
                    <a:lnTo>
                      <a:pt x="50" y="0"/>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sp>
            <p:nvSpPr>
              <p:cNvPr id="114820" name="Freeform 147" descr="Wide upward diagonal"/>
              <p:cNvSpPr>
                <a:spLocks/>
              </p:cNvSpPr>
              <p:nvPr/>
            </p:nvSpPr>
            <p:spPr bwMode="auto">
              <a:xfrm>
                <a:off x="416" y="1858"/>
                <a:ext cx="65" cy="55"/>
              </a:xfrm>
              <a:custGeom>
                <a:avLst/>
                <a:gdLst>
                  <a:gd name="T0" fmla="*/ 0 w 161"/>
                  <a:gd name="T1" fmla="*/ 0 h 134"/>
                  <a:gd name="T2" fmla="*/ 0 w 161"/>
                  <a:gd name="T3" fmla="*/ 0 h 134"/>
                  <a:gd name="T4" fmla="*/ 0 w 161"/>
                  <a:gd name="T5" fmla="*/ 0 h 134"/>
                  <a:gd name="T6" fmla="*/ 0 w 161"/>
                  <a:gd name="T7" fmla="*/ 0 h 134"/>
                  <a:gd name="T8" fmla="*/ 0 w 161"/>
                  <a:gd name="T9" fmla="*/ 0 h 134"/>
                  <a:gd name="T10" fmla="*/ 0 w 161"/>
                  <a:gd name="T11" fmla="*/ 0 h 134"/>
                  <a:gd name="T12" fmla="*/ 0 w 161"/>
                  <a:gd name="T13" fmla="*/ 0 h 134"/>
                  <a:gd name="T14" fmla="*/ 0 w 161"/>
                  <a:gd name="T15" fmla="*/ 0 h 134"/>
                  <a:gd name="T16" fmla="*/ 0 w 161"/>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34"/>
                  <a:gd name="T29" fmla="*/ 161 w 161"/>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34">
                    <a:moveTo>
                      <a:pt x="34" y="0"/>
                    </a:moveTo>
                    <a:lnTo>
                      <a:pt x="0" y="39"/>
                    </a:lnTo>
                    <a:lnTo>
                      <a:pt x="14" y="71"/>
                    </a:lnTo>
                    <a:lnTo>
                      <a:pt x="43" y="82"/>
                    </a:lnTo>
                    <a:lnTo>
                      <a:pt x="75" y="134"/>
                    </a:lnTo>
                    <a:lnTo>
                      <a:pt x="161" y="114"/>
                    </a:lnTo>
                    <a:lnTo>
                      <a:pt x="161" y="59"/>
                    </a:lnTo>
                    <a:lnTo>
                      <a:pt x="102" y="9"/>
                    </a:lnTo>
                    <a:lnTo>
                      <a:pt x="34" y="0"/>
                    </a:lnTo>
                    <a:close/>
                  </a:path>
                </a:pathLst>
              </a:custGeom>
              <a:pattFill prst="wdUpDiag">
                <a:fgClr>
                  <a:srgbClr val="33CC33"/>
                </a:fgClr>
                <a:bgClr>
                  <a:schemeClr val="bg1"/>
                </a:bgClr>
              </a:pattFill>
              <a:ln w="9525">
                <a:solidFill>
                  <a:schemeClr val="tx1"/>
                </a:solidFill>
                <a:round/>
                <a:headEnd/>
                <a:tailEnd/>
              </a:ln>
            </p:spPr>
            <p:txBody>
              <a:bodyPr/>
              <a:lstStyle/>
              <a:p>
                <a:endParaRPr lang="en-US"/>
              </a:p>
            </p:txBody>
          </p:sp>
          <p:sp>
            <p:nvSpPr>
              <p:cNvPr id="114821" name="Freeform 148" descr="Wide upward diagonal"/>
              <p:cNvSpPr>
                <a:spLocks/>
              </p:cNvSpPr>
              <p:nvPr/>
            </p:nvSpPr>
            <p:spPr bwMode="auto">
              <a:xfrm>
                <a:off x="416" y="1858"/>
                <a:ext cx="65" cy="55"/>
              </a:xfrm>
              <a:custGeom>
                <a:avLst/>
                <a:gdLst>
                  <a:gd name="T0" fmla="*/ 0 w 161"/>
                  <a:gd name="T1" fmla="*/ 0 h 134"/>
                  <a:gd name="T2" fmla="*/ 0 w 161"/>
                  <a:gd name="T3" fmla="*/ 0 h 134"/>
                  <a:gd name="T4" fmla="*/ 0 w 161"/>
                  <a:gd name="T5" fmla="*/ 0 h 134"/>
                  <a:gd name="T6" fmla="*/ 0 w 161"/>
                  <a:gd name="T7" fmla="*/ 0 h 134"/>
                  <a:gd name="T8" fmla="*/ 0 w 161"/>
                  <a:gd name="T9" fmla="*/ 0 h 134"/>
                  <a:gd name="T10" fmla="*/ 0 w 161"/>
                  <a:gd name="T11" fmla="*/ 0 h 134"/>
                  <a:gd name="T12" fmla="*/ 0 w 161"/>
                  <a:gd name="T13" fmla="*/ 0 h 134"/>
                  <a:gd name="T14" fmla="*/ 0 w 161"/>
                  <a:gd name="T15" fmla="*/ 0 h 134"/>
                  <a:gd name="T16" fmla="*/ 0 w 161"/>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34"/>
                  <a:gd name="T29" fmla="*/ 161 w 161"/>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34">
                    <a:moveTo>
                      <a:pt x="34" y="0"/>
                    </a:moveTo>
                    <a:lnTo>
                      <a:pt x="0" y="39"/>
                    </a:lnTo>
                    <a:lnTo>
                      <a:pt x="14" y="71"/>
                    </a:lnTo>
                    <a:lnTo>
                      <a:pt x="43" y="82"/>
                    </a:lnTo>
                    <a:lnTo>
                      <a:pt x="75" y="134"/>
                    </a:lnTo>
                    <a:lnTo>
                      <a:pt x="161" y="114"/>
                    </a:lnTo>
                    <a:lnTo>
                      <a:pt x="161" y="59"/>
                    </a:lnTo>
                    <a:lnTo>
                      <a:pt x="102" y="9"/>
                    </a:lnTo>
                    <a:lnTo>
                      <a:pt x="34" y="0"/>
                    </a:lnTo>
                  </a:path>
                </a:pathLst>
              </a:custGeom>
              <a:pattFill prst="wdUpDiag">
                <a:fgClr>
                  <a:srgbClr val="33CC33"/>
                </a:fgClr>
                <a:bgClr>
                  <a:schemeClr val="bg1"/>
                </a:bgClr>
              </a:pattFill>
              <a:ln w="11113">
                <a:solidFill>
                  <a:schemeClr val="tx1"/>
                </a:solidFill>
                <a:round/>
                <a:headEnd/>
                <a:tailEnd/>
              </a:ln>
            </p:spPr>
            <p:txBody>
              <a:bodyPr/>
              <a:lstStyle/>
              <a:p>
                <a:endParaRPr lang="en-US"/>
              </a:p>
            </p:txBody>
          </p:sp>
          <p:grpSp>
            <p:nvGrpSpPr>
              <p:cNvPr id="114822" name="Group 149"/>
              <p:cNvGrpSpPr>
                <a:grpSpLocks/>
              </p:cNvGrpSpPr>
              <p:nvPr/>
            </p:nvGrpSpPr>
            <p:grpSpPr bwMode="auto">
              <a:xfrm>
                <a:off x="1034" y="1351"/>
                <a:ext cx="89" cy="89"/>
                <a:chOff x="3109" y="1794"/>
                <a:chExt cx="89" cy="89"/>
              </a:xfrm>
            </p:grpSpPr>
            <p:sp>
              <p:nvSpPr>
                <p:cNvPr id="114823" name="Freeform 150"/>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824" name="Freeform 151"/>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14708" name="Group 152"/>
            <p:cNvGrpSpPr>
              <a:grpSpLocks/>
            </p:cNvGrpSpPr>
            <p:nvPr/>
          </p:nvGrpSpPr>
          <p:grpSpPr bwMode="auto">
            <a:xfrm>
              <a:off x="2550" y="2909"/>
              <a:ext cx="76" cy="85"/>
              <a:chOff x="3109" y="1794"/>
              <a:chExt cx="89" cy="89"/>
            </a:xfrm>
          </p:grpSpPr>
          <p:sp>
            <p:nvSpPr>
              <p:cNvPr id="114748" name="Freeform 153"/>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49" name="Freeform 154"/>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4709" name="Group 155"/>
            <p:cNvGrpSpPr>
              <a:grpSpLocks/>
            </p:cNvGrpSpPr>
            <p:nvPr/>
          </p:nvGrpSpPr>
          <p:grpSpPr bwMode="auto">
            <a:xfrm>
              <a:off x="3211" y="1813"/>
              <a:ext cx="77" cy="85"/>
              <a:chOff x="3109" y="1794"/>
              <a:chExt cx="89" cy="89"/>
            </a:xfrm>
          </p:grpSpPr>
          <p:sp>
            <p:nvSpPr>
              <p:cNvPr id="114746" name="Freeform 156"/>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47" name="Freeform 157"/>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4710" name="Group 158"/>
            <p:cNvGrpSpPr>
              <a:grpSpLocks/>
            </p:cNvGrpSpPr>
            <p:nvPr/>
          </p:nvGrpSpPr>
          <p:grpSpPr bwMode="auto">
            <a:xfrm>
              <a:off x="3749" y="2772"/>
              <a:ext cx="77" cy="85"/>
              <a:chOff x="3109" y="1794"/>
              <a:chExt cx="89" cy="89"/>
            </a:xfrm>
          </p:grpSpPr>
          <p:sp>
            <p:nvSpPr>
              <p:cNvPr id="114744" name="Freeform 159"/>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45" name="Freeform 160"/>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4711" name="Group 161"/>
            <p:cNvGrpSpPr>
              <a:grpSpLocks/>
            </p:cNvGrpSpPr>
            <p:nvPr/>
          </p:nvGrpSpPr>
          <p:grpSpPr bwMode="auto">
            <a:xfrm>
              <a:off x="4121" y="2362"/>
              <a:ext cx="77" cy="83"/>
              <a:chOff x="3109" y="1794"/>
              <a:chExt cx="89" cy="89"/>
            </a:xfrm>
          </p:grpSpPr>
          <p:sp>
            <p:nvSpPr>
              <p:cNvPr id="114742" name="Freeform 162"/>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43" name="Freeform 163"/>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4712" name="Group 164"/>
            <p:cNvGrpSpPr>
              <a:grpSpLocks/>
            </p:cNvGrpSpPr>
            <p:nvPr/>
          </p:nvGrpSpPr>
          <p:grpSpPr bwMode="auto">
            <a:xfrm>
              <a:off x="3542" y="2133"/>
              <a:ext cx="77" cy="85"/>
              <a:chOff x="3109" y="1794"/>
              <a:chExt cx="89" cy="89"/>
            </a:xfrm>
          </p:grpSpPr>
          <p:sp>
            <p:nvSpPr>
              <p:cNvPr id="114740" name="Freeform 165"/>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41" name="Freeform 166"/>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4713" name="Group 167"/>
            <p:cNvGrpSpPr>
              <a:grpSpLocks/>
            </p:cNvGrpSpPr>
            <p:nvPr/>
          </p:nvGrpSpPr>
          <p:grpSpPr bwMode="auto">
            <a:xfrm>
              <a:off x="3625" y="2087"/>
              <a:ext cx="76" cy="85"/>
              <a:chOff x="3109" y="1794"/>
              <a:chExt cx="89" cy="89"/>
            </a:xfrm>
          </p:grpSpPr>
          <p:sp>
            <p:nvSpPr>
              <p:cNvPr id="114738" name="Freeform 168"/>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39" name="Freeform 169"/>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4714" name="Group 170"/>
            <p:cNvGrpSpPr>
              <a:grpSpLocks/>
            </p:cNvGrpSpPr>
            <p:nvPr/>
          </p:nvGrpSpPr>
          <p:grpSpPr bwMode="auto">
            <a:xfrm>
              <a:off x="3980" y="1219"/>
              <a:ext cx="648" cy="795"/>
              <a:chOff x="4080" y="1104"/>
              <a:chExt cx="751" cy="835"/>
            </a:xfrm>
          </p:grpSpPr>
          <p:sp>
            <p:nvSpPr>
              <p:cNvPr id="114725" name="Freeform 171" descr="Wide upward diagonal"/>
              <p:cNvSpPr>
                <a:spLocks/>
              </p:cNvSpPr>
              <p:nvPr/>
            </p:nvSpPr>
            <p:spPr bwMode="auto">
              <a:xfrm>
                <a:off x="4561" y="1104"/>
                <a:ext cx="270" cy="405"/>
              </a:xfrm>
              <a:custGeom>
                <a:avLst/>
                <a:gdLst>
                  <a:gd name="T0" fmla="*/ 4 w 306"/>
                  <a:gd name="T1" fmla="*/ 8 h 432"/>
                  <a:gd name="T2" fmla="*/ 4 w 306"/>
                  <a:gd name="T3" fmla="*/ 8 h 432"/>
                  <a:gd name="T4" fmla="*/ 4 w 306"/>
                  <a:gd name="T5" fmla="*/ 8 h 432"/>
                  <a:gd name="T6" fmla="*/ 4 w 306"/>
                  <a:gd name="T7" fmla="*/ 8 h 432"/>
                  <a:gd name="T8" fmla="*/ 4 w 306"/>
                  <a:gd name="T9" fmla="*/ 8 h 432"/>
                  <a:gd name="T10" fmla="*/ 4 w 306"/>
                  <a:gd name="T11" fmla="*/ 8 h 432"/>
                  <a:gd name="T12" fmla="*/ 4 w 306"/>
                  <a:gd name="T13" fmla="*/ 8 h 432"/>
                  <a:gd name="T14" fmla="*/ 0 w 306"/>
                  <a:gd name="T15" fmla="*/ 8 h 432"/>
                  <a:gd name="T16" fmla="*/ 4 w 306"/>
                  <a:gd name="T17" fmla="*/ 8 h 432"/>
                  <a:gd name="T18" fmla="*/ 4 w 306"/>
                  <a:gd name="T19" fmla="*/ 8 h 432"/>
                  <a:gd name="T20" fmla="*/ 4 w 306"/>
                  <a:gd name="T21" fmla="*/ 8 h 432"/>
                  <a:gd name="T22" fmla="*/ 4 w 306"/>
                  <a:gd name="T23" fmla="*/ 8 h 432"/>
                  <a:gd name="T24" fmla="*/ 4 w 306"/>
                  <a:gd name="T25" fmla="*/ 8 h 432"/>
                  <a:gd name="T26" fmla="*/ 4 w 306"/>
                  <a:gd name="T27" fmla="*/ 8 h 432"/>
                  <a:gd name="T28" fmla="*/ 4 w 306"/>
                  <a:gd name="T29" fmla="*/ 8 h 432"/>
                  <a:gd name="T30" fmla="*/ 4 w 306"/>
                  <a:gd name="T31" fmla="*/ 8 h 432"/>
                  <a:gd name="T32" fmla="*/ 4 w 306"/>
                  <a:gd name="T33" fmla="*/ 8 h 432"/>
                  <a:gd name="T34" fmla="*/ 4 w 306"/>
                  <a:gd name="T35" fmla="*/ 8 h 432"/>
                  <a:gd name="T36" fmla="*/ 4 w 306"/>
                  <a:gd name="T37" fmla="*/ 8 h 432"/>
                  <a:gd name="T38" fmla="*/ 4 w 306"/>
                  <a:gd name="T39" fmla="*/ 8 h 432"/>
                  <a:gd name="T40" fmla="*/ 4 w 306"/>
                  <a:gd name="T41" fmla="*/ 8 h 432"/>
                  <a:gd name="T42" fmla="*/ 4 w 306"/>
                  <a:gd name="T43" fmla="*/ 8 h 432"/>
                  <a:gd name="T44" fmla="*/ 4 w 306"/>
                  <a:gd name="T45" fmla="*/ 8 h 432"/>
                  <a:gd name="T46" fmla="*/ 4 w 306"/>
                  <a:gd name="T47" fmla="*/ 8 h 432"/>
                  <a:gd name="T48" fmla="*/ 4 w 306"/>
                  <a:gd name="T49" fmla="*/ 0 h 432"/>
                  <a:gd name="T50" fmla="*/ 4 w 306"/>
                  <a:gd name="T51" fmla="*/ 8 h 432"/>
                  <a:gd name="T52" fmla="*/ 4 w 306"/>
                  <a:gd name="T53" fmla="*/ 8 h 432"/>
                  <a:gd name="T54" fmla="*/ 4 w 306"/>
                  <a:gd name="T55" fmla="*/ 8 h 4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432"/>
                  <a:gd name="T86" fmla="*/ 306 w 306"/>
                  <a:gd name="T87" fmla="*/ 432 h 4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432">
                    <a:moveTo>
                      <a:pt x="70" y="13"/>
                    </a:moveTo>
                    <a:lnTo>
                      <a:pt x="26" y="92"/>
                    </a:lnTo>
                    <a:lnTo>
                      <a:pt x="47" y="122"/>
                    </a:lnTo>
                    <a:lnTo>
                      <a:pt x="26" y="159"/>
                    </a:lnTo>
                    <a:lnTo>
                      <a:pt x="39" y="170"/>
                    </a:lnTo>
                    <a:lnTo>
                      <a:pt x="31" y="195"/>
                    </a:lnTo>
                    <a:lnTo>
                      <a:pt x="31" y="234"/>
                    </a:lnTo>
                    <a:lnTo>
                      <a:pt x="0" y="249"/>
                    </a:lnTo>
                    <a:lnTo>
                      <a:pt x="12" y="262"/>
                    </a:lnTo>
                    <a:lnTo>
                      <a:pt x="76" y="412"/>
                    </a:lnTo>
                    <a:lnTo>
                      <a:pt x="126" y="431"/>
                    </a:lnTo>
                    <a:lnTo>
                      <a:pt x="123" y="400"/>
                    </a:lnTo>
                    <a:lnTo>
                      <a:pt x="148" y="376"/>
                    </a:lnTo>
                    <a:lnTo>
                      <a:pt x="139" y="350"/>
                    </a:lnTo>
                    <a:lnTo>
                      <a:pt x="202" y="319"/>
                    </a:lnTo>
                    <a:lnTo>
                      <a:pt x="204" y="277"/>
                    </a:lnTo>
                    <a:lnTo>
                      <a:pt x="241" y="275"/>
                    </a:lnTo>
                    <a:lnTo>
                      <a:pt x="269" y="242"/>
                    </a:lnTo>
                    <a:lnTo>
                      <a:pt x="305" y="221"/>
                    </a:lnTo>
                    <a:lnTo>
                      <a:pt x="305" y="195"/>
                    </a:lnTo>
                    <a:lnTo>
                      <a:pt x="257" y="186"/>
                    </a:lnTo>
                    <a:lnTo>
                      <a:pt x="248" y="157"/>
                    </a:lnTo>
                    <a:lnTo>
                      <a:pt x="200" y="153"/>
                    </a:lnTo>
                    <a:lnTo>
                      <a:pt x="161" y="25"/>
                    </a:lnTo>
                    <a:lnTo>
                      <a:pt x="143" y="0"/>
                    </a:lnTo>
                    <a:lnTo>
                      <a:pt x="96" y="11"/>
                    </a:lnTo>
                    <a:lnTo>
                      <a:pt x="87" y="22"/>
                    </a:lnTo>
                    <a:lnTo>
                      <a:pt x="70" y="13"/>
                    </a:lnTo>
                  </a:path>
                </a:pathLst>
              </a:custGeom>
              <a:pattFill prst="wdUpDiag">
                <a:fgClr>
                  <a:srgbClr val="800080"/>
                </a:fgClr>
                <a:bgClr>
                  <a:srgbClr val="FFFFFF"/>
                </a:bgClr>
              </a:pattFill>
              <a:ln w="12700" cap="rnd">
                <a:solidFill>
                  <a:srgbClr val="000000"/>
                </a:solidFill>
                <a:round/>
                <a:headEnd/>
                <a:tailEnd/>
              </a:ln>
            </p:spPr>
            <p:txBody>
              <a:bodyPr/>
              <a:lstStyle/>
              <a:p>
                <a:endParaRPr lang="en-US"/>
              </a:p>
            </p:txBody>
          </p:sp>
          <p:sp>
            <p:nvSpPr>
              <p:cNvPr id="114726" name="Freeform 172" descr="Wide upward diagonal"/>
              <p:cNvSpPr>
                <a:spLocks/>
              </p:cNvSpPr>
              <p:nvPr/>
            </p:nvSpPr>
            <p:spPr bwMode="auto">
              <a:xfrm>
                <a:off x="4122" y="1374"/>
                <a:ext cx="450" cy="360"/>
              </a:xfrm>
              <a:custGeom>
                <a:avLst/>
                <a:gdLst>
                  <a:gd name="T0" fmla="*/ 4 w 512"/>
                  <a:gd name="T1" fmla="*/ 7 h 385"/>
                  <a:gd name="T2" fmla="*/ 4 w 512"/>
                  <a:gd name="T3" fmla="*/ 7 h 385"/>
                  <a:gd name="T4" fmla="*/ 4 w 512"/>
                  <a:gd name="T5" fmla="*/ 7 h 385"/>
                  <a:gd name="T6" fmla="*/ 4 w 512"/>
                  <a:gd name="T7" fmla="*/ 7 h 385"/>
                  <a:gd name="T8" fmla="*/ 4 w 512"/>
                  <a:gd name="T9" fmla="*/ 7 h 385"/>
                  <a:gd name="T10" fmla="*/ 4 w 512"/>
                  <a:gd name="T11" fmla="*/ 7 h 385"/>
                  <a:gd name="T12" fmla="*/ 4 w 512"/>
                  <a:gd name="T13" fmla="*/ 7 h 385"/>
                  <a:gd name="T14" fmla="*/ 4 w 512"/>
                  <a:gd name="T15" fmla="*/ 7 h 385"/>
                  <a:gd name="T16" fmla="*/ 4 w 512"/>
                  <a:gd name="T17" fmla="*/ 7 h 385"/>
                  <a:gd name="T18" fmla="*/ 4 w 512"/>
                  <a:gd name="T19" fmla="*/ 7 h 385"/>
                  <a:gd name="T20" fmla="*/ 4 w 512"/>
                  <a:gd name="T21" fmla="*/ 7 h 385"/>
                  <a:gd name="T22" fmla="*/ 4 w 512"/>
                  <a:gd name="T23" fmla="*/ 7 h 385"/>
                  <a:gd name="T24" fmla="*/ 4 w 512"/>
                  <a:gd name="T25" fmla="*/ 0 h 385"/>
                  <a:gd name="T26" fmla="*/ 4 w 512"/>
                  <a:gd name="T27" fmla="*/ 7 h 385"/>
                  <a:gd name="T28" fmla="*/ 4 w 512"/>
                  <a:gd name="T29" fmla="*/ 7 h 385"/>
                  <a:gd name="T30" fmla="*/ 4 w 512"/>
                  <a:gd name="T31" fmla="*/ 7 h 385"/>
                  <a:gd name="T32" fmla="*/ 4 w 512"/>
                  <a:gd name="T33" fmla="*/ 7 h 385"/>
                  <a:gd name="T34" fmla="*/ 4 w 512"/>
                  <a:gd name="T35" fmla="*/ 7 h 385"/>
                  <a:gd name="T36" fmla="*/ 4 w 512"/>
                  <a:gd name="T37" fmla="*/ 7 h 385"/>
                  <a:gd name="T38" fmla="*/ 4 w 512"/>
                  <a:gd name="T39" fmla="*/ 7 h 385"/>
                  <a:gd name="T40" fmla="*/ 4 w 512"/>
                  <a:gd name="T41" fmla="*/ 7 h 385"/>
                  <a:gd name="T42" fmla="*/ 4 w 512"/>
                  <a:gd name="T43" fmla="*/ 7 h 385"/>
                  <a:gd name="T44" fmla="*/ 4 w 512"/>
                  <a:gd name="T45" fmla="*/ 7 h 385"/>
                  <a:gd name="T46" fmla="*/ 4 w 512"/>
                  <a:gd name="T47" fmla="*/ 7 h 385"/>
                  <a:gd name="T48" fmla="*/ 4 w 512"/>
                  <a:gd name="T49" fmla="*/ 7 h 385"/>
                  <a:gd name="T50" fmla="*/ 4 w 512"/>
                  <a:gd name="T51" fmla="*/ 7 h 385"/>
                  <a:gd name="T52" fmla="*/ 4 w 512"/>
                  <a:gd name="T53" fmla="*/ 7 h 385"/>
                  <a:gd name="T54" fmla="*/ 4 w 512"/>
                  <a:gd name="T55" fmla="*/ 7 h 385"/>
                  <a:gd name="T56" fmla="*/ 0 w 512"/>
                  <a:gd name="T57" fmla="*/ 7 h 385"/>
                  <a:gd name="T58" fmla="*/ 4 w 512"/>
                  <a:gd name="T59" fmla="*/ 7 h 385"/>
                  <a:gd name="T60" fmla="*/ 4 w 512"/>
                  <a:gd name="T61" fmla="*/ 7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2"/>
                  <a:gd name="T94" fmla="*/ 0 h 385"/>
                  <a:gd name="T95" fmla="*/ 512 w 512"/>
                  <a:gd name="T96" fmla="*/ 385 h 3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2" h="385">
                    <a:moveTo>
                      <a:pt x="40" y="258"/>
                    </a:moveTo>
                    <a:lnTo>
                      <a:pt x="87" y="235"/>
                    </a:lnTo>
                    <a:lnTo>
                      <a:pt x="153" y="229"/>
                    </a:lnTo>
                    <a:lnTo>
                      <a:pt x="170" y="210"/>
                    </a:lnTo>
                    <a:lnTo>
                      <a:pt x="193" y="207"/>
                    </a:lnTo>
                    <a:lnTo>
                      <a:pt x="205" y="186"/>
                    </a:lnTo>
                    <a:lnTo>
                      <a:pt x="228" y="177"/>
                    </a:lnTo>
                    <a:lnTo>
                      <a:pt x="217" y="137"/>
                    </a:lnTo>
                    <a:lnTo>
                      <a:pt x="204" y="126"/>
                    </a:lnTo>
                    <a:lnTo>
                      <a:pt x="232" y="94"/>
                    </a:lnTo>
                    <a:lnTo>
                      <a:pt x="249" y="94"/>
                    </a:lnTo>
                    <a:lnTo>
                      <a:pt x="309" y="25"/>
                    </a:lnTo>
                    <a:lnTo>
                      <a:pt x="400" y="0"/>
                    </a:lnTo>
                    <a:lnTo>
                      <a:pt x="411" y="64"/>
                    </a:lnTo>
                    <a:lnTo>
                      <a:pt x="415" y="62"/>
                    </a:lnTo>
                    <a:lnTo>
                      <a:pt x="436" y="85"/>
                    </a:lnTo>
                    <a:lnTo>
                      <a:pt x="438" y="151"/>
                    </a:lnTo>
                    <a:lnTo>
                      <a:pt x="466" y="204"/>
                    </a:lnTo>
                    <a:lnTo>
                      <a:pt x="476" y="274"/>
                    </a:lnTo>
                    <a:lnTo>
                      <a:pt x="478" y="334"/>
                    </a:lnTo>
                    <a:lnTo>
                      <a:pt x="511" y="355"/>
                    </a:lnTo>
                    <a:lnTo>
                      <a:pt x="488" y="384"/>
                    </a:lnTo>
                    <a:lnTo>
                      <a:pt x="428" y="349"/>
                    </a:lnTo>
                    <a:lnTo>
                      <a:pt x="397" y="352"/>
                    </a:lnTo>
                    <a:lnTo>
                      <a:pt x="367" y="344"/>
                    </a:lnTo>
                    <a:lnTo>
                      <a:pt x="369" y="324"/>
                    </a:lnTo>
                    <a:lnTo>
                      <a:pt x="350" y="317"/>
                    </a:lnTo>
                    <a:lnTo>
                      <a:pt x="15" y="376"/>
                    </a:lnTo>
                    <a:lnTo>
                      <a:pt x="0" y="359"/>
                    </a:lnTo>
                    <a:lnTo>
                      <a:pt x="52" y="290"/>
                    </a:lnTo>
                    <a:lnTo>
                      <a:pt x="40" y="258"/>
                    </a:lnTo>
                  </a:path>
                </a:pathLst>
              </a:custGeom>
              <a:pattFill prst="wdUpDiag">
                <a:fgClr>
                  <a:srgbClr val="800080"/>
                </a:fgClr>
                <a:bgClr>
                  <a:srgbClr val="FFFFFF"/>
                </a:bgClr>
              </a:pattFill>
              <a:ln w="12700" cap="rnd">
                <a:solidFill>
                  <a:srgbClr val="000000"/>
                </a:solidFill>
                <a:round/>
                <a:headEnd/>
                <a:tailEnd/>
              </a:ln>
            </p:spPr>
            <p:txBody>
              <a:bodyPr/>
              <a:lstStyle/>
              <a:p>
                <a:endParaRPr lang="en-US"/>
              </a:p>
            </p:txBody>
          </p:sp>
          <p:sp>
            <p:nvSpPr>
              <p:cNvPr id="114727" name="Freeform 173" descr="Wide upward diagonal"/>
              <p:cNvSpPr>
                <a:spLocks/>
              </p:cNvSpPr>
              <p:nvPr/>
            </p:nvSpPr>
            <p:spPr bwMode="auto">
              <a:xfrm>
                <a:off x="4080" y="1680"/>
                <a:ext cx="410" cy="259"/>
              </a:xfrm>
              <a:custGeom>
                <a:avLst/>
                <a:gdLst>
                  <a:gd name="T0" fmla="*/ 4 w 464"/>
                  <a:gd name="T1" fmla="*/ 7 h 278"/>
                  <a:gd name="T2" fmla="*/ 0 w 464"/>
                  <a:gd name="T3" fmla="*/ 7 h 278"/>
                  <a:gd name="T4" fmla="*/ 4 w 464"/>
                  <a:gd name="T5" fmla="*/ 7 h 278"/>
                  <a:gd name="T6" fmla="*/ 4 w 464"/>
                  <a:gd name="T7" fmla="*/ 7 h 278"/>
                  <a:gd name="T8" fmla="*/ 4 w 464"/>
                  <a:gd name="T9" fmla="*/ 7 h 278"/>
                  <a:gd name="T10" fmla="*/ 4 w 464"/>
                  <a:gd name="T11" fmla="*/ 7 h 278"/>
                  <a:gd name="T12" fmla="*/ 4 w 464"/>
                  <a:gd name="T13" fmla="*/ 7 h 278"/>
                  <a:gd name="T14" fmla="*/ 4 w 464"/>
                  <a:gd name="T15" fmla="*/ 7 h 278"/>
                  <a:gd name="T16" fmla="*/ 4 w 464"/>
                  <a:gd name="T17" fmla="*/ 7 h 278"/>
                  <a:gd name="T18" fmla="*/ 4 w 464"/>
                  <a:gd name="T19" fmla="*/ 7 h 278"/>
                  <a:gd name="T20" fmla="*/ 4 w 464"/>
                  <a:gd name="T21" fmla="*/ 7 h 278"/>
                  <a:gd name="T22" fmla="*/ 4 w 464"/>
                  <a:gd name="T23" fmla="*/ 7 h 278"/>
                  <a:gd name="T24" fmla="*/ 4 w 464"/>
                  <a:gd name="T25" fmla="*/ 0 h 278"/>
                  <a:gd name="T26" fmla="*/ 4 w 464"/>
                  <a:gd name="T27" fmla="*/ 7 h 278"/>
                  <a:gd name="T28" fmla="*/ 4 w 464"/>
                  <a:gd name="T29" fmla="*/ 7 h 2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4"/>
                  <a:gd name="T46" fmla="*/ 0 h 278"/>
                  <a:gd name="T47" fmla="*/ 464 w 464"/>
                  <a:gd name="T48" fmla="*/ 278 h 2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4" h="278">
                    <a:moveTo>
                      <a:pt x="42" y="40"/>
                    </a:moveTo>
                    <a:lnTo>
                      <a:pt x="0" y="78"/>
                    </a:lnTo>
                    <a:lnTo>
                      <a:pt x="23" y="212"/>
                    </a:lnTo>
                    <a:lnTo>
                      <a:pt x="42" y="277"/>
                    </a:lnTo>
                    <a:lnTo>
                      <a:pt x="122" y="272"/>
                    </a:lnTo>
                    <a:lnTo>
                      <a:pt x="413" y="221"/>
                    </a:lnTo>
                    <a:lnTo>
                      <a:pt x="433" y="213"/>
                    </a:lnTo>
                    <a:lnTo>
                      <a:pt x="463" y="150"/>
                    </a:lnTo>
                    <a:lnTo>
                      <a:pt x="419" y="117"/>
                    </a:lnTo>
                    <a:lnTo>
                      <a:pt x="442" y="36"/>
                    </a:lnTo>
                    <a:lnTo>
                      <a:pt x="409" y="28"/>
                    </a:lnTo>
                    <a:lnTo>
                      <a:pt x="409" y="8"/>
                    </a:lnTo>
                    <a:lnTo>
                      <a:pt x="394" y="0"/>
                    </a:lnTo>
                    <a:lnTo>
                      <a:pt x="56" y="57"/>
                    </a:lnTo>
                    <a:lnTo>
                      <a:pt x="42" y="40"/>
                    </a:lnTo>
                  </a:path>
                </a:pathLst>
              </a:custGeom>
              <a:pattFill prst="wdUpDiag">
                <a:fgClr>
                  <a:srgbClr val="800080"/>
                </a:fgClr>
                <a:bgClr>
                  <a:srgbClr val="FFFFFF"/>
                </a:bgClr>
              </a:pattFill>
              <a:ln w="12700" cap="rnd">
                <a:solidFill>
                  <a:srgbClr val="000000"/>
                </a:solidFill>
                <a:round/>
                <a:headEnd/>
                <a:tailEnd/>
              </a:ln>
            </p:spPr>
            <p:txBody>
              <a:bodyPr/>
              <a:lstStyle/>
              <a:p>
                <a:endParaRPr lang="en-US"/>
              </a:p>
            </p:txBody>
          </p:sp>
          <p:sp>
            <p:nvSpPr>
              <p:cNvPr id="114728" name="Freeform 174" descr="Wide upward diagonal"/>
              <p:cNvSpPr>
                <a:spLocks/>
              </p:cNvSpPr>
              <p:nvPr/>
            </p:nvSpPr>
            <p:spPr bwMode="auto">
              <a:xfrm>
                <a:off x="4451" y="1713"/>
                <a:ext cx="109" cy="207"/>
              </a:xfrm>
              <a:custGeom>
                <a:avLst/>
                <a:gdLst>
                  <a:gd name="T0" fmla="*/ 4 w 123"/>
                  <a:gd name="T1" fmla="*/ 1 h 221"/>
                  <a:gd name="T2" fmla="*/ 4 w 123"/>
                  <a:gd name="T3" fmla="*/ 0 h 221"/>
                  <a:gd name="T4" fmla="*/ 4 w 123"/>
                  <a:gd name="T5" fmla="*/ 7 h 221"/>
                  <a:gd name="T6" fmla="*/ 4 w 123"/>
                  <a:gd name="T7" fmla="*/ 7 h 221"/>
                  <a:gd name="T8" fmla="*/ 4 w 123"/>
                  <a:gd name="T9" fmla="*/ 7 h 221"/>
                  <a:gd name="T10" fmla="*/ 4 w 123"/>
                  <a:gd name="T11" fmla="*/ 7 h 221"/>
                  <a:gd name="T12" fmla="*/ 4 w 123"/>
                  <a:gd name="T13" fmla="*/ 7 h 221"/>
                  <a:gd name="T14" fmla="*/ 4 w 123"/>
                  <a:gd name="T15" fmla="*/ 7 h 221"/>
                  <a:gd name="T16" fmla="*/ 4 w 123"/>
                  <a:gd name="T17" fmla="*/ 7 h 221"/>
                  <a:gd name="T18" fmla="*/ 4 w 123"/>
                  <a:gd name="T19" fmla="*/ 7 h 221"/>
                  <a:gd name="T20" fmla="*/ 4 w 123"/>
                  <a:gd name="T21" fmla="*/ 7 h 221"/>
                  <a:gd name="T22" fmla="*/ 0 w 123"/>
                  <a:gd name="T23" fmla="*/ 7 h 221"/>
                  <a:gd name="T24" fmla="*/ 4 w 123"/>
                  <a:gd name="T25" fmla="*/ 1 h 2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221"/>
                  <a:gd name="T41" fmla="*/ 123 w 123"/>
                  <a:gd name="T42" fmla="*/ 221 h 2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221">
                    <a:moveTo>
                      <a:pt x="22" y="1"/>
                    </a:moveTo>
                    <a:lnTo>
                      <a:pt x="52" y="0"/>
                    </a:lnTo>
                    <a:lnTo>
                      <a:pt x="109" y="33"/>
                    </a:lnTo>
                    <a:lnTo>
                      <a:pt x="100" y="60"/>
                    </a:lnTo>
                    <a:lnTo>
                      <a:pt x="121" y="78"/>
                    </a:lnTo>
                    <a:lnTo>
                      <a:pt x="122" y="180"/>
                    </a:lnTo>
                    <a:lnTo>
                      <a:pt x="102" y="220"/>
                    </a:lnTo>
                    <a:lnTo>
                      <a:pt x="79" y="205"/>
                    </a:lnTo>
                    <a:lnTo>
                      <a:pt x="54" y="204"/>
                    </a:lnTo>
                    <a:lnTo>
                      <a:pt x="12" y="183"/>
                    </a:lnTo>
                    <a:lnTo>
                      <a:pt x="44" y="117"/>
                    </a:lnTo>
                    <a:lnTo>
                      <a:pt x="0" y="84"/>
                    </a:lnTo>
                    <a:lnTo>
                      <a:pt x="22" y="1"/>
                    </a:lnTo>
                  </a:path>
                </a:pathLst>
              </a:custGeom>
              <a:pattFill prst="wdUpDiag">
                <a:fgClr>
                  <a:srgbClr val="800080"/>
                </a:fgClr>
                <a:bgClr>
                  <a:srgbClr val="FFFFFF"/>
                </a:bgClr>
              </a:pattFill>
              <a:ln w="12700" cap="rnd">
                <a:solidFill>
                  <a:srgbClr val="000000"/>
                </a:solidFill>
                <a:round/>
                <a:headEnd/>
                <a:tailEnd/>
              </a:ln>
            </p:spPr>
            <p:txBody>
              <a:bodyPr/>
              <a:lstStyle/>
              <a:p>
                <a:endParaRPr lang="en-US"/>
              </a:p>
            </p:txBody>
          </p:sp>
          <p:sp>
            <p:nvSpPr>
              <p:cNvPr id="114729" name="Freeform 175" descr="Wide upward diagonal"/>
              <p:cNvSpPr>
                <a:spLocks/>
              </p:cNvSpPr>
              <p:nvPr/>
            </p:nvSpPr>
            <p:spPr bwMode="auto">
              <a:xfrm>
                <a:off x="4532" y="1333"/>
                <a:ext cx="140" cy="246"/>
              </a:xfrm>
              <a:custGeom>
                <a:avLst/>
                <a:gdLst>
                  <a:gd name="T0" fmla="*/ 4 w 159"/>
                  <a:gd name="T1" fmla="*/ 0 h 261"/>
                  <a:gd name="T2" fmla="*/ 0 w 159"/>
                  <a:gd name="T3" fmla="*/ 8 h 261"/>
                  <a:gd name="T4" fmla="*/ 4 w 159"/>
                  <a:gd name="T5" fmla="*/ 8 h 261"/>
                  <a:gd name="T6" fmla="*/ 4 w 159"/>
                  <a:gd name="T7" fmla="*/ 8 h 261"/>
                  <a:gd name="T8" fmla="*/ 4 w 159"/>
                  <a:gd name="T9" fmla="*/ 8 h 261"/>
                  <a:gd name="T10" fmla="*/ 4 w 159"/>
                  <a:gd name="T11" fmla="*/ 8 h 261"/>
                  <a:gd name="T12" fmla="*/ 4 w 159"/>
                  <a:gd name="T13" fmla="*/ 8 h 261"/>
                  <a:gd name="T14" fmla="*/ 4 w 159"/>
                  <a:gd name="T15" fmla="*/ 8 h 261"/>
                  <a:gd name="T16" fmla="*/ 4 w 159"/>
                  <a:gd name="T17" fmla="*/ 8 h 261"/>
                  <a:gd name="T18" fmla="*/ 4 w 159"/>
                  <a:gd name="T19" fmla="*/ 8 h 261"/>
                  <a:gd name="T20" fmla="*/ 4 w 159"/>
                  <a:gd name="T21" fmla="*/ 8 h 261"/>
                  <a:gd name="T22" fmla="*/ 4 w 159"/>
                  <a:gd name="T23" fmla="*/ 8 h 261"/>
                  <a:gd name="T24" fmla="*/ 4 w 159"/>
                  <a:gd name="T25" fmla="*/ 0 h 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261"/>
                  <a:gd name="T41" fmla="*/ 159 w 159"/>
                  <a:gd name="T42" fmla="*/ 261 h 2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261">
                    <a:moveTo>
                      <a:pt x="34" y="0"/>
                    </a:moveTo>
                    <a:lnTo>
                      <a:pt x="0" y="46"/>
                    </a:lnTo>
                    <a:lnTo>
                      <a:pt x="37" y="106"/>
                    </a:lnTo>
                    <a:lnTo>
                      <a:pt x="15" y="122"/>
                    </a:lnTo>
                    <a:lnTo>
                      <a:pt x="23" y="260"/>
                    </a:lnTo>
                    <a:lnTo>
                      <a:pt x="112" y="241"/>
                    </a:lnTo>
                    <a:lnTo>
                      <a:pt x="135" y="241"/>
                    </a:lnTo>
                    <a:lnTo>
                      <a:pt x="149" y="225"/>
                    </a:lnTo>
                    <a:lnTo>
                      <a:pt x="149" y="200"/>
                    </a:lnTo>
                    <a:lnTo>
                      <a:pt x="158" y="184"/>
                    </a:lnTo>
                    <a:lnTo>
                      <a:pt x="110" y="164"/>
                    </a:lnTo>
                    <a:lnTo>
                      <a:pt x="45" y="12"/>
                    </a:lnTo>
                    <a:lnTo>
                      <a:pt x="34" y="0"/>
                    </a:lnTo>
                  </a:path>
                </a:pathLst>
              </a:custGeom>
              <a:pattFill prst="wdUpDiag">
                <a:fgClr>
                  <a:srgbClr val="800080"/>
                </a:fgClr>
                <a:bgClr>
                  <a:srgbClr val="FFFFFF"/>
                </a:bgClr>
              </a:pattFill>
              <a:ln w="12700" cap="rnd">
                <a:solidFill>
                  <a:srgbClr val="000000"/>
                </a:solidFill>
                <a:round/>
                <a:headEnd/>
                <a:tailEnd/>
              </a:ln>
            </p:spPr>
            <p:txBody>
              <a:bodyPr/>
              <a:lstStyle/>
              <a:p>
                <a:endParaRPr lang="en-US"/>
              </a:p>
            </p:txBody>
          </p:sp>
          <p:sp>
            <p:nvSpPr>
              <p:cNvPr id="114730" name="Freeform 176" descr="Wide upward diagonal"/>
              <p:cNvSpPr>
                <a:spLocks/>
              </p:cNvSpPr>
              <p:nvPr/>
            </p:nvSpPr>
            <p:spPr bwMode="auto">
              <a:xfrm>
                <a:off x="4443" y="1373"/>
                <a:ext cx="123" cy="220"/>
              </a:xfrm>
              <a:custGeom>
                <a:avLst/>
                <a:gdLst>
                  <a:gd name="T0" fmla="*/ 0 w 138"/>
                  <a:gd name="T1" fmla="*/ 8 h 233"/>
                  <a:gd name="T2" fmla="*/ 4 w 138"/>
                  <a:gd name="T3" fmla="*/ 0 h 233"/>
                  <a:gd name="T4" fmla="*/ 4 w 138"/>
                  <a:gd name="T5" fmla="*/ 8 h 233"/>
                  <a:gd name="T6" fmla="*/ 4 w 138"/>
                  <a:gd name="T7" fmla="*/ 8 h 233"/>
                  <a:gd name="T8" fmla="*/ 4 w 138"/>
                  <a:gd name="T9" fmla="*/ 8 h 233"/>
                  <a:gd name="T10" fmla="*/ 4 w 138"/>
                  <a:gd name="T11" fmla="*/ 8 h 233"/>
                  <a:gd name="T12" fmla="*/ 4 w 138"/>
                  <a:gd name="T13" fmla="*/ 8 h 233"/>
                  <a:gd name="T14" fmla="*/ 4 w 138"/>
                  <a:gd name="T15" fmla="*/ 8 h 233"/>
                  <a:gd name="T16" fmla="*/ 4 w 138"/>
                  <a:gd name="T17" fmla="*/ 8 h 233"/>
                  <a:gd name="T18" fmla="*/ 0 w 138"/>
                  <a:gd name="T19" fmla="*/ 8 h 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233"/>
                  <a:gd name="T32" fmla="*/ 138 w 138"/>
                  <a:gd name="T33" fmla="*/ 233 h 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233">
                    <a:moveTo>
                      <a:pt x="0" y="24"/>
                    </a:moveTo>
                    <a:lnTo>
                      <a:pt x="100" y="0"/>
                    </a:lnTo>
                    <a:lnTo>
                      <a:pt x="137" y="63"/>
                    </a:lnTo>
                    <a:lnTo>
                      <a:pt x="118" y="80"/>
                    </a:lnTo>
                    <a:lnTo>
                      <a:pt x="125" y="219"/>
                    </a:lnTo>
                    <a:lnTo>
                      <a:pt x="68" y="232"/>
                    </a:lnTo>
                    <a:lnTo>
                      <a:pt x="39" y="174"/>
                    </a:lnTo>
                    <a:lnTo>
                      <a:pt x="38" y="105"/>
                    </a:lnTo>
                    <a:lnTo>
                      <a:pt x="14" y="85"/>
                    </a:lnTo>
                    <a:lnTo>
                      <a:pt x="0" y="24"/>
                    </a:lnTo>
                  </a:path>
                </a:pathLst>
              </a:custGeom>
              <a:pattFill prst="wdUpDiag">
                <a:fgClr>
                  <a:srgbClr val="800080"/>
                </a:fgClr>
                <a:bgClr>
                  <a:srgbClr val="FFFFFF"/>
                </a:bgClr>
              </a:pattFill>
              <a:ln w="12700" cap="rnd">
                <a:solidFill>
                  <a:srgbClr val="000000"/>
                </a:solidFill>
                <a:round/>
                <a:headEnd/>
                <a:tailEnd/>
              </a:ln>
            </p:spPr>
            <p:txBody>
              <a:bodyPr/>
              <a:lstStyle/>
              <a:p>
                <a:endParaRPr lang="en-US"/>
              </a:p>
            </p:txBody>
          </p:sp>
          <p:sp>
            <p:nvSpPr>
              <p:cNvPr id="114731" name="Freeform 177" descr="Wide upward diagonal"/>
              <p:cNvSpPr>
                <a:spLocks/>
              </p:cNvSpPr>
              <p:nvPr/>
            </p:nvSpPr>
            <p:spPr bwMode="auto">
              <a:xfrm>
                <a:off x="4511" y="1629"/>
                <a:ext cx="133" cy="98"/>
              </a:xfrm>
              <a:custGeom>
                <a:avLst/>
                <a:gdLst>
                  <a:gd name="T0" fmla="*/ 0 w 152"/>
                  <a:gd name="T1" fmla="*/ 6 h 106"/>
                  <a:gd name="T2" fmla="*/ 4 w 152"/>
                  <a:gd name="T3" fmla="*/ 0 h 106"/>
                  <a:gd name="T4" fmla="*/ 4 w 152"/>
                  <a:gd name="T5" fmla="*/ 6 h 106"/>
                  <a:gd name="T6" fmla="*/ 4 w 152"/>
                  <a:gd name="T7" fmla="*/ 6 h 106"/>
                  <a:gd name="T8" fmla="*/ 4 w 152"/>
                  <a:gd name="T9" fmla="*/ 6 h 106"/>
                  <a:gd name="T10" fmla="*/ 4 w 152"/>
                  <a:gd name="T11" fmla="*/ 6 h 106"/>
                  <a:gd name="T12" fmla="*/ 4 w 152"/>
                  <a:gd name="T13" fmla="*/ 6 h 106"/>
                  <a:gd name="T14" fmla="*/ 0 w 152"/>
                  <a:gd name="T15" fmla="*/ 6 h 106"/>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06"/>
                  <a:gd name="T26" fmla="*/ 152 w 152"/>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06">
                    <a:moveTo>
                      <a:pt x="0" y="27"/>
                    </a:moveTo>
                    <a:lnTo>
                      <a:pt x="116" y="0"/>
                    </a:lnTo>
                    <a:lnTo>
                      <a:pt x="151" y="48"/>
                    </a:lnTo>
                    <a:lnTo>
                      <a:pt x="131" y="69"/>
                    </a:lnTo>
                    <a:lnTo>
                      <a:pt x="94" y="61"/>
                    </a:lnTo>
                    <a:lnTo>
                      <a:pt x="36" y="105"/>
                    </a:lnTo>
                    <a:lnTo>
                      <a:pt x="5" y="82"/>
                    </a:lnTo>
                    <a:lnTo>
                      <a:pt x="0" y="27"/>
                    </a:lnTo>
                  </a:path>
                </a:pathLst>
              </a:custGeom>
              <a:pattFill prst="wdUpDiag">
                <a:fgClr>
                  <a:srgbClr val="800080"/>
                </a:fgClr>
                <a:bgClr>
                  <a:srgbClr val="FFFFFF"/>
                </a:bgClr>
              </a:pattFill>
              <a:ln w="12700" cap="rnd">
                <a:solidFill>
                  <a:srgbClr val="000000"/>
                </a:solidFill>
                <a:round/>
                <a:headEnd/>
                <a:tailEnd/>
              </a:ln>
            </p:spPr>
            <p:txBody>
              <a:bodyPr/>
              <a:lstStyle/>
              <a:p>
                <a:endParaRPr lang="en-US"/>
              </a:p>
            </p:txBody>
          </p:sp>
          <p:sp>
            <p:nvSpPr>
              <p:cNvPr id="114732" name="Freeform 178" descr="Wide upward diagonal"/>
              <p:cNvSpPr>
                <a:spLocks/>
              </p:cNvSpPr>
              <p:nvPr/>
            </p:nvSpPr>
            <p:spPr bwMode="auto">
              <a:xfrm>
                <a:off x="4532" y="1695"/>
                <a:ext cx="132" cy="79"/>
              </a:xfrm>
              <a:custGeom>
                <a:avLst/>
                <a:gdLst>
                  <a:gd name="T0" fmla="*/ 0 w 151"/>
                  <a:gd name="T1" fmla="*/ 10 h 83"/>
                  <a:gd name="T2" fmla="*/ 3 w 151"/>
                  <a:gd name="T3" fmla="*/ 10 h 83"/>
                  <a:gd name="T4" fmla="*/ 3 w 151"/>
                  <a:gd name="T5" fmla="*/ 0 h 83"/>
                  <a:gd name="T6" fmla="*/ 3 w 151"/>
                  <a:gd name="T7" fmla="*/ 2 h 83"/>
                  <a:gd name="T8" fmla="*/ 3 w 151"/>
                  <a:gd name="T9" fmla="*/ 3 h 83"/>
                  <a:gd name="T10" fmla="*/ 3 w 151"/>
                  <a:gd name="T11" fmla="*/ 10 h 83"/>
                  <a:gd name="T12" fmla="*/ 3 w 151"/>
                  <a:gd name="T13" fmla="*/ 10 h 83"/>
                  <a:gd name="T14" fmla="*/ 0 w 151"/>
                  <a:gd name="T15" fmla="*/ 10 h 83"/>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83"/>
                  <a:gd name="T26" fmla="*/ 151 w 151"/>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83">
                    <a:moveTo>
                      <a:pt x="0" y="61"/>
                    </a:moveTo>
                    <a:lnTo>
                      <a:pt x="62" y="34"/>
                    </a:lnTo>
                    <a:lnTo>
                      <a:pt x="122" y="0"/>
                    </a:lnTo>
                    <a:lnTo>
                      <a:pt x="133" y="2"/>
                    </a:lnTo>
                    <a:lnTo>
                      <a:pt x="150" y="3"/>
                    </a:lnTo>
                    <a:lnTo>
                      <a:pt x="91" y="45"/>
                    </a:lnTo>
                    <a:lnTo>
                      <a:pt x="18" y="82"/>
                    </a:lnTo>
                    <a:lnTo>
                      <a:pt x="0" y="61"/>
                    </a:lnTo>
                  </a:path>
                </a:pathLst>
              </a:custGeom>
              <a:pattFill prst="wdUpDiag">
                <a:fgClr>
                  <a:srgbClr val="800080"/>
                </a:fgClr>
                <a:bgClr>
                  <a:srgbClr val="FFFFFF"/>
                </a:bgClr>
              </a:pattFill>
              <a:ln w="12700" cap="rnd">
                <a:solidFill>
                  <a:srgbClr val="000000"/>
                </a:solidFill>
                <a:round/>
                <a:headEnd/>
                <a:tailEnd/>
              </a:ln>
            </p:spPr>
            <p:txBody>
              <a:bodyPr/>
              <a:lstStyle/>
              <a:p>
                <a:endParaRPr lang="en-US"/>
              </a:p>
            </p:txBody>
          </p:sp>
          <p:sp>
            <p:nvSpPr>
              <p:cNvPr id="114733" name="Freeform 179" descr="Wide upward diagonal"/>
              <p:cNvSpPr>
                <a:spLocks/>
              </p:cNvSpPr>
              <p:nvPr/>
            </p:nvSpPr>
            <p:spPr bwMode="auto">
              <a:xfrm>
                <a:off x="4488" y="1537"/>
                <a:ext cx="257" cy="114"/>
              </a:xfrm>
              <a:custGeom>
                <a:avLst/>
                <a:gdLst>
                  <a:gd name="T0" fmla="*/ 0 w 292"/>
                  <a:gd name="T1" fmla="*/ 10 h 120"/>
                  <a:gd name="T2" fmla="*/ 4 w 292"/>
                  <a:gd name="T3" fmla="*/ 10 h 120"/>
                  <a:gd name="T4" fmla="*/ 4 w 292"/>
                  <a:gd name="T5" fmla="*/ 10 h 120"/>
                  <a:gd name="T6" fmla="*/ 4 w 292"/>
                  <a:gd name="T7" fmla="*/ 0 h 120"/>
                  <a:gd name="T8" fmla="*/ 4 w 292"/>
                  <a:gd name="T9" fmla="*/ 8 h 120"/>
                  <a:gd name="T10" fmla="*/ 4 w 292"/>
                  <a:gd name="T11" fmla="*/ 10 h 120"/>
                  <a:gd name="T12" fmla="*/ 4 w 292"/>
                  <a:gd name="T13" fmla="*/ 10 h 120"/>
                  <a:gd name="T14" fmla="*/ 4 w 292"/>
                  <a:gd name="T15" fmla="*/ 10 h 120"/>
                  <a:gd name="T16" fmla="*/ 4 w 292"/>
                  <a:gd name="T17" fmla="*/ 10 h 120"/>
                  <a:gd name="T18" fmla="*/ 4 w 292"/>
                  <a:gd name="T19" fmla="*/ 10 h 120"/>
                  <a:gd name="T20" fmla="*/ 4 w 292"/>
                  <a:gd name="T21" fmla="*/ 10 h 120"/>
                  <a:gd name="T22" fmla="*/ 4 w 292"/>
                  <a:gd name="T23" fmla="*/ 10 h 120"/>
                  <a:gd name="T24" fmla="*/ 4 w 292"/>
                  <a:gd name="T25" fmla="*/ 10 h 120"/>
                  <a:gd name="T26" fmla="*/ 4 w 292"/>
                  <a:gd name="T27" fmla="*/ 10 h 120"/>
                  <a:gd name="T28" fmla="*/ 4 w 292"/>
                  <a:gd name="T29" fmla="*/ 10 h 120"/>
                  <a:gd name="T30" fmla="*/ 4 w 292"/>
                  <a:gd name="T31" fmla="*/ 10 h 120"/>
                  <a:gd name="T32" fmla="*/ 4 w 292"/>
                  <a:gd name="T33" fmla="*/ 10 h 120"/>
                  <a:gd name="T34" fmla="*/ 4 w 292"/>
                  <a:gd name="T35" fmla="*/ 10 h 120"/>
                  <a:gd name="T36" fmla="*/ 4 w 292"/>
                  <a:gd name="T37" fmla="*/ 10 h 120"/>
                  <a:gd name="T38" fmla="*/ 0 w 292"/>
                  <a:gd name="T39" fmla="*/ 10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2"/>
                  <a:gd name="T61" fmla="*/ 0 h 120"/>
                  <a:gd name="T62" fmla="*/ 292 w 292"/>
                  <a:gd name="T63" fmla="*/ 120 h 1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2" h="120">
                    <a:moveTo>
                      <a:pt x="0" y="48"/>
                    </a:moveTo>
                    <a:lnTo>
                      <a:pt x="149" y="14"/>
                    </a:lnTo>
                    <a:lnTo>
                      <a:pt x="166" y="16"/>
                    </a:lnTo>
                    <a:lnTo>
                      <a:pt x="184" y="0"/>
                    </a:lnTo>
                    <a:lnTo>
                      <a:pt x="199" y="8"/>
                    </a:lnTo>
                    <a:lnTo>
                      <a:pt x="181" y="42"/>
                    </a:lnTo>
                    <a:lnTo>
                      <a:pt x="211" y="39"/>
                    </a:lnTo>
                    <a:lnTo>
                      <a:pt x="229" y="66"/>
                    </a:lnTo>
                    <a:lnTo>
                      <a:pt x="250" y="69"/>
                    </a:lnTo>
                    <a:lnTo>
                      <a:pt x="264" y="65"/>
                    </a:lnTo>
                    <a:lnTo>
                      <a:pt x="264" y="51"/>
                    </a:lnTo>
                    <a:lnTo>
                      <a:pt x="239" y="32"/>
                    </a:lnTo>
                    <a:lnTo>
                      <a:pt x="258" y="31"/>
                    </a:lnTo>
                    <a:lnTo>
                      <a:pt x="291" y="70"/>
                    </a:lnTo>
                    <a:lnTo>
                      <a:pt x="260" y="94"/>
                    </a:lnTo>
                    <a:lnTo>
                      <a:pt x="224" y="83"/>
                    </a:lnTo>
                    <a:lnTo>
                      <a:pt x="203" y="111"/>
                    </a:lnTo>
                    <a:lnTo>
                      <a:pt x="158" y="83"/>
                    </a:lnTo>
                    <a:lnTo>
                      <a:pt x="12" y="119"/>
                    </a:lnTo>
                    <a:lnTo>
                      <a:pt x="0" y="48"/>
                    </a:lnTo>
                  </a:path>
                </a:pathLst>
              </a:custGeom>
              <a:pattFill prst="wdUpDiag">
                <a:fgClr>
                  <a:srgbClr val="800080"/>
                </a:fgClr>
                <a:bgClr>
                  <a:srgbClr val="FFFFFF"/>
                </a:bgClr>
              </a:pattFill>
              <a:ln w="12700" cap="rnd">
                <a:solidFill>
                  <a:srgbClr val="000000"/>
                </a:solidFill>
                <a:round/>
                <a:headEnd/>
                <a:tailEnd/>
              </a:ln>
            </p:spPr>
            <p:txBody>
              <a:bodyPr/>
              <a:lstStyle/>
              <a:p>
                <a:endParaRPr lang="en-US"/>
              </a:p>
            </p:txBody>
          </p:sp>
          <p:sp>
            <p:nvSpPr>
              <p:cNvPr id="114734" name="Text Box 180" descr="Wide upward diagonal"/>
              <p:cNvSpPr txBox="1">
                <a:spLocks noChangeArrowheads="1"/>
              </p:cNvSpPr>
              <p:nvPr/>
            </p:nvSpPr>
            <p:spPr bwMode="auto">
              <a:xfrm>
                <a:off x="4514" y="1736"/>
                <a:ext cx="13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200" b="1"/>
              </a:p>
            </p:txBody>
          </p:sp>
          <p:grpSp>
            <p:nvGrpSpPr>
              <p:cNvPr id="114735" name="Group 181"/>
              <p:cNvGrpSpPr>
                <a:grpSpLocks/>
              </p:cNvGrpSpPr>
              <p:nvPr/>
            </p:nvGrpSpPr>
            <p:grpSpPr bwMode="auto">
              <a:xfrm>
                <a:off x="4471" y="1776"/>
                <a:ext cx="89" cy="89"/>
                <a:chOff x="3109" y="1794"/>
                <a:chExt cx="89" cy="89"/>
              </a:xfrm>
            </p:grpSpPr>
            <p:sp>
              <p:nvSpPr>
                <p:cNvPr id="114736" name="Freeform 182"/>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37" name="Freeform 183"/>
                <p:cNvSpPr>
                  <a:spLocks/>
                </p:cNvSpPr>
                <p:nvPr/>
              </p:nvSpPr>
              <p:spPr bwMode="auto">
                <a:xfrm>
                  <a:off x="3109" y="1794"/>
                  <a:ext cx="89" cy="89"/>
                </a:xfrm>
                <a:custGeom>
                  <a:avLst/>
                  <a:gdLst>
                    <a:gd name="T0" fmla="*/ 0 w 179"/>
                    <a:gd name="T1" fmla="*/ 0 h 178"/>
                    <a:gd name="T2" fmla="*/ 0 w 179"/>
                    <a:gd name="T3" fmla="*/ 1 h 178"/>
                    <a:gd name="T4" fmla="*/ 0 w 179"/>
                    <a:gd name="T5" fmla="*/ 1 h 178"/>
                    <a:gd name="T6" fmla="*/ 0 w 179"/>
                    <a:gd name="T7" fmla="*/ 1 h 178"/>
                    <a:gd name="T8" fmla="*/ 0 w 179"/>
                    <a:gd name="T9" fmla="*/ 1 h 178"/>
                    <a:gd name="T10" fmla="*/ 0 w 179"/>
                    <a:gd name="T11" fmla="*/ 1 h 178"/>
                    <a:gd name="T12" fmla="*/ 0 w 179"/>
                    <a:gd name="T13" fmla="*/ 1 h 178"/>
                    <a:gd name="T14" fmla="*/ 0 w 179"/>
                    <a:gd name="T15" fmla="*/ 0 h 178"/>
                    <a:gd name="T16" fmla="*/ 0 w 179"/>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78"/>
                    <a:gd name="T29" fmla="*/ 179 w 179"/>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78">
                      <a:moveTo>
                        <a:pt x="52" y="0"/>
                      </a:moveTo>
                      <a:lnTo>
                        <a:pt x="0" y="52"/>
                      </a:lnTo>
                      <a:lnTo>
                        <a:pt x="0" y="125"/>
                      </a:lnTo>
                      <a:lnTo>
                        <a:pt x="52" y="178"/>
                      </a:lnTo>
                      <a:lnTo>
                        <a:pt x="125" y="178"/>
                      </a:lnTo>
                      <a:lnTo>
                        <a:pt x="179" y="125"/>
                      </a:lnTo>
                      <a:lnTo>
                        <a:pt x="179" y="52"/>
                      </a:lnTo>
                      <a:lnTo>
                        <a:pt x="125" y="0"/>
                      </a:lnTo>
                      <a:lnTo>
                        <a:pt x="5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0" name="AutoShape 184"/>
            <p:cNvSpPr>
              <a:spLocks noChangeArrowheads="1"/>
            </p:cNvSpPr>
            <p:nvPr/>
          </p:nvSpPr>
          <p:spPr bwMode="auto">
            <a:xfrm>
              <a:off x="3520" y="1996"/>
              <a:ext cx="163" cy="182"/>
            </a:xfrm>
            <a:prstGeom prst="star5">
              <a:avLst/>
            </a:prstGeom>
            <a:solidFill>
              <a:schemeClr val="accent1"/>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dirty="0">
                <a:latin typeface="+mn-lt"/>
                <a:cs typeface="+mn-cs"/>
              </a:endParaRPr>
            </a:p>
          </p:txBody>
        </p:sp>
        <p:sp>
          <p:nvSpPr>
            <p:cNvPr id="114716" name="Text Box 185"/>
            <p:cNvSpPr txBox="1">
              <a:spLocks noChangeArrowheads="1"/>
            </p:cNvSpPr>
            <p:nvPr/>
          </p:nvSpPr>
          <p:spPr bwMode="auto">
            <a:xfrm>
              <a:off x="2976" y="1151"/>
              <a:ext cx="7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rPr>
                <a:t>HQs USACC</a:t>
              </a:r>
            </a:p>
            <a:p>
              <a:pPr algn="ctr" eaLnBrk="1" hangingPunct="1"/>
              <a:r>
                <a:rPr lang="en-US" altLang="en-US" sz="1400" b="1">
                  <a:solidFill>
                    <a:srgbClr val="000000"/>
                  </a:solidFill>
                </a:rPr>
                <a:t>FT Knox</a:t>
              </a:r>
            </a:p>
          </p:txBody>
        </p:sp>
        <p:sp>
          <p:nvSpPr>
            <p:cNvPr id="114717" name="Line 186"/>
            <p:cNvSpPr>
              <a:spLocks noChangeShapeType="1"/>
            </p:cNvSpPr>
            <p:nvPr/>
          </p:nvSpPr>
          <p:spPr bwMode="auto">
            <a:xfrm>
              <a:off x="854" y="1262"/>
              <a:ext cx="426" cy="1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18" name="Line 187"/>
            <p:cNvSpPr>
              <a:spLocks noChangeShapeType="1"/>
            </p:cNvSpPr>
            <p:nvPr/>
          </p:nvSpPr>
          <p:spPr bwMode="auto">
            <a:xfrm>
              <a:off x="2456" y="1194"/>
              <a:ext cx="745" cy="6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19" name="Line 188"/>
            <p:cNvSpPr>
              <a:spLocks noChangeShapeType="1"/>
            </p:cNvSpPr>
            <p:nvPr/>
          </p:nvSpPr>
          <p:spPr bwMode="auto">
            <a:xfrm>
              <a:off x="3521" y="1493"/>
              <a:ext cx="54" cy="48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0" name="Line 189"/>
            <p:cNvSpPr>
              <a:spLocks noChangeShapeType="1"/>
            </p:cNvSpPr>
            <p:nvPr/>
          </p:nvSpPr>
          <p:spPr bwMode="auto">
            <a:xfrm flipH="1">
              <a:off x="3681" y="1330"/>
              <a:ext cx="320" cy="76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1" name="Line 190"/>
            <p:cNvSpPr>
              <a:spLocks noChangeShapeType="1"/>
            </p:cNvSpPr>
            <p:nvPr/>
          </p:nvSpPr>
          <p:spPr bwMode="auto">
            <a:xfrm flipH="1" flipV="1">
              <a:off x="4375" y="1927"/>
              <a:ext cx="377" cy="6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2" name="Line 191"/>
            <p:cNvSpPr>
              <a:spLocks noChangeShapeType="1"/>
            </p:cNvSpPr>
            <p:nvPr/>
          </p:nvSpPr>
          <p:spPr bwMode="auto">
            <a:xfrm flipH="1" flipV="1">
              <a:off x="4215" y="2416"/>
              <a:ext cx="537" cy="47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3" name="Line 193"/>
            <p:cNvSpPr>
              <a:spLocks noChangeShapeType="1"/>
            </p:cNvSpPr>
            <p:nvPr/>
          </p:nvSpPr>
          <p:spPr bwMode="auto">
            <a:xfrm flipV="1">
              <a:off x="3521" y="2851"/>
              <a:ext cx="267" cy="38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4" name="Line 194"/>
            <p:cNvSpPr>
              <a:spLocks noChangeShapeType="1"/>
            </p:cNvSpPr>
            <p:nvPr/>
          </p:nvSpPr>
          <p:spPr bwMode="auto">
            <a:xfrm flipV="1">
              <a:off x="2024" y="2959"/>
              <a:ext cx="530" cy="25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4694" name="TextBox 195"/>
          <p:cNvSpPr txBox="1">
            <a:spLocks noChangeArrowheads="1"/>
          </p:cNvSpPr>
          <p:nvPr/>
        </p:nvSpPr>
        <p:spPr bwMode="auto">
          <a:xfrm>
            <a:off x="120650" y="5562600"/>
            <a:ext cx="2155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t>JROTC Status</a:t>
            </a:r>
          </a:p>
          <a:p>
            <a:pPr eaLnBrk="1" hangingPunct="1"/>
            <a:r>
              <a:rPr lang="en-US" altLang="en-US" sz="1200" b="1" dirty="0"/>
              <a:t>Programs: </a:t>
            </a:r>
            <a:r>
              <a:rPr lang="en-US" altLang="en-US" sz="1200" dirty="0" smtClean="0">
                <a:solidFill>
                  <a:schemeClr val="accent2"/>
                </a:solidFill>
              </a:rPr>
              <a:t>1702</a:t>
            </a:r>
            <a:endParaRPr lang="en-US" altLang="en-US" sz="1200" dirty="0">
              <a:solidFill>
                <a:schemeClr val="accent2"/>
              </a:solidFill>
            </a:endParaRPr>
          </a:p>
          <a:p>
            <a:pPr eaLnBrk="1" hangingPunct="1"/>
            <a:endParaRPr lang="en-US" altLang="en-US" sz="1200" b="1" dirty="0">
              <a:solidFill>
                <a:srgbClr val="FF0000"/>
              </a:solidFill>
            </a:endParaRPr>
          </a:p>
          <a:p>
            <a:pPr eaLnBrk="1" hangingPunct="1"/>
            <a:r>
              <a:rPr lang="en-US" altLang="en-US" sz="1200" b="1" dirty="0"/>
              <a:t>Instructors: </a:t>
            </a:r>
            <a:r>
              <a:rPr lang="en-US" altLang="en-US" sz="1200" dirty="0"/>
              <a:t>ENL/OFF/WO</a:t>
            </a:r>
          </a:p>
          <a:p>
            <a:pPr eaLnBrk="1" hangingPunct="1"/>
            <a:r>
              <a:rPr lang="en-US" altLang="en-US" sz="1200" dirty="0">
                <a:solidFill>
                  <a:schemeClr val="accent2"/>
                </a:solidFill>
              </a:rPr>
              <a:t>                   2430/1402/124</a:t>
            </a:r>
          </a:p>
          <a:p>
            <a:pPr eaLnBrk="1" hangingPunct="1"/>
            <a:r>
              <a:rPr lang="en-US" altLang="en-US" sz="1200" b="1" dirty="0"/>
              <a:t>Number of Cadets: </a:t>
            </a:r>
            <a:r>
              <a:rPr lang="en-US" altLang="en-US" sz="1200" dirty="0">
                <a:solidFill>
                  <a:schemeClr val="accent2"/>
                </a:solidFill>
              </a:rPr>
              <a:t>314,000</a:t>
            </a:r>
            <a:endParaRPr lang="en-US" altLang="en-US" dirty="0">
              <a:solidFill>
                <a:schemeClr val="accent2"/>
              </a:solidFill>
            </a:endParaRPr>
          </a:p>
        </p:txBody>
      </p:sp>
      <p:sp>
        <p:nvSpPr>
          <p:cNvPr id="114696" name="Slide Number Placeholder 1"/>
          <p:cNvSpPr txBox="1">
            <a:spLocks/>
          </p:cNvSpPr>
          <p:nvPr/>
        </p:nvSpPr>
        <p:spPr bwMode="auto">
          <a:xfrm>
            <a:off x="8686800" y="6592888"/>
            <a:ext cx="39846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0479BBD-B047-49C9-BD7F-4E5EC9452B58}" type="slidenum">
              <a:rPr lang="en-US" altLang="en-US" sz="1100" b="1"/>
              <a:pPr algn="r"/>
              <a:t>5</a:t>
            </a:fld>
            <a:endParaRPr lang="en-US" altLang="en-US" sz="1100" b="1"/>
          </a:p>
        </p:txBody>
      </p:sp>
    </p:spTree>
    <p:extLst>
      <p:ext uri="{BB962C8B-B14F-4D97-AF65-F5344CB8AC3E}">
        <p14:creationId xmlns:p14="http://schemas.microsoft.com/office/powerpoint/2010/main" val="4234077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43000" y="476250"/>
            <a:ext cx="7162800" cy="533400"/>
          </a:xfrm>
          <a:prstGeom prst="rect">
            <a:avLst/>
          </a:prstGeom>
        </p:spPr>
        <p:txBody>
          <a:bodyPr lIns="90488" tIns="44450" rIns="90488" bIns="44450"/>
          <a:lstStyle/>
          <a:p>
            <a:pPr algn="ctr" fontAlgn="auto">
              <a:spcBef>
                <a:spcPts val="0"/>
              </a:spcBef>
              <a:spcAft>
                <a:spcPts val="0"/>
              </a:spcAft>
              <a:defRPr/>
            </a:pPr>
            <a:r>
              <a:rPr lang="en-US" sz="2400" b="1" i="1" dirty="0" smtClean="0">
                <a:effectLst>
                  <a:outerShdw blurRad="38100" dist="38100" dir="2700000" algn="tl">
                    <a:srgbClr val="000000">
                      <a:alpha val="43137"/>
                    </a:srgbClr>
                  </a:outerShdw>
                </a:effectLst>
                <a:latin typeface="+mj-lt"/>
                <a:cs typeface="+mn-cs"/>
              </a:rPr>
              <a:t>Indiana Army JROTC Programs</a:t>
            </a:r>
            <a:endParaRPr lang="en-US" sz="2400" b="1" i="1" kern="0" dirty="0">
              <a:effectLst>
                <a:outerShdw blurRad="38100" dist="38100" dir="2700000" algn="tl">
                  <a:srgbClr val="000000">
                    <a:alpha val="43137"/>
                  </a:srgbClr>
                </a:outerShdw>
              </a:effectLst>
              <a:latin typeface="+mj-lt"/>
              <a:ea typeface="+mj-ea"/>
              <a:cs typeface="+mj-cs"/>
            </a:endParaRPr>
          </a:p>
        </p:txBody>
      </p:sp>
      <p:sp>
        <p:nvSpPr>
          <p:cNvPr id="114696" name="Slide Number Placeholder 1"/>
          <p:cNvSpPr txBox="1">
            <a:spLocks/>
          </p:cNvSpPr>
          <p:nvPr/>
        </p:nvSpPr>
        <p:spPr bwMode="auto">
          <a:xfrm>
            <a:off x="8686800" y="6592888"/>
            <a:ext cx="39846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0479BBD-B047-49C9-BD7F-4E5EC9452B58}" type="slidenum">
              <a:rPr lang="en-US" altLang="en-US" sz="1100" b="1"/>
              <a:pPr algn="r"/>
              <a:t>6</a:t>
            </a:fld>
            <a:endParaRPr lang="en-US" altLang="en-US" sz="1100" b="1"/>
          </a:p>
        </p:txBody>
      </p:sp>
      <p:pic>
        <p:nvPicPr>
          <p:cNvPr id="4" name="Picture 3"/>
          <p:cNvPicPr>
            <a:picLocks noChangeAspect="1"/>
          </p:cNvPicPr>
          <p:nvPr/>
        </p:nvPicPr>
        <p:blipFill>
          <a:blip r:embed="rId2"/>
          <a:stretch>
            <a:fillRect/>
          </a:stretch>
        </p:blipFill>
        <p:spPr>
          <a:xfrm>
            <a:off x="3944471" y="1262300"/>
            <a:ext cx="4343400" cy="558234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77037354"/>
              </p:ext>
            </p:extLst>
          </p:nvPr>
        </p:nvGraphicFramePr>
        <p:xfrm>
          <a:off x="163367" y="1828800"/>
          <a:ext cx="3784600" cy="3810000"/>
        </p:xfrm>
        <a:graphic>
          <a:graphicData uri="http://schemas.openxmlformats.org/drawingml/2006/table">
            <a:tbl>
              <a:tblPr/>
              <a:tblGrid>
                <a:gridCol w="2565400"/>
                <a:gridCol w="1219200"/>
              </a:tblGrid>
              <a:tr h="190500">
                <a:tc>
                  <a:txBody>
                    <a:bodyPr/>
                    <a:lstStyle/>
                    <a:p>
                      <a:pPr algn="l" fontAlgn="b"/>
                      <a:r>
                        <a:rPr lang="en-US" sz="1000" b="0" i="0" u="none" strike="noStrike" dirty="0">
                          <a:solidFill>
                            <a:srgbClr val="000000"/>
                          </a:solidFill>
                          <a:effectLst/>
                          <a:latin typeface="Calibri" panose="020F0502020204030204" pitchFamily="34" charset="0"/>
                        </a:rPr>
                        <a:t>CRISPUS ATTACKUS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INDIANAPOLIS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US" sz="1000" b="0" i="0" u="none" strike="noStrike">
                          <a:solidFill>
                            <a:srgbClr val="000000"/>
                          </a:solidFill>
                          <a:effectLst/>
                          <a:latin typeface="Calibri" panose="020F0502020204030204" pitchFamily="34" charset="0"/>
                        </a:rPr>
                        <a:t>ARSENAL TECH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INDIANAPOLIS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US" sz="1000" b="0" i="0" u="none" strike="noStrike">
                          <a:solidFill>
                            <a:srgbClr val="000000"/>
                          </a:solidFill>
                          <a:effectLst/>
                          <a:latin typeface="Calibri" panose="020F0502020204030204" pitchFamily="34" charset="0"/>
                        </a:rPr>
                        <a:t>GEORGE WASHINGTON COMMUNITY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INDIANAPOLIS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US" sz="1000" b="0" i="0" u="none" strike="noStrike">
                          <a:solidFill>
                            <a:srgbClr val="000000"/>
                          </a:solidFill>
                          <a:effectLst/>
                          <a:latin typeface="Calibri" panose="020F0502020204030204" pitchFamily="34" charset="0"/>
                        </a:rPr>
                        <a:t>JOHN MARSHALL COMMUNITY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INDIANAPOLIS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US" sz="1000" b="0" i="0" u="none" strike="noStrike">
                          <a:solidFill>
                            <a:srgbClr val="000000"/>
                          </a:solidFill>
                          <a:effectLst/>
                          <a:latin typeface="Calibri" panose="020F0502020204030204" pitchFamily="34" charset="0"/>
                        </a:rPr>
                        <a:t>NORTHWEST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Calibri" panose="020F0502020204030204" pitchFamily="34" charset="0"/>
                        </a:rPr>
                        <a:t>INDIANAPOLIS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n-US" sz="1000" b="0" i="0" u="none" strike="noStrike">
                          <a:solidFill>
                            <a:srgbClr val="000000"/>
                          </a:solidFill>
                          <a:effectLst/>
                          <a:latin typeface="Calibri" panose="020F0502020204030204" pitchFamily="34" charset="0"/>
                        </a:rPr>
                        <a:t>BLACKFORD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HARTFORD 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000" b="0" i="0" u="none" strike="noStrike">
                          <a:solidFill>
                            <a:srgbClr val="000000"/>
                          </a:solidFill>
                          <a:effectLst/>
                          <a:latin typeface="Calibri" panose="020F0502020204030204" pitchFamily="34" charset="0"/>
                        </a:rPr>
                        <a:t>CONCORDIA LUTHERAN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FORT WAYNE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000" b="0" i="0" u="none" strike="noStrike">
                          <a:solidFill>
                            <a:srgbClr val="000000"/>
                          </a:solidFill>
                          <a:effectLst/>
                          <a:latin typeface="Calibri" panose="020F0502020204030204" pitchFamily="34" charset="0"/>
                        </a:rPr>
                        <a:t>EMMERICH MANUAL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INDIANAPOLIS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000" b="0" i="0" u="none" strike="noStrike">
                          <a:solidFill>
                            <a:srgbClr val="000000"/>
                          </a:solidFill>
                          <a:effectLst/>
                          <a:latin typeface="Calibri" panose="020F0502020204030204" pitchFamily="34" charset="0"/>
                        </a:rPr>
                        <a:t>HAMMOND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HAMMOND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000" b="0" i="0" u="none" strike="noStrike">
                          <a:solidFill>
                            <a:srgbClr val="000000"/>
                          </a:solidFill>
                          <a:effectLst/>
                          <a:latin typeface="Calibri" panose="020F0502020204030204" pitchFamily="34" charset="0"/>
                        </a:rPr>
                        <a:t>HOBART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HOBART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000" b="0" i="0" u="none" strike="noStrike">
                          <a:solidFill>
                            <a:srgbClr val="000000"/>
                          </a:solidFill>
                          <a:effectLst/>
                          <a:latin typeface="Calibri" panose="020F0502020204030204" pitchFamily="34" charset="0"/>
                        </a:rPr>
                        <a:t>MARION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MARION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000" b="0" i="0" u="none" strike="noStrike">
                          <a:solidFill>
                            <a:srgbClr val="000000"/>
                          </a:solidFill>
                          <a:effectLst/>
                          <a:latin typeface="Calibri" panose="020F0502020204030204" pitchFamily="34" charset="0"/>
                        </a:rPr>
                        <a:t>NORTH CENTRAL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INDIANAPOLIS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000" b="0" i="0" u="none" strike="noStrike">
                          <a:solidFill>
                            <a:srgbClr val="000000"/>
                          </a:solidFill>
                          <a:effectLst/>
                          <a:latin typeface="Calibri" panose="020F0502020204030204" pitchFamily="34" charset="0"/>
                        </a:rPr>
                        <a:t>ROOSEVELT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GARY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000" b="0" i="0" u="none" strike="noStrike">
                          <a:solidFill>
                            <a:srgbClr val="000000"/>
                          </a:solidFill>
                          <a:effectLst/>
                          <a:latin typeface="Calibri" panose="020F0502020204030204" pitchFamily="34" charset="0"/>
                        </a:rPr>
                        <a:t>SOUTH VIGO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TERRE HAUTE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000" b="0" i="0" u="none" strike="noStrike">
                          <a:solidFill>
                            <a:srgbClr val="000000"/>
                          </a:solidFill>
                          <a:effectLst/>
                          <a:latin typeface="Calibri" panose="020F0502020204030204" pitchFamily="34" charset="0"/>
                        </a:rPr>
                        <a:t>THE HOWE SCHOOL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HOWE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000" b="0" i="0" u="none" strike="noStrike">
                          <a:solidFill>
                            <a:srgbClr val="000000"/>
                          </a:solidFill>
                          <a:effectLst/>
                          <a:latin typeface="Calibri" panose="020F0502020204030204" pitchFamily="34" charset="0"/>
                        </a:rPr>
                        <a:t>THOMAS CARR HOWE COMMUNITY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INDIANAPOLIS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000" b="0" i="0" u="none" strike="noStrike">
                          <a:solidFill>
                            <a:srgbClr val="000000"/>
                          </a:solidFill>
                          <a:effectLst/>
                          <a:latin typeface="Calibri" panose="020F0502020204030204" pitchFamily="34" charset="0"/>
                        </a:rPr>
                        <a:t>VINCENNES LINCOLN HS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VINCENNES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000" b="0" i="0" u="none" strike="noStrike">
                          <a:solidFill>
                            <a:srgbClr val="000000"/>
                          </a:solidFill>
                          <a:effectLst/>
                          <a:latin typeface="Calibri" panose="020F0502020204030204" pitchFamily="34" charset="0"/>
                        </a:rPr>
                        <a:t>WARSAW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WARSAW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000" b="0" i="0" u="none" strike="noStrike">
                          <a:solidFill>
                            <a:srgbClr val="000000"/>
                          </a:solidFill>
                          <a:effectLst/>
                          <a:latin typeface="Calibri" panose="020F0502020204030204" pitchFamily="34" charset="0"/>
                        </a:rPr>
                        <a:t>WEST SIDE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GARY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000" b="0" i="0" u="none" strike="noStrike" dirty="0">
                          <a:solidFill>
                            <a:srgbClr val="000000"/>
                          </a:solidFill>
                          <a:effectLst/>
                          <a:latin typeface="Calibri" panose="020F0502020204030204" pitchFamily="34" charset="0"/>
                        </a:rPr>
                        <a:t>WH HARRISON 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EVANSVILLE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5-Point Star 5"/>
          <p:cNvSpPr/>
          <p:nvPr/>
        </p:nvSpPr>
        <p:spPr bwMode="auto">
          <a:xfrm>
            <a:off x="6116171" y="3980221"/>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7" name="5-Point Star 196"/>
          <p:cNvSpPr/>
          <p:nvPr/>
        </p:nvSpPr>
        <p:spPr bwMode="auto">
          <a:xfrm>
            <a:off x="7467600" y="2133600"/>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8" name="5-Point Star 197"/>
          <p:cNvSpPr/>
          <p:nvPr/>
        </p:nvSpPr>
        <p:spPr bwMode="auto">
          <a:xfrm>
            <a:off x="4858017" y="1783976"/>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9" name="5-Point Star 198"/>
          <p:cNvSpPr/>
          <p:nvPr/>
        </p:nvSpPr>
        <p:spPr bwMode="auto">
          <a:xfrm>
            <a:off x="4800600" y="5257800"/>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0" name="5-Point Star 199"/>
          <p:cNvSpPr/>
          <p:nvPr/>
        </p:nvSpPr>
        <p:spPr bwMode="auto">
          <a:xfrm>
            <a:off x="4858017" y="1581451"/>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1" name="5-Point Star 200"/>
          <p:cNvSpPr/>
          <p:nvPr/>
        </p:nvSpPr>
        <p:spPr bwMode="auto">
          <a:xfrm>
            <a:off x="4648200" y="6172200"/>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2" name="5-Point Star 201"/>
          <p:cNvSpPr/>
          <p:nvPr/>
        </p:nvSpPr>
        <p:spPr bwMode="auto">
          <a:xfrm>
            <a:off x="6304989" y="3733800"/>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3" name="5-Point Star 202"/>
          <p:cNvSpPr/>
          <p:nvPr/>
        </p:nvSpPr>
        <p:spPr bwMode="auto">
          <a:xfrm>
            <a:off x="6248400" y="3914089"/>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4" name="5-Point Star 203"/>
          <p:cNvSpPr/>
          <p:nvPr/>
        </p:nvSpPr>
        <p:spPr bwMode="auto">
          <a:xfrm>
            <a:off x="4819650" y="4480045"/>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5" name="5-Point Star 204"/>
          <p:cNvSpPr/>
          <p:nvPr/>
        </p:nvSpPr>
        <p:spPr bwMode="auto">
          <a:xfrm>
            <a:off x="6934200" y="2819400"/>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6" name="5-Point Star 205"/>
          <p:cNvSpPr/>
          <p:nvPr/>
        </p:nvSpPr>
        <p:spPr bwMode="auto">
          <a:xfrm>
            <a:off x="5134428" y="1676400"/>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7" name="5-Point Star 206"/>
          <p:cNvSpPr/>
          <p:nvPr/>
        </p:nvSpPr>
        <p:spPr bwMode="auto">
          <a:xfrm>
            <a:off x="5039659" y="1600200"/>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1" name="5-Point Star 210"/>
          <p:cNvSpPr/>
          <p:nvPr/>
        </p:nvSpPr>
        <p:spPr bwMode="auto">
          <a:xfrm>
            <a:off x="7162800" y="3200400"/>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2" name="5-Point Star 211"/>
          <p:cNvSpPr/>
          <p:nvPr/>
        </p:nvSpPr>
        <p:spPr bwMode="auto">
          <a:xfrm>
            <a:off x="6762750" y="1783976"/>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3" name="5-Point Star 212"/>
          <p:cNvSpPr/>
          <p:nvPr/>
        </p:nvSpPr>
        <p:spPr bwMode="auto">
          <a:xfrm>
            <a:off x="6629400" y="1371600"/>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4" name="5-Point Star 213"/>
          <p:cNvSpPr/>
          <p:nvPr/>
        </p:nvSpPr>
        <p:spPr bwMode="auto">
          <a:xfrm>
            <a:off x="6088529" y="3733800"/>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5" name="5-Point Star 214"/>
          <p:cNvSpPr/>
          <p:nvPr/>
        </p:nvSpPr>
        <p:spPr bwMode="auto">
          <a:xfrm>
            <a:off x="6195732" y="3826550"/>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6" name="5-Point Star 215"/>
          <p:cNvSpPr/>
          <p:nvPr/>
        </p:nvSpPr>
        <p:spPr bwMode="auto">
          <a:xfrm>
            <a:off x="6400800" y="3836075"/>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7" name="5-Point Star 216"/>
          <p:cNvSpPr/>
          <p:nvPr/>
        </p:nvSpPr>
        <p:spPr bwMode="auto">
          <a:xfrm>
            <a:off x="6400800" y="3978950"/>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8" name="5-Point Star 217"/>
          <p:cNvSpPr/>
          <p:nvPr/>
        </p:nvSpPr>
        <p:spPr bwMode="auto">
          <a:xfrm>
            <a:off x="6262407" y="4067760"/>
            <a:ext cx="152400" cy="152400"/>
          </a:xfrm>
          <a:prstGeom prst="star5">
            <a:avLst/>
          </a:prstGeom>
          <a:solidFill>
            <a:srgbClr val="00B050"/>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06411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Line 41"/>
          <p:cNvSpPr>
            <a:spLocks noChangeShapeType="1"/>
          </p:cNvSpPr>
          <p:nvPr/>
        </p:nvSpPr>
        <p:spPr bwMode="auto">
          <a:xfrm>
            <a:off x="2514600" y="2819400"/>
            <a:ext cx="0" cy="2514600"/>
          </a:xfrm>
          <a:prstGeom prst="line">
            <a:avLst/>
          </a:prstGeom>
          <a:noFill/>
          <a:ln w="9525">
            <a:solidFill>
              <a:schemeClr val="tx1"/>
            </a:solidFill>
            <a:prstDash val="sysDot"/>
            <a:round/>
            <a:headEnd/>
            <a:tailEnd/>
          </a:ln>
        </p:spPr>
        <p:txBody>
          <a:bodyPr/>
          <a:lstStyle/>
          <a:p>
            <a:endParaRPr lang="en-US"/>
          </a:p>
        </p:txBody>
      </p:sp>
      <p:sp>
        <p:nvSpPr>
          <p:cNvPr id="35842" name="Slide Number Placeholder 3"/>
          <p:cNvSpPr>
            <a:spLocks noGrp="1"/>
          </p:cNvSpPr>
          <p:nvPr>
            <p:ph type="sldNum" sz="quarter" idx="10"/>
          </p:nvPr>
        </p:nvSpPr>
        <p:spPr>
          <a:noFill/>
        </p:spPr>
        <p:txBody>
          <a:bodyPr/>
          <a:lstStyle/>
          <a:p>
            <a:fld id="{1658FD1D-1542-49C5-9E53-0856D4654370}" type="slidenum">
              <a:rPr lang="en-US" smtClean="0">
                <a:cs typeface="Arial" charset="0"/>
              </a:rPr>
              <a:pPr/>
              <a:t>7</a:t>
            </a:fld>
            <a:endParaRPr lang="en-US" smtClean="0">
              <a:cs typeface="Arial" charset="0"/>
            </a:endParaRPr>
          </a:p>
        </p:txBody>
      </p:sp>
      <p:sp>
        <p:nvSpPr>
          <p:cNvPr id="35843" name="Rectangle 4"/>
          <p:cNvSpPr>
            <a:spLocks noChangeArrowheads="1"/>
          </p:cNvSpPr>
          <p:nvPr/>
        </p:nvSpPr>
        <p:spPr bwMode="auto">
          <a:xfrm>
            <a:off x="1752600" y="3246438"/>
            <a:ext cx="1600200" cy="457200"/>
          </a:xfrm>
          <a:prstGeom prst="rect">
            <a:avLst/>
          </a:prstGeom>
          <a:solidFill>
            <a:srgbClr val="99CCFF"/>
          </a:solidFill>
          <a:ln w="9525" algn="ctr">
            <a:solidFill>
              <a:schemeClr val="tx1"/>
            </a:solidFill>
            <a:prstDash val="sysDot"/>
            <a:miter lim="800000"/>
            <a:headEnd/>
            <a:tailEnd/>
          </a:ln>
        </p:spPr>
        <p:txBody>
          <a:bodyPr wrap="none" anchor="ctr"/>
          <a:lstStyle/>
          <a:p>
            <a:pPr algn="ctr"/>
            <a:endParaRPr lang="en-US"/>
          </a:p>
        </p:txBody>
      </p:sp>
      <p:sp>
        <p:nvSpPr>
          <p:cNvPr id="35844" name="Rectangle 8"/>
          <p:cNvSpPr>
            <a:spLocks noChangeArrowheads="1"/>
          </p:cNvSpPr>
          <p:nvPr/>
        </p:nvSpPr>
        <p:spPr bwMode="auto">
          <a:xfrm>
            <a:off x="1752600" y="4876800"/>
            <a:ext cx="1600200" cy="457200"/>
          </a:xfrm>
          <a:prstGeom prst="rect">
            <a:avLst/>
          </a:prstGeom>
          <a:solidFill>
            <a:srgbClr val="99CCFF"/>
          </a:solidFill>
          <a:ln w="9525" algn="ctr">
            <a:solidFill>
              <a:schemeClr val="tx1"/>
            </a:solidFill>
            <a:prstDash val="sysDot"/>
            <a:miter lim="800000"/>
            <a:headEnd/>
            <a:tailEnd/>
          </a:ln>
        </p:spPr>
        <p:txBody>
          <a:bodyPr wrap="none" anchor="ctr"/>
          <a:lstStyle/>
          <a:p>
            <a:pPr algn="ctr"/>
            <a:endParaRPr lang="en-US"/>
          </a:p>
        </p:txBody>
      </p:sp>
      <p:sp>
        <p:nvSpPr>
          <p:cNvPr id="35845" name="Rectangle 10"/>
          <p:cNvSpPr>
            <a:spLocks noChangeArrowheads="1"/>
          </p:cNvSpPr>
          <p:nvPr/>
        </p:nvSpPr>
        <p:spPr bwMode="auto">
          <a:xfrm>
            <a:off x="1752600" y="4114800"/>
            <a:ext cx="1600200" cy="457200"/>
          </a:xfrm>
          <a:prstGeom prst="rect">
            <a:avLst/>
          </a:prstGeom>
          <a:solidFill>
            <a:srgbClr val="99CCFF"/>
          </a:solidFill>
          <a:ln w="9525" algn="ctr">
            <a:solidFill>
              <a:schemeClr val="tx1"/>
            </a:solidFill>
            <a:prstDash val="sysDot"/>
            <a:miter lim="800000"/>
            <a:headEnd/>
            <a:tailEnd/>
          </a:ln>
        </p:spPr>
        <p:txBody>
          <a:bodyPr wrap="none" anchor="ctr"/>
          <a:lstStyle/>
          <a:p>
            <a:pPr algn="ctr"/>
            <a:endParaRPr lang="en-US"/>
          </a:p>
        </p:txBody>
      </p:sp>
      <p:sp>
        <p:nvSpPr>
          <p:cNvPr id="35846" name="Rectangle 16"/>
          <p:cNvSpPr>
            <a:spLocks noChangeArrowheads="1"/>
          </p:cNvSpPr>
          <p:nvPr/>
        </p:nvSpPr>
        <p:spPr bwMode="auto">
          <a:xfrm>
            <a:off x="1752600" y="2362200"/>
            <a:ext cx="1600200" cy="457200"/>
          </a:xfrm>
          <a:prstGeom prst="rect">
            <a:avLst/>
          </a:prstGeom>
          <a:solidFill>
            <a:srgbClr val="99CCFF"/>
          </a:solidFill>
          <a:ln w="9525" algn="ctr">
            <a:solidFill>
              <a:schemeClr val="tx1"/>
            </a:solidFill>
            <a:prstDash val="sysDot"/>
            <a:miter lim="800000"/>
            <a:headEnd/>
            <a:tailEnd/>
          </a:ln>
        </p:spPr>
        <p:txBody>
          <a:bodyPr wrap="none" anchor="ctr"/>
          <a:lstStyle/>
          <a:p>
            <a:pPr algn="ctr"/>
            <a:endParaRPr lang="en-US"/>
          </a:p>
        </p:txBody>
      </p:sp>
      <p:sp>
        <p:nvSpPr>
          <p:cNvPr id="35847" name="Text Box 17"/>
          <p:cNvSpPr txBox="1">
            <a:spLocks noChangeArrowheads="1"/>
          </p:cNvSpPr>
          <p:nvPr/>
        </p:nvSpPr>
        <p:spPr bwMode="auto">
          <a:xfrm>
            <a:off x="1828800" y="2438400"/>
            <a:ext cx="1447800" cy="304800"/>
          </a:xfrm>
          <a:prstGeom prst="rect">
            <a:avLst/>
          </a:prstGeom>
          <a:solidFill>
            <a:srgbClr val="99CCFF"/>
          </a:solidFill>
          <a:ln w="9525" algn="ctr">
            <a:noFill/>
            <a:prstDash val="sysDot"/>
            <a:miter lim="800000"/>
            <a:headEnd/>
            <a:tailEnd/>
          </a:ln>
        </p:spPr>
        <p:txBody>
          <a:bodyPr>
            <a:spAutoFit/>
          </a:bodyPr>
          <a:lstStyle/>
          <a:p>
            <a:pPr algn="ctr">
              <a:spcBef>
                <a:spcPct val="50000"/>
              </a:spcBef>
            </a:pPr>
            <a:r>
              <a:rPr lang="en-US" sz="1400"/>
              <a:t>HQ USACC</a:t>
            </a:r>
          </a:p>
        </p:txBody>
      </p:sp>
      <p:sp>
        <p:nvSpPr>
          <p:cNvPr id="35848" name="Text Box 18"/>
          <p:cNvSpPr txBox="1">
            <a:spLocks noChangeArrowheads="1"/>
          </p:cNvSpPr>
          <p:nvPr/>
        </p:nvSpPr>
        <p:spPr bwMode="auto">
          <a:xfrm>
            <a:off x="1752600" y="3276600"/>
            <a:ext cx="1600200" cy="457200"/>
          </a:xfrm>
          <a:prstGeom prst="rect">
            <a:avLst/>
          </a:prstGeom>
          <a:noFill/>
          <a:ln w="9525" algn="ctr">
            <a:noFill/>
            <a:prstDash val="sysDot"/>
            <a:miter lim="800000"/>
            <a:headEnd/>
            <a:tailEnd/>
          </a:ln>
        </p:spPr>
        <p:txBody>
          <a:bodyPr>
            <a:spAutoFit/>
          </a:bodyPr>
          <a:lstStyle/>
          <a:p>
            <a:pPr algn="ctr"/>
            <a:r>
              <a:rPr lang="en-US" sz="1200"/>
              <a:t>Army JROTC </a:t>
            </a:r>
          </a:p>
          <a:p>
            <a:pPr algn="ctr"/>
            <a:endParaRPr lang="en-US" sz="1200"/>
          </a:p>
        </p:txBody>
      </p:sp>
      <p:sp>
        <p:nvSpPr>
          <p:cNvPr id="35849" name="Text Box 22"/>
          <p:cNvSpPr txBox="1">
            <a:spLocks noChangeArrowheads="1"/>
          </p:cNvSpPr>
          <p:nvPr/>
        </p:nvSpPr>
        <p:spPr bwMode="auto">
          <a:xfrm>
            <a:off x="1828800" y="4191000"/>
            <a:ext cx="1447800" cy="274638"/>
          </a:xfrm>
          <a:prstGeom prst="rect">
            <a:avLst/>
          </a:prstGeom>
          <a:noFill/>
          <a:ln w="9525" algn="ctr">
            <a:noFill/>
            <a:prstDash val="sysDot"/>
            <a:miter lim="800000"/>
            <a:headEnd/>
            <a:tailEnd/>
          </a:ln>
        </p:spPr>
        <p:txBody>
          <a:bodyPr>
            <a:spAutoFit/>
          </a:bodyPr>
          <a:lstStyle/>
          <a:p>
            <a:pPr algn="ctr">
              <a:spcBef>
                <a:spcPct val="50000"/>
              </a:spcBef>
            </a:pPr>
            <a:r>
              <a:rPr lang="en-US" sz="1200"/>
              <a:t>7th Brigade</a:t>
            </a:r>
          </a:p>
        </p:txBody>
      </p:sp>
      <p:sp>
        <p:nvSpPr>
          <p:cNvPr id="35850" name="Text Box 24"/>
          <p:cNvSpPr txBox="1">
            <a:spLocks noChangeArrowheads="1"/>
          </p:cNvSpPr>
          <p:nvPr/>
        </p:nvSpPr>
        <p:spPr bwMode="auto">
          <a:xfrm>
            <a:off x="1752600" y="4953000"/>
            <a:ext cx="1600200" cy="274638"/>
          </a:xfrm>
          <a:prstGeom prst="rect">
            <a:avLst/>
          </a:prstGeom>
          <a:noFill/>
          <a:ln w="9525" algn="ctr">
            <a:noFill/>
            <a:prstDash val="sysDot"/>
            <a:miter lim="800000"/>
            <a:headEnd/>
            <a:tailEnd/>
          </a:ln>
        </p:spPr>
        <p:txBody>
          <a:bodyPr>
            <a:spAutoFit/>
          </a:bodyPr>
          <a:lstStyle/>
          <a:p>
            <a:pPr algn="ctr">
              <a:spcBef>
                <a:spcPct val="50000"/>
              </a:spcBef>
            </a:pPr>
            <a:r>
              <a:rPr lang="en-US" sz="1200"/>
              <a:t>EMHS </a:t>
            </a:r>
          </a:p>
        </p:txBody>
      </p:sp>
      <p:sp>
        <p:nvSpPr>
          <p:cNvPr id="35851" name="Line 28"/>
          <p:cNvSpPr>
            <a:spLocks noChangeShapeType="1"/>
          </p:cNvSpPr>
          <p:nvPr/>
        </p:nvSpPr>
        <p:spPr bwMode="auto">
          <a:xfrm>
            <a:off x="2514600" y="2819400"/>
            <a:ext cx="0" cy="381000"/>
          </a:xfrm>
          <a:prstGeom prst="line">
            <a:avLst/>
          </a:prstGeom>
          <a:noFill/>
          <a:ln w="9525">
            <a:solidFill>
              <a:schemeClr val="tx1"/>
            </a:solidFill>
            <a:prstDash val="sysDot"/>
            <a:round/>
            <a:headEnd/>
            <a:tailEnd/>
          </a:ln>
        </p:spPr>
        <p:txBody>
          <a:bodyPr/>
          <a:lstStyle/>
          <a:p>
            <a:endParaRPr lang="en-US"/>
          </a:p>
        </p:txBody>
      </p:sp>
      <p:sp>
        <p:nvSpPr>
          <p:cNvPr id="420909" name="Rectangle 45"/>
          <p:cNvSpPr>
            <a:spLocks noChangeArrowheads="1"/>
          </p:cNvSpPr>
          <p:nvPr/>
        </p:nvSpPr>
        <p:spPr bwMode="auto">
          <a:xfrm>
            <a:off x="754063" y="457200"/>
            <a:ext cx="8085137" cy="533400"/>
          </a:xfrm>
          <a:prstGeom prst="rect">
            <a:avLst/>
          </a:prstGeom>
          <a:noFill/>
          <a:ln w="12700">
            <a:noFill/>
            <a:miter lim="800000"/>
            <a:headEnd/>
            <a:tailEnd/>
          </a:ln>
          <a:effectLst/>
        </p:spPr>
        <p:txBody>
          <a:bodyPr lIns="90488" tIns="44450" rIns="90488" bIns="44450" anchor="ctr"/>
          <a:lstStyle/>
          <a:p>
            <a:pPr algn="ctr">
              <a:lnSpc>
                <a:spcPct val="75000"/>
              </a:lnSpc>
              <a:defRPr/>
            </a:pPr>
            <a:r>
              <a:rPr lang="en-US" b="1" i="1">
                <a:effectLst>
                  <a:outerShdw blurRad="38100" dist="38100" dir="2700000" algn="tl">
                    <a:srgbClr val="C0C0C0"/>
                  </a:outerShdw>
                </a:effectLst>
                <a:latin typeface="Arial" charset="0"/>
                <a:cs typeface="+mn-cs"/>
              </a:rPr>
              <a:t>JROTC Organizational Chart  </a:t>
            </a:r>
          </a:p>
        </p:txBody>
      </p:sp>
      <p:sp>
        <p:nvSpPr>
          <p:cNvPr id="35853" name="Text Box 17"/>
          <p:cNvSpPr txBox="1">
            <a:spLocks noChangeArrowheads="1"/>
          </p:cNvSpPr>
          <p:nvPr/>
        </p:nvSpPr>
        <p:spPr bwMode="auto">
          <a:xfrm>
            <a:off x="1828800" y="1676400"/>
            <a:ext cx="1447800" cy="304800"/>
          </a:xfrm>
          <a:prstGeom prst="rect">
            <a:avLst/>
          </a:prstGeom>
          <a:solidFill>
            <a:schemeClr val="bg1"/>
          </a:solidFill>
          <a:ln w="9525" algn="ctr">
            <a:noFill/>
            <a:prstDash val="sysDot"/>
            <a:miter lim="800000"/>
            <a:headEnd/>
            <a:tailEnd/>
          </a:ln>
        </p:spPr>
        <p:txBody>
          <a:bodyPr>
            <a:spAutoFit/>
          </a:bodyPr>
          <a:lstStyle/>
          <a:p>
            <a:pPr algn="ctr">
              <a:spcBef>
                <a:spcPct val="50000"/>
              </a:spcBef>
            </a:pPr>
            <a:r>
              <a:rPr lang="en-US" sz="1400" b="1" u="sng"/>
              <a:t>MILITARY</a:t>
            </a:r>
          </a:p>
        </p:txBody>
      </p:sp>
      <p:sp>
        <p:nvSpPr>
          <p:cNvPr id="35854" name="Text Box 17"/>
          <p:cNvSpPr txBox="1">
            <a:spLocks noChangeArrowheads="1"/>
          </p:cNvSpPr>
          <p:nvPr/>
        </p:nvSpPr>
        <p:spPr bwMode="auto">
          <a:xfrm>
            <a:off x="5105400" y="1676400"/>
            <a:ext cx="2133600" cy="307975"/>
          </a:xfrm>
          <a:prstGeom prst="rect">
            <a:avLst/>
          </a:prstGeom>
          <a:solidFill>
            <a:schemeClr val="bg1"/>
          </a:solidFill>
          <a:ln w="9525" algn="ctr">
            <a:noFill/>
            <a:prstDash val="sysDot"/>
            <a:miter lim="800000"/>
            <a:headEnd/>
            <a:tailEnd/>
          </a:ln>
        </p:spPr>
        <p:txBody>
          <a:bodyPr>
            <a:spAutoFit/>
          </a:bodyPr>
          <a:lstStyle/>
          <a:p>
            <a:pPr algn="ctr">
              <a:spcBef>
                <a:spcPct val="50000"/>
              </a:spcBef>
            </a:pPr>
            <a:r>
              <a:rPr lang="en-US" sz="1400" b="1" u="sng"/>
              <a:t>CIVILIAN/SCHOOL</a:t>
            </a:r>
          </a:p>
        </p:txBody>
      </p:sp>
      <p:sp>
        <p:nvSpPr>
          <p:cNvPr id="35855" name="Line 41"/>
          <p:cNvSpPr>
            <a:spLocks noChangeShapeType="1"/>
          </p:cNvSpPr>
          <p:nvPr/>
        </p:nvSpPr>
        <p:spPr bwMode="auto">
          <a:xfrm>
            <a:off x="6172200" y="2438400"/>
            <a:ext cx="0" cy="2057400"/>
          </a:xfrm>
          <a:prstGeom prst="line">
            <a:avLst/>
          </a:prstGeom>
          <a:noFill/>
          <a:ln w="9525">
            <a:solidFill>
              <a:schemeClr val="tx1"/>
            </a:solidFill>
            <a:prstDash val="sysDot"/>
            <a:round/>
            <a:headEnd/>
            <a:tailEnd/>
          </a:ln>
        </p:spPr>
        <p:txBody>
          <a:bodyPr/>
          <a:lstStyle/>
          <a:p>
            <a:endParaRPr lang="en-US"/>
          </a:p>
        </p:txBody>
      </p:sp>
      <p:sp>
        <p:nvSpPr>
          <p:cNvPr id="35856" name="Rectangle 4"/>
          <p:cNvSpPr>
            <a:spLocks noChangeArrowheads="1"/>
          </p:cNvSpPr>
          <p:nvPr/>
        </p:nvSpPr>
        <p:spPr bwMode="auto">
          <a:xfrm>
            <a:off x="5410200" y="3246438"/>
            <a:ext cx="1600200" cy="457200"/>
          </a:xfrm>
          <a:prstGeom prst="rect">
            <a:avLst/>
          </a:prstGeom>
          <a:solidFill>
            <a:srgbClr val="99CCFF"/>
          </a:solidFill>
          <a:ln w="9525" algn="ctr">
            <a:solidFill>
              <a:schemeClr val="tx1"/>
            </a:solidFill>
            <a:prstDash val="sysDot"/>
            <a:miter lim="800000"/>
            <a:headEnd/>
            <a:tailEnd/>
          </a:ln>
        </p:spPr>
        <p:txBody>
          <a:bodyPr wrap="none" anchor="ctr"/>
          <a:lstStyle/>
          <a:p>
            <a:pPr algn="ctr"/>
            <a:endParaRPr lang="en-US"/>
          </a:p>
        </p:txBody>
      </p:sp>
      <p:sp>
        <p:nvSpPr>
          <p:cNvPr id="35857" name="Rectangle 10"/>
          <p:cNvSpPr>
            <a:spLocks noChangeArrowheads="1"/>
          </p:cNvSpPr>
          <p:nvPr/>
        </p:nvSpPr>
        <p:spPr bwMode="auto">
          <a:xfrm>
            <a:off x="5410200" y="4114800"/>
            <a:ext cx="1600200" cy="457200"/>
          </a:xfrm>
          <a:prstGeom prst="rect">
            <a:avLst/>
          </a:prstGeom>
          <a:solidFill>
            <a:srgbClr val="99CCFF"/>
          </a:solidFill>
          <a:ln w="9525" algn="ctr">
            <a:solidFill>
              <a:schemeClr val="tx1"/>
            </a:solidFill>
            <a:prstDash val="sysDot"/>
            <a:miter lim="800000"/>
            <a:headEnd/>
            <a:tailEnd/>
          </a:ln>
        </p:spPr>
        <p:txBody>
          <a:bodyPr wrap="none" anchor="ctr"/>
          <a:lstStyle/>
          <a:p>
            <a:pPr algn="ctr"/>
            <a:endParaRPr lang="en-US"/>
          </a:p>
        </p:txBody>
      </p:sp>
      <p:sp>
        <p:nvSpPr>
          <p:cNvPr id="35858" name="Rectangle 16"/>
          <p:cNvSpPr>
            <a:spLocks noChangeArrowheads="1"/>
          </p:cNvSpPr>
          <p:nvPr/>
        </p:nvSpPr>
        <p:spPr bwMode="auto">
          <a:xfrm>
            <a:off x="5410200" y="2362200"/>
            <a:ext cx="1600200" cy="457200"/>
          </a:xfrm>
          <a:prstGeom prst="rect">
            <a:avLst/>
          </a:prstGeom>
          <a:solidFill>
            <a:srgbClr val="99CCFF"/>
          </a:solidFill>
          <a:ln w="9525" algn="ctr">
            <a:solidFill>
              <a:schemeClr val="tx1"/>
            </a:solidFill>
            <a:prstDash val="sysDot"/>
            <a:miter lim="800000"/>
            <a:headEnd/>
            <a:tailEnd/>
          </a:ln>
        </p:spPr>
        <p:txBody>
          <a:bodyPr wrap="none" anchor="ctr"/>
          <a:lstStyle/>
          <a:p>
            <a:pPr algn="ctr"/>
            <a:endParaRPr lang="en-US"/>
          </a:p>
        </p:txBody>
      </p:sp>
      <p:sp>
        <p:nvSpPr>
          <p:cNvPr id="35859" name="Text Box 17"/>
          <p:cNvSpPr txBox="1">
            <a:spLocks noChangeArrowheads="1"/>
          </p:cNvSpPr>
          <p:nvPr/>
        </p:nvSpPr>
        <p:spPr bwMode="auto">
          <a:xfrm>
            <a:off x="5486400" y="2438400"/>
            <a:ext cx="1447800" cy="304800"/>
          </a:xfrm>
          <a:prstGeom prst="rect">
            <a:avLst/>
          </a:prstGeom>
          <a:solidFill>
            <a:srgbClr val="99CCFF"/>
          </a:solidFill>
          <a:ln w="9525" algn="ctr">
            <a:noFill/>
            <a:prstDash val="sysDot"/>
            <a:miter lim="800000"/>
            <a:headEnd/>
            <a:tailEnd/>
          </a:ln>
        </p:spPr>
        <p:txBody>
          <a:bodyPr>
            <a:spAutoFit/>
          </a:bodyPr>
          <a:lstStyle/>
          <a:p>
            <a:pPr algn="ctr">
              <a:spcBef>
                <a:spcPct val="50000"/>
              </a:spcBef>
            </a:pPr>
            <a:r>
              <a:rPr lang="en-US" sz="1400"/>
              <a:t>CSUSA</a:t>
            </a:r>
          </a:p>
        </p:txBody>
      </p:sp>
      <p:sp>
        <p:nvSpPr>
          <p:cNvPr id="35860" name="Text Box 18"/>
          <p:cNvSpPr txBox="1">
            <a:spLocks noChangeArrowheads="1"/>
          </p:cNvSpPr>
          <p:nvPr/>
        </p:nvSpPr>
        <p:spPr bwMode="auto">
          <a:xfrm>
            <a:off x="5410200" y="3276600"/>
            <a:ext cx="1600200" cy="457200"/>
          </a:xfrm>
          <a:prstGeom prst="rect">
            <a:avLst/>
          </a:prstGeom>
          <a:noFill/>
          <a:ln w="9525" algn="ctr">
            <a:noFill/>
            <a:prstDash val="sysDot"/>
            <a:miter lim="800000"/>
            <a:headEnd/>
            <a:tailEnd/>
          </a:ln>
        </p:spPr>
        <p:txBody>
          <a:bodyPr>
            <a:spAutoFit/>
          </a:bodyPr>
          <a:lstStyle/>
          <a:p>
            <a:pPr algn="ctr"/>
            <a:r>
              <a:rPr lang="en-US" sz="1200"/>
              <a:t>School Administrator</a:t>
            </a:r>
          </a:p>
          <a:p>
            <a:pPr algn="ctr"/>
            <a:endParaRPr lang="en-US" sz="1200"/>
          </a:p>
        </p:txBody>
      </p:sp>
      <p:sp>
        <p:nvSpPr>
          <p:cNvPr id="35861" name="Text Box 22"/>
          <p:cNvSpPr txBox="1">
            <a:spLocks noChangeArrowheads="1"/>
          </p:cNvSpPr>
          <p:nvPr/>
        </p:nvSpPr>
        <p:spPr bwMode="auto">
          <a:xfrm>
            <a:off x="5486400" y="4191000"/>
            <a:ext cx="1447800" cy="274638"/>
          </a:xfrm>
          <a:prstGeom prst="rect">
            <a:avLst/>
          </a:prstGeom>
          <a:noFill/>
          <a:ln w="9525" algn="ctr">
            <a:noFill/>
            <a:prstDash val="sysDot"/>
            <a:miter lim="800000"/>
            <a:headEnd/>
            <a:tailEnd/>
          </a:ln>
        </p:spPr>
        <p:txBody>
          <a:bodyPr>
            <a:spAutoFit/>
          </a:bodyPr>
          <a:lstStyle/>
          <a:p>
            <a:pPr algn="ctr">
              <a:spcBef>
                <a:spcPct val="50000"/>
              </a:spcBef>
            </a:pPr>
            <a:r>
              <a:rPr lang="en-US" sz="1200"/>
              <a:t>EMHS JROTC</a:t>
            </a:r>
          </a:p>
        </p:txBody>
      </p:sp>
      <p:sp>
        <p:nvSpPr>
          <p:cNvPr id="35862" name="Line 28"/>
          <p:cNvSpPr>
            <a:spLocks noChangeShapeType="1"/>
          </p:cNvSpPr>
          <p:nvPr/>
        </p:nvSpPr>
        <p:spPr bwMode="auto">
          <a:xfrm>
            <a:off x="6172200" y="2819400"/>
            <a:ext cx="0" cy="381000"/>
          </a:xfrm>
          <a:prstGeom prst="line">
            <a:avLst/>
          </a:prstGeom>
          <a:noFill/>
          <a:ln w="9525">
            <a:solidFill>
              <a:schemeClr val="tx1"/>
            </a:solidFill>
            <a:prstDash val="sysDot"/>
            <a:round/>
            <a:headEnd/>
            <a:tailEnd/>
          </a:ln>
        </p:spPr>
        <p:txBody>
          <a:bodyPr/>
          <a:lstStyle/>
          <a:p>
            <a:endParaRPr lang="en-US"/>
          </a:p>
        </p:txBody>
      </p:sp>
      <p:pic>
        <p:nvPicPr>
          <p:cNvPr id="35863" name="Picture 2" descr="http://www.vfwpost4938.org/mgen.gif"/>
          <p:cNvPicPr>
            <a:picLocks noChangeAspect="1" noChangeArrowheads="1"/>
          </p:cNvPicPr>
          <p:nvPr/>
        </p:nvPicPr>
        <p:blipFill>
          <a:blip r:embed="rId2"/>
          <a:srcRect/>
          <a:stretch>
            <a:fillRect/>
          </a:stretch>
        </p:blipFill>
        <p:spPr bwMode="auto">
          <a:xfrm>
            <a:off x="3733800" y="2438400"/>
            <a:ext cx="666750" cy="323850"/>
          </a:xfrm>
          <a:prstGeom prst="rect">
            <a:avLst/>
          </a:prstGeom>
          <a:noFill/>
          <a:ln w="9525">
            <a:noFill/>
            <a:miter lim="800000"/>
            <a:headEnd/>
            <a:tailEnd/>
          </a:ln>
        </p:spPr>
      </p:pic>
      <p:pic>
        <p:nvPicPr>
          <p:cNvPr id="35864" name="Picture 3" descr="http://www.vfwpost4938.org/col.gif"/>
          <p:cNvPicPr>
            <a:picLocks noChangeAspect="1" noChangeArrowheads="1"/>
          </p:cNvPicPr>
          <p:nvPr/>
        </p:nvPicPr>
        <p:blipFill>
          <a:blip r:embed="rId3"/>
          <a:srcRect/>
          <a:stretch>
            <a:fillRect/>
          </a:stretch>
        </p:blipFill>
        <p:spPr bwMode="auto">
          <a:xfrm>
            <a:off x="3657600" y="3352800"/>
            <a:ext cx="571500" cy="219075"/>
          </a:xfrm>
          <a:prstGeom prst="rect">
            <a:avLst/>
          </a:prstGeom>
          <a:noFill/>
          <a:ln w="9525">
            <a:noFill/>
            <a:miter lim="800000"/>
            <a:headEnd/>
            <a:tailEnd/>
          </a:ln>
        </p:spPr>
      </p:pic>
      <p:sp>
        <p:nvSpPr>
          <p:cNvPr id="3586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US" sz="1800">
                <a:latin typeface="Arial" charset="0"/>
              </a:rPr>
              <a:t> </a:t>
            </a:r>
          </a:p>
        </p:txBody>
      </p:sp>
      <p:pic>
        <p:nvPicPr>
          <p:cNvPr id="35866" name="Picture 3" descr="http://www.vfwpost4938.org/col.gif"/>
          <p:cNvPicPr>
            <a:picLocks noChangeAspect="1" noChangeArrowheads="1"/>
          </p:cNvPicPr>
          <p:nvPr/>
        </p:nvPicPr>
        <p:blipFill>
          <a:blip r:embed="rId3"/>
          <a:srcRect/>
          <a:stretch>
            <a:fillRect/>
          </a:stretch>
        </p:blipFill>
        <p:spPr bwMode="auto">
          <a:xfrm>
            <a:off x="3657600" y="4267200"/>
            <a:ext cx="571500" cy="219075"/>
          </a:xfrm>
          <a:prstGeom prst="rect">
            <a:avLst/>
          </a:prstGeom>
          <a:noFill/>
          <a:ln w="9525">
            <a:noFill/>
            <a:miter lim="800000"/>
            <a:headEnd/>
            <a:tailEnd/>
          </a:ln>
        </p:spPr>
      </p:pic>
      <p:pic>
        <p:nvPicPr>
          <p:cNvPr id="35867" name="Picture 6" descr="http://www.vfwpost4938.org/ltcol.gif"/>
          <p:cNvPicPr>
            <a:picLocks noChangeAspect="1" noChangeArrowheads="1"/>
          </p:cNvPicPr>
          <p:nvPr/>
        </p:nvPicPr>
        <p:blipFill>
          <a:blip r:embed="rId4"/>
          <a:srcRect/>
          <a:stretch>
            <a:fillRect/>
          </a:stretch>
        </p:blipFill>
        <p:spPr bwMode="auto">
          <a:xfrm>
            <a:off x="3733800" y="4953000"/>
            <a:ext cx="333375" cy="34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0"/>
          </p:nvPr>
        </p:nvSpPr>
        <p:spPr>
          <a:noFill/>
        </p:spPr>
        <p:txBody>
          <a:bodyPr/>
          <a:lstStyle/>
          <a:p>
            <a:fld id="{DF4222D4-972A-4B42-91AE-02DEBBE222E9}" type="slidenum">
              <a:rPr lang="en-US" smtClean="0">
                <a:cs typeface="Arial" charset="0"/>
              </a:rPr>
              <a:pPr/>
              <a:t>8</a:t>
            </a:fld>
            <a:endParaRPr lang="en-US" smtClean="0">
              <a:cs typeface="Arial" charset="0"/>
            </a:endParaRPr>
          </a:p>
        </p:txBody>
      </p:sp>
      <p:sp>
        <p:nvSpPr>
          <p:cNvPr id="307202" name="Cloud"/>
          <p:cNvSpPr>
            <a:spLocks noChangeAspect="1" noEditPoints="1" noChangeArrowheads="1"/>
          </p:cNvSpPr>
          <p:nvPr/>
        </p:nvSpPr>
        <p:spPr bwMode="auto">
          <a:xfrm>
            <a:off x="152400" y="3886200"/>
            <a:ext cx="3886200" cy="2667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lgn="ctr">
              <a:defRPr/>
            </a:pPr>
            <a:endParaRPr lang="en-US">
              <a:cs typeface="+mn-cs"/>
            </a:endParaRPr>
          </a:p>
        </p:txBody>
      </p:sp>
      <p:grpSp>
        <p:nvGrpSpPr>
          <p:cNvPr id="33795" name="Group 13"/>
          <p:cNvGrpSpPr>
            <a:grpSpLocks/>
          </p:cNvGrpSpPr>
          <p:nvPr/>
        </p:nvGrpSpPr>
        <p:grpSpPr bwMode="auto">
          <a:xfrm>
            <a:off x="685800" y="1371600"/>
            <a:ext cx="3733800" cy="2133600"/>
            <a:chOff x="1152" y="816"/>
            <a:chExt cx="2352" cy="1344"/>
          </a:xfrm>
        </p:grpSpPr>
        <p:sp>
          <p:nvSpPr>
            <p:cNvPr id="33804" name="Rectangle 3"/>
            <p:cNvSpPr>
              <a:spLocks noChangeArrowheads="1"/>
            </p:cNvSpPr>
            <p:nvPr/>
          </p:nvSpPr>
          <p:spPr bwMode="auto">
            <a:xfrm>
              <a:off x="1152" y="1104"/>
              <a:ext cx="2278" cy="1056"/>
            </a:xfrm>
            <a:prstGeom prst="rect">
              <a:avLst/>
            </a:prstGeom>
            <a:solidFill>
              <a:srgbClr val="99FFCC"/>
            </a:solidFill>
            <a:ln w="25400">
              <a:solidFill>
                <a:schemeClr val="tx1"/>
              </a:solidFill>
              <a:miter lim="800000"/>
              <a:headEnd/>
              <a:tailEnd/>
            </a:ln>
          </p:spPr>
          <p:txBody>
            <a:bodyPr wrap="none" anchor="ctr"/>
            <a:lstStyle/>
            <a:p>
              <a:pPr algn="ctr"/>
              <a:endParaRPr lang="en-US"/>
            </a:p>
          </p:txBody>
        </p:sp>
        <p:sp>
          <p:nvSpPr>
            <p:cNvPr id="33805" name="Rectangle 4"/>
            <p:cNvSpPr>
              <a:spLocks noChangeArrowheads="1"/>
            </p:cNvSpPr>
            <p:nvPr/>
          </p:nvSpPr>
          <p:spPr bwMode="auto">
            <a:xfrm>
              <a:off x="1239" y="816"/>
              <a:ext cx="2265" cy="1336"/>
            </a:xfrm>
            <a:prstGeom prst="rect">
              <a:avLst/>
            </a:prstGeom>
            <a:noFill/>
            <a:ln w="12700">
              <a:noFill/>
              <a:miter lim="800000"/>
              <a:headEnd/>
              <a:tailEnd/>
            </a:ln>
          </p:spPr>
          <p:txBody>
            <a:bodyPr lIns="90488" tIns="44450" rIns="90488" bIns="44450">
              <a:spAutoFit/>
            </a:bodyPr>
            <a:lstStyle/>
            <a:p>
              <a:pPr eaLnBrk="0" hangingPunct="0">
                <a:lnSpc>
                  <a:spcPct val="90000"/>
                </a:lnSpc>
                <a:buClr>
                  <a:srgbClr val="BE3F00"/>
                </a:buClr>
              </a:pPr>
              <a:r>
                <a:rPr lang="en-US" sz="1800" b="1" dirty="0">
                  <a:solidFill>
                    <a:srgbClr val="003300"/>
                  </a:solidFill>
                  <a:latin typeface="Arial" charset="0"/>
                </a:rPr>
                <a:t>What the school must provide:</a:t>
              </a:r>
            </a:p>
            <a:p>
              <a:pPr eaLnBrk="0" hangingPunct="0">
                <a:lnSpc>
                  <a:spcPct val="90000"/>
                </a:lnSpc>
                <a:buClr>
                  <a:srgbClr val="BE3F00"/>
                </a:buClr>
              </a:pPr>
              <a:endParaRPr lang="en-US" sz="1800" b="1" dirty="0">
                <a:solidFill>
                  <a:srgbClr val="003300"/>
                </a:solidFill>
                <a:latin typeface="Arial" charset="0"/>
              </a:endParaRPr>
            </a:p>
            <a:p>
              <a:pPr eaLnBrk="0" hangingPunct="0">
                <a:lnSpc>
                  <a:spcPct val="90000"/>
                </a:lnSpc>
                <a:buClr>
                  <a:srgbClr val="BE3F00"/>
                </a:buClr>
                <a:buFontTx/>
                <a:buChar char="•"/>
              </a:pPr>
              <a:r>
                <a:rPr lang="en-US" sz="1400" b="1" dirty="0">
                  <a:solidFill>
                    <a:srgbClr val="003300"/>
                  </a:solidFill>
                  <a:latin typeface="Arial" charset="0"/>
                </a:rPr>
                <a:t>Credit for coursework</a:t>
              </a:r>
            </a:p>
            <a:p>
              <a:pPr eaLnBrk="0" hangingPunct="0">
                <a:lnSpc>
                  <a:spcPct val="90000"/>
                </a:lnSpc>
                <a:buClr>
                  <a:srgbClr val="BE3F00"/>
                </a:buClr>
                <a:buFontTx/>
                <a:buChar char="•"/>
              </a:pPr>
              <a:r>
                <a:rPr lang="en-US" sz="1400" b="1" dirty="0">
                  <a:solidFill>
                    <a:srgbClr val="003300"/>
                  </a:solidFill>
                  <a:latin typeface="Arial" charset="0"/>
                </a:rPr>
                <a:t>Classrooms (including desks/tables), office space (including desks, cabinets, </a:t>
              </a:r>
              <a:r>
                <a:rPr lang="en-US" sz="1400" b="1" dirty="0" err="1">
                  <a:solidFill>
                    <a:srgbClr val="003300"/>
                  </a:solidFill>
                  <a:latin typeface="Arial" charset="0"/>
                </a:rPr>
                <a:t>etc</a:t>
              </a:r>
              <a:r>
                <a:rPr lang="en-US" sz="1400" b="1" dirty="0">
                  <a:solidFill>
                    <a:srgbClr val="003300"/>
                  </a:solidFill>
                  <a:latin typeface="Arial" charset="0"/>
                </a:rPr>
                <a:t>), storage, telecommunications, and drill area</a:t>
              </a:r>
            </a:p>
            <a:p>
              <a:pPr eaLnBrk="0" hangingPunct="0">
                <a:lnSpc>
                  <a:spcPct val="90000"/>
                </a:lnSpc>
                <a:buClr>
                  <a:srgbClr val="BE3F00"/>
                </a:buClr>
                <a:buFontTx/>
                <a:buChar char="•"/>
              </a:pPr>
              <a:r>
                <a:rPr lang="en-US" sz="1400" b="1" dirty="0">
                  <a:solidFill>
                    <a:srgbClr val="003300"/>
                  </a:solidFill>
                  <a:latin typeface="Arial" charset="0"/>
                </a:rPr>
                <a:t>Partial instructor salaries</a:t>
              </a:r>
            </a:p>
            <a:p>
              <a:pPr eaLnBrk="0" hangingPunct="0">
                <a:lnSpc>
                  <a:spcPct val="90000"/>
                </a:lnSpc>
                <a:buClr>
                  <a:srgbClr val="BE3F00"/>
                </a:buClr>
                <a:buFontTx/>
                <a:buChar char="•"/>
              </a:pPr>
              <a:r>
                <a:rPr lang="en-US" sz="1400" b="1" dirty="0">
                  <a:solidFill>
                    <a:srgbClr val="003300"/>
                  </a:solidFill>
                  <a:latin typeface="Arial" charset="0"/>
                </a:rPr>
                <a:t>Like benefits for instructors and </a:t>
              </a:r>
              <a:br>
                <a:rPr lang="en-US" sz="1400" b="1" dirty="0">
                  <a:solidFill>
                    <a:srgbClr val="003300"/>
                  </a:solidFill>
                  <a:latin typeface="Arial" charset="0"/>
                </a:rPr>
              </a:br>
              <a:r>
                <a:rPr lang="en-US" sz="1400" b="1" dirty="0">
                  <a:solidFill>
                    <a:srgbClr val="003300"/>
                  </a:solidFill>
                  <a:latin typeface="Arial" charset="0"/>
                </a:rPr>
                <a:t> students</a:t>
              </a:r>
            </a:p>
          </p:txBody>
        </p:sp>
      </p:grpSp>
      <p:sp>
        <p:nvSpPr>
          <p:cNvPr id="33796" name="Rectangle 5"/>
          <p:cNvSpPr>
            <a:spLocks noChangeArrowheads="1"/>
          </p:cNvSpPr>
          <p:nvPr/>
        </p:nvSpPr>
        <p:spPr bwMode="auto">
          <a:xfrm>
            <a:off x="4648200" y="3886200"/>
            <a:ext cx="3657600" cy="2362200"/>
          </a:xfrm>
          <a:prstGeom prst="rect">
            <a:avLst/>
          </a:prstGeom>
          <a:solidFill>
            <a:srgbClr val="99FFCC"/>
          </a:solidFill>
          <a:ln w="25400">
            <a:solidFill>
              <a:schemeClr val="tx1"/>
            </a:solidFill>
            <a:miter lim="800000"/>
            <a:headEnd/>
            <a:tailEnd/>
          </a:ln>
        </p:spPr>
        <p:txBody>
          <a:bodyPr wrap="none" anchor="ctr"/>
          <a:lstStyle/>
          <a:p>
            <a:pPr algn="ctr"/>
            <a:endParaRPr lang="en-US"/>
          </a:p>
        </p:txBody>
      </p:sp>
      <p:sp>
        <p:nvSpPr>
          <p:cNvPr id="33797" name="Rectangle 6"/>
          <p:cNvSpPr>
            <a:spLocks noChangeArrowheads="1"/>
          </p:cNvSpPr>
          <p:nvPr/>
        </p:nvSpPr>
        <p:spPr bwMode="auto">
          <a:xfrm>
            <a:off x="4724400" y="3551238"/>
            <a:ext cx="3810000" cy="2697162"/>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800" b="1">
                <a:solidFill>
                  <a:srgbClr val="003300"/>
                </a:solidFill>
                <a:latin typeface="Arial" charset="0"/>
              </a:rPr>
              <a:t>What the Army provides:</a:t>
            </a:r>
          </a:p>
          <a:p>
            <a:pPr eaLnBrk="0" hangingPunct="0">
              <a:lnSpc>
                <a:spcPct val="90000"/>
              </a:lnSpc>
            </a:pPr>
            <a:endParaRPr lang="en-US" sz="1800" b="1">
              <a:solidFill>
                <a:srgbClr val="003300"/>
              </a:solidFill>
              <a:latin typeface="Arial" charset="0"/>
            </a:endParaRPr>
          </a:p>
          <a:p>
            <a:pPr eaLnBrk="0" hangingPunct="0">
              <a:lnSpc>
                <a:spcPct val="90000"/>
              </a:lnSpc>
              <a:buClr>
                <a:srgbClr val="BE3F00"/>
              </a:buClr>
              <a:buFontTx/>
              <a:buChar char="•"/>
            </a:pPr>
            <a:r>
              <a:rPr lang="en-US" sz="1400" b="1">
                <a:solidFill>
                  <a:srgbClr val="003300"/>
                </a:solidFill>
                <a:latin typeface="Arial" charset="0"/>
              </a:rPr>
              <a:t>Educational/audiovisual materials</a:t>
            </a:r>
          </a:p>
          <a:p>
            <a:pPr eaLnBrk="0" hangingPunct="0">
              <a:lnSpc>
                <a:spcPct val="90000"/>
              </a:lnSpc>
              <a:buClr>
                <a:srgbClr val="BE3F00"/>
              </a:buClr>
              <a:buFontTx/>
              <a:buChar char="•"/>
            </a:pPr>
            <a:r>
              <a:rPr lang="en-US" sz="1400" b="1">
                <a:solidFill>
                  <a:srgbClr val="003300"/>
                </a:solidFill>
                <a:latin typeface="Arial" charset="0"/>
              </a:rPr>
              <a:t>Classroom equipment</a:t>
            </a:r>
          </a:p>
          <a:p>
            <a:pPr eaLnBrk="0" hangingPunct="0">
              <a:lnSpc>
                <a:spcPct val="90000"/>
              </a:lnSpc>
              <a:buClr>
                <a:srgbClr val="BE3F00"/>
              </a:buClr>
              <a:buFontTx/>
              <a:buChar char="•"/>
            </a:pPr>
            <a:r>
              <a:rPr lang="en-US" sz="1400" b="1">
                <a:solidFill>
                  <a:srgbClr val="003300"/>
                </a:solidFill>
                <a:latin typeface="Arial" charset="0"/>
              </a:rPr>
              <a:t>Student books, curriculum guides,    </a:t>
            </a:r>
            <a:br>
              <a:rPr lang="en-US" sz="1400" b="1">
                <a:solidFill>
                  <a:srgbClr val="003300"/>
                </a:solidFill>
                <a:latin typeface="Arial" charset="0"/>
              </a:rPr>
            </a:br>
            <a:r>
              <a:rPr lang="en-US" sz="1400" b="1">
                <a:solidFill>
                  <a:srgbClr val="003300"/>
                </a:solidFill>
                <a:latin typeface="Arial" charset="0"/>
              </a:rPr>
              <a:t>  instructor materials</a:t>
            </a:r>
          </a:p>
          <a:p>
            <a:pPr eaLnBrk="0" hangingPunct="0">
              <a:lnSpc>
                <a:spcPct val="90000"/>
              </a:lnSpc>
              <a:buClr>
                <a:srgbClr val="BE3F00"/>
              </a:buClr>
              <a:buFontTx/>
              <a:buChar char="•"/>
            </a:pPr>
            <a:r>
              <a:rPr lang="en-US" sz="1400" b="1">
                <a:solidFill>
                  <a:srgbClr val="003300"/>
                </a:solidFill>
                <a:latin typeface="Arial" charset="0"/>
              </a:rPr>
              <a:t>Unit support and maintenance funding</a:t>
            </a:r>
          </a:p>
          <a:p>
            <a:pPr eaLnBrk="0" hangingPunct="0">
              <a:lnSpc>
                <a:spcPct val="90000"/>
              </a:lnSpc>
              <a:buClr>
                <a:srgbClr val="BE3F00"/>
              </a:buClr>
              <a:buFontTx/>
              <a:buChar char="•"/>
            </a:pPr>
            <a:r>
              <a:rPr lang="en-US" sz="1400" b="1">
                <a:solidFill>
                  <a:srgbClr val="003300"/>
                </a:solidFill>
                <a:latin typeface="Arial" charset="0"/>
              </a:rPr>
              <a:t>Uniforms and organizational </a:t>
            </a:r>
            <a:br>
              <a:rPr lang="en-US" sz="1400" b="1">
                <a:solidFill>
                  <a:srgbClr val="003300"/>
                </a:solidFill>
                <a:latin typeface="Arial" charset="0"/>
              </a:rPr>
            </a:br>
            <a:r>
              <a:rPr lang="en-US" sz="1400" b="1">
                <a:solidFill>
                  <a:srgbClr val="003300"/>
                </a:solidFill>
                <a:latin typeface="Arial" charset="0"/>
              </a:rPr>
              <a:t>  equipment</a:t>
            </a:r>
          </a:p>
          <a:p>
            <a:pPr eaLnBrk="0" hangingPunct="0">
              <a:lnSpc>
                <a:spcPct val="90000"/>
              </a:lnSpc>
              <a:buClr>
                <a:srgbClr val="BE3F00"/>
              </a:buClr>
              <a:buFontTx/>
              <a:buChar char="•"/>
            </a:pPr>
            <a:r>
              <a:rPr lang="en-US" sz="1400" b="1">
                <a:solidFill>
                  <a:srgbClr val="003300"/>
                </a:solidFill>
                <a:latin typeface="Arial" charset="0"/>
              </a:rPr>
              <a:t>Special team equipment (Color Guard,</a:t>
            </a:r>
            <a:br>
              <a:rPr lang="en-US" sz="1400" b="1">
                <a:solidFill>
                  <a:srgbClr val="003300"/>
                </a:solidFill>
                <a:latin typeface="Arial" charset="0"/>
              </a:rPr>
            </a:br>
            <a:r>
              <a:rPr lang="en-US" sz="1400" b="1">
                <a:solidFill>
                  <a:srgbClr val="003300"/>
                </a:solidFill>
                <a:latin typeface="Arial" charset="0"/>
              </a:rPr>
              <a:t>  Drill Teams, Marksmanship Teams)</a:t>
            </a:r>
          </a:p>
          <a:p>
            <a:pPr eaLnBrk="0" hangingPunct="0">
              <a:lnSpc>
                <a:spcPct val="90000"/>
              </a:lnSpc>
              <a:buClr>
                <a:srgbClr val="BE3F00"/>
              </a:buClr>
              <a:buFontTx/>
              <a:buChar char="•"/>
            </a:pPr>
            <a:r>
              <a:rPr lang="en-US" sz="1400" b="1">
                <a:solidFill>
                  <a:srgbClr val="003300"/>
                </a:solidFill>
                <a:latin typeface="Arial" charset="0"/>
              </a:rPr>
              <a:t>Partial instructor salary</a:t>
            </a:r>
            <a:br>
              <a:rPr lang="en-US" sz="1400" b="1">
                <a:solidFill>
                  <a:srgbClr val="003300"/>
                </a:solidFill>
                <a:latin typeface="Arial" charset="0"/>
              </a:rPr>
            </a:br>
            <a:r>
              <a:rPr lang="en-US" sz="1400" b="1">
                <a:solidFill>
                  <a:srgbClr val="003300"/>
                </a:solidFill>
                <a:latin typeface="Arial" charset="0"/>
              </a:rPr>
              <a:t>  reimbursement</a:t>
            </a:r>
          </a:p>
        </p:txBody>
      </p:sp>
      <p:sp>
        <p:nvSpPr>
          <p:cNvPr id="33798" name="Line 7"/>
          <p:cNvSpPr>
            <a:spLocks noChangeShapeType="1"/>
          </p:cNvSpPr>
          <p:nvPr/>
        </p:nvSpPr>
        <p:spPr bwMode="auto">
          <a:xfrm>
            <a:off x="8375650" y="3771900"/>
            <a:ext cx="0" cy="1588"/>
          </a:xfrm>
          <a:prstGeom prst="line">
            <a:avLst/>
          </a:prstGeom>
          <a:noFill/>
          <a:ln w="25400">
            <a:solidFill>
              <a:schemeClr val="bg1"/>
            </a:solidFill>
            <a:round/>
            <a:headEnd/>
            <a:tailEnd/>
          </a:ln>
        </p:spPr>
        <p:txBody>
          <a:bodyPr wrap="none" anchor="ctr"/>
          <a:lstStyle/>
          <a:p>
            <a:endParaRPr lang="en-US"/>
          </a:p>
        </p:txBody>
      </p:sp>
      <p:sp>
        <p:nvSpPr>
          <p:cNvPr id="33799" name="Text Box 8"/>
          <p:cNvSpPr txBox="1">
            <a:spLocks noChangeArrowheads="1"/>
          </p:cNvSpPr>
          <p:nvPr/>
        </p:nvSpPr>
        <p:spPr bwMode="auto">
          <a:xfrm>
            <a:off x="974725" y="4151313"/>
            <a:ext cx="184150" cy="366712"/>
          </a:xfrm>
          <a:prstGeom prst="rect">
            <a:avLst/>
          </a:prstGeom>
          <a:noFill/>
          <a:ln w="12700">
            <a:noFill/>
            <a:miter lim="800000"/>
            <a:headEnd/>
            <a:tailEnd/>
          </a:ln>
        </p:spPr>
        <p:txBody>
          <a:bodyPr wrap="none">
            <a:spAutoFit/>
          </a:bodyPr>
          <a:lstStyle/>
          <a:p>
            <a:pPr eaLnBrk="0" hangingPunct="0"/>
            <a:endParaRPr lang="en-US" sz="1800" b="1">
              <a:latin typeface="Arial" charset="0"/>
            </a:endParaRPr>
          </a:p>
        </p:txBody>
      </p:sp>
      <p:sp>
        <p:nvSpPr>
          <p:cNvPr id="33800" name="Rectangle 9"/>
          <p:cNvSpPr>
            <a:spLocks noChangeArrowheads="1"/>
          </p:cNvSpPr>
          <p:nvPr/>
        </p:nvSpPr>
        <p:spPr bwMode="auto">
          <a:xfrm>
            <a:off x="533400" y="4456113"/>
            <a:ext cx="2971800" cy="1106487"/>
          </a:xfrm>
          <a:prstGeom prst="rect">
            <a:avLst/>
          </a:prstGeom>
          <a:noFill/>
          <a:ln w="12700">
            <a:noFill/>
            <a:miter lim="800000"/>
            <a:headEnd/>
            <a:tailEnd/>
          </a:ln>
        </p:spPr>
        <p:txBody>
          <a:bodyPr lIns="90488" tIns="44450" rIns="90488" bIns="44450">
            <a:spAutoFit/>
          </a:bodyPr>
          <a:lstStyle/>
          <a:p>
            <a:pPr eaLnBrk="0" hangingPunct="0">
              <a:lnSpc>
                <a:spcPct val="90000"/>
              </a:lnSpc>
            </a:pPr>
            <a:r>
              <a:rPr lang="en-US" sz="1600" b="1">
                <a:solidFill>
                  <a:srgbClr val="003300"/>
                </a:solidFill>
                <a:latin typeface="Arial" charset="0"/>
              </a:rPr>
              <a:t>What we don’t do:</a:t>
            </a:r>
          </a:p>
          <a:p>
            <a:pPr eaLnBrk="0" hangingPunct="0">
              <a:lnSpc>
                <a:spcPct val="90000"/>
              </a:lnSpc>
            </a:pPr>
            <a:endParaRPr lang="en-US" sz="1600" b="1">
              <a:solidFill>
                <a:srgbClr val="003300"/>
              </a:solidFill>
              <a:latin typeface="Arial" charset="0"/>
            </a:endParaRPr>
          </a:p>
          <a:p>
            <a:pPr eaLnBrk="0" hangingPunct="0">
              <a:lnSpc>
                <a:spcPct val="90000"/>
              </a:lnSpc>
              <a:buClr>
                <a:srgbClr val="FF0000"/>
              </a:buClr>
              <a:buFontTx/>
              <a:buChar char="•"/>
            </a:pPr>
            <a:r>
              <a:rPr lang="en-US" sz="1400" b="1">
                <a:solidFill>
                  <a:srgbClr val="003300"/>
                </a:solidFill>
                <a:latin typeface="Arial" charset="0"/>
              </a:rPr>
              <a:t>Require a service obligation</a:t>
            </a:r>
          </a:p>
          <a:p>
            <a:pPr eaLnBrk="0" hangingPunct="0">
              <a:lnSpc>
                <a:spcPct val="90000"/>
              </a:lnSpc>
              <a:buClr>
                <a:srgbClr val="FF0000"/>
              </a:buClr>
              <a:buFontTx/>
              <a:buChar char="•"/>
            </a:pPr>
            <a:r>
              <a:rPr lang="en-US" sz="1400" b="1">
                <a:solidFill>
                  <a:srgbClr val="003300"/>
                </a:solidFill>
                <a:latin typeface="Arial" charset="0"/>
              </a:rPr>
              <a:t>Recruit for the Armed Forces</a:t>
            </a:r>
          </a:p>
          <a:p>
            <a:pPr eaLnBrk="0" hangingPunct="0">
              <a:lnSpc>
                <a:spcPct val="90000"/>
              </a:lnSpc>
              <a:buClr>
                <a:srgbClr val="FF0000"/>
              </a:buClr>
              <a:buFontTx/>
              <a:buChar char="•"/>
            </a:pPr>
            <a:r>
              <a:rPr lang="en-US" sz="1400" b="1">
                <a:solidFill>
                  <a:srgbClr val="003300"/>
                </a:solidFill>
                <a:latin typeface="Arial" charset="0"/>
              </a:rPr>
              <a:t>Conduct combat skills training</a:t>
            </a:r>
          </a:p>
        </p:txBody>
      </p:sp>
      <p:sp>
        <p:nvSpPr>
          <p:cNvPr id="307215" name="Cloud"/>
          <p:cNvSpPr>
            <a:spLocks noChangeAspect="1" noEditPoints="1" noChangeArrowheads="1"/>
          </p:cNvSpPr>
          <p:nvPr/>
        </p:nvSpPr>
        <p:spPr bwMode="auto">
          <a:xfrm>
            <a:off x="5791200" y="1133475"/>
            <a:ext cx="2743200" cy="2219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a:defRPr/>
            </a:pPr>
            <a:endParaRPr lang="en-US">
              <a:cs typeface="+mn-cs"/>
            </a:endParaRPr>
          </a:p>
        </p:txBody>
      </p:sp>
      <p:sp>
        <p:nvSpPr>
          <p:cNvPr id="33802" name="Text Box 16"/>
          <p:cNvSpPr txBox="1">
            <a:spLocks noChangeArrowheads="1"/>
          </p:cNvSpPr>
          <p:nvPr/>
        </p:nvSpPr>
        <p:spPr bwMode="auto">
          <a:xfrm>
            <a:off x="6400800" y="1514475"/>
            <a:ext cx="1844675" cy="1803400"/>
          </a:xfrm>
          <a:prstGeom prst="rect">
            <a:avLst/>
          </a:prstGeom>
          <a:noFill/>
          <a:ln w="9525">
            <a:noFill/>
            <a:miter lim="800000"/>
            <a:headEnd/>
            <a:tailEnd/>
          </a:ln>
        </p:spPr>
        <p:txBody>
          <a:bodyPr wrap="none">
            <a:spAutoFit/>
          </a:bodyPr>
          <a:lstStyle/>
          <a:p>
            <a:r>
              <a:rPr lang="en-US" sz="1600" b="1">
                <a:latin typeface="Arial" charset="0"/>
              </a:rPr>
              <a:t>Title 10, US Code</a:t>
            </a:r>
          </a:p>
          <a:p>
            <a:r>
              <a:rPr lang="en-US" sz="1600" b="1">
                <a:latin typeface="Arial" charset="0"/>
              </a:rPr>
              <a:t>Section 2031;</a:t>
            </a:r>
          </a:p>
          <a:p>
            <a:r>
              <a:rPr lang="en-US" sz="1600" b="1">
                <a:latin typeface="Arial" charset="0"/>
              </a:rPr>
              <a:t>DODI 1203.15;</a:t>
            </a:r>
          </a:p>
          <a:p>
            <a:r>
              <a:rPr lang="en-US" sz="1600" b="1">
                <a:latin typeface="Arial" charset="0"/>
              </a:rPr>
              <a:t>AR 145-2;</a:t>
            </a:r>
          </a:p>
          <a:p>
            <a:r>
              <a:rPr lang="en-US" sz="1600" b="1">
                <a:latin typeface="Arial" charset="0"/>
              </a:rPr>
              <a:t>CCR 145-2;</a:t>
            </a:r>
          </a:p>
          <a:p>
            <a:r>
              <a:rPr lang="en-US" sz="1600" b="1">
                <a:latin typeface="Arial" charset="0"/>
              </a:rPr>
              <a:t>Contract</a:t>
            </a:r>
          </a:p>
          <a:p>
            <a:endParaRPr lang="en-US" sz="1600" b="1">
              <a:latin typeface="Arial" charset="0"/>
            </a:endParaRPr>
          </a:p>
        </p:txBody>
      </p:sp>
      <p:sp>
        <p:nvSpPr>
          <p:cNvPr id="307218" name="Rectangle 18"/>
          <p:cNvSpPr>
            <a:spLocks noChangeArrowheads="1"/>
          </p:cNvSpPr>
          <p:nvPr/>
        </p:nvSpPr>
        <p:spPr bwMode="auto">
          <a:xfrm>
            <a:off x="754063" y="457200"/>
            <a:ext cx="8085137" cy="533400"/>
          </a:xfrm>
          <a:prstGeom prst="rect">
            <a:avLst/>
          </a:prstGeom>
          <a:noFill/>
          <a:ln w="12700">
            <a:noFill/>
            <a:miter lim="800000"/>
            <a:headEnd/>
            <a:tailEnd/>
          </a:ln>
          <a:effectLst/>
        </p:spPr>
        <p:txBody>
          <a:bodyPr lIns="90488" tIns="44450" rIns="90488" bIns="44450" anchor="ctr"/>
          <a:lstStyle/>
          <a:p>
            <a:pPr algn="ctr">
              <a:lnSpc>
                <a:spcPct val="75000"/>
              </a:lnSpc>
              <a:defRPr/>
            </a:pPr>
            <a:r>
              <a:rPr lang="en-US" b="1" i="1">
                <a:effectLst>
                  <a:outerShdw blurRad="38100" dist="38100" dir="2700000" algn="tl">
                    <a:srgbClr val="C0C0C0"/>
                  </a:outerShdw>
                </a:effectLst>
                <a:latin typeface="Arial" charset="0"/>
                <a:cs typeface="+mn-cs"/>
              </a:rPr>
              <a:t>What is provided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Slide Number Placeholder 2"/>
          <p:cNvSpPr>
            <a:spLocks noGrp="1"/>
          </p:cNvSpPr>
          <p:nvPr>
            <p:ph type="sldNum" sz="quarter" idx="10"/>
          </p:nvPr>
        </p:nvSpPr>
        <p:spPr>
          <a:noFill/>
        </p:spPr>
        <p:txBody>
          <a:bodyPr/>
          <a:lstStyle/>
          <a:p>
            <a:fld id="{C8D84ED3-7640-436E-A020-C85FB759C281}" type="slidenum">
              <a:rPr lang="en-US" smtClean="0">
                <a:cs typeface="Arial" charset="0"/>
              </a:rPr>
              <a:pPr/>
              <a:t>9</a:t>
            </a:fld>
            <a:endParaRPr lang="en-US" smtClean="0">
              <a:cs typeface="Arial" charset="0"/>
            </a:endParaRPr>
          </a:p>
        </p:txBody>
      </p:sp>
      <p:sp>
        <p:nvSpPr>
          <p:cNvPr id="466946" name="Text Box 2"/>
          <p:cNvSpPr txBox="1">
            <a:spLocks noChangeArrowheads="1"/>
          </p:cNvSpPr>
          <p:nvPr/>
        </p:nvSpPr>
        <p:spPr bwMode="auto">
          <a:xfrm>
            <a:off x="457200" y="1371600"/>
            <a:ext cx="2776538" cy="400050"/>
          </a:xfrm>
          <a:prstGeom prst="rect">
            <a:avLst/>
          </a:prstGeom>
          <a:noFill/>
          <a:ln w="9525">
            <a:noFill/>
            <a:miter lim="800000"/>
            <a:headEnd/>
            <a:tailEnd/>
          </a:ln>
        </p:spPr>
        <p:txBody>
          <a:bodyPr>
            <a:spAutoFit/>
          </a:bodyPr>
          <a:lstStyle/>
          <a:p>
            <a:pPr marL="457200" indent="-457200" algn="ctr">
              <a:buClr>
                <a:srgbClr val="BE3F00"/>
              </a:buClr>
              <a:buFont typeface="Wingdings" pitchFamily="2" charset="2"/>
              <a:buNone/>
            </a:pPr>
            <a:r>
              <a:rPr lang="en-US" sz="2000" b="1" u="sng">
                <a:latin typeface="Arial" charset="0"/>
              </a:rPr>
              <a:t>Instructors</a:t>
            </a:r>
          </a:p>
        </p:txBody>
      </p:sp>
      <p:sp>
        <p:nvSpPr>
          <p:cNvPr id="466947" name="Text Box 4"/>
          <p:cNvSpPr txBox="1">
            <a:spLocks noChangeArrowheads="1"/>
          </p:cNvSpPr>
          <p:nvPr/>
        </p:nvSpPr>
        <p:spPr bwMode="auto">
          <a:xfrm>
            <a:off x="228600" y="4330700"/>
            <a:ext cx="4325223" cy="1631216"/>
          </a:xfrm>
          <a:prstGeom prst="rect">
            <a:avLst/>
          </a:prstGeom>
          <a:noFill/>
          <a:ln w="9525">
            <a:noFill/>
            <a:miter lim="800000"/>
            <a:headEnd/>
            <a:tailEnd/>
          </a:ln>
        </p:spPr>
        <p:txBody>
          <a:bodyPr wrap="none">
            <a:spAutoFit/>
          </a:bodyPr>
          <a:lstStyle/>
          <a:p>
            <a:r>
              <a:rPr lang="en-US" sz="1600" b="1" u="sng" dirty="0">
                <a:latin typeface="Arial" charset="0"/>
              </a:rPr>
              <a:t>Instructor Pay</a:t>
            </a:r>
            <a:r>
              <a:rPr lang="en-US" sz="1600" b="1" dirty="0">
                <a:latin typeface="Arial" charset="0"/>
              </a:rPr>
              <a:t> – Cost Shared </a:t>
            </a:r>
          </a:p>
          <a:p>
            <a:endParaRPr lang="en-US" sz="800" b="1" dirty="0">
              <a:latin typeface="Arial" charset="0"/>
            </a:endParaRPr>
          </a:p>
          <a:p>
            <a:pPr lvl="1"/>
            <a:r>
              <a:rPr lang="en-US" sz="1400" dirty="0">
                <a:latin typeface="Arial" charset="0"/>
              </a:rPr>
              <a:t>Monthly salary augmented by the government </a:t>
            </a:r>
          </a:p>
          <a:p>
            <a:endParaRPr lang="en-US" sz="700" dirty="0">
              <a:latin typeface="Arial" charset="0"/>
            </a:endParaRPr>
          </a:p>
          <a:p>
            <a:pPr lvl="1"/>
            <a:r>
              <a:rPr lang="en-US" sz="1400" dirty="0">
                <a:latin typeface="Arial" charset="0"/>
              </a:rPr>
              <a:t>Integrated curriculum pay provided by </a:t>
            </a:r>
            <a:r>
              <a:rPr lang="en-US" sz="1400" dirty="0" smtClean="0">
                <a:latin typeface="Arial" charset="0"/>
              </a:rPr>
              <a:t>school </a:t>
            </a:r>
          </a:p>
          <a:p>
            <a:pPr lvl="1"/>
            <a:r>
              <a:rPr lang="en-US" sz="1400" dirty="0" smtClean="0">
                <a:latin typeface="Arial" charset="0"/>
              </a:rPr>
              <a:t>(coaching stipend)</a:t>
            </a:r>
            <a:endParaRPr lang="en-US" sz="1400" dirty="0">
              <a:latin typeface="Arial" charset="0"/>
            </a:endParaRPr>
          </a:p>
          <a:p>
            <a:endParaRPr lang="en-US" sz="700" dirty="0">
              <a:latin typeface="Arial" charset="0"/>
            </a:endParaRPr>
          </a:p>
          <a:p>
            <a:pPr lvl="1"/>
            <a:endParaRPr lang="en-US" sz="2000" dirty="0"/>
          </a:p>
        </p:txBody>
      </p:sp>
      <p:sp>
        <p:nvSpPr>
          <p:cNvPr id="466948" name="AutoShape 5"/>
          <p:cNvSpPr>
            <a:spLocks noChangeArrowheads="1"/>
          </p:cNvSpPr>
          <p:nvPr/>
        </p:nvSpPr>
        <p:spPr bwMode="auto">
          <a:xfrm>
            <a:off x="2743200" y="2057400"/>
            <a:ext cx="1600200" cy="1219200"/>
          </a:xfrm>
          <a:prstGeom prst="wave">
            <a:avLst>
              <a:gd name="adj1" fmla="val 13005"/>
              <a:gd name="adj2" fmla="val 0"/>
            </a:avLst>
          </a:prstGeom>
          <a:solidFill>
            <a:srgbClr val="FF5050"/>
          </a:solidFill>
          <a:ln w="9525">
            <a:solidFill>
              <a:schemeClr val="tx1"/>
            </a:solidFill>
            <a:round/>
            <a:headEnd/>
            <a:tailEnd/>
          </a:ln>
        </p:spPr>
        <p:txBody>
          <a:bodyPr wrap="none" anchor="ctr"/>
          <a:lstStyle/>
          <a:p>
            <a:pPr algn="ctr"/>
            <a:endParaRPr lang="en-US" sz="1600"/>
          </a:p>
        </p:txBody>
      </p:sp>
      <p:sp>
        <p:nvSpPr>
          <p:cNvPr id="466949" name="AutoShape 6"/>
          <p:cNvSpPr>
            <a:spLocks noChangeArrowheads="1"/>
          </p:cNvSpPr>
          <p:nvPr/>
        </p:nvSpPr>
        <p:spPr bwMode="auto">
          <a:xfrm>
            <a:off x="782046" y="2032000"/>
            <a:ext cx="1524000" cy="1981200"/>
          </a:xfrm>
          <a:prstGeom prst="irregularSeal1">
            <a:avLst/>
          </a:prstGeom>
          <a:solidFill>
            <a:srgbClr val="669900"/>
          </a:solidFill>
          <a:ln w="9525">
            <a:solidFill>
              <a:schemeClr val="tx1"/>
            </a:solidFill>
            <a:miter lim="800000"/>
            <a:headEnd/>
            <a:tailEnd/>
          </a:ln>
        </p:spPr>
        <p:txBody>
          <a:bodyPr wrap="none" anchor="ctr"/>
          <a:lstStyle/>
          <a:p>
            <a:pPr algn="ctr"/>
            <a:r>
              <a:rPr lang="en-US" sz="1600" b="1" dirty="0">
                <a:solidFill>
                  <a:schemeClr val="bg1"/>
                </a:solidFill>
              </a:rPr>
              <a:t>Certified</a:t>
            </a:r>
          </a:p>
          <a:p>
            <a:pPr algn="ctr"/>
            <a:r>
              <a:rPr lang="en-US" sz="1600" b="1" dirty="0">
                <a:solidFill>
                  <a:schemeClr val="bg1"/>
                </a:solidFill>
              </a:rPr>
              <a:t>by the</a:t>
            </a:r>
          </a:p>
          <a:p>
            <a:pPr algn="ctr"/>
            <a:r>
              <a:rPr lang="en-US" sz="1600" b="1" dirty="0">
                <a:solidFill>
                  <a:schemeClr val="bg1"/>
                </a:solidFill>
              </a:rPr>
              <a:t>Army</a:t>
            </a:r>
          </a:p>
        </p:txBody>
      </p:sp>
      <p:sp>
        <p:nvSpPr>
          <p:cNvPr id="466950" name="Text Box 7"/>
          <p:cNvSpPr txBox="1">
            <a:spLocks noChangeArrowheads="1"/>
          </p:cNvSpPr>
          <p:nvPr/>
        </p:nvSpPr>
        <p:spPr bwMode="auto">
          <a:xfrm>
            <a:off x="2819400" y="2254250"/>
            <a:ext cx="1676400" cy="825500"/>
          </a:xfrm>
          <a:prstGeom prst="rect">
            <a:avLst/>
          </a:prstGeom>
          <a:noFill/>
          <a:ln w="9525">
            <a:noFill/>
            <a:miter lim="800000"/>
            <a:headEnd/>
            <a:tailEnd/>
          </a:ln>
        </p:spPr>
        <p:txBody>
          <a:bodyPr>
            <a:spAutoFit/>
          </a:bodyPr>
          <a:lstStyle/>
          <a:p>
            <a:r>
              <a:rPr lang="en-US" sz="1600" b="1" dirty="0">
                <a:solidFill>
                  <a:schemeClr val="bg1"/>
                </a:solidFill>
              </a:rPr>
              <a:t>Hired and </a:t>
            </a:r>
          </a:p>
          <a:p>
            <a:r>
              <a:rPr lang="en-US" sz="1600" b="1" dirty="0">
                <a:solidFill>
                  <a:schemeClr val="bg1"/>
                </a:solidFill>
              </a:rPr>
              <a:t>employed by the   </a:t>
            </a:r>
          </a:p>
          <a:p>
            <a:r>
              <a:rPr lang="en-US" sz="1600" b="1" dirty="0">
                <a:solidFill>
                  <a:schemeClr val="bg1"/>
                </a:solidFill>
              </a:rPr>
              <a:t>              school</a:t>
            </a:r>
          </a:p>
        </p:txBody>
      </p:sp>
      <p:sp>
        <p:nvSpPr>
          <p:cNvPr id="466951" name="Rectangle 8"/>
          <p:cNvSpPr>
            <a:spLocks noChangeArrowheads="1"/>
          </p:cNvSpPr>
          <p:nvPr/>
        </p:nvSpPr>
        <p:spPr bwMode="auto">
          <a:xfrm>
            <a:off x="4343400" y="1219200"/>
            <a:ext cx="4572000" cy="5389563"/>
          </a:xfrm>
          <a:prstGeom prst="rect">
            <a:avLst/>
          </a:prstGeom>
          <a:noFill/>
          <a:ln w="12700">
            <a:noFill/>
            <a:miter lim="800000"/>
            <a:headEnd/>
            <a:tailEnd/>
          </a:ln>
        </p:spPr>
        <p:txBody>
          <a:bodyPr lIns="92075" tIns="182562" rIns="92075" bIns="182562">
            <a:spAutoFit/>
          </a:bodyPr>
          <a:lstStyle/>
          <a:p>
            <a:pPr marL="685800" lvl="1" indent="-168275">
              <a:spcBef>
                <a:spcPct val="20000"/>
              </a:spcBef>
              <a:buClr>
                <a:srgbClr val="993300"/>
              </a:buClr>
              <a:buSzPct val="90000"/>
              <a:buFont typeface="Wingdings" pitchFamily="2" charset="2"/>
              <a:buNone/>
            </a:pPr>
            <a:r>
              <a:rPr lang="en-US" sz="1400" b="1" u="sng">
                <a:latin typeface="Arial" charset="0"/>
              </a:rPr>
              <a:t>GENERAL REQUIREMENTS:</a:t>
            </a:r>
          </a:p>
          <a:p>
            <a:pPr marL="685800" lvl="1" indent="-168275">
              <a:spcBef>
                <a:spcPct val="20000"/>
              </a:spcBef>
              <a:buClr>
                <a:srgbClr val="993300"/>
              </a:buClr>
              <a:buSzPct val="90000"/>
              <a:buFont typeface="Wingdings" pitchFamily="2" charset="2"/>
              <a:buChar char="Ø"/>
            </a:pPr>
            <a:r>
              <a:rPr lang="en-US" sz="1200">
                <a:latin typeface="Arial" charset="0"/>
              </a:rPr>
              <a:t>Retired E-6 through O-6 </a:t>
            </a:r>
          </a:p>
          <a:p>
            <a:pPr marL="288925" indent="-288925">
              <a:spcBef>
                <a:spcPct val="20000"/>
              </a:spcBef>
              <a:buClr>
                <a:srgbClr val="BE3F00"/>
              </a:buClr>
              <a:buSzPct val="90000"/>
              <a:buFont typeface="Wingdings" pitchFamily="2" charset="2"/>
              <a:buChar char="Ø"/>
            </a:pPr>
            <a:endParaRPr lang="en-US" sz="700">
              <a:latin typeface="Arial" charset="0"/>
            </a:endParaRPr>
          </a:p>
          <a:p>
            <a:pPr marL="685800" lvl="1" indent="-168275">
              <a:spcBef>
                <a:spcPct val="20000"/>
              </a:spcBef>
              <a:buClr>
                <a:srgbClr val="BE3F00"/>
              </a:buClr>
              <a:buSzPct val="90000"/>
              <a:buFont typeface="Wingdings" pitchFamily="2" charset="2"/>
              <a:buChar char="Ø"/>
            </a:pPr>
            <a:r>
              <a:rPr lang="en-US" sz="1200">
                <a:latin typeface="Arial" charset="0"/>
              </a:rPr>
              <a:t>No record of military or civilian adverse actions </a:t>
            </a:r>
          </a:p>
          <a:p>
            <a:pPr marL="288925" indent="-288925">
              <a:spcBef>
                <a:spcPct val="20000"/>
              </a:spcBef>
              <a:buClr>
                <a:srgbClr val="BE3F00"/>
              </a:buClr>
              <a:buSzPct val="90000"/>
              <a:buFont typeface="Wingdings" pitchFamily="2" charset="2"/>
              <a:buChar char="Ø"/>
            </a:pPr>
            <a:endParaRPr lang="en-US" sz="700">
              <a:latin typeface="Arial" charset="0"/>
            </a:endParaRPr>
          </a:p>
          <a:p>
            <a:pPr marL="685800" lvl="1" indent="-168275">
              <a:spcBef>
                <a:spcPct val="20000"/>
              </a:spcBef>
              <a:buClr>
                <a:srgbClr val="BE3F00"/>
              </a:buClr>
              <a:buSzPct val="90000"/>
              <a:buFont typeface="Wingdings" pitchFamily="2" charset="2"/>
              <a:buChar char="Ø"/>
            </a:pPr>
            <a:r>
              <a:rPr lang="en-US" sz="1200">
                <a:latin typeface="Arial" charset="0"/>
              </a:rPr>
              <a:t>Meet the retention medical fitness standards and weight standards of  CCR 145-2:</a:t>
            </a:r>
          </a:p>
          <a:p>
            <a:pPr marL="1203325" lvl="2" indent="-228600">
              <a:spcBef>
                <a:spcPct val="20000"/>
              </a:spcBef>
              <a:buClr>
                <a:schemeClr val="tx1"/>
              </a:buClr>
              <a:buSzPct val="90000"/>
              <a:buFontTx/>
              <a:buChar char="•"/>
            </a:pPr>
            <a:r>
              <a:rPr lang="en-US" sz="1200">
                <a:latin typeface="Arial" charset="0"/>
              </a:rPr>
              <a:t>Meet height and weight standard; 30% male body fat and 36% female body fat</a:t>
            </a:r>
          </a:p>
          <a:p>
            <a:pPr marL="1203325" lvl="2" indent="-228600">
              <a:spcBef>
                <a:spcPct val="20000"/>
              </a:spcBef>
              <a:buClr>
                <a:schemeClr val="tx1"/>
              </a:buClr>
              <a:buSzPct val="90000"/>
              <a:buFontTx/>
              <a:buChar char="•"/>
            </a:pPr>
            <a:r>
              <a:rPr lang="en-US" sz="1200">
                <a:latin typeface="Arial" charset="0"/>
              </a:rPr>
              <a:t>No speech impediment</a:t>
            </a:r>
          </a:p>
          <a:p>
            <a:pPr marL="1203325" lvl="2" indent="-228600">
              <a:spcBef>
                <a:spcPct val="20000"/>
              </a:spcBef>
              <a:buClr>
                <a:schemeClr val="tx1"/>
              </a:buClr>
              <a:buSzPct val="90000"/>
              <a:buFontTx/>
              <a:buChar char="•"/>
            </a:pPr>
            <a:r>
              <a:rPr lang="en-US" sz="1200">
                <a:latin typeface="Arial" charset="0"/>
              </a:rPr>
              <a:t>No medical disqualifiers (i.e., heart disease, asthma, pace makers)</a:t>
            </a:r>
          </a:p>
          <a:p>
            <a:pPr marL="1203325" lvl="2" indent="-228600">
              <a:spcBef>
                <a:spcPct val="20000"/>
              </a:spcBef>
              <a:buClr>
                <a:schemeClr val="tx1"/>
              </a:buClr>
              <a:buSzPct val="90000"/>
              <a:buFontTx/>
              <a:buChar char="•"/>
            </a:pPr>
            <a:r>
              <a:rPr lang="en-US" sz="1200">
                <a:latin typeface="Arial" charset="0"/>
              </a:rPr>
              <a:t>VA disabilities &gt; 30% require medical review</a:t>
            </a:r>
          </a:p>
          <a:p>
            <a:pPr marL="288925" indent="-288925">
              <a:spcBef>
                <a:spcPct val="20000"/>
              </a:spcBef>
              <a:buClr>
                <a:srgbClr val="CC3300"/>
              </a:buClr>
              <a:buSzPct val="90000"/>
            </a:pPr>
            <a:r>
              <a:rPr lang="en-US" sz="800">
                <a:latin typeface="Arial" charset="0"/>
              </a:rPr>
              <a:t>  </a:t>
            </a:r>
          </a:p>
          <a:p>
            <a:pPr marL="685800" lvl="1" indent="-168275">
              <a:spcBef>
                <a:spcPct val="20000"/>
              </a:spcBef>
              <a:buClr>
                <a:srgbClr val="CC3300"/>
              </a:buClr>
              <a:buSzPct val="90000"/>
              <a:buFont typeface="Wingdings" pitchFamily="2" charset="2"/>
              <a:buChar char="Ø"/>
            </a:pPr>
            <a:r>
              <a:rPr lang="en-US" sz="1200">
                <a:latin typeface="Arial" charset="0"/>
              </a:rPr>
              <a:t>Have an excellent record of military performance</a:t>
            </a:r>
          </a:p>
          <a:p>
            <a:pPr marL="685800" lvl="1" indent="-168275">
              <a:spcBef>
                <a:spcPct val="20000"/>
              </a:spcBef>
              <a:buClr>
                <a:srgbClr val="CC3300"/>
              </a:buClr>
              <a:buSzPct val="90000"/>
              <a:buFont typeface="Wingdings" pitchFamily="2" charset="2"/>
              <a:buChar char="Ø"/>
            </a:pPr>
            <a:endParaRPr lang="en-US" sz="700">
              <a:latin typeface="Arial" charset="0"/>
            </a:endParaRPr>
          </a:p>
          <a:p>
            <a:pPr marL="685800" lvl="1" indent="-168275">
              <a:spcBef>
                <a:spcPct val="20000"/>
              </a:spcBef>
              <a:buClr>
                <a:srgbClr val="BE3F00"/>
              </a:buClr>
              <a:buSzPct val="90000"/>
              <a:buFont typeface="Wingdings" pitchFamily="2" charset="2"/>
              <a:buChar char="Ø"/>
            </a:pPr>
            <a:r>
              <a:rPr lang="en-US" sz="1200">
                <a:latin typeface="Arial" charset="0"/>
              </a:rPr>
              <a:t>Have the mentality, personality, appearance and bearing to represent The Army well in the civilian community</a:t>
            </a:r>
          </a:p>
          <a:p>
            <a:pPr marL="288925" indent="-288925">
              <a:lnSpc>
                <a:spcPct val="80000"/>
              </a:lnSpc>
              <a:spcBef>
                <a:spcPct val="20000"/>
              </a:spcBef>
              <a:buClr>
                <a:srgbClr val="BE3F00"/>
              </a:buClr>
              <a:buSzPct val="90000"/>
              <a:buFont typeface="Wingdings" pitchFamily="2" charset="2"/>
              <a:buChar char="Ø"/>
            </a:pPr>
            <a:endParaRPr lang="en-US" sz="700">
              <a:latin typeface="Arial" charset="0"/>
            </a:endParaRPr>
          </a:p>
          <a:p>
            <a:pPr marL="685800" lvl="1" indent="-168275">
              <a:spcBef>
                <a:spcPct val="20000"/>
              </a:spcBef>
              <a:buClr>
                <a:srgbClr val="BE3F00"/>
              </a:buClr>
              <a:buSzPct val="90000"/>
              <a:buFont typeface="Wingdings" pitchFamily="2" charset="2"/>
              <a:buChar char="Ø"/>
            </a:pPr>
            <a:r>
              <a:rPr lang="en-US" sz="1200">
                <a:latin typeface="Arial" charset="0"/>
              </a:rPr>
              <a:t>Have good moral character, instructional ability, and be able to challenge, motivate and influence young people in a positive manner</a:t>
            </a:r>
          </a:p>
          <a:p>
            <a:pPr marL="288925" indent="-288925">
              <a:lnSpc>
                <a:spcPct val="70000"/>
              </a:lnSpc>
              <a:spcBef>
                <a:spcPct val="20000"/>
              </a:spcBef>
              <a:buClr>
                <a:srgbClr val="BE3F00"/>
              </a:buClr>
              <a:buSzPct val="90000"/>
              <a:buFont typeface="Wingdings" pitchFamily="2" charset="2"/>
              <a:buChar char="Ø"/>
            </a:pPr>
            <a:endParaRPr lang="en-US" sz="700">
              <a:latin typeface="Arial" charset="0"/>
            </a:endParaRPr>
          </a:p>
          <a:p>
            <a:pPr marL="685800" lvl="1" indent="-168275">
              <a:spcBef>
                <a:spcPct val="20000"/>
              </a:spcBef>
              <a:buClr>
                <a:srgbClr val="BE3F00"/>
              </a:buClr>
              <a:buSzPct val="90000"/>
              <a:buFont typeface="Wingdings" pitchFamily="2" charset="2"/>
              <a:buChar char="Ø"/>
            </a:pPr>
            <a:r>
              <a:rPr lang="en-US" sz="1200">
                <a:latin typeface="Arial" charset="0"/>
              </a:rPr>
              <a:t>Completion of initial qualification training, satisfactory interview, and be determined by Cadet Command to meet the criteria</a:t>
            </a:r>
            <a:r>
              <a:rPr lang="en-US" sz="1400" b="1">
                <a:latin typeface="Arial" charset="0"/>
              </a:rPr>
              <a:t>   </a:t>
            </a:r>
          </a:p>
        </p:txBody>
      </p:sp>
      <p:sp>
        <p:nvSpPr>
          <p:cNvPr id="228362" name="Rectangle 10"/>
          <p:cNvSpPr>
            <a:spLocks noChangeArrowheads="1"/>
          </p:cNvSpPr>
          <p:nvPr/>
        </p:nvSpPr>
        <p:spPr bwMode="auto">
          <a:xfrm>
            <a:off x="754063" y="457200"/>
            <a:ext cx="8085137" cy="533400"/>
          </a:xfrm>
          <a:prstGeom prst="rect">
            <a:avLst/>
          </a:prstGeom>
          <a:noFill/>
          <a:ln w="12700">
            <a:noFill/>
            <a:miter lim="800000"/>
            <a:headEnd/>
            <a:tailEnd/>
          </a:ln>
          <a:effectLst/>
        </p:spPr>
        <p:txBody>
          <a:bodyPr lIns="90488" tIns="44450" rIns="90488" bIns="44450" anchor="ctr"/>
          <a:lstStyle/>
          <a:p>
            <a:pPr algn="ctr">
              <a:lnSpc>
                <a:spcPct val="75000"/>
              </a:lnSpc>
              <a:defRPr/>
            </a:pPr>
            <a:r>
              <a:rPr lang="en-US" b="1" i="1">
                <a:effectLst>
                  <a:outerShdw blurRad="38100" dist="38100" dir="2700000" algn="tl">
                    <a:srgbClr val="C0C0C0"/>
                  </a:outerShdw>
                </a:effectLst>
                <a:latin typeface="Arial" charset="0"/>
                <a:cs typeface="+mn-cs"/>
              </a:rPr>
              <a:t>JROTC Instructor Status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27056</TotalTime>
  <Words>1280</Words>
  <Application>Microsoft Office PowerPoint</Application>
  <PresentationFormat>On-screen Show (4:3)</PresentationFormat>
  <Paragraphs>312</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Default Design</vt:lpstr>
      <vt:lpstr>PowerPoint Presentation</vt:lpstr>
      <vt:lpstr>Agenda </vt:lpstr>
      <vt:lpstr>JROTC History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Duxbury</dc:creator>
  <cp:lastModifiedBy>Kenneth Duxbury</cp:lastModifiedBy>
  <cp:revision>352</cp:revision>
  <cp:lastPrinted>2017-03-25T10:17:48Z</cp:lastPrinted>
  <dcterms:created xsi:type="dcterms:W3CDTF">1601-01-01T00:00:00Z</dcterms:created>
  <dcterms:modified xsi:type="dcterms:W3CDTF">2017-03-25T10:41:16Z</dcterms:modified>
</cp:coreProperties>
</file>