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306" r:id="rId2"/>
    <p:sldId id="317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</p:sldIdLst>
  <p:sldSz cx="9144000" cy="6858000" type="screen4x3"/>
  <p:notesSz cx="7010400" cy="92964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Harris" initials="KH" lastIdx="9" clrIdx="0">
    <p:extLst>
      <p:ext uri="{19B8F6BF-5375-455C-9EA6-DF929625EA0E}">
        <p15:presenceInfo xmlns:p15="http://schemas.microsoft.com/office/powerpoint/2012/main" userId="S-1-5-21-2035452808-1193247925-3595194585-1232" providerId="AD"/>
      </p:ext>
    </p:extLst>
  </p:cmAuthor>
  <p:cmAuthor id="2" name="brenda johnson" initials="bj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1867" autoAdjust="0"/>
  </p:normalViewPr>
  <p:slideViewPr>
    <p:cSldViewPr>
      <p:cViewPr varScale="1">
        <p:scale>
          <a:sx n="57" d="100"/>
          <a:sy n="57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7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FBE15-C455-4510-8967-301ACF36CCFE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EC410-647F-4DA5-B659-18A8F7F6F5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03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8E39B-0361-4D2E-A36E-4AC673405516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7C34F-BA4F-44AE-AB0C-E72E606C85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12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D65E9C9-6BC8-4741-AD84-FAA42D93B726}" type="slidenum">
              <a:rPr lang="en-US" altLang="en-US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325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523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B282F-DB41-48B1-8A10-DEB383396187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35BD99-713F-45A0-A021-896440F52A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28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18796F-AF74-4FB9-BE65-430D05369EB9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55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C267A2-2598-4CF6-AF94-4FE1B2C897D2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759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30CD09-95E2-473F-BB47-284D32D77F39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33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A72C69-2374-410B-A454-38EABAFEF6E4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312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2F0639-648B-4F5E-993F-9A4EBA9E5BC9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32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8778BE-8A80-4EB0-BF0B-FEA5A373B9AB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98146-BFB3-4D50-8CA8-2F78B3F7DB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51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5346A2-3E5F-4AE8-926C-D70E4DFC8078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B63DC-BEDA-40E6-AD56-E781E8F4E3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58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124999-D9F5-46E8-95FC-E557238F1184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7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99B717-2A10-4E9B-B87E-5C02ED0A93D6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E4C7DA-ECD1-4ED2-B06C-43666BC29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16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42ED79-FFE5-4AF6-BBAC-3E853AFBB1CC}" type="datetime1">
              <a:rPr lang="en-US" smtClean="0"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A2972-5963-4F2D-B64C-F70CA6472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05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C1B8F0-1B30-44FB-B48B-7FA71946E604}" type="datetime1">
              <a:rPr lang="en-US" smtClean="0"/>
              <a:t>8/21/2014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FD0D8-DEFB-41FA-B8EB-6E548F5079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4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CD5030-07E2-46F3-9472-95B77F621077}" type="datetime1">
              <a:rPr lang="en-US" smtClean="0"/>
              <a:t>8/21/2014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E55349-F0DD-4E77-B622-73FB29C744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8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20BC0-9F3F-4D98-AC01-1A0222FC8A3F}" type="datetime1">
              <a:rPr lang="en-US" smtClean="0"/>
              <a:t>8/21/2014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DBA68-6889-4E5C-B193-F6EB29E886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0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077C6-52F6-4E9B-B01B-27A2CCD6859F}" type="datetime1">
              <a:rPr lang="en-US" smtClean="0"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3ECF8A-C986-44D9-AC1B-06B7C76AD6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17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8B48D6-7382-4299-A54E-BA693B4A0D45}" type="datetime1">
              <a:rPr lang="en-US" smtClean="0"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C5A51C-B93B-45E5-BE6C-CE0BCDA56E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69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57592B1-07DE-4489-86D5-158F49475CFF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2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4"/>
          <p:cNvSpPr>
            <a:spLocks noGrp="1"/>
          </p:cNvSpPr>
          <p:nvPr>
            <p:ph type="ctrTitle"/>
          </p:nvPr>
        </p:nvSpPr>
        <p:spPr>
          <a:xfrm>
            <a:off x="914401" y="2404534"/>
            <a:ext cx="6248400" cy="1646302"/>
          </a:xfrm>
        </p:spPr>
        <p:txBody>
          <a:bodyPr/>
          <a:lstStyle/>
          <a:p>
            <a:r>
              <a:rPr lang="en-US" altLang="en-US" sz="4000" b="1" dirty="0" smtClean="0"/>
              <a:t>Committee on School </a:t>
            </a:r>
            <a:r>
              <a:rPr lang="en-US" altLang="en-US" sz="4000" b="1" dirty="0" smtClean="0"/>
              <a:t>Turnarounds: </a:t>
            </a:r>
            <a:br>
              <a:rPr lang="en-US" altLang="en-US" sz="4000" b="1" dirty="0" smtClean="0"/>
            </a:br>
            <a:r>
              <a:rPr lang="en-US" altLang="en-US" sz="4000" b="1" dirty="0" smtClean="0"/>
              <a:t>Proposed Wor</a:t>
            </a:r>
            <a:r>
              <a:rPr lang="en-US" altLang="en-US" sz="4000" b="1" dirty="0" smtClean="0"/>
              <a:t>k Plan</a:t>
            </a:r>
            <a:endParaRPr lang="en-US" altLang="en-US" sz="4000" b="1" dirty="0" smtClean="0"/>
          </a:p>
        </p:txBody>
      </p:sp>
      <p:sp>
        <p:nvSpPr>
          <p:cNvPr id="14339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en-US" dirty="0"/>
          </a:p>
          <a:p>
            <a:r>
              <a:rPr lang="en-US" altLang="en-US" dirty="0" smtClean="0">
                <a:solidFill>
                  <a:schemeClr val="tx1"/>
                </a:solidFill>
              </a:rPr>
              <a:t>August 21, 2014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26544"/>
            <a:ext cx="6858000" cy="128174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35BD99-713F-45A0-A021-896440F52AE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6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dirty="0" smtClean="0"/>
              <a:t>November </a:t>
            </a:r>
            <a:r>
              <a:rPr lang="en-US" b="1" dirty="0"/>
              <a:t>5, 2014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SBOE </a:t>
            </a:r>
            <a:r>
              <a:rPr lang="en-US" b="1" dirty="0"/>
              <a:t>Regular Business Meeting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endParaRPr lang="en-US" sz="2000" dirty="0" smtClean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2000" dirty="0" smtClean="0"/>
              <a:t>Report </a:t>
            </a:r>
            <a:r>
              <a:rPr lang="en-US" sz="2000" dirty="0"/>
              <a:t>submitted to </a:t>
            </a:r>
            <a:r>
              <a:rPr lang="en-US" sz="2000" dirty="0" smtClean="0"/>
              <a:t>SBOE</a:t>
            </a:r>
          </a:p>
          <a:p>
            <a:pPr marL="0" indent="0" fontAlgn="auto">
              <a:spcAft>
                <a:spcPts val="0"/>
              </a:spcAft>
              <a:buFont typeface="Symbol" panose="05050102010706020507" pitchFamily="18" charset="2"/>
              <a:buNone/>
              <a:defRPr/>
            </a:pPr>
            <a:endParaRPr lang="en-US" sz="2000" dirty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2000" dirty="0"/>
              <a:t>Resolution for recommended action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5715000"/>
            <a:ext cx="5105069" cy="95412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63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/>
              <a:t>Committee’s Scope of Work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6231" y="1371600"/>
            <a:ext cx="6347714" cy="3880773"/>
          </a:xfrm>
        </p:spPr>
        <p:txBody>
          <a:bodyPr rtlCol="0">
            <a:no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US" sz="1400" dirty="0"/>
              <a:t>Analyze the progress made by current turnaround academies in Indiana, and develop lessons learned to date;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1400" dirty="0"/>
              <a:t>Benchmark with other states that have overseen school turnaround activities and consult with third-party experts regarding school turnaround best practices;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1400" dirty="0"/>
              <a:t>Review and develop exit strategies for Indiana turnaround academies where appropriate;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1400" dirty="0"/>
              <a:t>Assess potential future interventions in Indiana schools and utilize lessons learned from past and present interventions to develop recommendations;  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1400" dirty="0"/>
              <a:t>Provide, project, and recommend future staffing support for school turnaround oversight;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1400" dirty="0"/>
              <a:t>Provide recommendations on school turnarounds, including possible action items, to the SBOE;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1400" dirty="0"/>
              <a:t>Provide a final report to the SBOE in November 2014; and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1400" dirty="0"/>
              <a:t>Make recommendations on school turnarounds to the Legislature and Governor for legislative consideration.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5715000"/>
            <a:ext cx="5105069" cy="95412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4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/>
              <a:t>Affected Parties To Be Consulted by Committee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Superintendents </a:t>
            </a:r>
            <a:r>
              <a:rPr lang="en-US" dirty="0" smtClean="0"/>
              <a:t>of </a:t>
            </a:r>
            <a:r>
              <a:rPr lang="en-US" dirty="0"/>
              <a:t>school corporations in which the Board has intervened: Evansville Vanderburgh School Corporation, Gary Community School Corporation, Indianapolis Public Schools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Turnaround School Operators: Charter Schools USA, Edison Learning, </a:t>
            </a:r>
            <a:r>
              <a:rPr lang="en-US" dirty="0" err="1"/>
              <a:t>Tindley</a:t>
            </a:r>
            <a:r>
              <a:rPr lang="en-US" dirty="0"/>
              <a:t> Schools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Lead Partners: TNTP (in-person discussion), Amplify, Scholastic, and Voyager (staff research)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School Oversight Entities: Indianapolis Mayor’s Office of Education Innovation, Indiana Department of Education Office of Outreach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5715000"/>
            <a:ext cx="5105069" cy="95412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08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/>
              <a:t>Recommended Meeting Frequency and Locations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Four meetings in August through October, concluding with a final presentation to the full Board at the November 5, 2014 </a:t>
            </a:r>
            <a:r>
              <a:rPr lang="en-US" dirty="0" smtClean="0"/>
              <a:t>meeting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US" dirty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Meeting locations: Indianapolis, Gary, </a:t>
            </a:r>
            <a:r>
              <a:rPr lang="en-US" dirty="0" smtClean="0"/>
              <a:t>Evansville</a:t>
            </a:r>
          </a:p>
          <a:p>
            <a:pPr marL="0" indent="0" fontAlgn="auto">
              <a:spcAft>
                <a:spcPts val="0"/>
              </a:spcAft>
              <a:buFont typeface="Symbol" panose="05050102010706020507" pitchFamily="18" charset="2"/>
              <a:buNone/>
              <a:defRPr/>
            </a:pPr>
            <a:endParaRPr lang="en-US" dirty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NOTE: additional meetings may be added at the direction of the Committee.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5715000"/>
            <a:ext cx="5105069" cy="95412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2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u="sng" dirty="0"/>
              <a:t>Meeting 2 – September 19, 2014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4198" y="1600200"/>
            <a:ext cx="6347714" cy="3880773"/>
          </a:xfrm>
        </p:spPr>
        <p:txBody>
          <a:bodyPr rtlCol="0">
            <a:no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 smtClean="0"/>
              <a:t>Location: Gary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 smtClean="0"/>
              <a:t>Presentation </a:t>
            </a:r>
            <a:r>
              <a:rPr lang="en-US" dirty="0"/>
              <a:t>by Gary Community Turnaround School Operator: Edison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Successes, transition challenges, operating challenges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Recommended policy, oversight and resource allocation improvements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Transition plans and timing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Presentations by Gary Community School Corporation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Transition challenges, operating challenges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Recommended policy and resource allocation </a:t>
            </a:r>
            <a:r>
              <a:rPr lang="en-US" sz="1800" dirty="0" smtClean="0"/>
              <a:t>improvements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5715000"/>
            <a:ext cx="5105069" cy="95412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19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u="sng" dirty="0"/>
              <a:t>Meeting 2 – September 19, 2014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2665" y="2057400"/>
            <a:ext cx="6347714" cy="3880773"/>
          </a:xfrm>
        </p:spPr>
        <p:txBody>
          <a:bodyPr rtlCol="0">
            <a:norm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National Perspective on School Turnaround Best Practices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Facilitated Committee Discussion of Lessons Learned: TSO Model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What have we learned?  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What have we done to help our Indiana students? 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Are the Board’s expectations being met thus far? If not, what should be changed?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Has support and oversight been sufficient? If not, what should be changed?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5715000"/>
            <a:ext cx="5105069" cy="95412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8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u="sng" dirty="0"/>
              <a:t>Meeting 3 – October 9, 2014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9" y="1377027"/>
            <a:ext cx="6347714" cy="3880773"/>
          </a:xfrm>
        </p:spPr>
        <p:txBody>
          <a:bodyPr rtlCol="0">
            <a:no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US" sz="1600" dirty="0"/>
              <a:t>Presentation by IPS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dirty="0"/>
              <a:t>Detailed Arlington transition plan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1600" dirty="0"/>
              <a:t>Presentation by </a:t>
            </a:r>
            <a:r>
              <a:rPr lang="en-US" sz="1600" dirty="0" err="1"/>
              <a:t>Tindley</a:t>
            </a:r>
            <a:endParaRPr lang="en-US" sz="1600" dirty="0"/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dirty="0"/>
              <a:t>Detailed Arlington transition plan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1600" dirty="0"/>
              <a:t>Presentation by CSUSA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dirty="0"/>
              <a:t>Detailed petition for relief plan: Emma </a:t>
            </a:r>
            <a:r>
              <a:rPr lang="en-US" dirty="0" err="1"/>
              <a:t>Donnan</a:t>
            </a:r>
            <a:r>
              <a:rPr lang="en-US" dirty="0"/>
              <a:t>, Howe, Manual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1600" dirty="0"/>
              <a:t>Presentation by Indianapolis Mayor’s Office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dirty="0"/>
              <a:t>Assessment of Arlington transition plan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dirty="0"/>
              <a:t>Assessment of CSUSA’s plan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1600" dirty="0"/>
              <a:t>Facilitated Committee Discussion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dirty="0"/>
              <a:t>Arlington transition plan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dirty="0"/>
              <a:t>Response to CSUSA’s petition for relief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5715000"/>
            <a:ext cx="5105069" cy="95412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45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u="sng" dirty="0"/>
              <a:t>Meeting 4 – October 22, 2014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8" y="1834227"/>
            <a:ext cx="6347714" cy="3880773"/>
          </a:xfrm>
        </p:spPr>
        <p:txBody>
          <a:bodyPr rtlCol="0"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 smtClean="0"/>
              <a:t>Location: Evansville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 smtClean="0"/>
              <a:t>Presentation </a:t>
            </a:r>
            <a:r>
              <a:rPr lang="en-US" dirty="0"/>
              <a:t>by Evansville Vanderburgh School Corporation on Transformation Zone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Presentation by Mass Insight on work with EVSC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Facilitated Committee Discussion of Lessons Learned: Lead Partner Model</a:t>
            </a:r>
          </a:p>
          <a:p>
            <a:pPr marL="674370" lvl="1" indent="-274320">
              <a:defRPr/>
            </a:pPr>
            <a:r>
              <a:rPr lang="en-US" dirty="0"/>
              <a:t>What have we learned?  </a:t>
            </a:r>
          </a:p>
          <a:p>
            <a:pPr marL="674370" lvl="1" indent="-274320">
              <a:defRPr/>
            </a:pPr>
            <a:r>
              <a:rPr lang="en-US" dirty="0"/>
              <a:t>What have we done to help our Indiana students? </a:t>
            </a:r>
          </a:p>
          <a:p>
            <a:pPr marL="674370" lvl="1" indent="-274320">
              <a:defRPr/>
            </a:pPr>
            <a:r>
              <a:rPr lang="en-US" dirty="0"/>
              <a:t>Are the Board’s expectations being met thus far? If not, what should be changed?</a:t>
            </a:r>
          </a:p>
          <a:p>
            <a:pPr marL="674370" lvl="1" indent="-274320">
              <a:defRPr/>
            </a:pPr>
            <a:r>
              <a:rPr lang="en-US" dirty="0"/>
              <a:t>Has support and oversight sufficient? If not, what should be changed?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5715000"/>
            <a:ext cx="5105069" cy="95412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815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u="sng" dirty="0"/>
              <a:t>Meeting 4 – October 22, 2014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8" y="1453227"/>
            <a:ext cx="6347714" cy="3880773"/>
          </a:xfrm>
        </p:spPr>
        <p:txBody>
          <a:bodyPr rtlCol="0">
            <a:no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National Expert Recommendations: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Arlington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TSO and Lead Partner exit strategies generally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School turnaround policy and resource allocation modifications for Indiana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/>
              <a:t>Facilitated Committee Discussion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Finalize recommendations regarding Arlington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Finalize response to CSUSA petition for relief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Finalize recommendations regarding: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sz="1800" dirty="0"/>
              <a:t>TSO and Lead Partner exit strategies generally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sz="1800" dirty="0"/>
              <a:t>School turnaround policy and resource allocation modifications for Indiana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5715000"/>
            <a:ext cx="5105069" cy="95412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756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5"/>
</p:tagLst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17727</TotalTime>
  <Words>621</Words>
  <Application>Microsoft Office PowerPoint</Application>
  <PresentationFormat>On-screen Show (4:3)</PresentationFormat>
  <Paragraphs>89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Symbol</vt:lpstr>
      <vt:lpstr>Trebuchet MS</vt:lpstr>
      <vt:lpstr>Wingdings 3</vt:lpstr>
      <vt:lpstr>Facet</vt:lpstr>
      <vt:lpstr>Committee on School Turnarounds:  Proposed Work Plan</vt:lpstr>
      <vt:lpstr>Committee’s Scope of Work</vt:lpstr>
      <vt:lpstr>Affected Parties To Be Consulted by Committee</vt:lpstr>
      <vt:lpstr>Recommended Meeting Frequency and Locations</vt:lpstr>
      <vt:lpstr>Meeting 2 – September 19, 2014 </vt:lpstr>
      <vt:lpstr>Meeting 2 – September 19, 2014 </vt:lpstr>
      <vt:lpstr>Meeting 3 – October 9, 2014 </vt:lpstr>
      <vt:lpstr>Meeting 4 – October 22, 2014 </vt:lpstr>
      <vt:lpstr>Meeting 4 – October 22, 2014 </vt:lpstr>
      <vt:lpstr> November 5, 2014  SBOE Regular Business Meeting </vt:lpstr>
    </vt:vector>
  </TitlesOfParts>
  <Company>State of Indiana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Nate Klinch</dc:creator>
  <cp:lastModifiedBy>Fiddian-Green, Claire</cp:lastModifiedBy>
  <cp:revision>193</cp:revision>
  <cp:lastPrinted>2014-07-16T21:38:00Z</cp:lastPrinted>
  <dcterms:created xsi:type="dcterms:W3CDTF">2013-07-25T20:07:33Z</dcterms:created>
  <dcterms:modified xsi:type="dcterms:W3CDTF">2014-08-21T15:25:02Z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48CE2CC3-5A3C-411A-8BB8-A4445D459869</vt:lpwstr>
  </property>
  <property fmtid="{D5CDD505-2E9C-101B-9397-08002B2CF9AE}" pid="3" name="ArticulatePath">
    <vt:lpwstr>IYI Presentation</vt:lpwstr>
  </property>
</Properties>
</file>