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1"/>
  </p:notesMasterIdLst>
  <p:sldIdLst>
    <p:sldId id="399" r:id="rId4"/>
    <p:sldId id="258" r:id="rId5"/>
    <p:sldId id="293" r:id="rId6"/>
    <p:sldId id="374" r:id="rId7"/>
    <p:sldId id="296" r:id="rId8"/>
    <p:sldId id="378" r:id="rId9"/>
    <p:sldId id="448" r:id="rId10"/>
    <p:sldId id="401" r:id="rId11"/>
    <p:sldId id="376" r:id="rId12"/>
    <p:sldId id="276" r:id="rId13"/>
    <p:sldId id="449" r:id="rId14"/>
    <p:sldId id="411" r:id="rId15"/>
    <p:sldId id="294" r:id="rId16"/>
    <p:sldId id="373" r:id="rId17"/>
    <p:sldId id="391" r:id="rId18"/>
    <p:sldId id="392" r:id="rId19"/>
    <p:sldId id="388" r:id="rId20"/>
    <p:sldId id="396" r:id="rId21"/>
    <p:sldId id="450" r:id="rId22"/>
    <p:sldId id="451" r:id="rId23"/>
    <p:sldId id="372" r:id="rId24"/>
    <p:sldId id="398" r:id="rId25"/>
    <p:sldId id="397" r:id="rId26"/>
    <p:sldId id="390" r:id="rId27"/>
    <p:sldId id="452" r:id="rId28"/>
    <p:sldId id="288" r:id="rId29"/>
    <p:sldId id="289" r:id="rId30"/>
    <p:sldId id="445" r:id="rId31"/>
    <p:sldId id="446" r:id="rId32"/>
    <p:sldId id="425" r:id="rId33"/>
    <p:sldId id="429" r:id="rId34"/>
    <p:sldId id="271" r:id="rId35"/>
    <p:sldId id="313" r:id="rId36"/>
    <p:sldId id="402" r:id="rId37"/>
    <p:sldId id="453" r:id="rId38"/>
    <p:sldId id="454" r:id="rId39"/>
    <p:sldId id="455" r:id="rId40"/>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2E"/>
    <a:srgbClr val="F36F23"/>
    <a:srgbClr val="119DDF"/>
    <a:srgbClr val="8F3594"/>
    <a:srgbClr val="C85C1A"/>
    <a:srgbClr val="FDB813"/>
    <a:srgbClr val="00A7E5"/>
    <a:srgbClr val="D099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33" autoAdjust="0"/>
  </p:normalViewPr>
  <p:slideViewPr>
    <p:cSldViewPr snapToGrid="0">
      <p:cViewPr varScale="1">
        <p:scale>
          <a:sx n="74" d="100"/>
          <a:sy n="74" d="100"/>
        </p:scale>
        <p:origin x="1146" y="54"/>
      </p:cViewPr>
      <p:guideLst/>
    </p:cSldViewPr>
  </p:slideViewPr>
  <p:notesTextViewPr>
    <p:cViewPr>
      <p:scale>
        <a:sx n="1" d="1"/>
        <a:sy n="1" d="1"/>
      </p:scale>
      <p:origin x="0" y="0"/>
    </p:cViewPr>
  </p:notesTextViewPr>
  <p:notesViewPr>
    <p:cSldViewPr snapToGrid="0">
      <p:cViewPr>
        <p:scale>
          <a:sx n="1" d="2"/>
          <a:sy n="1" d="2"/>
        </p:scale>
        <p:origin x="4614" y="11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96BCBA-3DEA-4181-AF9A-02233B297FF2}"/>
              </a:ext>
            </a:extLst>
          </p:cNvPr>
          <p:cNvSpPr>
            <a:spLocks noGrp="1"/>
          </p:cNvSpPr>
          <p:nvPr>
            <p:ph type="hdr" sz="quarter"/>
          </p:nvPr>
        </p:nvSpPr>
        <p:spPr>
          <a:xfrm>
            <a:off x="0" y="0"/>
            <a:ext cx="3011488" cy="463550"/>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B55712-4BB4-4853-860B-939EB48053CA}"/>
              </a:ext>
            </a:extLst>
          </p:cNvPr>
          <p:cNvSpPr>
            <a:spLocks noGrp="1"/>
          </p:cNvSpPr>
          <p:nvPr>
            <p:ph type="dt" idx="1"/>
          </p:nvPr>
        </p:nvSpPr>
        <p:spPr>
          <a:xfrm>
            <a:off x="3937000" y="0"/>
            <a:ext cx="3011488" cy="463550"/>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0A61618A-71D5-4AF6-8483-56F9503E6273}" type="datetimeFigureOut">
              <a:rPr lang="en-US"/>
              <a:pPr>
                <a:defRPr/>
              </a:pPr>
              <a:t>4/30/2018</a:t>
            </a:fld>
            <a:endParaRPr lang="en-US"/>
          </a:p>
        </p:txBody>
      </p:sp>
      <p:sp>
        <p:nvSpPr>
          <p:cNvPr id="4" name="Slide Image Placeholder 3">
            <a:extLst>
              <a:ext uri="{FF2B5EF4-FFF2-40B4-BE49-F238E27FC236}">
                <a16:creationId xmlns:a16="http://schemas.microsoft.com/office/drawing/2014/main" id="{6F986421-ADB1-45C5-95B2-CC7287C2D87B}"/>
              </a:ext>
            </a:extLst>
          </p:cNvPr>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AA0AF8ED-A422-4CDE-ADBD-A201F6641126}"/>
              </a:ext>
            </a:extLst>
          </p:cNvPr>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869D734-2853-4A99-9D63-A65EC6CE6EAF}"/>
              </a:ext>
            </a:extLst>
          </p:cNvPr>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12E3C86-6E9F-4D96-A3F0-DF44CDE1533F}"/>
              </a:ext>
            </a:extLst>
          </p:cNvPr>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83162BF6-57EA-48D6-B315-9C8D3D1826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96F4082-3E3F-414A-A3B7-6E64B2D818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FD4A1AB-801C-4B4D-98DC-3184E07C6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5F87DB30-3F43-41E1-AF30-9356A40090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0BEE00-27D5-45FB-A39A-9E2BF01CB9D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B1208BF-3B35-4702-A266-BC96CD3302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1FFFCB7-EED7-4B22-92A3-86BC45BB5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Overall, Indiana ranks 28</a:t>
            </a:r>
            <a:r>
              <a:rPr lang="en-US" altLang="en-US" baseline="30000"/>
              <a:t>th</a:t>
            </a:r>
            <a:r>
              <a:rPr lang="en-US" altLang="en-US"/>
              <a:t> for child well-being. We are right in the middle.</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Rank: In 2017, Indiana is ranked 19</a:t>
            </a:r>
            <a:r>
              <a:rPr lang="en-US" altLang="en-US" baseline="30000"/>
              <a:t>th</a:t>
            </a:r>
            <a:r>
              <a:rPr lang="en-US" altLang="en-US"/>
              <a:t> for overall economic well-being. This is a point improvement as we have increased from 24</a:t>
            </a:r>
            <a:r>
              <a:rPr lang="en-US" altLang="en-US" baseline="30000"/>
              <a:t>th</a:t>
            </a:r>
            <a:r>
              <a:rPr lang="en-US" altLang="en-US"/>
              <a:t> in 2015.</a:t>
            </a:r>
          </a:p>
          <a:p>
            <a:pPr eaLnBrk="1" hangingPunct="1">
              <a:spcBef>
                <a:spcPct val="0"/>
              </a:spcBef>
            </a:pPr>
            <a:r>
              <a:rPr lang="en-US" altLang="en-US"/>
              <a:t>Rank: In 2017, Indiana’s highest ranking i 14</a:t>
            </a:r>
            <a:r>
              <a:rPr lang="en-US" altLang="en-US" baseline="30000"/>
              <a:t>th</a:t>
            </a:r>
            <a:r>
              <a:rPr lang="en-US" altLang="en-US"/>
              <a:t> in education, up from 23</a:t>
            </a:r>
            <a:r>
              <a:rPr lang="en-US" altLang="en-US" baseline="30000"/>
              <a:t>rd</a:t>
            </a:r>
            <a:r>
              <a:rPr lang="en-US" altLang="en-US"/>
              <a:t> in 2016 and 36</a:t>
            </a:r>
            <a:r>
              <a:rPr lang="en-US" altLang="en-US" baseline="30000"/>
              <a:t>th</a:t>
            </a:r>
            <a:r>
              <a:rPr lang="en-US" altLang="en-US"/>
              <a:t> five years ago (2012).</a:t>
            </a:r>
          </a:p>
          <a:p>
            <a:pPr eaLnBrk="1" hangingPunct="1">
              <a:spcBef>
                <a:spcPct val="0"/>
              </a:spcBef>
            </a:pPr>
            <a:endParaRPr lang="en-US" altLang="en-US"/>
          </a:p>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178D1222-0C84-4CC5-88C1-7A4E68092B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A23467-11BF-47E0-89E9-69742CB786B2}"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24E7153-3B9F-401D-86DF-49972841D0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BFAC3F3-711E-47C0-8E9A-5528F9CD6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Indiana’s highest rankings are in education and economic indicators.</a:t>
            </a:r>
          </a:p>
          <a:p>
            <a:pPr eaLnBrk="1" hangingPunct="1">
              <a:spcBef>
                <a:spcPct val="0"/>
              </a:spcBef>
            </a:pPr>
            <a:endParaRPr lang="en-US" altLang="en-US"/>
          </a:p>
          <a:p>
            <a:pPr eaLnBrk="1" hangingPunct="1">
              <a:spcBef>
                <a:spcPct val="0"/>
              </a:spcBef>
            </a:pPr>
            <a:r>
              <a:rPr lang="en-US" altLang="en-US"/>
              <a:t>HS graduation: After a steady increase from 2007-2012, graduation rates seemed to plateau around 89-90%. In 2017, they fell 2 percentage points from 89.1% to 87.2%</a:t>
            </a:r>
          </a:p>
          <a:p>
            <a:pPr eaLnBrk="1" hangingPunct="1">
              <a:spcBef>
                <a:spcPct val="0"/>
              </a:spcBef>
            </a:pPr>
            <a:endParaRPr lang="en-US" altLang="en-US"/>
          </a:p>
          <a:p>
            <a:pPr eaLnBrk="1" hangingPunct="1">
              <a:spcBef>
                <a:spcPct val="0"/>
              </a:spcBef>
            </a:pPr>
            <a:r>
              <a:rPr lang="en-US" altLang="en-US"/>
              <a:t>Indiana ranks 21</a:t>
            </a:r>
            <a:r>
              <a:rPr lang="en-US" altLang="en-US" baseline="30000"/>
              <a:t>st</a:t>
            </a:r>
            <a:r>
              <a:rPr lang="en-US" altLang="en-US"/>
              <a:t> for child food insecurity with 19.1% of children good insecure. This varies by county. The range is 13% on the low end and is 24% on the high end.</a:t>
            </a:r>
          </a:p>
          <a:p>
            <a:pPr eaLnBrk="1" fontAlgn="ctr" hangingPunct="1">
              <a:spcBef>
                <a:spcPct val="0"/>
              </a:spcBef>
            </a:pPr>
            <a:endParaRPr lang="en-US" altLang="en-US" b="1"/>
          </a:p>
          <a:p>
            <a:pPr eaLnBrk="1" fontAlgn="ctr" hangingPunct="1">
              <a:spcBef>
                <a:spcPct val="0"/>
              </a:spcBef>
            </a:pPr>
            <a:r>
              <a:rPr lang="en-US" altLang="en-US" b="1"/>
              <a:t>Our lowest rankings are in safety and health indicators.</a:t>
            </a:r>
          </a:p>
          <a:p>
            <a:pPr eaLnBrk="1" fontAlgn="ctr" hangingPunct="1">
              <a:spcBef>
                <a:spcPct val="0"/>
              </a:spcBef>
            </a:pPr>
            <a:endParaRPr lang="en-US" altLang="en-US"/>
          </a:p>
          <a:p>
            <a:pPr eaLnBrk="1" hangingPunct="1">
              <a:spcBef>
                <a:spcPct val="0"/>
              </a:spcBef>
            </a:pPr>
            <a:r>
              <a:rPr lang="en-US" altLang="en-US"/>
              <a:t>Child Maltreatment: physical abuse, sexual abuse, and neglect</a:t>
            </a:r>
          </a:p>
          <a:p>
            <a:pPr eaLnBrk="1" hangingPunct="1">
              <a:spcBef>
                <a:spcPct val="0"/>
              </a:spcBef>
            </a:pPr>
            <a:r>
              <a:rPr lang="en-US" altLang="en-US"/>
              <a:t>For child abuse in neglect in 2016, there were 18.6 substantiated cases per 1,000 children, up from 17.1 in 2015, 16.2 in 2014, and 14.2 in 2013. </a:t>
            </a:r>
          </a:p>
          <a:p>
            <a:pPr eaLnBrk="1" hangingPunct="1">
              <a:spcBef>
                <a:spcPct val="0"/>
              </a:spcBef>
            </a:pPr>
            <a:r>
              <a:rPr lang="en-US" altLang="en-US"/>
              <a:t>The Indiana child abuse and neglect hotline receives an average of one report every 2 minutes.</a:t>
            </a:r>
          </a:p>
          <a:p>
            <a:pPr eaLnBrk="1" hangingPunct="1">
              <a:spcBef>
                <a:spcPct val="0"/>
              </a:spcBef>
            </a:pPr>
            <a:r>
              <a:rPr lang="en-US" altLang="en-US"/>
              <a:t>By the end of the state of the child experience today, there will be 45 new reported cases.</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9DA38C2A-9ECB-4D81-BE16-1E6996C5D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9A994C-DB30-40F1-A4AE-157EAE3EF431}"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33004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00C4EF0-F5E0-41FA-B02E-FFA968CE4B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5FA5EA8-7678-4463-BB2C-3A17938E36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Indiana child abuse and neglect hotline receives an average of one report every 2 minutes.</a:t>
            </a:r>
          </a:p>
          <a:p>
            <a:pPr eaLnBrk="1" hangingPunct="1">
              <a:spcBef>
                <a:spcPct val="0"/>
              </a:spcBef>
            </a:pPr>
            <a:r>
              <a:rPr lang="en-US" altLang="en-US"/>
              <a:t>Dating violence: Hoosier students are more likely to experience dating violence than their peers nationally. 1 in 10 Indiana high school students (10.0%) have ever been physically forced to have sexual intercourse when they did not want to.</a:t>
            </a:r>
          </a:p>
          <a:p>
            <a:pPr eaLnBrk="1" hangingPunct="1">
              <a:spcBef>
                <a:spcPct val="0"/>
              </a:spcBef>
            </a:pPr>
            <a:endParaRPr lang="en-US" altLang="en-US"/>
          </a:p>
          <a:p>
            <a:pPr eaLnBrk="1" hangingPunct="1">
              <a:spcBef>
                <a:spcPct val="0"/>
              </a:spcBef>
            </a:pPr>
            <a:r>
              <a:rPr lang="en-US" altLang="en-US"/>
              <a:t>Bullied at School</a:t>
            </a:r>
          </a:p>
          <a:p>
            <a:pPr eaLnBrk="1" hangingPunct="1">
              <a:spcBef>
                <a:spcPct val="0"/>
              </a:spcBef>
            </a:pPr>
            <a:r>
              <a:rPr lang="en-US" altLang="en-US"/>
              <a:t>Females Bullying – 22.5%</a:t>
            </a:r>
          </a:p>
          <a:p>
            <a:pPr eaLnBrk="1" hangingPunct="1">
              <a:spcBef>
                <a:spcPct val="0"/>
              </a:spcBef>
            </a:pPr>
            <a:r>
              <a:rPr lang="en-US" altLang="en-US"/>
              <a:t>Males bullying – 14.8%</a:t>
            </a:r>
          </a:p>
          <a:p>
            <a:pPr eaLnBrk="1" hangingPunct="1">
              <a:spcBef>
                <a:spcPct val="0"/>
              </a:spcBef>
            </a:pPr>
            <a:endParaRPr lang="en-US" altLang="en-US"/>
          </a:p>
          <a:p>
            <a:pPr eaLnBrk="1" hangingPunct="1">
              <a:spcBef>
                <a:spcPct val="0"/>
              </a:spcBef>
            </a:pPr>
            <a:r>
              <a:rPr lang="en-US" altLang="en-US"/>
              <a:t>Cyber Bullying: 15.7% of Indiana high school students were electronically bullied in the past year</a:t>
            </a:r>
          </a:p>
          <a:p>
            <a:pPr eaLnBrk="1" hangingPunct="1">
              <a:spcBef>
                <a:spcPct val="0"/>
              </a:spcBef>
            </a:pPr>
            <a:r>
              <a:rPr lang="en-US" altLang="en-US"/>
              <a:t>Cyber Female: 20.6%</a:t>
            </a:r>
          </a:p>
          <a:p>
            <a:pPr eaLnBrk="1" hangingPunct="1">
              <a:spcBef>
                <a:spcPct val="0"/>
              </a:spcBef>
            </a:pPr>
            <a:r>
              <a:rPr lang="en-US" altLang="en-US"/>
              <a:t>Cyber Male: 11%</a:t>
            </a:r>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C3E78E43-308F-4BE2-8DB9-F58512FD8A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D712E9-E442-4D69-A6CC-1D44043C8C05}"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B09BCE-C005-4BED-9E6C-0189679866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DF4353C-FB67-4D9F-AB16-964B92C02E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Disparities:</a:t>
            </a:r>
          </a:p>
          <a:p>
            <a:pPr eaLnBrk="1" hangingPunct="1">
              <a:spcBef>
                <a:spcPct val="0"/>
              </a:spcBef>
            </a:pPr>
            <a:endParaRPr lang="en-US" altLang="en-US"/>
          </a:p>
          <a:p>
            <a:pPr eaLnBrk="1" hangingPunct="1">
              <a:spcBef>
                <a:spcPct val="0"/>
              </a:spcBef>
            </a:pPr>
            <a:r>
              <a:rPr lang="en-US" altLang="en-US"/>
              <a:t>- Many areas where we see improvement, but it is slow</a:t>
            </a:r>
          </a:p>
          <a:p>
            <a:pPr eaLnBrk="1" hangingPunct="1">
              <a:spcBef>
                <a:spcPct val="0"/>
              </a:spcBef>
            </a:pPr>
            <a:r>
              <a:rPr lang="en-US" altLang="en-US"/>
              <a:t>- Many areas are stagnant</a:t>
            </a:r>
          </a:p>
          <a:p>
            <a:pPr eaLnBrk="1" hangingPunct="1">
              <a:spcBef>
                <a:spcPct val="0"/>
              </a:spcBef>
            </a:pPr>
            <a:r>
              <a:rPr lang="en-US" altLang="en-US"/>
              <a:t>- Clear declines do exist as well</a:t>
            </a:r>
          </a:p>
        </p:txBody>
      </p:sp>
      <p:sp>
        <p:nvSpPr>
          <p:cNvPr id="38916" name="Slide Number Placeholder 3">
            <a:extLst>
              <a:ext uri="{FF2B5EF4-FFF2-40B4-BE49-F238E27FC236}">
                <a16:creationId xmlns:a16="http://schemas.microsoft.com/office/drawing/2014/main" id="{5B0CAA0D-8D44-42B5-A183-B3A9CA722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AF69B7-CA21-415C-AC34-4439D6EBC6AF}"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CBA7930-DA7F-4F90-9186-1A4F388CD7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0C85538-E4F7-4F17-BDDA-F00959E12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latin typeface="Acumin Pro"/>
              </a:rPr>
              <a:t>Black Hoosier youth are 3 times as likely to experience parental incarceration as their white peers.</a:t>
            </a:r>
          </a:p>
          <a:p>
            <a:pPr defTabSz="923925" eaLnBrk="1" hangingPunct="1">
              <a:spcBef>
                <a:spcPct val="0"/>
              </a:spcBef>
            </a:pPr>
            <a:r>
              <a:rPr lang="en-US" altLang="en-US"/>
              <a:t>More than 1 in 4 black children have experienced parental incarceration, compared to less than 1 in 10 for all other racial groups.</a:t>
            </a:r>
          </a:p>
          <a:p>
            <a:pPr defTabSz="923925" eaLnBrk="1" hangingPunct="1">
              <a:spcBef>
                <a:spcPct val="0"/>
              </a:spcBef>
            </a:pPr>
            <a:r>
              <a:rPr lang="en-US" altLang="en-US"/>
              <a:t>In comparison to national percentages, Indiana has a higher percentage of white, black and Other youth that have experienced parental incarceration.</a:t>
            </a:r>
          </a:p>
        </p:txBody>
      </p:sp>
      <p:sp>
        <p:nvSpPr>
          <p:cNvPr id="40964" name="Slide Number Placeholder 3">
            <a:extLst>
              <a:ext uri="{FF2B5EF4-FFF2-40B4-BE49-F238E27FC236}">
                <a16:creationId xmlns:a16="http://schemas.microsoft.com/office/drawing/2014/main" id="{769EC552-8371-4257-B03F-1BDF32FF5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FEABE1-63C5-45AC-B27E-B6F5F98679B4}"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D80BE2E-384C-4A79-BF58-1E6D269F2D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492100F-879F-4E15-80BE-DB66E8D818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t>Challenges and barriers exist in foster care as well.</a:t>
            </a:r>
          </a:p>
          <a:p>
            <a:pPr defTabSz="923925" eaLnBrk="1" hangingPunct="1">
              <a:spcBef>
                <a:spcPct val="0"/>
              </a:spcBef>
            </a:pPr>
            <a:r>
              <a:rPr lang="en-US" altLang="en-US"/>
              <a:t>Black and multiracial children are disproportionately represented among kids in the foster care system.</a:t>
            </a:r>
          </a:p>
          <a:p>
            <a:pPr defTabSz="923925" eaLnBrk="1" hangingPunct="1">
              <a:spcBef>
                <a:spcPct val="0"/>
              </a:spcBef>
            </a:pPr>
            <a:r>
              <a:rPr lang="en-US" altLang="en-US"/>
              <a:t>Black children account for just 11% of the total child population, but 20% of kids in foster care are black. </a:t>
            </a:r>
          </a:p>
        </p:txBody>
      </p:sp>
      <p:sp>
        <p:nvSpPr>
          <p:cNvPr id="43012" name="Slide Number Placeholder 3">
            <a:extLst>
              <a:ext uri="{FF2B5EF4-FFF2-40B4-BE49-F238E27FC236}">
                <a16:creationId xmlns:a16="http://schemas.microsoft.com/office/drawing/2014/main" id="{5C33DA52-365D-414E-BBD1-C0DDACB6C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342B84-E0B2-4BC7-9191-938CE21351FE}"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1973752-6042-4E41-9BEB-B2066EEFF5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0276136-FD26-4647-8ED5-E6F2255A26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t>Poverty has a massive impact.</a:t>
            </a:r>
          </a:p>
          <a:p>
            <a:pPr defTabSz="923925" eaLnBrk="1" hangingPunct="1">
              <a:spcBef>
                <a:spcPct val="0"/>
              </a:spcBef>
            </a:pPr>
            <a:r>
              <a:rPr lang="en-US" altLang="en-US"/>
              <a:t>Children who experience poverty are exposed to risks that may impair brain development and affect cognitive, social and emotional functioning. </a:t>
            </a:r>
          </a:p>
          <a:p>
            <a:pPr defTabSz="923925" eaLnBrk="1" hangingPunct="1">
              <a:spcBef>
                <a:spcPct val="0"/>
              </a:spcBef>
            </a:pPr>
            <a:r>
              <a:rPr lang="en-US" altLang="en-US"/>
              <a:t>These risks may lead to gaps in learning, knowledge and socio-emotional development </a:t>
            </a:r>
          </a:p>
          <a:p>
            <a:pPr defTabSz="923925" eaLnBrk="1" hangingPunct="1">
              <a:spcBef>
                <a:spcPct val="0"/>
              </a:spcBef>
            </a:pPr>
            <a:r>
              <a:rPr lang="en-US" altLang="en-US"/>
              <a:t>This can begin as early as infancy and get progressively wider over time.</a:t>
            </a:r>
          </a:p>
          <a:p>
            <a:pPr defTabSz="923925" eaLnBrk="1" hangingPunct="1">
              <a:spcBef>
                <a:spcPct val="0"/>
              </a:spcBef>
            </a:pPr>
            <a:r>
              <a:rPr lang="en-US" altLang="en-US"/>
              <a:t>1 in 5 Hoosier children (19.5%) live in poverty</a:t>
            </a:r>
          </a:p>
          <a:p>
            <a:pPr defTabSz="923925" eaLnBrk="1" hangingPunct="1">
              <a:spcBef>
                <a:spcPct val="0"/>
              </a:spcBef>
            </a:pPr>
            <a:r>
              <a:rPr lang="en-US" altLang="en-US"/>
              <a:t>Child poverty rates by county range from 4.9% in Hamilton county to 29.1% in Grant County.</a:t>
            </a:r>
          </a:p>
          <a:p>
            <a:pPr defTabSz="923925" eaLnBrk="1" hangingPunct="1">
              <a:spcBef>
                <a:spcPct val="0"/>
              </a:spcBef>
            </a:pPr>
            <a:r>
              <a:rPr lang="en-US" altLang="en-US"/>
              <a:t>Black Hoosier children are three times more likely to live in poverty than their white peers.</a:t>
            </a:r>
          </a:p>
          <a:p>
            <a:pPr defTabSz="923925" eaLnBrk="1" hangingPunct="1">
              <a:spcBef>
                <a:spcPct val="0"/>
              </a:spcBef>
            </a:pPr>
            <a:r>
              <a:rPr lang="en-US" altLang="en-US"/>
              <a:t>Children younger than age five are more likely to live in poverty (21.2%) than older children (18.9%).</a:t>
            </a:r>
          </a:p>
        </p:txBody>
      </p:sp>
      <p:sp>
        <p:nvSpPr>
          <p:cNvPr id="45060" name="Slide Number Placeholder 3">
            <a:extLst>
              <a:ext uri="{FF2B5EF4-FFF2-40B4-BE49-F238E27FC236}">
                <a16:creationId xmlns:a16="http://schemas.microsoft.com/office/drawing/2014/main" id="{7085E3C5-EC49-429B-A913-3D2FA421AE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0AE2E2-5365-4735-B165-983B0ABA51D2}"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D0DE0AB-5499-4FD4-BD76-66919BFF12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35D69E5-DA68-4A31-80D6-B17CCB5B89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our state to reach its fullest potential, it is critical that educational success reach all children. </a:t>
            </a:r>
          </a:p>
          <a:p>
            <a:pPr eaLnBrk="1" hangingPunct="1">
              <a:spcBef>
                <a:spcPct val="0"/>
              </a:spcBef>
            </a:pPr>
            <a:r>
              <a:rPr lang="en-US" altLang="en-US"/>
              <a:t>Education achievement gaps are pervasive and persistent across the education spectrum. </a:t>
            </a:r>
          </a:p>
          <a:p>
            <a:pPr eaLnBrk="1" hangingPunct="1">
              <a:spcBef>
                <a:spcPct val="0"/>
              </a:spcBef>
            </a:pPr>
            <a:r>
              <a:rPr lang="en-US" altLang="en-US"/>
              <a:t>Vulnerable groups lag behind their peers in school readiness, reading, grades, educational attainment and graduation.</a:t>
            </a:r>
          </a:p>
          <a:p>
            <a:pPr eaLnBrk="1" hangingPunct="1">
              <a:spcBef>
                <a:spcPct val="0"/>
              </a:spcBef>
            </a:pPr>
            <a:r>
              <a:rPr lang="en-US" altLang="en-US"/>
              <a:t>Groups most likely to be affected by achievement gaps include racial and ethnic minorities, low income students, English-language learners, and students with disabilities.</a:t>
            </a:r>
          </a:p>
          <a:p>
            <a:pPr eaLnBrk="1" hangingPunct="1">
              <a:spcBef>
                <a:spcPct val="0"/>
              </a:spcBef>
            </a:pPr>
            <a:endParaRPr lang="en-US" altLang="en-US"/>
          </a:p>
          <a:p>
            <a:pPr eaLnBrk="1" hangingPunct="1">
              <a:spcBef>
                <a:spcPct val="0"/>
              </a:spcBef>
            </a:pPr>
            <a:r>
              <a:rPr lang="en-US" altLang="en-US"/>
              <a:t>This particular figure shows the percentage of students in grades 3-8 passing both English Language Arts and Math ISTEP. </a:t>
            </a:r>
          </a:p>
          <a:p>
            <a:pPr eaLnBrk="1" hangingPunct="1">
              <a:spcBef>
                <a:spcPct val="0"/>
              </a:spcBef>
            </a:pPr>
            <a:r>
              <a:rPr lang="en-US" altLang="en-US"/>
              <a:t>Nearly 45 percentage points separate black students and Asian students.</a:t>
            </a:r>
          </a:p>
          <a:p>
            <a:pPr eaLnBrk="1" hangingPunct="1">
              <a:spcBef>
                <a:spcPct val="0"/>
              </a:spcBef>
            </a:pPr>
            <a:r>
              <a:rPr lang="en-US" altLang="en-US"/>
              <a:t>There is a gap of 30 percentage points between students that receive free/reduced meals and those that are paid meals.</a:t>
            </a:r>
          </a:p>
          <a:p>
            <a:pPr eaLnBrk="1" hangingPunct="1">
              <a:spcBef>
                <a:spcPct val="0"/>
              </a:spcBef>
            </a:pPr>
            <a:r>
              <a:rPr lang="en-US" altLang="en-US"/>
              <a:t>38 points separate students with disabilities and general education.</a:t>
            </a:r>
          </a:p>
          <a:p>
            <a:pPr eaLnBrk="1" hangingPunct="1">
              <a:spcBef>
                <a:spcPct val="0"/>
              </a:spcBef>
            </a:pPr>
            <a:r>
              <a:rPr lang="en-US" altLang="en-US"/>
              <a:t>17.4% of English learners passed both parts of ISTEP while 53% of Non-English Language Learners passed.</a:t>
            </a:r>
          </a:p>
        </p:txBody>
      </p:sp>
      <p:sp>
        <p:nvSpPr>
          <p:cNvPr id="47108" name="Slide Number Placeholder 3">
            <a:extLst>
              <a:ext uri="{FF2B5EF4-FFF2-40B4-BE49-F238E27FC236}">
                <a16:creationId xmlns:a16="http://schemas.microsoft.com/office/drawing/2014/main" id="{E21975F7-333E-4CE0-85E1-9D74BFCE06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DC5710-6FDC-46EE-ACD5-42BB5DB58E48}"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169BB43-7983-43E1-990F-02F850A2D9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B3B68E4-287B-4B1E-B2BC-C00F46A09E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t>In addition to performance, Disproportionality exists in educational systems such as special education programs, high ability programs and school discipline. </a:t>
            </a:r>
          </a:p>
          <a:p>
            <a:pPr defTabSz="923925" eaLnBrk="1" hangingPunct="1">
              <a:spcBef>
                <a:spcPct val="0"/>
              </a:spcBef>
            </a:pPr>
            <a:r>
              <a:rPr lang="en-US" altLang="en-US"/>
              <a:t>For example, children of color are significantly more likely to be identified for special education </a:t>
            </a:r>
          </a:p>
          <a:p>
            <a:pPr defTabSz="923925" eaLnBrk="1" hangingPunct="1">
              <a:spcBef>
                <a:spcPct val="0"/>
              </a:spcBef>
            </a:pPr>
            <a:r>
              <a:rPr lang="en-US" altLang="en-US"/>
              <a:t>and white students are 3 times more likely to be identified as high ability than their black peers.</a:t>
            </a:r>
          </a:p>
          <a:p>
            <a:pPr defTabSz="923925" eaLnBrk="1" hangingPunct="1">
              <a:spcBef>
                <a:spcPct val="0"/>
              </a:spcBef>
            </a:pPr>
            <a:r>
              <a:rPr lang="en-US" altLang="en-US"/>
              <a:t>Black students are 2.4 times more likely to receive in-school suspension, 4.6 times more likely to receive out-of-school suspension, and 2 times more likely to be expelled than their white peers.68 </a:t>
            </a:r>
          </a:p>
        </p:txBody>
      </p:sp>
      <p:sp>
        <p:nvSpPr>
          <p:cNvPr id="49156" name="Slide Number Placeholder 3">
            <a:extLst>
              <a:ext uri="{FF2B5EF4-FFF2-40B4-BE49-F238E27FC236}">
                <a16:creationId xmlns:a16="http://schemas.microsoft.com/office/drawing/2014/main" id="{411E34A6-CB4F-4E64-861B-46C3A47EE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76E650-BCDC-40A7-A4CF-B6CF148C2A5D}"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7520DDD-2DED-4BCC-9866-19A688BA52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A651F5A-8899-4D76-AFC5-1906CABA4A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our state to reach its full potential, it is critical that educational success reach all children.</a:t>
            </a:r>
          </a:p>
          <a:p>
            <a:pPr eaLnBrk="1" hangingPunct="1"/>
            <a:r>
              <a:rPr lang="en-US" altLang="en-US"/>
              <a:t>Vulnerable groups lag behind their peers in terms of school readiness, reading, grades and educational attainment. Groups most likely to be affected by achievement gaps include racial and ethnic minorities, low income</a:t>
            </a:r>
          </a:p>
          <a:p>
            <a:pPr eaLnBrk="1" hangingPunct="1"/>
            <a:r>
              <a:rPr lang="en-US" altLang="en-US"/>
              <a:t>students, English-language learners, and students with disabilities.</a:t>
            </a:r>
          </a:p>
        </p:txBody>
      </p:sp>
      <p:sp>
        <p:nvSpPr>
          <p:cNvPr id="4" name="Slide Number Placeholder 3">
            <a:extLst>
              <a:ext uri="{FF2B5EF4-FFF2-40B4-BE49-F238E27FC236}">
                <a16:creationId xmlns:a16="http://schemas.microsoft.com/office/drawing/2014/main" id="{FC8FE65E-A833-46B8-B082-CAC0C746C8CC}"/>
              </a:ext>
            </a:extLst>
          </p:cNvPr>
          <p:cNvSpPr>
            <a:spLocks noGrp="1"/>
          </p:cNvSpPr>
          <p:nvPr>
            <p:ph type="sldNum" sz="quarter" idx="5"/>
          </p:nvPr>
        </p:nvSpPr>
        <p:spPr/>
        <p:txBody>
          <a:bodyPr/>
          <a:lstStyle/>
          <a:p>
            <a:pPr>
              <a:defRPr/>
            </a:pPr>
            <a:fld id="{3FDDF96F-BA7F-420E-AFF2-09A075621F56}" type="slidenum">
              <a:rPr lang="en-US" smtClean="0"/>
              <a:pPr>
                <a:defRPr/>
              </a:pPr>
              <a:t>19</a:t>
            </a:fld>
            <a:endParaRPr lang="en-US"/>
          </a:p>
        </p:txBody>
      </p:sp>
    </p:spTree>
    <p:extLst>
      <p:ext uri="{BB962C8B-B14F-4D97-AF65-F5344CB8AC3E}">
        <p14:creationId xmlns:p14="http://schemas.microsoft.com/office/powerpoint/2010/main" val="345206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820801A-CE07-4BB0-8125-76D50AA758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946362D-F84F-46EE-A39A-B081C3B635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Understanding the state of the child is essential. </a:t>
            </a:r>
          </a:p>
          <a:p>
            <a:pPr eaLnBrk="1" hangingPunct="1">
              <a:spcBef>
                <a:spcPct val="0"/>
              </a:spcBef>
            </a:pPr>
            <a:r>
              <a:rPr lang="en-US" altLang="en-US"/>
              <a:t>We all benefit when the next generation is healthy, safe, well-educated and economically secure.</a:t>
            </a:r>
          </a:p>
          <a:p>
            <a:pPr eaLnBrk="1" hangingPunct="1">
              <a:spcBef>
                <a:spcPct val="0"/>
              </a:spcBef>
            </a:pPr>
            <a:endParaRPr lang="en-US" altLang="en-US"/>
          </a:p>
          <a:p>
            <a:pPr eaLnBrk="1" hangingPunct="1">
              <a:spcBef>
                <a:spcPct val="0"/>
              </a:spcBef>
            </a:pPr>
            <a:r>
              <a:rPr lang="en-US" altLang="en-US"/>
              <a:t>Today, we will provide information to better understand the whole story. </a:t>
            </a:r>
          </a:p>
          <a:p>
            <a:pPr eaLnBrk="1" hangingPunct="1">
              <a:spcBef>
                <a:spcPct val="0"/>
              </a:spcBef>
            </a:pPr>
            <a:r>
              <a:rPr lang="en-US" altLang="en-US"/>
              <a:t>In our every day work, it can be easy to become hyper-focused on the data within our individual expertise or discipline. </a:t>
            </a:r>
          </a:p>
          <a:p>
            <a:pPr eaLnBrk="1" hangingPunct="1">
              <a:spcBef>
                <a:spcPct val="0"/>
              </a:spcBef>
            </a:pPr>
            <a:r>
              <a:rPr lang="en-US" altLang="en-US"/>
              <a:t>The State of the Child will focus on five areas.</a:t>
            </a:r>
          </a:p>
          <a:p>
            <a:pPr eaLnBrk="1" hangingPunct="1">
              <a:spcBef>
                <a:spcPct val="0"/>
              </a:spcBef>
            </a:pPr>
            <a:r>
              <a:rPr lang="en-US" altLang="en-US"/>
              <a:t>This will provide a comprehensive view of child well-being.</a:t>
            </a:r>
          </a:p>
          <a:p>
            <a:pPr eaLnBrk="1" hangingPunct="1">
              <a:spcBef>
                <a:spcPct val="0"/>
              </a:spcBef>
            </a:pPr>
            <a:endParaRPr lang="en-US" altLang="en-US"/>
          </a:p>
          <a:p>
            <a:pPr eaLnBrk="1" hangingPunct="1">
              <a:spcBef>
                <a:spcPct val="0"/>
              </a:spcBef>
            </a:pPr>
            <a:r>
              <a:rPr lang="en-US" altLang="en-US"/>
              <a:t>We hope today to sparks discussion that leads to action. </a:t>
            </a:r>
          </a:p>
          <a:p>
            <a:pPr eaLnBrk="1" hangingPunct="1">
              <a:spcBef>
                <a:spcPct val="0"/>
              </a:spcBef>
            </a:pPr>
            <a:r>
              <a:rPr lang="en-US" altLang="en-US"/>
              <a:t>As you listen to the data, and there will be a lot of it, lean into what stirs and inspires you.</a:t>
            </a:r>
          </a:p>
          <a:p>
            <a:pPr eaLnBrk="1" hangingPunct="1">
              <a:spcBef>
                <a:spcPct val="0"/>
              </a:spcBef>
            </a:pPr>
            <a:endParaRPr lang="en-US" altLang="en-US"/>
          </a:p>
          <a:p>
            <a:pPr eaLnBrk="1" hangingPunct="1">
              <a:spcBef>
                <a:spcPct val="0"/>
              </a:spcBef>
            </a:pPr>
            <a:r>
              <a:rPr lang="en-US" altLang="en-US"/>
              <a:t>Finally, for the needle to move for children in our state it is going to take all of us collectively. </a:t>
            </a:r>
          </a:p>
          <a:p>
            <a:pPr eaLnBrk="1" hangingPunct="1">
              <a:spcBef>
                <a:spcPct val="0"/>
              </a:spcBef>
            </a:pPr>
            <a:r>
              <a:rPr lang="en-US" altLang="en-US"/>
              <a:t>The State of the Child provides us a foundation to find ways to work together as a community so all youth can reach their full potential.</a:t>
            </a:r>
          </a:p>
          <a:p>
            <a:pPr eaLnBrk="1" hangingPunct="1">
              <a:spcBef>
                <a:spcPct val="0"/>
              </a:spcBef>
            </a:pPr>
            <a:endParaRPr lang="en-US" altLang="en-US"/>
          </a:p>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7C60BAEA-E935-4D0B-A0FA-8AEA2FF91E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640DC7-7B67-4439-AC63-0D3FE7C607E9}"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33D6024-0546-4C0B-ACAC-B4BE2A3930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53A7DF5-CD78-4D2F-8F02-65F539E841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our state to reach its full potential, it is critical that educational success reach all children.</a:t>
            </a:r>
          </a:p>
          <a:p>
            <a:pPr eaLnBrk="1" hangingPunct="1"/>
            <a:r>
              <a:rPr lang="en-US" altLang="en-US"/>
              <a:t>Vulnerable groups lag behind their peers in terms of school readiness, reading, grades and educational attainment. Groups most likely to be affected by achievement gaps include racial and ethnic minorities, low income</a:t>
            </a:r>
          </a:p>
          <a:p>
            <a:pPr eaLnBrk="1" hangingPunct="1"/>
            <a:r>
              <a:rPr lang="en-US" altLang="en-US"/>
              <a:t>students, English-language learners, and students with disabilities.</a:t>
            </a:r>
          </a:p>
        </p:txBody>
      </p:sp>
      <p:sp>
        <p:nvSpPr>
          <p:cNvPr id="4" name="Slide Number Placeholder 3">
            <a:extLst>
              <a:ext uri="{FF2B5EF4-FFF2-40B4-BE49-F238E27FC236}">
                <a16:creationId xmlns:a16="http://schemas.microsoft.com/office/drawing/2014/main" id="{3E5B7626-3368-41FE-AA07-72F235B8120A}"/>
              </a:ext>
            </a:extLst>
          </p:cNvPr>
          <p:cNvSpPr>
            <a:spLocks noGrp="1"/>
          </p:cNvSpPr>
          <p:nvPr>
            <p:ph type="sldNum" sz="quarter" idx="5"/>
          </p:nvPr>
        </p:nvSpPr>
        <p:spPr/>
        <p:txBody>
          <a:bodyPr/>
          <a:lstStyle/>
          <a:p>
            <a:pPr>
              <a:defRPr/>
            </a:pPr>
            <a:fld id="{EAE40C79-0E65-4BF8-97DB-9FE6D4CBBDFB}" type="slidenum">
              <a:rPr lang="en-US" smtClean="0"/>
              <a:pPr>
                <a:defRPr/>
              </a:pPr>
              <a:t>20</a:t>
            </a:fld>
            <a:endParaRPr lang="en-US"/>
          </a:p>
        </p:txBody>
      </p:sp>
    </p:spTree>
    <p:extLst>
      <p:ext uri="{BB962C8B-B14F-4D97-AF65-F5344CB8AC3E}">
        <p14:creationId xmlns:p14="http://schemas.microsoft.com/office/powerpoint/2010/main" val="849003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D9E41E8-5F6A-4476-84BA-C99A2F6C6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4856488-72E9-433A-A8DF-6423329105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child’s first year of life is the most fragile.</a:t>
            </a:r>
          </a:p>
          <a:p>
            <a:pPr eaLnBrk="1" hangingPunct="1">
              <a:spcBef>
                <a:spcPct val="0"/>
              </a:spcBef>
            </a:pPr>
            <a:r>
              <a:rPr lang="en-US" altLang="en-US"/>
              <a:t>In his 2018 State of the State address, Gov. Eric Holcomb set the goal for Indiana to become the best state in the Midwest for infant mortality rates by 2024, challenging us to work together to improve conditions for infants. The governor rightly labeled our current infant mortality rate as “unacceptable.” Indiana is ranked 41st nationally, with our babies being 24 percent more likely to die before their first birthday than infants nationally.  </a:t>
            </a:r>
          </a:p>
          <a:p>
            <a:pPr eaLnBrk="1" hangingPunct="1">
              <a:spcBef>
                <a:spcPct val="0"/>
              </a:spcBef>
            </a:pPr>
            <a:r>
              <a:rPr lang="en-US" altLang="en-US"/>
              <a:t>When you examine infant mortality by race, the disparities are clear. </a:t>
            </a:r>
          </a:p>
          <a:p>
            <a:pPr eaLnBrk="1" hangingPunct="1">
              <a:spcBef>
                <a:spcPct val="0"/>
              </a:spcBef>
            </a:pPr>
            <a:r>
              <a:rPr lang="en-US" altLang="en-US"/>
              <a:t>Indiana’s black infants are twice as likely as white babies to die before their first birthday, with this disparity widening over the prior year. </a:t>
            </a:r>
          </a:p>
        </p:txBody>
      </p:sp>
      <p:sp>
        <p:nvSpPr>
          <p:cNvPr id="51204" name="Slide Number Placeholder 3">
            <a:extLst>
              <a:ext uri="{FF2B5EF4-FFF2-40B4-BE49-F238E27FC236}">
                <a16:creationId xmlns:a16="http://schemas.microsoft.com/office/drawing/2014/main" id="{1513D9BE-DD32-4FD5-B6F4-C4939951FF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A0A4B8-213D-4C3B-AAC6-948E325C4FD5}"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0D6916B-5C38-40F9-B7B8-991BEB96D4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81BA989-0D13-4B6F-915E-E9B2BAB04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t>Disparities are also prevalent when it comes to youth suicide and sexual orientation. </a:t>
            </a:r>
          </a:p>
          <a:p>
            <a:pPr defTabSz="923925" eaLnBrk="1" hangingPunct="1">
              <a:spcBef>
                <a:spcPct val="0"/>
              </a:spcBef>
            </a:pPr>
            <a:r>
              <a:rPr lang="en-US" altLang="en-US"/>
              <a:t>Indiana ranks 3rd out of 36 states in the percentage of high school students who seriously considered attempting suicide.</a:t>
            </a:r>
          </a:p>
          <a:p>
            <a:pPr defTabSz="923925" eaLnBrk="1" hangingPunct="1">
              <a:spcBef>
                <a:spcPct val="0"/>
              </a:spcBef>
            </a:pPr>
            <a:r>
              <a:rPr lang="en-US" altLang="en-US"/>
              <a:t>1 in 5 Hoosier high school students seriously considered suicide in the past year.</a:t>
            </a:r>
          </a:p>
          <a:p>
            <a:pPr defTabSz="923925" eaLnBrk="1" hangingPunct="1">
              <a:spcBef>
                <a:spcPct val="0"/>
              </a:spcBef>
            </a:pPr>
            <a:r>
              <a:rPr lang="en-US" altLang="en-US"/>
              <a:t>Significant disparities exist. </a:t>
            </a:r>
          </a:p>
          <a:p>
            <a:pPr defTabSz="923925" eaLnBrk="1" hangingPunct="1">
              <a:spcBef>
                <a:spcPct val="0"/>
              </a:spcBef>
            </a:pPr>
            <a:r>
              <a:rPr lang="en-US" altLang="en-US"/>
              <a:t>LGB youth, females, and students of color are significantly more likely to struggle with suicidal ideation.</a:t>
            </a:r>
          </a:p>
          <a:p>
            <a:pPr defTabSz="923925" eaLnBrk="1" hangingPunct="1">
              <a:spcBef>
                <a:spcPct val="0"/>
              </a:spcBef>
            </a:pPr>
            <a:r>
              <a:rPr lang="en-US" altLang="en-US"/>
              <a:t>Nearly half of LGB students seriously considered suicide in the past year.</a:t>
            </a:r>
          </a:p>
        </p:txBody>
      </p:sp>
      <p:sp>
        <p:nvSpPr>
          <p:cNvPr id="53252" name="Slide Number Placeholder 3">
            <a:extLst>
              <a:ext uri="{FF2B5EF4-FFF2-40B4-BE49-F238E27FC236}">
                <a16:creationId xmlns:a16="http://schemas.microsoft.com/office/drawing/2014/main" id="{FD8BE65E-F71B-47A6-9C0B-FCF3798EF6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38DB56-663F-4D31-B118-7062119B3735}"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92FEB79-CB4B-4409-9B24-111F5CEFD8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40C0EFE-3602-44F6-8F02-CEF6E77ED5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r>
              <a:rPr lang="en-US" altLang="en-US"/>
              <a:t>Juvenile Justice has important consequences for both youth and communities.</a:t>
            </a:r>
          </a:p>
          <a:p>
            <a:pPr defTabSz="923925" eaLnBrk="1" hangingPunct="1">
              <a:spcBef>
                <a:spcPct val="0"/>
              </a:spcBef>
            </a:pPr>
            <a:r>
              <a:rPr lang="en-US" altLang="en-US"/>
              <a:t>Did you know it costs an estimated $265 each to day to house a youth in confinement.</a:t>
            </a:r>
          </a:p>
          <a:p>
            <a:pPr defTabSz="923925" eaLnBrk="1" hangingPunct="1">
              <a:spcBef>
                <a:spcPct val="0"/>
              </a:spcBef>
            </a:pPr>
            <a:r>
              <a:rPr lang="en-US" altLang="en-US"/>
              <a:t>Youth of color experience disproportionate contact with the juvenile justice system.</a:t>
            </a:r>
          </a:p>
          <a:p>
            <a:pPr defTabSz="923925" eaLnBrk="1" hangingPunct="1">
              <a:spcBef>
                <a:spcPct val="0"/>
              </a:spcBef>
            </a:pPr>
            <a:r>
              <a:rPr lang="en-US" altLang="en-US"/>
              <a:t>Black youth account for 32.5% of youth confined, but just 12.5% of the total population of children ages 10-17.</a:t>
            </a:r>
          </a:p>
        </p:txBody>
      </p:sp>
      <p:sp>
        <p:nvSpPr>
          <p:cNvPr id="55300" name="Slide Number Placeholder 3">
            <a:extLst>
              <a:ext uri="{FF2B5EF4-FFF2-40B4-BE49-F238E27FC236}">
                <a16:creationId xmlns:a16="http://schemas.microsoft.com/office/drawing/2014/main" id="{0361FDE8-49A7-44F5-AE2C-24F80BFBF2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B67504-07E1-4F34-8E4D-E8225E5CB695}"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0D1F080-F39E-4784-BE42-572926145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ED0F8F-1AEA-441A-8B69-72322F174199}"/>
              </a:ext>
            </a:extLst>
          </p:cNvPr>
          <p:cNvSpPr>
            <a:spLocks noGrp="1"/>
          </p:cNvSpPr>
          <p:nvPr>
            <p:ph type="body" idx="1"/>
          </p:nvPr>
        </p:nvSpPr>
        <p:spPr/>
        <p:txBody>
          <a:bodyPr/>
          <a:lstStyle/>
          <a:p>
            <a:pPr eaLnBrk="1" fontAlgn="auto" hangingPunct="1">
              <a:spcBef>
                <a:spcPts val="0"/>
              </a:spcBef>
              <a:spcAft>
                <a:spcPts val="0"/>
              </a:spcAft>
              <a:defRPr/>
            </a:pPr>
            <a:r>
              <a:rPr lang="en-US" dirty="0">
                <a:solidFill>
                  <a:schemeClr val="tx1">
                    <a:lumMod val="85000"/>
                    <a:lumOff val="15000"/>
                  </a:schemeClr>
                </a:solidFill>
              </a:rPr>
              <a:t>The data is clear; </a:t>
            </a:r>
            <a:r>
              <a:rPr lang="en-US" b="1" dirty="0">
                <a:solidFill>
                  <a:schemeClr val="tx1">
                    <a:lumMod val="85000"/>
                    <a:lumOff val="15000"/>
                  </a:schemeClr>
                </a:solidFill>
                <a:latin typeface="AlternateGotNo2D"/>
              </a:rPr>
              <a:t>Clear disproportionate challenges and barriers exist </a:t>
            </a:r>
            <a:r>
              <a:rPr lang="en-US" dirty="0">
                <a:solidFill>
                  <a:schemeClr val="tx1">
                    <a:lumMod val="85000"/>
                    <a:lumOff val="15000"/>
                  </a:schemeClr>
                </a:solidFill>
                <a:latin typeface="AlternateGotNo2D"/>
              </a:rPr>
              <a:t>for children by race, place, income and immigrant status.</a:t>
            </a:r>
          </a:p>
          <a:p>
            <a:pPr eaLnBrk="1" fontAlgn="auto" hangingPunct="1">
              <a:spcBef>
                <a:spcPts val="0"/>
              </a:spcBef>
              <a:spcAft>
                <a:spcPts val="0"/>
              </a:spcAft>
              <a:defRPr/>
            </a:pPr>
            <a:r>
              <a:rPr lang="en-US" dirty="0">
                <a:solidFill>
                  <a:schemeClr val="tx1">
                    <a:lumMod val="85000"/>
                    <a:lumOff val="15000"/>
                  </a:schemeClr>
                </a:solidFill>
              </a:rPr>
              <a:t>highlights, national rankings and numerous data points across the five domains. </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Now, we are going to take a deeper look and explore the data, impact and solutions on three key areas.</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 I would like to introduce you Katie Kincaid, Data &amp; Research Manager. Katie is the primary author of the 2018 Indiana Kids COUNT Data Book and County profiles.</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 Thank you, Charlie.</a:t>
            </a:r>
          </a:p>
          <a:p>
            <a:pPr eaLnBrk="1" fontAlgn="auto" hangingPunct="1">
              <a:spcBef>
                <a:spcPts val="0"/>
              </a:spcBef>
              <a:spcAft>
                <a:spcPts val="0"/>
              </a:spcAft>
              <a:defRPr/>
            </a:pPr>
            <a:endParaRPr lang="en-US" dirty="0">
              <a:solidFill>
                <a:srgbClr val="FFFFFF"/>
              </a:solidFill>
            </a:endParaRPr>
          </a:p>
          <a:p>
            <a:pPr eaLnBrk="1" fontAlgn="auto" hangingPunct="1">
              <a:spcBef>
                <a:spcPts val="0"/>
              </a:spcBef>
              <a:spcAft>
                <a:spcPts val="0"/>
              </a:spcAft>
              <a:defRPr/>
            </a:pPr>
            <a:endParaRPr lang="en-US" dirty="0"/>
          </a:p>
        </p:txBody>
      </p:sp>
      <p:sp>
        <p:nvSpPr>
          <p:cNvPr id="57348" name="Slide Number Placeholder 3">
            <a:extLst>
              <a:ext uri="{FF2B5EF4-FFF2-40B4-BE49-F238E27FC236}">
                <a16:creationId xmlns:a16="http://schemas.microsoft.com/office/drawing/2014/main" id="{41899A09-8FF4-442F-BF1B-D10CE55D7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ADB117-AB56-4E3A-A636-AABD1600BD59}"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0D1F080-F39E-4784-BE42-572926145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ED0F8F-1AEA-441A-8B69-72322F174199}"/>
              </a:ext>
            </a:extLst>
          </p:cNvPr>
          <p:cNvSpPr>
            <a:spLocks noGrp="1"/>
          </p:cNvSpPr>
          <p:nvPr>
            <p:ph type="body" idx="1"/>
          </p:nvPr>
        </p:nvSpPr>
        <p:spPr/>
        <p:txBody>
          <a:bodyPr/>
          <a:lstStyle/>
          <a:p>
            <a:pPr eaLnBrk="1" fontAlgn="auto" hangingPunct="1">
              <a:spcBef>
                <a:spcPts val="0"/>
              </a:spcBef>
              <a:spcAft>
                <a:spcPts val="0"/>
              </a:spcAft>
              <a:defRPr/>
            </a:pPr>
            <a:r>
              <a:rPr lang="en-US" dirty="0">
                <a:solidFill>
                  <a:schemeClr val="tx1">
                    <a:lumMod val="85000"/>
                    <a:lumOff val="15000"/>
                  </a:schemeClr>
                </a:solidFill>
              </a:rPr>
              <a:t>The data is clear; </a:t>
            </a:r>
            <a:r>
              <a:rPr lang="en-US" b="1" dirty="0">
                <a:solidFill>
                  <a:schemeClr val="tx1">
                    <a:lumMod val="85000"/>
                    <a:lumOff val="15000"/>
                  </a:schemeClr>
                </a:solidFill>
                <a:latin typeface="AlternateGotNo2D"/>
              </a:rPr>
              <a:t>Clear disproportionate challenges and barriers exist </a:t>
            </a:r>
            <a:r>
              <a:rPr lang="en-US" dirty="0">
                <a:solidFill>
                  <a:schemeClr val="tx1">
                    <a:lumMod val="85000"/>
                    <a:lumOff val="15000"/>
                  </a:schemeClr>
                </a:solidFill>
                <a:latin typeface="AlternateGotNo2D"/>
              </a:rPr>
              <a:t>for children by race, place, income and immigrant status.</a:t>
            </a:r>
          </a:p>
          <a:p>
            <a:pPr eaLnBrk="1" fontAlgn="auto" hangingPunct="1">
              <a:spcBef>
                <a:spcPts val="0"/>
              </a:spcBef>
              <a:spcAft>
                <a:spcPts val="0"/>
              </a:spcAft>
              <a:defRPr/>
            </a:pPr>
            <a:r>
              <a:rPr lang="en-US" dirty="0">
                <a:solidFill>
                  <a:schemeClr val="tx1">
                    <a:lumMod val="85000"/>
                    <a:lumOff val="15000"/>
                  </a:schemeClr>
                </a:solidFill>
              </a:rPr>
              <a:t>highlights, national rankings and numerous data points across the five domains. </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Now, we are going to take a deeper look and explore the data, impact and solutions on three key areas.</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 I would like to introduce you Katie Kincaid, Data &amp; Research Manager. Katie is the primary author of the 2018 Indiana Kids COUNT Data Book and County profiles.</a:t>
            </a:r>
          </a:p>
          <a:p>
            <a:pPr eaLnBrk="1" fontAlgn="auto" hangingPunct="1">
              <a:spcBef>
                <a:spcPts val="0"/>
              </a:spcBef>
              <a:spcAft>
                <a:spcPts val="0"/>
              </a:spcAft>
              <a:defRPr/>
            </a:pPr>
            <a:endParaRPr lang="en-US" dirty="0">
              <a:solidFill>
                <a:schemeClr val="tx1">
                  <a:lumMod val="85000"/>
                  <a:lumOff val="15000"/>
                </a:schemeClr>
              </a:solidFill>
            </a:endParaRPr>
          </a:p>
          <a:p>
            <a:pPr eaLnBrk="1" fontAlgn="auto" hangingPunct="1">
              <a:spcBef>
                <a:spcPts val="0"/>
              </a:spcBef>
              <a:spcAft>
                <a:spcPts val="0"/>
              </a:spcAft>
              <a:defRPr/>
            </a:pPr>
            <a:r>
              <a:rPr lang="en-US" dirty="0">
                <a:solidFill>
                  <a:schemeClr val="tx1">
                    <a:lumMod val="85000"/>
                    <a:lumOff val="15000"/>
                  </a:schemeClr>
                </a:solidFill>
              </a:rPr>
              <a:t>: Thank you, Charlie.</a:t>
            </a:r>
          </a:p>
          <a:p>
            <a:pPr eaLnBrk="1" fontAlgn="auto" hangingPunct="1">
              <a:spcBef>
                <a:spcPts val="0"/>
              </a:spcBef>
              <a:spcAft>
                <a:spcPts val="0"/>
              </a:spcAft>
              <a:defRPr/>
            </a:pPr>
            <a:endParaRPr lang="en-US" dirty="0">
              <a:solidFill>
                <a:srgbClr val="FFFFFF"/>
              </a:solidFill>
            </a:endParaRPr>
          </a:p>
          <a:p>
            <a:pPr eaLnBrk="1" fontAlgn="auto" hangingPunct="1">
              <a:spcBef>
                <a:spcPts val="0"/>
              </a:spcBef>
              <a:spcAft>
                <a:spcPts val="0"/>
              </a:spcAft>
              <a:defRPr/>
            </a:pPr>
            <a:endParaRPr lang="en-US" dirty="0"/>
          </a:p>
        </p:txBody>
      </p:sp>
      <p:sp>
        <p:nvSpPr>
          <p:cNvPr id="57348" name="Slide Number Placeholder 3">
            <a:extLst>
              <a:ext uri="{FF2B5EF4-FFF2-40B4-BE49-F238E27FC236}">
                <a16:creationId xmlns:a16="http://schemas.microsoft.com/office/drawing/2014/main" id="{41899A09-8FF4-442F-BF1B-D10CE55D7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ADB117-AB56-4E3A-A636-AABD1600BD59}"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136573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397A69A-6B45-45AC-9A84-1164BAB276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4A4BC8-2766-480B-8FA9-51437464FB23}"/>
              </a:ext>
            </a:extLst>
          </p:cNvPr>
          <p:cNvSpPr>
            <a:spLocks noGrp="1"/>
          </p:cNvSpPr>
          <p:nvPr>
            <p:ph type="body" idx="1"/>
          </p:nvPr>
        </p:nvSpPr>
        <p:spPr/>
        <p:txBody>
          <a:bodyPr/>
          <a:lstStyle/>
          <a:p>
            <a:pPr eaLnBrk="1" fontAlgn="auto" hangingPunct="1">
              <a:spcBef>
                <a:spcPts val="0"/>
              </a:spcBef>
              <a:spcAft>
                <a:spcPts val="0"/>
              </a:spcAft>
              <a:defRPr/>
            </a:pPr>
            <a:r>
              <a:rPr lang="en-US" dirty="0"/>
              <a:t>Children are placed in foster care when it’s not safe for them to remain at home, and placement in foster care is associated with many unique challenges for kids.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 some cases, foster kids may experience multiple placements before they’re reunited with parents or find a permanent family.</a:t>
            </a:r>
          </a:p>
          <a:p>
            <a:pPr eaLnBrk="1" fontAlgn="auto" hangingPunct="1">
              <a:spcBef>
                <a:spcPts val="0"/>
              </a:spcBef>
              <a:spcAft>
                <a:spcPts val="0"/>
              </a:spcAft>
              <a:defRPr/>
            </a:pPr>
            <a:r>
              <a:rPr lang="en-US" dirty="0"/>
              <a:t>1 in 4 foster children experience more than two placements while in foster care. Children who move around from home to home may have difficulty maintaining important relationships with teachers, peers and friends – relationships we know are critical for children’s long-term development. Children who are older, a racial or ethnic minority, or have special needs are more likely to experience multiple placements.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Children in foster care experience separation from their family and familiar surroundings. When these separations are sudden, unexpected or prolonged, they can interfere with a child’s ability to adjust to their new everyday life and develop healthy coping strategies.</a:t>
            </a:r>
          </a:p>
          <a:p>
            <a:pPr marL="173422" indent="-173422" eaLnBrk="1" fontAlgn="auto" hangingPunct="1">
              <a:spcBef>
                <a:spcPts val="0"/>
              </a:spcBef>
              <a:spcAft>
                <a:spcPts val="0"/>
              </a:spcAft>
              <a:buFontTx/>
              <a:buChar char="-"/>
              <a:defRPr/>
            </a:pPr>
            <a:endParaRPr lang="en-US" dirty="0"/>
          </a:p>
          <a:p>
            <a:pPr eaLnBrk="1" fontAlgn="auto" hangingPunct="1">
              <a:spcBef>
                <a:spcPts val="0"/>
              </a:spcBef>
              <a:spcAft>
                <a:spcPts val="0"/>
              </a:spcAft>
              <a:defRPr/>
            </a:pPr>
            <a:r>
              <a:rPr lang="en-US" dirty="0"/>
              <a:t>In some cases, Hoosier children spend significant amounts of time in foster care waiting to be adopted.</a:t>
            </a:r>
          </a:p>
          <a:p>
            <a:pPr eaLnBrk="1" fontAlgn="auto" hangingPunct="1">
              <a:spcBef>
                <a:spcPts val="0"/>
              </a:spcBef>
              <a:spcAft>
                <a:spcPts val="0"/>
              </a:spcAft>
              <a:defRPr/>
            </a:pPr>
            <a:r>
              <a:rPr lang="en-US" dirty="0"/>
              <a:t>Of children in foster care waiting for adoption, more than 1 in 3 (37%) have been waiting three years or longer, and 1 in 8 (12%) have been waiting five years or longer.</a:t>
            </a:r>
          </a:p>
        </p:txBody>
      </p:sp>
      <p:sp>
        <p:nvSpPr>
          <p:cNvPr id="67588" name="Slide Number Placeholder 3">
            <a:extLst>
              <a:ext uri="{FF2B5EF4-FFF2-40B4-BE49-F238E27FC236}">
                <a16:creationId xmlns:a16="http://schemas.microsoft.com/office/drawing/2014/main" id="{58223B06-2B94-46BD-B658-33355019B7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C2AD84-0366-4F36-9982-A45CAE576342}"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13006E8-F3C1-4066-8751-46F4207614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247C4D2D-07CC-4986-8F47-38741215A3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it comes to addressing these issues, individuals, organizations, communities, leaders, and policy makers are all part of the solution. </a:t>
            </a:r>
          </a:p>
          <a:p>
            <a:pPr eaLnBrk="1" hangingPunct="1">
              <a:spcBef>
                <a:spcPct val="0"/>
              </a:spcBef>
            </a:pPr>
            <a:r>
              <a:rPr lang="en-US" altLang="en-US"/>
              <a:t>Inclusive family engagement practices – foster parents, kinship caregivers, grandparents</a:t>
            </a:r>
          </a:p>
          <a:p>
            <a:pPr eaLnBrk="1" hangingPunct="1">
              <a:spcBef>
                <a:spcPct val="0"/>
              </a:spcBef>
            </a:pPr>
            <a:r>
              <a:rPr lang="en-US" altLang="en-US"/>
              <a:t>Mental health care for kids who have separated from family</a:t>
            </a:r>
          </a:p>
          <a:p>
            <a:pPr eaLnBrk="1" hangingPunct="1">
              <a:spcBef>
                <a:spcPct val="0"/>
              </a:spcBef>
            </a:pPr>
            <a:r>
              <a:rPr lang="en-US" altLang="en-US"/>
              <a:t>Social supports for kinship caregivers – those grandparents and other relatives providing care for kids outside the formal foster care system</a:t>
            </a:r>
          </a:p>
          <a:p>
            <a:pPr eaLnBrk="1" hangingPunct="1">
              <a:spcBef>
                <a:spcPct val="0"/>
              </a:spcBef>
            </a:pPr>
            <a:endParaRPr lang="en-US" altLang="en-US"/>
          </a:p>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CEAD0F4A-FA3F-42A1-B3A0-8F49F28E90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EAE819-4C10-47CF-98A8-3DE6E598576A}" type="slidenum">
              <a:rPr lang="en-US" altLang="en-US" smtClean="0"/>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9740DAD-DDA6-4048-AF0F-02AE82E1F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2DDABB77-8B52-4642-A45E-AA3B7BE0F7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Poverty: Poverty can threaten children’s early development and limit access to high-quality learning environments</a:t>
            </a:r>
          </a:p>
          <a:p>
            <a:pPr eaLnBrk="1" hangingPunct="1"/>
            <a:endParaRPr lang="en-US" altLang="en-US"/>
          </a:p>
          <a:p>
            <a:pPr eaLnBrk="1" hangingPunct="1"/>
            <a:r>
              <a:rPr lang="en-US" altLang="en-US"/>
              <a:t>Parental factors: Parents’ educational attainment, community connections, and knowledge of the education system affect their children’s educational achievement</a:t>
            </a:r>
          </a:p>
          <a:p>
            <a:pPr eaLnBrk="1" hangingPunct="1"/>
            <a:endParaRPr lang="en-US" altLang="en-US"/>
          </a:p>
          <a:p>
            <a:pPr eaLnBrk="1" hangingPunct="1"/>
            <a:r>
              <a:rPr lang="en-US" altLang="en-US"/>
              <a:t>Community segregation: Segregation of communities by socioeconomic status and race leads to a concentration of factors associated with achievement gaps, such as less experienced teaching staff.</a:t>
            </a:r>
          </a:p>
          <a:p>
            <a:pPr eaLnBrk="1" hangingPunct="1"/>
            <a:endParaRPr lang="en-US" altLang="en-US"/>
          </a:p>
          <a:p>
            <a:pPr eaLnBrk="1" hangingPunct="1"/>
            <a:r>
              <a:rPr lang="en-US" altLang="en-US"/>
              <a:t>Teacher performance: Teachers are estimated to have a two to three times larger impact on achievement than any other school factor. Less</a:t>
            </a:r>
          </a:p>
          <a:p>
            <a:pPr eaLnBrk="1" hangingPunct="1"/>
            <a:r>
              <a:rPr lang="en-US" altLang="en-US"/>
              <a:t>experienced teachers are more likely to teach in low income schools than more experienced teachers.</a:t>
            </a:r>
          </a:p>
        </p:txBody>
      </p:sp>
      <p:sp>
        <p:nvSpPr>
          <p:cNvPr id="4" name="Slide Number Placeholder 3">
            <a:extLst>
              <a:ext uri="{FF2B5EF4-FFF2-40B4-BE49-F238E27FC236}">
                <a16:creationId xmlns:a16="http://schemas.microsoft.com/office/drawing/2014/main" id="{859B669F-3B77-49DD-A218-E5C6AEBB5B3F}"/>
              </a:ext>
            </a:extLst>
          </p:cNvPr>
          <p:cNvSpPr>
            <a:spLocks noGrp="1"/>
          </p:cNvSpPr>
          <p:nvPr>
            <p:ph type="sldNum" sz="quarter" idx="5"/>
          </p:nvPr>
        </p:nvSpPr>
        <p:spPr/>
        <p:txBody>
          <a:bodyPr/>
          <a:lstStyle/>
          <a:p>
            <a:pPr>
              <a:defRPr/>
            </a:pPr>
            <a:fld id="{AF7B1B44-0BA2-4DD2-A1CF-EFF7865E3A0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42B2971-12DA-4BDE-B712-A37A234363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12C8E7D-5A64-4102-9F2F-F9AB68070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D1EF0709-8788-442A-BEB3-DEAFBC3E0AF3}"/>
              </a:ext>
            </a:extLst>
          </p:cNvPr>
          <p:cNvSpPr>
            <a:spLocks noGrp="1"/>
          </p:cNvSpPr>
          <p:nvPr>
            <p:ph type="sldNum" sz="quarter" idx="5"/>
          </p:nvPr>
        </p:nvSpPr>
        <p:spPr/>
        <p:txBody>
          <a:bodyPr/>
          <a:lstStyle/>
          <a:p>
            <a:pPr>
              <a:defRPr/>
            </a:pPr>
            <a:fld id="{FFA3D197-78AA-49D3-B23A-188700C8639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034FB8-F196-4094-AA58-E3C52F6D86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7839139-82B2-4D52-A583-EB44B3A7C5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will dive into five areas of child well-being. </a:t>
            </a:r>
          </a:p>
          <a:p>
            <a:pPr eaLnBrk="1" hangingPunct="1">
              <a:spcBef>
                <a:spcPct val="0"/>
              </a:spcBef>
            </a:pPr>
            <a:r>
              <a:rPr lang="en-US" altLang="en-US"/>
              <a:t>- Share Indiana's National rankings</a:t>
            </a:r>
          </a:p>
          <a:p>
            <a:pPr eaLnBrk="1" hangingPunct="1">
              <a:spcBef>
                <a:spcPct val="0"/>
              </a:spcBef>
            </a:pPr>
            <a:r>
              <a:rPr lang="en-US" altLang="en-US"/>
              <a:t>- Highlight successes</a:t>
            </a:r>
          </a:p>
          <a:p>
            <a:pPr eaLnBrk="1" hangingPunct="1">
              <a:spcBef>
                <a:spcPct val="0"/>
              </a:spcBef>
            </a:pPr>
            <a:r>
              <a:rPr lang="en-US" altLang="en-US"/>
              <a:t>- Explore themes</a:t>
            </a:r>
          </a:p>
          <a:p>
            <a:pPr eaLnBrk="1" hangingPunct="1">
              <a:spcBef>
                <a:spcPct val="0"/>
              </a:spcBef>
            </a:pPr>
            <a:r>
              <a:rPr lang="en-US" altLang="en-US"/>
              <a:t>- Spotlight a particular issues with an emphasis on solutions</a:t>
            </a:r>
          </a:p>
        </p:txBody>
      </p:sp>
      <p:sp>
        <p:nvSpPr>
          <p:cNvPr id="10244" name="Slide Number Placeholder 3">
            <a:extLst>
              <a:ext uri="{FF2B5EF4-FFF2-40B4-BE49-F238E27FC236}">
                <a16:creationId xmlns:a16="http://schemas.microsoft.com/office/drawing/2014/main" id="{9B6D97E0-90C8-4EB2-9AE2-9843521BBE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559A43-8583-4C13-B3D4-CE6A1E253C42}"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88EE9676-7F7F-42BA-B4E4-9E949E1485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0F9A016D-A00C-4B58-8F27-D232720D41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Low income Hoosier families are facing severe child care problems that interfere with employment.</a:t>
            </a:r>
          </a:p>
        </p:txBody>
      </p:sp>
      <p:sp>
        <p:nvSpPr>
          <p:cNvPr id="4" name="Slide Number Placeholder 3">
            <a:extLst>
              <a:ext uri="{FF2B5EF4-FFF2-40B4-BE49-F238E27FC236}">
                <a16:creationId xmlns:a16="http://schemas.microsoft.com/office/drawing/2014/main" id="{68CD102C-7494-4901-A0D8-3A6199683722}"/>
              </a:ext>
            </a:extLst>
          </p:cNvPr>
          <p:cNvSpPr>
            <a:spLocks noGrp="1"/>
          </p:cNvSpPr>
          <p:nvPr>
            <p:ph type="sldNum" sz="quarter" idx="5"/>
          </p:nvPr>
        </p:nvSpPr>
        <p:spPr/>
        <p:txBody>
          <a:bodyPr/>
          <a:lstStyle/>
          <a:p>
            <a:pPr>
              <a:defRPr/>
            </a:pPr>
            <a:fld id="{9146B016-C6FE-47FD-9B37-865792D44DC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6740D48-D293-42EF-9D7C-535CB57F5F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BCFBD05-610D-4D28-8DBA-22B3EEFF34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This issue again takes all of us working together to mitigate barriers to parental employment, but leaders and policy makers have a critical role.</a:t>
            </a:r>
          </a:p>
          <a:p>
            <a:pPr eaLnBrk="1" hangingPunct="1"/>
            <a:r>
              <a:rPr lang="en-US" altLang="en-US"/>
              <a:t>Expand affordable transportation options and alternatives by supporting public transit and making roads accessible for walking and biking</a:t>
            </a:r>
          </a:p>
          <a:p>
            <a:pPr eaLnBrk="1" hangingPunct="1"/>
            <a:r>
              <a:rPr lang="en-US" altLang="en-US"/>
              <a:t>Expand policies for affordable housing to alleviate housing burdens and support low-income working families</a:t>
            </a:r>
          </a:p>
        </p:txBody>
      </p:sp>
      <p:sp>
        <p:nvSpPr>
          <p:cNvPr id="4" name="Slide Number Placeholder 3">
            <a:extLst>
              <a:ext uri="{FF2B5EF4-FFF2-40B4-BE49-F238E27FC236}">
                <a16:creationId xmlns:a16="http://schemas.microsoft.com/office/drawing/2014/main" id="{82200A4F-FFB9-4E19-936D-B5463ED44010}"/>
              </a:ext>
            </a:extLst>
          </p:cNvPr>
          <p:cNvSpPr>
            <a:spLocks noGrp="1"/>
          </p:cNvSpPr>
          <p:nvPr>
            <p:ph type="sldNum" sz="quarter" idx="5"/>
          </p:nvPr>
        </p:nvSpPr>
        <p:spPr/>
        <p:txBody>
          <a:bodyPr/>
          <a:lstStyle/>
          <a:p>
            <a:pPr>
              <a:defRPr/>
            </a:pPr>
            <a:fld id="{C226C07C-8FEB-4D9E-9FA6-263986FFC53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1CC9BB3-FEE2-4AD0-A9B0-C124814D80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0108C84E-6986-42D4-BEEA-0BFBA65CE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Babies born to women who use opioids during pregnancy face greater risk of poor birth outcomes and may experience neonatal abstinence syndrome at birth. </a:t>
            </a:r>
          </a:p>
          <a:p>
            <a:pPr eaLnBrk="1" hangingPunct="1">
              <a:spcBef>
                <a:spcPct val="0"/>
              </a:spcBef>
            </a:pPr>
            <a:endParaRPr lang="en-US" altLang="en-US"/>
          </a:p>
          <a:p>
            <a:pPr eaLnBrk="1" hangingPunct="1">
              <a:spcBef>
                <a:spcPct val="0"/>
              </a:spcBef>
            </a:pPr>
            <a:r>
              <a:rPr lang="en-US" altLang="en-US"/>
              <a:t>Substance abuse can impair parents' awareness of and sensitivity to their child’s emotions, interfering with healthy parent-child attachment.</a:t>
            </a:r>
          </a:p>
          <a:p>
            <a:pPr eaLnBrk="1" hangingPunct="1">
              <a:spcBef>
                <a:spcPct val="0"/>
              </a:spcBef>
            </a:pPr>
            <a:endParaRPr lang="en-US" altLang="en-US"/>
          </a:p>
          <a:p>
            <a:pPr eaLnBrk="1" hangingPunct="1">
              <a:spcBef>
                <a:spcPct val="0"/>
              </a:spcBef>
            </a:pPr>
            <a:r>
              <a:rPr lang="en-US" altLang="en-US"/>
              <a:t>Children whose parents abuse opioids are more likely to experience abuse or neglect than other children. The time a parent invests in obtaining and using addictive substances can also take away from time with their child or interfere with adequate supervision of a child, contributing to neglect.</a:t>
            </a:r>
          </a:p>
          <a:p>
            <a:pPr eaLnBrk="1" hangingPunct="1">
              <a:spcBef>
                <a:spcPct val="0"/>
              </a:spcBef>
            </a:pPr>
            <a:endParaRPr lang="en-US" altLang="en-US"/>
          </a:p>
          <a:p>
            <a:pPr eaLnBrk="1" hangingPunct="1">
              <a:spcBef>
                <a:spcPct val="0"/>
              </a:spcBef>
            </a:pPr>
            <a:r>
              <a:rPr lang="en-US" altLang="en-US"/>
              <a:t>In households with parental substance abuse,</a:t>
            </a:r>
            <a:r>
              <a:rPr lang="en-US" altLang="en-US" b="1"/>
              <a:t> </a:t>
            </a:r>
            <a:r>
              <a:rPr lang="en-US" altLang="en-US"/>
              <a:t>resources may go towards drugs and alcohol instead of food or other household needs. In two-parent households where one parent does not use, children still may not receive adequate attention if the other parent must invest their time and energy in the parent with an addiction. Substance abuse can also strain relationships with others outside the immediate family, sometimes leading to estrangement from extended family and other social supports.</a:t>
            </a:r>
          </a:p>
        </p:txBody>
      </p:sp>
      <p:sp>
        <p:nvSpPr>
          <p:cNvPr id="110596" name="Slide Number Placeholder 3">
            <a:extLst>
              <a:ext uri="{FF2B5EF4-FFF2-40B4-BE49-F238E27FC236}">
                <a16:creationId xmlns:a16="http://schemas.microsoft.com/office/drawing/2014/main" id="{584DA896-3C39-41D6-847A-18628AAC91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419F21-759E-4205-BEF4-549C84DF5E5B}" type="slidenum">
              <a:rPr lang="en-US" altLang="en-US" smtClean="0"/>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357D4C0-37B0-4A6C-8FCE-D29B5FB6A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B5849D5B-04DB-4C9F-AD1E-CCEA0AB602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Implement substance abuse and prevention programs</a:t>
            </a:r>
          </a:p>
          <a:p>
            <a:pPr eaLnBrk="1" hangingPunct="1">
              <a:spcBef>
                <a:spcPct val="0"/>
              </a:spcBef>
            </a:pPr>
            <a:r>
              <a:rPr lang="en-US" altLang="en-US"/>
              <a:t>Include the entire family in policies</a:t>
            </a:r>
          </a:p>
          <a:p>
            <a:pPr eaLnBrk="1" hangingPunct="1">
              <a:spcBef>
                <a:spcPct val="0"/>
              </a:spcBef>
            </a:pPr>
            <a:r>
              <a:rPr lang="en-US" altLang="en-US"/>
              <a:t>Ensure additional research is conducted</a:t>
            </a:r>
          </a:p>
          <a:p>
            <a:pPr eaLnBrk="1" hangingPunct="1">
              <a:spcBef>
                <a:spcPct val="0"/>
              </a:spcBef>
            </a:pPr>
            <a:r>
              <a:rPr lang="en-US" altLang="en-US"/>
              <a:t>IYI plans to provide training, explore the power of mentoring.</a:t>
            </a:r>
          </a:p>
        </p:txBody>
      </p:sp>
      <p:sp>
        <p:nvSpPr>
          <p:cNvPr id="112644" name="Slide Number Placeholder 3">
            <a:extLst>
              <a:ext uri="{FF2B5EF4-FFF2-40B4-BE49-F238E27FC236}">
                <a16:creationId xmlns:a16="http://schemas.microsoft.com/office/drawing/2014/main" id="{BDB93C61-A10B-4067-B13E-83AC1064E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BE897B-6D9C-4302-BDDC-8CF1ADBE8A34}" type="slidenum">
              <a:rPr lang="en-US" altLang="en-US" smtClean="0"/>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34B288D-A596-4A1C-BBB1-6D4336C9A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1B11084-F90B-488F-95F8-A1E76F1984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dove into foster care, barriers to employment and opioids – three critical areas impacting youth. We’ve touched on specific solutions to each issue, but now it’s time to turn our attention to the immediate next steps, and the “now what” of how we can all advocate for child well-being in our state. </a:t>
            </a:r>
          </a:p>
        </p:txBody>
      </p:sp>
      <p:sp>
        <p:nvSpPr>
          <p:cNvPr id="114692" name="Slide Number Placeholder 3">
            <a:extLst>
              <a:ext uri="{FF2B5EF4-FFF2-40B4-BE49-F238E27FC236}">
                <a16:creationId xmlns:a16="http://schemas.microsoft.com/office/drawing/2014/main" id="{ECE4B74E-60FE-4FB3-B37F-82D2E80D1E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DCA7B4-B02D-4F8B-A90F-39AE8BB8DC1D}" type="slidenum">
              <a:rPr lang="en-US" altLang="en-US" smtClean="0"/>
              <a:pPr fontAlgn="base">
                <a:spcBef>
                  <a:spcPct val="0"/>
                </a:spcBef>
                <a:spcAft>
                  <a:spcPct val="0"/>
                </a:spcAft>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D722C23-E0D1-462D-95CB-CB99466A7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2C715DEE-3DA3-4F32-B2DD-10A75F9E51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have a call to action to take the data we have discussed today and go and make a difference.</a:t>
            </a:r>
          </a:p>
        </p:txBody>
      </p:sp>
      <p:sp>
        <p:nvSpPr>
          <p:cNvPr id="116740" name="Slide Number Placeholder 3">
            <a:extLst>
              <a:ext uri="{FF2B5EF4-FFF2-40B4-BE49-F238E27FC236}">
                <a16:creationId xmlns:a16="http://schemas.microsoft.com/office/drawing/2014/main" id="{FE7303C3-24C6-488F-9F53-ACFE302158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9A96D3-F94A-4FDB-B353-EAC87FBAF883}" type="slidenum">
              <a:rPr lang="en-US" altLang="en-US" smtClean="0"/>
              <a:pPr fontAlgn="base">
                <a:spcBef>
                  <a:spcPct val="0"/>
                </a:spcBef>
                <a:spcAft>
                  <a:spcPct val="0"/>
                </a:spcAft>
              </a:pPr>
              <a:t>35</a:t>
            </a:fld>
            <a:endParaRPr lang="en-US" altLang="en-US"/>
          </a:p>
        </p:txBody>
      </p:sp>
    </p:spTree>
    <p:extLst>
      <p:ext uri="{BB962C8B-B14F-4D97-AF65-F5344CB8AC3E}">
        <p14:creationId xmlns:p14="http://schemas.microsoft.com/office/powerpoint/2010/main" val="1652032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25D30CBF-5094-45C0-9331-D84F804AF1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539C72BD-3493-4091-B790-343F0DBF14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rgbClr val="FFFFFF"/>
                </a:solidFill>
              </a:rPr>
              <a:t>Ignite discussions focused on the data and solutions that lead to action</a:t>
            </a:r>
            <a:endParaRPr lang="en-US" altLang="en-US"/>
          </a:p>
        </p:txBody>
      </p:sp>
      <p:sp>
        <p:nvSpPr>
          <p:cNvPr id="4" name="Slide Number Placeholder 3">
            <a:extLst>
              <a:ext uri="{FF2B5EF4-FFF2-40B4-BE49-F238E27FC236}">
                <a16:creationId xmlns:a16="http://schemas.microsoft.com/office/drawing/2014/main" id="{ACA53016-9EE2-4B28-B9BA-8EA411E3D0F8}"/>
              </a:ext>
            </a:extLst>
          </p:cNvPr>
          <p:cNvSpPr>
            <a:spLocks noGrp="1"/>
          </p:cNvSpPr>
          <p:nvPr>
            <p:ph type="sldNum" sz="quarter" idx="5"/>
          </p:nvPr>
        </p:nvSpPr>
        <p:spPr/>
        <p:txBody>
          <a:bodyPr/>
          <a:lstStyle/>
          <a:p>
            <a:pPr>
              <a:defRPr/>
            </a:pPr>
            <a:fld id="{4F2A6D2B-A570-4F3A-9ECF-C2E0525CB197}" type="slidenum">
              <a:rPr lang="en-US" smtClean="0"/>
              <a:pPr>
                <a:defRPr/>
              </a:pPr>
              <a:t>36</a:t>
            </a:fld>
            <a:endParaRPr lang="en-US"/>
          </a:p>
        </p:txBody>
      </p:sp>
    </p:spTree>
    <p:extLst>
      <p:ext uri="{BB962C8B-B14F-4D97-AF65-F5344CB8AC3E}">
        <p14:creationId xmlns:p14="http://schemas.microsoft.com/office/powerpoint/2010/main" val="3798962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84F0EC4-28F8-41E3-A554-10113B0DC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F5C58E92-F6D9-476C-864A-B36E0F65BB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 tangible way to learn more is through IYI resources.</a:t>
            </a:r>
          </a:p>
          <a:p>
            <a:pPr eaLnBrk="1" hangingPunct="1"/>
            <a:endParaRPr lang="en-US" altLang="en-US"/>
          </a:p>
        </p:txBody>
      </p:sp>
      <p:sp>
        <p:nvSpPr>
          <p:cNvPr id="4" name="Slide Number Placeholder 3">
            <a:extLst>
              <a:ext uri="{FF2B5EF4-FFF2-40B4-BE49-F238E27FC236}">
                <a16:creationId xmlns:a16="http://schemas.microsoft.com/office/drawing/2014/main" id="{12FF2ED9-4E06-46B2-8402-2C169B429FB0}"/>
              </a:ext>
            </a:extLst>
          </p:cNvPr>
          <p:cNvSpPr>
            <a:spLocks noGrp="1"/>
          </p:cNvSpPr>
          <p:nvPr>
            <p:ph type="sldNum" sz="quarter" idx="5"/>
          </p:nvPr>
        </p:nvSpPr>
        <p:spPr/>
        <p:txBody>
          <a:bodyPr/>
          <a:lstStyle/>
          <a:p>
            <a:pPr>
              <a:defRPr/>
            </a:pPr>
            <a:fld id="{A832DDC5-DD37-4B29-9E2C-576ACB29DAE7}" type="slidenum">
              <a:rPr lang="en-US" smtClean="0"/>
              <a:pPr>
                <a:defRPr/>
              </a:pPr>
              <a:t>37</a:t>
            </a:fld>
            <a:endParaRPr lang="en-US"/>
          </a:p>
        </p:txBody>
      </p:sp>
    </p:spTree>
    <p:extLst>
      <p:ext uri="{BB962C8B-B14F-4D97-AF65-F5344CB8AC3E}">
        <p14:creationId xmlns:p14="http://schemas.microsoft.com/office/powerpoint/2010/main" val="14584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7D4B4A-D42E-4240-89DA-63B9CCD7BF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9E45EA0-6264-45DD-94F9-BEA5EF76B0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With 1.5 million youth, Indiana has 15</a:t>
            </a:r>
            <a:r>
              <a:rPr lang="en-US" altLang="en-US" baseline="30000"/>
              <a:t>th</a:t>
            </a:r>
            <a:r>
              <a:rPr lang="en-US" altLang="en-US"/>
              <a:t> largest child population nationally. </a:t>
            </a:r>
          </a:p>
          <a:p>
            <a:pPr eaLnBrk="1" hangingPunct="1">
              <a:spcBef>
                <a:spcPct val="0"/>
              </a:spcBef>
            </a:pPr>
            <a:r>
              <a:rPr lang="en-US" altLang="en-US"/>
              <a:t>Over the past five years, 75 counties have seen a decrease in child population and 17 have seen an increase. </a:t>
            </a:r>
          </a:p>
          <a:p>
            <a:pPr eaLnBrk="1" hangingPunct="1">
              <a:spcBef>
                <a:spcPct val="0"/>
              </a:spcBef>
            </a:pPr>
            <a:r>
              <a:rPr lang="en-US" altLang="en-US"/>
              <a:t>Most of the increase has been in urban and suburban counties, while rural counties see declining child populations.</a:t>
            </a:r>
          </a:p>
          <a:p>
            <a:pPr eaLnBrk="1" hangingPunct="1">
              <a:spcBef>
                <a:spcPct val="0"/>
              </a:spcBef>
            </a:pPr>
            <a:r>
              <a:rPr lang="en-US" altLang="en-US"/>
              <a:t>2 in 3 children live in married couple families.</a:t>
            </a:r>
          </a:p>
          <a:p>
            <a:pPr eaLnBrk="1" hangingPunct="1">
              <a:spcBef>
                <a:spcPct val="0"/>
              </a:spcBef>
            </a:pPr>
            <a:r>
              <a:rPr lang="en-US" altLang="en-US"/>
              <a:t>Child population is becoming more diverse.</a:t>
            </a:r>
          </a:p>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24E0AC6D-A5E4-4249-9DFE-AC2CE99596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F790D5-4995-46BA-968B-7A42AD32025F}"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662CDB8-04AB-40CA-A1E4-E12589E5AB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9CB9573-A3AA-4D49-81EA-02784990ED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18% of Indiana kids live with a primary householder other than a biological parent.</a:t>
            </a:r>
          </a:p>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98AA99D2-7B17-4BA5-8A6F-E47393A70A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4037BC-B05B-4DB0-8C09-CC95F424FE16}"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E023D7-39C5-4C4C-B12A-FAF97EBA10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449D517-E110-488B-A4ED-F1120FA79C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highlights showcase growth, but there is still a lot of room for improvement. We are not a place where we can be satisfied.</a:t>
            </a:r>
          </a:p>
        </p:txBody>
      </p:sp>
      <p:sp>
        <p:nvSpPr>
          <p:cNvPr id="20484" name="Slide Number Placeholder 3">
            <a:extLst>
              <a:ext uri="{FF2B5EF4-FFF2-40B4-BE49-F238E27FC236}">
                <a16:creationId xmlns:a16="http://schemas.microsoft.com/office/drawing/2014/main" id="{43134129-1AD2-4EA5-9776-1C99C0989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5352F4-F694-4F12-BA93-9B014F60126D}"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71B22E8-44CD-44E6-9AD9-D1BF0208C8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F2378D1-2EA2-4221-A1DC-D950B03EA7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2016, 25.6% of Hoosier adults have a Bachelor’s degree or higher, up from 23.9% in 2013</a:t>
            </a:r>
          </a:p>
          <a:p>
            <a:pPr eaLnBrk="1" hangingPunct="1">
              <a:spcBef>
                <a:spcPct val="0"/>
              </a:spcBef>
            </a:pPr>
            <a:endParaRPr lang="en-US" altLang="en-US"/>
          </a:p>
          <a:p>
            <a:pPr eaLnBrk="1" hangingPunct="1">
              <a:spcBef>
                <a:spcPct val="0"/>
              </a:spcBef>
            </a:pPr>
            <a:r>
              <a:rPr lang="en-US" altLang="en-US"/>
              <a:t>As measured by NAEP, 39% of Hoosier 8</a:t>
            </a:r>
            <a:r>
              <a:rPr lang="en-US" altLang="en-US" baseline="30000"/>
              <a:t>th</a:t>
            </a:r>
            <a:r>
              <a:rPr lang="en-US" altLang="en-US"/>
              <a:t> graders were proficient in math, compared to 32% nationally.</a:t>
            </a:r>
          </a:p>
          <a:p>
            <a:pPr eaLnBrk="1" hangingPunct="1">
              <a:spcBef>
                <a:spcPct val="0"/>
              </a:spcBef>
            </a:pPr>
            <a:endParaRPr lang="en-US" altLang="en-US"/>
          </a:p>
          <a:p>
            <a:pPr eaLnBrk="1" hangingPunct="1">
              <a:spcBef>
                <a:spcPct val="0"/>
              </a:spcBef>
            </a:pPr>
            <a:r>
              <a:rPr lang="en-US" altLang="en-US"/>
              <a:t>Indiana’s teen birth rate is at the lowest level ever recorded, 23.5 births per 1,000 females ages 15-19. The teen birth rate has been falling steadily for the past decade.</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BDE5A0AF-7FCA-4296-A3AC-A212C0E0FD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ABB699-F5FA-47DC-9F36-398E5B97AEDA}"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86974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E8B4419-DFFD-485B-87C0-0B35372ECE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A59B9F4-6140-4C57-AA8B-CF7D633769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2016, 19.5% of children live in poverty, down from 20.4% in 2015 and a recent peak of 22.6% in 2011.</a:t>
            </a:r>
          </a:p>
          <a:p>
            <a:pPr eaLnBrk="1" hangingPunct="1">
              <a:spcBef>
                <a:spcPct val="0"/>
              </a:spcBef>
            </a:pPr>
            <a:endParaRPr lang="en-US" altLang="en-US"/>
          </a:p>
          <a:p>
            <a:pPr eaLnBrk="1" hangingPunct="1">
              <a:spcBef>
                <a:spcPct val="0"/>
              </a:spcBef>
            </a:pPr>
            <a:r>
              <a:rPr lang="en-US" altLang="en-US"/>
              <a:t>In 2017, there were 1,812 adoptions through DCS, up from 1,038 in 2014. </a:t>
            </a:r>
          </a:p>
          <a:p>
            <a:pPr eaLnBrk="1" hangingPunct="1">
              <a:spcBef>
                <a:spcPct val="0"/>
              </a:spcBef>
            </a:pPr>
            <a:r>
              <a:rPr lang="en-US" altLang="en-US">
                <a:latin typeface="Acumin Pro"/>
              </a:rPr>
              <a:t> </a:t>
            </a:r>
          </a:p>
          <a:p>
            <a:pPr eaLnBrk="1" hangingPunct="1">
              <a:spcBef>
                <a:spcPct val="0"/>
              </a:spcBef>
            </a:pPr>
            <a:r>
              <a:rPr lang="en-US" altLang="en-US"/>
              <a:t>In 2016, there are 20.5 slots in licensed child care for every 100 children ages 0-5, up from 19.9 in 2015 and 19.7 in 2012. However, 9 Indiana counties have no high quality program available.</a:t>
            </a:r>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B869884C-218D-48C0-825B-7C508E54AD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5D36F6-CDE2-482B-BEE0-6533BE7BA120}"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28EB935-CE07-4CDD-9955-99AECFDB37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744D727-32A1-4A01-8BD0-F7CC18FB43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important for us to compare our state nationally.</a:t>
            </a:r>
          </a:p>
        </p:txBody>
      </p:sp>
      <p:sp>
        <p:nvSpPr>
          <p:cNvPr id="30724" name="Slide Number Placeholder 3">
            <a:extLst>
              <a:ext uri="{FF2B5EF4-FFF2-40B4-BE49-F238E27FC236}">
                <a16:creationId xmlns:a16="http://schemas.microsoft.com/office/drawing/2014/main" id="{C488DECE-C4B2-478F-9057-285513CB6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02ACEC-9720-4FCE-BAB2-0585A0F6FFFA}"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59B7B-6A62-4A3C-B779-BABF4227F5E3}"/>
              </a:ext>
            </a:extLst>
          </p:cNvPr>
          <p:cNvSpPr>
            <a:spLocks noGrp="1"/>
          </p:cNvSpPr>
          <p:nvPr>
            <p:ph type="dt" sz="half" idx="10"/>
          </p:nvPr>
        </p:nvSpPr>
        <p:spPr/>
        <p:txBody>
          <a:bodyPr/>
          <a:lstStyle>
            <a:lvl1pPr>
              <a:defRPr/>
            </a:lvl1pPr>
          </a:lstStyle>
          <a:p>
            <a:pPr>
              <a:defRPr/>
            </a:pPr>
            <a:fld id="{E31677F0-735F-4F59-AC16-2626D9DE4145}" type="datetimeFigureOut">
              <a:rPr lang="en-US"/>
              <a:pPr>
                <a:defRPr/>
              </a:pPr>
              <a:t>4/30/2018</a:t>
            </a:fld>
            <a:endParaRPr lang="en-US"/>
          </a:p>
        </p:txBody>
      </p:sp>
      <p:sp>
        <p:nvSpPr>
          <p:cNvPr id="5" name="Footer Placeholder 4">
            <a:extLst>
              <a:ext uri="{FF2B5EF4-FFF2-40B4-BE49-F238E27FC236}">
                <a16:creationId xmlns:a16="http://schemas.microsoft.com/office/drawing/2014/main" id="{336EBCD9-B4E0-425E-B3E1-2A5FE85183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70AFFC-4BF6-4368-8D6B-182FCEA6D28E}"/>
              </a:ext>
            </a:extLst>
          </p:cNvPr>
          <p:cNvSpPr>
            <a:spLocks noGrp="1"/>
          </p:cNvSpPr>
          <p:nvPr>
            <p:ph type="sldNum" sz="quarter" idx="12"/>
          </p:nvPr>
        </p:nvSpPr>
        <p:spPr/>
        <p:txBody>
          <a:bodyPr/>
          <a:lstStyle>
            <a:lvl1pPr>
              <a:defRPr/>
            </a:lvl1pPr>
          </a:lstStyle>
          <a:p>
            <a:pPr>
              <a:defRPr/>
            </a:pPr>
            <a:fld id="{25F6BD46-E4DA-4CC0-8C2C-2D74B94D1B04}" type="slidenum">
              <a:rPr lang="en-US"/>
              <a:pPr>
                <a:defRPr/>
              </a:pPr>
              <a:t>‹#›</a:t>
            </a:fld>
            <a:endParaRPr lang="en-US"/>
          </a:p>
        </p:txBody>
      </p:sp>
    </p:spTree>
    <p:extLst>
      <p:ext uri="{BB962C8B-B14F-4D97-AF65-F5344CB8AC3E}">
        <p14:creationId xmlns:p14="http://schemas.microsoft.com/office/powerpoint/2010/main" val="284424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C168F-AA58-4FD3-A0D5-0F9EF753EF7C}"/>
              </a:ext>
            </a:extLst>
          </p:cNvPr>
          <p:cNvSpPr>
            <a:spLocks noGrp="1"/>
          </p:cNvSpPr>
          <p:nvPr>
            <p:ph type="dt" sz="half" idx="10"/>
          </p:nvPr>
        </p:nvSpPr>
        <p:spPr/>
        <p:txBody>
          <a:bodyPr/>
          <a:lstStyle>
            <a:lvl1pPr>
              <a:defRPr/>
            </a:lvl1pPr>
          </a:lstStyle>
          <a:p>
            <a:pPr>
              <a:defRPr/>
            </a:pPr>
            <a:fld id="{F4EFAFC9-7D18-45D3-A151-19154BB52E27}" type="datetimeFigureOut">
              <a:rPr lang="en-US"/>
              <a:pPr>
                <a:defRPr/>
              </a:pPr>
              <a:t>4/30/2018</a:t>
            </a:fld>
            <a:endParaRPr lang="en-US"/>
          </a:p>
        </p:txBody>
      </p:sp>
      <p:sp>
        <p:nvSpPr>
          <p:cNvPr id="5" name="Footer Placeholder 4">
            <a:extLst>
              <a:ext uri="{FF2B5EF4-FFF2-40B4-BE49-F238E27FC236}">
                <a16:creationId xmlns:a16="http://schemas.microsoft.com/office/drawing/2014/main" id="{4DAC715B-FF88-4EDE-8E2C-7F655FC4DB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05DC23-E4DC-4B1B-9853-F78965ED42A3}"/>
              </a:ext>
            </a:extLst>
          </p:cNvPr>
          <p:cNvSpPr>
            <a:spLocks noGrp="1"/>
          </p:cNvSpPr>
          <p:nvPr>
            <p:ph type="sldNum" sz="quarter" idx="12"/>
          </p:nvPr>
        </p:nvSpPr>
        <p:spPr/>
        <p:txBody>
          <a:bodyPr/>
          <a:lstStyle>
            <a:lvl1pPr>
              <a:defRPr/>
            </a:lvl1pPr>
          </a:lstStyle>
          <a:p>
            <a:pPr>
              <a:defRPr/>
            </a:pPr>
            <a:fld id="{5737095A-0D83-4E69-A72E-EB5FB958755F}" type="slidenum">
              <a:rPr lang="en-US"/>
              <a:pPr>
                <a:defRPr/>
              </a:pPr>
              <a:t>‹#›</a:t>
            </a:fld>
            <a:endParaRPr lang="en-US"/>
          </a:p>
        </p:txBody>
      </p:sp>
    </p:spTree>
    <p:extLst>
      <p:ext uri="{BB962C8B-B14F-4D97-AF65-F5344CB8AC3E}">
        <p14:creationId xmlns:p14="http://schemas.microsoft.com/office/powerpoint/2010/main" val="38814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EFE47-3DEA-4C17-A6CF-423B419DABBC}"/>
              </a:ext>
            </a:extLst>
          </p:cNvPr>
          <p:cNvSpPr>
            <a:spLocks noGrp="1"/>
          </p:cNvSpPr>
          <p:nvPr>
            <p:ph type="dt" sz="half" idx="10"/>
          </p:nvPr>
        </p:nvSpPr>
        <p:spPr/>
        <p:txBody>
          <a:bodyPr/>
          <a:lstStyle>
            <a:lvl1pPr>
              <a:defRPr/>
            </a:lvl1pPr>
          </a:lstStyle>
          <a:p>
            <a:pPr>
              <a:defRPr/>
            </a:pPr>
            <a:fld id="{37F94A1D-6B58-48E6-995F-8A8F72CA03D2}" type="datetimeFigureOut">
              <a:rPr lang="en-US"/>
              <a:pPr>
                <a:defRPr/>
              </a:pPr>
              <a:t>4/30/2018</a:t>
            </a:fld>
            <a:endParaRPr lang="en-US"/>
          </a:p>
        </p:txBody>
      </p:sp>
      <p:sp>
        <p:nvSpPr>
          <p:cNvPr id="5" name="Footer Placeholder 4">
            <a:extLst>
              <a:ext uri="{FF2B5EF4-FFF2-40B4-BE49-F238E27FC236}">
                <a16:creationId xmlns:a16="http://schemas.microsoft.com/office/drawing/2014/main" id="{420A17A1-EA9E-4FC9-AF0E-2776D9414C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2D2BB9-B87C-4A5F-9778-6CDA00EAE868}"/>
              </a:ext>
            </a:extLst>
          </p:cNvPr>
          <p:cNvSpPr>
            <a:spLocks noGrp="1"/>
          </p:cNvSpPr>
          <p:nvPr>
            <p:ph type="sldNum" sz="quarter" idx="12"/>
          </p:nvPr>
        </p:nvSpPr>
        <p:spPr/>
        <p:txBody>
          <a:bodyPr/>
          <a:lstStyle>
            <a:lvl1pPr>
              <a:defRPr/>
            </a:lvl1pPr>
          </a:lstStyle>
          <a:p>
            <a:pPr>
              <a:defRPr/>
            </a:pPr>
            <a:fld id="{66E1BA79-286C-4920-9ECC-87A7B71D0D36}" type="slidenum">
              <a:rPr lang="en-US"/>
              <a:pPr>
                <a:defRPr/>
              </a:pPr>
              <a:t>‹#›</a:t>
            </a:fld>
            <a:endParaRPr lang="en-US"/>
          </a:p>
        </p:txBody>
      </p:sp>
    </p:spTree>
    <p:extLst>
      <p:ext uri="{BB962C8B-B14F-4D97-AF65-F5344CB8AC3E}">
        <p14:creationId xmlns:p14="http://schemas.microsoft.com/office/powerpoint/2010/main" val="4692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8A4BA-2D41-484A-8B5F-FBE100084D40}"/>
              </a:ext>
            </a:extLst>
          </p:cNvPr>
          <p:cNvSpPr>
            <a:spLocks noGrp="1"/>
          </p:cNvSpPr>
          <p:nvPr>
            <p:ph type="dt" sz="half" idx="10"/>
          </p:nvPr>
        </p:nvSpPr>
        <p:spPr/>
        <p:txBody>
          <a:bodyPr/>
          <a:lstStyle>
            <a:lvl1pPr>
              <a:defRPr/>
            </a:lvl1pPr>
          </a:lstStyle>
          <a:p>
            <a:pPr>
              <a:defRPr/>
            </a:pPr>
            <a:fld id="{EE983E1C-2651-4BB0-88AA-C79C35499FC0}" type="datetimeFigureOut">
              <a:rPr lang="en-US"/>
              <a:pPr>
                <a:defRPr/>
              </a:pPr>
              <a:t>4/30/2018</a:t>
            </a:fld>
            <a:endParaRPr lang="en-US"/>
          </a:p>
        </p:txBody>
      </p:sp>
      <p:sp>
        <p:nvSpPr>
          <p:cNvPr id="5" name="Footer Placeholder 4">
            <a:extLst>
              <a:ext uri="{FF2B5EF4-FFF2-40B4-BE49-F238E27FC236}">
                <a16:creationId xmlns:a16="http://schemas.microsoft.com/office/drawing/2014/main" id="{4C64C618-D2FD-4814-AF49-5179444B71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6CD93A-3681-470A-B42A-6CDA967C9B13}"/>
              </a:ext>
            </a:extLst>
          </p:cNvPr>
          <p:cNvSpPr>
            <a:spLocks noGrp="1"/>
          </p:cNvSpPr>
          <p:nvPr>
            <p:ph type="sldNum" sz="quarter" idx="12"/>
          </p:nvPr>
        </p:nvSpPr>
        <p:spPr/>
        <p:txBody>
          <a:bodyPr/>
          <a:lstStyle>
            <a:lvl1pPr>
              <a:defRPr/>
            </a:lvl1pPr>
          </a:lstStyle>
          <a:p>
            <a:pPr>
              <a:defRPr/>
            </a:pPr>
            <a:fld id="{FAED6642-798C-4D3C-8BEB-B6485859F0F2}" type="slidenum">
              <a:rPr lang="en-US"/>
              <a:pPr>
                <a:defRPr/>
              </a:pPr>
              <a:t>‹#›</a:t>
            </a:fld>
            <a:endParaRPr lang="en-US"/>
          </a:p>
        </p:txBody>
      </p:sp>
    </p:spTree>
    <p:extLst>
      <p:ext uri="{BB962C8B-B14F-4D97-AF65-F5344CB8AC3E}">
        <p14:creationId xmlns:p14="http://schemas.microsoft.com/office/powerpoint/2010/main" val="196602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8DEC1-D78B-474F-8922-85EFA05349BC}"/>
              </a:ext>
            </a:extLst>
          </p:cNvPr>
          <p:cNvSpPr>
            <a:spLocks noGrp="1"/>
          </p:cNvSpPr>
          <p:nvPr>
            <p:ph type="dt" sz="half" idx="10"/>
          </p:nvPr>
        </p:nvSpPr>
        <p:spPr/>
        <p:txBody>
          <a:bodyPr/>
          <a:lstStyle>
            <a:lvl1pPr>
              <a:defRPr/>
            </a:lvl1pPr>
          </a:lstStyle>
          <a:p>
            <a:pPr>
              <a:defRPr/>
            </a:pPr>
            <a:fld id="{392D2EC6-23EC-473A-970B-EC4CA39AABA5}" type="datetimeFigureOut">
              <a:rPr lang="en-US"/>
              <a:pPr>
                <a:defRPr/>
              </a:pPr>
              <a:t>4/30/2018</a:t>
            </a:fld>
            <a:endParaRPr lang="en-US"/>
          </a:p>
        </p:txBody>
      </p:sp>
      <p:sp>
        <p:nvSpPr>
          <p:cNvPr id="5" name="Footer Placeholder 4">
            <a:extLst>
              <a:ext uri="{FF2B5EF4-FFF2-40B4-BE49-F238E27FC236}">
                <a16:creationId xmlns:a16="http://schemas.microsoft.com/office/drawing/2014/main" id="{E5431FFF-8B39-4A1C-9F41-DAA1CD530E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492A3D-AB4F-40CB-9A1F-046E4D73396B}"/>
              </a:ext>
            </a:extLst>
          </p:cNvPr>
          <p:cNvSpPr>
            <a:spLocks noGrp="1"/>
          </p:cNvSpPr>
          <p:nvPr>
            <p:ph type="sldNum" sz="quarter" idx="12"/>
          </p:nvPr>
        </p:nvSpPr>
        <p:spPr/>
        <p:txBody>
          <a:bodyPr/>
          <a:lstStyle>
            <a:lvl1pPr>
              <a:defRPr/>
            </a:lvl1pPr>
          </a:lstStyle>
          <a:p>
            <a:pPr>
              <a:defRPr/>
            </a:pPr>
            <a:fld id="{F7139D6C-6E18-46E0-974B-C0B99F16B0F6}" type="slidenum">
              <a:rPr lang="en-US"/>
              <a:pPr>
                <a:defRPr/>
              </a:pPr>
              <a:t>‹#›</a:t>
            </a:fld>
            <a:endParaRPr lang="en-US"/>
          </a:p>
        </p:txBody>
      </p:sp>
    </p:spTree>
    <p:extLst>
      <p:ext uri="{BB962C8B-B14F-4D97-AF65-F5344CB8AC3E}">
        <p14:creationId xmlns:p14="http://schemas.microsoft.com/office/powerpoint/2010/main" val="11659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104E57-1702-41D0-AB15-E6D56FE207C7}"/>
              </a:ext>
            </a:extLst>
          </p:cNvPr>
          <p:cNvSpPr>
            <a:spLocks noGrp="1"/>
          </p:cNvSpPr>
          <p:nvPr>
            <p:ph type="dt" sz="half" idx="10"/>
          </p:nvPr>
        </p:nvSpPr>
        <p:spPr/>
        <p:txBody>
          <a:bodyPr/>
          <a:lstStyle>
            <a:lvl1pPr>
              <a:defRPr/>
            </a:lvl1pPr>
          </a:lstStyle>
          <a:p>
            <a:pPr>
              <a:defRPr/>
            </a:pPr>
            <a:fld id="{220ACFAC-8D6B-4FB8-85E2-B3FDABED8DC6}" type="datetimeFigureOut">
              <a:rPr lang="en-US"/>
              <a:pPr>
                <a:defRPr/>
              </a:pPr>
              <a:t>4/30/2018</a:t>
            </a:fld>
            <a:endParaRPr lang="en-US"/>
          </a:p>
        </p:txBody>
      </p:sp>
      <p:sp>
        <p:nvSpPr>
          <p:cNvPr id="6" name="Footer Placeholder 4">
            <a:extLst>
              <a:ext uri="{FF2B5EF4-FFF2-40B4-BE49-F238E27FC236}">
                <a16:creationId xmlns:a16="http://schemas.microsoft.com/office/drawing/2014/main" id="{CDB58CAA-B23E-47E1-8EDB-506EBA98C0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5E018A-3511-48D7-82C0-CC0B211E09E6}"/>
              </a:ext>
            </a:extLst>
          </p:cNvPr>
          <p:cNvSpPr>
            <a:spLocks noGrp="1"/>
          </p:cNvSpPr>
          <p:nvPr>
            <p:ph type="sldNum" sz="quarter" idx="12"/>
          </p:nvPr>
        </p:nvSpPr>
        <p:spPr/>
        <p:txBody>
          <a:bodyPr/>
          <a:lstStyle>
            <a:lvl1pPr>
              <a:defRPr/>
            </a:lvl1pPr>
          </a:lstStyle>
          <a:p>
            <a:pPr>
              <a:defRPr/>
            </a:pPr>
            <a:fld id="{AEB86C7A-A16D-4405-8CCB-382DD91C7B51}" type="slidenum">
              <a:rPr lang="en-US"/>
              <a:pPr>
                <a:defRPr/>
              </a:pPr>
              <a:t>‹#›</a:t>
            </a:fld>
            <a:endParaRPr lang="en-US"/>
          </a:p>
        </p:txBody>
      </p:sp>
    </p:spTree>
    <p:extLst>
      <p:ext uri="{BB962C8B-B14F-4D97-AF65-F5344CB8AC3E}">
        <p14:creationId xmlns:p14="http://schemas.microsoft.com/office/powerpoint/2010/main" val="377330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431CB71-3684-4C63-BE05-9027EAC6E687}"/>
              </a:ext>
            </a:extLst>
          </p:cNvPr>
          <p:cNvSpPr>
            <a:spLocks noGrp="1"/>
          </p:cNvSpPr>
          <p:nvPr>
            <p:ph type="dt" sz="half" idx="10"/>
          </p:nvPr>
        </p:nvSpPr>
        <p:spPr/>
        <p:txBody>
          <a:bodyPr/>
          <a:lstStyle>
            <a:lvl1pPr>
              <a:defRPr/>
            </a:lvl1pPr>
          </a:lstStyle>
          <a:p>
            <a:pPr>
              <a:defRPr/>
            </a:pPr>
            <a:fld id="{FD84BF68-C474-42C3-984B-A00647B7E992}" type="datetimeFigureOut">
              <a:rPr lang="en-US"/>
              <a:pPr>
                <a:defRPr/>
              </a:pPr>
              <a:t>4/30/2018</a:t>
            </a:fld>
            <a:endParaRPr lang="en-US"/>
          </a:p>
        </p:txBody>
      </p:sp>
      <p:sp>
        <p:nvSpPr>
          <p:cNvPr id="8" name="Footer Placeholder 4">
            <a:extLst>
              <a:ext uri="{FF2B5EF4-FFF2-40B4-BE49-F238E27FC236}">
                <a16:creationId xmlns:a16="http://schemas.microsoft.com/office/drawing/2014/main" id="{DE6D0FDE-4AF6-4DAF-B618-115803161BE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F1C73A-6D8A-43AC-8137-74E911E1328A}"/>
              </a:ext>
            </a:extLst>
          </p:cNvPr>
          <p:cNvSpPr>
            <a:spLocks noGrp="1"/>
          </p:cNvSpPr>
          <p:nvPr>
            <p:ph type="sldNum" sz="quarter" idx="12"/>
          </p:nvPr>
        </p:nvSpPr>
        <p:spPr/>
        <p:txBody>
          <a:bodyPr/>
          <a:lstStyle>
            <a:lvl1pPr>
              <a:defRPr/>
            </a:lvl1pPr>
          </a:lstStyle>
          <a:p>
            <a:pPr>
              <a:defRPr/>
            </a:pPr>
            <a:fld id="{9A1425B0-F7BC-404E-BAC5-65CBF222F003}" type="slidenum">
              <a:rPr lang="en-US"/>
              <a:pPr>
                <a:defRPr/>
              </a:pPr>
              <a:t>‹#›</a:t>
            </a:fld>
            <a:endParaRPr lang="en-US"/>
          </a:p>
        </p:txBody>
      </p:sp>
    </p:spTree>
    <p:extLst>
      <p:ext uri="{BB962C8B-B14F-4D97-AF65-F5344CB8AC3E}">
        <p14:creationId xmlns:p14="http://schemas.microsoft.com/office/powerpoint/2010/main" val="209555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6E66C6F-F2AF-4472-AFF2-E5207B3B225D}"/>
              </a:ext>
            </a:extLst>
          </p:cNvPr>
          <p:cNvSpPr>
            <a:spLocks noGrp="1"/>
          </p:cNvSpPr>
          <p:nvPr>
            <p:ph type="dt" sz="half" idx="10"/>
          </p:nvPr>
        </p:nvSpPr>
        <p:spPr/>
        <p:txBody>
          <a:bodyPr/>
          <a:lstStyle>
            <a:lvl1pPr>
              <a:defRPr/>
            </a:lvl1pPr>
          </a:lstStyle>
          <a:p>
            <a:pPr>
              <a:defRPr/>
            </a:pPr>
            <a:fld id="{2C6A957D-B305-458C-98DC-52F6E0746061}" type="datetimeFigureOut">
              <a:rPr lang="en-US"/>
              <a:pPr>
                <a:defRPr/>
              </a:pPr>
              <a:t>4/30/2018</a:t>
            </a:fld>
            <a:endParaRPr lang="en-US"/>
          </a:p>
        </p:txBody>
      </p:sp>
      <p:sp>
        <p:nvSpPr>
          <p:cNvPr id="4" name="Footer Placeholder 4">
            <a:extLst>
              <a:ext uri="{FF2B5EF4-FFF2-40B4-BE49-F238E27FC236}">
                <a16:creationId xmlns:a16="http://schemas.microsoft.com/office/drawing/2014/main" id="{A7A5B0E1-827D-4B26-B0B9-D42D05EB0F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EC1F663-7D08-4CB3-890F-C9410E57E462}"/>
              </a:ext>
            </a:extLst>
          </p:cNvPr>
          <p:cNvSpPr>
            <a:spLocks noGrp="1"/>
          </p:cNvSpPr>
          <p:nvPr>
            <p:ph type="sldNum" sz="quarter" idx="12"/>
          </p:nvPr>
        </p:nvSpPr>
        <p:spPr/>
        <p:txBody>
          <a:bodyPr/>
          <a:lstStyle>
            <a:lvl1pPr>
              <a:defRPr/>
            </a:lvl1pPr>
          </a:lstStyle>
          <a:p>
            <a:pPr>
              <a:defRPr/>
            </a:pPr>
            <a:fld id="{65DAA363-0969-46A8-B2CA-7843624E1162}" type="slidenum">
              <a:rPr lang="en-US"/>
              <a:pPr>
                <a:defRPr/>
              </a:pPr>
              <a:t>‹#›</a:t>
            </a:fld>
            <a:endParaRPr lang="en-US"/>
          </a:p>
        </p:txBody>
      </p:sp>
    </p:spTree>
    <p:extLst>
      <p:ext uri="{BB962C8B-B14F-4D97-AF65-F5344CB8AC3E}">
        <p14:creationId xmlns:p14="http://schemas.microsoft.com/office/powerpoint/2010/main" val="402904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4BB5F1-B463-4E73-BF29-7E7DC5624B6F}"/>
              </a:ext>
            </a:extLst>
          </p:cNvPr>
          <p:cNvSpPr>
            <a:spLocks noGrp="1"/>
          </p:cNvSpPr>
          <p:nvPr>
            <p:ph type="dt" sz="half" idx="10"/>
          </p:nvPr>
        </p:nvSpPr>
        <p:spPr/>
        <p:txBody>
          <a:bodyPr/>
          <a:lstStyle>
            <a:lvl1pPr>
              <a:defRPr/>
            </a:lvl1pPr>
          </a:lstStyle>
          <a:p>
            <a:pPr>
              <a:defRPr/>
            </a:pPr>
            <a:fld id="{CA102D3A-04DF-4BB4-A139-0F607E5B1509}" type="datetimeFigureOut">
              <a:rPr lang="en-US"/>
              <a:pPr>
                <a:defRPr/>
              </a:pPr>
              <a:t>4/30/2018</a:t>
            </a:fld>
            <a:endParaRPr lang="en-US"/>
          </a:p>
        </p:txBody>
      </p:sp>
      <p:sp>
        <p:nvSpPr>
          <p:cNvPr id="3" name="Footer Placeholder 4">
            <a:extLst>
              <a:ext uri="{FF2B5EF4-FFF2-40B4-BE49-F238E27FC236}">
                <a16:creationId xmlns:a16="http://schemas.microsoft.com/office/drawing/2014/main" id="{940E4F9C-3251-4DE2-B77F-71E5F20E415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C57142B-444B-4E81-9E7C-BEFECA76FE3A}"/>
              </a:ext>
            </a:extLst>
          </p:cNvPr>
          <p:cNvSpPr>
            <a:spLocks noGrp="1"/>
          </p:cNvSpPr>
          <p:nvPr>
            <p:ph type="sldNum" sz="quarter" idx="12"/>
          </p:nvPr>
        </p:nvSpPr>
        <p:spPr/>
        <p:txBody>
          <a:bodyPr/>
          <a:lstStyle>
            <a:lvl1pPr>
              <a:defRPr/>
            </a:lvl1pPr>
          </a:lstStyle>
          <a:p>
            <a:pPr>
              <a:defRPr/>
            </a:pPr>
            <a:fld id="{EF345680-569F-4C66-A77C-ED64FEFFA4D9}" type="slidenum">
              <a:rPr lang="en-US"/>
              <a:pPr>
                <a:defRPr/>
              </a:pPr>
              <a:t>‹#›</a:t>
            </a:fld>
            <a:endParaRPr lang="en-US"/>
          </a:p>
        </p:txBody>
      </p:sp>
    </p:spTree>
    <p:extLst>
      <p:ext uri="{BB962C8B-B14F-4D97-AF65-F5344CB8AC3E}">
        <p14:creationId xmlns:p14="http://schemas.microsoft.com/office/powerpoint/2010/main" val="260134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1533784-9468-4778-8D2F-BDC66C1D16FB}"/>
              </a:ext>
            </a:extLst>
          </p:cNvPr>
          <p:cNvSpPr>
            <a:spLocks noGrp="1"/>
          </p:cNvSpPr>
          <p:nvPr>
            <p:ph type="dt" sz="half" idx="10"/>
          </p:nvPr>
        </p:nvSpPr>
        <p:spPr/>
        <p:txBody>
          <a:bodyPr/>
          <a:lstStyle>
            <a:lvl1pPr>
              <a:defRPr/>
            </a:lvl1pPr>
          </a:lstStyle>
          <a:p>
            <a:pPr>
              <a:defRPr/>
            </a:pPr>
            <a:fld id="{E756EA9C-88B6-46E7-8C15-A29EA846A921}" type="datetimeFigureOut">
              <a:rPr lang="en-US"/>
              <a:pPr>
                <a:defRPr/>
              </a:pPr>
              <a:t>4/30/2018</a:t>
            </a:fld>
            <a:endParaRPr lang="en-US"/>
          </a:p>
        </p:txBody>
      </p:sp>
      <p:sp>
        <p:nvSpPr>
          <p:cNvPr id="6" name="Footer Placeholder 4">
            <a:extLst>
              <a:ext uri="{FF2B5EF4-FFF2-40B4-BE49-F238E27FC236}">
                <a16:creationId xmlns:a16="http://schemas.microsoft.com/office/drawing/2014/main" id="{65A2CBEE-9F12-4568-913E-3E94BC1BA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04B874-C96E-4685-9159-22C3ED55E3DF}"/>
              </a:ext>
            </a:extLst>
          </p:cNvPr>
          <p:cNvSpPr>
            <a:spLocks noGrp="1"/>
          </p:cNvSpPr>
          <p:nvPr>
            <p:ph type="sldNum" sz="quarter" idx="12"/>
          </p:nvPr>
        </p:nvSpPr>
        <p:spPr/>
        <p:txBody>
          <a:bodyPr/>
          <a:lstStyle>
            <a:lvl1pPr>
              <a:defRPr/>
            </a:lvl1pPr>
          </a:lstStyle>
          <a:p>
            <a:pPr>
              <a:defRPr/>
            </a:pPr>
            <a:fld id="{0621C941-952B-442B-9B7E-02A5A0AEAC2E}" type="slidenum">
              <a:rPr lang="en-US"/>
              <a:pPr>
                <a:defRPr/>
              </a:pPr>
              <a:t>‹#›</a:t>
            </a:fld>
            <a:endParaRPr lang="en-US"/>
          </a:p>
        </p:txBody>
      </p:sp>
    </p:spTree>
    <p:extLst>
      <p:ext uri="{BB962C8B-B14F-4D97-AF65-F5344CB8AC3E}">
        <p14:creationId xmlns:p14="http://schemas.microsoft.com/office/powerpoint/2010/main" val="133124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8625225-C855-49D4-B5F8-2EE8A84C8B7A}"/>
              </a:ext>
            </a:extLst>
          </p:cNvPr>
          <p:cNvSpPr>
            <a:spLocks noGrp="1"/>
          </p:cNvSpPr>
          <p:nvPr>
            <p:ph type="dt" sz="half" idx="10"/>
          </p:nvPr>
        </p:nvSpPr>
        <p:spPr/>
        <p:txBody>
          <a:bodyPr/>
          <a:lstStyle>
            <a:lvl1pPr>
              <a:defRPr/>
            </a:lvl1pPr>
          </a:lstStyle>
          <a:p>
            <a:pPr>
              <a:defRPr/>
            </a:pPr>
            <a:fld id="{3052D37E-5F95-4B33-9385-9628BD73B110}" type="datetimeFigureOut">
              <a:rPr lang="en-US"/>
              <a:pPr>
                <a:defRPr/>
              </a:pPr>
              <a:t>4/30/2018</a:t>
            </a:fld>
            <a:endParaRPr lang="en-US"/>
          </a:p>
        </p:txBody>
      </p:sp>
      <p:sp>
        <p:nvSpPr>
          <p:cNvPr id="6" name="Footer Placeholder 4">
            <a:extLst>
              <a:ext uri="{FF2B5EF4-FFF2-40B4-BE49-F238E27FC236}">
                <a16:creationId xmlns:a16="http://schemas.microsoft.com/office/drawing/2014/main" id="{40BB19B5-0FA9-473F-B4C9-68583F1638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E857E3-A09F-4967-99A1-667228C90FDD}"/>
              </a:ext>
            </a:extLst>
          </p:cNvPr>
          <p:cNvSpPr>
            <a:spLocks noGrp="1"/>
          </p:cNvSpPr>
          <p:nvPr>
            <p:ph type="sldNum" sz="quarter" idx="12"/>
          </p:nvPr>
        </p:nvSpPr>
        <p:spPr/>
        <p:txBody>
          <a:bodyPr/>
          <a:lstStyle>
            <a:lvl1pPr>
              <a:defRPr/>
            </a:lvl1pPr>
          </a:lstStyle>
          <a:p>
            <a:pPr>
              <a:defRPr/>
            </a:pPr>
            <a:fld id="{6B3CA185-AA87-4B7B-A82A-53547FDE12D2}" type="slidenum">
              <a:rPr lang="en-US"/>
              <a:pPr>
                <a:defRPr/>
              </a:pPr>
              <a:t>‹#›</a:t>
            </a:fld>
            <a:endParaRPr lang="en-US"/>
          </a:p>
        </p:txBody>
      </p:sp>
    </p:spTree>
    <p:extLst>
      <p:ext uri="{BB962C8B-B14F-4D97-AF65-F5344CB8AC3E}">
        <p14:creationId xmlns:p14="http://schemas.microsoft.com/office/powerpoint/2010/main" val="84481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4A6EC94-BDA1-4715-9ABF-E9759C57AFA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0A434C2-F40B-4D51-8752-4869EDF31B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2EE9-4C3C-4845-AB76-5C31EAF45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E94C53-50DF-4982-A78F-889C81C228C2}" type="datetimeFigureOut">
              <a:rPr lang="en-US"/>
              <a:pPr>
                <a:defRPr/>
              </a:pPr>
              <a:t>4/30/2018</a:t>
            </a:fld>
            <a:endParaRPr lang="en-US"/>
          </a:p>
        </p:txBody>
      </p:sp>
      <p:sp>
        <p:nvSpPr>
          <p:cNvPr id="5" name="Footer Placeholder 4">
            <a:extLst>
              <a:ext uri="{FF2B5EF4-FFF2-40B4-BE49-F238E27FC236}">
                <a16:creationId xmlns:a16="http://schemas.microsoft.com/office/drawing/2014/main" id="{AC9FEED6-04A9-4709-B5BA-80F3176E7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788001C-782B-4385-9AB7-23498C66F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E3F309-918B-44D9-B621-39AC82AF6E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mailto:cgeier@iyi.org" TargetMode="External"/><Relationship Id="rId4" Type="http://schemas.openxmlformats.org/officeDocument/2006/relationships/hyperlink" Target="http://www.iyi.org/data" TargetMode="External"/><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427F3A3-BB29-420B-8DFD-0BD8065E0286}"/>
              </a:ext>
            </a:extLst>
          </p:cNvPr>
          <p:cNvSpPr>
            <a:spLocks noGrp="1" noChangeArrowheads="1"/>
          </p:cNvSpPr>
          <p:nvPr>
            <p:ph type="ctrTitle"/>
          </p:nvPr>
        </p:nvSpPr>
        <p:spPr>
          <a:xfrm>
            <a:off x="2263775" y="296863"/>
            <a:ext cx="9453563" cy="1411287"/>
          </a:xfrm>
        </p:spPr>
        <p:txBody>
          <a:bodyPr/>
          <a:lstStyle/>
          <a:p>
            <a:pPr eaLnBrk="1" hangingPunct="1"/>
            <a:r>
              <a:rPr lang="en-US" altLang="en-US" sz="7200">
                <a:latin typeface="AlternateGotNo2D"/>
              </a:rPr>
              <a:t>2018 State of the Child</a:t>
            </a:r>
          </a:p>
        </p:txBody>
      </p:sp>
      <p:sp>
        <p:nvSpPr>
          <p:cNvPr id="8" name="Parallelogram 7">
            <a:extLst>
              <a:ext uri="{FF2B5EF4-FFF2-40B4-BE49-F238E27FC236}">
                <a16:creationId xmlns:a16="http://schemas.microsoft.com/office/drawing/2014/main" id="{4151C0E1-AA72-4174-A50C-A112B46E9FAE}"/>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Parallelogram 8">
            <a:extLst>
              <a:ext uri="{FF2B5EF4-FFF2-40B4-BE49-F238E27FC236}">
                <a16:creationId xmlns:a16="http://schemas.microsoft.com/office/drawing/2014/main" id="{94E571E2-20E9-478F-8C51-4C7D2BEAEB08}"/>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Parallelogram 9">
            <a:extLst>
              <a:ext uri="{FF2B5EF4-FFF2-40B4-BE49-F238E27FC236}">
                <a16:creationId xmlns:a16="http://schemas.microsoft.com/office/drawing/2014/main" id="{400696D9-102D-4D4A-88CB-FC1234FC7624}"/>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8" name="Subtitle 2">
            <a:extLst>
              <a:ext uri="{FF2B5EF4-FFF2-40B4-BE49-F238E27FC236}">
                <a16:creationId xmlns:a16="http://schemas.microsoft.com/office/drawing/2014/main" id="{A46A5A61-9BCA-494E-A8C6-52411BB460F2}"/>
              </a:ext>
            </a:extLst>
          </p:cNvPr>
          <p:cNvSpPr txBox="1">
            <a:spLocks noChangeArrowheads="1"/>
          </p:cNvSpPr>
          <p:nvPr/>
        </p:nvSpPr>
        <p:spPr bwMode="auto">
          <a:xfrm>
            <a:off x="5630863" y="3062288"/>
            <a:ext cx="79089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3200" dirty="0">
                <a:solidFill>
                  <a:srgbClr val="000000"/>
                </a:solidFill>
                <a:latin typeface="Acumin Pro"/>
              </a:rPr>
              <a:t>State Board of Education</a:t>
            </a:r>
          </a:p>
          <a:p>
            <a:pPr algn="ctr" eaLnBrk="1" hangingPunct="1">
              <a:buFont typeface="Arial" panose="020B0604020202020204" pitchFamily="34" charset="0"/>
              <a:buNone/>
            </a:pPr>
            <a:r>
              <a:rPr lang="en-US" altLang="en-US" dirty="0">
                <a:solidFill>
                  <a:srgbClr val="000000"/>
                </a:solidFill>
                <a:latin typeface="Acumin Pro"/>
              </a:rPr>
              <a:t>May 2, 2018</a:t>
            </a:r>
          </a:p>
          <a:p>
            <a:pPr algn="ctr" eaLnBrk="1" hangingPunct="1">
              <a:buFont typeface="Arial" panose="020B0604020202020204" pitchFamily="34" charset="0"/>
              <a:buNone/>
            </a:pPr>
            <a:endParaRPr lang="en-US" altLang="en-US" dirty="0">
              <a:solidFill>
                <a:srgbClr val="000000"/>
              </a:solidFill>
              <a:latin typeface="Acumin Pro"/>
            </a:endParaRPr>
          </a:p>
        </p:txBody>
      </p:sp>
      <p:pic>
        <p:nvPicPr>
          <p:cNvPr id="3079" name="Picture 16">
            <a:extLst>
              <a:ext uri="{FF2B5EF4-FFF2-40B4-BE49-F238E27FC236}">
                <a16:creationId xmlns:a16="http://schemas.microsoft.com/office/drawing/2014/main" id="{02C3E3D5-36F0-4C2B-8565-AD5C92DDF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954213"/>
            <a:ext cx="65579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a:extLst>
              <a:ext uri="{FF2B5EF4-FFF2-40B4-BE49-F238E27FC236}">
                <a16:creationId xmlns:a16="http://schemas.microsoft.com/office/drawing/2014/main" id="{EDF16A06-A385-404B-BCBF-FCE1962FB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296863"/>
            <a:ext cx="24479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67DC8A6F-F17F-40A8-A696-F2E284917BA4}"/>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81735C3D-F7A0-42F9-B5BE-9E18B5CF54FD}"/>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2724870D-A8DC-47E3-A1C4-BF8BD00E164B}"/>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2" name="Table 11">
            <a:extLst>
              <a:ext uri="{FF2B5EF4-FFF2-40B4-BE49-F238E27FC236}">
                <a16:creationId xmlns:a16="http://schemas.microsoft.com/office/drawing/2014/main" id="{A6EFCBC5-C5A7-498C-AFE7-BF3937B85EDA}"/>
              </a:ext>
            </a:extLst>
          </p:cNvPr>
          <p:cNvGraphicFramePr>
            <a:graphicFrameLocks noGrp="1"/>
          </p:cNvGraphicFramePr>
          <p:nvPr/>
        </p:nvGraphicFramePr>
        <p:xfrm>
          <a:off x="501650" y="1477963"/>
          <a:ext cx="5391150" cy="5913437"/>
        </p:xfrm>
        <a:graphic>
          <a:graphicData uri="http://schemas.openxmlformats.org/drawingml/2006/table">
            <a:tbl>
              <a:tblPr firstRow="1" bandRow="1">
                <a:tableStyleId>{5C22544A-7EE6-4342-B048-85BDC9FD1C3A}</a:tableStyleId>
              </a:tblPr>
              <a:tblGrid>
                <a:gridCol w="4366588">
                  <a:extLst>
                    <a:ext uri="{9D8B030D-6E8A-4147-A177-3AD203B41FA5}">
                      <a16:colId xmlns:a16="http://schemas.microsoft.com/office/drawing/2014/main" val="2322290269"/>
                    </a:ext>
                  </a:extLst>
                </a:gridCol>
                <a:gridCol w="1024562">
                  <a:extLst>
                    <a:ext uri="{9D8B030D-6E8A-4147-A177-3AD203B41FA5}">
                      <a16:colId xmlns:a16="http://schemas.microsoft.com/office/drawing/2014/main" val="1666147111"/>
                    </a:ext>
                  </a:extLst>
                </a:gridCol>
              </a:tblGrid>
              <a:tr h="579135">
                <a:tc gridSpan="2">
                  <a:txBody>
                    <a:bodyPr/>
                    <a:lstStyle/>
                    <a:p>
                      <a:pPr algn="ctr"/>
                      <a:r>
                        <a:rPr lang="en-US" sz="3200"/>
                        <a:t>KIDS COUNT Domains</a:t>
                      </a:r>
                    </a:p>
                  </a:txBody>
                  <a:tcPr marL="91436" marR="91436"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extLst>
                  <a:ext uri="{0D108BD9-81ED-4DB2-BD59-A6C34878D82A}">
                    <a16:rowId xmlns:a16="http://schemas.microsoft.com/office/drawing/2014/main" val="578369901"/>
                  </a:ext>
                </a:extLst>
              </a:tr>
              <a:tr h="5334302">
                <a:tc>
                  <a:txBody>
                    <a:bodyPr/>
                    <a:lstStyle/>
                    <a:p>
                      <a:pPr>
                        <a:spcBef>
                          <a:spcPts val="1200"/>
                        </a:spcBef>
                        <a:spcAft>
                          <a:spcPts val="1200"/>
                        </a:spcAft>
                        <a:buNone/>
                      </a:pPr>
                      <a:r>
                        <a:rPr lang="en-US" sz="3200"/>
                        <a:t>Indiana Overall</a:t>
                      </a:r>
                    </a:p>
                    <a:p>
                      <a:pPr>
                        <a:spcBef>
                          <a:spcPts val="1200"/>
                        </a:spcBef>
                        <a:spcAft>
                          <a:spcPts val="1200"/>
                        </a:spcAft>
                        <a:buNone/>
                      </a:pPr>
                      <a:r>
                        <a:rPr lang="en-US" sz="3200"/>
                        <a:t>Family and Communities</a:t>
                      </a:r>
                    </a:p>
                    <a:p>
                      <a:pPr>
                        <a:spcBef>
                          <a:spcPts val="1200"/>
                        </a:spcBef>
                        <a:spcAft>
                          <a:spcPts val="1200"/>
                        </a:spcAft>
                        <a:buNone/>
                      </a:pPr>
                      <a:r>
                        <a:rPr lang="en-US" sz="3200"/>
                        <a:t>Economy</a:t>
                      </a:r>
                    </a:p>
                    <a:p>
                      <a:pPr>
                        <a:spcBef>
                          <a:spcPts val="1200"/>
                        </a:spcBef>
                        <a:spcAft>
                          <a:spcPts val="1200"/>
                        </a:spcAft>
                        <a:buNone/>
                      </a:pPr>
                      <a:r>
                        <a:rPr lang="en-US" sz="3200"/>
                        <a:t>Education</a:t>
                      </a:r>
                    </a:p>
                    <a:p>
                      <a:pPr lvl="0">
                        <a:spcBef>
                          <a:spcPts val="1200"/>
                        </a:spcBef>
                        <a:spcAft>
                          <a:spcPts val="1200"/>
                        </a:spcAft>
                        <a:buNone/>
                      </a:pPr>
                      <a:r>
                        <a:rPr lang="en-US" sz="3200"/>
                        <a:t>Health</a:t>
                      </a:r>
                    </a:p>
                    <a:p>
                      <a:pPr>
                        <a:spcBef>
                          <a:spcPts val="1200"/>
                        </a:spcBef>
                        <a:spcAft>
                          <a:spcPts val="1200"/>
                        </a:spcAft>
                        <a:buNone/>
                      </a:pPr>
                      <a:endParaRPr lang="en-US" sz="3200" i="1"/>
                    </a:p>
                  </a:txBody>
                  <a:tcPr marL="91436" marR="91436"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spcBef>
                          <a:spcPts val="1200"/>
                        </a:spcBef>
                        <a:spcAft>
                          <a:spcPts val="1200"/>
                        </a:spcAft>
                      </a:pPr>
                      <a:r>
                        <a:rPr lang="en-US" sz="3200" kern="1200">
                          <a:solidFill>
                            <a:schemeClr val="dk1"/>
                          </a:solidFill>
                          <a:latin typeface="+mn-lt"/>
                          <a:ea typeface="+mn-ea"/>
                          <a:cs typeface="+mn-cs"/>
                        </a:rPr>
                        <a:t>28th </a:t>
                      </a:r>
                    </a:p>
                    <a:p>
                      <a:pPr marL="0" algn="l" defTabSz="914400" rtl="0" eaLnBrk="1" latinLnBrk="0" hangingPunct="1">
                        <a:spcBef>
                          <a:spcPts val="1200"/>
                        </a:spcBef>
                        <a:spcAft>
                          <a:spcPts val="1200"/>
                        </a:spcAft>
                      </a:pPr>
                      <a:r>
                        <a:rPr lang="en-US" sz="3200" kern="1200">
                          <a:solidFill>
                            <a:schemeClr val="dk1"/>
                          </a:solidFill>
                          <a:latin typeface="+mn-lt"/>
                          <a:ea typeface="+mn-ea"/>
                          <a:cs typeface="+mn-cs"/>
                        </a:rPr>
                        <a:t>31st</a:t>
                      </a:r>
                    </a:p>
                    <a:p>
                      <a:pPr marL="0" algn="l" defTabSz="914400" rtl="0" eaLnBrk="1" latinLnBrk="0" hangingPunct="1">
                        <a:spcBef>
                          <a:spcPts val="1200"/>
                        </a:spcBef>
                        <a:spcAft>
                          <a:spcPts val="1200"/>
                        </a:spcAft>
                      </a:pPr>
                      <a:r>
                        <a:rPr lang="en-US" sz="3200" kern="1200">
                          <a:solidFill>
                            <a:schemeClr val="dk1"/>
                          </a:solidFill>
                          <a:latin typeface="+mn-lt"/>
                          <a:ea typeface="+mn-ea"/>
                          <a:cs typeface="+mn-cs"/>
                        </a:rPr>
                        <a:t>19th</a:t>
                      </a:r>
                    </a:p>
                    <a:p>
                      <a:pPr marL="0" algn="l" defTabSz="914400" rtl="0" eaLnBrk="1" latinLnBrk="0" hangingPunct="1">
                        <a:spcBef>
                          <a:spcPts val="1200"/>
                        </a:spcBef>
                        <a:spcAft>
                          <a:spcPts val="1200"/>
                        </a:spcAft>
                      </a:pPr>
                      <a:r>
                        <a:rPr lang="en-US" sz="3200" kern="1200">
                          <a:solidFill>
                            <a:schemeClr val="dk1"/>
                          </a:solidFill>
                          <a:latin typeface="+mn-lt"/>
                          <a:ea typeface="+mn-ea"/>
                          <a:cs typeface="+mn-cs"/>
                        </a:rPr>
                        <a:t>14th</a:t>
                      </a:r>
                    </a:p>
                    <a:p>
                      <a:pPr marL="0" algn="l" defTabSz="914400" rtl="0" eaLnBrk="1" latinLnBrk="0" hangingPunct="1">
                        <a:spcBef>
                          <a:spcPts val="1200"/>
                        </a:spcBef>
                        <a:spcAft>
                          <a:spcPts val="1200"/>
                        </a:spcAft>
                      </a:pPr>
                      <a:r>
                        <a:rPr lang="en-US" sz="3200" kern="1200">
                          <a:solidFill>
                            <a:schemeClr val="dk1"/>
                          </a:solidFill>
                          <a:latin typeface="+mn-lt"/>
                          <a:ea typeface="+mn-ea"/>
                          <a:cs typeface="+mn-cs"/>
                        </a:rPr>
                        <a:t>35th</a:t>
                      </a:r>
                    </a:p>
                    <a:p>
                      <a:pPr marL="0" algn="l" defTabSz="914400" rtl="0" eaLnBrk="1" latinLnBrk="0" hangingPunct="1">
                        <a:spcBef>
                          <a:spcPts val="1200"/>
                        </a:spcBef>
                        <a:spcAft>
                          <a:spcPts val="1200"/>
                        </a:spcAft>
                      </a:pPr>
                      <a:endParaRPr lang="en-US" sz="3200" kern="1200">
                        <a:solidFill>
                          <a:schemeClr val="dk1"/>
                        </a:solidFill>
                        <a:latin typeface="+mn-lt"/>
                        <a:ea typeface="+mn-ea"/>
                        <a:cs typeface="+mn-cs"/>
                      </a:endParaRPr>
                    </a:p>
                    <a:p>
                      <a:pPr marL="0" algn="l" defTabSz="914400" rtl="0" eaLnBrk="1" latinLnBrk="0" hangingPunct="1">
                        <a:spcBef>
                          <a:spcPts val="1200"/>
                        </a:spcBef>
                        <a:spcAft>
                          <a:spcPts val="1200"/>
                        </a:spcAft>
                      </a:pPr>
                      <a:endParaRPr lang="en-US" sz="3200" kern="1200">
                        <a:solidFill>
                          <a:schemeClr val="dk1"/>
                        </a:solidFill>
                        <a:latin typeface="+mn-lt"/>
                        <a:ea typeface="+mn-ea"/>
                        <a:cs typeface="+mn-cs"/>
                      </a:endParaRPr>
                    </a:p>
                  </a:txBody>
                  <a:tcPr marL="91436" marR="91436" marT="45713" marB="457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611114"/>
                  </a:ext>
                </a:extLst>
              </a:tr>
            </a:tbl>
          </a:graphicData>
        </a:graphic>
      </p:graphicFrame>
      <p:sp>
        <p:nvSpPr>
          <p:cNvPr id="31753" name="TextBox 9">
            <a:extLst>
              <a:ext uri="{FF2B5EF4-FFF2-40B4-BE49-F238E27FC236}">
                <a16:creationId xmlns:a16="http://schemas.microsoft.com/office/drawing/2014/main" id="{E06FC04D-F0C5-4719-BE73-AEB962B686F3}"/>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Annie E. Casey Foundation</a:t>
            </a:r>
          </a:p>
        </p:txBody>
      </p:sp>
      <p:sp>
        <p:nvSpPr>
          <p:cNvPr id="31754" name="Title 1">
            <a:extLst>
              <a:ext uri="{FF2B5EF4-FFF2-40B4-BE49-F238E27FC236}">
                <a16:creationId xmlns:a16="http://schemas.microsoft.com/office/drawing/2014/main" id="{36CB5617-FE1D-451D-B4C0-361EB2ADC3B8}"/>
              </a:ext>
            </a:extLst>
          </p:cNvPr>
          <p:cNvSpPr>
            <a:spLocks noGrp="1" noChangeArrowheads="1"/>
          </p:cNvSpPr>
          <p:nvPr>
            <p:ph type="title"/>
          </p:nvPr>
        </p:nvSpPr>
        <p:spPr>
          <a:xfrm>
            <a:off x="431800" y="146050"/>
            <a:ext cx="10922000" cy="1325563"/>
          </a:xfrm>
        </p:spPr>
        <p:txBody>
          <a:bodyPr/>
          <a:lstStyle/>
          <a:p>
            <a:pPr eaLnBrk="1" hangingPunct="1"/>
            <a:r>
              <a:rPr lang="en-US" altLang="en-US" sz="6000">
                <a:latin typeface="AlternateGotNo2D"/>
              </a:rPr>
              <a:t>National Rankings</a:t>
            </a:r>
          </a:p>
        </p:txBody>
      </p:sp>
      <p:pic>
        <p:nvPicPr>
          <p:cNvPr id="31755" name="Picture 8">
            <a:extLst>
              <a:ext uri="{FF2B5EF4-FFF2-40B4-BE49-F238E27FC236}">
                <a16:creationId xmlns:a16="http://schemas.microsoft.com/office/drawing/2014/main" id="{4826406F-85CC-4654-A302-FB6DD9E18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123"/>
          <a:stretch>
            <a:fillRect/>
          </a:stretch>
        </p:blipFill>
        <p:spPr bwMode="auto">
          <a:xfrm>
            <a:off x="6105525" y="1471613"/>
            <a:ext cx="5786438"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E7D1700-0FC7-487A-A4DC-B18BE42BDC01}"/>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15398052-39B2-4F81-B85D-56FB4007B15E}"/>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FD91F14B-F00F-4334-A037-B126E3721210}"/>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805" name="TextBox 9">
            <a:extLst>
              <a:ext uri="{FF2B5EF4-FFF2-40B4-BE49-F238E27FC236}">
                <a16:creationId xmlns:a16="http://schemas.microsoft.com/office/drawing/2014/main" id="{FB2BEBED-CDEB-4C3F-930A-8BCF40A0BD8D}"/>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KIDS COUNT Data Center</a:t>
            </a:r>
          </a:p>
        </p:txBody>
      </p:sp>
      <p:sp>
        <p:nvSpPr>
          <p:cNvPr id="33806" name="Title 1">
            <a:extLst>
              <a:ext uri="{FF2B5EF4-FFF2-40B4-BE49-F238E27FC236}">
                <a16:creationId xmlns:a16="http://schemas.microsoft.com/office/drawing/2014/main" id="{135175CF-243F-4FBB-A3C2-801EC2881063}"/>
              </a:ext>
            </a:extLst>
          </p:cNvPr>
          <p:cNvSpPr>
            <a:spLocks noGrp="1" noChangeArrowheads="1"/>
          </p:cNvSpPr>
          <p:nvPr>
            <p:ph type="title"/>
          </p:nvPr>
        </p:nvSpPr>
        <p:spPr>
          <a:xfrm>
            <a:off x="431800" y="146050"/>
            <a:ext cx="10922000" cy="1325563"/>
          </a:xfrm>
        </p:spPr>
        <p:txBody>
          <a:bodyPr/>
          <a:lstStyle/>
          <a:p>
            <a:pPr eaLnBrk="1" hangingPunct="1"/>
            <a:r>
              <a:rPr lang="en-US" altLang="en-US" sz="6000">
                <a:latin typeface="AlternateGotNo2D"/>
              </a:rPr>
              <a:t>National Rankings</a:t>
            </a:r>
          </a:p>
        </p:txBody>
      </p:sp>
      <p:graphicFrame>
        <p:nvGraphicFramePr>
          <p:cNvPr id="2" name="Table 1">
            <a:extLst>
              <a:ext uri="{FF2B5EF4-FFF2-40B4-BE49-F238E27FC236}">
                <a16:creationId xmlns:a16="http://schemas.microsoft.com/office/drawing/2014/main" id="{DA489B84-A01F-4292-B573-24488EA8BA2D}"/>
              </a:ext>
            </a:extLst>
          </p:cNvPr>
          <p:cNvGraphicFramePr>
            <a:graphicFrameLocks noGrp="1"/>
          </p:cNvGraphicFramePr>
          <p:nvPr>
            <p:extLst/>
          </p:nvPr>
        </p:nvGraphicFramePr>
        <p:xfrm>
          <a:off x="431800" y="1287887"/>
          <a:ext cx="11334376" cy="4862162"/>
        </p:xfrm>
        <a:graphic>
          <a:graphicData uri="http://schemas.openxmlformats.org/drawingml/2006/table">
            <a:tbl>
              <a:tblPr/>
              <a:tblGrid>
                <a:gridCol w="4701648">
                  <a:extLst>
                    <a:ext uri="{9D8B030D-6E8A-4147-A177-3AD203B41FA5}">
                      <a16:colId xmlns:a16="http://schemas.microsoft.com/office/drawing/2014/main" val="4130682394"/>
                    </a:ext>
                  </a:extLst>
                </a:gridCol>
                <a:gridCol w="130667">
                  <a:extLst>
                    <a:ext uri="{9D8B030D-6E8A-4147-A177-3AD203B41FA5}">
                      <a16:colId xmlns:a16="http://schemas.microsoft.com/office/drawing/2014/main" val="3238046138"/>
                    </a:ext>
                  </a:extLst>
                </a:gridCol>
                <a:gridCol w="1275721">
                  <a:extLst>
                    <a:ext uri="{9D8B030D-6E8A-4147-A177-3AD203B41FA5}">
                      <a16:colId xmlns:a16="http://schemas.microsoft.com/office/drawing/2014/main" val="3775911541"/>
                    </a:ext>
                  </a:extLst>
                </a:gridCol>
                <a:gridCol w="4372429">
                  <a:extLst>
                    <a:ext uri="{9D8B030D-6E8A-4147-A177-3AD203B41FA5}">
                      <a16:colId xmlns:a16="http://schemas.microsoft.com/office/drawing/2014/main" val="2191853845"/>
                    </a:ext>
                  </a:extLst>
                </a:gridCol>
                <a:gridCol w="853911">
                  <a:extLst>
                    <a:ext uri="{9D8B030D-6E8A-4147-A177-3AD203B41FA5}">
                      <a16:colId xmlns:a16="http://schemas.microsoft.com/office/drawing/2014/main" val="2667993864"/>
                    </a:ext>
                  </a:extLst>
                </a:gridCol>
              </a:tblGrid>
              <a:tr h="516324">
                <a:tc gridSpan="2">
                  <a:txBody>
                    <a:bodyPr/>
                    <a:lstStyle/>
                    <a:p>
                      <a:pPr algn="ctr" fontAlgn="base"/>
                      <a:r>
                        <a:rPr lang="en-US" sz="2800" b="1" i="0" dirty="0">
                          <a:solidFill>
                            <a:srgbClr val="FFFFFF"/>
                          </a:solidFill>
                          <a:effectLst/>
                          <a:latin typeface="Calibri" panose="020F0502020204030204" pitchFamily="34" charset="0"/>
                        </a:rPr>
                        <a:t>Highest 5 ​</a:t>
                      </a:r>
                      <a:endParaRPr lang="en-US" sz="1500" b="1" i="0" dirty="0">
                        <a:solidFill>
                          <a:srgbClr val="FFFFFF"/>
                        </a:solidFill>
                        <a:effectLst/>
                      </a:endParaRPr>
                    </a:p>
                  </a:txBody>
                  <a:tcPr marL="78639" marR="78639" marT="39319" marB="39319">
                    <a:lnL>
                      <a:noFill/>
                    </a:lnL>
                    <a:lnR>
                      <a:noFill/>
                    </a:lnR>
                    <a:lnT>
                      <a:noFill/>
                    </a:lnT>
                    <a:lnB>
                      <a:noFill/>
                    </a:lnB>
                    <a:solidFill>
                      <a:srgbClr val="8F3594"/>
                    </a:solidFill>
                  </a:tcPr>
                </a:tc>
                <a:tc hMerge="1">
                  <a:txBody>
                    <a:bodyPr/>
                    <a:lstStyle/>
                    <a:p>
                      <a:endParaRPr lang="en-US"/>
                    </a:p>
                  </a:txBody>
                  <a:tcPr/>
                </a:tc>
                <a:tc>
                  <a:txBody>
                    <a:bodyPr/>
                    <a:lstStyle/>
                    <a:p>
                      <a:pPr algn="ctr" fontAlgn="auto"/>
                      <a:r>
                        <a:rPr lang="en-US" sz="2800" b="1" i="0">
                          <a:solidFill>
                            <a:srgbClr val="FFFFFF"/>
                          </a:solidFill>
                          <a:effectLst/>
                          <a:latin typeface="Calibri" panose="020F0502020204030204" pitchFamily="34" charset="0"/>
                        </a:rPr>
                        <a:t>​</a:t>
                      </a:r>
                    </a:p>
                  </a:txBody>
                  <a:tcPr marL="78639" marR="78639" marT="39319" marB="39319">
                    <a:lnL>
                      <a:noFill/>
                    </a:lnL>
                    <a:lnR>
                      <a:noFill/>
                    </a:lnR>
                    <a:lnT>
                      <a:noFill/>
                    </a:lnT>
                    <a:lnB>
                      <a:noFill/>
                    </a:lnB>
                    <a:solidFill>
                      <a:srgbClr val="8F3594"/>
                    </a:solidFill>
                  </a:tcPr>
                </a:tc>
                <a:tc gridSpan="2">
                  <a:txBody>
                    <a:bodyPr/>
                    <a:lstStyle/>
                    <a:p>
                      <a:pPr algn="ctr" fontAlgn="base"/>
                      <a:r>
                        <a:rPr lang="en-US" sz="2800" b="1" i="0">
                          <a:solidFill>
                            <a:srgbClr val="FFFFFF"/>
                          </a:solidFill>
                          <a:effectLst/>
                          <a:latin typeface="Calibri" panose="020F0502020204030204" pitchFamily="34" charset="0"/>
                        </a:rPr>
                        <a:t>Lowest 5​</a:t>
                      </a:r>
                      <a:endParaRPr lang="en-US" sz="1500" b="1" i="0">
                        <a:solidFill>
                          <a:srgbClr val="FFFFFF"/>
                        </a:solidFill>
                        <a:effectLst/>
                      </a:endParaRPr>
                    </a:p>
                  </a:txBody>
                  <a:tcPr marL="78639" marR="78639" marT="39319" marB="39319">
                    <a:lnL>
                      <a:noFill/>
                    </a:lnL>
                    <a:lnR>
                      <a:noFill/>
                    </a:lnR>
                    <a:lnT>
                      <a:noFill/>
                    </a:lnT>
                    <a:lnB>
                      <a:noFill/>
                    </a:lnB>
                    <a:solidFill>
                      <a:srgbClr val="8F3594"/>
                    </a:solidFill>
                  </a:tcPr>
                </a:tc>
                <a:tc hMerge="1">
                  <a:txBody>
                    <a:bodyPr/>
                    <a:lstStyle/>
                    <a:p>
                      <a:endParaRPr lang="en-US"/>
                    </a:p>
                  </a:txBody>
                  <a:tcPr/>
                </a:tc>
                <a:extLst>
                  <a:ext uri="{0D108BD9-81ED-4DB2-BD59-A6C34878D82A}">
                    <a16:rowId xmlns:a16="http://schemas.microsoft.com/office/drawing/2014/main" val="3484906006"/>
                  </a:ext>
                </a:extLst>
              </a:tr>
              <a:tr h="4004161">
                <a:tc>
                  <a:txBody>
                    <a:bodyPr/>
                    <a:lstStyle/>
                    <a:p>
                      <a:pPr algn="l" fontAlgn="base"/>
                      <a:r>
                        <a:rPr lang="en-US" sz="2000" b="0" i="0" dirty="0">
                          <a:solidFill>
                            <a:srgbClr val="000000"/>
                          </a:solidFill>
                          <a:effectLst/>
                          <a:latin typeface="Calibri" panose="020F0502020204030204" pitchFamily="34" charset="0"/>
                        </a:rPr>
                        <a:t>4th Grade Math Proficiency​</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8th Grade Reading Proficiency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p>
                    <a:p>
                      <a:pPr algn="l" fontAlgn="base"/>
                      <a:r>
                        <a:rPr lang="en-US" sz="2000" b="0" i="0" dirty="0">
                          <a:solidFill>
                            <a:srgbClr val="000000"/>
                          </a:solidFill>
                          <a:effectLst/>
                          <a:latin typeface="Calibri" panose="020F0502020204030204" pitchFamily="34" charset="0"/>
                        </a:rPr>
                        <a:t>4</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Grade Reading Proficiency</a:t>
                      </a:r>
                      <a:endParaRPr lang="en-US" sz="2000" b="0" i="0" dirty="0">
                        <a:solidFill>
                          <a:srgbClr val="000000"/>
                        </a:solidFill>
                        <a:effectLst/>
                      </a:endParaRPr>
                    </a:p>
                    <a:p>
                      <a:pPr algn="l" fontAlgn="base"/>
                      <a:endParaRPr lang="en-US" sz="2000"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High Housing Burdens​</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High School Graduation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Secure Parental Employment​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Child Food Insecurity​</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txBody>
                  <a:tcPr marL="78639" marR="78639" marT="39319" marB="39319">
                    <a:lnL>
                      <a:noFill/>
                    </a:lnL>
                    <a:lnR>
                      <a:noFill/>
                    </a:lnR>
                    <a:lnT>
                      <a:noFill/>
                    </a:lnT>
                    <a:lnB>
                      <a:noFill/>
                    </a:lnB>
                  </a:tcPr>
                </a:tc>
                <a:tc gridSpan="2">
                  <a:txBody>
                    <a:bodyPr/>
                    <a:lstStyle/>
                    <a:p>
                      <a:pPr algn="l" fontAlgn="base"/>
                      <a:r>
                        <a:rPr lang="en-US" sz="2000" b="0" i="0" dirty="0">
                          <a:solidFill>
                            <a:srgbClr val="000000"/>
                          </a:solidFill>
                          <a:effectLst/>
                          <a:latin typeface="Calibri" panose="020F0502020204030204" pitchFamily="34" charset="0"/>
                        </a:rPr>
                        <a:t>6</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7</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9</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a:t>
                      </a:r>
                    </a:p>
                    <a:p>
                      <a:pPr algn="l" fontAlgn="base"/>
                      <a:endParaRPr lang="en-US" sz="2000"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9</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12</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21</a:t>
                      </a:r>
                      <a:r>
                        <a:rPr lang="en-US" sz="2000" b="0" i="0" baseline="30000" dirty="0">
                          <a:solidFill>
                            <a:srgbClr val="000000"/>
                          </a:solidFill>
                          <a:effectLst/>
                          <a:latin typeface="Calibri" panose="020F0502020204030204" pitchFamily="34" charset="0"/>
                        </a:rPr>
                        <a:t>st</a:t>
                      </a:r>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21</a:t>
                      </a:r>
                      <a:r>
                        <a:rPr lang="en-US" sz="2000" b="0" i="0" baseline="30000" dirty="0">
                          <a:solidFill>
                            <a:srgbClr val="000000"/>
                          </a:solidFill>
                          <a:effectLst/>
                          <a:latin typeface="Calibri" panose="020F0502020204030204" pitchFamily="34" charset="0"/>
                        </a:rPr>
                        <a:t>st</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txBody>
                  <a:tcPr marL="78639" marR="78639" marT="39319" marB="39319">
                    <a:lnL>
                      <a:noFill/>
                    </a:lnL>
                    <a:lnR>
                      <a:noFill/>
                    </a:lnR>
                    <a:lnT>
                      <a:noFill/>
                    </a:lnT>
                    <a:lnB>
                      <a:noFill/>
                    </a:lnB>
                  </a:tcPr>
                </a:tc>
                <a:tc hMerge="1">
                  <a:txBody>
                    <a:bodyPr/>
                    <a:lstStyle/>
                    <a:p>
                      <a:endParaRPr lang="en-US"/>
                    </a:p>
                  </a:txBody>
                  <a:tcPr/>
                </a:tc>
                <a:tc>
                  <a:txBody>
                    <a:bodyPr/>
                    <a:lstStyle/>
                    <a:p>
                      <a:pPr algn="l" fontAlgn="base"/>
                      <a:r>
                        <a:rPr lang="en-US" sz="2000" b="0" i="0" dirty="0">
                          <a:solidFill>
                            <a:srgbClr val="000000"/>
                          </a:solidFill>
                          <a:effectLst/>
                          <a:latin typeface="Calibri" panose="020F0502020204030204" pitchFamily="34" charset="0"/>
                        </a:rPr>
                        <a:t>Child Maltreatment​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Youth in Juvenile Detention​</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Infant Mortality​</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Child and Teen Deaths​</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Child Poverty​</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txBody>
                  <a:tcPr marL="78639" marR="78639" marT="39319" marB="39319">
                    <a:lnL>
                      <a:noFill/>
                    </a:lnL>
                    <a:lnR>
                      <a:noFill/>
                    </a:lnR>
                    <a:lnT>
                      <a:noFill/>
                    </a:lnT>
                    <a:lnB>
                      <a:noFill/>
                    </a:lnB>
                  </a:tcPr>
                </a:tc>
                <a:tc>
                  <a:txBody>
                    <a:bodyPr/>
                    <a:lstStyle/>
                    <a:p>
                      <a:pPr algn="l" fontAlgn="base"/>
                      <a:r>
                        <a:rPr lang="en-US" sz="2000" b="0" i="0" dirty="0">
                          <a:solidFill>
                            <a:srgbClr val="000000"/>
                          </a:solidFill>
                          <a:effectLst/>
                          <a:latin typeface="Calibri" panose="020F0502020204030204" pitchFamily="34" charset="0"/>
                        </a:rPr>
                        <a:t>47</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43</a:t>
                      </a:r>
                      <a:r>
                        <a:rPr lang="en-US" sz="2000" b="0" i="0" baseline="30000" dirty="0">
                          <a:solidFill>
                            <a:srgbClr val="000000"/>
                          </a:solidFill>
                          <a:effectLst/>
                          <a:latin typeface="Calibri" panose="020F0502020204030204" pitchFamily="34" charset="0"/>
                        </a:rPr>
                        <a:t>rd</a:t>
                      </a:r>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41</a:t>
                      </a:r>
                      <a:r>
                        <a:rPr lang="en-US" sz="2000" b="0" i="0" baseline="30000" dirty="0">
                          <a:solidFill>
                            <a:srgbClr val="000000"/>
                          </a:solidFill>
                          <a:effectLst/>
                          <a:latin typeface="Calibri" panose="020F0502020204030204" pitchFamily="34" charset="0"/>
                        </a:rPr>
                        <a:t>st</a:t>
                      </a:r>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37</a:t>
                      </a:r>
                      <a:r>
                        <a:rPr lang="en-US" sz="2000" b="0" i="0" baseline="30000" dirty="0">
                          <a:solidFill>
                            <a:srgbClr val="000000"/>
                          </a:solidFill>
                          <a:effectLst/>
                          <a:latin typeface="Calibri" panose="020F0502020204030204" pitchFamily="34" charset="0"/>
                        </a:rPr>
                        <a:t>th</a:t>
                      </a:r>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31</a:t>
                      </a:r>
                      <a:r>
                        <a:rPr lang="en-US" sz="2000" b="0" i="0" baseline="30000" dirty="0">
                          <a:solidFill>
                            <a:srgbClr val="000000"/>
                          </a:solidFill>
                          <a:effectLst/>
                          <a:latin typeface="Calibri" panose="020F0502020204030204" pitchFamily="34" charset="0"/>
                        </a:rPr>
                        <a:t>st</a:t>
                      </a:r>
                      <a:r>
                        <a:rPr lang="en-US" sz="2000" b="0" i="0" dirty="0">
                          <a:solidFill>
                            <a:srgbClr val="000000"/>
                          </a:solidFill>
                          <a:effectLst/>
                          <a:latin typeface="Calibri" panose="020F0502020204030204" pitchFamily="34" charset="0"/>
                        </a:rPr>
                        <a:t>​</a:t>
                      </a:r>
                      <a:endParaRPr lang="en-US" sz="2000" b="0" i="0" dirty="0">
                        <a:solidFill>
                          <a:srgbClr val="000000"/>
                        </a:solidFill>
                        <a:effectLst/>
                      </a:endParaRPr>
                    </a:p>
                    <a:p>
                      <a:pPr algn="l" fontAlgn="base"/>
                      <a:r>
                        <a:rPr lang="en-US" sz="2000" b="0" i="0" dirty="0">
                          <a:solidFill>
                            <a:srgbClr val="000000"/>
                          </a:solidFill>
                          <a:effectLst/>
                          <a:latin typeface="Calibri" panose="020F0502020204030204" pitchFamily="34" charset="0"/>
                        </a:rPr>
                        <a:t>  ​</a:t>
                      </a:r>
                      <a:endParaRPr lang="en-US" sz="2000" b="0" i="0" dirty="0">
                        <a:solidFill>
                          <a:srgbClr val="000000"/>
                        </a:solidFill>
                        <a:effectLst/>
                      </a:endParaRPr>
                    </a:p>
                  </a:txBody>
                  <a:tcPr marL="78639" marR="78639" marT="39319" marB="39319">
                    <a:lnL>
                      <a:noFill/>
                    </a:lnL>
                    <a:lnR>
                      <a:noFill/>
                    </a:lnR>
                    <a:lnT>
                      <a:noFill/>
                    </a:lnT>
                    <a:lnB>
                      <a:noFill/>
                    </a:lnB>
                  </a:tcPr>
                </a:tc>
                <a:extLst>
                  <a:ext uri="{0D108BD9-81ED-4DB2-BD59-A6C34878D82A}">
                    <a16:rowId xmlns:a16="http://schemas.microsoft.com/office/drawing/2014/main" val="1565984336"/>
                  </a:ext>
                </a:extLst>
              </a:tr>
            </a:tbl>
          </a:graphicData>
        </a:graphic>
      </p:graphicFrame>
      <p:sp>
        <p:nvSpPr>
          <p:cNvPr id="3" name="Rectangle 1">
            <a:extLst>
              <a:ext uri="{FF2B5EF4-FFF2-40B4-BE49-F238E27FC236}">
                <a16:creationId xmlns:a16="http://schemas.microsoft.com/office/drawing/2014/main" id="{08E8DCB9-1ADB-49A3-9207-8263C3701991}"/>
              </a:ext>
            </a:extLst>
          </p:cNvPr>
          <p:cNvSpPr>
            <a:spLocks noChangeArrowheads="1"/>
          </p:cNvSpPr>
          <p:nvPr/>
        </p:nvSpPr>
        <p:spPr bwMode="auto">
          <a:xfrm flipV="1">
            <a:off x="384343" y="1462223"/>
            <a:ext cx="147717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789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6F879D41-31FA-4DC2-AC77-C027F69B6618}"/>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3DC45C2F-64B0-487E-AA39-C55A6897409E}"/>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3B6F4587-95D9-4C17-B6D6-67664FDB4548}"/>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845" name="Title 1">
            <a:extLst>
              <a:ext uri="{FF2B5EF4-FFF2-40B4-BE49-F238E27FC236}">
                <a16:creationId xmlns:a16="http://schemas.microsoft.com/office/drawing/2014/main" id="{B79B1917-DE62-4B49-AD4C-70E1A9BBDEC8}"/>
              </a:ext>
            </a:extLst>
          </p:cNvPr>
          <p:cNvSpPr>
            <a:spLocks noGrp="1" noChangeArrowheads="1"/>
          </p:cNvSpPr>
          <p:nvPr>
            <p:ph type="title"/>
          </p:nvPr>
        </p:nvSpPr>
        <p:spPr>
          <a:xfrm>
            <a:off x="431800" y="365125"/>
            <a:ext cx="9899650" cy="1169988"/>
          </a:xfrm>
        </p:spPr>
        <p:txBody>
          <a:bodyPr/>
          <a:lstStyle/>
          <a:p>
            <a:pPr eaLnBrk="1" hangingPunct="1"/>
            <a:r>
              <a:rPr lang="en-US" altLang="en-US" sz="6000">
                <a:latin typeface="AlternateGotNo2D"/>
              </a:rPr>
              <a:t>Child Maltreatment</a:t>
            </a:r>
          </a:p>
        </p:txBody>
      </p:sp>
      <p:sp>
        <p:nvSpPr>
          <p:cNvPr id="35846" name="TextBox 8">
            <a:extLst>
              <a:ext uri="{FF2B5EF4-FFF2-40B4-BE49-F238E27FC236}">
                <a16:creationId xmlns:a16="http://schemas.microsoft.com/office/drawing/2014/main" id="{54B7AE91-C5B3-43D8-9A57-B537A5A82EAE}"/>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Department of Child Services</a:t>
            </a:r>
          </a:p>
        </p:txBody>
      </p:sp>
      <p:pic>
        <p:nvPicPr>
          <p:cNvPr id="35847" name="Picture 15">
            <a:extLst>
              <a:ext uri="{FF2B5EF4-FFF2-40B4-BE49-F238E27FC236}">
                <a16:creationId xmlns:a16="http://schemas.microsoft.com/office/drawing/2014/main" id="{154EB842-41D8-4A30-99F3-7798587D0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575" y="365125"/>
            <a:ext cx="1038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6">
            <a:extLst>
              <a:ext uri="{FF2B5EF4-FFF2-40B4-BE49-F238E27FC236}">
                <a16:creationId xmlns:a16="http://schemas.microsoft.com/office/drawing/2014/main" id="{9BD7CBB0-F2D1-45B0-898B-225981B41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7950" y="365125"/>
            <a:ext cx="10858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a:extLst>
              <a:ext uri="{FF2B5EF4-FFF2-40B4-BE49-F238E27FC236}">
                <a16:creationId xmlns:a16="http://schemas.microsoft.com/office/drawing/2014/main" id="{E52B5123-831E-45C6-8CA5-CB41C7569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763" y="1774825"/>
            <a:ext cx="30384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3">
            <a:extLst>
              <a:ext uri="{FF2B5EF4-FFF2-40B4-BE49-F238E27FC236}">
                <a16:creationId xmlns:a16="http://schemas.microsoft.com/office/drawing/2014/main" id="{1CFC4E7F-1AE6-4D48-B67B-1899E3E4A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821"/>
          <a:stretch>
            <a:fillRect/>
          </a:stretch>
        </p:blipFill>
        <p:spPr bwMode="auto">
          <a:xfrm>
            <a:off x="703263" y="3868738"/>
            <a:ext cx="7519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Content Placeholder 2">
            <a:extLst>
              <a:ext uri="{FF2B5EF4-FFF2-40B4-BE49-F238E27FC236}">
                <a16:creationId xmlns:a16="http://schemas.microsoft.com/office/drawing/2014/main" id="{E3656A21-DCBD-4507-BA2E-521D96A0C3D6}"/>
              </a:ext>
            </a:extLst>
          </p:cNvPr>
          <p:cNvSpPr>
            <a:spLocks noGrp="1" noChangeArrowheads="1"/>
          </p:cNvSpPr>
          <p:nvPr>
            <p:ph idx="1"/>
          </p:nvPr>
        </p:nvSpPr>
        <p:spPr>
          <a:xfrm>
            <a:off x="703263" y="1535113"/>
            <a:ext cx="7840662" cy="4729162"/>
          </a:xfrm>
        </p:spPr>
        <p:txBody>
          <a:bodyPr/>
          <a:lstStyle/>
          <a:p>
            <a:pPr eaLnBrk="1" hangingPunct="1">
              <a:lnSpc>
                <a:spcPct val="100000"/>
              </a:lnSpc>
              <a:spcBef>
                <a:spcPts val="1200"/>
              </a:spcBef>
            </a:pPr>
            <a:r>
              <a:rPr lang="en-US" altLang="en-US"/>
              <a:t>Indiana’s child abuse and neglect rate has risen 52.5% over the past five years</a:t>
            </a:r>
          </a:p>
          <a:p>
            <a:pPr eaLnBrk="1" hangingPunct="1">
              <a:lnSpc>
                <a:spcPct val="100000"/>
              </a:lnSpc>
              <a:spcBef>
                <a:spcPts val="1200"/>
              </a:spcBef>
            </a:pPr>
            <a:r>
              <a:rPr lang="en-US" altLang="en-US"/>
              <a:t>The Indiana child abuse and neglect hotline receives an average of one report every 2 minutes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a:extLst>
              <a:ext uri="{FF2B5EF4-FFF2-40B4-BE49-F238E27FC236}">
                <a16:creationId xmlns:a16="http://schemas.microsoft.com/office/drawing/2014/main" id="{BAD97E72-B8F2-4781-8F90-13AC0FFBA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664392E4-8DB5-481B-8F4B-497CA0498F1E}"/>
              </a:ext>
            </a:extLst>
          </p:cNvPr>
          <p:cNvSpPr txBox="1">
            <a:spLocks/>
          </p:cNvSpPr>
          <p:nvPr/>
        </p:nvSpPr>
        <p:spPr>
          <a:xfrm>
            <a:off x="1906588" y="2028825"/>
            <a:ext cx="9931400" cy="47196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5400" b="1">
                <a:latin typeface="AlternateGotNo2D"/>
              </a:rPr>
              <a:t>Clear disproportionate challenges and barriers exist </a:t>
            </a:r>
            <a:r>
              <a:rPr lang="en-US" sz="5400">
                <a:latin typeface="AlternateGotNo2D"/>
              </a:rPr>
              <a:t>for children by race, place, income and immigrant status.</a:t>
            </a:r>
          </a:p>
          <a:p>
            <a:pPr algn="l" fontAlgn="auto">
              <a:spcAft>
                <a:spcPts val="0"/>
              </a:spcAft>
              <a:defRPr/>
            </a:pPr>
            <a:endParaRPr lang="en-US" sz="3600">
              <a:latin typeface="AlternateGotNo2D"/>
            </a:endParaRPr>
          </a:p>
          <a:p>
            <a:pPr algn="l" fontAlgn="auto">
              <a:spcAft>
                <a:spcPts val="0"/>
              </a:spcAft>
              <a:defRPr/>
            </a:pPr>
            <a:endParaRPr lang="en-US" sz="36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algn="l" fontAlgn="auto">
              <a:spcAft>
                <a:spcPts val="0"/>
              </a:spcAft>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p:txBody>
      </p:sp>
      <p:pic>
        <p:nvPicPr>
          <p:cNvPr id="37892" name="Picture 4">
            <a:extLst>
              <a:ext uri="{FF2B5EF4-FFF2-40B4-BE49-F238E27FC236}">
                <a16:creationId xmlns:a16="http://schemas.microsoft.com/office/drawing/2014/main" id="{EE396358-53D1-4126-8496-D8E1A9F8E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2650" y="425450"/>
            <a:ext cx="16748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346A9B9-FD68-42B9-9C51-561BCC537778}"/>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Parental Incarceration</a:t>
            </a:r>
          </a:p>
        </p:txBody>
      </p:sp>
      <p:sp>
        <p:nvSpPr>
          <p:cNvPr id="5" name="Parallelogram 4">
            <a:extLst>
              <a:ext uri="{FF2B5EF4-FFF2-40B4-BE49-F238E27FC236}">
                <a16:creationId xmlns:a16="http://schemas.microsoft.com/office/drawing/2014/main" id="{7A9F7271-EA7B-4B0E-AEEC-14616E1719D8}"/>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8AC6E188-7E1C-4D7D-9D67-E4DDCE589A0E}"/>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7850EA7F-DA14-43C1-AFEB-25C0F6E9D5AF}"/>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9942" name="Picture 7">
            <a:extLst>
              <a:ext uri="{FF2B5EF4-FFF2-40B4-BE49-F238E27FC236}">
                <a16:creationId xmlns:a16="http://schemas.microsoft.com/office/drawing/2014/main" id="{02A536A0-A5EB-4261-AB81-6B5BD837A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365125"/>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Subtitle 2">
            <a:extLst>
              <a:ext uri="{FF2B5EF4-FFF2-40B4-BE49-F238E27FC236}">
                <a16:creationId xmlns:a16="http://schemas.microsoft.com/office/drawing/2014/main" id="{416148C7-A95A-4663-84A7-16CEB1BFDEE3}"/>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39944" name="TextBox 13">
            <a:extLst>
              <a:ext uri="{FF2B5EF4-FFF2-40B4-BE49-F238E27FC236}">
                <a16:creationId xmlns:a16="http://schemas.microsoft.com/office/drawing/2014/main" id="{ED887FD9-BC9F-4775-8031-336DA96EDFB6}"/>
              </a:ext>
            </a:extLst>
          </p:cNvPr>
          <p:cNvSpPr txBox="1">
            <a:spLocks noChangeArrowheads="1"/>
          </p:cNvSpPr>
          <p:nvPr/>
        </p:nvSpPr>
        <p:spPr bwMode="auto">
          <a:xfrm>
            <a:off x="431800" y="6264275"/>
            <a:ext cx="1176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National Survey of Children’s Health</a:t>
            </a:r>
          </a:p>
        </p:txBody>
      </p:sp>
      <p:sp>
        <p:nvSpPr>
          <p:cNvPr id="39945" name="Content Placeholder 2">
            <a:extLst>
              <a:ext uri="{FF2B5EF4-FFF2-40B4-BE49-F238E27FC236}">
                <a16:creationId xmlns:a16="http://schemas.microsoft.com/office/drawing/2014/main" id="{DE658003-B94C-4ABF-BAB0-56CB02AE0C33}"/>
              </a:ext>
            </a:extLst>
          </p:cNvPr>
          <p:cNvSpPr>
            <a:spLocks noGrp="1" noChangeArrowheads="1"/>
          </p:cNvSpPr>
          <p:nvPr>
            <p:ph idx="1"/>
          </p:nvPr>
        </p:nvSpPr>
        <p:spPr>
          <a:xfrm>
            <a:off x="436563" y="1590675"/>
            <a:ext cx="10699750" cy="4025900"/>
          </a:xfrm>
        </p:spPr>
        <p:txBody>
          <a:bodyPr/>
          <a:lstStyle/>
          <a:p>
            <a:pPr marL="0" indent="0" eaLnBrk="1" hangingPunct="1">
              <a:buFont typeface="Arial" panose="020B0604020202020204" pitchFamily="34" charset="0"/>
              <a:buNone/>
            </a:pPr>
            <a:r>
              <a:rPr lang="en-US" altLang="en-US">
                <a:latin typeface="Acumin Pro"/>
              </a:rPr>
              <a:t>Black Hoosier youth are 3 times as likely to experience parental incarceration as their white peers.</a:t>
            </a:r>
          </a:p>
        </p:txBody>
      </p:sp>
      <p:pic>
        <p:nvPicPr>
          <p:cNvPr id="39946" name="Picture 2">
            <a:extLst>
              <a:ext uri="{FF2B5EF4-FFF2-40B4-BE49-F238E27FC236}">
                <a16:creationId xmlns:a16="http://schemas.microsoft.com/office/drawing/2014/main" id="{ABF1EBE2-0202-4988-9155-A37424690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613025"/>
            <a:ext cx="675163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622BEE5-150F-43D7-A81D-016C9B132DCA}"/>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Foster Care</a:t>
            </a:r>
          </a:p>
        </p:txBody>
      </p:sp>
      <p:sp>
        <p:nvSpPr>
          <p:cNvPr id="5" name="Parallelogram 4">
            <a:extLst>
              <a:ext uri="{FF2B5EF4-FFF2-40B4-BE49-F238E27FC236}">
                <a16:creationId xmlns:a16="http://schemas.microsoft.com/office/drawing/2014/main" id="{B6A62AEF-696B-4D2D-A3E3-3574381AA9A9}"/>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C4582CF2-01BE-4D7A-9478-9D85310F6A72}"/>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929AF751-7B5E-49AB-9644-A13184D95167}"/>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990" name="Picture 7">
            <a:extLst>
              <a:ext uri="{FF2B5EF4-FFF2-40B4-BE49-F238E27FC236}">
                <a16:creationId xmlns:a16="http://schemas.microsoft.com/office/drawing/2014/main" id="{5FAA9F73-F2E4-45FC-A98A-B17C91C5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365125"/>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Subtitle 2">
            <a:extLst>
              <a:ext uri="{FF2B5EF4-FFF2-40B4-BE49-F238E27FC236}">
                <a16:creationId xmlns:a16="http://schemas.microsoft.com/office/drawing/2014/main" id="{6381A2B4-F9EC-4D1D-9E29-EAD09DA3DA6B}"/>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41992" name="TextBox 13">
            <a:extLst>
              <a:ext uri="{FF2B5EF4-FFF2-40B4-BE49-F238E27FC236}">
                <a16:creationId xmlns:a16="http://schemas.microsoft.com/office/drawing/2014/main" id="{11ECA84F-9F81-4B8E-9314-4CA98525FD71}"/>
              </a:ext>
            </a:extLst>
          </p:cNvPr>
          <p:cNvSpPr txBox="1">
            <a:spLocks noChangeArrowheads="1"/>
          </p:cNvSpPr>
          <p:nvPr/>
        </p:nvSpPr>
        <p:spPr bwMode="auto">
          <a:xfrm>
            <a:off x="431800" y="6264275"/>
            <a:ext cx="1176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Child Trends</a:t>
            </a:r>
          </a:p>
        </p:txBody>
      </p:sp>
      <p:pic>
        <p:nvPicPr>
          <p:cNvPr id="41993" name="Picture 3">
            <a:extLst>
              <a:ext uri="{FF2B5EF4-FFF2-40B4-BE49-F238E27FC236}">
                <a16:creationId xmlns:a16="http://schemas.microsoft.com/office/drawing/2014/main" id="{42922787-7AB6-4979-A9CB-391A44113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1690688"/>
            <a:ext cx="7043738"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2663FF5-2862-4C89-B1C3-5AF721DB42BD}"/>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Poverty</a:t>
            </a:r>
          </a:p>
        </p:txBody>
      </p:sp>
      <p:sp>
        <p:nvSpPr>
          <p:cNvPr id="5" name="Parallelogram 4">
            <a:extLst>
              <a:ext uri="{FF2B5EF4-FFF2-40B4-BE49-F238E27FC236}">
                <a16:creationId xmlns:a16="http://schemas.microsoft.com/office/drawing/2014/main" id="{0E97D5B1-AE94-44E1-9458-12F666E95DE0}"/>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E3E166DB-0365-4E13-9C23-BAEFA4625231}"/>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BB28910C-DE0D-47BC-A9F0-186E66C6D36F}"/>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38" name="Subtitle 2">
            <a:extLst>
              <a:ext uri="{FF2B5EF4-FFF2-40B4-BE49-F238E27FC236}">
                <a16:creationId xmlns:a16="http://schemas.microsoft.com/office/drawing/2014/main" id="{53E0C717-B727-42FE-BDE0-8E0EB9733707}"/>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44039" name="TextBox 13">
            <a:extLst>
              <a:ext uri="{FF2B5EF4-FFF2-40B4-BE49-F238E27FC236}">
                <a16:creationId xmlns:a16="http://schemas.microsoft.com/office/drawing/2014/main" id="{1F9C8E61-3B00-4579-A2E8-8979742440E6}"/>
              </a:ext>
            </a:extLst>
          </p:cNvPr>
          <p:cNvSpPr txBox="1">
            <a:spLocks noChangeArrowheads="1"/>
          </p:cNvSpPr>
          <p:nvPr/>
        </p:nvSpPr>
        <p:spPr bwMode="auto">
          <a:xfrm>
            <a:off x="431800" y="6264275"/>
            <a:ext cx="1176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American Community Survey</a:t>
            </a:r>
          </a:p>
        </p:txBody>
      </p:sp>
      <p:pic>
        <p:nvPicPr>
          <p:cNvPr id="44040" name="Picture 12">
            <a:extLst>
              <a:ext uri="{FF2B5EF4-FFF2-40B4-BE49-F238E27FC236}">
                <a16:creationId xmlns:a16="http://schemas.microsoft.com/office/drawing/2014/main" id="{86C7FF79-DFAB-4649-A91D-AE1C11283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925" y="392113"/>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7">
            <a:extLst>
              <a:ext uri="{FF2B5EF4-FFF2-40B4-BE49-F238E27FC236}">
                <a16:creationId xmlns:a16="http://schemas.microsoft.com/office/drawing/2014/main" id="{E562BCFE-3E83-4F18-81F2-1A8B8B769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982788"/>
            <a:ext cx="107156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131DA4B7-D628-42FE-B82D-8519D55DA898}"/>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C55F8B7C-08FD-43EF-8F49-842E1D7DA234}"/>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92FE3597-9E20-4A5E-9B75-FFD8BF6FBA72}"/>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085" name="TextBox 9">
            <a:extLst>
              <a:ext uri="{FF2B5EF4-FFF2-40B4-BE49-F238E27FC236}">
                <a16:creationId xmlns:a16="http://schemas.microsoft.com/office/drawing/2014/main" id="{615ABFDD-5126-42AC-9105-0EA51DAC9346}"/>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Department of Education</a:t>
            </a:r>
          </a:p>
        </p:txBody>
      </p:sp>
      <p:sp>
        <p:nvSpPr>
          <p:cNvPr id="46086" name="Title 1">
            <a:extLst>
              <a:ext uri="{FF2B5EF4-FFF2-40B4-BE49-F238E27FC236}">
                <a16:creationId xmlns:a16="http://schemas.microsoft.com/office/drawing/2014/main" id="{CDFC1A89-A728-4922-951D-8915104971A1}"/>
              </a:ext>
            </a:extLst>
          </p:cNvPr>
          <p:cNvSpPr>
            <a:spLocks noGrp="1" noChangeArrowheads="1"/>
          </p:cNvSpPr>
          <p:nvPr>
            <p:ph type="title"/>
          </p:nvPr>
        </p:nvSpPr>
        <p:spPr>
          <a:xfrm>
            <a:off x="500063" y="225425"/>
            <a:ext cx="8945562" cy="1325563"/>
          </a:xfrm>
        </p:spPr>
        <p:txBody>
          <a:bodyPr/>
          <a:lstStyle/>
          <a:p>
            <a:pPr eaLnBrk="1" hangingPunct="1"/>
            <a:r>
              <a:rPr lang="en-US" altLang="en-US" sz="6000">
                <a:latin typeface="AlternateGotNo2D"/>
              </a:rPr>
              <a:t>Achievement Gaps</a:t>
            </a:r>
          </a:p>
        </p:txBody>
      </p:sp>
      <p:pic>
        <p:nvPicPr>
          <p:cNvPr id="46087" name="Picture 10">
            <a:extLst>
              <a:ext uri="{FF2B5EF4-FFF2-40B4-BE49-F238E27FC236}">
                <a16:creationId xmlns:a16="http://schemas.microsoft.com/office/drawing/2014/main" id="{F57E7ECE-BE60-47FF-A29E-CB3541FD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3"/>
          <a:stretch>
            <a:fillRect/>
          </a:stretch>
        </p:blipFill>
        <p:spPr bwMode="auto">
          <a:xfrm>
            <a:off x="10382250" y="358775"/>
            <a:ext cx="971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2">
            <a:extLst>
              <a:ext uri="{FF2B5EF4-FFF2-40B4-BE49-F238E27FC236}">
                <a16:creationId xmlns:a16="http://schemas.microsoft.com/office/drawing/2014/main" id="{719A407E-4F0F-468B-9700-E70B5823D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419225"/>
            <a:ext cx="84883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8D31740-3469-4383-BA17-328A0995D7A5}"/>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Education Gaps</a:t>
            </a:r>
          </a:p>
        </p:txBody>
      </p:sp>
      <p:sp>
        <p:nvSpPr>
          <p:cNvPr id="5" name="Parallelogram 4">
            <a:extLst>
              <a:ext uri="{FF2B5EF4-FFF2-40B4-BE49-F238E27FC236}">
                <a16:creationId xmlns:a16="http://schemas.microsoft.com/office/drawing/2014/main" id="{DAFC4B95-8534-44F8-BA47-FAF4ABB63B8A}"/>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F6FB12BE-0688-4254-A87B-002D2FF7EF8F}"/>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EA88F44D-8F68-42EB-A3A1-B7951F48BD1E}"/>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134" name="Subtitle 2">
            <a:extLst>
              <a:ext uri="{FF2B5EF4-FFF2-40B4-BE49-F238E27FC236}">
                <a16:creationId xmlns:a16="http://schemas.microsoft.com/office/drawing/2014/main" id="{3DCDBBE5-6FF6-4087-BDED-CA054BD8ED6B}"/>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48135" name="TextBox 13">
            <a:extLst>
              <a:ext uri="{FF2B5EF4-FFF2-40B4-BE49-F238E27FC236}">
                <a16:creationId xmlns:a16="http://schemas.microsoft.com/office/drawing/2014/main" id="{B33FEEC7-9729-4294-8072-1E4F19480A0C}"/>
              </a:ext>
            </a:extLst>
          </p:cNvPr>
          <p:cNvSpPr txBox="1">
            <a:spLocks noChangeArrowheads="1"/>
          </p:cNvSpPr>
          <p:nvPr/>
        </p:nvSpPr>
        <p:spPr bwMode="auto">
          <a:xfrm>
            <a:off x="431800" y="6264275"/>
            <a:ext cx="1176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Department of Education</a:t>
            </a:r>
          </a:p>
        </p:txBody>
      </p:sp>
      <p:pic>
        <p:nvPicPr>
          <p:cNvPr id="48136" name="Picture 14">
            <a:extLst>
              <a:ext uri="{FF2B5EF4-FFF2-40B4-BE49-F238E27FC236}">
                <a16:creationId xmlns:a16="http://schemas.microsoft.com/office/drawing/2014/main" id="{0E2A42A0-EA3D-4D77-9C06-24876EAA4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3"/>
          <a:stretch>
            <a:fillRect/>
          </a:stretch>
        </p:blipFill>
        <p:spPr bwMode="auto">
          <a:xfrm>
            <a:off x="10382250" y="358775"/>
            <a:ext cx="971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
            <a:extLst>
              <a:ext uri="{FF2B5EF4-FFF2-40B4-BE49-F238E27FC236}">
                <a16:creationId xmlns:a16="http://schemas.microsoft.com/office/drawing/2014/main" id="{6CA57963-7E28-45D9-BD3C-C3742F8E2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789113"/>
            <a:ext cx="111537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7EFBD267-EC7A-4C1F-B867-AC58C7ADB6F1}"/>
              </a:ext>
            </a:extLst>
          </p:cNvPr>
          <p:cNvSpPr>
            <a:spLocks noGrp="1" noChangeArrowheads="1"/>
          </p:cNvSpPr>
          <p:nvPr>
            <p:ph idx="1"/>
          </p:nvPr>
        </p:nvSpPr>
        <p:spPr>
          <a:xfrm>
            <a:off x="493713" y="1514475"/>
            <a:ext cx="9069387" cy="4300538"/>
          </a:xfrm>
        </p:spPr>
        <p:txBody>
          <a:bodyPr/>
          <a:lstStyle/>
          <a:p>
            <a:pPr eaLnBrk="1" hangingPunct="1"/>
            <a:r>
              <a:rPr lang="en-US" altLang="en-US"/>
              <a:t>Indiana faces significant disparities in the students who are identified for special education and high ability programs</a:t>
            </a:r>
          </a:p>
        </p:txBody>
      </p:sp>
      <p:sp>
        <p:nvSpPr>
          <p:cNvPr id="5" name="Parallelogram 4">
            <a:extLst>
              <a:ext uri="{FF2B5EF4-FFF2-40B4-BE49-F238E27FC236}">
                <a16:creationId xmlns:a16="http://schemas.microsoft.com/office/drawing/2014/main" id="{87E3AF12-3812-4EE2-8237-F4C8F9453EF4}"/>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338AE837-6396-4DEE-90F8-102452168EAB}"/>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E1D4DEE8-71E3-4136-BE21-C16129E44E8D}"/>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4758" name="Picture 1">
            <a:extLst>
              <a:ext uri="{FF2B5EF4-FFF2-40B4-BE49-F238E27FC236}">
                <a16:creationId xmlns:a16="http://schemas.microsoft.com/office/drawing/2014/main" id="{FB9F0090-0D84-4A91-B1A1-B8E1608B4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225"/>
            <a:ext cx="6143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11">
            <a:extLst>
              <a:ext uri="{FF2B5EF4-FFF2-40B4-BE49-F238E27FC236}">
                <a16:creationId xmlns:a16="http://schemas.microsoft.com/office/drawing/2014/main" id="{4B7ECA3C-2B09-473A-A8CC-D5F1DC14C9A1}"/>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a:solidFill>
                  <a:schemeClr val="bg1"/>
                </a:solidFill>
              </a:rPr>
              <a:t>Source: Indiana Department of Education</a:t>
            </a:r>
          </a:p>
        </p:txBody>
      </p:sp>
      <p:pic>
        <p:nvPicPr>
          <p:cNvPr id="74760" name="Picture 3">
            <a:extLst>
              <a:ext uri="{FF2B5EF4-FFF2-40B4-BE49-F238E27FC236}">
                <a16:creationId xmlns:a16="http://schemas.microsoft.com/office/drawing/2014/main" id="{FD903EC8-7E42-4DAC-B0A7-D6CADB4F9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556"/>
          <a:stretch>
            <a:fillRect/>
          </a:stretch>
        </p:blipFill>
        <p:spPr bwMode="auto">
          <a:xfrm>
            <a:off x="2541588" y="2366963"/>
            <a:ext cx="70770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9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775582F4-42E6-4900-9563-B7D238D65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664392E4-8DB5-481B-8F4B-497CA0498F1E}"/>
              </a:ext>
            </a:extLst>
          </p:cNvPr>
          <p:cNvSpPr txBox="1">
            <a:spLocks/>
          </p:cNvSpPr>
          <p:nvPr/>
        </p:nvSpPr>
        <p:spPr>
          <a:xfrm>
            <a:off x="1920875" y="1543050"/>
            <a:ext cx="9942513" cy="55451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3200">
                <a:latin typeface="Acumin Pro" panose="020B0504020202020204" pitchFamily="34" charset="0"/>
              </a:rPr>
              <a:t>We all benefit when the next generation is healthy, safe, well-educated and economically secure.</a:t>
            </a:r>
            <a:endParaRPr lang="en-US"/>
          </a:p>
          <a:p>
            <a:pPr algn="l" fontAlgn="auto">
              <a:spcAft>
                <a:spcPts val="0"/>
              </a:spcAft>
              <a:defRPr/>
            </a:pPr>
            <a:endParaRPr lang="en-US" sz="3200">
              <a:latin typeface="Acumin Pro" panose="020B0504020202020204" pitchFamily="34" charset="0"/>
            </a:endParaRPr>
          </a:p>
          <a:p>
            <a:pPr algn="l" fontAlgn="auto">
              <a:spcAft>
                <a:spcPts val="0"/>
              </a:spcAft>
              <a:defRPr/>
            </a:pPr>
            <a:r>
              <a:rPr lang="en-US" sz="3200">
                <a:latin typeface="Acumin Pro" panose="020B0504020202020204" pitchFamily="34" charset="0"/>
              </a:rPr>
              <a:t>Provide information to better understand the whole story.</a:t>
            </a:r>
          </a:p>
          <a:p>
            <a:pPr algn="l" fontAlgn="auto">
              <a:spcAft>
                <a:spcPts val="0"/>
              </a:spcAft>
              <a:defRPr/>
            </a:pPr>
            <a:endParaRPr lang="en-US" sz="3200">
              <a:latin typeface="Acumin Pro" panose="020B0504020202020204" pitchFamily="34" charset="0"/>
            </a:endParaRPr>
          </a:p>
          <a:p>
            <a:pPr algn="l" fontAlgn="auto">
              <a:spcAft>
                <a:spcPts val="0"/>
              </a:spcAft>
              <a:defRPr/>
            </a:pPr>
            <a:r>
              <a:rPr lang="en-US" sz="3200">
                <a:latin typeface="Acumin Pro" panose="020B0504020202020204" pitchFamily="34" charset="0"/>
              </a:rPr>
              <a:t>Spark discussions that lead to action.</a:t>
            </a:r>
          </a:p>
          <a:p>
            <a:pPr marL="457200" indent="-457200" algn="l" fontAlgn="auto">
              <a:spcAft>
                <a:spcPts val="0"/>
              </a:spcAft>
              <a:buFont typeface="Arial" panose="020B0604020202020204" pitchFamily="34" charset="0"/>
              <a:buChar char="•"/>
              <a:defRPr/>
            </a:pPr>
            <a:endParaRPr lang="en-US" sz="3200">
              <a:latin typeface="Acumin Pro" panose="020B0504020202020204" pitchFamily="34" charset="0"/>
            </a:endParaRPr>
          </a:p>
          <a:p>
            <a:pPr algn="l" fontAlgn="auto">
              <a:spcAft>
                <a:spcPts val="0"/>
              </a:spcAft>
              <a:defRPr/>
            </a:pPr>
            <a:r>
              <a:rPr lang="en-US" sz="3200">
                <a:latin typeface="Acumin Pro" panose="020B0504020202020204" pitchFamily="34" charset="0"/>
              </a:rPr>
              <a:t>Find ways to work together as a community</a:t>
            </a:r>
            <a:r>
              <a:rPr lang="en-US" sz="3200">
                <a:latin typeface="Acumin Pro"/>
              </a:rPr>
              <a:t> so all youth can reach their full potential.</a:t>
            </a:r>
            <a:endParaRPr lang="en-US"/>
          </a:p>
          <a:p>
            <a:pPr algn="l" fontAlgn="auto">
              <a:spcAft>
                <a:spcPts val="0"/>
              </a:spcAft>
              <a:defRPr/>
            </a:pPr>
            <a:endParaRPr lang="en-US" sz="3200">
              <a:latin typeface="Acumin Pro" panose="020B0504020202020204" pitchFamily="34" charset="0"/>
            </a:endParaRPr>
          </a:p>
          <a:p>
            <a:pPr marL="457200" indent="-457200" algn="l" fontAlgn="auto">
              <a:spcAft>
                <a:spcPts val="0"/>
              </a:spcAft>
              <a:buFont typeface="Arial" panose="020B0604020202020204" pitchFamily="34" charset="0"/>
              <a:buChar char="•"/>
              <a:defRPr/>
            </a:pPr>
            <a:endParaRPr lang="en-US" sz="3200">
              <a:latin typeface="Acumin Pro" panose="020B0504020202020204" pitchFamily="34" charset="0"/>
            </a:endParaRPr>
          </a:p>
        </p:txBody>
      </p:sp>
      <p:sp>
        <p:nvSpPr>
          <p:cNvPr id="7172" name="Title 1">
            <a:extLst>
              <a:ext uri="{FF2B5EF4-FFF2-40B4-BE49-F238E27FC236}">
                <a16:creationId xmlns:a16="http://schemas.microsoft.com/office/drawing/2014/main" id="{85081250-563A-4F0A-87DC-FF1F4A725A3A}"/>
              </a:ext>
            </a:extLst>
          </p:cNvPr>
          <p:cNvSpPr>
            <a:spLocks noGrp="1" noChangeArrowheads="1"/>
          </p:cNvSpPr>
          <p:nvPr>
            <p:ph type="title"/>
          </p:nvPr>
        </p:nvSpPr>
        <p:spPr>
          <a:xfrm>
            <a:off x="2332038" y="257175"/>
            <a:ext cx="8591550" cy="1028700"/>
          </a:xfrm>
        </p:spPr>
        <p:txBody>
          <a:bodyPr/>
          <a:lstStyle/>
          <a:p>
            <a:pPr eaLnBrk="1" hangingPunct="1"/>
            <a:r>
              <a:rPr lang="en-US" altLang="en-US">
                <a:latin typeface="AlternateGotNo2D"/>
              </a:rPr>
              <a:t>Why the state of the child?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9D9CB18F-6CE9-4CB8-8FA1-21A42F95F9C4}"/>
              </a:ext>
            </a:extLst>
          </p:cNvPr>
          <p:cNvSpPr>
            <a:spLocks noGrp="1" noChangeArrowheads="1"/>
          </p:cNvSpPr>
          <p:nvPr>
            <p:ph idx="1"/>
          </p:nvPr>
        </p:nvSpPr>
        <p:spPr>
          <a:xfrm>
            <a:off x="493713" y="1514475"/>
            <a:ext cx="9069387" cy="4300538"/>
          </a:xfrm>
        </p:spPr>
        <p:txBody>
          <a:bodyPr/>
          <a:lstStyle/>
          <a:p>
            <a:pPr eaLnBrk="1" hangingPunct="1"/>
            <a:r>
              <a:rPr lang="en-US" altLang="en-US"/>
              <a:t>Indiana faces significant disparities in the students who are identified for special education and high ability programs</a:t>
            </a:r>
          </a:p>
        </p:txBody>
      </p:sp>
      <p:sp>
        <p:nvSpPr>
          <p:cNvPr id="5" name="Parallelogram 4">
            <a:extLst>
              <a:ext uri="{FF2B5EF4-FFF2-40B4-BE49-F238E27FC236}">
                <a16:creationId xmlns:a16="http://schemas.microsoft.com/office/drawing/2014/main" id="{8478F2AC-799D-4445-9F79-F8079554E39A}"/>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8D86868B-6377-4F04-AB29-36FE59C6A9CF}"/>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09C245B5-4830-465A-BAE8-C46DDA2D6A98}"/>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6806" name="Picture 1">
            <a:extLst>
              <a:ext uri="{FF2B5EF4-FFF2-40B4-BE49-F238E27FC236}">
                <a16:creationId xmlns:a16="http://schemas.microsoft.com/office/drawing/2014/main" id="{81B333AA-0816-41F8-B21B-A991FBB2C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225"/>
            <a:ext cx="6143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8">
            <a:extLst>
              <a:ext uri="{FF2B5EF4-FFF2-40B4-BE49-F238E27FC236}">
                <a16:creationId xmlns:a16="http://schemas.microsoft.com/office/drawing/2014/main" id="{8EE696BC-29C5-4D5B-84D1-EC1400BD6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762250"/>
            <a:ext cx="47371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TextBox 11">
            <a:extLst>
              <a:ext uri="{FF2B5EF4-FFF2-40B4-BE49-F238E27FC236}">
                <a16:creationId xmlns:a16="http://schemas.microsoft.com/office/drawing/2014/main" id="{D7CEDF2F-C029-4121-96BD-7438B957431D}"/>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a:solidFill>
                  <a:schemeClr val="bg1"/>
                </a:solidFill>
              </a:rPr>
              <a:t>Source: Indiana Department of Education</a:t>
            </a:r>
          </a:p>
        </p:txBody>
      </p:sp>
      <p:pic>
        <p:nvPicPr>
          <p:cNvPr id="76809" name="Picture 3">
            <a:extLst>
              <a:ext uri="{FF2B5EF4-FFF2-40B4-BE49-F238E27FC236}">
                <a16:creationId xmlns:a16="http://schemas.microsoft.com/office/drawing/2014/main" id="{D98CC843-B0FD-446E-905B-B460CE932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3" y="2679700"/>
            <a:ext cx="67405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4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F80FC-6F3A-4A3A-BD15-A2B63B173E65}"/>
              </a:ext>
            </a:extLst>
          </p:cNvPr>
          <p:cNvSpPr>
            <a:spLocks noGrp="1"/>
          </p:cNvSpPr>
          <p:nvPr>
            <p:ph idx="1"/>
          </p:nvPr>
        </p:nvSpPr>
        <p:spPr>
          <a:xfrm>
            <a:off x="431800" y="1547813"/>
            <a:ext cx="9734550" cy="1487487"/>
          </a:xfrm>
        </p:spPr>
        <p:txBody>
          <a:bodyPr rtlCol="0">
            <a:normAutofit/>
          </a:bodyPr>
          <a:lstStyle/>
          <a:p>
            <a:pPr marL="0" indent="0" eaLnBrk="1" fontAlgn="auto" hangingPunct="1">
              <a:spcAft>
                <a:spcPts val="0"/>
              </a:spcAft>
              <a:buFont typeface="Arial" panose="020B0604020202020204" pitchFamily="34" charset="0"/>
              <a:buNone/>
              <a:defRPr/>
            </a:pPr>
            <a:r>
              <a:rPr lang="en-US"/>
              <a:t>Black infants are more than twice as likely to die before their first birthday as white infants.</a:t>
            </a:r>
            <a:endParaRPr lang="en-US">
              <a:latin typeface="Acumin Pro" panose="020B0504020202020204" pitchFamily="34" charset="0"/>
            </a:endParaRPr>
          </a:p>
          <a:p>
            <a:pPr eaLnBrk="1" fontAlgn="auto" hangingPunct="1">
              <a:spcAft>
                <a:spcPts val="0"/>
              </a:spcAft>
              <a:defRPr/>
            </a:pPr>
            <a:endParaRPr lang="en-US" sz="2400">
              <a:latin typeface="Acumin Pro" panose="020B0504020202020204" pitchFamily="34" charset="0"/>
            </a:endParaRPr>
          </a:p>
        </p:txBody>
      </p:sp>
      <p:sp>
        <p:nvSpPr>
          <p:cNvPr id="5" name="Parallelogram 4">
            <a:extLst>
              <a:ext uri="{FF2B5EF4-FFF2-40B4-BE49-F238E27FC236}">
                <a16:creationId xmlns:a16="http://schemas.microsoft.com/office/drawing/2014/main" id="{CB9A2FB9-A84D-4BFE-B7B0-17588AD4B5DC}"/>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5112B303-EA15-4669-86B1-7F07128BFB6F}"/>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E3678CFA-3440-49B1-8F8A-A8DDE7FBEDF4}"/>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82" name="Title 1">
            <a:extLst>
              <a:ext uri="{FF2B5EF4-FFF2-40B4-BE49-F238E27FC236}">
                <a16:creationId xmlns:a16="http://schemas.microsoft.com/office/drawing/2014/main" id="{DC39B83F-8781-4024-9C3B-426FE5DD7922}"/>
              </a:ext>
            </a:extLst>
          </p:cNvPr>
          <p:cNvSpPr>
            <a:spLocks noGrp="1" noChangeArrowheads="1"/>
          </p:cNvSpPr>
          <p:nvPr>
            <p:ph type="title"/>
          </p:nvPr>
        </p:nvSpPr>
        <p:spPr>
          <a:xfrm>
            <a:off x="431800" y="365125"/>
            <a:ext cx="10922000" cy="1325563"/>
          </a:xfrm>
        </p:spPr>
        <p:txBody>
          <a:bodyPr/>
          <a:lstStyle/>
          <a:p>
            <a:pPr eaLnBrk="1" hangingPunct="1"/>
            <a:r>
              <a:rPr lang="en-US" altLang="en-US" sz="6000">
                <a:latin typeface="AlternateGotNo2D"/>
              </a:rPr>
              <a:t>Infant Mortality</a:t>
            </a:r>
          </a:p>
        </p:txBody>
      </p:sp>
      <p:pic>
        <p:nvPicPr>
          <p:cNvPr id="50183" name="Picture 11">
            <a:extLst>
              <a:ext uri="{FF2B5EF4-FFF2-40B4-BE49-F238E27FC236}">
                <a16:creationId xmlns:a16="http://schemas.microsoft.com/office/drawing/2014/main" id="{7AEE2E40-7AC9-43E7-B817-26DC02FE3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589213"/>
            <a:ext cx="73501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Box 8">
            <a:extLst>
              <a:ext uri="{FF2B5EF4-FFF2-40B4-BE49-F238E27FC236}">
                <a16:creationId xmlns:a16="http://schemas.microsoft.com/office/drawing/2014/main" id="{A5A6A20B-46FC-4C47-9611-83847911B560}"/>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State Department of Health</a:t>
            </a:r>
          </a:p>
        </p:txBody>
      </p:sp>
      <p:sp>
        <p:nvSpPr>
          <p:cNvPr id="50185" name="AutoShape 2" descr="data:image/jpg;base64,%20/9j/4AAQSkZJRgABAQEAYABgAAD/2wBDAAUDBAQEAwUEBAQFBQUGBwwIBwcHBw8LCwkMEQ8SEhEPERETFhwXExQaFRERGCEYGh0dHx8fExciJCIeJBweHx7/2wBDAQUFBQcGBw4ICA4eFBEUHh4eHh4eHh4eHh4eHh4eHh4eHh4eHh4eHh4eHh4eHh4eHh4eHh4eHh4eHh4eHh4eHh7/wAARCAD/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qO6ghuraW1uYY5oJkMckcihldSMFSDwQR2r899MsbNtOt2a1hZjEpJKDJ4ruwOBljJOMXax5Wa5rDLoRnOLd3bQ/Qyivz7/s+x/wCfOD/v2KP7Psf+fOD/AL9ivT/1eq/zo8T/AFxof8+3+B+glFfn3/Z9j/z5wf8AfsUf2fY/8+cH/fsUf6vVf50H+uND/n2/wP0Eor8+/wCz7H/nzg/79ij+z7H/AJ84P+/Yo/1eq/zoP9caH/Pt/gfoJRX59/2fY/8APnB/37FH9n2P/PnB/wB+xR/q9V/nQf640P8An2/wP0Eor8+/7Psf+fOD/v2KP7Psf+fOD/v2KP8AV6r/ADoP9caH/Pt/gfoJRX59/wBn2P8Az5wf9+xR/Z9j/wA+cH/fsUf6vVf50H+uND/n2/wP0Eor8+/7Psf+fOD/AL9ij+z7H/nzg/79ij/V6r/Og/1xof8APt/gfoJRX59/2fY/8+cH/fsUf2fY/wDPnB/37FH+r1X+dB/rjQ/59v8AA/QSivz7/s+x/wCfOD/v2KP7Psf+fOD/AL9ij/V6r/Og/wBcaH/Pt/gfoJRX59/2fY/8+cH/AH7FH9n2P/PnB/37FH+r1X+dB/rjQ/59v8D9BKK/Pv8As+x/584P+/Yo/s+x/wCfOD/v2KP9Xqv86D/XGh/z7f4H6CUV+ff9n2P/AD5wf9+xR/Z9j/z5wf8AfsUf6vVf50H+uND/AJ9v8D9BKK/Pv+z7H/nzg/79ij+z7H/nzg/79ij/AFeq/wA6D/XGh/z7f4H6CUV+ff8AZ9j/AM+cH/fsUf2fY/8APnB/37FH+r1X+dB/rjQ/59v8D9BKK/Pv+z7H/nzg/wC/Yo/s+x/584P+/Yo/1eq/zoP9caH/AD7f4H6CUV+ff9n2P/PnB/37FH9n2P8Az5wf9+xR/q9V/nQf640P+fb/AAP0Eor8+/7Psf8Anzg/79ij+z7H/nzg/wC/Yo/1eq/zoP8AXGh/z7f4H6CUV+ff9n2P/PnB/wB+xR/Z9j/z5wf9+xR/q9V/nQf640P+fb/A/QSivz7/ALPsf+fOD/v2KP7Psf8Anzg/79ij/V6r/Og/1xof8+3+B+glFfn3/Z9j/wA+cH/fsUf2fY/8+cH/AH7FH+r1X+dB/rjQ/wCfb/A/QSivz7/s+x/584P+/Yo/s+x/584P+/Yo/wBXqv8AOg/1xof8+3+B+glFfn3/AGfY/wDPnB/37FH9n2P/AD5wf9+xR/q9V/nQf640P+fb/A/QSivz7/s+x/584P8Av2KP7Psf+fOD/v2KP9Xqv86D/XGh/wA+3+B+glFfn3/Z9j/z5wf9+xR/Z9j/AM+cH/fsUf6vVf50H+uND/n2/wAD9BKK/Pv+z7H/AJ84P+/Yo/s+x/584P8Av2KP9Xqv86D/AFxof8+3+B+glFfn3/Z9j/z5wf8AfsUf2fY/8+cH/fsUf6vVf50H+uND/n2/wP0Eor8+/wCz7H/nzg/79ij+z7H/AJ84P+/Yo/1eq/zoP9caH/Pt/gfoJRX59/2fY/8APnB/37FH9n2P/PnB/wB+xR/q9V/nQf640P8An2/wP0Eor8+/7Psf+fOD/v2KRtPsdp/0ODp/zzFH+r1X+dB/rhQ/59v8D9BaK5P4N28Ft8JPCMdvDHCh0a0kKooALNErMeO5Ykk9ySa6yvnj7AK/PvSv+QZbf9cl/lX6CV+felf8gy2/65L/ACr6Hh7+LP0Pj+Mf4FP1/Qs0UUV9Ufn4UUUUAFFFFABRRRQAUUUUAes/s+6bpF5Z+KbzVNFsdVaxshNDHcwiQbgHOBkHGcDpWl4o03Q/Enwam8Uw+EbTw7qVvdiKJLaPZ5wLAYxgZzu9O1Q/s23E1npfjO8tyFmg04SRkrkBgrkcHryK5G4+IniXxBrGkJ4h1bfY219DM0aRLGg2uCWIUDOBnrXi1KVWrjJ8j+Fxe77aq22p9VRr0KGW01UXxqa2W99G29VbyG3vwr8cWekSanPpAWGKLzpEE6GVExnJQHIqvp/w58XahoMGuWmnJJp88UkyyiZOETO4kZyOh69a+ivEs2pw6xrmo2ui6PBp50zcdYnkOZ12/cG307V5f4v1TUtO/Z48Jrp95PbLczSxzeUxXemZPlPtWdHMcRVSta7aX3p+fkbYnJMFh5NtyaUZP1s47abO/wDwTibb4Z+NLnw+uuQ6QWtGh89R5qiRo/7wTO7H4Uzwz8OPF3iPS11PTNNRrV2KxvLOkfmEf3QxGa9u17Stc1ltE1rQNf8A7I06Hw8RNfKokQ8qfLIyMZ9fak8GzXV98OPBp0XRdP1yS3n8uaWdsCyYE/vOOaTzOtyOSte9uum+/Tp3HHIcN7RRfNblvfT3tI7WTel+z9dzw3Rvh94r1a51O1s9NzcaWwW7iklVGQnOOCeeh6V0XhT4Waynj/SdH8TWCx2d0rzOY7lcPGo52sp5OSvA5xXfW9zNcN8WZ3lt2mW0VXe1J2bhE4OCealtGxP8IWkbGUkGWP8A0ypzzCu7rRXX5wcu/cVPJ8JD3ndtN9VayqKNmrdmeY6/8NtZm+IOraB4dsBLDat5ilrhdscR+7ucnAPseayNW+H/AIr0vW7DR7rTD9r1A4tRHIrrJ9GBxxXrWneHppviF4++3PqUip/pC6Ta3JiN8rZK7iOSOMY966LUJBb+Ivhm15ZR6WSksf2bPywMYgBHk9x0pRzKrHkjo9F6/Dfv+nzLqZHh6ntJtOPvO3a3OltbTR6a/Kx4Zrfwz8X6PpV7ql9Y26Wlljz3S6jfafTAPJ56VJZfCvxxeaTHqUOjjypIvNRGnRZWT1CE5r1PXdH1LRvhr8RP7TgMX2rVHuIQXB3Rsy4bj1x+ldgZ9QuNV0LU9G0XSbm0GlBjrFxIcQfKcp8vPP8AU1Ms1rKF1Z+fT4U+/wDXYqHD+FdTllzLTbr8Tjfbtrt87HySIZTP5AjYy7tmzHO7OMY9a7LVPhb4303SJdUu9JAghj8yVVnRpI1xnJQHIrP0a7t1+JtrfXDxeQNXWSR1+5t83JIz2r6Bm0/UNO8ZeO9f1KNo9GudKAhmeQFHwhyAM12Y3HVKHLy21V9eu2i+88zK8po4pzU23aSWnRa6vR6aHnvijwra6L8BNMvk0TTH1C6KyXV6zq0yKzZXY3U5GAQOnNRfBWx0n/hX/inWr3w3Ya3dWLI0EVxbiQng/KOCfyqLx5u/4Z+8Fdf9dL/Nq2P2f/7Y/wCFb+Lv7A3f2pvj+zbcZ37T68Vz1JTWFqtv7fp9pI76MKbzDDRUdPZ9k/st/Nmb8Y/Dumz6P4Tv9F8PRaTrGrLtk023XackAj5eOc8ZwOtcj4g+GPjLQ9Im1TUNMQW0ABmMdwkjRg92CnIr1zx3a3d3Y/D+HxJfjTvFMt4qTXUDKssSEHJyOAfu+2TWnrOnnTvBvxAtI9FurSJYPlvbqdpZb9trbpCT26Yx6msaWPqUacYxaer89Oa2jvtr5v5HRWyijiq0pSTWkdrLXlb1ST1012Xnc4rxH8OrrXvAHg+bwrolkLt7MyXkq7ImlO1cbicbj1/WuQ0fStSt/h14l83wnYXAtbkRz6jNIouLNgVBVVIyfw9TXsGhafqd1afCy5s4ZntrWBnumQ/KimMYLe3asG9mim+HnxRnhcPE2s5DLyCMx0Qxc1em9Vzed179u/3Cll1KXJVV0+W3Sz/d36r7zzWw+Ffji+0mPUrfRwYpYvNjRp0WV09QhOar+GPhz4u8SWDX2l6YDbiQxh5pli3MOoG4jNfRaXGoXOp6HqWi6LpNxa/2UG/ti5cjyBjmP5eea5P4cw6lq3hvy7q1tta0ifWJWiNjO0dzpzmQnzQePlB+Yc5we/SrWaV+WTstLfm133062Mv7AwqlBXk7p/PRPttr05vzPn7WdNvtH1K403Urd7e7t22yRt1Br6XudG8NW/iXw7oCfD3SLq11Ky8y5vFtADCQvUkLj9Qa8K+MFo9j8QdUtH1efVjGyj7TO+6QjaMKx7kdPwr6Qvv+Ey/4Sfwqujj/AIkP2Vf7T3bNuMe/OcelPMKznSpSvum92lt/Vicnw0aVfEU+VvlcVspP4rem277anzvP4F1HWvG+u6V4StRdWlhcOPMaVVRE3HGWY47H8qrT/DvxZB4otfDc2nKmoXaNJbqZl2SKASSHzjoDXrVha2moWPxS0TwsiSXM06mCKFgC/Bzt9t27861rWN7Pxx8MdKvPl1K10+4FxGWyyfucc/iDTWY1Y+72XXf4Oa+/fQU8lw87yd9ZPVfD/E5bLTtqtfkeMxfCvxtJqK6f/ZSLdNA1wsb3CKTGrbSevr/jWb4q8DeJvDGn21/rFgsNtcHbHIkqyDdjodpOD/hXrvww1TU9S+LnjD7deXFz9ntLmOEOxPlqJRgD0Fc14mZ2/Zs0FnZmJ1NuSc/361hja/tIxlbXl7/av59LHPVyrB+ynKHNdc9rtfY5fLq2O+B1jo7+C/Fesaj4f0/WJ9PVJII7qASfwsdoyCRn2q/4w8P6V4n+Ful+ItN8LWfh/V7i/W1jghURLLucqOw+uTUfwEvrrS/h1431GyYJcW8SyRsVDAMEbHB4Nctp3jjxP4s8a+HYdc1JriGHUITHEkaxoDuHO1QBmplTq1MXOUX8LT3e1trbal069Cjl9KNRXc1JbLe+jb3VjO1X4a+M9MntoLrSGEl1c/ZYFSRWMj7d3GD0xnnpxR4j+G3i/wAP2K3upadGtuZViMkdwkgRicANg/Lye9er3mvXKftOx2WoalILCEhLeKR/3aM0AxgdASSfzqT4mPq1n8OPE63ehaRodpPeFVCuxluzuXEgA4yf6GpjmOIvSUkveSf3v1/zNHkmCarcrl7ja6dFe702+44r4rfDUaGnhuPQrJ5LjUI1imjWfzGe4Iz8oz068jiuZ8S/Dbxf4e0ttS1PTUW1RgsjxTpJ5ZPTcFJx1Fez6p/o3jL4Y6xcMqWH2T7OZyw2+Y0R2ik+IcmrWfgvxd9o0PSNHsp7jYsm8+beksMOAOM/X3rOlj68OSF07vW/+K1t/wDM3r5NharqVLONkrW2+C99u++3XW+h47qPww8Z6fAs91pkaQs0SLJ9oQqWlYKgzn1I+lWZ/hF48i+0D+yYneAAvHHdRs+D3Cg5I/8Ar16B8Y9T1JPiD4N0pLydbFxaO9uGIRm81eSO54rpCWHxZ8e4Lf8AIBTH/fFU8xxCpqemqb2fRpdzOnkmCnWlSXNo4rdbyTd9vQ8C8WeCfEXhe1trvWLNI7e5JEUsUyyoT6ZUnmucr1vxpn/hnPwfnP8Ax+S/+hS15JXq4SrOpGXPum19zPncxw1OhKHs72lGMtdd/uCiiiuo88KKKKACiiigAooooAKRvun6UtI33T9KAR9q/CP/AJJT4Q/7Adl/6ISunrmPhH/ySnwh/wBgOy/9EJXT1+aH7gFfn3pX/IMtv+uS/wAq/QSvz70r/kGW3/XJf5V9Dw9/Fn6Hx/GP8Cn6/oWaKKK+qPz8KKKKACiiigAooooAKKs6ZY3Wpajb6fZRGa5uJFjiQdWYnAFdn4l+FPinQdGudVuG025htMfaUtbne8Of7wwMVlUr06bUZys2dFHCV68ZSpwbS3OJtru7tlkW2up4FkG2QRyFQ49DjqKhrt9f+F3ijRPD0mvXgsjYJBHMXjmJJDkAKAQOeRnt71kaX4S1TUvCWo+JrWS1az09wk8Zc+aM4wQuMY59amOIoyTlGS3t8zSeCxMZKnKDva6Xl3Mh9Qv3tRaPfXTW4GBCZmKAf7ucUyS7upLZLWS6neCM5SJpCUQ+w6Cu2f4U+KU8RxaFI2npcyWRvQ5mby1jHXJ25z7YrZg8P6nqPhXwXaXtj4eg0261Axx3aMUnmAZ9wkbb0IBA59Kyli6Ks4tP+nr+DN4Zfim5Kaasv8tPxR5kt/fLaG0W+uVtj1hEzBD/AMBziltL++s0ZLS+urdW+8IpmQN9cHmvobRPBWi6T8YtZ0y10/T5rGTQ2lt7ZsSmJ9yD5g33WJyR7GvH/Gvw/wBf8L6Xb6vqH2KWzupCiPbT+YEbk7W468HpkcVnQx9GtJR2uk1fre/+R0YrJ8VhoOd78raduiVtfR3OWivLuFJY4bqeNJhiVUkIEn+8B1/GnPfXrrCrXlyywf6kGViI/wDd54/CvUPhBY2Nz8MfHdxc2VtPNBakxSSRKzRny25UkZH4V5t4f0m/13WbbSdMh867uX2xrnA9SSewABNdEK0ZTnFq3LbX5XOKphqkKNKad+e9l6O34siGpakLo3Q1C8FwRtMvntvI9N2c4q3pOqJ/atk+uvfX+nwy7nhW5ZWA77Dn5T3rpvEXwr8TaHZJeXE2lz25uFt5ZLa53iB2IA38DAyeeuKSb4V+KYtZ1PSibFp9NsxeTMsrFGQ5wFO3k8HjjpUfWcM435lb+v8AM1+oY6MrODvpp6/8N+BreJ/HXhiPwTqPh3wtb63I2pzrJcT6pKHZFGMKpDEkcd/U15xHqN/FbG1jv7pLc9YlmYIf+A5xWtr3hPVNF8OaTrt7Ja/ZtVUvbIkhMm0DOWGMDqO561678PopLT4HWWqaV4Usdc1Rr9oykliJmKGQgkkDOAO/QVzudLC0+aC5rytq+u2/lY6408Tj63JVfJyxbVl030S73PA6tS6lqM1sLaXULuSAAARPOxTH0JxXuXivRYYvjXpdv4Y0fQ2v59OaS6sbtf8ARkfa2chQcHHTj0rg9L+GPirxR9t1TTYtOCf2jLbyRrKVEbhjuIG3AQdu/TitKePpTipT0Vr6+rX6bmVbKMRSnKnSvJ3ton2T/XY4WS6upLZLaS5neCP7kTSEov0HQU+z1C/s1ZbO/urZWOWEMzICffBr1K7+H9hafBN9ck/s86vFeHfOtyTmMNtMYHTfkdK6L4v/AAy1LX/EUU/hu00m1hh05GMAZYWlbLElVUc9uTjtzUPMaHNyva7V+mln+ppHJMXye0XxWTSW+rat8rHhNzeXd1KJrq6nnkHR5JCzD8TUsmq6pIrrJqd84ddrhrhyGX0PPI9q6S3+HPiC4sdCvIXsWj1u4NvbYlbKOM5D/L8uNp6Z6UXHw68QQQa/NK1mqaFIsV1+8bLsegj+X5s8dcdRXT9YobXWn+dvzOFYPGfFyvX/ACv+SbOaj1TU41RY9SvUVFKIFnYBV9BzwPaokvLqO3kto7qdYZDmSJZCFc+pHQ13rfB3xiumtdEab56wfaGshdf6SEx12Yx+tRalYaw3wh0eZtL0dbKW/McNxEp+2SPl/lfj7vXv2FT9Zou3I09Ui/qGKim6icbRbW/S33bnFR6hqEdqbWO+uktzwYlmYIf+A5xSWl/fWYZbO9ubcN94RTMmfrg137/BnxajTRtdaKJre2+0Twi8zJEuM4ZQuQTg47cda6rUPAdx4p+F/guPQ7fS7a7eN2mnmKxGQ84BIG5j7c1nPH4eNrNNN2flo3+htSynGybTTTSbXnZpWX3nh7szsWdizE5JJySavf21rOzy/wC2NR2Yxt+1PjHpjNepfDf4aQXWn+LbfxBFYjUNPVoIRJclfIlCk72x/ByMGvH3XY7ISCVJGQeDW1LEUq05Qjra34nNXweIwtONSenNf10dncltrq6tZfOtbma3k6b4pCjfmKedQv8A7WLz7ddfaR0m85t4/wCBZzXov7NtlZ33ju4hvrO3uohYSMEmiV1ByvOCOtUNN+GHiDXrI63Yz6VBYz3ssCGe48soQ7DkbcYyMDGTyOKieKpQquE9LJa+t9PwNKWX4irQjUpXd29F5W1/E4iG+vYJpJoby5ilkBDukrKzZ65IPNNa7umtVtWupmt1O5YjISin1C9BXYWnwv8AFdx4vu/DAitI7u0hE80sk2IQh6Nuxnn6V6F4g8NS6P4U+H1lBp2jTaudR8tnZVaG4bJ2h3AyyHIqamNoxcVFpt/5PU0oZViqkZuacVG+/fS6PDYLy6ghkhgup4opRiREkKq/1A4NRxu8ciyRuyOpyrKcEH1Br0bVfAfifxN4716NLXRtPexdPtbRy+VaQkqMBTjPI56etUJ/hb4oh8VWPh1zYfaL+FpradZyYJFUZOGAz+nerjjKLSvJJtX/AAv+RjUy3FJvli3FO17edvz/ABOLnuLi4nNxPPLLMcEyO5Zjj3PNSXd/fXiqt3fXVwq/dEszOF+mTxXXeI/hf4n0PQZdZuTp9xbwy+TMttceY8bZxhhjjkjjrz0q7/wpvxj/AGebn/iWeeIPPNl9r/0gJj+7jH60fXMNZS5lYf8AZuO5nD2cr7s4KW8u5YI7eW6nkhj/ANXG0hKp9B0FOutQv7qNY7q+up0T7qyzMwX6Anitebw/Zx+CY/EH9v2JvHuDC2l5HnoAT85G7OOPTvW58KdW8KaHaa1qeuWtve6okAXTLa4gMkbvg9eCOuBzVzqxUHKMbtdPP+upnSw9SVWNOpPlUle7elvP7tjipr28uJY5pry4lkjxsd5WZlx0wSeKf/aepedJN/aN35sq7ZH89tzr6E5yR7Gvd/EHhrRNa1P4fXOp6Ha6VqGqyn7dZW6eWrxqpYZUdM4H54q34mtND17Q/Hmmt4d0uyPh4j7HPbQBJOEzkkden61wvMoae567ae9y/PU9ZZFWbbVXtbfVuLlr20PnmS7untktZLqdoEOUiaQlFPsOgqGvdfhXp/w/vPCGvyaXp93c6rBpZa5lv4kZEYoc+UMnHzDr16U/4NeGyvwvfXdL8PaZrWtXd6Y1F8FMccSkA9en8R49RWlTMYU+e8bWaWum5z0slqVvZ2mnzJvS7so/m9djweiuz+MkP2fxtMh8Nr4fk8pTJapIHRm/vqQAMGuMruo1Pa01PueViqH1etKle9vJr8HqFFFFaGAUUUUAFFFFABSN90/SlpG+6fpQCPtX4R/8kp8If9gOy/8ARCV09cx8I/8AklPhD/sB2X/ohK6evzQ/cAr8+9K/5Blt/wBcl/lX6CV+fmlA/wBmW3B/1S/yr6Hh7+LP0PjuMf4FP1/QsUUuD6GjB9DX1R8AJRS4PoaMH0NACUUuD6GjB9DQAlFLg+howfQ0AdT8I7y10/4k6FdXsiRwJdKGdzgLngEntya9l1nSbrw3onxK1TWDbxWus/8AHifNBMxIIGB9WFfOOG9DSneRzuNcOJwTrzUua2lnp5p/LY9bAZosJTcHC+t1raz5XHXTXfyPXf2ir28RfC9kl1Mts+kRs0IchGPHJHQ0fs2tHqU+v+F7hh5V/bJKFPcowz+hryE7j1yaBuB4yKFgksM6F/nbzuH9qv66sVy7W0v0tZr5+h9T+JtatLjwlr/i6F18+xgvNJUj180Bf0xXB6o6x/CH4aySMFVdVBZicADe/NeK/PjHzYo+bGPmxWFHK1SSSls09uyen4tnZieIHiG24WvFrfq2tduyS/U+pEsp7f466/eSbfJvPDxkgZWzuUFFJ/MGvN/EX/JtOj/9hd//AEKSvI8vn+Kj5sY+bHpTpZY4cvvbcvT+W/n5hXz5VFNKnbm5uv8AMl5dLHtHwA0+61X4feN9NslV7m5hEUSscAsUYDntUPw38Jat8P8A4m6FdeKUtrWG8MsEL+cGG/Zxk9vT8a8dG8dNw+lB3nruNazwc5TqNS0nureVt7/oclPM6caVKLp3lTd076b31Vv1PevEuk3nhP4YeNY9aMEEmraoZbFRKGMgL5BA+nNd1Y6xZ/2XoXiKXYX8RxWdjJnt8r7v1OK+SzvPXcfrR8+APm46VzTyn2kLSlrft0slbfyR3U+IvZT5qdPS1lr15nK+3m9D0/8AaIdLLWdE8MwtmLSNNSP/AIE3/wBYLXbfDuz8UX3wAs4PCNwbfU/t7lZBIEwgkO7k188ncTk5JpQZAMAsK6JYBuhGlzap3vbfrtfrc5IZwo4ueI5NJLlsnayslo7dEux9RXM1m3xz8MQebBNqsOlTLqDxY5fYcZx36/gRXHXd3dWfwO8UTWdxNbyHxDMu+JyrYM3IyK8O+fOfmz60fPjHzYrGOVcvL721unaTffzsdE+IHLnahbm5uu14KPbdWv5nsFhbzal+zPcfZ3SR7XVDPcZf5lXI5PvzXpEv/JwGn/8AYvt/M18rjdjHzYoy+c/Nmqq5a6jl72/N0/mSXfpYmhnqpQjH2d2lFb/yy5u3W59FfB++hufAmoS3DKz+G9RuLqMHsCjFf1LUfF3UrOz8BQ6tA4A8SajaXT7f7iRoT/6B+tfOo3jONwzQdxGDuxS/spe29rzdU7W+f5q5p/rFL6v7Hk6NXv3vZ7dE2j621W81CTVJ/EGnjw7BoZ0wONXkQPM3HMeQQcd68yuLmKH4IeEryZsRJ4gEjNjou+Qk14t8+MfNj0pYyVdSyF1BBKnOD7UqOVKnb3tmnt2v5+f/AABYjiF1r+5umt+rtrt5bfifWDaRdRePPFHiDzLdrDUNEUWzJKC0m1TkgenTn3rjbX/kAfCH/r8P9a5C1+IHhPRNK1H/AIRXwneafqeoWn2Z3lujJFGCOSuSW7/oK8v+fj73HSufDZdUbfNola112TXRvudmOzqjFJ07Sb5r2bsruL3aX8u1tD6Q0qB77x38UtMt2jN1c24WJGYAsTHj8uRXhtx4Q1i38Gp4rk+zf2c9wbcYk/ebwSD8uOmQe9YPz5z82fWtJtZuv+EbGgxQxRW7T+fM6qd8zjIXcSegBOAMda7qOEqUPglf4U9OiVn16nlYnMqOMT9rC1udrXrJ3XTo9/I9C/Zf/wCSg3P/AGDpf5rW1e/8kK0v/sZm/wDR0leIDcOmRS/PjHzYqquC9pW9pzfy9O1/8ycNm3sMM6HJfSSvf+ZJdulj6nuWSb4s+MNKSRBeX2gxJbRs2DIwVgQP++hXPyafdaV4c+FmnXyqlzBq4WRVcOFO48ZHFfPHz5z82fWj5/8AarmhlThb39rdOya7+Z3VOIlU5r09Xzdf5mn28vI+iV0e11Px98QZGhk1O8t3ia30g3ZiiuT5a8uAQGwfXit+683/AIWH8PDNDbwyf2bcB47fHlI3lrlVxxgdBXyv8+c/NmjL/wC1Q8qbt7+ytt/d5e/z/UI8RRXN+61cr7/3ubt8v0PdEx/wqnx/ukMY/wCEhfLjqvzx8/hXf+GNIj0nXgNPsY7mxn0gsdZuLvz7m6k4+QbiSFA54GOlfJnz4x81GZPVqKmVOcXFT38vJLv5XCjxFGnNSdK9vP8AvOXZ97HRal4S1aLws3i5/s/9my3j26/vP3m8Mw5XHTg967f9nDwrb6vqeo6/dWi3p0pAbW2Y4WScgkZJ44x+Zz2ryb5sY+bHpQN46bh9K7qtCpOlKnzWv1tsvvPJo4ujSxMK3s7pbpvd99vTTU9q1CLxZpPxg8P+KfHz29rBPdmOLZMGjgXaQB7Abhk/jXWeJbB/DeifEXV9UuLWO21sg2G2UFpcpjp9TXzSd567j9aDvPXca455Y58vvWsraLpdPvpt5no08+VNzag3d8yvLryuOumq120PXf2e/wDkA+Nv+wYf/QWrQ8AWtz4t+Bb+GNCuYV1a11ISSQvNsJj3ht30/qK8RG4dMilG4dNw+lbVcC5zlNSs24tabcv5nNh82VKnCm4XSUk9bXUvlpb5np/7Sl/a3fjWztreeOeWysI4bh0bcPMySRn1Ga8upcN6GjB9DXRhqHsKSp3vY4sdi/rdeVZq1+n4CUUuD6GjB9DW5yCUUuD6GjB9DQAlFLg+howfQ0AJSN90/SnYPoaRgdp4PSgEfanwj/5JT4Q/7Adl/wCiErp65j4Sf8kp8If9gOy/9EJXT1+aH7gR3UEN1bS2tzCk0EyGOSN1yrqRggg9QRXl/wALPhv8Pr34ZeF7y88EeHLi5n0i1kllk02JnkcxKSxJXJJPOa9Urlfg/wD8kn8I/wDYEs//AEStAEX/AAq34a/9CD4Y/wDBXD/8TR/wq34a/wDQg+GP/BXD/wDE119FO7FZHIf8Kt+Gv/Qg+GP/AAVw/wDxNH/Crfhr/wBCD4Y/8FcP/wATXX0UXYWRyH/Crfhr/wBCD4Y/8FcP/wATR/wq34a/9CD4Y/8ABXD/APE119FF2Fkch/wq34a/9CD4Y/8ABXD/APE0f8Kt+Gv/AEIPhj/wVw//ABNdfRRdhZHIf8Kt+Gv/AEIPhj/wVw//ABNH/Crfhr/0IPhj/wAFcP8A8TXX0UXYWRyH/Crfhr/0IPhj/wAFcP8A8TR/wq34a/8AQg+GP/BXD/8AE119FF2Fkch/wq34a/8AQg+GP/BXD/8AE0f8Kt+Gv/Qg+GP/AAVw/wDxNdfRRdhZHIf8Kt+Gv/Qg+GP/AAVw/wDxNH/Crfhr/wBCD4Y/8FcP/wATXBfFLx74q0PxvfabpmorDaxLEUQ28bYzGpPJGepNcx/wtPxx/wBBdP8AwFi/+Jp6hZHsn/Crfhr/ANCD4Y/8FcP/AMTR/wAKt+Gv/Qg+GP8AwVw//E143/wtPxx/0F0/8BYv/iaP+Fp+OP8AoLp/4Cxf/E0ahoeyf8Kt+Gv/AEIPhj/wVw//ABNH/Crfhr/0IPhj/wAFcP8A8TXjf/C0/HH/AEF0/wDAWL/4mkb4qeOQpP8AbCdP+fSL/wCJo1DQ9l/4Vb8Nf+hB8Mf+CuH/AOJo/wCFW/DX/oQfDH/grh/+Jrq7Vme2idjlmQE/XFSUrsLI5D/hVvw1/wChB8Mf+CuH/wCJo/4Vb8Nf+hB8Mf8Agrh/+Jrr6KLsLI5D/hVvw1/6EHwx/wCCuH/4mj/hVvw1/wChB8Mf+CuH/wCJrr6KLsLI5D/hVvw1/wChB8Mf+CuH/wCJo/4Vb8Nf+hB8Mf8Agrh/+Jrr6KLsLI8t1D4b/D5PiZolkvgjw6ttLo2oyyQjTYtjuk1kFYjbgkB3APbcfWuj/wCFW/DX/oQfDH/grh/+JqfU/wDkrHh//sBap/6P0+uoouwsjkP+FW/DX/oQfDH/AIK4f/iaP+FW/DX/AKEHwx/4K4f/AImuvoouwsjkP+FW/DX/AKEHwx/4K4f/AImj/hVvw1/6EHwx/wCCuH/4muvoouwsjkP+FW/DX/oQfDH/AIK4f/iaP+FW/DX/AKEHwx/4K4f/AImuvoouwsjkP+FW/DX/AKEHwx/4K4f/AImj/hVvw1/6EHwx/wCCuH/4muvoouwsjkP+FW/DX/oQfDH/AIK4f/iaP+FW/DX/AKEHwx/4K4f/AImuvoouwsjkP+FW/DX/AKEHwx/4K4f/AImj/hVvw1/6EHwx/wCCuH/4muvoouwsjkP+FW/DX/oQfDH/AIK4f/iaP+FW/DX/AKEHwx/4K4f/AImuvoouwsjkP+FW/DX/AKEHwx/4K4f/AImj/hVvw1/6EHwx/wCCuH/4muvoouwsjkP+FW/DX/oQfDH/AIK4f/iaP+FW/DX/AKEHwx/4K4f/AImuvoouwsjkP+FW/DX/AKEHwx/4K4f/AImj/hVvw1/6EHwx/wCCuH/4muvoouwsjkP+FW/DX/oQfDH/AIK4f/iaP+FW/DX/AKEHwx/4K4f/AImuvoouwsjkP+FW/DX/AKEHwx/4K4f/AImj/hVvw1/6EHwx/wCCuH/4muvoouwsjkP+FW/DX/oQfDH/AIK4f/iaP+FW/DX/AKEHwx/4K4f/AImuvoouwsjkP+FW/DX/AKEHwx/4K4f/AImmy/C74bCNiPAPhjOD/wAwuH/4muxps3+qf/dNF2Fkcr8Gbe3tfhH4RhtoY4Y/7FtH2ooUbmiVmOB3LEk+5NdZXMfCP/klPhD/ALAdl/6ISunpDCuV+D//ACSfwj/2BLP/ANErXVMQoLMQAOST2rj/AIQ3Vqvwo8JK1zCCNFtMguOP3K0AdhRUP2y0/wCfqD/v4KPtlp/z9Qf9/BQBNRUP2y0/5+oP+/go+2Wn/P1B/wB/BQBNRUP2y0/5+oP+/go+2Wn/AD9Qf9/BQBNRUP2y0/5+oP8Av4KPtlp/z9Qf9/BQBNRUP2y0/wCfqD/v4KPtlp/z9Qf9/BQBNRUP2y0/5+oP+/go+2Wn/P1B/wB/BQBNRUP2y0/5+oP+/go+2Wn/AD9Qf9/BQB8/fFfTb3V/i1f2OnwiWd0h2qWC8CJc8nisKTwZq0fimbw80tmLiCLzppjLiGNNoJJYjtkdq0vjK8cnxPvXVkZMwfMDkf6tKueJRo2t/Ee8La9b2sTWsZt7kOGgeVUXCOw429c/Sr7E9TlPEugXegzW63E9rcw3MXmwXFtJvjkXOMg4H8qn8JeFdU8TG7NgYI47WMvJJMxVfXaMA5PBrpvGy2Ov6homnnWtGivobN1u7iGULZoRkqqnpn6etaHw31/wvbwWenz3N1YyQW85nLtGsE0jDBbcTktjAUUr6P5j6r5HGW/hHU59B/tZZbMAwvcJbNLid4lOGkC46A+9ZGr2E2nMkNwyea8Kysik5j3DIVuODjBx7103h/xJcWttdWhv86PahmhgmC+dMC3yxZ67ScFgOOD61c8ax+F5vDL39rcWkuoS+W8ckdwz3ErsMy+ch4QA9KH3Bdj6Hsv+POD/AK5r/Kpap2d3a/Y4f9Kh/wBWv/LQelTfbLT/AJ+oP+/gqRk1FQ/bLT/n6g/7+Cj7Zaf8/UH/AH8FAE1FQ/bLT/n6g/7+Cj7Zaf8AP1B/38FAE1FQ/bLT/n6g/wC/go+2Wn/P1B/38FAHO6n/AMlY8P8A/YC1T/0fp9dRXI6ldWv/AAtfQG+0Q4Gh6oCd4/572FdR9stP+fqD/v4KAJqKh+2Wn/P1B/38FH2y0/5+oP8Av4KAJqKh+2Wn/P1B/wB/BR9stP8An6g/7+CgCaioftlp/wA/UH/fwUfbLT/n6g/7+CgCaioftlp/z9Qf9/BR9stP+fqD/v4KAJqKh+2Wn/P1B/38FH2y0/5+oP8Av4KAJqKh+2Wn/P1B/wB/BR9stP8An6g/7+CgCauX+K99ead4A1O9sLmS2uYxHsljOGXMqA4/Amui+2Wn/P1B/wB/BXIfGW5t5PhrqyxzxMxEWAHBJ/epQgPDf+E48Yf9DJqP/f2j/hOPGH/Qyaj/AN/asR+GtOfwLd+IIdYNxc28kaNbxxFVjLdmLDk/7vFaFn4P0G8tZLWz12a41eOwN7IYkR7VcDJjLg5DDpVvS/l/w4lrYx/+E48Yf9DJqP8A39o/4Tjxh/0Mmo/9/aqeDtJXXfE1jpMkjxx3Em13TBZRgkkZ+ldXqXgXT4fEGm6XH/bdoLpnLSXscWHVRnEZQ4Lnpg+oo7COf/4Tjxh/0Mmo/wDf2vUPgFrus6zcayuranc3oiSExiZ87cl84/IflXn/AIj8I2ukySXDXF6lmLRZVjnRVuFlckJEwHAPBY/7Irq/2bpoornXfNlSPKQY3MBnmSkOx7ZRUP2y0/5+oP8Av4KPtlp/z9Qf9/BUjJqKh+2Wn/P1B/38FH2y0/5+oP8Av4KAJqKh+2Wn/P1B/wB/BR9stP8An6g/7+CgCamzf6p/901H9stP+fqD/v4KZLd2vlP/AKVB90/8tBQBg/CP/klPhD/sB2X/AKISunrl/hEwb4UeECpBH9h2XT/rgldRQAy5hhubeS3uIY5oZUKSRyKGV1IwQQeCCO1ecfCnwP4Kuvhh4Wurrwf4ennl0e0eSSTTIWZ2MKkkkrkknvXpVcr8H/8Akk/hH/sCWf8A6JWgCX/hX/gP/oSfDX/gqg/+Jo/4V/4D/wChJ8Nf+CqD/wCJr5/+PXiTxFp/xU1a0sNf1a0t0EGyKC8kRFzChOFBwOSTXC/8Jj4u/wChq13/AMGEv/xVe7RyKpVpxmprVJ/efKYniulQrTpOm3ytrfsfXX/Cv/Af/Qk+Gv8AwVQf/E0f8K/8B/8AQk+Gv/BVB/8AE18i/wDCY+Lv+hq13/wYS/8AxVH/AAmPi7/oatd/8GEv/wAVWn+r1T+dGP8ArjR/59P70fXX/Cv/AAH/ANCT4a/8FUH/AMTR/wAK/wDAf/Qk+Gv/AAVQf/E18i/8Jj4u/wChq13/AMGEv/xVavg/xZ4qm8XaNDN4m1qSKTUIFdHv5SrKZFBBBbkUpZBUim+dFQ4vozko+zevmj6l/wCFf+A/+hJ8Nf8Agqg/+Jo/4V/4D/6Enw1/4KoP/ia6WvCPixrWs2fj3ULe01bULeFVi2xxXLoozGpOADjrXx+ZZhHAUlUlG93b8/8AI/Qsqy2WY1nSjK1lf8V/mepf8K/8B/8AQk+Gv/BVB/8AE0f8K/8AAf8A0JPhr/wVQf8AxNeB/wDCR+If+g9qv/gZJ/jR/wAJH4h/6D2q/wDgZJ/jXif610v+fb+8+g/1Nrf8/V9zPfP+Ff8AgP8A6Enw1/4KoP8A4mj/AIV/4D/6Enw1/wCCqD/4mvA/+Ej8Q/8AQe1X/wADJP8AGj/hI/EP/Qe1X/wMk/xo/wBa6X/Pt/eH+ptb/n6vuZ75/wAK/wDAf/Qk+Gv/AAVQf/E0f8K/8B/9CT4a/wDBVB/8TXgT+I/EWw/8T/Ven/P5J/jX09bEm3jJOSUGT+FerlebQzBy5Y25bfjf/I8bN8lnlig5TT5r/hb/ADPmb4tadp+lePb+x0uxtbC0jWIpBbQrHGuY1JwqgAZJJ/GuUrtfjf8A8lL1L/ch/wDRS1xVeyjxAooooEFI/wBw/SlpH+430oA+oLXwD4Fe2idvBXhtmZASTpcHJx/u1J/wr/wH/wBCT4a/8FUH/wATXQWX/HnB/wBc1/lXEfEW9vLbWIEt7y4hU24JWOUqCdzc8V4+c5pHK8K8RKPMk0rep2YPCvFVfZp2Nf8A4V/4D/6Enw1/4KoP/iaP+Ff+A/8AoSfDX/gqg/8Aia4L+1tU/wCgle/9/wBv8aP7W1T/AKCV7/3/AG/xr5H/AIiFh/8Any/vR7H+r1T+dfcd7/wr/wAB/wDQk+Gv/BVB/wDE0f8ACv8AwH/0JPhr/wAFUH/xNcF/a2qf9BK9/wC/7f40f2tqn/QSvf8Av+3+NH/EQsP/AM+X96D/AFeqfzr7jvf+Ff8AgP8A6Enw1/4KoP8A4mj/AIV/4D/6Enw1/wCCqD/4muCbVtU2n/iZ3v8A3/b/ABr1+3JMEZPJ2j+VfQZDxFTzl1FCDjy23fe/+R5+Py6WDUXKV7/oec6j4H8FL8T9CtV8H+HhBJoupSPENNh2syz2IViNuCQGYA9tx9a6T/hX/gP/AKEnw1/4KoP/AImman/yVjw//wBgLVP/AEfp9dRX0Z5pzX/Cv/Af/Qk+Gv8AwVQf/E0f8K/8B/8AQk+Gv/BVB/8AE10tFAHNf8K/8B/9CT4a/wDBVB/8TR/wr/wH/wBCT4a/8FUH/wATXS0UAc1/wr/wH/0JPhr/AMFUH/xNH/Cv/Af/AEJPhr/wVQf/ABNdLRQBzX/Cv/Af/Qk+Gv8AwVQf/E0f8K/8B/8AQk+Gv/BVB/8AE10tFAHNf8K/8B/9CT4a/wDBVB/8TR/wr/wH/wBCT4a/8FUH/wATXS0UAc1/wr/wH/0JPhr/AMFUH/xNH/Cv/Af/AEJPhr/wVQf/ABNdLRQBzX/Cv/Af/Qk+Gv8AwVQf/E1zHxV8H+EdL8A6nfaZ4W0Oxu4hH5c9vp8UciZlQHDKoIyCR9DXplcf8aP+SZ6v9Iv/AEclCA8I0rWbO28Davosgl+1XlxFJEQuVwvXJzxXRSa94Ph8JLoul3mraezw/wCltFZoWunx0Zy2Quew7V55RVvW4lpY6DSLrw5p91pV0w1KZgHF+qP5ZQnhTGwOelXPFOu6U3huw0DQnv5YLa5e6a4uwFfe3AVQCcAevrXJ0UPUSO58PeLNO0+4WCVrwQi2IF75SyTLctgtLtY4PA2jJ4FdV8MrHwv4x8U+I7y88Oabd2w8hoI7yzjl2E7wzAEEKWwCQPb0rxyvYP2af+PrXv8Act/5yUpdxrQ9D/4V/wCA/wDoSfDX/gqg/wDiaP8AhX/gP/oSfDX/AIKoP/ia6WipGc1/wr/wH/0JPhr/AMFUH/xNH/Cv/Af/AEJPhr/wVQf/ABNdLRQBzX/Cv/Af/Qk+Gv8AwVQf/E0f8K/8B/8AQk+Gv/BVB/8AE10tFAHNf8K/8B/9CT4a/wDBVB/8TSSeAPAYjYjwT4ayAf8AmFQf/E101Nm/1T/7poA5X4N28Ft8JPCMVvDHDH/Yto+2NAo3NCrMcDuSST6kk11lcx8I/wDklPhD/sB2X/ohK6egArlfg/8A8kn8I/8AYEs//RK11Vct8H+PhP4Rz/0BLP8A9EpQB4R8VdP0fVPj7qdlrWpT2FvL9mVXhg81nYxRAL7Zz17Vnr4F0OHxl4shvJ78aH4diaVxEymeXsqgkYBPPOO1L8cLpLL47Xt5IrMkE1pIwXqQsUZ4/KoY/H2kyeMvE95e2F9JoniGJopoo2VZ4xwVYZyuRz3719pTVb2FN027ci+/3fxtc/NassJ9ZrKslf2nnt72/le1zE+I3h3T9Dm0u80ea5k03VbJbq3FxjzI8kgqxHBwR1rq9E+Hnhu4h0bRr671NfEOs6e97byRlPs8WASqMCNxyAeQaxvEXinwrrdwlvcaXqiabp2lfY9KQSJ5glByHl5xjrkCtTRPiRodra6TqV5pOoS+ItHsHsrR0kQWzgghWcH5sgE9Kqo8S6KUU769r9eX9LmdGOBWJcpOPK7d7acvN9/vcv8Awwtn8ONKu/A0eoW9zdyanJBvSVZY/s5n8zaLbZ9/f3z0/CuctdOtdN+IuhW9j9okgjv7aNrlx8k8okXe0ZwPlzkDr0z3rM8Pa1HpSX91tmfUpYzHavxshL8O/X723IHHc16HcfELTvEd1oOlWthfJNJq1i5SdkMNp5bKpWAAZAbvmnNYinJ/ai7+Vv8Ahv61Ck8DWhHltCSt53t+Tb9fW2305Xzz8ZP+Sial/uw/+ilr6Gr55+Mn/JRNS/3Yf/RS1+ScUf7pH/EvyZ+88H/79L/C/wA0ay+BdNeJLCP+1G1B9P8Ati3YUfZM4zs6Z9s5rl/AWj2+veI4bC6MotzG8knlsFbCqSME8DnFbmn+NLDTtEENlBqqXotTAsL3Ze0ViMGQKSTnB6dKxtPv/Ddpf2kjaXd3Ft9lMd2jyAN5h/jjIPb0NfPVvqbrQlC1lutbeXTp1dj6qj9dVOrGd7vZ6Xvrd7+ltbXNy58J6WviTT7Bob+ytriJ5A8l1FL9oIGQkbqNoJ6c1T8ReF7LTZJ5ozdtGYEEVtuVplnbkoxUEHaBk49RVDxVrdjfafpuk6Tb3UNjp6tsa5YGV2Y8k7eB+FaOheLbPTpWtxDfRWYtliilt2UXCPkM75PGWPB56AUc2CnKVN2Wuj+Xay0T6+jtuChjowjUu33j8973erVtNXvqcZJ9xs9cGvrK1/49ov8AcH8q+XfFGoR6trV9qUVuLdJ3LrGOwx39z1Pua+orb/j2i/3B/KvV4VSU6yTutP1PD4wlKVOg5Kz97Tt8J84fG/8A5KXqX+5D/wCilriq7X43/wDJS9S/3If/AEUtcVX2aPhQooooEFI/3G+lLSP9xvoaAPsSy/484P8Armv8q81+M099b3aTabYrfXS2q7IWmEQb52z8x6V6VZ8WcIPXy1/lXAfE/nWoB62o/wDQmr5DjRqOVttX96P5ns5Jri16M8RsvHWrSfDez1yWzs/7XvtQ+wQQgkQrI0pQZOSSAASfXHat3wZreqXmqavoWurZnUdMePdLaBhHKjrlWCtkg9RjJrJt/At6vw/g0Fr62TUbS/N/bTqrNGsglLqCDg4wcH61Z03w/wCKLKHWtXW+0hvEepyRHPlyfZYkTA2j+I8bufU1+bYhYCcKsabim5O2/wDMrf8AbvLzf1Y+jp/WFyOV9lf7nf57f1cpeKPF/iC31LXjottpr2Ph6JJL1bnf5k5ZdxVCOFwvc5zRqnjjUovEdpb2lpB9imW2eOKSKQy3Mcoy0iOPkURjk7v0qTxP4M1q81HWTpGp2FtZa9CkWoieJmkj2jaWiwcEleMNXUX2kmXSLbSbd1jtECRTZ+8YVGCg+uAD7ZpOrgIQp+6pXWu91pG7fd83Nby2a0Kca8pS1a/rS3y/H5j9EvpNQgluXMaxSMWtoxw/k9A7DP8AFyRwOCK98tv+PeP/AHB/KvlvSvBN1Y+NG1o3Vn5CzzTiREYXMocYELnO3y17Y9BwK+pbf/j3j/3B/Kvs+CIUYVq/sZXTUOlrfFoeLnkpuMOdW1fz2Oa1P/krHh//ALAWqf8Ao/T66O7ubezt2uLu4it4UxuklcKoycDJPHU1zmp/8lY8P/8AYC1T/wBH6fWR+0P/AMkf1v8A7d//AEojr9IoU/a1Yw7tL7z5bF1nQoTqpX5U39yudV/wknh3/oPaV/4GR/40f8JJ4d/6D2lf+Bkf+NfDGB6CjA9BX0n+r0P539x8V/rjU/59L7/+Afc//CSeHf8AoPaV/wCBkf8AjR/wknh3/oPaV/4GR/418MYHoKMD0FH+r0P539wf641P+fS+/wD4B9z/APCSeHf+g9pX/gZH/jV2wvrG/iaWxvLe6jVtrNDKHAPpkd+a+C8D0FfTH7Jg/wCKF1Tjj+1G/wDRUdcWPyiOFouopXPSyniKePxKouCWj6nslFFFeGfVBRRRQAUUUUAFcf8AGj/kmer/AEi/9HJXYVx/xo/5Jnq/0i/9HJQgPmeiiirJCiiigAr2D9mn/j617/ct/wCcleP17B+zT/x868e2y3/nJSew0e0UUUVIwooooAKKKKACmzf6p/8AdNOpsvMTAdcGgDmvhH/ySnwh/wBgOy/9EJXT1zHwk/5JT4Q/7Adl/wCiErp6AI7qCG6tZbW4jWSGZGjkRujKRgg/hXmXwr+H3gu8+GXhe7ufDljLPNpFrJI7KcsxiUknnua9Rrlfg/8A8kn8I/8AYEs//RK0AfMfxx0yw0f4narp2mWsdraRCHZFGMKuYUJ/Uk1xVeg/tE/8lf1n/dt//REdefV+hYL/AHan/hX5H49mn++1v8UvzYUUUV0nAFafhKGG58V6PbXEayQy38EciN0ZTIoIP1BrMrX8E/8AI6aH/wBhK3/9GrUVfgfobYf+LH1R9b/8K18Cf9Cxp/8A3yf8a8b+JWmafo/jS907S7WO1tIhHsijGFXMak/qSa+ka+efjH/yUXUv92H/ANFLX4nxT/ucf8S/Jn9K8H/79L/C/wA0chRRRXwJ+kBRRRQAj8KT7V9DQfDfwK0EbN4YsCSoJ+U+n1r55f7jfSvrK1/49ov9wfyr7DhPer/27+p8PxptR/7e/wDbT5k+K2l6fo3jq+07S7WO0tI1iKRRj5VzGpP6k1y1dr8b/wDkpepf7kP/AKKWuKr7VHwYUUUUCCkfhSfalpH+430oA+mLX4b+BXtonbwzYFmQEnaeuPrXN+LtD0jQNQjtNGsIbKB4hIyRDALZIz+QH5V6hZf8ecH/AFzX+VcB8Tv+Q3b/APXsP/Qmr47jf/kUy9Y/mezkn+9r0ZytFFFfi59oFFFFACHoa9Ai+G/gWSJXbwzYFmAJO08k/jXn7fdP0r2u2/494/8AcH8q/SPDv48R6R/9uPm+Itqfz/Q8z1D4e+C1+Juh2i+HLEQSaNqMjptOGZZrEKevYO35ms/43eCPCej/AAw1fUdM0GztbuLyfLljUhlzMgOOfQkfjXcan/yVjw//ANgLVP8A0fp9ZH7Q3/JH9b/7d/8A0fHX6vgv95p/4l+Z8Vmn+5Vv8MvyZ4T8FdJ0zUF8QXuoWOnXEljZq9u+pkizjYtg+Zj26VT+Nuj6fo/iyBdMsorW3uLKKf8A0c5gd2HzNF/selY3g7xXd+G1voEsrPULK/jEd1aXaFo5ADkHgggj61e1Px7d6lf3Nze6PpUqSWAsbaAxHy7OMdDGM8MPU5r7KVKssS6i1j6+X+Z+cU8RhJYBUJaTvvbz/wAv6sdn8OLTwxrGk29o3hKA6Vb2jtrWtXy7HSbHHkuGx9BjP0qv4Zs/Aup+D49LhXTn1KaKWMmWN/tv2jf8jq33REE5P0rDt/iUy+F7Dw7deFNDvLKyUBFlEvzN3dgHALE81ymm6xLpy6gbW3hSS8iaHzOd0KMfmCc8ZHGfSsvqtWbm22tdNfX/AD8tkbxzDD0400kpaWfu7baLTy3bd7va50Hj/wAL6jp8MOpW+ivbaLGiQQ3G0BpuP9bIByC5yRnHGK9K/Zs8J+G/EHhDULrWdHtb2ePUGjR5QSQvlocfmT+deZa/8QNU1jQJNKmsrCFrhYVu7qJCJbkRDEYbJwMewFez/sm/8iNqn/YUb/0VHXLmSqrAtVN7o7sllh5ZpGVBuzi7+T7L5W/zZpfE/wABeD9P8DajeWPh+0t7iPy9kkYIZcyqDgg+hNeH/wBk6f8A8+5/7+v/AI19K/GD/knWq/SL/wBGpXg+h2mm3k8ianq39mRquUf7M024+mF6V+PcRVK31yEKcrXj3st35pH9AcLUqLwM51IJ2k+l3tHybML+ydP/AOfc/wDf1/8AGj+ydP8A+fc/9/X/AMa6zxl4ft/D8trFFqovnniEpT7OYmjU/dyCT19OK0f+EIP2UxrrVqdVFn9sNiI24jxn7/TdjtXiqGPcpQ5neO/vf8HXbZHvc+XckanKrS293/gaLzehwX9k6f8A8+5/7+v/AI0f2Tp//Puf+/r/AONdt/whtwfD41JL5HuTard/ZRC3MTNtGH6Fs/w1havZrp9+9n9oWaSMASlRgK+OVHrg8ZqKzxtFXqSa+f8AwfL5dTSjHA1m4whFtf3e3yOv+B3hDw1q8urrqekQXYiWEx+aWbbnfnGT7D8q6j4o+B/CWkeBNS1HTdBs7W7hEflyopDLmRQcc+hIqp+zv/r9c/3YP5yV1vxo/wCSZ6v9Iv8A0clfd5DOU8DTlJ3ev5s/OOI4Rp5jUjBWWm3+FHzPRRRXtHhBRRRQAV6V8C/Dmh+IZ9XXW9Mt74QLCYvNBOzcXzj64H5V5rXsH7NP/H1r3+5b/wA5KT2GjtNR+H/gyx0+5vbPw7ZQ3NvE0sMiKQyOoJDDnqCBXFfaLj/n4m/7+GvXNf8A+QFqH/XtJ/6Ca8Q1y31K6054dJ1FNOuiw2zvAJgo7jaeK/LOPW/rVCPNa6euvfy1PqsgX7qbtfU0/tFx/wA/E3/fw0faLj/n4m/7+GuD+Gl94l1O+1W61LWodT0iGQ21nKtmsBlkU/O42/wg/KPXBNUfiD4i8T+HtSS6W/0u3s5LmKGxsXhLveAkBy0nAjxnjtXyEcvryxLw0aicvV/dte/fTTW9rHsPEQVL2jjp8j0r7Rcf8/E3/fw0faLj/n4m/wC/hrzzW/EviKy8afZRCUsEliAh+xMyS25UGWczj5VKHI2+3Q5rqfD2om+jkM9xB9oZjItsrLvhiP3AwHOccnPrWNbC4ijTjUlLRpPRvr/Xp0vcuNWnKTil/X9f1Y7bwloOj+JXuU16xj1FbcKYROS2wtnOOe+B+Vb8nw28CCNj/wAIvp/Q/wAJ/wAap/Cz/X6h/ux/zau4m/1T/wC6a/X+Dm3k9Jv+9/6Uz4/ONMZP5fkjlPgzbQWvwj8Iw28SxR/2LaPtXpuaJWY/iST+NdbXMfCP/klPhD/sB2X/AKISunr6c8sK5X4P/wDJJ/CP/YEs/wD0StdVXK/B/wD5JP4R/wCwJZ/+iVoA+b/2if8Akr+s/wC7b/8AoiOvPq9B/aJ/5K/rP+7b/wDoiOvPq/QsF/u1P/CvyPx7NP8Afa3+KX5sKKKK6TgCtfwT/wAjpof/AGErf/0atZFa/gn/AJHTQ/8AsJW//o1air8D9DbD/wAWPqj7kr55+Mf/ACUXUv8Adh/9FLX0NXzz8Y/+Si6l/uw/+ilr8T4p/wBzj/iX5M/pXg//AH6X+F/mjkKKKK+BP0gKKKKAEf7jfSvrK1/49ov9wfyr5Nf7jfSvrK1/49ov9wfyr7DhPer/ANu/qfD8abUf+3v/AG0+cPjf/wAlL1L/AHIf/RS1xVdr8b/+Sl6l/uQ/+ilriq+1R8GFFFFAgpH+430paR/uN9KAPsSy/wCPOD/rmv8AKuA+J3/Ibt/+vYf+hNXf2X/HnB/1zX+VcB8Tv+Q3b/8AXsP/AEJq+O43/wCRTL1j+Z7OR/72vRnK0UUV+Ln2gUUUUAI33T9K9rtv+PeP/cH8q8Ub7p+le123/HvH/uD+VfpHh38eI9I/+3HzfEW1P5/oc3qf/JWPD/8A2AtU/wDR+n1kftDf8kf1v/t3/wDR8da+p/8AJWPD/wD2AtU/9H6fWR+0N/yR/W/+3f8A9Hx1+r4L/eaf+JfmfFZp/uVb/DL8mfIdFFFfoR+OhRRRQAV9L/sm/wDIjap/2FG/9FR180V9L/sm/wDIjap/2FG/9FR15Od/7o/VH0XC3/IwXozt/jB/yTrVfpF/6NSvDPCLaaniWwk1eQR2McoeUlSwwOQMAE8kAV7n8YP+Sdar9Iv/AEalfO9fiPEdR0sfTqJXsk9fVn9JcKU/aZdUhe15Naf4UbmoXFrrmpaxqmoakYJ2YyWyGMt5pzwmR93Ax1rqIp/DGm+F2s9D8RWlte3EBF7PJZytLISOY0OMKvavO6K8OljXTUvdTbVr636369ev/D3+grYCNRRjztRVtFa2my1Tuuvr8jofD+vXFhp0qTajcPHAAbSz3HYZCfv+mF5OPXFafjTUPDF1okaaYIGufNRoRHbtG8SbfnErH75Lc5FcXRT+v1PYui0mvPf+v8kVLAU3WVZNpp302fr/AFfV9D1j9nf/AF+uf7sH85K6340f8kz1f6Rf+jkrkv2d/wDX65/uwfzkrrfjR/yTPV/pF/6OSvu+Hv8AkX0/n+bPzfib/kZ1Pl/6Sj5nooor3D58KKKKACvYP2af+PrXv9y3/nJXj9ewfs0/8fWvf7lv/OSk9ho9b1//AJAWof8AXtJ/6Ca8V1WCe60u7trWcW88sLxxylchGKkBsd8Hmvatf/5AWof9e0n/AKCa8er8q8QJOOKoSXRP8z6vh7+HP1Oc0/QNR0nwjpGh6LqUFrLZeSs0z2+8TIv+sAXPBbnntmsvxR4M1fWrjULQeJmTRNSkR7m0ltxI6bcZWJ8/KDj0OO1dvRXxNPMa9Oo6kWua7d7J6t3vqt77duh7Tw1Nw5Om27KGpad9st7az83baRyKZoyMmVVHC59MgZ9RxXN6B4G/svxV/bH26KSOOSeSILbhZnMx+YSydXA7Dtx6V2dFRSxtalCVOEtHo/mVKhCbTa2/Q7T4Wf6/UP8Adj/m1dxN/qn/AN01w/ws/wBfqH+7H/Nq7iX/AFT/AO6a/ZODf+RPS/7e/wDSmfG5z/vk/l+SOa+Ef/JKfCH/AGA7L/0QldPXMfCP/klPhD/sB2X/AKISunr6g8sjuYIbq2ltrmGOeCVDHJHIoZXUjBUg8EEcYrzX4U+AfAl38MPC11deCvDdxcTaPaySyy6XCzuxiUliSuSSe5r06uV+D/8AySfwj/2BLP8A9ErQB8yfHPTdO0j4n6rp+k6fa6fZxCHy7e2hWKNMwoThVAAyST9TXE16D+0T/wAlf1n/AHbf/wBER159X6Fgv92p/wCFfkfj2af77W/xS/NhRRRXScAVqeEoYbnxXo9vcQxzQy38EckcihldTIoKkHggjgisutfwT/yOmh/9hK3/APRq1FX4H6G2H/ix9UfXf/CuPh7/ANCH4X/8FEH/AMTXjHxN03TtH8a32n6Tp9pp9nEI/Lt7WFYo0zGpOFUADJJP1NfSFfPPxj/5KLqX+7D/AOilr8T4p/3OP+Jfkz+leD/9+l/hf5o5CiiivgT9ICiiigBH4U/Svoq3+HXw+aCNm8C+FyxUEk6TBknH+7Xzq/3G+lfWVr/x7Rf7g/lX2HCe9X/t39T4fjTaj/29/wC2nzL8WNM03R/Hl/p+k6faafZxrEUt7WFYo1zGpOFUADJJP41ytdr8b/8Akpepf7kP/opa4qvtUfBhRRRQIKR+FP0paR/uN9KAPpy1+HXw/e1iZvAvhhmZASTpMBJOP92uZ8Y6Joug6jFaaHpGn6XbvCJHis7ZIUZ8kbiFABOABn2FenWX/HnB/wBc1/lXAfE7/kN2/wD17D/0Jq+O43/5FMvWP5ns5J/va9GcrRRRX4ufaBRRRQAh6GvRIfh38P3iR38C+GGZlBYnSYCST3+7XnbfdP0r2u2/494/9wfyr9I8O/jxHpH/ANuPm+Itqfz/AEPNtR8AeBF+J2h2q+CvDYt5NF1KR4hpcOxnWaxCsRtwSA7AHtuPqazvjj4K8G6R8L9X1DSvCWg2F5F5Pl3Ftp0UUiZmQHDKoIyCR9Ca7bU/+SseH/8AsBap/wCj9PrI/aG/5I/rf/bv/wCj46/V8F/vNP8AxL8z4rNP9yrf4Zfkz5Dooor9CPx0KKKKACvf/wBmrwr4X17wfqN1rnhvR9Unj1Bo0lvLGOZ1Xy4ztBYEgZJOPc14BX0v+yb/AMiNqn/YUb/0VHXk53/uj9UfRcLf8jBejNn4leCvBuk+CdQ1DSvCWg2F5F5fl3Ftp0UUiZkUHDKoIyCR9Ca8Vr6I+MH/ACTrVfpF/wCjUr53r8N4p/3uP+Ffmz+luD/9yn/if5RCiiivmj6sKKKKAPRPgt4d8P8AiCXVV17QtL1UQLCYRe2kc3l7t+du8HGcDOPQV0XxT8E+DdJ8B6lqGleEtAsLyIR+XcW2nRRyJmRQcMqgjIJH0Jqj+zv/AK/XP92D+cldb8aP+SZ6v9Iv/RyV+k8Pf8i+n8/zZ+VcTf8AIzqfL/0lHzPRRRXuHz4UUUUAFemfAjw74f8AEFxrC69oemaqsCQmEXtokwjLF87d4OM4GcegrzOvYP2af+PrXv8Act/5yUnsNHb6p4B8C2em3V3aeC/DlvcwQvJFLFpcKvG6gkMpC5BBAIIrgq9h1/8A5AWof9e0n/oJrx6vynxC/wB5o/4X+Z9Xw9/Dn6hRRRX56fQhRRRQB0Pgvw74f8QSXS69oemaqsAQwi9tEmEZOc7d4OM4Gcegropfhz8PRE3/ABQnhf7p/wCYTB/8TVD4Wf6/UP8Adj/m1dxN/qn/AN01+3cG/wDInpf9vf8ApTPiM5/3yfy/JHK/Bq3t7X4SeEYbWCKCP+xbR9kaBRuaJWY4HcsSSe5JNdZXMfCP/klPhD/sB2X/AKISunr6g8sK5X4P/wDJJ/CP/YEs/wD0StdS7LGjO7BVUEsxOAB61xXwi1bSo/hV4TR9TslZdFtAQZ1BB8lfegD57/aJ/wCSv6z/ALtv/wCiI68+rvf2griC4+LWsSwTRyxkQYZGDA/uI+4rgdw9RX6Fgv8Adqf+Ffkfj2af77W/xS/Ni0Um4eoo3D1FdJwC1r+Cf+R00P8A7CVv/wCjVrH3D1Fa3gx0TxjojO6qo1G3JJOAB5i81FX4H6G2H/ix9Ufc1fPPxj/5KLqX+7D/AOilr3j+2dI/6Ctj/wCBCf414H8XLiCf4gajLBNFLGViw6OGB/dr3FfifFP+5x/xL8mf0rwf/v0v8L/NHKUUm5f7w/Ojcv8AeH518CfpNhaKTcv94fnRuX+8PzoCwP8Acb6V9ZWv/HtF/uD+VfJjsuxvmHT1r6lttY0kW8YOqWOQg/5eE9PrX2HCe9X/ALd/U+G402o/9vf+2nz98b/+Sl6l/uQ/+ilriq7D40XFvcfEbUZYJ4pYysOGRwwP7pe4rjty/wB4fnX2qPgxaKTcv94fnRuX+8PzoELSP9xvpRuX+8PzpHZdjfMOnrQB9i2X/HnB/wBc1/lXAfE7/kN2/wD17D/0Jq7Gz1jSRaQg6pYgiNf+XhPT61xPxEurW61iCS2uIZ0FuAWjcMAdzccV8bxv/wAimXrH8z2cj/3tejOaopMj1FGR6ivxe59qLRSZHqKMj1FFwBvun6V7Xbf8e8f+4P5V4oxG08169BrGkiCMHVLEEKM/6Qnp9a/SPDv48R6R/wDbj5riLan8/wBDI1P/AJKx4f8A+wFqn/o/T6yP2hv+SP63/wBu/wD6Pjq1qWraUfiroD/2nZbRoepgt564BM9hgdfY/lWV8f8AUtNuPhJrUUGoWksh8jCJMpJ/fx9ga/WMF/vNP/EvzPisz/3Kt/hl+TPk6ik3D1FG4eor9CPx0Wik3D1FG4eooAWvpf8AZN/5EbVP+wo3/oqOvmfcPUV9IfsrX9ja+CNTS5vbaBjqbELJKqkjyo+cE15Od/7o/VH0XC3/ACMF6M7/AOMH/JOtV+kX/o1K+d699+LOp6bP8P8AU4oNQtJZGEWESZST+9TsDXgO5f7w/Ovw3in/AHuP+Ffmz+luD/8Acp/4n+URaKTcv94fnRuX+8Pzr5o+ssLRSbl/vD86Ny/3h+dAWPWf2d/9frn+7B/OSut+NH/JM9X+kX/o5K4r4A3tnaza0bq7t4AywbfMkC55k6ZrqvjDqemz/DjVoodQtJZGEWFSZST+9TsDX6Tw9/yL6fz/ADZ+U8Tf8jOp8v8A0lHzlRSbl/vD86Ny/wB4fnXuHz4tFJuX+8Pzo3L/AHh+dAC17B+zT/x9a9/uW/8AOSvHty/3h+des/s53tna3OuG6u7eAMkG3zJAueZOmaT2Gj2PX/8AkBah/wBe0n/oJrx6vVNb1bS5NFvo49SsndreQKqzqSSVPA5ryrI9RX5R4hf7zR/wv8z6zh7+HP1FopMj1FGR6ivz259CLRSZHqKMj1FFwO1+Fn+v1D/dj/m1dxN/qn/3TXAfDe8tLWW+N1dQQBlj2+ZIFz97pmuxl1jSPKb/AImtj90/8vCf41+38G/8iel/29/6Uz4fOf8AfJ/L8kZHwj/5JT4Q/wCwHZf+iErp65b4QOknwm8ING6uv9h2YypyMiBAa6mvqDyxk8UVxBJBPGksUilHR1DKykYIIPUEVif8IV4N/wChS0H/AMF0X/xNb1FAGTD4Y8NQxiOHw9pMaDoqWUYA/ACn/wDCO+H/APoBaX/4CR/4Vp0VaqSXUzdKm3dxRmf8I74f/wCgFpf/AICR/wCFH/CO+H/+gFpf/gJH/hWnRR7SfcPY0/5V9xmf8I74f/6AWl/+Akf+FI3hvw6ylW0HSmUjBBs48EflWpRR7SfcPY0/5V9xg/8ACFeDf+hS0D/wXQ//ABNXLbw/oNrCsNtommQxLnCR2qKozyeAK0qKzlFS3RtGUou8XYo/2PpH/QKsf/AdP8KP7H0j/oFWP/gOn+FXqKj2VP8AlRftqn8z+8z5NK0SNd0mm6ei+rQIB/Kki0vQ5QWi07TpAO6wof6Vxvxzjt5NM8NJdaSdXhPiC332QjjkM42SfLtkIU/iQK53U4dV8Nx6t4q8KeFofCcC2cNqllcRxIlxcPcIBI0UDFQArEbs7jn2ojSg/srt+Cf6jdWpouZ6+fnY9X/sfSP+gVY/+A6f4VnnwX4NJ58J6CT/ANg6L/4muP17xRrVhraeGpdauYru0s0urq9tPD0955zSO+1AkSsEUBTyTk8Y71lXHibW08S2Hiu7mubWKLwtdXM+lPZsm6RJo16MA4ySCMrkDjvVxhGOytv+Cb/QiUpy0k7/APBt/meoW/h3w/bQiG30LS4YxnCR2kaqPwAqT+xNF/6BGn/+Ayf4V5vY+N9ejSV/PvtR87T7i4LS+HbqzispUiLqPMkRVdCQV5OSdvqat2mp+Orm38I2b63p0V3rlvNc3c6WOVgUQoyrGpbkhm6t6n0qmn/Xz/yM7o73+xNF/wCgRp//AIDJ/hR/Ymi/9AjT/wDwGT/CvP8ASfEXi5Lez1bUdTsprYa2ukSWsVpt85TN5Qm3ZyrZIO0ccYr0+jpf+uj/AFQX1t/XVfoUP7E0X/oEaf8A+Ayf4Uf2Jo3/AECLD/wGT/Cr9FIZgnwX4OJJPhPQST/1Dov/AImrun6DoenxNDYaNp1pGzbmSC1RAT0zgDrwK0aKmUYyVpK402tiv9gsf+fK2/79L/hR9gsf+fK2/wC/S/4VYorP6vS/kX3Ir2k+5X+wWP8Az5W3/fpf8KPsFj/z5W3/AH6X/CrFFH1el/IvuQe0n3K/2Cx/587f/v0v+FZJ8F+DmJZvCegkk5JOnRc/+O1vUVcKcIfCrCcm92YP/CF+DcY/4RPQcf8AYOi/+Jp0Pg/wjDIJIfC2hxuOjJp8QI/HbW5RVp2JaurMzP8AhHfD/wD0AtL/APASP/Cj/hHfD/8A0AtL/wDASP8AwrToq/aT7mfsaf8AKvuMz/hHfD//AEAtL/8AASP/AAo/4R3w/wD9ALS//ASP/CtOij2k+4exp/yr7jM/4R3w/wD9ALS//ASP/CoLjwj4UuHD3HhnRZmAwC9hExA9OVraopOcnuxxpwi7pGJB4S8J2kouIPDOiQSJnEiWESleOeQvHFXf7H0f/oFWP/gOn+FYPxj/AOSUeKv+wTcf+izVvX9Xk0HwHJq0MKzTQWieVGxwrOcKuT2GSM+2azlCMrto3U5xS5Xa9/wt/maf9j6R/wBAqx/8B0/wo/sfSP8AoFWP/gOn+FcL4k1nxf4XIt7jVLbVprq0nuoStkIzGYNrvGAD8wZNwBPIOKq33xA1f+2dchslt3s3gii0V/LyXuP3Ycnn5hmZeP8Apm1JUYPaKH7apvzP7z0J9J0WNSz6bp6qOpMCAfypsem6FIC0en6a4HUrChx+lcl8ckVvh0Eu7T+0B9usxLbiNW8/98mVCsQpz6E4rmP9B07xi0uneDX8HwNod6rW89tDHHqcgVWVdkDMhKKrk7iGwxA4zS9lT191dfwVwVao2lzPp187HqF34Z8NXyp9r8P6RdBclPNs43xn0yPpUNv4S8I286S2/hnQ4ZRnayWESsPXBC1yXgnVPEmrapBYwXlhYaTaaJZXBjitMu0ksTfKMnCoMAj6YrlfCFv4juE8CRx68j3sn9rZvJrUM0aB1GAucMcgdex9hWqgo3S6f8H/ACI5nN3b/qx7J/Ymi/8AQI0//wABk/wo/sTRf+gRp/8A4DJ/hXA23jnVdNeY61NBPbWM19ZzzrFsMssEayo2AeCylhtHdap2vxB8Q2vh6GbVYrV9T02zu5tYihibDSIwSJVAyRuLKe5x0pf5X/r+uqJt/keknRdFAJOk6eAOpNun+FA0XRSMjSdPI/69k/wrzSTxdq7abqlvcSXesQzaTdzu1z4curOG2dIiwQtKiq6NyME7jxWzpeo+JNblmt9G1Gy0q30mztt0ZtBJ9oleESY5I2RgMoGOevpTeiv/AF1/yGlf+vT/ADOy/sXRN23+ydPz1x9nT/CoLvwx4ZvNou/D2kXGzO0S2Ubbc9cZFeY+DrzxV4n8RWWqRarZ6bfXPha2lu5ktBKC/wBomwqKTgL19+lafg7VNa8QeOtA1ibU/Ign0KZ57JIQUdlnCEhicjJwfbGO9Pld7ev4X/yFL3b/AC/G3+Z20Pg/wjDMk0PhbQ45Y2DI6afEGUjkEELwa1PsFj/z5W3/AH6X/CrFFZTpQn8STKUpLZlf7BY/8+Vt/wB+l/wo+wWP/Plbf9+l/wAKsUVH1el/IvuQ/aT7lf7BY/8APlbf9+l/wo+wWP8Az5W3/fpf8KsUUfV6X8i+5B7SfczNR8PaBqIQahoemXgjzsE9okm3PXGRx0FVP+EK8G/9CloH/guh/wDia3qK0jFRVoqyJbb1ZDY2dpYWiWljawWtvHnZFDGERcnJwBwOSamooqhBRRRQAUUUUAFFFFABRRXnuieJfHmp+EbHxP8A2X4VtbK7sI7/ABLqNxmKN4xJ82IeoB5x6ULUG7K7PQqK8h/4Wzcf9BbwJ/4Mbr/4xR/wti4/6C3gT/wY3X/xiuj6rX/kf3M5fr+F/wCfsfvR69RXlGn/ABN1LUL+CxstQ8DTXNxII4o11G6y7E4AH7iur8/4k/8AQL8Jf+DG4/8AjNZTpzp6TTXqbUq1Oqr05J+jubWu6LZ6y2nteGUGwvEvIdjY/eKGAz6j5jxTvEOkWmuaTJpl6ZBBI8bt5bYbKOrjn6qKw/P+JP8A0C/CX/gxuP8A4zR5/wASf+gX4S/8GNx/8ZqDW+ty9r3heDU9QTUbfVNT0m9EQhknsJEVpYwchGDqwIBJwcAjJwarTeBtEkmsGU3UcVnZSWBhEoKXEEmCySbgSeVByCDnvUXn/En/AKBfhL/wY3H/AMZo8/4k/wDQL8Jf+DG4/wDjNAh1t4HsUSWO81bWdRjNtJawJdTqRbRuu1gm1Rk7eNzbjjvyc6cHh3T4bjRpkM27R4GgtsvwVZVU7uOThRWV5/xJ/wCgX4S/8GNx/wDGaPP+JP8A0C/CX/gxuP8A4zTuFi6PCelDTksd1z5SakupD95z5wk8wdvu7u3pW/XFanq3j3TLGS+v7Pwhb20WN8jajcYXJAH/ACx9SKw/+Fh6z/z+eB//AAY3P/xisKmJo0vdnNL1aXl+hvSwlasuanBv0Tfn+p6jRXl3/Cw9Z/5/PA//AIMbn/4xVvSfGPifVr0WWmt4LubgqWEaajc5IHU/6ipjjMPJqMaib9UXLA4mCcpU5JLyZ6NRXJ+f8Sf+gX4S/wDBjcf/ABmjz/iT/wBAvwl/4Mbj/wCM10HKdZRXJ+f8Sf8AoF+Ev/Bjcf8Axmjz/iT/ANAvwl/4Mbj/AOM0AdZRXJ+f8Sf+gX4S/wDBjcf/ABmjz/iT/wBAvwl/4Mbj/wCM0AdZRXJ+f8Sf+gX4S/8ABjcf/Gar6hqfxA0+ymvbyx8IQ28KF5JG1G4wqjqT+5oA7SivKv8AhZOqf8/3gb/wZXP/AMYo/wCFk6p/z/eBv/Blc/8AxigD1WivONE8ZeJtavDZ6U/gq7uAhkMceo3OdoIBP+o9xW35/wASf+gX4S/8GNx/8ZoA6yiuT8/4k/8AQL8Jf+DG4/8AjNHn/En/AKBfhL/wY3H/AMZoA6yiuT8/4k/9Avwl/wCDG4/+M0ef8Sf+gX4S/wDBjcf/ABmgDd8R6Ta69oF/ot60q219bvbymJtrhWGDg9jzWJa+DAsElpqPiXXdXsJYGgks7x4DE6EY52RK2QOhDU3z/iT/ANAvwl/4Mbj/AOM0ef8AEn/oF+Ev/Bjcf/GaB3LejeE7SwvmvbrUdT1acRNBC1/Kr+RE3VFCqo5wMk5Y461n6X8N/DWm2egWtut40eg3Ml1ZmScsS77s7z/EBu4HbA9Ki1DV/Hmnoj3tp4PgVzhS2o3HJ/781T/4SvxZ6eDP/Bjc/wDxiuWrmGFoz5alWMX2bSZpDD1ZxvGLa9PkdZ4t0C18S6K+l3dxdW6GSOVZbZgsiOjBlIJBHUDqDWVB4HtWuTc6rrmtazKIJIYTeyx4gEilXZBGijcVJGSDxWR/wlfiz08Gf+DG5/8AjFXdP1Xx9fwtNZ2fhCZFbaWXUbjg9cf6n3pUcdha0uSlUjJ9k0xzoVYLmlFr5G5oHhvTtEmeWzM5Z7WC1PmPkbIVKp264JzVLQvBWl6Pc2U8F1fzfYXuWtUmkUrEJyC6DCglcjjJJGTyah8/4k/9Avwl/wCDG4/+M0ef8Sf+gX4S/wDBjcf/ABmuy7vcxWg7VvAOgapp9zY3YumiuNVXVX2y4ImG3gHH3SFwR3BI71Zj8G6Ct/r949u8ra8qLfI7koQqbPlH8ORjOO4Bqp5/xJ/6BfhL/wAGNx/8Zo8/4k/9Avwl/wCDG4/+M0v6/r7hjovA9kYbqK/1fWdTWa1ktI/tc6n7PFIu1gm1Rzjjc248detYHi3wtrqalnw9bXBt5bOO1ke31NbYyKgKgTBo23AA8Mm1sEjPSt3z/iT/ANAvwl/4Mbj/AOM0ef8AEn/oF+Ev/Bjcf/GaHrowTsO8B+C7Pwxp9gqyyS3VtpcWnO275CiMzDAPOcu3JPTFSaV4L03SrvSriwu7+A6bDLAqiRSs0cjbysmV5AbkYwah8/4k/wDQL8Jf+DG4/wDjNHn/ABJ/6BfhL/wY3H/xmqcm3f8Arr/mxW0sdZRXJ+f8Sf8AoF+Ev/Bjcf8Axms7xLrnxD0Hw5qeuXGj+FpYdOs5buSNNRn3MsaFyBmHGSBUgd7RSI25FbpkA0tABRRRQAUUUUAFFFFABRRRQAUUUUAFFFFABXn/AIZ/5Ny0v/sUYv8A0jFegV5/4Z/5Ny0v/sUYv/SMVpS+OPqZV/4UvRnyIOlFA6UV+jn4odL8K/8AkpXhv/sJQf8AoYr7Wr4p+Ff/ACUrw3/2EoP/AEMV9rV8pxD/ABYeh+gcH/7vU9f0OJ1Txxqtj4kt9C/4QbV5ri6Ez2rJeWgWVIiu5uZQR95cAgHmuot9VsZLmKxmubeDUXjEjWTToZkyMkFQTnHqOK5nxHHI3xd8JSLG5RbDUAzBTgE+TjJrjXFgNDl0RrcHxy2rmVf3R+0E/atyzB8Z8rysc5xtG32rwEtI+f8AnY+wfU9M0bxToWrQ6jNZ6lbGLTbh7e6cyrtjZepJzwPc+hpdU8SabZ6TBqkMq31rPcx26PaurqWdwoOc4wCea8uvJtN0/T9fs/smnQyJ4oMl1JcwOYLVGUGOWaNCpkQ84BYKSeTVbSJfOtPEFtDcJdr/AMJFp08Rt7I20TxMkI8yOPnCFlbnJzgnNKOqXy/G1/zB9fn+F7HudFFFAHJ/F/8A5J1qv0i/9GpXztX0T8X/APknWq/SL/0alfO1fBcU/wC9x/wr82fpHB/+5T/xP8ohXbfBL/koFv8A9e8v8hXE123wS/5KBb/9e8v8hXk5X/vlL/EvzPazf/cK3+F/ke1ya5bR+KF8PyRyJO9k16kpxsZFcKwHOcjcp6dCKwNN+Imk3/gybxPBZXwhjvDZrbOiiZ5PMEa4GcYbKkc9CKy/jgb3T7TS9b023nmuVlk05hChZtl0vlg8dlfYx/3ayZNHuLH4m6T4ThtZW0uf7Nq8koU+WHtYjEVJ6Al1tm9+a/VIa7/11f3RPx2Wi/H9PxZ6BofirSNUnmtluY7a6jvJrRbeaVBJK0TFWZVzkjg1HeeMNJsL+1stSkWylvL97G2EsqfvGVC+7huAQMc85IGORXnkmjWqeBPFWoppqjUv+Eimmjn8n98CLldrKcZHA7UyeG0t9etL/U7aNbaHxxclppocqga1dVOSOAXKgH1xTik7X8v0/wAwe0vK/wCv+R67/aOn/wBo/wBm/brX7bt3/Z/NXzdvrtznFWq8H0+HUGvE0291jSIdf/toztbx6FK+pYFzuDed9oC+WY8Ddt2hDjGeK94qV8KYPRtBXOfE/wD5J7rv/XlJ/KujrnPif/yT3Xf+vKT+VCA+WqKKKsk9F/Z6/wCR+k/68Jf/AEOOvY/F/iVtBn0y1g0e81W71KZoYIbeSJDlULEkyMoAwPWvHP2ev+R+k/68Jf8A0OOu7+M80dtq/hC6m1qbQ4Y7+bffxxxsYcwsB/rEZRnpyKiW5S6mwnjy3hs9WbVNG1DTr7So45Z7KUxs7RyNtR1ZGKMCQe/GK6SbVNNhuoLS41C1hupwDFBJMqyP9FJyfwrxiZvtVr4xm0/WLnxTbXNjbl9WkhUOsiygC3Xy1VCACW+VRgk5zmofiVdo0viZQ1hY3sc0LpbtYSXF/cIixfvkkLYiiwDwqnG1iTkkU+q/r+v66Dt/X3f1/wAE9vu9S060uobW61C0t7ic4hilmVXk/wB0E5P4VTsvEFlc6lrNk263/smWOOeWZlVCXjWQEHPTDAc45rz28u/C8eoeI4/FdmL281CZJNNQxFpbu3MKCNbduoIbd0IIbk9c1nX2namvjTXdcuI5Z9C06/sprvSXhLtKPskYMpbP7wxfKwXkEq3U4w4q+/b/AC/Lr+glrf8Ar+rntNFNidJIlkjYMjAMpHcHpTqkDjvij/x42X/XVv8A0GuCrvfij/x42X/XVv8A0GuCr8S4z/5G9T0j/wCko+2yX/c4/P8AMK9E+GP/ACA7j/r5P/oK153Xonwx/wCQHcf9fJ/9BWteCP8Akax9H+ROd/7o/VGpo+u22p6zrOlwwzJLpM0cMzPja5eNZAVwc4wwHOOaqaV4qt9SmljtrK5/darJpkhZkXDopYvy3K8YwOeemM1yejeGYdY+Ifja4ur3XbMC9tlQWepT2qOPs0fOEYBjnjP4VheHdNksrmwtVS+mSHx3dEPO7yyMv2WbDF25PXG4mv2qKvb0T/L/ADPjGtH8/wAm/wBD1+DVNMnuZ7aHUbOWe3GZ40nUtEP9oA5X8aS11TTLq6e0tdRs57hFDPFHOrOoPQkA5ArxXSZLG3dtPs0tb94rS9VwbVrfUdPBjckXRDFJQT8ueOcEbutXfBsnh690fwFZeF7NYdZs/s0l6qwFJoIfJPm+ccZwxI6nkkYpR1/D8b/lYUtPx/C353PXk1PTX1FtOTULRr1Bua3EymUD1K5zSR6tpcl6tjHqVm90wLLAs6mQgdSFznsa8PXUYf7a0G5WXT7GVPEKtd2MFhIbu1DvJn7TcsxJySOyryAMjFbWn6LaWngHSL230xYr8+JlkaZYcS/NfNuOeuCp+mKErpPv/wAD/MHo2v66/wCR6jDrNoNOkv76SPToI5XiZ7mZAvysVzuBwM46Zz61et5obiFJ7eVJYnG5HRgysPUEda8e0w2en3Wm33iSFV8PxX2riRriLMMdy1wPKdwRjBQSgE8Zb3Feh+ADpbaJJJounz2WnyXUrwLJkLIpbO9FJ+VGOSBxx2FCWlxHQ1zHxb/5JT4u/wCwHe/+iHrp65j4t/8AJKfF3/YDvf8A0Q9IZ0kH+oj/AN0fyp9Mg/1Ef+6P5U+gAooooAKKKKACiiigAooooAKKKKACiiigArzvwbPbXfwC0awgu7VrmbwtBCkZnVSXNqoA5PHJ716JXPHwL4JJJPg7w8Sev/Esh/8AiacZcrTJnFSi4vqfLQ+FnjbH/IOs/wDwZ23/AMco/wCFWeNv+gdZ/wDgztv/AI5X1L/wgvgj/oTfDv8A4LIf/iaP+EF8Ef8AQm+Hf/BZD/8AE17f9v4n+WP3P/M+Y/1QwX80vvX+R87eAPh34s0vxvompX1nZxWtrfRSzP8A2jbttVWBJwHJP4V9P/2npv8A0ELT/v8AL/jWT/wgvgj/AKE3w7/4LIf/AImj/hBfBH/Qm+Hf/BZD/wDE15+MxtTFyUppadj18tyujl0JQpNtPXW3+SNb+09N/wCghaf9/l/xo/tPTf8AoIWn/f5f8ayf+EF8Ef8AQm+Hf/BZD/8AE0f8IL4I/wChN8O/+CyH/wCJrjPSNb+09N/6CFp/3+X/ABo/tPTf+ghaf9/l/wAayf8AhBfBH/Qm+Hf/AAWQ/wDxNH/CC+CP+hN8O/8Agsh/+JoA1v7T03/oIWn/AH+X/Gj+09N/6CFp/wB/l/xrJ/4QXwR/0Jvh3/wWQ/8AxNH/AAgvgj/oTfDv/gsh/wDiaAKnxHMWr+C9Q07T7q0muZhHsT7Qi5xIpPJIHQGvGf8AhCfEX/PvZ/8Agwg/+Lr3H/hBfBH/AEJvh3/wWQ//ABNH/CC+CP8AoTfDv/gsh/8Aia8jH5NQx1RVKjaaVtLf5Pue3lufYjLqTpUoppu+t/JdGux4d/whPiL/AJ97P/wYQf8AxddT8LvD2p6L4vh1DUxaQWywyKX+2wtyRxwrE16R/wAIL4I/6E3w7/4LIf8A4mj/AIQXwR/0Jvh3/wAFkP8A8TXPQ4cwtCrGpGUrp33X+R1YninF4ilKlKMbSVtn/ma39p6b/wBBC0/7/L/jR/aem/8AQQtP+/y/41k/8IL4I/6E3w7/AOCyH/4mj/hBfBH/AEJvh3/wWQ//ABNe+fNGt/aem/8AQQtP+/y/40f2npv/AEELT/v8v+NZP/CC+CP+hN8O/wDgsh/+Jo/4QXwR/wBCb4d/8FkP/wATQBrf2npv/QQtP+/y/wCNH9p6b/0ELT/v8v8AjWT/AMIL4I/6E3w7/wCCyH/4mj/hBfBH/Qm+Hf8AwWQ//E0Aa39p6b/0ELT/AL/L/jWL47kt9T8Harp9jd2ktzcWzxxJ9oRdzEcDJOBUn/CC+CP+hN8O/wDgsh/+Jo/4QXwR/wBCb4d/8FkP/wATQB4B/wAID4o/59bP/wAGNv8A/F0f8ID4o/59bP8A8GNv/wDF17//AMIL4I/6E3w7/wCCyH/4mj/hBfBH/Qm+Hf8AwWQ//E07hY80+Dnh3VPD/i57/V1tLe3No8Yf7bC/zFkIGFYnsa9h/tPTf+ghaf8Af5f8ayf+EF8Ef9Cb4d/8FkP/AMTR/wAIL4I/6E3w7/4LIf8A4mkBrf2npv8A0ELT/v8AL/jR/aem/wDQQtP+/wAv+NZP/CC+CP8AoTfDv/gsh/8AiaP+EF8Ef9Cb4d/8FkP/AMTQBrf2npv/AEELT/v8v+NH9p6b/wBBC0/7/L/jWT/wgvgj/oTfDv8A4LIf/iaP+EF8Ef8AQm+Hf/BZD/8AE0Aa39p6b/0ELT/v8v8AjR/aem/9BC0/7/L/AI1k/wDCC+CP+hN8O/8Agsh/+Jo/4QXwR/0Jvh3/AMFkP/xNAFHx6I9UtLWOxurSVo5CzD7Si4GPc1yP9i33960/8DIv/iq7z/hBfBH/AEJvh3/wWQ//ABNH/CC+CP8AoTfDv/gsh/8Aia+WzPhLBZliZYirKSk7bNW0VuqZ6uFzethqapwSsu9/8zg/7Fvv71p/4GRf/FV2fgVodM0qaC9urSKRpy4H2hG42qOx9jVn/hBfBH/Qm+Hf/BZD/wDE0f8ACC+CP+hN8O/+CyH/AOJqsr4UweWYhYijKTaTWrVtfRIWKzatiafs5pW8r/5mt/aem/8AQQtP+/y/40f2npv/AEELT/v8v+NZP/CC+CP+hN8O/wDgsh/+Jo/4QXwR/wBCb4d/8FkP/wATX055Zo3t1pF5Zz2k99amKeNo3AnUEqwwec+hpunXGj6fp9tY219arBbRLDGDOCQqgAck88CqH/CC+CP+hN8O/wDgsh/+Jo/4QXwR/wBCb4d/8FkP/wATQBrf2npv/QQtP+/y/wCNH9p6b/0ELT/v8v8AjWT/AMIL4I/6E3w7/wCCyH/4mj/hBfBH/Qm+Hf8AwWQ//E0Aa39p6b/0ELT/AL/L/jR/aem/9BC0/wC/y/41k/8ACC+CP+hN8O/+CyH/AOJo/wCEF8Ef9Cb4d/8ABZD/APE0Aa39p6b/ANBC0/7/AC/41zPxZ1HT2+Ffi1VvrVmOiXoAEq5J8h/etD/hBfBH/Qm+Hf8AwWQ//E0DwL4Jz/yJ3h7/AMFkP/xNAG9B/qI/90fyp9FFABRRRQAUUUUAFFFFAH//2Q==">
            <a:extLst>
              <a:ext uri="{FF2B5EF4-FFF2-40B4-BE49-F238E27FC236}">
                <a16:creationId xmlns:a16="http://schemas.microsoft.com/office/drawing/2014/main" id="{91FCEED8-B3E0-4E98-B52C-6F37D7CF5A1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50186" name="Picture 13">
            <a:extLst>
              <a:ext uri="{FF2B5EF4-FFF2-40B4-BE49-F238E27FC236}">
                <a16:creationId xmlns:a16="http://schemas.microsoft.com/office/drawing/2014/main" id="{A6020F57-3025-4049-BA10-0541E480E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575" y="365125"/>
            <a:ext cx="1038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3">
            <a:extLst>
              <a:ext uri="{FF2B5EF4-FFF2-40B4-BE49-F238E27FC236}">
                <a16:creationId xmlns:a16="http://schemas.microsoft.com/office/drawing/2014/main" id="{C685A428-F23C-4498-BEC8-6268697F2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43" r="494"/>
          <a:stretch>
            <a:fillRect/>
          </a:stretch>
        </p:blipFill>
        <p:spPr bwMode="auto">
          <a:xfrm>
            <a:off x="5480050" y="1114425"/>
            <a:ext cx="6472238"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a:extLst>
              <a:ext uri="{FF2B5EF4-FFF2-40B4-BE49-F238E27FC236}">
                <a16:creationId xmlns:a16="http://schemas.microsoft.com/office/drawing/2014/main" id="{AEB8FCEB-97BA-4115-8676-2064A02E49C5}"/>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Youth Suicide</a:t>
            </a:r>
          </a:p>
        </p:txBody>
      </p:sp>
      <p:sp>
        <p:nvSpPr>
          <p:cNvPr id="5" name="Parallelogram 4">
            <a:extLst>
              <a:ext uri="{FF2B5EF4-FFF2-40B4-BE49-F238E27FC236}">
                <a16:creationId xmlns:a16="http://schemas.microsoft.com/office/drawing/2014/main" id="{AA79FD8A-F5FD-42C0-9091-040903F8B99F}"/>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95C5FAF6-3FD9-41DD-9B3A-0EC62ECC61B9}"/>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24D08A03-0819-4543-BB9E-94B7DBF5E135}"/>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231" name="Subtitle 2">
            <a:extLst>
              <a:ext uri="{FF2B5EF4-FFF2-40B4-BE49-F238E27FC236}">
                <a16:creationId xmlns:a16="http://schemas.microsoft.com/office/drawing/2014/main" id="{FFD898E7-F884-460A-BDE8-F3B88759FB1D}"/>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17" name="Content Placeholder 2">
            <a:extLst>
              <a:ext uri="{FF2B5EF4-FFF2-40B4-BE49-F238E27FC236}">
                <a16:creationId xmlns:a16="http://schemas.microsoft.com/office/drawing/2014/main" id="{247E90FA-5938-4115-B088-63938ECC10CD}"/>
              </a:ext>
            </a:extLst>
          </p:cNvPr>
          <p:cNvSpPr>
            <a:spLocks noGrp="1"/>
          </p:cNvSpPr>
          <p:nvPr>
            <p:ph idx="1"/>
          </p:nvPr>
        </p:nvSpPr>
        <p:spPr>
          <a:xfrm>
            <a:off x="431800" y="2189163"/>
            <a:ext cx="5705475" cy="32797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a:latin typeface="Acumin Pro" panose="020B0504020202020204" pitchFamily="34" charset="0"/>
              </a:rPr>
              <a:t>Youth who identify as lesbian, gay, or bisexual are </a:t>
            </a:r>
            <a:r>
              <a:rPr lang="en-US" b="1">
                <a:latin typeface="Acumin Pro" panose="020B0504020202020204" pitchFamily="34" charset="0"/>
              </a:rPr>
              <a:t>three times more likely to consider suicide </a:t>
            </a:r>
            <a:r>
              <a:rPr lang="en-US">
                <a:latin typeface="Acumin Pro" panose="020B0504020202020204" pitchFamily="34" charset="0"/>
              </a:rPr>
              <a:t>and five times more likely to attempt suicide than their peers.</a:t>
            </a:r>
          </a:p>
          <a:p>
            <a:pPr marL="0" indent="0" eaLnBrk="1" fontAlgn="auto" hangingPunct="1">
              <a:spcAft>
                <a:spcPts val="0"/>
              </a:spcAft>
              <a:buFont typeface="Arial" panose="020B0604020202020204" pitchFamily="34" charset="0"/>
              <a:buNone/>
              <a:defRPr/>
            </a:pPr>
            <a:endParaRPr lang="en-US">
              <a:latin typeface="Acumin Pro" panose="020B0504020202020204" pitchFamily="34" charset="0"/>
            </a:endParaRPr>
          </a:p>
          <a:p>
            <a:pPr marL="0" indent="0" eaLnBrk="1" fontAlgn="auto" hangingPunct="1">
              <a:spcAft>
                <a:spcPts val="0"/>
              </a:spcAft>
              <a:buFont typeface="Arial" panose="020B0604020202020204" pitchFamily="34" charset="0"/>
              <a:buNone/>
              <a:defRPr/>
            </a:pPr>
            <a:r>
              <a:rPr lang="en-US">
                <a:latin typeface="Acumin Pro" panose="020B0504020202020204" pitchFamily="34" charset="0"/>
              </a:rPr>
              <a:t>Females are twice as likely to consider suicide as males.</a:t>
            </a:r>
          </a:p>
        </p:txBody>
      </p:sp>
      <p:sp>
        <p:nvSpPr>
          <p:cNvPr id="52233" name="TextBox 12">
            <a:extLst>
              <a:ext uri="{FF2B5EF4-FFF2-40B4-BE49-F238E27FC236}">
                <a16:creationId xmlns:a16="http://schemas.microsoft.com/office/drawing/2014/main" id="{CC0B8EFF-0420-4E97-AEA9-858BACFA84F5}"/>
              </a:ext>
            </a:extLst>
          </p:cNvPr>
          <p:cNvSpPr txBox="1">
            <a:spLocks noChangeArrowheads="1"/>
          </p:cNvSpPr>
          <p:nvPr/>
        </p:nvSpPr>
        <p:spPr bwMode="auto">
          <a:xfrm>
            <a:off x="3867150" y="6264275"/>
            <a:ext cx="832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Youth Risk Behavior Survey</a:t>
            </a:r>
          </a:p>
        </p:txBody>
      </p:sp>
      <p:sp>
        <p:nvSpPr>
          <p:cNvPr id="52234" name="Rectangle 14">
            <a:extLst>
              <a:ext uri="{FF2B5EF4-FFF2-40B4-BE49-F238E27FC236}">
                <a16:creationId xmlns:a16="http://schemas.microsoft.com/office/drawing/2014/main" id="{7DBC6612-68A8-45DD-A9A0-6983BD784C71}"/>
              </a:ext>
            </a:extLst>
          </p:cNvPr>
          <p:cNvSpPr>
            <a:spLocks noChangeArrowheads="1"/>
          </p:cNvSpPr>
          <p:nvPr/>
        </p:nvSpPr>
        <p:spPr bwMode="auto">
          <a:xfrm>
            <a:off x="5811838" y="357188"/>
            <a:ext cx="544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Acumin Pro"/>
              </a:rPr>
              <a:t>High School Students Who Seriously Considered Attempting Suicide in the Past Year, Indiana: 2015</a:t>
            </a:r>
            <a:endParaRPr lang="en-US" altLang="en-US"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A0FA9F1-47B7-4C45-8C33-E4A015E36C3F}"/>
              </a:ext>
            </a:extLst>
          </p:cNvPr>
          <p:cNvSpPr>
            <a:spLocks noGrp="1" noChangeArrowheads="1"/>
          </p:cNvSpPr>
          <p:nvPr>
            <p:ph type="title"/>
          </p:nvPr>
        </p:nvSpPr>
        <p:spPr>
          <a:xfrm>
            <a:off x="431800" y="365125"/>
            <a:ext cx="8945563" cy="1325563"/>
          </a:xfrm>
        </p:spPr>
        <p:txBody>
          <a:bodyPr/>
          <a:lstStyle/>
          <a:p>
            <a:pPr eaLnBrk="1" hangingPunct="1"/>
            <a:r>
              <a:rPr lang="en-US" altLang="en-US" sz="6000">
                <a:latin typeface="AlternateGotNo2D"/>
              </a:rPr>
              <a:t>Juvenile Justice</a:t>
            </a:r>
          </a:p>
        </p:txBody>
      </p:sp>
      <p:sp>
        <p:nvSpPr>
          <p:cNvPr id="5" name="Parallelogram 4">
            <a:extLst>
              <a:ext uri="{FF2B5EF4-FFF2-40B4-BE49-F238E27FC236}">
                <a16:creationId xmlns:a16="http://schemas.microsoft.com/office/drawing/2014/main" id="{EDCDADA0-06AF-420C-9A4E-1D7B5316286F}"/>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98592018-1436-40F6-9411-B86A2EB92DBE}"/>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CF84DCB8-DAA4-4349-BAE0-28B9DA920B28}"/>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278" name="Subtitle 2">
            <a:extLst>
              <a:ext uri="{FF2B5EF4-FFF2-40B4-BE49-F238E27FC236}">
                <a16:creationId xmlns:a16="http://schemas.microsoft.com/office/drawing/2014/main" id="{A4A99AE9-5840-49E0-8C94-B67251EE27DE}"/>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54279" name="Content Placeholder 2">
            <a:extLst>
              <a:ext uri="{FF2B5EF4-FFF2-40B4-BE49-F238E27FC236}">
                <a16:creationId xmlns:a16="http://schemas.microsoft.com/office/drawing/2014/main" id="{8AE9B8DB-6AF5-4150-8FDB-72307A9F466E}"/>
              </a:ext>
            </a:extLst>
          </p:cNvPr>
          <p:cNvSpPr>
            <a:spLocks noGrp="1" noChangeArrowheads="1"/>
          </p:cNvSpPr>
          <p:nvPr>
            <p:ph idx="1"/>
          </p:nvPr>
        </p:nvSpPr>
        <p:spPr>
          <a:xfrm>
            <a:off x="431800" y="1543050"/>
            <a:ext cx="10374313" cy="1711325"/>
          </a:xfrm>
        </p:spPr>
        <p:txBody>
          <a:bodyPr/>
          <a:lstStyle/>
          <a:p>
            <a:pPr marL="0" indent="0" eaLnBrk="1" hangingPunct="1">
              <a:buFont typeface="Arial" panose="020B0604020202020204" pitchFamily="34" charset="0"/>
              <a:buNone/>
            </a:pPr>
            <a:r>
              <a:rPr lang="en-US" altLang="en-US">
                <a:latin typeface="Acumin Pro"/>
              </a:rPr>
              <a:t>Youth of color experience disproportionate contact with the juvenile justice system.</a:t>
            </a:r>
          </a:p>
        </p:txBody>
      </p:sp>
      <p:pic>
        <p:nvPicPr>
          <p:cNvPr id="54280" name="Picture 9">
            <a:extLst>
              <a:ext uri="{FF2B5EF4-FFF2-40B4-BE49-F238E27FC236}">
                <a16:creationId xmlns:a16="http://schemas.microsoft.com/office/drawing/2014/main" id="{72ED6A6D-6743-40A7-9034-9EFC4864E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103438"/>
            <a:ext cx="69342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Box 12">
            <a:extLst>
              <a:ext uri="{FF2B5EF4-FFF2-40B4-BE49-F238E27FC236}">
                <a16:creationId xmlns:a16="http://schemas.microsoft.com/office/drawing/2014/main" id="{1D859625-2783-44CD-8313-4C33E4BBF2CD}"/>
              </a:ext>
            </a:extLst>
          </p:cNvPr>
          <p:cNvSpPr txBox="1">
            <a:spLocks noChangeArrowheads="1"/>
          </p:cNvSpPr>
          <p:nvPr/>
        </p:nvSpPr>
        <p:spPr bwMode="auto">
          <a:xfrm>
            <a:off x="3867150" y="6264275"/>
            <a:ext cx="832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Department of Correction &amp; Easy Access to Juvenile Populations</a:t>
            </a:r>
          </a:p>
        </p:txBody>
      </p:sp>
      <p:pic>
        <p:nvPicPr>
          <p:cNvPr id="54282" name="Picture 14">
            <a:extLst>
              <a:ext uri="{FF2B5EF4-FFF2-40B4-BE49-F238E27FC236}">
                <a16:creationId xmlns:a16="http://schemas.microsoft.com/office/drawing/2014/main" id="{ACF62DFC-55C8-458F-B6F7-7D6E1D60E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7950" y="365125"/>
            <a:ext cx="10858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52E84-D261-4B9D-9DE0-FF21035CBAC9}"/>
              </a:ext>
            </a:extLst>
          </p:cNvPr>
          <p:cNvSpPr>
            <a:spLocks noGrp="1"/>
          </p:cNvSpPr>
          <p:nvPr>
            <p:ph idx="1"/>
          </p:nvPr>
        </p:nvSpPr>
        <p:spPr>
          <a:xfrm>
            <a:off x="2016125" y="1590675"/>
            <a:ext cx="9274175" cy="4624388"/>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5400" b="1"/>
              <a:t>Critical issues </a:t>
            </a:r>
            <a:r>
              <a:rPr lang="en-US" sz="5400"/>
              <a:t>are impacting Hoosier kids.</a:t>
            </a:r>
          </a:p>
          <a:p>
            <a:pPr marL="0" indent="0" eaLnBrk="1" fontAlgn="auto" hangingPunct="1">
              <a:spcAft>
                <a:spcPts val="0"/>
              </a:spcAft>
              <a:buFont typeface="Arial" panose="020B0604020202020204" pitchFamily="34" charset="0"/>
              <a:buNone/>
              <a:defRPr/>
            </a:pPr>
            <a:endParaRPr lang="en-US" sz="5400"/>
          </a:p>
          <a:p>
            <a:pPr marL="0" indent="0" eaLnBrk="1" fontAlgn="auto" hangingPunct="1">
              <a:spcAft>
                <a:spcPts val="0"/>
              </a:spcAft>
              <a:buFont typeface="Arial" panose="020B0604020202020204" pitchFamily="34" charset="0"/>
              <a:buNone/>
              <a:defRPr/>
            </a:pPr>
            <a:r>
              <a:rPr lang="en-US" sz="5400"/>
              <a:t>Individuals, organizations, and leaders can be part of the </a:t>
            </a:r>
            <a:r>
              <a:rPr lang="en-US" sz="5400" b="1"/>
              <a:t>solution</a:t>
            </a:r>
            <a:r>
              <a:rPr lang="en-US" sz="5400"/>
              <a:t>.</a:t>
            </a:r>
          </a:p>
          <a:p>
            <a:pPr marL="0" indent="0" eaLnBrk="1" fontAlgn="auto" hangingPunct="1">
              <a:spcAft>
                <a:spcPts val="0"/>
              </a:spcAft>
              <a:buFont typeface="Arial" panose="020B0604020202020204" pitchFamily="34" charset="0"/>
              <a:buNone/>
              <a:defRPr/>
            </a:pPr>
            <a:endParaRPr lang="en-US" sz="5400">
              <a:latin typeface="Acumin Pro" panose="020B0504020202020204" pitchFamily="34" charset="0"/>
            </a:endParaRPr>
          </a:p>
          <a:p>
            <a:pPr lvl="3" eaLnBrk="1" fontAlgn="auto" hangingPunct="1">
              <a:spcAft>
                <a:spcPts val="0"/>
              </a:spcAft>
              <a:defRPr/>
            </a:pPr>
            <a:endParaRPr lang="en-US" sz="4800">
              <a:latin typeface="Acumin Pro" panose="020B0504020202020204" pitchFamily="34" charset="0"/>
            </a:endParaRPr>
          </a:p>
          <a:p>
            <a:pPr lvl="2" eaLnBrk="1" fontAlgn="auto" hangingPunct="1">
              <a:spcAft>
                <a:spcPts val="0"/>
              </a:spcAft>
              <a:defRPr/>
            </a:pPr>
            <a:endParaRPr lang="en-US">
              <a:latin typeface="Acumin Pro" panose="020B0504020202020204" pitchFamily="34" charset="0"/>
            </a:endParaRPr>
          </a:p>
          <a:p>
            <a:pPr lvl="2" eaLnBrk="1" fontAlgn="auto" hangingPunct="1">
              <a:spcAft>
                <a:spcPts val="0"/>
              </a:spcAft>
              <a:defRPr/>
            </a:pPr>
            <a:endParaRPr lang="en-US">
              <a:latin typeface="Acumin Pro" panose="020B0504020202020204" pitchFamily="34" charset="0"/>
            </a:endParaRPr>
          </a:p>
          <a:p>
            <a:pPr marL="971550" lvl="1" indent="-514350" eaLnBrk="1" fontAlgn="auto" hangingPunct="1">
              <a:spcAft>
                <a:spcPts val="0"/>
              </a:spcAft>
              <a:buFont typeface="Arial" panose="020B0604020202020204" pitchFamily="34" charset="0"/>
              <a:buAutoNum type="arabicPeriod"/>
              <a:defRPr/>
            </a:pPr>
            <a:endParaRPr lang="en-US">
              <a:latin typeface="Acumin Pro" panose="020B0504020202020204" pitchFamily="34" charset="0"/>
            </a:endParaRPr>
          </a:p>
          <a:p>
            <a:pPr marL="971550" lvl="1" indent="-514350" eaLnBrk="1" fontAlgn="auto" hangingPunct="1">
              <a:spcAft>
                <a:spcPts val="0"/>
              </a:spcAft>
              <a:buFont typeface="Arial" panose="020B0604020202020204" pitchFamily="34" charset="0"/>
              <a:buAutoNum type="arabicPeriod"/>
              <a:defRPr/>
            </a:pPr>
            <a:endParaRPr lang="en-US">
              <a:latin typeface="Acumin Pro" panose="020B0504020202020204" pitchFamily="34" charset="0"/>
            </a:endParaRPr>
          </a:p>
          <a:p>
            <a:pPr marL="0" indent="0" eaLnBrk="1" fontAlgn="auto" hangingPunct="1">
              <a:spcAft>
                <a:spcPts val="0"/>
              </a:spcAft>
              <a:buFont typeface="Arial" panose="020B0604020202020204" pitchFamily="34" charset="0"/>
              <a:buNone/>
              <a:defRPr/>
            </a:pPr>
            <a:endParaRPr lang="en-US" sz="2000">
              <a:latin typeface="Acumin Pro" panose="020B0504020202020204" pitchFamily="34" charset="0"/>
            </a:endParaRPr>
          </a:p>
        </p:txBody>
      </p:sp>
      <p:pic>
        <p:nvPicPr>
          <p:cNvPr id="56323" name="Picture 13">
            <a:extLst>
              <a:ext uri="{FF2B5EF4-FFF2-40B4-BE49-F238E27FC236}">
                <a16:creationId xmlns:a16="http://schemas.microsoft.com/office/drawing/2014/main" id="{EA8CA406-2D87-472C-A8B3-92569BF3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15A99A15-5DFF-46B7-80FF-42BA3FCD2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163" y="211138"/>
            <a:ext cx="1673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a:extLst>
              <a:ext uri="{FF2B5EF4-FFF2-40B4-BE49-F238E27FC236}">
                <a16:creationId xmlns:a16="http://schemas.microsoft.com/office/drawing/2014/main" id="{15A99A15-5DFF-46B7-80FF-42BA3FCD2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163" y="211138"/>
            <a:ext cx="1673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7A7FA263-A67A-41C3-8E9F-3FFBC1B8F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26" y="808520"/>
            <a:ext cx="7115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D7785D91-BABC-4B40-B0BA-1C3C33A6D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85640"/>
            <a:ext cx="6143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89CC94A0-8585-48E0-B7D7-CAAD1F8649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22121"/>
            <a:ext cx="8010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D178924A-B9B7-4572-8FBD-422D0F324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0171"/>
            <a:ext cx="7248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67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3539C3D-5BDE-4995-B3E6-5530B739CECE}"/>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4F268D91-EABA-4C47-8034-5B672F4C28C2}"/>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1508078F-41C1-40C2-B6C6-A07A892A20D1}"/>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6565" name="Picture 9">
            <a:extLst>
              <a:ext uri="{FF2B5EF4-FFF2-40B4-BE49-F238E27FC236}">
                <a16:creationId xmlns:a16="http://schemas.microsoft.com/office/drawing/2014/main" id="{BD36BEF7-3A96-412A-976F-8C79AD1E0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71151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68054A68-620D-4591-B127-3A4C7B9BA51B}"/>
              </a:ext>
            </a:extLst>
          </p:cNvPr>
          <p:cNvSpPr>
            <a:spLocks noGrp="1"/>
          </p:cNvSpPr>
          <p:nvPr>
            <p:ph idx="1"/>
          </p:nvPr>
        </p:nvSpPr>
        <p:spPr>
          <a:xfrm>
            <a:off x="578326" y="1416050"/>
            <a:ext cx="7041197" cy="4300538"/>
          </a:xfrm>
        </p:spPr>
        <p:txBody>
          <a:bodyPr rtlCol="0">
            <a:normAutofit/>
          </a:bodyPr>
          <a:lstStyle/>
          <a:p>
            <a:pPr marL="0" indent="0" eaLnBrk="1" fontAlgn="auto" hangingPunct="1">
              <a:spcAft>
                <a:spcPts val="0"/>
              </a:spcAft>
              <a:buNone/>
              <a:defRPr/>
            </a:pPr>
            <a:r>
              <a:rPr lang="en-US" altLang="en-US" dirty="0">
                <a:latin typeface="Acumin Pro"/>
              </a:rPr>
              <a:t>Indiana has seen a 58% increase in the number of children in foster care over the past five years.</a:t>
            </a:r>
          </a:p>
          <a:p>
            <a:pPr marL="0" indent="0" eaLnBrk="1" fontAlgn="auto" hangingPunct="1">
              <a:spcAft>
                <a:spcPts val="0"/>
              </a:spcAft>
              <a:buFont typeface="Arial" panose="020B0604020202020204" pitchFamily="34" charset="0"/>
              <a:buNone/>
              <a:defRPr/>
            </a:pPr>
            <a:endParaRPr lang="en-US" dirty="0">
              <a:latin typeface="Acumin Pro" panose="020B0504020202020204" pitchFamily="34" charset="0"/>
            </a:endParaRPr>
          </a:p>
          <a:p>
            <a:pPr marL="0" indent="0" eaLnBrk="1" fontAlgn="auto" hangingPunct="1">
              <a:spcAft>
                <a:spcPts val="0"/>
              </a:spcAft>
              <a:buFont typeface="Arial" panose="020B0604020202020204" pitchFamily="34" charset="0"/>
              <a:buNone/>
              <a:defRPr/>
            </a:pPr>
            <a:r>
              <a:rPr lang="en-US" dirty="0">
                <a:latin typeface="Acumin Pro" panose="020B0504020202020204" pitchFamily="34" charset="0"/>
              </a:rPr>
              <a:t>What are the challenges for foster children?</a:t>
            </a:r>
          </a:p>
          <a:p>
            <a:pPr lvl="1" eaLnBrk="1" fontAlgn="auto" hangingPunct="1">
              <a:spcBef>
                <a:spcPts val="1200"/>
              </a:spcBef>
              <a:spcAft>
                <a:spcPts val="1200"/>
              </a:spcAft>
              <a:defRPr/>
            </a:pPr>
            <a:r>
              <a:rPr lang="en-US" dirty="0">
                <a:latin typeface="Acumin Pro" panose="020B0504020202020204" pitchFamily="34" charset="0"/>
              </a:rPr>
              <a:t>Multiple placements</a:t>
            </a:r>
          </a:p>
          <a:p>
            <a:pPr lvl="1" eaLnBrk="1" fontAlgn="auto" hangingPunct="1">
              <a:spcBef>
                <a:spcPts val="1200"/>
              </a:spcBef>
              <a:spcAft>
                <a:spcPts val="1200"/>
              </a:spcAft>
              <a:defRPr/>
            </a:pPr>
            <a:r>
              <a:rPr lang="en-US" dirty="0">
                <a:latin typeface="Acumin Pro" panose="020B0504020202020204" pitchFamily="34" charset="0"/>
              </a:rPr>
              <a:t>Separation from family</a:t>
            </a:r>
          </a:p>
          <a:p>
            <a:pPr lvl="1" eaLnBrk="1" fontAlgn="auto" hangingPunct="1">
              <a:spcBef>
                <a:spcPts val="1200"/>
              </a:spcBef>
              <a:spcAft>
                <a:spcPts val="1200"/>
              </a:spcAft>
              <a:defRPr/>
            </a:pPr>
            <a:r>
              <a:rPr lang="en-US" dirty="0">
                <a:latin typeface="Acumin Pro" panose="020B0504020202020204" pitchFamily="34" charset="0"/>
              </a:rPr>
              <a:t>Waiting for adoption</a:t>
            </a:r>
          </a:p>
          <a:p>
            <a:pPr marL="0" indent="0" eaLnBrk="1" fontAlgn="auto" hangingPunct="1">
              <a:spcAft>
                <a:spcPts val="0"/>
              </a:spcAft>
              <a:buFont typeface="Arial" panose="020B0604020202020204" pitchFamily="34" charset="0"/>
              <a:buNone/>
              <a:defRPr/>
            </a:pPr>
            <a:endParaRPr lang="en-US" sz="2000" dirty="0">
              <a:latin typeface="Acumin Pro" panose="020B0504020202020204" pitchFamily="34" charset="0"/>
            </a:endParaRPr>
          </a:p>
          <a:p>
            <a:pPr marL="0" indent="0" eaLnBrk="1" fontAlgn="auto" hangingPunct="1">
              <a:spcAft>
                <a:spcPts val="0"/>
              </a:spcAft>
              <a:buFont typeface="Arial" panose="020B0604020202020204" pitchFamily="34" charset="0"/>
              <a:buNone/>
              <a:defRPr/>
            </a:pPr>
            <a:endParaRPr lang="en-US" sz="2000" dirty="0">
              <a:latin typeface="Acumin Pro" panose="020B0504020202020204" pitchFamily="34" charset="0"/>
            </a:endParaRPr>
          </a:p>
        </p:txBody>
      </p:sp>
      <p:pic>
        <p:nvPicPr>
          <p:cNvPr id="66567" name="Picture 17">
            <a:extLst>
              <a:ext uri="{FF2B5EF4-FFF2-40B4-BE49-F238E27FC236}">
                <a16:creationId xmlns:a16="http://schemas.microsoft.com/office/drawing/2014/main" id="{E4F5F42F-FCA5-46CE-9DA9-76B6E26FE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288" y="400050"/>
            <a:ext cx="3324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Box 18">
            <a:extLst>
              <a:ext uri="{FF2B5EF4-FFF2-40B4-BE49-F238E27FC236}">
                <a16:creationId xmlns:a16="http://schemas.microsoft.com/office/drawing/2014/main" id="{F3BD6AC4-B338-4004-86D3-23086629B2F1}"/>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KIDS COUNT Data Center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B0761A70-5609-4A92-ACF6-7D5D9EFBB327}"/>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CC94148E-612E-4F4F-AECC-C781BAE95D49}"/>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17E09753-26E4-45ED-B08B-4E18C1E6DF32}"/>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8613" name="Picture 1">
            <a:extLst>
              <a:ext uri="{FF2B5EF4-FFF2-40B4-BE49-F238E27FC236}">
                <a16:creationId xmlns:a16="http://schemas.microsoft.com/office/drawing/2014/main" id="{02FF7B99-CCAF-40B9-94EB-84C5355D3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465263"/>
            <a:ext cx="455295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3">
            <a:extLst>
              <a:ext uri="{FF2B5EF4-FFF2-40B4-BE49-F238E27FC236}">
                <a16:creationId xmlns:a16="http://schemas.microsoft.com/office/drawing/2014/main" id="{65DA6F68-4A66-4F5E-98B9-AADDFEC48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1465263"/>
            <a:ext cx="4533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itle 1">
            <a:extLst>
              <a:ext uri="{FF2B5EF4-FFF2-40B4-BE49-F238E27FC236}">
                <a16:creationId xmlns:a16="http://schemas.microsoft.com/office/drawing/2014/main" id="{087CA3E6-8E4A-4B53-910B-8A1F087BD06A}"/>
              </a:ext>
            </a:extLst>
          </p:cNvPr>
          <p:cNvSpPr>
            <a:spLocks noGrp="1" noChangeArrowheads="1"/>
          </p:cNvSpPr>
          <p:nvPr>
            <p:ph type="title"/>
          </p:nvPr>
        </p:nvSpPr>
        <p:spPr>
          <a:xfrm>
            <a:off x="431800" y="365125"/>
            <a:ext cx="10922000" cy="1325563"/>
          </a:xfrm>
        </p:spPr>
        <p:txBody>
          <a:bodyPr/>
          <a:lstStyle/>
          <a:p>
            <a:pPr eaLnBrk="1" hangingPunct="1"/>
            <a:r>
              <a:rPr lang="en-US" altLang="en-US" sz="6000">
                <a:latin typeface="AlternateGotNo2D"/>
              </a:rPr>
              <a:t>Foster Care Solutions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FAC83-936A-40AE-AABC-62CAB474B34F}"/>
              </a:ext>
            </a:extLst>
          </p:cNvPr>
          <p:cNvSpPr>
            <a:spLocks noGrp="1"/>
          </p:cNvSpPr>
          <p:nvPr>
            <p:ph idx="1"/>
          </p:nvPr>
        </p:nvSpPr>
        <p:spPr>
          <a:xfrm>
            <a:off x="493713" y="1435100"/>
            <a:ext cx="4221162" cy="4300538"/>
          </a:xfrm>
        </p:spPr>
        <p:txBody>
          <a:bodyPr>
            <a:normAutofit/>
          </a:bodyPr>
          <a:lstStyle/>
          <a:p>
            <a:pPr marL="0" indent="0" eaLnBrk="1" hangingPunct="1">
              <a:buFont typeface="Arial" panose="020B0604020202020204" pitchFamily="34" charset="0"/>
              <a:buNone/>
              <a:defRPr/>
            </a:pPr>
            <a:r>
              <a:rPr lang="en-US" sz="2400" dirty="0"/>
              <a:t>What factors contribute to achievement gaps?</a:t>
            </a:r>
          </a:p>
          <a:p>
            <a:pPr eaLnBrk="1" hangingPunct="1">
              <a:defRPr/>
            </a:pPr>
            <a:r>
              <a:rPr lang="en-US" sz="2400" dirty="0"/>
              <a:t>Poverty</a:t>
            </a:r>
          </a:p>
          <a:p>
            <a:pPr eaLnBrk="1" hangingPunct="1">
              <a:defRPr/>
            </a:pPr>
            <a:r>
              <a:rPr lang="en-US" sz="2400" dirty="0"/>
              <a:t>Parental factors</a:t>
            </a:r>
          </a:p>
          <a:p>
            <a:pPr eaLnBrk="1" hangingPunct="1">
              <a:defRPr/>
            </a:pPr>
            <a:r>
              <a:rPr lang="en-US" sz="2400" dirty="0"/>
              <a:t>Community segregation</a:t>
            </a:r>
          </a:p>
          <a:p>
            <a:pPr eaLnBrk="1" hangingPunct="1">
              <a:defRPr/>
            </a:pPr>
            <a:r>
              <a:rPr lang="en-US" sz="2400" dirty="0"/>
              <a:t>Teacher performance</a:t>
            </a:r>
          </a:p>
          <a:p>
            <a:pPr eaLnBrk="1" hangingPunct="1">
              <a:defRPr/>
            </a:pPr>
            <a:r>
              <a:rPr lang="en-US" sz="2400" dirty="0"/>
              <a:t>Inequitable systems</a:t>
            </a:r>
          </a:p>
          <a:p>
            <a:pPr eaLnBrk="1" hangingPunct="1">
              <a:defRPr/>
            </a:pPr>
            <a:r>
              <a:rPr lang="en-US" sz="2400" dirty="0"/>
              <a:t>Opportunity gaps</a:t>
            </a:r>
          </a:p>
        </p:txBody>
      </p:sp>
      <p:sp>
        <p:nvSpPr>
          <p:cNvPr id="5" name="Parallelogram 4">
            <a:extLst>
              <a:ext uri="{FF2B5EF4-FFF2-40B4-BE49-F238E27FC236}">
                <a16:creationId xmlns:a16="http://schemas.microsoft.com/office/drawing/2014/main" id="{93242A9C-A6DC-4487-8207-41F1C754700E}"/>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E80D4B83-0A53-435F-8D5B-75AC8901816B}"/>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26429CA8-FD27-4570-9C14-AA266A96FEE6}"/>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8854" name="Picture 1">
            <a:extLst>
              <a:ext uri="{FF2B5EF4-FFF2-40B4-BE49-F238E27FC236}">
                <a16:creationId xmlns:a16="http://schemas.microsoft.com/office/drawing/2014/main" id="{C2278FE3-C924-457B-89A4-8C9A3724C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225"/>
            <a:ext cx="6143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1">
            <a:extLst>
              <a:ext uri="{FF2B5EF4-FFF2-40B4-BE49-F238E27FC236}">
                <a16:creationId xmlns:a16="http://schemas.microsoft.com/office/drawing/2014/main" id="{2B44397D-7B43-40AD-AC40-6807A6422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298575"/>
            <a:ext cx="654685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Box 12">
            <a:extLst>
              <a:ext uri="{FF2B5EF4-FFF2-40B4-BE49-F238E27FC236}">
                <a16:creationId xmlns:a16="http://schemas.microsoft.com/office/drawing/2014/main" id="{DAE2EF7D-0ED4-4CB6-98DB-DB3DA9417660}"/>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a:solidFill>
                  <a:schemeClr val="bg1"/>
                </a:solidFill>
              </a:rPr>
              <a:t>Source: Indiana Department of Education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62805E34-2971-48C6-A927-B7C8DB8BF691}"/>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CCE20B3D-7CCB-4CBE-B545-C420693C787D}"/>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F81D7A4B-8891-4540-841B-F9DDEC1F1915}"/>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4997" name="Picture 7">
            <a:extLst>
              <a:ext uri="{FF2B5EF4-FFF2-40B4-BE49-F238E27FC236}">
                <a16:creationId xmlns:a16="http://schemas.microsoft.com/office/drawing/2014/main" id="{1597EE57-32ED-4CE0-8DCA-0767780EC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446213"/>
            <a:ext cx="5202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8">
            <a:extLst>
              <a:ext uri="{FF2B5EF4-FFF2-40B4-BE49-F238E27FC236}">
                <a16:creationId xmlns:a16="http://schemas.microsoft.com/office/drawing/2014/main" id="{67EAA8DB-40E4-4DDF-9E1C-AEAF3DD20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9937"/>
          <a:stretch>
            <a:fillRect/>
          </a:stretch>
        </p:blipFill>
        <p:spPr bwMode="auto">
          <a:xfrm>
            <a:off x="5892800" y="1446213"/>
            <a:ext cx="57197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10">
            <a:extLst>
              <a:ext uri="{FF2B5EF4-FFF2-40B4-BE49-F238E27FC236}">
                <a16:creationId xmlns:a16="http://schemas.microsoft.com/office/drawing/2014/main" id="{E97BA899-5CDC-4D42-8504-B56DB8063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0" t="60115" b="761"/>
          <a:stretch>
            <a:fillRect/>
          </a:stretch>
        </p:blipFill>
        <p:spPr bwMode="auto">
          <a:xfrm>
            <a:off x="431800" y="3871913"/>
            <a:ext cx="534828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2">
            <a:extLst>
              <a:ext uri="{FF2B5EF4-FFF2-40B4-BE49-F238E27FC236}">
                <a16:creationId xmlns:a16="http://schemas.microsoft.com/office/drawing/2014/main" id="{595ED9ED-2E4E-42E8-95E4-8F443F69D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0" y="320675"/>
            <a:ext cx="971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1" name="Title 1">
            <a:extLst>
              <a:ext uri="{FF2B5EF4-FFF2-40B4-BE49-F238E27FC236}">
                <a16:creationId xmlns:a16="http://schemas.microsoft.com/office/drawing/2014/main" id="{D98C641D-6FFB-4EDB-A91D-099AC170086C}"/>
              </a:ext>
            </a:extLst>
          </p:cNvPr>
          <p:cNvSpPr txBox="1">
            <a:spLocks noChangeArrowheads="1"/>
          </p:cNvSpPr>
          <p:nvPr/>
        </p:nvSpPr>
        <p:spPr bwMode="auto">
          <a:xfrm>
            <a:off x="431800" y="196850"/>
            <a:ext cx="10922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a:t>Achievement Gap Solutions</a:t>
            </a:r>
          </a:p>
        </p:txBody>
      </p:sp>
      <p:sp>
        <p:nvSpPr>
          <p:cNvPr id="85002" name="TextBox 1">
            <a:extLst>
              <a:ext uri="{FF2B5EF4-FFF2-40B4-BE49-F238E27FC236}">
                <a16:creationId xmlns:a16="http://schemas.microsoft.com/office/drawing/2014/main" id="{284099E2-BEF1-4F10-8B82-53637D6D7045}"/>
              </a:ext>
            </a:extLst>
          </p:cNvPr>
          <p:cNvSpPr txBox="1">
            <a:spLocks noChangeArrowheads="1"/>
          </p:cNvSpPr>
          <p:nvPr/>
        </p:nvSpPr>
        <p:spPr bwMode="auto">
          <a:xfrm>
            <a:off x="10471150" y="4359275"/>
            <a:ext cx="93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FF87896F-2D7C-4647-A8A1-AA96912D9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Placeholder 3">
            <a:extLst>
              <a:ext uri="{FF2B5EF4-FFF2-40B4-BE49-F238E27FC236}">
                <a16:creationId xmlns:a16="http://schemas.microsoft.com/office/drawing/2014/main" id="{B49F2F73-552D-4828-9522-275AC79CE33A}"/>
              </a:ext>
            </a:extLst>
          </p:cNvPr>
          <p:cNvSpPr>
            <a:spLocks noGrp="1" noChangeArrowheads="1"/>
          </p:cNvSpPr>
          <p:nvPr>
            <p:ph type="body" sz="half" idx="4294967295"/>
          </p:nvPr>
        </p:nvSpPr>
        <p:spPr>
          <a:xfrm>
            <a:off x="2016125" y="444500"/>
            <a:ext cx="5786438" cy="711200"/>
          </a:xfrm>
        </p:spPr>
        <p:txBody>
          <a:bodyPr/>
          <a:lstStyle/>
          <a:p>
            <a:pPr marL="0" indent="0" eaLnBrk="1" hangingPunct="1">
              <a:buFont typeface="Arial" panose="020B0604020202020204" pitchFamily="34" charset="0"/>
              <a:buNone/>
            </a:pPr>
            <a:r>
              <a:rPr lang="en-US" altLang="en-US" sz="4000">
                <a:latin typeface="Acumin Pro"/>
              </a:rPr>
              <a:t>Families and Communities</a:t>
            </a:r>
            <a:endParaRPr lang="en-US" altLang="en-US" sz="3600">
              <a:latin typeface="Acumin Pro"/>
            </a:endParaRPr>
          </a:p>
        </p:txBody>
      </p:sp>
      <p:sp>
        <p:nvSpPr>
          <p:cNvPr id="9220" name="Text Placeholder 3">
            <a:extLst>
              <a:ext uri="{FF2B5EF4-FFF2-40B4-BE49-F238E27FC236}">
                <a16:creationId xmlns:a16="http://schemas.microsoft.com/office/drawing/2014/main" id="{C8A33F66-A01D-4CF4-B153-2DAC985676D9}"/>
              </a:ext>
            </a:extLst>
          </p:cNvPr>
          <p:cNvSpPr>
            <a:spLocks noGrp="1" noChangeArrowheads="1"/>
          </p:cNvSpPr>
          <p:nvPr>
            <p:ph type="body" sz="half" idx="4294967295"/>
          </p:nvPr>
        </p:nvSpPr>
        <p:spPr>
          <a:xfrm>
            <a:off x="2016125" y="1728788"/>
            <a:ext cx="4770438" cy="709612"/>
          </a:xfrm>
        </p:spPr>
        <p:txBody>
          <a:bodyPr/>
          <a:lstStyle/>
          <a:p>
            <a:pPr marL="0" indent="0" eaLnBrk="1" hangingPunct="1">
              <a:buFont typeface="Arial" panose="020B0604020202020204" pitchFamily="34" charset="0"/>
              <a:buNone/>
            </a:pPr>
            <a:r>
              <a:rPr lang="en-US" altLang="en-US" sz="4000">
                <a:latin typeface="Acumin Pro"/>
              </a:rPr>
              <a:t>Economics</a:t>
            </a:r>
            <a:endParaRPr lang="en-US" altLang="en-US" sz="3200">
              <a:latin typeface="Acumin Pro"/>
            </a:endParaRPr>
          </a:p>
        </p:txBody>
      </p:sp>
      <p:sp>
        <p:nvSpPr>
          <p:cNvPr id="9221" name="Text Placeholder 3">
            <a:extLst>
              <a:ext uri="{FF2B5EF4-FFF2-40B4-BE49-F238E27FC236}">
                <a16:creationId xmlns:a16="http://schemas.microsoft.com/office/drawing/2014/main" id="{13839366-0885-4961-AFBC-E7C21C5956BB}"/>
              </a:ext>
            </a:extLst>
          </p:cNvPr>
          <p:cNvSpPr>
            <a:spLocks noGrp="1" noChangeArrowheads="1"/>
          </p:cNvSpPr>
          <p:nvPr>
            <p:ph type="body" sz="half" idx="4294967295"/>
          </p:nvPr>
        </p:nvSpPr>
        <p:spPr>
          <a:xfrm>
            <a:off x="2016125" y="3082925"/>
            <a:ext cx="4770438" cy="711200"/>
          </a:xfrm>
        </p:spPr>
        <p:txBody>
          <a:bodyPr/>
          <a:lstStyle/>
          <a:p>
            <a:pPr marL="0" indent="0" eaLnBrk="1" hangingPunct="1">
              <a:buFont typeface="Arial" panose="020B0604020202020204" pitchFamily="34" charset="0"/>
              <a:buNone/>
            </a:pPr>
            <a:r>
              <a:rPr lang="en-US" altLang="en-US" sz="4000">
                <a:latin typeface="Acumin Pro"/>
              </a:rPr>
              <a:t>Education</a:t>
            </a:r>
            <a:endParaRPr lang="en-US" altLang="en-US" sz="3200">
              <a:latin typeface="Acumin Pro"/>
            </a:endParaRPr>
          </a:p>
        </p:txBody>
      </p:sp>
      <p:sp>
        <p:nvSpPr>
          <p:cNvPr id="9222" name="Text Placeholder 3">
            <a:extLst>
              <a:ext uri="{FF2B5EF4-FFF2-40B4-BE49-F238E27FC236}">
                <a16:creationId xmlns:a16="http://schemas.microsoft.com/office/drawing/2014/main" id="{E0A21125-86A9-400E-BB6F-CF34BAF9F2D6}"/>
              </a:ext>
            </a:extLst>
          </p:cNvPr>
          <p:cNvSpPr>
            <a:spLocks noGrp="1" noChangeArrowheads="1"/>
          </p:cNvSpPr>
          <p:nvPr>
            <p:ph type="body" sz="half" idx="4294967295"/>
          </p:nvPr>
        </p:nvSpPr>
        <p:spPr>
          <a:xfrm>
            <a:off x="2016125" y="4438650"/>
            <a:ext cx="4770438" cy="709613"/>
          </a:xfrm>
        </p:spPr>
        <p:txBody>
          <a:bodyPr/>
          <a:lstStyle/>
          <a:p>
            <a:pPr marL="0" indent="0" eaLnBrk="1" hangingPunct="1">
              <a:buFont typeface="Arial" panose="020B0604020202020204" pitchFamily="34" charset="0"/>
              <a:buNone/>
            </a:pPr>
            <a:r>
              <a:rPr lang="en-US" altLang="en-US" sz="4000">
                <a:latin typeface="Acumin Pro"/>
              </a:rPr>
              <a:t>Health</a:t>
            </a:r>
            <a:endParaRPr lang="en-US" altLang="en-US" sz="3200">
              <a:latin typeface="Acumin Pro"/>
            </a:endParaRPr>
          </a:p>
        </p:txBody>
      </p:sp>
      <p:sp>
        <p:nvSpPr>
          <p:cNvPr id="9223" name="Text Placeholder 3">
            <a:extLst>
              <a:ext uri="{FF2B5EF4-FFF2-40B4-BE49-F238E27FC236}">
                <a16:creationId xmlns:a16="http://schemas.microsoft.com/office/drawing/2014/main" id="{4EB56ACC-6685-49A1-86A8-E1E51E38A3BD}"/>
              </a:ext>
            </a:extLst>
          </p:cNvPr>
          <p:cNvSpPr>
            <a:spLocks noGrp="1" noChangeArrowheads="1"/>
          </p:cNvSpPr>
          <p:nvPr>
            <p:ph type="body" sz="half" idx="4294967295"/>
          </p:nvPr>
        </p:nvSpPr>
        <p:spPr>
          <a:xfrm>
            <a:off x="2016125" y="5794375"/>
            <a:ext cx="4770438" cy="709613"/>
          </a:xfrm>
        </p:spPr>
        <p:txBody>
          <a:bodyPr/>
          <a:lstStyle/>
          <a:p>
            <a:pPr marL="0" indent="0" eaLnBrk="1" hangingPunct="1">
              <a:buFont typeface="Arial" panose="020B0604020202020204" pitchFamily="34" charset="0"/>
              <a:buNone/>
            </a:pPr>
            <a:r>
              <a:rPr lang="en-US" altLang="en-US" sz="3600">
                <a:latin typeface="Acumin Pro"/>
              </a:rPr>
              <a:t>Safety</a:t>
            </a:r>
            <a:endParaRPr lang="en-US" altLang="en-US" sz="3200">
              <a:latin typeface="Acumin Pro"/>
            </a:endParaRPr>
          </a:p>
        </p:txBody>
      </p:sp>
      <p:pic>
        <p:nvPicPr>
          <p:cNvPr id="9224" name="Picture 7">
            <a:extLst>
              <a:ext uri="{FF2B5EF4-FFF2-40B4-BE49-F238E27FC236}">
                <a16:creationId xmlns:a16="http://schemas.microsoft.com/office/drawing/2014/main" id="{C67EAD95-20F2-4489-B488-9696479FA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2305050"/>
            <a:ext cx="5764212"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a:extLst>
              <a:ext uri="{FF2B5EF4-FFF2-40B4-BE49-F238E27FC236}">
                <a16:creationId xmlns:a16="http://schemas.microsoft.com/office/drawing/2014/main" id="{D060A690-9ABC-410E-AF27-3F0BF1E23C64}"/>
              </a:ext>
            </a:extLst>
          </p:cNvPr>
          <p:cNvSpPr>
            <a:spLocks noGrp="1" noChangeArrowheads="1"/>
          </p:cNvSpPr>
          <p:nvPr>
            <p:ph idx="1"/>
          </p:nvPr>
        </p:nvSpPr>
        <p:spPr>
          <a:xfrm>
            <a:off x="346075" y="1724025"/>
            <a:ext cx="5948363" cy="3678238"/>
          </a:xfrm>
        </p:spPr>
        <p:txBody>
          <a:bodyPr/>
          <a:lstStyle/>
          <a:p>
            <a:pPr marL="0" indent="0" eaLnBrk="1" hangingPunct="1">
              <a:spcBef>
                <a:spcPts val="1200"/>
              </a:spcBef>
              <a:spcAft>
                <a:spcPts val="1200"/>
              </a:spcAft>
              <a:buFont typeface="Arial" panose="020B0604020202020204" pitchFamily="34" charset="0"/>
              <a:buNone/>
            </a:pPr>
            <a:r>
              <a:rPr lang="en-US" altLang="en-US"/>
              <a:t>What are the challenges for parents?</a:t>
            </a:r>
          </a:p>
          <a:p>
            <a:pPr lvl="1" eaLnBrk="1" hangingPunct="1">
              <a:spcBef>
                <a:spcPts val="1200"/>
              </a:spcBef>
            </a:pPr>
            <a:r>
              <a:rPr lang="en-US" altLang="en-US" sz="2800"/>
              <a:t>Child care</a:t>
            </a:r>
          </a:p>
          <a:p>
            <a:pPr lvl="1" eaLnBrk="1" hangingPunct="1">
              <a:spcBef>
                <a:spcPts val="1200"/>
              </a:spcBef>
            </a:pPr>
            <a:r>
              <a:rPr lang="en-US" altLang="en-US" sz="2800"/>
              <a:t>Transportation</a:t>
            </a:r>
          </a:p>
          <a:p>
            <a:pPr lvl="1" eaLnBrk="1" hangingPunct="1">
              <a:spcBef>
                <a:spcPts val="1200"/>
              </a:spcBef>
            </a:pPr>
            <a:r>
              <a:rPr lang="en-US" altLang="en-US" sz="2800"/>
              <a:t>Access to social safety nets</a:t>
            </a:r>
          </a:p>
          <a:p>
            <a:pPr lvl="1" eaLnBrk="1" hangingPunct="1">
              <a:spcBef>
                <a:spcPts val="1200"/>
              </a:spcBef>
            </a:pPr>
            <a:r>
              <a:rPr lang="en-US" altLang="en-US" sz="2800"/>
              <a:t>Housing burdens</a:t>
            </a:r>
          </a:p>
          <a:p>
            <a:pPr marL="0" indent="0" eaLnBrk="1" hangingPunct="1">
              <a:buFont typeface="Arial" panose="020B0604020202020204" pitchFamily="34" charset="0"/>
              <a:buNone/>
            </a:pPr>
            <a:endParaRPr lang="en-US" altLang="en-US"/>
          </a:p>
        </p:txBody>
      </p:sp>
      <p:sp>
        <p:nvSpPr>
          <p:cNvPr id="5" name="Parallelogram 4">
            <a:extLst>
              <a:ext uri="{FF2B5EF4-FFF2-40B4-BE49-F238E27FC236}">
                <a16:creationId xmlns:a16="http://schemas.microsoft.com/office/drawing/2014/main" id="{8B335576-AD39-4BD8-B25B-03B8C86236FE}"/>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794B3611-BEDE-4C33-932D-5F389ABCEB05}"/>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968C198E-44F0-4E46-9855-460DBA9DA17B}"/>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3190" name="Picture 1">
            <a:extLst>
              <a:ext uri="{FF2B5EF4-FFF2-40B4-BE49-F238E27FC236}">
                <a16:creationId xmlns:a16="http://schemas.microsoft.com/office/drawing/2014/main" id="{10288687-18E4-46C3-B79A-2CE9CEA6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425"/>
            <a:ext cx="8010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a:extLst>
              <a:ext uri="{FF2B5EF4-FFF2-40B4-BE49-F238E27FC236}">
                <a16:creationId xmlns:a16="http://schemas.microsoft.com/office/drawing/2014/main" id="{FEABEB9F-5229-426B-AC61-4A4DEA154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1603375"/>
            <a:ext cx="61849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TextBox 9">
            <a:extLst>
              <a:ext uri="{FF2B5EF4-FFF2-40B4-BE49-F238E27FC236}">
                <a16:creationId xmlns:a16="http://schemas.microsoft.com/office/drawing/2014/main" id="{05AB57A4-6378-48AF-ACCA-E574C8768FA5}"/>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a:solidFill>
                  <a:schemeClr val="bg1"/>
                </a:solidFill>
              </a:rPr>
              <a:t>Source: National Survey of Children’s Health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9DC96F79-3176-4637-93FB-4B6D8CC8C06D}"/>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31F5FABF-EF4F-4281-82C0-CF8BBB368A47}"/>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B4CB33D2-051C-45A0-AAD3-FC3EBB58A218}"/>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1381" name="Picture 7">
            <a:extLst>
              <a:ext uri="{FF2B5EF4-FFF2-40B4-BE49-F238E27FC236}">
                <a16:creationId xmlns:a16="http://schemas.microsoft.com/office/drawing/2014/main" id="{7C0DC9C6-C28B-4F72-8650-B5E4C65BB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925" y="392113"/>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1">
            <a:extLst>
              <a:ext uri="{FF2B5EF4-FFF2-40B4-BE49-F238E27FC236}">
                <a16:creationId xmlns:a16="http://schemas.microsoft.com/office/drawing/2014/main" id="{574D1BB0-D09B-41FE-BEAA-CFE2FC217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647825"/>
            <a:ext cx="51911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12">
            <a:extLst>
              <a:ext uri="{FF2B5EF4-FFF2-40B4-BE49-F238E27FC236}">
                <a16:creationId xmlns:a16="http://schemas.microsoft.com/office/drawing/2014/main" id="{43B03685-D3EA-4248-A964-8AA385967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825" y="1700213"/>
            <a:ext cx="49911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8D1E4B6D-989F-48B0-AF6E-9462FBBAB413}"/>
              </a:ext>
            </a:extLst>
          </p:cNvPr>
          <p:cNvSpPr txBox="1">
            <a:spLocks/>
          </p:cNvSpPr>
          <p:nvPr/>
        </p:nvSpPr>
        <p:spPr>
          <a:xfrm>
            <a:off x="431800" y="196850"/>
            <a:ext cx="9731375" cy="1157288"/>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dirty="0">
                <a:latin typeface="Calibri" panose="020F0502020204030204" pitchFamily="34" charset="0"/>
              </a:rPr>
              <a:t>Barriers to Employment Solutions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086C7-A6C5-41B8-8C48-664EF583F143}"/>
              </a:ext>
            </a:extLst>
          </p:cNvPr>
          <p:cNvSpPr>
            <a:spLocks noGrp="1"/>
          </p:cNvSpPr>
          <p:nvPr>
            <p:ph idx="1"/>
          </p:nvPr>
        </p:nvSpPr>
        <p:spPr>
          <a:xfrm>
            <a:off x="588963" y="1690688"/>
            <a:ext cx="5057775" cy="4475162"/>
          </a:xfrm>
        </p:spPr>
        <p:txBody>
          <a:bodyPr rtlCol="0">
            <a:normAutofit/>
          </a:bodyPr>
          <a:lstStyle/>
          <a:p>
            <a:pPr marL="0" indent="0" eaLnBrk="1" fontAlgn="auto" hangingPunct="1">
              <a:spcAft>
                <a:spcPts val="0"/>
              </a:spcAft>
              <a:buFont typeface="Arial" panose="020B0604020202020204" pitchFamily="34" charset="0"/>
              <a:buNone/>
              <a:defRPr/>
            </a:pPr>
            <a:r>
              <a:rPr lang="en-US" sz="3200">
                <a:latin typeface="Acumin Pro" panose="020B0504020202020204" pitchFamily="34" charset="0"/>
              </a:rPr>
              <a:t>What is the impact on kids?</a:t>
            </a:r>
          </a:p>
          <a:p>
            <a:pPr eaLnBrk="1" fontAlgn="auto" hangingPunct="1">
              <a:spcAft>
                <a:spcPts val="0"/>
              </a:spcAft>
              <a:defRPr/>
            </a:pPr>
            <a:r>
              <a:rPr lang="en-US">
                <a:latin typeface="Acumin Pro" panose="020B0504020202020204" pitchFamily="34" charset="0"/>
              </a:rPr>
              <a:t>Prenatal exposure</a:t>
            </a:r>
          </a:p>
          <a:p>
            <a:pPr eaLnBrk="1" fontAlgn="auto" hangingPunct="1">
              <a:spcAft>
                <a:spcPts val="0"/>
              </a:spcAft>
              <a:defRPr/>
            </a:pPr>
            <a:r>
              <a:rPr lang="en-US">
                <a:latin typeface="Acumin Pro" panose="020B0504020202020204" pitchFamily="34" charset="0"/>
              </a:rPr>
              <a:t>Interference with parent-child relationships</a:t>
            </a:r>
          </a:p>
          <a:p>
            <a:pPr eaLnBrk="1" fontAlgn="auto" hangingPunct="1">
              <a:spcAft>
                <a:spcPts val="0"/>
              </a:spcAft>
              <a:defRPr/>
            </a:pPr>
            <a:r>
              <a:rPr lang="en-US">
                <a:latin typeface="Acumin Pro" panose="020B0504020202020204" pitchFamily="34" charset="0"/>
              </a:rPr>
              <a:t>Increased risk of child maltreatment</a:t>
            </a:r>
          </a:p>
          <a:p>
            <a:pPr eaLnBrk="1" fontAlgn="auto" hangingPunct="1">
              <a:spcAft>
                <a:spcPts val="0"/>
              </a:spcAft>
              <a:defRPr/>
            </a:pPr>
            <a:r>
              <a:rPr lang="en-US">
                <a:latin typeface="Acumin Pro" panose="020B0504020202020204" pitchFamily="34" charset="0"/>
              </a:rPr>
              <a:t>Substance abuse affects the whole family</a:t>
            </a:r>
          </a:p>
        </p:txBody>
      </p:sp>
      <p:sp>
        <p:nvSpPr>
          <p:cNvPr id="5" name="Parallelogram 4">
            <a:extLst>
              <a:ext uri="{FF2B5EF4-FFF2-40B4-BE49-F238E27FC236}">
                <a16:creationId xmlns:a16="http://schemas.microsoft.com/office/drawing/2014/main" id="{96BF9476-939E-404B-BAFC-4A072E516FD6}"/>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50640577-172A-478F-87F6-495E672285ED}"/>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4F20618B-54AF-4792-BFCA-493E5905E528}"/>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9574" name="Picture 1">
            <a:extLst>
              <a:ext uri="{FF2B5EF4-FFF2-40B4-BE49-F238E27FC236}">
                <a16:creationId xmlns:a16="http://schemas.microsoft.com/office/drawing/2014/main" id="{1B08968D-A51F-4434-B56B-755A31F9C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488"/>
            <a:ext cx="7248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a:extLst>
              <a:ext uri="{FF2B5EF4-FFF2-40B4-BE49-F238E27FC236}">
                <a16:creationId xmlns:a16="http://schemas.microsoft.com/office/drawing/2014/main" id="{32C91ED7-8F21-473A-80B4-8455C17A5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738" y="2308225"/>
            <a:ext cx="60563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8">
            <a:extLst>
              <a:ext uri="{FF2B5EF4-FFF2-40B4-BE49-F238E27FC236}">
                <a16:creationId xmlns:a16="http://schemas.microsoft.com/office/drawing/2014/main" id="{6D36B9E1-C521-4E8D-9553-564804BE7BDE}"/>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Indiana Department of Child Services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F01E7F-625E-48E0-B4CE-15166B809B15}"/>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200EE8C1-1027-4CC1-8E9B-54A840A5CAAC}"/>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8FE52588-EDEE-4FA8-8836-85CBC2FA36CD}"/>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1621" name="Picture 8">
            <a:extLst>
              <a:ext uri="{FF2B5EF4-FFF2-40B4-BE49-F238E27FC236}">
                <a16:creationId xmlns:a16="http://schemas.microsoft.com/office/drawing/2014/main" id="{E5F30300-C163-43ED-A84E-D1382031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575" y="365125"/>
            <a:ext cx="1038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itle 1">
            <a:extLst>
              <a:ext uri="{FF2B5EF4-FFF2-40B4-BE49-F238E27FC236}">
                <a16:creationId xmlns:a16="http://schemas.microsoft.com/office/drawing/2014/main" id="{668DC069-5220-417C-ACF7-1503704F9B16}"/>
              </a:ext>
            </a:extLst>
          </p:cNvPr>
          <p:cNvSpPr txBox="1">
            <a:spLocks noChangeArrowheads="1"/>
          </p:cNvSpPr>
          <p:nvPr/>
        </p:nvSpPr>
        <p:spPr bwMode="auto">
          <a:xfrm>
            <a:off x="431800" y="196850"/>
            <a:ext cx="10922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6000">
                <a:latin typeface="AlternateGotNo2D"/>
              </a:rPr>
              <a:t>Opioid Epidemic Solutions</a:t>
            </a:r>
          </a:p>
        </p:txBody>
      </p:sp>
      <p:pic>
        <p:nvPicPr>
          <p:cNvPr id="111623" name="Picture 1">
            <a:extLst>
              <a:ext uri="{FF2B5EF4-FFF2-40B4-BE49-F238E27FC236}">
                <a16:creationId xmlns:a16="http://schemas.microsoft.com/office/drawing/2014/main" id="{B635633E-5E68-4263-ABE3-CE458A3F9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616" b="47511"/>
          <a:stretch>
            <a:fillRect/>
          </a:stretch>
        </p:blipFill>
        <p:spPr bwMode="auto">
          <a:xfrm>
            <a:off x="649288" y="1336675"/>
            <a:ext cx="47244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2">
            <a:extLst>
              <a:ext uri="{FF2B5EF4-FFF2-40B4-BE49-F238E27FC236}">
                <a16:creationId xmlns:a16="http://schemas.microsoft.com/office/drawing/2014/main" id="{69022B95-3983-4B25-84F9-C283C3298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2886"/>
          <a:stretch>
            <a:fillRect/>
          </a:stretch>
        </p:blipFill>
        <p:spPr bwMode="auto">
          <a:xfrm>
            <a:off x="5959475" y="1336675"/>
            <a:ext cx="44227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a:extLst>
              <a:ext uri="{FF2B5EF4-FFF2-40B4-BE49-F238E27FC236}">
                <a16:creationId xmlns:a16="http://schemas.microsoft.com/office/drawing/2014/main" id="{2B1566EC-B40E-43AC-91F1-CE7DC2B9B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Subtitle 2">
            <a:extLst>
              <a:ext uri="{FF2B5EF4-FFF2-40B4-BE49-F238E27FC236}">
                <a16:creationId xmlns:a16="http://schemas.microsoft.com/office/drawing/2014/main" id="{3F45C12E-9D74-4F50-98CE-5CD979B82E4C}"/>
              </a:ext>
            </a:extLst>
          </p:cNvPr>
          <p:cNvSpPr txBox="1">
            <a:spLocks noChangeArrowheads="1"/>
          </p:cNvSpPr>
          <p:nvPr/>
        </p:nvSpPr>
        <p:spPr bwMode="auto">
          <a:xfrm>
            <a:off x="2016125" y="1655763"/>
            <a:ext cx="1006633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4200"/>
              </a:spcAft>
              <a:buFont typeface="Arial" panose="020B0604020202020204" pitchFamily="34" charset="0"/>
              <a:buNone/>
            </a:pPr>
            <a:r>
              <a:rPr lang="en-US" altLang="en-US" sz="3600">
                <a:latin typeface="AlternateGotNo2D"/>
              </a:rPr>
              <a:t>Indiana has a foundation for continued growth.</a:t>
            </a:r>
          </a:p>
          <a:p>
            <a:pPr eaLnBrk="1" hangingPunct="1">
              <a:spcBef>
                <a:spcPct val="0"/>
              </a:spcBef>
              <a:spcAft>
                <a:spcPts val="4200"/>
              </a:spcAft>
              <a:buFont typeface="Arial" panose="020B0604020202020204" pitchFamily="34" charset="0"/>
              <a:buNone/>
            </a:pPr>
            <a:r>
              <a:rPr lang="en-US" altLang="en-US" sz="3600">
                <a:latin typeface="AlternateGotNo2D"/>
              </a:rPr>
              <a:t>Nationally, we excel in few, lag in most and need to improve in all.</a:t>
            </a:r>
          </a:p>
          <a:p>
            <a:pPr eaLnBrk="1" hangingPunct="1">
              <a:spcBef>
                <a:spcPct val="0"/>
              </a:spcBef>
              <a:spcAft>
                <a:spcPts val="4200"/>
              </a:spcAft>
              <a:buFont typeface="Arial" panose="020B0604020202020204" pitchFamily="34" charset="0"/>
              <a:buNone/>
            </a:pPr>
            <a:r>
              <a:rPr lang="en-US" altLang="en-US" sz="3600">
                <a:latin typeface="AlternateGotNo2D"/>
              </a:rPr>
              <a:t>Clear disproportionate challenges and barriers exist.</a:t>
            </a:r>
          </a:p>
          <a:p>
            <a:pPr eaLnBrk="1" hangingPunct="1">
              <a:spcBef>
                <a:spcPct val="0"/>
              </a:spcBef>
              <a:spcAft>
                <a:spcPts val="4200"/>
              </a:spcAft>
              <a:buFont typeface="Arial" panose="020B0604020202020204" pitchFamily="34" charset="0"/>
              <a:buNone/>
            </a:pPr>
            <a:r>
              <a:rPr lang="en-US" altLang="en-US" sz="3600"/>
              <a:t>Critical issues are impacting Hoosier kids.</a:t>
            </a:r>
            <a:endParaRPr lang="en-US" altLang="en-US" sz="3600">
              <a:latin typeface="Acumin Pro"/>
            </a:endParaRPr>
          </a:p>
        </p:txBody>
      </p:sp>
      <p:sp>
        <p:nvSpPr>
          <p:cNvPr id="4" name="Title 1">
            <a:extLst>
              <a:ext uri="{FF2B5EF4-FFF2-40B4-BE49-F238E27FC236}">
                <a16:creationId xmlns:a16="http://schemas.microsoft.com/office/drawing/2014/main" id="{C9D3F6CC-E63B-42B7-AC18-EAF148F38751}"/>
              </a:ext>
            </a:extLst>
          </p:cNvPr>
          <p:cNvSpPr>
            <a:spLocks noGrp="1"/>
          </p:cNvSpPr>
          <p:nvPr>
            <p:ph type="title"/>
          </p:nvPr>
        </p:nvSpPr>
        <p:spPr>
          <a:xfrm>
            <a:off x="2332038" y="257175"/>
            <a:ext cx="8591550" cy="1028700"/>
          </a:xfrm>
        </p:spPr>
        <p:txBody>
          <a:bodyPr rtlCol="0">
            <a:normAutofit fontScale="90000"/>
          </a:bodyPr>
          <a:lstStyle/>
          <a:p>
            <a:pPr eaLnBrk="1" fontAlgn="auto" hangingPunct="1">
              <a:spcAft>
                <a:spcPts val="0"/>
              </a:spcAft>
              <a:defRPr/>
            </a:pPr>
            <a:r>
              <a:rPr lang="en-US">
                <a:latin typeface="AlternateGotNo2D" panose="00000500000000000000" pitchFamily="50" charset="0"/>
              </a:rPr>
              <a:t>What is the state of the child?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a:extLst>
              <a:ext uri="{FF2B5EF4-FFF2-40B4-BE49-F238E27FC236}">
                <a16:creationId xmlns:a16="http://schemas.microsoft.com/office/drawing/2014/main" id="{48120C7E-FC5F-4825-86D4-C660A8FD0C98}"/>
              </a:ext>
            </a:extLst>
          </p:cNvPr>
          <p:cNvSpPr>
            <a:spLocks noGrp="1" noChangeArrowheads="1"/>
          </p:cNvSpPr>
          <p:nvPr>
            <p:ph idx="1"/>
          </p:nvPr>
        </p:nvSpPr>
        <p:spPr>
          <a:xfrm>
            <a:off x="2016125" y="1914525"/>
            <a:ext cx="9274175" cy="4300538"/>
          </a:xfrm>
        </p:spPr>
        <p:txBody>
          <a:bodyPr/>
          <a:lstStyle/>
          <a:p>
            <a:pPr marL="0" indent="0" eaLnBrk="1" hangingPunct="1">
              <a:buFont typeface="Arial" panose="020B0604020202020204" pitchFamily="34" charset="0"/>
              <a:buNone/>
            </a:pPr>
            <a:r>
              <a:rPr lang="en-US" altLang="en-US" sz="5400"/>
              <a:t>It's in all of our best interest to make sure </a:t>
            </a:r>
            <a:r>
              <a:rPr lang="en-US" altLang="en-US" sz="5400" b="1"/>
              <a:t>each and every child </a:t>
            </a:r>
            <a:r>
              <a:rPr lang="en-US" altLang="en-US" sz="5400"/>
              <a:t>is getting the support they need to reach their full potential.</a:t>
            </a:r>
            <a:endParaRPr lang="en-US" altLang="en-US" sz="5400">
              <a:latin typeface="Acumin Pro"/>
            </a:endParaRPr>
          </a:p>
          <a:p>
            <a:pPr lvl="3" eaLnBrk="1" hangingPunct="1"/>
            <a:endParaRPr lang="en-US" altLang="en-US" sz="4800">
              <a:latin typeface="Acumin Pro"/>
            </a:endParaRPr>
          </a:p>
          <a:p>
            <a:pPr lvl="2" eaLnBrk="1" hangingPunct="1"/>
            <a:endParaRPr lang="en-US" altLang="en-US">
              <a:latin typeface="Acumin Pro"/>
            </a:endParaRPr>
          </a:p>
          <a:p>
            <a:pPr lvl="2" eaLnBrk="1" hangingPunct="1"/>
            <a:endParaRPr lang="en-US" altLang="en-US">
              <a:latin typeface="Acumin Pro"/>
            </a:endParaRPr>
          </a:p>
          <a:p>
            <a:pPr marL="971550" lvl="1" indent="-514350" eaLnBrk="1" hangingPunct="1">
              <a:buFont typeface="Arial" panose="020B0604020202020204" pitchFamily="34" charset="0"/>
              <a:buAutoNum type="arabicPeriod"/>
            </a:pPr>
            <a:endParaRPr lang="en-US" altLang="en-US">
              <a:latin typeface="Acumin Pro"/>
            </a:endParaRPr>
          </a:p>
          <a:p>
            <a:pPr marL="971550" lvl="1" indent="-514350" eaLnBrk="1" hangingPunct="1">
              <a:buFont typeface="Arial" panose="020B0604020202020204" pitchFamily="34" charset="0"/>
              <a:buAutoNum type="arabicPeriod"/>
            </a:pPr>
            <a:endParaRPr lang="en-US" altLang="en-US">
              <a:latin typeface="Acumin Pro"/>
            </a:endParaRPr>
          </a:p>
          <a:p>
            <a:pPr marL="0" indent="0" eaLnBrk="1" hangingPunct="1">
              <a:buFont typeface="Arial" panose="020B0604020202020204" pitchFamily="34" charset="0"/>
              <a:buNone/>
            </a:pPr>
            <a:endParaRPr lang="en-US" altLang="en-US" sz="2000">
              <a:latin typeface="Acumin Pro"/>
            </a:endParaRPr>
          </a:p>
        </p:txBody>
      </p:sp>
      <p:pic>
        <p:nvPicPr>
          <p:cNvPr id="115715" name="Picture 13">
            <a:extLst>
              <a:ext uri="{FF2B5EF4-FFF2-40B4-BE49-F238E27FC236}">
                <a16:creationId xmlns:a16="http://schemas.microsoft.com/office/drawing/2014/main" id="{8A49D4B4-9973-4BDA-8C5A-A63471066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6">
            <a:extLst>
              <a:ext uri="{FF2B5EF4-FFF2-40B4-BE49-F238E27FC236}">
                <a16:creationId xmlns:a16="http://schemas.microsoft.com/office/drawing/2014/main" id="{F948B88D-3664-48BA-916F-265F7618F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163" y="211138"/>
            <a:ext cx="1673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8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F831AC91-899D-4E35-8658-85E57C05C5F3}"/>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3B1304C6-6B38-4BFC-942C-2C1AA4074C8D}"/>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24BEB88B-F34D-49FF-8CBB-F1466FB9757D}"/>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 name="Table 9">
            <a:extLst>
              <a:ext uri="{FF2B5EF4-FFF2-40B4-BE49-F238E27FC236}">
                <a16:creationId xmlns:a16="http://schemas.microsoft.com/office/drawing/2014/main" id="{CDDADA42-789D-434A-8D67-4D5E3D4C7DF8}"/>
              </a:ext>
            </a:extLst>
          </p:cNvPr>
          <p:cNvGraphicFramePr>
            <a:graphicFrameLocks noGrp="1"/>
          </p:cNvGraphicFramePr>
          <p:nvPr>
            <p:ph idx="1"/>
          </p:nvPr>
        </p:nvGraphicFramePr>
        <p:xfrm>
          <a:off x="373063" y="628650"/>
          <a:ext cx="11347450" cy="5572125"/>
        </p:xfrm>
        <a:graphic>
          <a:graphicData uri="http://schemas.openxmlformats.org/drawingml/2006/table">
            <a:tbl>
              <a:tblPr firstRow="1" bandRow="1">
                <a:tableStyleId>{69012ECD-51FC-41F1-AA8D-1B2483CD663E}</a:tableStyleId>
              </a:tblPr>
              <a:tblGrid>
                <a:gridCol w="11347450">
                  <a:extLst>
                    <a:ext uri="{9D8B030D-6E8A-4147-A177-3AD203B41FA5}">
                      <a16:colId xmlns:a16="http://schemas.microsoft.com/office/drawing/2014/main" val="3757797542"/>
                    </a:ext>
                  </a:extLst>
                </a:gridCol>
              </a:tblGrid>
              <a:tr h="938240">
                <a:tc>
                  <a:txBody>
                    <a:bodyPr/>
                    <a:lstStyle/>
                    <a:p>
                      <a:pPr lvl="0" algn="ctr">
                        <a:buNone/>
                      </a:pPr>
                      <a:endParaRPr lang="en-US" sz="1800" dirty="0"/>
                    </a:p>
                  </a:txBody>
                  <a:tcPr marL="91435" marR="91435" marT="45729" marB="45729"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8F3594"/>
                    </a:solidFill>
                  </a:tcPr>
                </a:tc>
                <a:extLst>
                  <a:ext uri="{0D108BD9-81ED-4DB2-BD59-A6C34878D82A}">
                    <a16:rowId xmlns:a16="http://schemas.microsoft.com/office/drawing/2014/main" val="2198952423"/>
                  </a:ext>
                </a:extLst>
              </a:tr>
              <a:tr h="4633885">
                <a:tc>
                  <a:txBody>
                    <a:bodyPr/>
                    <a:lstStyle/>
                    <a:p>
                      <a:pPr marL="571500" lvl="0" indent="-571500" algn="l">
                        <a:lnSpc>
                          <a:spcPct val="150000"/>
                        </a:lnSpc>
                        <a:buFont typeface="Wingdings" panose="05000000000000000000" pitchFamily="2" charset="2"/>
                        <a:buChar char="ü"/>
                      </a:pPr>
                      <a:r>
                        <a:rPr lang="en-US" sz="3600" u="none" strike="noStrike" noProof="0" dirty="0"/>
                        <a:t>Communicate the key data and solutions</a:t>
                      </a:r>
                    </a:p>
                    <a:p>
                      <a:pPr marL="571500" marR="0" lvl="0" indent="-5715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3600" u="none" strike="noStrike" noProof="0" dirty="0"/>
                        <a:t>Promote access to your data and services</a:t>
                      </a:r>
                    </a:p>
                    <a:p>
                      <a:pPr marL="571500" marR="0" lvl="0" indent="-5715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3600" u="none" strike="noStrike" noProof="0" dirty="0"/>
                        <a:t>Create collaborations to make a difference</a:t>
                      </a:r>
                    </a:p>
                    <a:p>
                      <a:pPr marL="571500" marR="0" lvl="0" indent="-5715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3600" u="none" strike="noStrike" noProof="0" dirty="0"/>
                        <a:t>Maximize your presence and influence</a:t>
                      </a:r>
                    </a:p>
                    <a:p>
                      <a:pPr marL="571500" marR="0" lvl="0" indent="-5715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3600" u="none" strike="noStrike" noProof="0" dirty="0"/>
                        <a:t>Learn more</a:t>
                      </a:r>
                      <a:endParaRPr lang="en-US" sz="2800" dirty="0"/>
                    </a:p>
                    <a:p>
                      <a:pPr marL="457200" lvl="0" indent="-457200" algn="l">
                        <a:buChar char="•"/>
                      </a:pPr>
                      <a:endParaRPr lang="en-US" sz="2800" u="none" strike="noStrike" noProof="0" dirty="0"/>
                    </a:p>
                  </a:txBody>
                  <a:tcPr marL="91435" marR="91435" marT="45729" marB="45729">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16822837"/>
                  </a:ext>
                </a:extLst>
              </a:tr>
            </a:tbl>
          </a:graphicData>
        </a:graphic>
      </p:graphicFrame>
      <p:sp>
        <p:nvSpPr>
          <p:cNvPr id="117768" name="Title 1">
            <a:extLst>
              <a:ext uri="{FF2B5EF4-FFF2-40B4-BE49-F238E27FC236}">
                <a16:creationId xmlns:a16="http://schemas.microsoft.com/office/drawing/2014/main" id="{F4A4958C-CB93-4163-9ED0-2D968A67B9F4}"/>
              </a:ext>
            </a:extLst>
          </p:cNvPr>
          <p:cNvSpPr>
            <a:spLocks noGrp="1" noChangeArrowheads="1"/>
          </p:cNvSpPr>
          <p:nvPr>
            <p:ph type="title"/>
          </p:nvPr>
        </p:nvSpPr>
        <p:spPr>
          <a:xfrm>
            <a:off x="585788" y="481013"/>
            <a:ext cx="10922000" cy="1325562"/>
          </a:xfrm>
        </p:spPr>
        <p:txBody>
          <a:bodyPr/>
          <a:lstStyle/>
          <a:p>
            <a:pPr eaLnBrk="1" hangingPunct="1"/>
            <a:r>
              <a:rPr lang="en-US" altLang="en-US" sz="6000">
                <a:solidFill>
                  <a:schemeClr val="bg1"/>
                </a:solidFill>
                <a:latin typeface="Calibri" panose="020F0502020204030204" pitchFamily="34" charset="0"/>
              </a:rPr>
              <a:t>Call to Action</a:t>
            </a:r>
            <a:endParaRPr lang="en-US" altLang="en-US">
              <a:solidFill>
                <a:schemeClr val="bg1"/>
              </a:solidFill>
            </a:endParaRPr>
          </a:p>
        </p:txBody>
      </p:sp>
      <p:pic>
        <p:nvPicPr>
          <p:cNvPr id="117769" name="Picture 9">
            <a:extLst>
              <a:ext uri="{FF2B5EF4-FFF2-40B4-BE49-F238E27FC236}">
                <a16:creationId xmlns:a16="http://schemas.microsoft.com/office/drawing/2014/main" id="{1EB17D6B-D65F-41E5-AB0D-A93FAA3DE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925" y="4814888"/>
            <a:ext cx="19002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6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399AD709-4521-4D5E-BE74-9B92F8848A8B}"/>
              </a:ext>
            </a:extLst>
          </p:cNvPr>
          <p:cNvSpPr>
            <a:spLocks noGrp="1" noChangeArrowheads="1"/>
          </p:cNvSpPr>
          <p:nvPr>
            <p:ph type="title"/>
          </p:nvPr>
        </p:nvSpPr>
        <p:spPr>
          <a:xfrm>
            <a:off x="431800" y="365125"/>
            <a:ext cx="10922000" cy="1325563"/>
          </a:xfrm>
        </p:spPr>
        <p:txBody>
          <a:bodyPr/>
          <a:lstStyle/>
          <a:p>
            <a:pPr eaLnBrk="1" hangingPunct="1"/>
            <a:r>
              <a:rPr lang="en-US" altLang="en-US" sz="6000" dirty="0">
                <a:latin typeface="Calibri" panose="020F0502020204030204" pitchFamily="34" charset="0"/>
              </a:rPr>
              <a:t>Resources and Contact</a:t>
            </a:r>
          </a:p>
        </p:txBody>
      </p:sp>
      <p:sp>
        <p:nvSpPr>
          <p:cNvPr id="5" name="Parallelogram 4">
            <a:extLst>
              <a:ext uri="{FF2B5EF4-FFF2-40B4-BE49-F238E27FC236}">
                <a16:creationId xmlns:a16="http://schemas.microsoft.com/office/drawing/2014/main" id="{2BFEB75A-67F3-4703-B43F-3C84F8C6E9DB}"/>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645C3F8B-EC61-44E8-99C7-FC74F3D7D452}"/>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19FF66D1-20AB-48C5-AC09-611D1A12A0AF}"/>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9814" name="Picture 9">
            <a:extLst>
              <a:ext uri="{FF2B5EF4-FFF2-40B4-BE49-F238E27FC236}">
                <a16:creationId xmlns:a16="http://schemas.microsoft.com/office/drawing/2014/main" id="{8A479A21-EE2E-478F-997C-5CDAB34D4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992313"/>
            <a:ext cx="24320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B9594228-D4E5-4331-9D51-AD8128B1602E}"/>
              </a:ext>
            </a:extLst>
          </p:cNvPr>
          <p:cNvSpPr txBox="1">
            <a:spLocks/>
          </p:cNvSpPr>
          <p:nvPr/>
        </p:nvSpPr>
        <p:spPr>
          <a:xfrm>
            <a:off x="3001168" y="5400675"/>
            <a:ext cx="7281863" cy="739775"/>
          </a:xfrm>
          <a:prstGeom prst="rect">
            <a:avLst/>
          </a:prstGeom>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dirty="0">
                <a:latin typeface="Calibri" panose="020F0502020204030204" pitchFamily="34" charset="0"/>
                <a:hlinkClick r:id="rId4"/>
              </a:rPr>
              <a:t>www.iyi.org/data</a:t>
            </a:r>
            <a:r>
              <a:rPr lang="en-US" sz="6000" dirty="0">
                <a:latin typeface="Calibri" panose="020F0502020204030204" pitchFamily="34" charset="0"/>
              </a:rPr>
              <a:t> - </a:t>
            </a:r>
            <a:r>
              <a:rPr lang="en-US" sz="6000" dirty="0">
                <a:latin typeface="Calibri" panose="020F0502020204030204" pitchFamily="34" charset="0"/>
                <a:hlinkClick r:id="rId5"/>
              </a:rPr>
              <a:t>cgeier@iyi.org</a:t>
            </a:r>
            <a:r>
              <a:rPr lang="en-US" sz="6000" dirty="0">
                <a:latin typeface="Calibri" panose="020F0502020204030204" pitchFamily="34" charset="0"/>
              </a:rPr>
              <a:t> </a:t>
            </a:r>
          </a:p>
        </p:txBody>
      </p:sp>
      <p:pic>
        <p:nvPicPr>
          <p:cNvPr id="119816" name="Picture 12">
            <a:extLst>
              <a:ext uri="{FF2B5EF4-FFF2-40B4-BE49-F238E27FC236}">
                <a16:creationId xmlns:a16="http://schemas.microsoft.com/office/drawing/2014/main" id="{C5CD8F6B-D1C8-406A-AE2C-E4B0B850C7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963" y="1817688"/>
            <a:ext cx="25812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13">
            <a:extLst>
              <a:ext uri="{FF2B5EF4-FFF2-40B4-BE49-F238E27FC236}">
                <a16:creationId xmlns:a16="http://schemas.microsoft.com/office/drawing/2014/main" id="{189E182A-3B65-4405-B0CA-FD9015173D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9050" y="1935163"/>
            <a:ext cx="24447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14">
            <a:extLst>
              <a:ext uri="{FF2B5EF4-FFF2-40B4-BE49-F238E27FC236}">
                <a16:creationId xmlns:a16="http://schemas.microsoft.com/office/drawing/2014/main" id="{64390D04-DC5F-4ACA-8380-16B21D19BF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6463" y="238125"/>
            <a:ext cx="19002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2">
            <a:extLst>
              <a:ext uri="{FF2B5EF4-FFF2-40B4-BE49-F238E27FC236}">
                <a16:creationId xmlns:a16="http://schemas.microsoft.com/office/drawing/2014/main" id="{110B5B38-F6DD-45AB-B55E-C0BC654D74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3200" y="1946275"/>
            <a:ext cx="237966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81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415358C-22D7-43E7-AD8F-5DE79E367A64}"/>
              </a:ext>
            </a:extLst>
          </p:cNvPr>
          <p:cNvSpPr>
            <a:spLocks noGrp="1" noChangeArrowheads="1"/>
          </p:cNvSpPr>
          <p:nvPr>
            <p:ph type="title"/>
          </p:nvPr>
        </p:nvSpPr>
        <p:spPr>
          <a:xfrm>
            <a:off x="431800" y="365125"/>
            <a:ext cx="10922000" cy="1325563"/>
          </a:xfrm>
        </p:spPr>
        <p:txBody>
          <a:bodyPr/>
          <a:lstStyle/>
          <a:p>
            <a:pPr eaLnBrk="1" hangingPunct="1"/>
            <a:r>
              <a:rPr lang="en-US" altLang="en-US" sz="6000" dirty="0">
                <a:latin typeface="AlternateGotNo2D"/>
              </a:rPr>
              <a:t>Who are Hoosier Kids?</a:t>
            </a:r>
          </a:p>
        </p:txBody>
      </p:sp>
      <p:sp>
        <p:nvSpPr>
          <p:cNvPr id="5" name="Parallelogram 4">
            <a:extLst>
              <a:ext uri="{FF2B5EF4-FFF2-40B4-BE49-F238E27FC236}">
                <a16:creationId xmlns:a16="http://schemas.microsoft.com/office/drawing/2014/main" id="{63EEB236-B7CB-4B40-B481-D1491BC2656C}"/>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ECDBC337-5B8B-4685-993B-17562EFE7E4C}"/>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5C8E3F25-4F94-4975-9C3D-16D7D35464BE}"/>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8" name="Picture 7">
            <a:extLst>
              <a:ext uri="{FF2B5EF4-FFF2-40B4-BE49-F238E27FC236}">
                <a16:creationId xmlns:a16="http://schemas.microsoft.com/office/drawing/2014/main" id="{0AE780F1-0212-4796-A9CD-D5AD5F288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365125"/>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Subtitle 2">
            <a:extLst>
              <a:ext uri="{FF2B5EF4-FFF2-40B4-BE49-F238E27FC236}">
                <a16:creationId xmlns:a16="http://schemas.microsoft.com/office/drawing/2014/main" id="{684E527E-9881-4045-8470-7F02E0B0EBBD}"/>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sp>
        <p:nvSpPr>
          <p:cNvPr id="13320" name="TextBox 13">
            <a:extLst>
              <a:ext uri="{FF2B5EF4-FFF2-40B4-BE49-F238E27FC236}">
                <a16:creationId xmlns:a16="http://schemas.microsoft.com/office/drawing/2014/main" id="{7F38ACD3-4A96-413C-B6F8-472B516D0AE1}"/>
              </a:ext>
            </a:extLst>
          </p:cNvPr>
          <p:cNvSpPr txBox="1">
            <a:spLocks noChangeArrowheads="1"/>
          </p:cNvSpPr>
          <p:nvPr/>
        </p:nvSpPr>
        <p:spPr bwMode="auto">
          <a:xfrm>
            <a:off x="431800" y="6264275"/>
            <a:ext cx="1176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Sources: Easy Access to Juvenile Populations &amp; American Community Survey</a:t>
            </a:r>
          </a:p>
        </p:txBody>
      </p:sp>
      <p:graphicFrame>
        <p:nvGraphicFramePr>
          <p:cNvPr id="12" name="Table 11">
            <a:extLst>
              <a:ext uri="{FF2B5EF4-FFF2-40B4-BE49-F238E27FC236}">
                <a16:creationId xmlns:a16="http://schemas.microsoft.com/office/drawing/2014/main" id="{BE4B86A0-B5C4-449E-B703-E94B800BFDF0}"/>
              </a:ext>
            </a:extLst>
          </p:cNvPr>
          <p:cNvGraphicFramePr>
            <a:graphicFrameLocks noGrp="1"/>
          </p:cNvGraphicFramePr>
          <p:nvPr/>
        </p:nvGraphicFramePr>
        <p:xfrm>
          <a:off x="541338" y="1438275"/>
          <a:ext cx="11129962" cy="4676775"/>
        </p:xfrm>
        <a:graphic>
          <a:graphicData uri="http://schemas.openxmlformats.org/drawingml/2006/table">
            <a:tbl>
              <a:tblPr firstRow="1" bandRow="1">
                <a:tableStyleId>{616DA210-FB5B-4158-B5E0-FEB733F419BA}</a:tableStyleId>
              </a:tblPr>
              <a:tblGrid>
                <a:gridCol w="8780433">
                  <a:extLst>
                    <a:ext uri="{9D8B030D-6E8A-4147-A177-3AD203B41FA5}">
                      <a16:colId xmlns:a16="http://schemas.microsoft.com/office/drawing/2014/main" val="3468918146"/>
                    </a:ext>
                  </a:extLst>
                </a:gridCol>
                <a:gridCol w="1255173">
                  <a:extLst>
                    <a:ext uri="{9D8B030D-6E8A-4147-A177-3AD203B41FA5}">
                      <a16:colId xmlns:a16="http://schemas.microsoft.com/office/drawing/2014/main" val="973131546"/>
                    </a:ext>
                  </a:extLst>
                </a:gridCol>
                <a:gridCol w="1094356">
                  <a:extLst>
                    <a:ext uri="{9D8B030D-6E8A-4147-A177-3AD203B41FA5}">
                      <a16:colId xmlns:a16="http://schemas.microsoft.com/office/drawing/2014/main" val="1212840878"/>
                    </a:ext>
                  </a:extLst>
                </a:gridCol>
              </a:tblGrid>
              <a:tr h="945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Child population</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t>1.5 million</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029403"/>
                  </a:ext>
                </a:extLst>
              </a:tr>
              <a:tr h="957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cumin Pro" panose="020B0504020202020204" pitchFamily="34" charset="0"/>
                        </a:rPr>
                        <a:t>Children in single-parent families</a:t>
                      </a:r>
                      <a:endParaRPr lang="en-US" sz="2800" dirty="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t>34%</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436161"/>
                  </a:ext>
                </a:extLst>
              </a:tr>
              <a:tr h="1012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cumin Pro" panose="020B0504020202020204" pitchFamily="34" charset="0"/>
                        </a:rPr>
                        <a:t>Children who are a race/ethnicity other than white, non-Hispanic</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t>26.6%</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628174"/>
                  </a:ext>
                </a:extLst>
              </a:tr>
              <a:tr h="880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cumin Pro" panose="020B0504020202020204" pitchFamily="34" charset="0"/>
                        </a:rPr>
                        <a:t>Children who speak a language other than English at home</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t>10.4%</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544736"/>
                  </a:ext>
                </a:extLst>
              </a:tr>
              <a:tr h="880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cumin Pro" panose="020B0504020202020204" pitchFamily="34" charset="0"/>
                        </a:rPr>
                        <a:t>Children in immigrant families</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t>12%</a:t>
                      </a:r>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39" marR="91439" marT="45728" marB="457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650126"/>
                  </a:ext>
                </a:extLst>
              </a:tr>
            </a:tbl>
          </a:graphicData>
        </a:graphic>
      </p:graphicFrame>
      <p:sp>
        <p:nvSpPr>
          <p:cNvPr id="10" name="Rectangle 9">
            <a:extLst>
              <a:ext uri="{FF2B5EF4-FFF2-40B4-BE49-F238E27FC236}">
                <a16:creationId xmlns:a16="http://schemas.microsoft.com/office/drawing/2014/main" id="{2B5AA72F-0605-4AE5-8BDE-B20E6D84453E}"/>
              </a:ext>
            </a:extLst>
          </p:cNvPr>
          <p:cNvSpPr/>
          <p:nvPr/>
        </p:nvSpPr>
        <p:spPr>
          <a:xfrm>
            <a:off x="10758488" y="2787650"/>
            <a:ext cx="519112" cy="9525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Arrow: Up 17">
            <a:extLst>
              <a:ext uri="{FF2B5EF4-FFF2-40B4-BE49-F238E27FC236}">
                <a16:creationId xmlns:a16="http://schemas.microsoft.com/office/drawing/2014/main" id="{AF8B5164-47C6-4EFD-87FE-0EB017A3B555}"/>
              </a:ext>
            </a:extLst>
          </p:cNvPr>
          <p:cNvSpPr/>
          <p:nvPr/>
        </p:nvSpPr>
        <p:spPr>
          <a:xfrm>
            <a:off x="10787063" y="3473450"/>
            <a:ext cx="430212" cy="581025"/>
          </a:xfrm>
          <a:prstGeom prst="upArrow">
            <a:avLst/>
          </a:prstGeom>
          <a:solidFill>
            <a:schemeClr val="tx1">
              <a:lumMod val="85000"/>
              <a:lumOff val="1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Arrow: Up 21">
            <a:extLst>
              <a:ext uri="{FF2B5EF4-FFF2-40B4-BE49-F238E27FC236}">
                <a16:creationId xmlns:a16="http://schemas.microsoft.com/office/drawing/2014/main" id="{FE94003F-198D-4F73-9881-A51163F992E4}"/>
              </a:ext>
            </a:extLst>
          </p:cNvPr>
          <p:cNvSpPr/>
          <p:nvPr/>
        </p:nvSpPr>
        <p:spPr>
          <a:xfrm>
            <a:off x="10787063" y="4425950"/>
            <a:ext cx="430212" cy="581025"/>
          </a:xfrm>
          <a:prstGeom prst="upArrow">
            <a:avLst/>
          </a:prstGeom>
          <a:solidFill>
            <a:schemeClr val="tx1">
              <a:lumMod val="85000"/>
              <a:lumOff val="1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Arrow: Up 22">
            <a:extLst>
              <a:ext uri="{FF2B5EF4-FFF2-40B4-BE49-F238E27FC236}">
                <a16:creationId xmlns:a16="http://schemas.microsoft.com/office/drawing/2014/main" id="{6D9393FE-5D0A-4504-A103-FD85527471D7}"/>
              </a:ext>
            </a:extLst>
          </p:cNvPr>
          <p:cNvSpPr/>
          <p:nvPr/>
        </p:nvSpPr>
        <p:spPr>
          <a:xfrm>
            <a:off x="10787063" y="1557338"/>
            <a:ext cx="430212" cy="581025"/>
          </a:xfrm>
          <a:prstGeom prst="upArrow">
            <a:avLst/>
          </a:prstGeom>
          <a:solidFill>
            <a:schemeClr val="tx1">
              <a:lumMod val="85000"/>
              <a:lumOff val="1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Arrow: Up 15">
            <a:extLst>
              <a:ext uri="{FF2B5EF4-FFF2-40B4-BE49-F238E27FC236}">
                <a16:creationId xmlns:a16="http://schemas.microsoft.com/office/drawing/2014/main" id="{6A968F9B-B847-497E-A985-56A70C9AFA3D}"/>
              </a:ext>
            </a:extLst>
          </p:cNvPr>
          <p:cNvSpPr/>
          <p:nvPr/>
        </p:nvSpPr>
        <p:spPr>
          <a:xfrm>
            <a:off x="10758488" y="5295900"/>
            <a:ext cx="431800" cy="581025"/>
          </a:xfrm>
          <a:prstGeom prst="upArrow">
            <a:avLst/>
          </a:prstGeom>
          <a:solidFill>
            <a:schemeClr val="tx1">
              <a:lumMod val="85000"/>
              <a:lumOff val="1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EEA9D09-664A-4A4B-91E4-E1D5DED17186}"/>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FA2380F3-3275-4C9E-9E9A-27CD93F9B9B3}"/>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18C06A51-CF9F-4797-9F34-C6462B6A59AA}"/>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3" name="Picture 7">
            <a:extLst>
              <a:ext uri="{FF2B5EF4-FFF2-40B4-BE49-F238E27FC236}">
                <a16:creationId xmlns:a16="http://schemas.microsoft.com/office/drawing/2014/main" id="{A978ABD8-B64A-4A3C-BE05-9CB8CF1FD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365125"/>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ubtitle 2">
            <a:extLst>
              <a:ext uri="{FF2B5EF4-FFF2-40B4-BE49-F238E27FC236}">
                <a16:creationId xmlns:a16="http://schemas.microsoft.com/office/drawing/2014/main" id="{F180D9A1-8903-4BDB-81B3-1CE2ACFE5D33}"/>
              </a:ext>
            </a:extLst>
          </p:cNvPr>
          <p:cNvSpPr txBox="1">
            <a:spLocks noChangeArrowheads="1"/>
          </p:cNvSpPr>
          <p:nvPr/>
        </p:nvSpPr>
        <p:spPr bwMode="auto">
          <a:xfrm>
            <a:off x="728663" y="1863725"/>
            <a:ext cx="104076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latin typeface="Acumin Pro"/>
            </a:endParaRPr>
          </a:p>
        </p:txBody>
      </p:sp>
      <p:pic>
        <p:nvPicPr>
          <p:cNvPr id="17415" name="Chart 12">
            <a:extLst>
              <a:ext uri="{FF2B5EF4-FFF2-40B4-BE49-F238E27FC236}">
                <a16:creationId xmlns:a16="http://schemas.microsoft.com/office/drawing/2014/main" id="{B08526D9-4BE1-4EBB-B368-470E90D86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638300"/>
            <a:ext cx="1131093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itle 1">
            <a:extLst>
              <a:ext uri="{FF2B5EF4-FFF2-40B4-BE49-F238E27FC236}">
                <a16:creationId xmlns:a16="http://schemas.microsoft.com/office/drawing/2014/main" id="{F0537896-5AB7-478D-915F-E7AABCB0A94F}"/>
              </a:ext>
            </a:extLst>
          </p:cNvPr>
          <p:cNvSpPr>
            <a:spLocks noGrp="1" noChangeArrowheads="1"/>
          </p:cNvSpPr>
          <p:nvPr>
            <p:ph type="title"/>
          </p:nvPr>
        </p:nvSpPr>
        <p:spPr>
          <a:xfrm>
            <a:off x="431800" y="365125"/>
            <a:ext cx="10922000" cy="1003300"/>
          </a:xfrm>
        </p:spPr>
        <p:txBody>
          <a:bodyPr/>
          <a:lstStyle/>
          <a:p>
            <a:pPr eaLnBrk="1" hangingPunct="1"/>
            <a:r>
              <a:rPr lang="en-US" altLang="en-US" sz="4000">
                <a:latin typeface="AlternateGotNo2D"/>
              </a:rPr>
              <a:t>Hoosier youth are diverse in family structure</a:t>
            </a:r>
          </a:p>
        </p:txBody>
      </p:sp>
      <p:sp>
        <p:nvSpPr>
          <p:cNvPr id="17417" name="TextBox 19">
            <a:extLst>
              <a:ext uri="{FF2B5EF4-FFF2-40B4-BE49-F238E27FC236}">
                <a16:creationId xmlns:a16="http://schemas.microsoft.com/office/drawing/2014/main" id="{CC94517A-5E8E-47B5-BEC7-41C420273608}"/>
              </a:ext>
            </a:extLst>
          </p:cNvPr>
          <p:cNvSpPr txBox="1">
            <a:spLocks noChangeArrowheads="1"/>
          </p:cNvSpPr>
          <p:nvPr/>
        </p:nvSpPr>
        <p:spPr bwMode="auto">
          <a:xfrm>
            <a:off x="4714875" y="6264275"/>
            <a:ext cx="7477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 American Community Survey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0F1CA5F3-7BA8-4C30-928C-7B40137D0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664392E4-8DB5-481B-8F4B-497CA0498F1E}"/>
              </a:ext>
            </a:extLst>
          </p:cNvPr>
          <p:cNvSpPr txBox="1">
            <a:spLocks/>
          </p:cNvSpPr>
          <p:nvPr/>
        </p:nvSpPr>
        <p:spPr>
          <a:xfrm>
            <a:off x="2135188" y="1906588"/>
            <a:ext cx="9607550" cy="418147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5400">
                <a:latin typeface="AlternateGotNo2D"/>
              </a:rPr>
              <a:t>Recent</a:t>
            </a:r>
            <a:r>
              <a:rPr lang="en-US" sz="5400" b="1">
                <a:latin typeface="AlternateGotNo2D"/>
              </a:rPr>
              <a:t> successes and improvements</a:t>
            </a:r>
            <a:r>
              <a:rPr lang="en-US" sz="5400">
                <a:latin typeface="AlternateGotNo2D"/>
              </a:rPr>
              <a:t> set a foundation for continued growth.</a:t>
            </a:r>
          </a:p>
          <a:p>
            <a:pPr fontAlgn="auto">
              <a:spcAft>
                <a:spcPts val="0"/>
              </a:spcAft>
              <a:defRPr/>
            </a:pPr>
            <a:endParaRPr lang="en-US" sz="54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algn="l" fontAlgn="auto">
              <a:spcAft>
                <a:spcPts val="0"/>
              </a:spcAft>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AA84CFA-640A-425F-81B3-9E329E1B265B}"/>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DBB6ABE6-4D94-454C-97A8-AD668790F7CE}"/>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02FD59CE-1405-423C-BD19-66CD0750B354}"/>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09" name="Title 1">
            <a:extLst>
              <a:ext uri="{FF2B5EF4-FFF2-40B4-BE49-F238E27FC236}">
                <a16:creationId xmlns:a16="http://schemas.microsoft.com/office/drawing/2014/main" id="{3B2740E7-A57F-4481-8342-45084C536D0A}"/>
              </a:ext>
            </a:extLst>
          </p:cNvPr>
          <p:cNvSpPr>
            <a:spLocks noGrp="1" noChangeArrowheads="1"/>
          </p:cNvSpPr>
          <p:nvPr>
            <p:ph type="title"/>
          </p:nvPr>
        </p:nvSpPr>
        <p:spPr>
          <a:xfrm>
            <a:off x="431800" y="365125"/>
            <a:ext cx="9899650" cy="1169988"/>
          </a:xfrm>
        </p:spPr>
        <p:txBody>
          <a:bodyPr/>
          <a:lstStyle/>
          <a:p>
            <a:pPr eaLnBrk="1" hangingPunct="1"/>
            <a:r>
              <a:rPr lang="en-US" altLang="en-US" sz="6000">
                <a:latin typeface="AlternateGotNo2D"/>
              </a:rPr>
              <a:t>Highlights</a:t>
            </a:r>
          </a:p>
        </p:txBody>
      </p:sp>
      <p:sp>
        <p:nvSpPr>
          <p:cNvPr id="21510" name="TextBox 8">
            <a:extLst>
              <a:ext uri="{FF2B5EF4-FFF2-40B4-BE49-F238E27FC236}">
                <a16:creationId xmlns:a16="http://schemas.microsoft.com/office/drawing/2014/main" id="{5C651F2D-4CAA-4409-AC52-D95AF250FFB4}"/>
              </a:ext>
            </a:extLst>
          </p:cNvPr>
          <p:cNvSpPr txBox="1">
            <a:spLocks noChangeArrowheads="1"/>
          </p:cNvSpPr>
          <p:nvPr/>
        </p:nvSpPr>
        <p:spPr bwMode="auto">
          <a:xfrm>
            <a:off x="0" y="6264275"/>
            <a:ext cx="1219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Sources: American Community Survey, NAEP, Indiana Supreme Court, &amp; Indiana State Department of Health</a:t>
            </a:r>
          </a:p>
        </p:txBody>
      </p:sp>
      <p:graphicFrame>
        <p:nvGraphicFramePr>
          <p:cNvPr id="11" name="Table 10">
            <a:extLst>
              <a:ext uri="{FF2B5EF4-FFF2-40B4-BE49-F238E27FC236}">
                <a16:creationId xmlns:a16="http://schemas.microsoft.com/office/drawing/2014/main" id="{5FA33561-981F-4908-BA72-6C9648B131D5}"/>
              </a:ext>
            </a:extLst>
          </p:cNvPr>
          <p:cNvGraphicFramePr>
            <a:graphicFrameLocks noGrp="1"/>
          </p:cNvGraphicFramePr>
          <p:nvPr>
            <p:extLst/>
          </p:nvPr>
        </p:nvGraphicFramePr>
        <p:xfrm>
          <a:off x="554038" y="1279525"/>
          <a:ext cx="10798175" cy="4837112"/>
        </p:xfrm>
        <a:graphic>
          <a:graphicData uri="http://schemas.openxmlformats.org/drawingml/2006/table">
            <a:tbl>
              <a:tblPr firstRow="1" bandRow="1">
                <a:tableStyleId>{616DA210-FB5B-4158-B5E0-FEB733F419BA}</a:tableStyleId>
              </a:tblPr>
              <a:tblGrid>
                <a:gridCol w="8742598">
                  <a:extLst>
                    <a:ext uri="{9D8B030D-6E8A-4147-A177-3AD203B41FA5}">
                      <a16:colId xmlns:a16="http://schemas.microsoft.com/office/drawing/2014/main" val="3468918146"/>
                    </a:ext>
                  </a:extLst>
                </a:gridCol>
                <a:gridCol w="1674618">
                  <a:extLst>
                    <a:ext uri="{9D8B030D-6E8A-4147-A177-3AD203B41FA5}">
                      <a16:colId xmlns:a16="http://schemas.microsoft.com/office/drawing/2014/main" val="973131546"/>
                    </a:ext>
                  </a:extLst>
                </a:gridCol>
                <a:gridCol w="380959">
                  <a:extLst>
                    <a:ext uri="{9D8B030D-6E8A-4147-A177-3AD203B41FA5}">
                      <a16:colId xmlns:a16="http://schemas.microsoft.com/office/drawing/2014/main" val="1212840878"/>
                    </a:ext>
                  </a:extLst>
                </a:gridCol>
              </a:tblGrid>
              <a:tr h="1097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latin typeface="Acumin Pro" panose="020B0504020202020204" pitchFamily="34" charset="0"/>
                        </a:rPr>
                        <a:t>More Hoosier adults have a </a:t>
                      </a:r>
                      <a:r>
                        <a:rPr lang="en-US" sz="2800" b="1">
                          <a:latin typeface="Acumin Pro" panose="020B0504020202020204" pitchFamily="34" charset="0"/>
                        </a:rPr>
                        <a:t>bachelor’s degree </a:t>
                      </a:r>
                      <a:r>
                        <a:rPr lang="en-US" sz="2800" b="0" i="0">
                          <a:latin typeface="Acumin Pro" panose="020B0504020202020204" pitchFamily="34" charset="0"/>
                        </a:rPr>
                        <a:t>or higher</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a:t>26%</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814580"/>
                  </a:ext>
                </a:extLst>
              </a:tr>
              <a:tr h="1198282">
                <a:tc>
                  <a:txBody>
                    <a:bodyPr/>
                    <a:lstStyle/>
                    <a:p>
                      <a:pPr algn="l"/>
                      <a:r>
                        <a:rPr lang="en-US" sz="2800" dirty="0">
                          <a:latin typeface="Acumin Pro" panose="020B0504020202020204" pitchFamily="34" charset="0"/>
                        </a:rPr>
                        <a:t>Indiana has the 9</a:t>
                      </a:r>
                      <a:r>
                        <a:rPr lang="en-US" sz="2800" baseline="30000" dirty="0">
                          <a:latin typeface="Acumin Pro" panose="020B0504020202020204" pitchFamily="34" charset="0"/>
                        </a:rPr>
                        <a:t>th</a:t>
                      </a:r>
                      <a:r>
                        <a:rPr lang="en-US" sz="2800" dirty="0">
                          <a:latin typeface="Acumin Pro" panose="020B0504020202020204" pitchFamily="34" charset="0"/>
                        </a:rPr>
                        <a:t> highest rate of </a:t>
                      </a:r>
                      <a:r>
                        <a:rPr lang="en-US" sz="2800" b="1" dirty="0">
                          <a:latin typeface="Acumin Pro" panose="020B0504020202020204" pitchFamily="34" charset="0"/>
                        </a:rPr>
                        <a:t>reading proficiency </a:t>
                      </a:r>
                      <a:r>
                        <a:rPr lang="en-US" sz="2800" dirty="0">
                          <a:latin typeface="Acumin Pro" panose="020B0504020202020204" pitchFamily="34" charset="0"/>
                        </a:rPr>
                        <a:t>in 4</a:t>
                      </a:r>
                      <a:r>
                        <a:rPr lang="en-US" sz="2800" baseline="30000" dirty="0">
                          <a:latin typeface="Acumin Pro" panose="020B0504020202020204" pitchFamily="34" charset="0"/>
                        </a:rPr>
                        <a:t>th</a:t>
                      </a:r>
                      <a:r>
                        <a:rPr lang="en-US" sz="2800" dirty="0">
                          <a:latin typeface="Acumin Pro" panose="020B0504020202020204" pitchFamily="34" charset="0"/>
                        </a:rPr>
                        <a:t> grade</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41%</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547853"/>
                  </a:ext>
                </a:extLst>
              </a:tr>
              <a:tr h="1292884">
                <a:tc>
                  <a:txBody>
                    <a:bodyPr/>
                    <a:lstStyle/>
                    <a:p>
                      <a:pPr algn="l"/>
                      <a:r>
                        <a:rPr lang="en-US" sz="2800" b="1">
                          <a:latin typeface="Acumin Pro" panose="020B0504020202020204" pitchFamily="34" charset="0"/>
                        </a:rPr>
                        <a:t>Juvenile offense </a:t>
                      </a:r>
                      <a:r>
                        <a:rPr lang="en-US" sz="2800">
                          <a:latin typeface="Acumin Pro" panose="020B0504020202020204" pitchFamily="34" charset="0"/>
                        </a:rPr>
                        <a:t>case filings have fallen 51.2% over the past decade</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Acumin Pro" panose="020B0504020202020204"/>
                        </a:rPr>
                        <a:t>17,230</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029403"/>
                  </a:ext>
                </a:extLst>
              </a:tr>
              <a:tr h="1248744">
                <a:tc>
                  <a:txBody>
                    <a:bodyPr/>
                    <a:lstStyle/>
                    <a:p>
                      <a:pPr algn="l"/>
                      <a:r>
                        <a:rPr lang="en-US" sz="2800">
                          <a:latin typeface="Acumin Pro" panose="020B0504020202020204" pitchFamily="34" charset="0"/>
                        </a:rPr>
                        <a:t>The </a:t>
                      </a:r>
                      <a:r>
                        <a:rPr lang="en-US" sz="2800" b="1">
                          <a:latin typeface="Acumin Pro" panose="020B0504020202020204" pitchFamily="34" charset="0"/>
                        </a:rPr>
                        <a:t>teen birth rate </a:t>
                      </a:r>
                      <a:r>
                        <a:rPr lang="en-US" sz="2800">
                          <a:latin typeface="Acumin Pro" panose="020B0504020202020204" pitchFamily="34" charset="0"/>
                        </a:rPr>
                        <a:t>is at an all-time low</a:t>
                      </a:r>
                      <a:endParaRPr lang="en-US" sz="2800"/>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t>23.5 </a:t>
                      </a:r>
                    </a:p>
                    <a:p>
                      <a:pPr algn="ctr"/>
                      <a:r>
                        <a:rPr lang="en-US" sz="2800"/>
                        <a:t>per 1,000</a:t>
                      </a:r>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30" marR="91430"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062124"/>
                  </a:ext>
                </a:extLst>
              </a:tr>
            </a:tbl>
          </a:graphicData>
        </a:graphic>
      </p:graphicFrame>
      <p:sp>
        <p:nvSpPr>
          <p:cNvPr id="19" name="Arrow: Up 18">
            <a:extLst>
              <a:ext uri="{FF2B5EF4-FFF2-40B4-BE49-F238E27FC236}">
                <a16:creationId xmlns:a16="http://schemas.microsoft.com/office/drawing/2014/main" id="{EBCBBE97-ECDB-494E-A876-A59CF9B1CD0B}"/>
              </a:ext>
            </a:extLst>
          </p:cNvPr>
          <p:cNvSpPr/>
          <p:nvPr/>
        </p:nvSpPr>
        <p:spPr>
          <a:xfrm rot="10800000">
            <a:off x="10922000" y="5191125"/>
            <a:ext cx="430213"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Arrow: Up 21">
            <a:extLst>
              <a:ext uri="{FF2B5EF4-FFF2-40B4-BE49-F238E27FC236}">
                <a16:creationId xmlns:a16="http://schemas.microsoft.com/office/drawing/2014/main" id="{5E09A902-DABC-4014-89C5-944F0A76CFC2}"/>
              </a:ext>
            </a:extLst>
          </p:cNvPr>
          <p:cNvSpPr/>
          <p:nvPr/>
        </p:nvSpPr>
        <p:spPr>
          <a:xfrm rot="10800000">
            <a:off x="10922000" y="3937000"/>
            <a:ext cx="430213"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Arrow: Up 13">
            <a:extLst>
              <a:ext uri="{FF2B5EF4-FFF2-40B4-BE49-F238E27FC236}">
                <a16:creationId xmlns:a16="http://schemas.microsoft.com/office/drawing/2014/main" id="{EBE484D9-26B2-40A7-94A3-F011D7968521}"/>
              </a:ext>
            </a:extLst>
          </p:cNvPr>
          <p:cNvSpPr/>
          <p:nvPr/>
        </p:nvSpPr>
        <p:spPr>
          <a:xfrm>
            <a:off x="10922000" y="1550988"/>
            <a:ext cx="430213" cy="582612"/>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rrow: Up 14">
            <a:extLst>
              <a:ext uri="{FF2B5EF4-FFF2-40B4-BE49-F238E27FC236}">
                <a16:creationId xmlns:a16="http://schemas.microsoft.com/office/drawing/2014/main" id="{12E45A6E-2A1D-46BA-9DD7-111F35F20D8A}"/>
              </a:ext>
            </a:extLst>
          </p:cNvPr>
          <p:cNvSpPr/>
          <p:nvPr/>
        </p:nvSpPr>
        <p:spPr>
          <a:xfrm>
            <a:off x="10922000" y="2681288"/>
            <a:ext cx="430213"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28" name="Picture 12">
            <a:extLst>
              <a:ext uri="{FF2B5EF4-FFF2-40B4-BE49-F238E27FC236}">
                <a16:creationId xmlns:a16="http://schemas.microsoft.com/office/drawing/2014/main" id="{C8129FCA-646C-4748-8DB1-DEFD8CBBD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3"/>
          <a:stretch>
            <a:fillRect/>
          </a:stretch>
        </p:blipFill>
        <p:spPr bwMode="auto">
          <a:xfrm>
            <a:off x="8231188" y="320675"/>
            <a:ext cx="971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15">
            <a:extLst>
              <a:ext uri="{FF2B5EF4-FFF2-40B4-BE49-F238E27FC236}">
                <a16:creationId xmlns:a16="http://schemas.microsoft.com/office/drawing/2014/main" id="{BC739656-388F-40D4-B1A5-9E31C532C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4300" y="357188"/>
            <a:ext cx="10858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16">
            <a:extLst>
              <a:ext uri="{FF2B5EF4-FFF2-40B4-BE49-F238E27FC236}">
                <a16:creationId xmlns:a16="http://schemas.microsoft.com/office/drawing/2014/main" id="{3193051E-FA8F-4D02-9BE1-2482333AB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7350" y="425450"/>
            <a:ext cx="10398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17">
            <a:extLst>
              <a:ext uri="{FF2B5EF4-FFF2-40B4-BE49-F238E27FC236}">
                <a16:creationId xmlns:a16="http://schemas.microsoft.com/office/drawing/2014/main" id="{5486F483-22A4-46C5-A9C9-1E406F5DA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63" y="461963"/>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20">
            <a:extLst>
              <a:ext uri="{FF2B5EF4-FFF2-40B4-BE49-F238E27FC236}">
                <a16:creationId xmlns:a16="http://schemas.microsoft.com/office/drawing/2014/main" id="{B26D0BA2-AA9A-48F7-81B7-AC427A353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763" y="446088"/>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3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66C349A-48D1-44CF-9DAF-45F2FAA6C58B}"/>
              </a:ext>
            </a:extLst>
          </p:cNvPr>
          <p:cNvSpPr/>
          <p:nvPr/>
        </p:nvSpPr>
        <p:spPr>
          <a:xfrm>
            <a:off x="2181225" y="6165850"/>
            <a:ext cx="2533650" cy="565150"/>
          </a:xfrm>
          <a:prstGeom prst="parallelogram">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arallelogram 5">
            <a:extLst>
              <a:ext uri="{FF2B5EF4-FFF2-40B4-BE49-F238E27FC236}">
                <a16:creationId xmlns:a16="http://schemas.microsoft.com/office/drawing/2014/main" id="{63E9AB3F-D7AD-442E-9A86-8B7A7CA6251D}"/>
              </a:ext>
            </a:extLst>
          </p:cNvPr>
          <p:cNvSpPr/>
          <p:nvPr/>
        </p:nvSpPr>
        <p:spPr>
          <a:xfrm>
            <a:off x="-204788" y="6165850"/>
            <a:ext cx="2695576"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arallelogram 6">
            <a:extLst>
              <a:ext uri="{FF2B5EF4-FFF2-40B4-BE49-F238E27FC236}">
                <a16:creationId xmlns:a16="http://schemas.microsoft.com/office/drawing/2014/main" id="{92C67E38-25A1-4754-B69E-B87E608B4F80}"/>
              </a:ext>
            </a:extLst>
          </p:cNvPr>
          <p:cNvSpPr/>
          <p:nvPr/>
        </p:nvSpPr>
        <p:spPr>
          <a:xfrm>
            <a:off x="4098925" y="6165850"/>
            <a:ext cx="8426450" cy="56515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5" name="Title 1">
            <a:extLst>
              <a:ext uri="{FF2B5EF4-FFF2-40B4-BE49-F238E27FC236}">
                <a16:creationId xmlns:a16="http://schemas.microsoft.com/office/drawing/2014/main" id="{3ABB696D-1D07-43B0-B988-2A7A0E357586}"/>
              </a:ext>
            </a:extLst>
          </p:cNvPr>
          <p:cNvSpPr>
            <a:spLocks noGrp="1" noChangeArrowheads="1"/>
          </p:cNvSpPr>
          <p:nvPr>
            <p:ph type="title"/>
          </p:nvPr>
        </p:nvSpPr>
        <p:spPr>
          <a:xfrm>
            <a:off x="431800" y="365125"/>
            <a:ext cx="9899650" cy="1169988"/>
          </a:xfrm>
        </p:spPr>
        <p:txBody>
          <a:bodyPr/>
          <a:lstStyle/>
          <a:p>
            <a:pPr eaLnBrk="1" hangingPunct="1"/>
            <a:r>
              <a:rPr lang="en-US" altLang="en-US" sz="6000">
                <a:latin typeface="AlternateGotNo2D"/>
              </a:rPr>
              <a:t>Highlights</a:t>
            </a:r>
          </a:p>
        </p:txBody>
      </p:sp>
      <p:sp>
        <p:nvSpPr>
          <p:cNvPr id="25606" name="TextBox 8">
            <a:extLst>
              <a:ext uri="{FF2B5EF4-FFF2-40B4-BE49-F238E27FC236}">
                <a16:creationId xmlns:a16="http://schemas.microsoft.com/office/drawing/2014/main" id="{733D1FB5-E01F-406F-ABF2-3BBFBBC4F21E}"/>
              </a:ext>
            </a:extLst>
          </p:cNvPr>
          <p:cNvSpPr txBox="1">
            <a:spLocks noChangeArrowheads="1"/>
          </p:cNvSpPr>
          <p:nvPr/>
        </p:nvSpPr>
        <p:spPr bwMode="auto">
          <a:xfrm>
            <a:off x="-288925" y="6264275"/>
            <a:ext cx="1248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800">
                <a:solidFill>
                  <a:schemeClr val="bg1"/>
                </a:solidFill>
              </a:rPr>
              <a:t>Sources: American Community Survey, Indiana Department of Child Services, &amp; Indiana Family and Social Services Administration</a:t>
            </a:r>
          </a:p>
        </p:txBody>
      </p:sp>
      <p:graphicFrame>
        <p:nvGraphicFramePr>
          <p:cNvPr id="11" name="Table 10">
            <a:extLst>
              <a:ext uri="{FF2B5EF4-FFF2-40B4-BE49-F238E27FC236}">
                <a16:creationId xmlns:a16="http://schemas.microsoft.com/office/drawing/2014/main" id="{5FA33561-981F-4908-BA72-6C9648B131D5}"/>
              </a:ext>
            </a:extLst>
          </p:cNvPr>
          <p:cNvGraphicFramePr>
            <a:graphicFrameLocks noGrp="1"/>
          </p:cNvGraphicFramePr>
          <p:nvPr/>
        </p:nvGraphicFramePr>
        <p:xfrm>
          <a:off x="554038" y="1535113"/>
          <a:ext cx="10798175" cy="4699000"/>
        </p:xfrm>
        <a:graphic>
          <a:graphicData uri="http://schemas.openxmlformats.org/drawingml/2006/table">
            <a:tbl>
              <a:tblPr firstRow="1" bandRow="1">
                <a:tableStyleId>{616DA210-FB5B-4158-B5E0-FEB733F419BA}</a:tableStyleId>
              </a:tblPr>
              <a:tblGrid>
                <a:gridCol w="8147223">
                  <a:extLst>
                    <a:ext uri="{9D8B030D-6E8A-4147-A177-3AD203B41FA5}">
                      <a16:colId xmlns:a16="http://schemas.microsoft.com/office/drawing/2014/main" val="3468918146"/>
                    </a:ext>
                  </a:extLst>
                </a:gridCol>
                <a:gridCol w="2318113">
                  <a:extLst>
                    <a:ext uri="{9D8B030D-6E8A-4147-A177-3AD203B41FA5}">
                      <a16:colId xmlns:a16="http://schemas.microsoft.com/office/drawing/2014/main" val="973131546"/>
                    </a:ext>
                  </a:extLst>
                </a:gridCol>
                <a:gridCol w="332839">
                  <a:extLst>
                    <a:ext uri="{9D8B030D-6E8A-4147-A177-3AD203B41FA5}">
                      <a16:colId xmlns:a16="http://schemas.microsoft.com/office/drawing/2014/main" val="1212840878"/>
                    </a:ext>
                  </a:extLst>
                </a:gridCol>
              </a:tblGrid>
              <a:tr h="938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a:latin typeface="Acumin Pro"/>
                        </a:rPr>
                        <a:t>Fewer Hoosier children are living in </a:t>
                      </a:r>
                      <a:r>
                        <a:rPr lang="en-US" sz="3200" b="1">
                          <a:latin typeface="Acumin Pro"/>
                        </a:rPr>
                        <a:t>poverty</a:t>
                      </a:r>
                      <a:endParaRPr lang="en-US" sz="3200" b="1" i="0">
                        <a:latin typeface="Acumin Pro"/>
                      </a:endParaRP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a:t>19.5%</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814580"/>
                  </a:ext>
                </a:extLst>
              </a:tr>
              <a:tr h="1441048">
                <a:tc>
                  <a:txBody>
                    <a:bodyPr/>
                    <a:lstStyle/>
                    <a:p>
                      <a:pPr algn="l"/>
                      <a:r>
                        <a:rPr lang="en-US" sz="3200">
                          <a:latin typeface="Acumin Pro" panose="020B0504020202020204" pitchFamily="34" charset="0"/>
                        </a:rPr>
                        <a:t>More kids are being </a:t>
                      </a:r>
                      <a:r>
                        <a:rPr lang="en-US" sz="3200" b="1">
                          <a:latin typeface="Acumin Pro" panose="020B0504020202020204" pitchFamily="34" charset="0"/>
                        </a:rPr>
                        <a:t>adopted</a:t>
                      </a:r>
                      <a:r>
                        <a:rPr lang="en-US" sz="3200">
                          <a:latin typeface="Acumin Pro" panose="020B0504020202020204" pitchFamily="34" charset="0"/>
                        </a:rPr>
                        <a:t> from DCS</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a:t>1,812 </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547853"/>
                  </a:ext>
                </a:extLst>
              </a:tr>
              <a:tr h="1159832">
                <a:tc>
                  <a:txBody>
                    <a:bodyPr/>
                    <a:lstStyle/>
                    <a:p>
                      <a:pPr algn="l"/>
                      <a:r>
                        <a:rPr lang="en-US" sz="3200" b="0">
                          <a:latin typeface="Acumin Pro" panose="020B0504020202020204" pitchFamily="34" charset="0"/>
                        </a:rPr>
                        <a:t>More slots available in licensed </a:t>
                      </a:r>
                      <a:r>
                        <a:rPr lang="en-US" sz="3200" b="1">
                          <a:latin typeface="Acumin Pro" panose="020B0504020202020204" pitchFamily="34" charset="0"/>
                        </a:rPr>
                        <a:t>child care</a:t>
                      </a:r>
                      <a:endParaRPr lang="en-US" sz="3200">
                        <a:latin typeface="Acumin Pro" panose="020B0504020202020204" pitchFamily="34" charset="0"/>
                      </a:endParaRP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a:latin typeface="Acumin Pro" panose="020B0504020202020204"/>
                        </a:rPr>
                        <a:t>20.5 per </a:t>
                      </a:r>
                    </a:p>
                    <a:p>
                      <a:pPr algn="ctr"/>
                      <a:r>
                        <a:rPr lang="en-US" sz="3200">
                          <a:latin typeface="Acumin Pro" panose="020B0504020202020204"/>
                        </a:rPr>
                        <a:t>100 children</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029403"/>
                  </a:ext>
                </a:extLst>
              </a:tr>
              <a:tr h="1159832">
                <a:tc>
                  <a:txBody>
                    <a:bodyPr/>
                    <a:lstStyle/>
                    <a:p>
                      <a:pPr algn="l"/>
                      <a:r>
                        <a:rPr lang="en-US" sz="3200">
                          <a:latin typeface="Acumin Pro" panose="020B0504020202020204" pitchFamily="34" charset="0"/>
                        </a:rPr>
                        <a:t>More children have </a:t>
                      </a:r>
                      <a:r>
                        <a:rPr lang="en-US" sz="3200" b="1">
                          <a:latin typeface="Acumin Pro" panose="020B0504020202020204" pitchFamily="34" charset="0"/>
                        </a:rPr>
                        <a:t>health insurance</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a:latin typeface="Acumin Pro" panose="020B0504020202020204"/>
                        </a:rPr>
                        <a:t>94.1%</a:t>
                      </a:r>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30" marR="9143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350059"/>
                  </a:ext>
                </a:extLst>
              </a:tr>
            </a:tbl>
          </a:graphicData>
        </a:graphic>
      </p:graphicFrame>
      <p:sp>
        <p:nvSpPr>
          <p:cNvPr id="22" name="Arrow: Up 21">
            <a:extLst>
              <a:ext uri="{FF2B5EF4-FFF2-40B4-BE49-F238E27FC236}">
                <a16:creationId xmlns:a16="http://schemas.microsoft.com/office/drawing/2014/main" id="{5E09A902-DABC-4014-89C5-944F0A76CFC2}"/>
              </a:ext>
            </a:extLst>
          </p:cNvPr>
          <p:cNvSpPr/>
          <p:nvPr/>
        </p:nvSpPr>
        <p:spPr>
          <a:xfrm>
            <a:off x="11044238" y="4141788"/>
            <a:ext cx="430212"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Arrow: Up 13">
            <a:extLst>
              <a:ext uri="{FF2B5EF4-FFF2-40B4-BE49-F238E27FC236}">
                <a16:creationId xmlns:a16="http://schemas.microsoft.com/office/drawing/2014/main" id="{EBE484D9-26B2-40A7-94A3-F011D7968521}"/>
              </a:ext>
            </a:extLst>
          </p:cNvPr>
          <p:cNvSpPr/>
          <p:nvPr/>
        </p:nvSpPr>
        <p:spPr>
          <a:xfrm rot="10800000">
            <a:off x="11044238" y="1736725"/>
            <a:ext cx="430212"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rrow: Up 14">
            <a:extLst>
              <a:ext uri="{FF2B5EF4-FFF2-40B4-BE49-F238E27FC236}">
                <a16:creationId xmlns:a16="http://schemas.microsoft.com/office/drawing/2014/main" id="{12E45A6E-2A1D-46BA-9DD7-111F35F20D8A}"/>
              </a:ext>
            </a:extLst>
          </p:cNvPr>
          <p:cNvSpPr/>
          <p:nvPr/>
        </p:nvSpPr>
        <p:spPr>
          <a:xfrm>
            <a:off x="11044238" y="2820988"/>
            <a:ext cx="430212"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623" name="Picture 17">
            <a:extLst>
              <a:ext uri="{FF2B5EF4-FFF2-40B4-BE49-F238E27FC236}">
                <a16:creationId xmlns:a16="http://schemas.microsoft.com/office/drawing/2014/main" id="{CDBE3AD8-78A5-4EDF-A173-FD9E3910E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43"/>
          <a:stretch>
            <a:fillRect/>
          </a:stretch>
        </p:blipFill>
        <p:spPr bwMode="auto">
          <a:xfrm>
            <a:off x="8231188" y="320675"/>
            <a:ext cx="971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8">
            <a:extLst>
              <a:ext uri="{FF2B5EF4-FFF2-40B4-BE49-F238E27FC236}">
                <a16:creationId xmlns:a16="http://schemas.microsoft.com/office/drawing/2014/main" id="{4B364CA9-4EA2-4575-AA48-29B028B5A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725" y="331788"/>
            <a:ext cx="10858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9">
            <a:extLst>
              <a:ext uri="{FF2B5EF4-FFF2-40B4-BE49-F238E27FC236}">
                <a16:creationId xmlns:a16="http://schemas.microsoft.com/office/drawing/2014/main" id="{BCED4C91-CEC2-4080-8963-0D460D4EB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6238" y="395288"/>
            <a:ext cx="10398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0">
            <a:extLst>
              <a:ext uri="{FF2B5EF4-FFF2-40B4-BE49-F238E27FC236}">
                <a16:creationId xmlns:a16="http://schemas.microsoft.com/office/drawing/2014/main" id="{861B2AD1-48E2-42E0-8A11-416344BDEB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0775" y="428625"/>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2">
            <a:extLst>
              <a:ext uri="{FF2B5EF4-FFF2-40B4-BE49-F238E27FC236}">
                <a16:creationId xmlns:a16="http://schemas.microsoft.com/office/drawing/2014/main" id="{1DBD5923-F769-4B30-84D6-560CD26F30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763" y="446088"/>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rrow: Up 23">
            <a:extLst>
              <a:ext uri="{FF2B5EF4-FFF2-40B4-BE49-F238E27FC236}">
                <a16:creationId xmlns:a16="http://schemas.microsoft.com/office/drawing/2014/main" id="{F9831AA4-563B-4773-B566-DA48D5D2BE4B}"/>
              </a:ext>
            </a:extLst>
          </p:cNvPr>
          <p:cNvSpPr/>
          <p:nvPr/>
        </p:nvSpPr>
        <p:spPr>
          <a:xfrm>
            <a:off x="11044238" y="5289550"/>
            <a:ext cx="430212" cy="581025"/>
          </a:xfrm>
          <a:prstGeom prst="upArrow">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D15A7433-10A0-4A3B-B435-AB6D43549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6125"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664392E4-8DB5-481B-8F4B-497CA0498F1E}"/>
              </a:ext>
            </a:extLst>
          </p:cNvPr>
          <p:cNvSpPr txBox="1">
            <a:spLocks/>
          </p:cNvSpPr>
          <p:nvPr/>
        </p:nvSpPr>
        <p:spPr>
          <a:xfrm>
            <a:off x="2174875" y="2493963"/>
            <a:ext cx="9307513" cy="201771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sz="5400">
                <a:latin typeface="AlternateGotNo2D"/>
              </a:rPr>
              <a:t>Nationally, we excel in few, lag in most and </a:t>
            </a:r>
            <a:r>
              <a:rPr lang="en-US" sz="5400" b="1">
                <a:latin typeface="AlternateGotNo2D"/>
              </a:rPr>
              <a:t>need to improve </a:t>
            </a:r>
            <a:r>
              <a:rPr lang="en-US" sz="5400">
                <a:latin typeface="AlternateGotNo2D"/>
              </a:rPr>
              <a:t>in all.</a:t>
            </a:r>
          </a:p>
          <a:p>
            <a:pPr algn="l" fontAlgn="auto">
              <a:spcAft>
                <a:spcPts val="0"/>
              </a:spcAft>
              <a:defRPr/>
            </a:pPr>
            <a:endParaRPr lang="en-US" sz="36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algn="l" fontAlgn="auto">
              <a:spcAft>
                <a:spcPts val="0"/>
              </a:spcAft>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571500" indent="-571500" algn="l" fontAlgn="auto">
              <a:spcAft>
                <a:spcPts val="0"/>
              </a:spcAft>
              <a:buFont typeface="Arial" panose="020B0604020202020204" pitchFamily="34" charset="0"/>
              <a:buChar char="•"/>
              <a:defRPr/>
            </a:pPr>
            <a:endParaRPr lang="en-US" sz="4000">
              <a:latin typeface="AlternateGotNo2D"/>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a:p>
            <a:pPr marL="457200" indent="-457200" fontAlgn="auto">
              <a:spcAft>
                <a:spcPts val="0"/>
              </a:spcAft>
              <a:buFont typeface="Arial" panose="020B0604020202020204" pitchFamily="34" charset="0"/>
              <a:buChar char="•"/>
              <a:defRPr/>
            </a:pPr>
            <a:endParaRPr lang="en-US" sz="2800">
              <a:latin typeface="Acumin Pro" panose="020B0504020202020204" pitchFamily="34" charset="0"/>
            </a:endParaRPr>
          </a:p>
        </p:txBody>
      </p:sp>
      <p:pic>
        <p:nvPicPr>
          <p:cNvPr id="29700" name="Picture 5">
            <a:extLst>
              <a:ext uri="{FF2B5EF4-FFF2-40B4-BE49-F238E27FC236}">
                <a16:creationId xmlns:a16="http://schemas.microsoft.com/office/drawing/2014/main" id="{51512086-5260-4FE8-B786-011AFA9E2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9163" y="555625"/>
            <a:ext cx="1673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1489"/>
      </a:accent1>
      <a:accent2>
        <a:srgbClr val="8E3996"/>
      </a:accent2>
      <a:accent3>
        <a:srgbClr val="137EE0"/>
      </a:accent3>
      <a:accent4>
        <a:srgbClr val="B2CC21"/>
      </a:accent4>
      <a:accent5>
        <a:srgbClr val="FCD715"/>
      </a:accent5>
      <a:accent6>
        <a:srgbClr val="F39813"/>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E7FC1E5E26DE4DBF50A2251ACEEB69" ma:contentTypeVersion="6" ma:contentTypeDescription="Create a new document." ma:contentTypeScope="" ma:versionID="3ab9bc2296675d425b9d2947344d2b3b">
  <xsd:schema xmlns:xsd="http://www.w3.org/2001/XMLSchema" xmlns:xs="http://www.w3.org/2001/XMLSchema" xmlns:p="http://schemas.microsoft.com/office/2006/metadata/properties" xmlns:ns2="7121b505-5bed-4286-961e-3fa154708ba6" xmlns:ns3="8b9fc8e9-0b9b-467a-b0a7-8c54ef0e7fb1" targetNamespace="http://schemas.microsoft.com/office/2006/metadata/properties" ma:root="true" ma:fieldsID="50f63758cb2eddc3b684a2f1f8f65a96" ns2:_="" ns3:_="">
    <xsd:import namespace="7121b505-5bed-4286-961e-3fa154708ba6"/>
    <xsd:import namespace="8b9fc8e9-0b9b-467a-b0a7-8c54ef0e7f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1b505-5bed-4286-961e-3fa154708b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fc8e9-0b9b-467a-b0a7-8c54ef0e7fb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BF02D-C786-4A5F-8609-C561C437FF76}">
  <ds:schemaRefs>
    <ds:schemaRef ds:uri="http://schemas.microsoft.com/sharepoint/v3/contenttype/forms"/>
  </ds:schemaRefs>
</ds:datastoreItem>
</file>

<file path=customXml/itemProps2.xml><?xml version="1.0" encoding="utf-8"?>
<ds:datastoreItem xmlns:ds="http://schemas.openxmlformats.org/officeDocument/2006/customXml" ds:itemID="{2E4751F8-3058-4CD1-9514-576BD9696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21b505-5bed-4286-961e-3fa154708ba6"/>
    <ds:schemaRef ds:uri="8b9fc8e9-0b9b-467a-b0a7-8c54ef0e7f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1432</TotalTime>
  <Words>3424</Words>
  <Application>Microsoft Office PowerPoint</Application>
  <PresentationFormat>Widescreen</PresentationFormat>
  <Paragraphs>442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Acumin Pro</vt:lpstr>
      <vt:lpstr>AlternateGotNo2D</vt:lpstr>
      <vt:lpstr>Arial</vt:lpstr>
      <vt:lpstr>Calibri</vt:lpstr>
      <vt:lpstr>Calibri Light</vt:lpstr>
      <vt:lpstr>Times New Roman</vt:lpstr>
      <vt:lpstr>Wingdings</vt:lpstr>
      <vt:lpstr>Office Theme</vt:lpstr>
      <vt:lpstr>2018 State of the Child</vt:lpstr>
      <vt:lpstr>Why the state of the child?</vt:lpstr>
      <vt:lpstr>PowerPoint Presentation</vt:lpstr>
      <vt:lpstr>Who are Hoosier Kids?</vt:lpstr>
      <vt:lpstr>Hoosier youth are diverse in family structure</vt:lpstr>
      <vt:lpstr>PowerPoint Presentation</vt:lpstr>
      <vt:lpstr>Highlights</vt:lpstr>
      <vt:lpstr>Highlights</vt:lpstr>
      <vt:lpstr>PowerPoint Presentation</vt:lpstr>
      <vt:lpstr>National Rankings</vt:lpstr>
      <vt:lpstr>National Rankings</vt:lpstr>
      <vt:lpstr>Child Maltreatment</vt:lpstr>
      <vt:lpstr>PowerPoint Presentation</vt:lpstr>
      <vt:lpstr>Parental Incarceration</vt:lpstr>
      <vt:lpstr>Foster Care</vt:lpstr>
      <vt:lpstr>Poverty</vt:lpstr>
      <vt:lpstr>Achievement Gaps</vt:lpstr>
      <vt:lpstr>Education Gaps</vt:lpstr>
      <vt:lpstr>PowerPoint Presentation</vt:lpstr>
      <vt:lpstr>PowerPoint Presentation</vt:lpstr>
      <vt:lpstr>Infant Mortality</vt:lpstr>
      <vt:lpstr>Youth Suicide</vt:lpstr>
      <vt:lpstr>Juvenile Justice</vt:lpstr>
      <vt:lpstr>PowerPoint Presentation</vt:lpstr>
      <vt:lpstr>PowerPoint Presentation</vt:lpstr>
      <vt:lpstr>PowerPoint Presentation</vt:lpstr>
      <vt:lpstr>Foster Care Solutions</vt:lpstr>
      <vt:lpstr>PowerPoint Presentation</vt:lpstr>
      <vt:lpstr>PowerPoint Presentation</vt:lpstr>
      <vt:lpstr>PowerPoint Presentation</vt:lpstr>
      <vt:lpstr>PowerPoint Presentation</vt:lpstr>
      <vt:lpstr>PowerPoint Presentation</vt:lpstr>
      <vt:lpstr>PowerPoint Presentation</vt:lpstr>
      <vt:lpstr>What is the state of the child?</vt:lpstr>
      <vt:lpstr>PowerPoint Presentation</vt:lpstr>
      <vt:lpstr>Call to Action</vt:lpstr>
      <vt:lpstr>Resources and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State of the Child</dc:title>
  <dc:creator>Charlie Geier</dc:creator>
  <cp:lastModifiedBy>Charlie Geier</cp:lastModifiedBy>
  <cp:revision>29</cp:revision>
  <dcterms:modified xsi:type="dcterms:W3CDTF">2018-05-01T19:03:01Z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0x010100A3E7FC1E5E26DE4DBF50A2251ACEEB69</vt:lpwstr>
  </property>
  <property fmtid="{D5CDD505-2E9C-101B-9397-08002B2CF9AE}" pid="3" name="SharedWithUsers">
    <vt:lpwstr>20;#Erin Dark;#15;#Tami Silverman;#54;#Yalonda Brown</vt:lpwstr>
  </property>
</Properties>
</file>