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74" r:id="rId4"/>
    <p:sldMasterId id="2147483688" r:id="rId5"/>
    <p:sldMasterId id="2147483694" r:id="rId6"/>
    <p:sldMasterId id="2147483706" r:id="rId7"/>
  </p:sldMasterIdLst>
  <p:notesMasterIdLst>
    <p:notesMasterId r:id="rId130"/>
  </p:notesMasterIdLst>
  <p:handoutMasterIdLst>
    <p:handoutMasterId r:id="rId131"/>
  </p:handoutMasterIdLst>
  <p:sldIdLst>
    <p:sldId id="316" r:id="rId8"/>
    <p:sldId id="317" r:id="rId9"/>
    <p:sldId id="383" r:id="rId10"/>
    <p:sldId id="384"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2"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31" r:id="rId62"/>
    <p:sldId id="257" r:id="rId63"/>
    <p:sldId id="258" r:id="rId64"/>
    <p:sldId id="267" r:id="rId65"/>
    <p:sldId id="259" r:id="rId66"/>
    <p:sldId id="260" r:id="rId67"/>
    <p:sldId id="269" r:id="rId68"/>
    <p:sldId id="270" r:id="rId69"/>
    <p:sldId id="271" r:id="rId70"/>
    <p:sldId id="282" r:id="rId71"/>
    <p:sldId id="301" r:id="rId72"/>
    <p:sldId id="274" r:id="rId73"/>
    <p:sldId id="277" r:id="rId74"/>
    <p:sldId id="273" r:id="rId75"/>
    <p:sldId id="278" r:id="rId76"/>
    <p:sldId id="279" r:id="rId77"/>
    <p:sldId id="280" r:id="rId78"/>
    <p:sldId id="276" r:id="rId79"/>
    <p:sldId id="284" r:id="rId80"/>
    <p:sldId id="290" r:id="rId81"/>
    <p:sldId id="288" r:id="rId82"/>
    <p:sldId id="289" r:id="rId83"/>
    <p:sldId id="287" r:id="rId84"/>
    <p:sldId id="286" r:id="rId85"/>
    <p:sldId id="285" r:id="rId86"/>
    <p:sldId id="272" r:id="rId87"/>
    <p:sldId id="292" r:id="rId88"/>
    <p:sldId id="293" r:id="rId89"/>
    <p:sldId id="294" r:id="rId90"/>
    <p:sldId id="295" r:id="rId91"/>
    <p:sldId id="296" r:id="rId92"/>
    <p:sldId id="299" r:id="rId93"/>
    <p:sldId id="310" r:id="rId94"/>
    <p:sldId id="311" r:id="rId95"/>
    <p:sldId id="312" r:id="rId96"/>
    <p:sldId id="314" r:id="rId97"/>
    <p:sldId id="313" r:id="rId98"/>
    <p:sldId id="315" r:id="rId99"/>
    <p:sldId id="291" r:id="rId100"/>
    <p:sldId id="281" r:id="rId101"/>
    <p:sldId id="300" r:id="rId102"/>
    <p:sldId id="261" r:id="rId103"/>
    <p:sldId id="262" r:id="rId104"/>
    <p:sldId id="268" r:id="rId105"/>
    <p:sldId id="263" r:id="rId106"/>
    <p:sldId id="264" r:id="rId107"/>
    <p:sldId id="303" r:id="rId108"/>
    <p:sldId id="304" r:id="rId109"/>
    <p:sldId id="302" r:id="rId110"/>
    <p:sldId id="265" r:id="rId111"/>
    <p:sldId id="305" r:id="rId112"/>
    <p:sldId id="306" r:id="rId113"/>
    <p:sldId id="309" r:id="rId114"/>
    <p:sldId id="307" r:id="rId115"/>
    <p:sldId id="308" r:id="rId116"/>
    <p:sldId id="334" r:id="rId117"/>
    <p:sldId id="335" r:id="rId118"/>
    <p:sldId id="336" r:id="rId119"/>
    <p:sldId id="337" r:id="rId120"/>
    <p:sldId id="338" r:id="rId121"/>
    <p:sldId id="385" r:id="rId122"/>
    <p:sldId id="340" r:id="rId123"/>
    <p:sldId id="341" r:id="rId124"/>
    <p:sldId id="342" r:id="rId125"/>
    <p:sldId id="343" r:id="rId126"/>
    <p:sldId id="344" r:id="rId127"/>
    <p:sldId id="345" r:id="rId128"/>
    <p:sldId id="346" r:id="rId1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6" d="100"/>
          <a:sy n="76" d="100"/>
        </p:scale>
        <p:origin x="-1398" y="-3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viewProps" Target="view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126" Type="http://schemas.openxmlformats.org/officeDocument/2006/relationships/slide" Target="slides/slide119.xml"/><Relationship Id="rId13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handoutMaster" Target="handoutMasters/handout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29E756-C0E7-45ED-9A3F-F906134DA4F5}" type="datetimeFigureOut">
              <a:rPr lang="en-US" smtClean="0"/>
              <a:t>5/12/2014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BA9EEDF-542C-4002-B402-DDE99EC8D7F0}" type="slidenum">
              <a:rPr lang="en-US" smtClean="0"/>
              <a:t>‹#›</a:t>
            </a:fld>
            <a:endParaRPr lang="en-US" dirty="0"/>
          </a:p>
        </p:txBody>
      </p:sp>
    </p:spTree>
    <p:extLst>
      <p:ext uri="{BB962C8B-B14F-4D97-AF65-F5344CB8AC3E}">
        <p14:creationId xmlns:p14="http://schemas.microsoft.com/office/powerpoint/2010/main" val="391000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0D910B-2EFD-44C3-A5F0-0355C182CEBD}" type="datetimeFigureOut">
              <a:rPr lang="en-US" smtClean="0"/>
              <a:t>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CE9284-A2A3-4C57-A6ED-24F90E95F0D2}" type="slidenum">
              <a:rPr lang="en-US" smtClean="0"/>
              <a:t>‹#›</a:t>
            </a:fld>
            <a:endParaRPr lang="en-US" dirty="0"/>
          </a:p>
        </p:txBody>
      </p:sp>
    </p:spTree>
    <p:extLst>
      <p:ext uri="{BB962C8B-B14F-4D97-AF65-F5344CB8AC3E}">
        <p14:creationId xmlns:p14="http://schemas.microsoft.com/office/powerpoint/2010/main" val="52154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5566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55661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55661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56</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57</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58</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59</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60</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64</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72</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80</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93</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96</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97</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98</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99</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100</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104</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105</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106</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107</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108</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pPr/>
              <a:t>109</a:t>
            </a:fld>
            <a:endParaRPr lang="en-US" dirty="0"/>
          </a:p>
        </p:txBody>
      </p:sp>
    </p:spTree>
    <p:extLst>
      <p:ext uri="{BB962C8B-B14F-4D97-AF65-F5344CB8AC3E}">
        <p14:creationId xmlns:p14="http://schemas.microsoft.com/office/powerpoint/2010/main" val="421464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4A09D28-69EC-4C6E-BEBE-D4EDB7811B9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21464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284178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111412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178181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lstStyle/>
          <a:p>
            <a:r>
              <a:rPr lang="en-US" smtClean="0"/>
              <a:t>Click to edit Master 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sp>
        <p:nvSpPr>
          <p:cNvPr id="4" name="Content Placeholder 3"/>
          <p:cNvSpPr>
            <a:spLocks noGrp="1"/>
          </p:cNvSpPr>
          <p:nvPr>
            <p:ph sz="quarter" idx="11" hasCustomPrompt="1"/>
          </p:nvPr>
        </p:nvSpPr>
        <p:spPr>
          <a:xfrm>
            <a:off x="2971800" y="6096000"/>
            <a:ext cx="3048000" cy="609600"/>
          </a:xfrm>
        </p:spPr>
        <p:txBody>
          <a:bodyPr>
            <a:normAutofit/>
          </a:bodyPr>
          <a:lstStyle>
            <a:lvl1pPr marL="0" indent="0" algn="ctr">
              <a:buFontTx/>
              <a:buNone/>
              <a:defRPr sz="1800" baseline="0"/>
            </a:lvl1pPr>
          </a:lstStyle>
          <a:p>
            <a:pPr lvl="0"/>
            <a:r>
              <a:rPr lang="en-US" dirty="0" smtClean="0"/>
              <a:t>Contact info</a:t>
            </a:r>
            <a:endParaRPr lang="en-US" dirty="0"/>
          </a:p>
        </p:txBody>
      </p:sp>
    </p:spTree>
    <p:extLst>
      <p:ext uri="{BB962C8B-B14F-4D97-AF65-F5344CB8AC3E}">
        <p14:creationId xmlns:p14="http://schemas.microsoft.com/office/powerpoint/2010/main" val="3690782611"/>
      </p:ext>
    </p:extLst>
  </p:cSld>
  <p:clrMapOvr>
    <a:masterClrMapping/>
  </p:clrMapOvr>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8" name="Rectangle 7"/>
          <p:cNvSpPr/>
          <p:nvPr userDrawn="1"/>
        </p:nvSpPr>
        <p:spPr>
          <a:xfrm>
            <a:off x="0" y="5542"/>
            <a:ext cx="9144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8125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86973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y">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48562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427233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31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lstStyle/>
          <a:p>
            <a:r>
              <a:rPr lang="en-US" smtClean="0"/>
              <a:t>Click to edit Master 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sp>
        <p:nvSpPr>
          <p:cNvPr id="4" name="Content Placeholder 3"/>
          <p:cNvSpPr>
            <a:spLocks noGrp="1"/>
          </p:cNvSpPr>
          <p:nvPr>
            <p:ph sz="quarter" idx="11" hasCustomPrompt="1"/>
          </p:nvPr>
        </p:nvSpPr>
        <p:spPr>
          <a:xfrm>
            <a:off x="2971800" y="6096000"/>
            <a:ext cx="3048000" cy="609600"/>
          </a:xfrm>
        </p:spPr>
        <p:txBody>
          <a:bodyPr>
            <a:normAutofit/>
          </a:bodyPr>
          <a:lstStyle>
            <a:lvl1pPr marL="0" indent="0" algn="ctr">
              <a:buFontTx/>
              <a:buNone/>
              <a:defRPr sz="1800" baseline="0"/>
            </a:lvl1pPr>
          </a:lstStyle>
          <a:p>
            <a:pPr lvl="0"/>
            <a:r>
              <a:rPr lang="en-US" dirty="0" smtClean="0"/>
              <a:t>Contact info</a:t>
            </a:r>
            <a:endParaRPr lang="en-US" dirty="0"/>
          </a:p>
        </p:txBody>
      </p:sp>
    </p:spTree>
    <p:extLst>
      <p:ext uri="{BB962C8B-B14F-4D97-AF65-F5344CB8AC3E}">
        <p14:creationId xmlns:p14="http://schemas.microsoft.com/office/powerpoint/2010/main" val="2320106075"/>
      </p:ext>
    </p:extLst>
  </p:cSld>
  <p:clrMapOvr>
    <a:masterClrMapping/>
  </p:clrMapOvr>
  <p:timing>
    <p:tnLst>
      <p:par>
        <p:cTn id="1" dur="indefinite" restart="never" nodeType="tmRoot"/>
      </p:par>
    </p:tn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8" name="Rectangle 7"/>
          <p:cNvSpPr/>
          <p:nvPr userDrawn="1"/>
        </p:nvSpPr>
        <p:spPr>
          <a:xfrm>
            <a:off x="0" y="5542"/>
            <a:ext cx="9144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2614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165391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61608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vy">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691380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1329825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3148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lstStyle/>
          <a:p>
            <a:r>
              <a:rPr lang="en-US" smtClean="0"/>
              <a:t>Click to edit Master 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sp>
        <p:nvSpPr>
          <p:cNvPr id="4" name="Content Placeholder 3"/>
          <p:cNvSpPr>
            <a:spLocks noGrp="1"/>
          </p:cNvSpPr>
          <p:nvPr>
            <p:ph sz="quarter" idx="11" hasCustomPrompt="1"/>
          </p:nvPr>
        </p:nvSpPr>
        <p:spPr>
          <a:xfrm>
            <a:off x="2971800" y="6096000"/>
            <a:ext cx="3048000" cy="609600"/>
          </a:xfrm>
        </p:spPr>
        <p:txBody>
          <a:bodyPr>
            <a:normAutofit/>
          </a:bodyPr>
          <a:lstStyle>
            <a:lvl1pPr marL="0" indent="0" algn="ctr">
              <a:buFontTx/>
              <a:buNone/>
              <a:defRPr sz="1800" baseline="0"/>
            </a:lvl1pPr>
          </a:lstStyle>
          <a:p>
            <a:pPr lvl="0"/>
            <a:r>
              <a:rPr lang="en-US" dirty="0" smtClean="0"/>
              <a:t>Contact info</a:t>
            </a:r>
            <a:endParaRPr lang="en-US" dirty="0"/>
          </a:p>
        </p:txBody>
      </p:sp>
    </p:spTree>
    <p:extLst>
      <p:ext uri="{BB962C8B-B14F-4D97-AF65-F5344CB8AC3E}">
        <p14:creationId xmlns:p14="http://schemas.microsoft.com/office/powerpoint/2010/main" val="870488570"/>
      </p:ext>
    </p:extLst>
  </p:cSld>
  <p:clrMapOvr>
    <a:masterClrMapping/>
  </p:clrMapOvr>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8" name="Rectangle 7"/>
          <p:cNvSpPr/>
          <p:nvPr userDrawn="1"/>
        </p:nvSpPr>
        <p:spPr>
          <a:xfrm>
            <a:off x="0" y="5542"/>
            <a:ext cx="9144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633488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07642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y">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01480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045269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981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4043035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lstStyle/>
          <a:p>
            <a:r>
              <a:rPr lang="en-US" smtClean="0"/>
              <a:t>Click to edit Master 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sp>
        <p:nvSpPr>
          <p:cNvPr id="4" name="Content Placeholder 3"/>
          <p:cNvSpPr>
            <a:spLocks noGrp="1"/>
          </p:cNvSpPr>
          <p:nvPr>
            <p:ph sz="quarter" idx="11" hasCustomPrompt="1"/>
          </p:nvPr>
        </p:nvSpPr>
        <p:spPr>
          <a:xfrm>
            <a:off x="2971800" y="6096000"/>
            <a:ext cx="3048000" cy="609600"/>
          </a:xfrm>
        </p:spPr>
        <p:txBody>
          <a:bodyPr>
            <a:normAutofit/>
          </a:bodyPr>
          <a:lstStyle>
            <a:lvl1pPr marL="0" indent="0" algn="ctr">
              <a:buFontTx/>
              <a:buNone/>
              <a:defRPr sz="1800" baseline="0"/>
            </a:lvl1pPr>
          </a:lstStyle>
          <a:p>
            <a:pPr lvl="0"/>
            <a:r>
              <a:rPr lang="en-US" dirty="0" smtClean="0"/>
              <a:t>Contact info</a:t>
            </a:r>
            <a:endParaRPr lang="en-US" dirty="0"/>
          </a:p>
        </p:txBody>
      </p:sp>
    </p:spTree>
    <p:extLst>
      <p:ext uri="{BB962C8B-B14F-4D97-AF65-F5344CB8AC3E}">
        <p14:creationId xmlns:p14="http://schemas.microsoft.com/office/powerpoint/2010/main" val="996048329"/>
      </p:ext>
    </p:extLst>
  </p:cSld>
  <p:clrMapOvr>
    <a:masterClrMapping/>
  </p:clrMapOvr>
  <p:timing>
    <p:tnLst>
      <p:par>
        <p:cTn id="1" dur="indefinite" restart="never" nodeType="tmRoot"/>
      </p:par>
    </p:tnLst>
  </p:timing>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8" name="Rectangle 7"/>
          <p:cNvSpPr/>
          <p:nvPr userDrawn="1"/>
        </p:nvSpPr>
        <p:spPr>
          <a:xfrm>
            <a:off x="0" y="5542"/>
            <a:ext cx="9144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617286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838137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vy">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139239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574374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7404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6093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0461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1063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29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3637733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4900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033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920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1209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1808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8527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lstStyle/>
          <a:p>
            <a:r>
              <a:rPr lang="en-US" smtClean="0"/>
              <a:t>Click to edit Master 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0"/>
          </a:xfrm>
          <a:prstGeom prst="rect">
            <a:avLst/>
          </a:prstGeom>
        </p:spPr>
      </p:pic>
      <p:sp>
        <p:nvSpPr>
          <p:cNvPr id="4" name="Content Placeholder 3"/>
          <p:cNvSpPr>
            <a:spLocks noGrp="1"/>
          </p:cNvSpPr>
          <p:nvPr>
            <p:ph sz="quarter" idx="11" hasCustomPrompt="1"/>
          </p:nvPr>
        </p:nvSpPr>
        <p:spPr>
          <a:xfrm>
            <a:off x="2971800" y="6096000"/>
            <a:ext cx="3048000" cy="609600"/>
          </a:xfrm>
        </p:spPr>
        <p:txBody>
          <a:bodyPr>
            <a:normAutofit/>
          </a:bodyPr>
          <a:lstStyle>
            <a:lvl1pPr marL="0" indent="0" algn="ctr">
              <a:buFontTx/>
              <a:buNone/>
              <a:defRPr sz="1800" baseline="0"/>
            </a:lvl1pPr>
          </a:lstStyle>
          <a:p>
            <a:pPr lvl="0"/>
            <a:r>
              <a:rPr lang="en-US" dirty="0" smtClean="0"/>
              <a:t>Contact info</a:t>
            </a:r>
            <a:endParaRPr lang="en-US" dirty="0"/>
          </a:p>
        </p:txBody>
      </p:sp>
    </p:spTree>
    <p:extLst>
      <p:ext uri="{BB962C8B-B14F-4D97-AF65-F5344CB8AC3E}">
        <p14:creationId xmlns:p14="http://schemas.microsoft.com/office/powerpoint/2010/main" val="1111351712"/>
      </p:ext>
    </p:extLst>
  </p:cSld>
  <p:clrMapOvr>
    <a:masterClrMapping/>
  </p:clrMapOvr>
  <p:timing>
    <p:tnLst>
      <p:par>
        <p:cTn id="1" dur="indefinite" restart="never" nodeType="tmRoot"/>
      </p:par>
    </p:tnLst>
  </p:timing>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8" name="Rectangle 7"/>
          <p:cNvSpPr/>
          <p:nvPr userDrawn="1"/>
        </p:nvSpPr>
        <p:spPr>
          <a:xfrm>
            <a:off x="0" y="5542"/>
            <a:ext cx="91440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5187151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1403722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vy">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28867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40423233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6096000"/>
            <a:ext cx="4648200" cy="762000"/>
          </a:xfrm>
          <a:prstGeom prst="rect">
            <a:avLst/>
          </a:prstGeom>
        </p:spPr>
      </p:pic>
      <p:sp>
        <p:nvSpPr>
          <p:cNvPr id="4" name="Rectangle 3"/>
          <p:cNvSpPr/>
          <p:nvPr userDrawn="1"/>
        </p:nvSpPr>
        <p:spPr>
          <a:xfrm>
            <a:off x="0" y="5542"/>
            <a:ext cx="9144000" cy="914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791701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245043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406487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280994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7B016-575B-40BA-8E49-7B3FD3CB2E45}"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A9F6B0-836B-46A4-B4AB-3548579D90DD}" type="slidenum">
              <a:rPr lang="en-US" smtClean="0"/>
              <a:t>‹#›</a:t>
            </a:fld>
            <a:endParaRPr lang="en-US" dirty="0"/>
          </a:p>
        </p:txBody>
      </p:sp>
    </p:spTree>
    <p:extLst>
      <p:ext uri="{BB962C8B-B14F-4D97-AF65-F5344CB8AC3E}">
        <p14:creationId xmlns:p14="http://schemas.microsoft.com/office/powerpoint/2010/main" val="333502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7.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7B016-575B-40BA-8E49-7B3FD3CB2E45}" type="datetimeFigureOut">
              <a:rPr lang="en-US" smtClean="0"/>
              <a:t>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9F6B0-836B-46A4-B4AB-3548579D90DD}" type="slidenum">
              <a:rPr lang="en-US" smtClean="0"/>
              <a:t>‹#›</a:t>
            </a:fld>
            <a:endParaRPr lang="en-US" dirty="0"/>
          </a:p>
        </p:txBody>
      </p:sp>
    </p:spTree>
    <p:extLst>
      <p:ext uri="{BB962C8B-B14F-4D97-AF65-F5344CB8AC3E}">
        <p14:creationId xmlns:p14="http://schemas.microsoft.com/office/powerpoint/2010/main" val="409303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C546F-49C8-4CDD-B9A1-426EF7ACBA1E}"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68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C546F-49C8-4CDD-B9A1-426EF7ACBA1E}"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58829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C546F-49C8-4CDD-B9A1-426EF7ACBA1E}"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25163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C546F-49C8-4CDD-B9A1-426EF7ACBA1E}" type="datetimeFigureOut">
              <a:rPr lang="en-US" smtClean="0">
                <a:solidFill>
                  <a:prstClr val="black">
                    <a:tint val="75000"/>
                  </a:prstClr>
                </a:solidFill>
              </a:rPr>
              <a:pPr/>
              <a:t>5/13/2014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B852-3DE5-485D-BCBF-5E1FE10629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31173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7B016-575B-40BA-8E49-7B3FD3CB2E45}" type="datetimeFigureOut">
              <a:rPr lang="en-US" smtClean="0">
                <a:solidFill>
                  <a:prstClr val="black">
                    <a:tint val="75000"/>
                  </a:prstClr>
                </a:solidFill>
              </a:rPr>
              <a:pPr/>
              <a:t>5/13/2014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9F6B0-836B-46A4-B4AB-3548579D90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80629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C546F-49C8-4CDD-B9A1-426EF7ACBA1E}"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B852-3DE5-485D-BCBF-5E1FE10629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1496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hyperlink" Target="http://www.ncscpartners.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hyperlink" Target="http://www.ncscpartners.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6.xml"/><Relationship Id="rId5" Type="http://schemas.openxmlformats.org/officeDocument/2006/relationships/hyperlink" Target="http://www.doe.in.gov/sites/default/files/assessment/accommodations-resource-guide-and-toolkitfinaljp.pdf"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hyperlink" Target="http://www.doe.in.gov/special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hyperlink" Target="http://www.doe.in.gov/sites/default/files/assessment/accommodations-resource-guide-and-toolkitfinaljp.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Indiana ESEA </a:t>
            </a:r>
            <a:br>
              <a:rPr lang="en-US" dirty="0" smtClean="0"/>
            </a:br>
            <a:r>
              <a:rPr lang="en-US" dirty="0" smtClean="0"/>
              <a:t>Flexibility Waiver</a:t>
            </a:r>
            <a:endParaRPr lang="en-US" dirty="0"/>
          </a:p>
        </p:txBody>
      </p:sp>
    </p:spTree>
    <p:extLst>
      <p:ext uri="{BB962C8B-B14F-4D97-AF65-F5344CB8AC3E}">
        <p14:creationId xmlns:p14="http://schemas.microsoft.com/office/powerpoint/2010/main" val="254320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fontScale="90000"/>
          </a:bodyPr>
          <a:lstStyle/>
          <a:p>
            <a:r>
              <a:rPr lang="en-US" dirty="0" smtClean="0"/>
              <a:t/>
            </a:r>
            <a:br>
              <a:rPr lang="en-US" dirty="0" smtClean="0"/>
            </a:br>
            <a:r>
              <a:rPr lang="en-US" dirty="0" smtClean="0"/>
              <a:t/>
            </a:r>
            <a:br>
              <a:rPr lang="en-US" dirty="0" smtClean="0"/>
            </a:br>
            <a:r>
              <a:rPr lang="en-US" sz="3600" dirty="0" smtClean="0"/>
              <a:t>Elements Not Meeting Expectation</a:t>
            </a:r>
            <a:br>
              <a:rPr lang="en-US" sz="3600" dirty="0" smtClean="0"/>
            </a:br>
            <a:r>
              <a:rPr lang="en-US" sz="1600" b="1" dirty="0" smtClean="0"/>
              <a:t>SEA Systems &amp; Processes</a:t>
            </a:r>
            <a:br>
              <a:rPr lang="en-US" sz="1600" b="1" dirty="0" smtClean="0"/>
            </a:br>
            <a:r>
              <a:rPr lang="en-US" sz="1600" dirty="0" smtClean="0"/>
              <a:t>Monitoring</a:t>
            </a:r>
            <a:br>
              <a:rPr lang="en-US" sz="1600" dirty="0" smtClean="0"/>
            </a:br>
            <a:r>
              <a:rPr lang="en-US" sz="1600" dirty="0" smtClean="0"/>
              <a:t>Technical Assistance</a:t>
            </a:r>
            <a:br>
              <a:rPr lang="en-US" sz="1600" dirty="0" smtClean="0"/>
            </a:br>
            <a:r>
              <a:rPr lang="en-US" sz="1600" dirty="0" smtClean="0"/>
              <a:t>Family &amp; Community Engagement and Outreach</a:t>
            </a:r>
            <a:br>
              <a:rPr lang="en-US" sz="1600" dirty="0" smtClean="0"/>
            </a:br>
            <a:r>
              <a:rPr lang="en-US" sz="1600" dirty="0"/>
              <a:t/>
            </a:r>
            <a:br>
              <a:rPr lang="en-US" sz="1600" dirty="0"/>
            </a:br>
            <a:r>
              <a:rPr lang="en-US" sz="1600" b="1" dirty="0" smtClean="0"/>
              <a:t>Principle 1</a:t>
            </a:r>
            <a:r>
              <a:rPr lang="en-US" sz="1600" dirty="0" smtClean="0"/>
              <a:t/>
            </a:r>
            <a:br>
              <a:rPr lang="en-US" sz="1600" dirty="0" smtClean="0"/>
            </a:br>
            <a:r>
              <a:rPr lang="en-US" sz="1600" dirty="0" smtClean="0"/>
              <a:t>Transition to and Implement College-and Career-ready Standards</a:t>
            </a:r>
            <a:br>
              <a:rPr lang="en-US" sz="1600" dirty="0" smtClean="0"/>
            </a:br>
            <a:r>
              <a:rPr lang="en-US" sz="1600" dirty="0" smtClean="0"/>
              <a:t>Develop and Administer High-Quality Assessments</a:t>
            </a:r>
            <a:br>
              <a:rPr lang="en-US" sz="1600" dirty="0" smtClean="0"/>
            </a:br>
            <a:r>
              <a:rPr lang="en-US" sz="1600" b="1" dirty="0" smtClean="0"/>
              <a:t/>
            </a:r>
            <a:br>
              <a:rPr lang="en-US" sz="1600" b="1" dirty="0" smtClean="0"/>
            </a:br>
            <a:r>
              <a:rPr lang="en-US" sz="1600" b="1" dirty="0" smtClean="0"/>
              <a:t>Principle 2</a:t>
            </a:r>
            <a:r>
              <a:rPr lang="en-US" sz="1600" dirty="0" smtClean="0"/>
              <a:t/>
            </a:r>
            <a:br>
              <a:rPr lang="en-US" sz="1600" dirty="0" smtClean="0"/>
            </a:br>
            <a:r>
              <a:rPr lang="en-US" sz="1600" dirty="0" smtClean="0"/>
              <a:t>Priority Schools</a:t>
            </a:r>
            <a:br>
              <a:rPr lang="en-US" sz="1600" dirty="0" smtClean="0"/>
            </a:br>
            <a:r>
              <a:rPr lang="en-US" sz="1600" dirty="0" smtClean="0"/>
              <a:t>Focus Schools</a:t>
            </a:r>
            <a:br>
              <a:rPr lang="en-US" sz="1600" dirty="0" smtClean="0"/>
            </a:br>
            <a:r>
              <a:rPr lang="en-US" sz="1600" dirty="0"/>
              <a:t/>
            </a:r>
            <a:br>
              <a:rPr lang="en-US" sz="1600" dirty="0"/>
            </a:br>
            <a:r>
              <a:rPr lang="en-US" sz="1600" b="1" dirty="0" smtClean="0"/>
              <a:t>Principle 3</a:t>
            </a:r>
            <a:r>
              <a:rPr lang="en-US" sz="1600" dirty="0" smtClean="0"/>
              <a:t/>
            </a:r>
            <a:br>
              <a:rPr lang="en-US" sz="1600" dirty="0" smtClean="0"/>
            </a:br>
            <a:r>
              <a:rPr lang="en-US" sz="1600" dirty="0" smtClean="0"/>
              <a:t>Teacher Evaluation and Support Systems</a:t>
            </a:r>
            <a:br>
              <a:rPr lang="en-US" sz="1600" dirty="0" smtClean="0"/>
            </a:br>
            <a:r>
              <a:rPr lang="en-US" sz="1600" dirty="0" smtClean="0"/>
              <a:t>Principal Evaluation and Support Systems</a:t>
            </a:r>
            <a:r>
              <a:rPr lang="en-US" sz="1800" dirty="0" smtClean="0"/>
              <a:t/>
            </a:r>
            <a:br>
              <a:rPr lang="en-US" sz="1800" dirty="0" smtClean="0"/>
            </a:br>
            <a:r>
              <a:rPr lang="en-US" dirty="0" smtClean="0"/>
              <a:t/>
            </a:r>
            <a:br>
              <a:rPr lang="en-US" dirty="0" smtClean="0"/>
            </a:br>
            <a:endParaRPr lang="en-US" sz="2700" dirty="0"/>
          </a:p>
        </p:txBody>
      </p:sp>
    </p:spTree>
    <p:extLst>
      <p:ext uri="{BB962C8B-B14F-4D97-AF65-F5344CB8AC3E}">
        <p14:creationId xmlns:p14="http://schemas.microsoft.com/office/powerpoint/2010/main" val="31858652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209800"/>
            <a:ext cx="7620000" cy="2554545"/>
          </a:xfrm>
          <a:prstGeom prst="rect">
            <a:avLst/>
          </a:prstGeom>
          <a:noFill/>
        </p:spPr>
        <p:txBody>
          <a:bodyPr wrap="square" rtlCol="0">
            <a:spAutoFit/>
          </a:bodyPr>
          <a:lstStyle/>
          <a:p>
            <a:pPr algn="ct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a:t>
            </a:r>
            <a:r>
              <a:rPr lang="en-US" sz="2000" b="1" dirty="0" smtClean="0">
                <a:solidFill>
                  <a:srgbClr val="FF0000"/>
                </a:solidFill>
                <a:latin typeface="Californian FB" pitchFamily="18" charset="0"/>
              </a:rPr>
              <a:t>Complete</a:t>
            </a:r>
            <a:r>
              <a:rPr lang="en-US" sz="2000" b="1" dirty="0" smtClean="0">
                <a:latin typeface="Californian FB" pitchFamily="18" charset="0"/>
              </a:rPr>
              <a:t> and Amendment Impetus)</a:t>
            </a:r>
          </a:p>
          <a:p>
            <a:pPr marL="342900" indent="-342900">
              <a:buFont typeface="Wingdings" pitchFamily="2" charset="2"/>
              <a:buChar char="ü"/>
            </a:pPr>
            <a:r>
              <a:rPr lang="en-US" sz="2400" dirty="0" smtClean="0"/>
              <a:t>Created a Student Achievement Plan, monitoring </a:t>
            </a:r>
            <a:r>
              <a:rPr lang="en-US" sz="2400" dirty="0"/>
              <a:t>t</a:t>
            </a:r>
            <a:r>
              <a:rPr lang="en-US" sz="2400" dirty="0" smtClean="0"/>
              <a:t>ools, and technical </a:t>
            </a:r>
            <a:r>
              <a:rPr lang="en-US" sz="2400" dirty="0"/>
              <a:t>a</a:t>
            </a:r>
            <a:r>
              <a:rPr lang="en-US" sz="2400" dirty="0" smtClean="0"/>
              <a:t>ssistance to inform the selection of the appropriate </a:t>
            </a:r>
            <a:r>
              <a:rPr lang="en-US" sz="2400" dirty="0"/>
              <a:t>i</a:t>
            </a:r>
            <a:r>
              <a:rPr lang="en-US" sz="2400" dirty="0" smtClean="0"/>
              <a:t>ntervention for Focus Schools, determined by data, to support the lowest performing subgroups. </a:t>
            </a:r>
            <a:endParaRPr lang="en-US" sz="2400" dirty="0"/>
          </a:p>
          <a:p>
            <a:pPr algn="ctr"/>
            <a:endParaRPr lang="en-US" sz="2400" dirty="0" smtClean="0"/>
          </a:p>
        </p:txBody>
      </p:sp>
    </p:spTree>
    <p:extLst>
      <p:ext uri="{BB962C8B-B14F-4D97-AF65-F5344CB8AC3E}">
        <p14:creationId xmlns:p14="http://schemas.microsoft.com/office/powerpoint/2010/main" val="2669816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5031"/>
            <a:ext cx="6100763" cy="651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7853364" y="4572000"/>
            <a:ext cx="909636" cy="685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098619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52399"/>
            <a:ext cx="7162799" cy="669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9269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8488454"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5105400"/>
            <a:ext cx="7315200" cy="1200329"/>
          </a:xfrm>
          <a:prstGeom prst="rect">
            <a:avLst/>
          </a:prstGeom>
          <a:noFill/>
        </p:spPr>
        <p:txBody>
          <a:bodyPr wrap="square" rtlCol="0">
            <a:spAutoFit/>
          </a:bodyPr>
          <a:lstStyle/>
          <a:p>
            <a:r>
              <a:rPr lang="en-US" b="1" dirty="0" smtClean="0"/>
              <a:t>Monitoring the work…</a:t>
            </a:r>
            <a:r>
              <a:rPr lang="en-US" dirty="0" smtClean="0">
                <a:solidFill>
                  <a:srgbClr val="FF0000"/>
                </a:solidFill>
              </a:rPr>
              <a:t>In addition to reviewing the data and Student Achievement Plan alignment, Outreach Coordinators visit Focus Schools once in the Spring 2014 and provide school leaders with a summative report based on the onsite visit and evidence submitted</a:t>
            </a:r>
            <a:r>
              <a:rPr lang="en-US" dirty="0" smtClean="0"/>
              <a:t>. </a:t>
            </a:r>
            <a:endParaRPr lang="en-US" dirty="0"/>
          </a:p>
        </p:txBody>
      </p:sp>
    </p:spTree>
    <p:extLst>
      <p:ext uri="{BB962C8B-B14F-4D97-AF65-F5344CB8AC3E}">
        <p14:creationId xmlns:p14="http://schemas.microsoft.com/office/powerpoint/2010/main" val="25562816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4914" y="2209800"/>
            <a:ext cx="7620000" cy="2246769"/>
          </a:xfrm>
          <a:prstGeom prst="rect">
            <a:avLst/>
          </a:prstGeom>
          <a:noFill/>
        </p:spPr>
        <p:txBody>
          <a:bodyPr wrap="square" rtlCol="0">
            <a:spAutoFit/>
          </a:bodyPr>
          <a:lstStyle/>
          <a:p>
            <a:pPr algn="ctr"/>
            <a:r>
              <a:rPr lang="en-US" sz="2800" b="1" dirty="0" smtClean="0">
                <a:solidFill>
                  <a:srgbClr val="FF0000"/>
                </a:solidFill>
                <a:latin typeface="Californian FB" pitchFamily="18" charset="0"/>
              </a:rPr>
              <a:t>Next Steps </a:t>
            </a: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Outlined to be Complete and Amendment Impetus)</a:t>
            </a:r>
          </a:p>
          <a:p>
            <a:pPr marL="342900" indent="-342900">
              <a:buFont typeface="Wingdings" pitchFamily="2" charset="2"/>
              <a:buChar char="ü"/>
            </a:pPr>
            <a:r>
              <a:rPr lang="en-US" sz="2400" dirty="0" smtClean="0"/>
              <a:t>On-going continuous </a:t>
            </a:r>
            <a:r>
              <a:rPr lang="en-US" sz="2400" dirty="0"/>
              <a:t>i</a:t>
            </a:r>
            <a:r>
              <a:rPr lang="en-US" sz="2400" dirty="0" smtClean="0"/>
              <a:t>mprovement and review of the process during the summer of 2014.</a:t>
            </a:r>
            <a:endParaRPr lang="en-US" sz="2400" dirty="0"/>
          </a:p>
          <a:p>
            <a:pPr algn="ctr"/>
            <a:endParaRPr lang="en-US" sz="2400" dirty="0" smtClean="0"/>
          </a:p>
        </p:txBody>
      </p:sp>
    </p:spTree>
    <p:extLst>
      <p:ext uri="{BB962C8B-B14F-4D97-AF65-F5344CB8AC3E}">
        <p14:creationId xmlns:p14="http://schemas.microsoft.com/office/powerpoint/2010/main" val="35060404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4914" y="2209800"/>
            <a:ext cx="7620000" cy="830997"/>
          </a:xfrm>
          <a:prstGeom prst="rect">
            <a:avLst/>
          </a:prstGeom>
          <a:noFill/>
        </p:spPr>
        <p:txBody>
          <a:bodyPr wrap="square" rtlCol="0">
            <a:spAutoFit/>
          </a:bodyPr>
          <a:lstStyle/>
          <a:p>
            <a:pPr algn="ctr"/>
            <a:r>
              <a:rPr lang="en-US" sz="2400" dirty="0" smtClean="0"/>
              <a:t>.</a:t>
            </a:r>
            <a:endParaRPr lang="en-US" sz="2400" dirty="0"/>
          </a:p>
          <a:p>
            <a:pPr algn="ctr"/>
            <a:endParaRPr lang="en-US" sz="2400" dirty="0" smtClean="0"/>
          </a:p>
        </p:txBody>
      </p:sp>
      <p:sp>
        <p:nvSpPr>
          <p:cNvPr id="2" name="TextBox 1"/>
          <p:cNvSpPr txBox="1"/>
          <p:nvPr/>
        </p:nvSpPr>
        <p:spPr>
          <a:xfrm>
            <a:off x="228600" y="1880039"/>
            <a:ext cx="8458199" cy="4555093"/>
          </a:xfrm>
          <a:prstGeom prst="rect">
            <a:avLst/>
          </a:prstGeom>
          <a:noFill/>
        </p:spPr>
        <p:txBody>
          <a:bodyPr wrap="square" rtlCol="0">
            <a:spAutoFit/>
          </a:bodyPr>
          <a:lstStyle/>
          <a:p>
            <a:pPr algn="ctr"/>
            <a:r>
              <a:rPr lang="en-US" sz="3600" dirty="0" smtClean="0"/>
              <a:t>Summary of IDOE’s Intentional Action since  the USDE August Monitoring Visit:</a:t>
            </a:r>
          </a:p>
          <a:p>
            <a:pPr marL="571500" indent="-571500">
              <a:buFont typeface="Wingdings" pitchFamily="2" charset="2"/>
              <a:buChar char="ü"/>
            </a:pPr>
            <a:r>
              <a:rPr lang="en-US" sz="2000" dirty="0" smtClean="0"/>
              <a:t>The </a:t>
            </a:r>
            <a:r>
              <a:rPr lang="en-US" sz="2000" dirty="0" smtClean="0">
                <a:solidFill>
                  <a:srgbClr val="FF0000"/>
                </a:solidFill>
              </a:rPr>
              <a:t>Outreach Division of School Improvement </a:t>
            </a:r>
            <a:r>
              <a:rPr lang="en-US" sz="2000" dirty="0" smtClean="0"/>
              <a:t>was created by Superintendent Ritz in the summer of 2013 to provide 13 field staff to directly support and monitor our struggling schools around the state.</a:t>
            </a:r>
          </a:p>
          <a:p>
            <a:pPr marL="571500" indent="-571500">
              <a:buFont typeface="Wingdings" pitchFamily="2" charset="2"/>
              <a:buChar char="ü"/>
            </a:pPr>
            <a:r>
              <a:rPr lang="en-US" sz="2000" dirty="0" smtClean="0"/>
              <a:t>Since its inception, the division has created a Student Achievement Plan,  a rubric, monitoring tools, and a process to ensure that Indiana  schools are implementing the 8 Turnaround Principles with fidelity.</a:t>
            </a:r>
          </a:p>
          <a:p>
            <a:pPr marL="571500" indent="-571500">
              <a:buFont typeface="Wingdings" pitchFamily="2" charset="2"/>
              <a:buChar char="ü"/>
            </a:pPr>
            <a:r>
              <a:rPr lang="en-US" sz="2000" dirty="0" smtClean="0"/>
              <a:t>The Outreach Coordinators have monitored the 98 Focus Schools and 203 Priority Schools and have completed over 500 onsite visits to assist Indiana’s struggling schools.  The schools have been given specific and intentional feedback on each of the 8 Turnaround Principles.</a:t>
            </a:r>
          </a:p>
          <a:p>
            <a:r>
              <a:rPr lang="en-US" dirty="0" smtClean="0"/>
              <a:t> </a:t>
            </a:r>
            <a:endParaRPr lang="en-US" dirty="0"/>
          </a:p>
        </p:txBody>
      </p:sp>
    </p:spTree>
    <p:extLst>
      <p:ext uri="{BB962C8B-B14F-4D97-AF65-F5344CB8AC3E}">
        <p14:creationId xmlns:p14="http://schemas.microsoft.com/office/powerpoint/2010/main" val="21727288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4914" y="2209800"/>
            <a:ext cx="7620000" cy="830997"/>
          </a:xfrm>
          <a:prstGeom prst="rect">
            <a:avLst/>
          </a:prstGeom>
          <a:noFill/>
        </p:spPr>
        <p:txBody>
          <a:bodyPr wrap="square" rtlCol="0">
            <a:spAutoFit/>
          </a:bodyPr>
          <a:lstStyle/>
          <a:p>
            <a:pPr algn="ctr"/>
            <a:r>
              <a:rPr lang="en-US" sz="2400" dirty="0" smtClean="0"/>
              <a:t>.</a:t>
            </a:r>
            <a:endParaRPr lang="en-US" sz="2400" dirty="0"/>
          </a:p>
          <a:p>
            <a:pPr algn="ctr"/>
            <a:endParaRPr lang="en-US" sz="2400" dirty="0" smtClean="0"/>
          </a:p>
        </p:txBody>
      </p:sp>
      <p:sp>
        <p:nvSpPr>
          <p:cNvPr id="2" name="TextBox 1"/>
          <p:cNvSpPr txBox="1"/>
          <p:nvPr/>
        </p:nvSpPr>
        <p:spPr>
          <a:xfrm>
            <a:off x="62630" y="1980156"/>
            <a:ext cx="9067800" cy="4278094"/>
          </a:xfrm>
          <a:prstGeom prst="rect">
            <a:avLst/>
          </a:prstGeom>
          <a:noFill/>
        </p:spPr>
        <p:txBody>
          <a:bodyPr wrap="square" rtlCol="0">
            <a:spAutoFit/>
          </a:bodyPr>
          <a:lstStyle/>
          <a:p>
            <a:pPr lvl="0" algn="ctr"/>
            <a:r>
              <a:rPr lang="en-US" sz="3600" dirty="0" smtClean="0">
                <a:solidFill>
                  <a:prstClr val="black"/>
                </a:solidFill>
              </a:rPr>
              <a:t>Summary </a:t>
            </a:r>
            <a:r>
              <a:rPr lang="en-US" sz="3600" dirty="0">
                <a:solidFill>
                  <a:prstClr val="black"/>
                </a:solidFill>
              </a:rPr>
              <a:t>of IDOE’s Intentional Action since  the USDE August Monitoring Visit:</a:t>
            </a:r>
          </a:p>
          <a:p>
            <a:pPr marL="571500" indent="-571500">
              <a:buFont typeface="Wingdings" pitchFamily="2" charset="2"/>
              <a:buChar char="ü"/>
            </a:pPr>
            <a:r>
              <a:rPr lang="en-US" sz="2000" dirty="0" smtClean="0"/>
              <a:t>Schools have been given technical assistance and professional development to assist them with data analysis, intervention strategies, student engagement practices, and many other best academic practices.</a:t>
            </a:r>
          </a:p>
          <a:p>
            <a:pPr marL="571500" indent="-571500">
              <a:buFont typeface="Wingdings" pitchFamily="2" charset="2"/>
              <a:buChar char="ü"/>
            </a:pPr>
            <a:r>
              <a:rPr lang="en-US" sz="2000" dirty="0" smtClean="0"/>
              <a:t>All Focus and Priority School leaders will receive a summative monitoring report by the end of the school year to inform decisions for the next school year.</a:t>
            </a:r>
          </a:p>
          <a:p>
            <a:pPr marL="571500" indent="-571500">
              <a:buFont typeface="Wingdings" pitchFamily="2" charset="2"/>
              <a:buChar char="ü"/>
            </a:pPr>
            <a:r>
              <a:rPr lang="en-US" sz="2000" dirty="0" smtClean="0"/>
              <a:t>Outreach Coordinators have served on Work Councils and participated in many community organizations to provide connections to schools and align our work to community resources.</a:t>
            </a:r>
          </a:p>
          <a:p>
            <a:pPr marL="571500" indent="-571500">
              <a:buFont typeface="Wingdings" pitchFamily="2" charset="2"/>
              <a:buChar char="ü"/>
            </a:pPr>
            <a:r>
              <a:rPr lang="en-US" sz="2000" dirty="0" smtClean="0"/>
              <a:t>An intentional process was implemented to ensure that all Priority Schools have strong leadership and an intentionally placed leader for the 2014-15 school year.</a:t>
            </a:r>
          </a:p>
        </p:txBody>
      </p:sp>
    </p:spTree>
    <p:extLst>
      <p:ext uri="{BB962C8B-B14F-4D97-AF65-F5344CB8AC3E}">
        <p14:creationId xmlns:p14="http://schemas.microsoft.com/office/powerpoint/2010/main" val="38096582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4914" y="2209800"/>
            <a:ext cx="7620000" cy="830997"/>
          </a:xfrm>
          <a:prstGeom prst="rect">
            <a:avLst/>
          </a:prstGeom>
          <a:noFill/>
        </p:spPr>
        <p:txBody>
          <a:bodyPr wrap="square" rtlCol="0">
            <a:spAutoFit/>
          </a:bodyPr>
          <a:lstStyle/>
          <a:p>
            <a:pPr algn="ctr"/>
            <a:r>
              <a:rPr lang="en-US" sz="2400" dirty="0" smtClean="0"/>
              <a:t>.</a:t>
            </a:r>
            <a:endParaRPr lang="en-US" sz="2400" dirty="0"/>
          </a:p>
          <a:p>
            <a:pPr algn="ctr"/>
            <a:endParaRPr lang="en-US" sz="2400" dirty="0" smtClean="0"/>
          </a:p>
        </p:txBody>
      </p:sp>
      <p:sp>
        <p:nvSpPr>
          <p:cNvPr id="2" name="TextBox 1"/>
          <p:cNvSpPr txBox="1"/>
          <p:nvPr/>
        </p:nvSpPr>
        <p:spPr>
          <a:xfrm>
            <a:off x="62630" y="1980156"/>
            <a:ext cx="9067800" cy="4555093"/>
          </a:xfrm>
          <a:prstGeom prst="rect">
            <a:avLst/>
          </a:prstGeom>
          <a:noFill/>
        </p:spPr>
        <p:txBody>
          <a:bodyPr wrap="square" rtlCol="0">
            <a:spAutoFit/>
          </a:bodyPr>
          <a:lstStyle/>
          <a:p>
            <a:pPr lvl="0" algn="ctr"/>
            <a:r>
              <a:rPr lang="en-US" sz="3600" dirty="0" smtClean="0">
                <a:solidFill>
                  <a:prstClr val="black"/>
                </a:solidFill>
              </a:rPr>
              <a:t>Summary </a:t>
            </a:r>
            <a:r>
              <a:rPr lang="en-US" sz="3600" dirty="0">
                <a:solidFill>
                  <a:prstClr val="black"/>
                </a:solidFill>
              </a:rPr>
              <a:t>of IDOE’s Intentional Action since  the USDE August Monitoring Visit</a:t>
            </a:r>
            <a:r>
              <a:rPr lang="en-US" sz="3600" dirty="0" smtClean="0">
                <a:solidFill>
                  <a:prstClr val="black"/>
                </a:solidFill>
              </a:rPr>
              <a:t>:</a:t>
            </a:r>
            <a:endParaRPr lang="en-US" sz="3600" dirty="0">
              <a:solidFill>
                <a:prstClr val="black"/>
              </a:solidFill>
            </a:endParaRPr>
          </a:p>
          <a:p>
            <a:pPr marL="571500" indent="-571500">
              <a:buFont typeface="Wingdings" pitchFamily="2" charset="2"/>
              <a:buChar char="ü"/>
            </a:pPr>
            <a:r>
              <a:rPr lang="en-US" sz="2000" dirty="0"/>
              <a:t>By the end of May we will have conducted 7 School Quality Reviews for our Year 4 schools to assist the State Board of Education with their technical assistance to schools and to identify first priorities for the 14-15 School Improvement Plans</a:t>
            </a:r>
            <a:r>
              <a:rPr lang="en-US" sz="2000" dirty="0" smtClean="0"/>
              <a:t>.  The School Quality Reviews are aligned to the 8 Turnaround Principles. </a:t>
            </a:r>
          </a:p>
          <a:p>
            <a:pPr marL="571500" indent="-571500">
              <a:buFont typeface="Wingdings" pitchFamily="2" charset="2"/>
              <a:buChar char="ü"/>
            </a:pPr>
            <a:r>
              <a:rPr lang="en-US" sz="2000" dirty="0" smtClean="0"/>
              <a:t>A partnership with </a:t>
            </a:r>
            <a:r>
              <a:rPr lang="en-US" sz="2000" dirty="0" smtClean="0"/>
              <a:t>AdvancED</a:t>
            </a:r>
            <a:r>
              <a:rPr lang="en-US" sz="2000" dirty="0" smtClean="0"/>
              <a:t> was created to give our Priority Schools a rigorous and comprehensive tool to use for School Improvement Planning. This work is aligned to the 8 Turnaround Principles.</a:t>
            </a:r>
          </a:p>
          <a:p>
            <a:pPr marL="571500" indent="-571500">
              <a:buFont typeface="Wingdings" pitchFamily="2" charset="2"/>
              <a:buChar char="ü"/>
            </a:pPr>
            <a:r>
              <a:rPr lang="en-US" sz="2000" dirty="0" smtClean="0"/>
              <a:t>IDOE renewed its contract with Mass Insight to provide technical assistance to the SEA on Turnaround work. </a:t>
            </a:r>
          </a:p>
          <a:p>
            <a:pPr marL="571500" indent="-571500">
              <a:buFont typeface="Wingdings" pitchFamily="2" charset="2"/>
              <a:buChar char="ü"/>
            </a:pPr>
            <a:endParaRPr lang="en-US" sz="2000" dirty="0" smtClean="0"/>
          </a:p>
          <a:p>
            <a:r>
              <a:rPr lang="en-US" dirty="0" smtClean="0"/>
              <a:t> </a:t>
            </a:r>
            <a:endParaRPr lang="en-US" dirty="0"/>
          </a:p>
        </p:txBody>
      </p:sp>
    </p:spTree>
    <p:extLst>
      <p:ext uri="{BB962C8B-B14F-4D97-AF65-F5344CB8AC3E}">
        <p14:creationId xmlns:p14="http://schemas.microsoft.com/office/powerpoint/2010/main" val="32159538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1981200"/>
            <a:ext cx="7620000" cy="1323439"/>
          </a:xfrm>
          <a:prstGeom prst="rect">
            <a:avLst/>
          </a:prstGeom>
          <a:noFill/>
        </p:spPr>
        <p:txBody>
          <a:bodyPr wrap="square" rtlCol="0">
            <a:spAutoFit/>
          </a:bodyPr>
          <a:lstStyle/>
          <a:p>
            <a:pPr algn="ctr"/>
            <a:r>
              <a:rPr lang="en-US" sz="3200" b="1" dirty="0" smtClean="0">
                <a:latin typeface="Californian FB" pitchFamily="18" charset="0"/>
              </a:rPr>
              <a:t>Next Steps Outlined in Monitoring</a:t>
            </a:r>
          </a:p>
          <a:p>
            <a:pPr algn="ctr"/>
            <a:endParaRPr lang="en-US" sz="2400" dirty="0"/>
          </a:p>
          <a:p>
            <a:pPr algn="ctr"/>
            <a:endParaRPr lang="en-US" sz="2400" dirty="0" smtClean="0"/>
          </a:p>
        </p:txBody>
      </p:sp>
      <p:sp>
        <p:nvSpPr>
          <p:cNvPr id="2" name="Rectangle 1"/>
          <p:cNvSpPr/>
          <p:nvPr/>
        </p:nvSpPr>
        <p:spPr>
          <a:xfrm>
            <a:off x="393526" y="2642919"/>
            <a:ext cx="8382000" cy="3785652"/>
          </a:xfrm>
          <a:prstGeom prst="rect">
            <a:avLst/>
          </a:prstGeom>
        </p:spPr>
        <p:txBody>
          <a:bodyPr wrap="square">
            <a:spAutoFit/>
          </a:bodyPr>
          <a:lstStyle/>
          <a:p>
            <a:r>
              <a:rPr lang="en-US" sz="2400" dirty="0" smtClean="0"/>
              <a:t>Begin </a:t>
            </a:r>
            <a:r>
              <a:rPr lang="en-US" sz="2400" dirty="0"/>
              <a:t>full implementation of </a:t>
            </a:r>
            <a:r>
              <a:rPr lang="en-US" sz="2400" dirty="0">
                <a:solidFill>
                  <a:srgbClr val="FF0000"/>
                </a:solidFill>
              </a:rPr>
              <a:t>interventions in non-SIG priority </a:t>
            </a:r>
            <a:r>
              <a:rPr lang="en-US" sz="2400" dirty="0"/>
              <a:t>schools in the 2014-15 school year, including </a:t>
            </a:r>
            <a:r>
              <a:rPr lang="en-US" sz="2400" dirty="0">
                <a:solidFill>
                  <a:srgbClr val="FF0000"/>
                </a:solidFill>
              </a:rPr>
              <a:t>a high quality plan </a:t>
            </a:r>
            <a:r>
              <a:rPr lang="en-US" sz="2400" dirty="0"/>
              <a:t>to </a:t>
            </a:r>
            <a:r>
              <a:rPr lang="en-US" sz="2400" dirty="0">
                <a:solidFill>
                  <a:srgbClr val="FF0000"/>
                </a:solidFill>
              </a:rPr>
              <a:t>adjust its school improvement planning and monitoring process </a:t>
            </a:r>
            <a:r>
              <a:rPr lang="en-US" sz="2400" dirty="0"/>
              <a:t>by</a:t>
            </a:r>
            <a:r>
              <a:rPr lang="en-US" sz="2400" dirty="0" smtClean="0"/>
              <a:t>:</a:t>
            </a:r>
          </a:p>
          <a:p>
            <a:pPr marL="457200" indent="-457200">
              <a:buFont typeface="Wingdings" pitchFamily="2" charset="2"/>
              <a:buChar char="ü"/>
            </a:pPr>
            <a:r>
              <a:rPr lang="en-US" sz="2400" dirty="0" smtClean="0">
                <a:solidFill>
                  <a:srgbClr val="FF0000"/>
                </a:solidFill>
              </a:rPr>
              <a:t>describing </a:t>
            </a:r>
            <a:r>
              <a:rPr lang="en-US" sz="2400" dirty="0">
                <a:solidFill>
                  <a:srgbClr val="FF0000"/>
                </a:solidFill>
              </a:rPr>
              <a:t>the ESEA flexibility turnaround principles within related tools, documents, training materials and other </a:t>
            </a:r>
            <a:r>
              <a:rPr lang="en-US" sz="2400" dirty="0" smtClean="0">
                <a:solidFill>
                  <a:srgbClr val="FF0000"/>
                </a:solidFill>
              </a:rPr>
              <a:t>supports</a:t>
            </a:r>
          </a:p>
          <a:p>
            <a:pPr marL="342900" indent="-342900">
              <a:buFont typeface="Wingdings" pitchFamily="2" charset="2"/>
              <a:buChar char="ü"/>
            </a:pPr>
            <a:r>
              <a:rPr lang="en-US" sz="2400" dirty="0" smtClean="0">
                <a:solidFill>
                  <a:srgbClr val="FF0000"/>
                </a:solidFill>
              </a:rPr>
              <a:t>align </a:t>
            </a:r>
            <a:r>
              <a:rPr lang="en-US" sz="2400" dirty="0">
                <a:solidFill>
                  <a:srgbClr val="FF0000"/>
                </a:solidFill>
              </a:rPr>
              <a:t>planning and monitoring tools to facilitate the determination that each school is implementing all ESEA flexibility turnaround principles for three years</a:t>
            </a:r>
          </a:p>
        </p:txBody>
      </p:sp>
    </p:spTree>
    <p:extLst>
      <p:ext uri="{BB962C8B-B14F-4D97-AF65-F5344CB8AC3E}">
        <p14:creationId xmlns:p14="http://schemas.microsoft.com/office/powerpoint/2010/main" val="2855307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1981200"/>
            <a:ext cx="7620000" cy="1323439"/>
          </a:xfrm>
          <a:prstGeom prst="rect">
            <a:avLst/>
          </a:prstGeom>
          <a:noFill/>
        </p:spPr>
        <p:txBody>
          <a:bodyPr wrap="square" rtlCol="0">
            <a:spAutoFit/>
          </a:bodyPr>
          <a:lstStyle/>
          <a:p>
            <a:pPr algn="ctr"/>
            <a:r>
              <a:rPr lang="en-US" sz="3200" b="1" dirty="0" smtClean="0">
                <a:latin typeface="Californian FB" pitchFamily="18" charset="0"/>
              </a:rPr>
              <a:t>Next Steps Outlined in Monitoring</a:t>
            </a:r>
          </a:p>
          <a:p>
            <a:pPr algn="ctr"/>
            <a:endParaRPr lang="en-US" sz="2400" dirty="0"/>
          </a:p>
          <a:p>
            <a:pPr algn="ctr"/>
            <a:endParaRPr lang="en-US" sz="2400" dirty="0" smtClean="0"/>
          </a:p>
        </p:txBody>
      </p:sp>
      <p:sp>
        <p:nvSpPr>
          <p:cNvPr id="2" name="Rectangle 1"/>
          <p:cNvSpPr/>
          <p:nvPr/>
        </p:nvSpPr>
        <p:spPr>
          <a:xfrm>
            <a:off x="393526" y="2642919"/>
            <a:ext cx="8382000" cy="2308324"/>
          </a:xfrm>
          <a:prstGeom prst="rect">
            <a:avLst/>
          </a:prstGeom>
        </p:spPr>
        <p:txBody>
          <a:bodyPr wrap="square">
            <a:spAutoFit/>
          </a:bodyPr>
          <a:lstStyle/>
          <a:p>
            <a:pPr marL="457200" indent="-457200">
              <a:buFont typeface="+mj-lt"/>
              <a:buAutoNum type="arabicParenR"/>
            </a:pPr>
            <a:endParaRPr lang="en-US" sz="2400" dirty="0" smtClean="0"/>
          </a:p>
          <a:p>
            <a:r>
              <a:rPr lang="en-US" sz="2400" dirty="0" smtClean="0"/>
              <a:t>As </a:t>
            </a:r>
            <a:r>
              <a:rPr lang="en-US" sz="2400" dirty="0"/>
              <a:t>part of its ESEA flexibility extension request, IDOE will submit </a:t>
            </a:r>
            <a:r>
              <a:rPr lang="en-US" sz="2400" dirty="0">
                <a:solidFill>
                  <a:srgbClr val="FF0000"/>
                </a:solidFill>
              </a:rPr>
              <a:t>a high-quality plan </a:t>
            </a:r>
            <a:r>
              <a:rPr lang="en-US" sz="2400" dirty="0"/>
              <a:t>for </a:t>
            </a:r>
            <a:r>
              <a:rPr lang="en-US" sz="2400" dirty="0">
                <a:solidFill>
                  <a:srgbClr val="FF0000"/>
                </a:solidFill>
              </a:rPr>
              <a:t>adjusting and aligning its SIP and monitoring processes </a:t>
            </a:r>
            <a:r>
              <a:rPr lang="en-US" sz="2400" dirty="0"/>
              <a:t>to facilitate the determination of whether its </a:t>
            </a:r>
            <a:r>
              <a:rPr lang="en-US" sz="2400" dirty="0">
                <a:solidFill>
                  <a:srgbClr val="FF0000"/>
                </a:solidFill>
              </a:rPr>
              <a:t>focus schools are implementing those interventions selected based on the performance of its lowest-performing ESEA subgroups</a:t>
            </a:r>
            <a:r>
              <a:rPr lang="en-US" sz="2400" dirty="0" smtClean="0">
                <a:solidFill>
                  <a:srgbClr val="FF0000"/>
                </a:solidFill>
              </a:rPr>
              <a:t>.</a:t>
            </a:r>
          </a:p>
        </p:txBody>
      </p:sp>
    </p:spTree>
    <p:extLst>
      <p:ext uri="{BB962C8B-B14F-4D97-AF65-F5344CB8AC3E}">
        <p14:creationId xmlns:p14="http://schemas.microsoft.com/office/powerpoint/2010/main" val="927064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9341049"/>
              </p:ext>
            </p:extLst>
          </p:nvPr>
        </p:nvGraphicFramePr>
        <p:xfrm>
          <a:off x="990600" y="2590800"/>
          <a:ext cx="7086600" cy="1981200"/>
        </p:xfrm>
        <a:graphic>
          <a:graphicData uri="http://schemas.openxmlformats.org/drawingml/2006/table">
            <a:tbl>
              <a:tblPr firstRow="1" bandRow="1">
                <a:tableStyleId>{5940675A-B579-460E-94D1-54222C63F5DA}</a:tableStyleId>
              </a:tblPr>
              <a:tblGrid>
                <a:gridCol w="1771650"/>
                <a:gridCol w="1771650"/>
                <a:gridCol w="1771650"/>
                <a:gridCol w="1771650"/>
              </a:tblGrid>
              <a:tr h="1981200">
                <a:tc>
                  <a:txBody>
                    <a:bodyPr/>
                    <a:lstStyle/>
                    <a:p>
                      <a:pPr algn="ctr"/>
                      <a:r>
                        <a:rPr lang="en-US" sz="2400" dirty="0" smtClean="0"/>
                        <a:t>Full Approval</a:t>
                      </a:r>
                      <a:endParaRPr lang="en-US" sz="2400" dirty="0"/>
                    </a:p>
                  </a:txBody>
                  <a:tcPr/>
                </a:tc>
                <a:tc>
                  <a:txBody>
                    <a:bodyPr/>
                    <a:lstStyle/>
                    <a:p>
                      <a:pPr algn="ctr"/>
                      <a:r>
                        <a:rPr lang="en-US" sz="2400" dirty="0" smtClean="0"/>
                        <a:t>Conditional</a:t>
                      </a:r>
                      <a:endParaRPr lang="en-US" sz="2400" dirty="0"/>
                    </a:p>
                  </a:txBody>
                  <a:tcPr>
                    <a:solidFill>
                      <a:schemeClr val="accent3">
                        <a:lumMod val="60000"/>
                        <a:lumOff val="40000"/>
                      </a:schemeClr>
                    </a:solidFill>
                  </a:tcPr>
                </a:tc>
                <a:tc>
                  <a:txBody>
                    <a:bodyPr/>
                    <a:lstStyle/>
                    <a:p>
                      <a:pPr algn="ctr"/>
                      <a:r>
                        <a:rPr lang="en-US" sz="2400" dirty="0" smtClean="0"/>
                        <a:t>High Risk</a:t>
                      </a:r>
                      <a:endParaRPr lang="en-US" sz="2400" dirty="0"/>
                    </a:p>
                  </a:txBody>
                  <a:tcPr/>
                </a:tc>
                <a:tc>
                  <a:txBody>
                    <a:bodyPr/>
                    <a:lstStyle/>
                    <a:p>
                      <a:pPr algn="ctr"/>
                      <a:r>
                        <a:rPr lang="en-US" sz="2400" dirty="0" smtClean="0"/>
                        <a:t>Waiver Revocation</a:t>
                      </a:r>
                      <a:endParaRPr lang="en-US" sz="2400" dirty="0"/>
                    </a:p>
                  </a:txBody>
                  <a:tcPr/>
                </a:tc>
              </a:tr>
            </a:tbl>
          </a:graphicData>
        </a:graphic>
      </p:graphicFrame>
    </p:spTree>
    <p:extLst>
      <p:ext uri="{BB962C8B-B14F-4D97-AF65-F5344CB8AC3E}">
        <p14:creationId xmlns:p14="http://schemas.microsoft.com/office/powerpoint/2010/main" val="23946598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and Principal Evaluation and Support Systems (3.B)</a:t>
            </a:r>
            <a:endParaRPr lang="en-US" dirty="0"/>
          </a:p>
        </p:txBody>
      </p:sp>
    </p:spTree>
    <p:extLst>
      <p:ext uri="{BB962C8B-B14F-4D97-AF65-F5344CB8AC3E}">
        <p14:creationId xmlns:p14="http://schemas.microsoft.com/office/powerpoint/2010/main" val="40623411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612775"/>
          </a:xfrm>
        </p:spPr>
        <p:txBody>
          <a:bodyPr>
            <a:normAutofit fontScale="90000"/>
          </a:bodyPr>
          <a:lstStyle/>
          <a:p>
            <a:r>
              <a:rPr lang="en-US" dirty="0" smtClean="0"/>
              <a:t>Waiver 2012</a:t>
            </a:r>
            <a:endParaRPr lang="en-US" dirty="0"/>
          </a:p>
        </p:txBody>
      </p:sp>
      <p:sp>
        <p:nvSpPr>
          <p:cNvPr id="5" name="TextBox 4"/>
          <p:cNvSpPr txBox="1"/>
          <p:nvPr/>
        </p:nvSpPr>
        <p:spPr>
          <a:xfrm>
            <a:off x="609600" y="2819400"/>
            <a:ext cx="7620000" cy="3754874"/>
          </a:xfrm>
          <a:prstGeom prst="rect">
            <a:avLst/>
          </a:prstGeom>
          <a:noFill/>
        </p:spPr>
        <p:txBody>
          <a:bodyPr wrap="square" rtlCol="0">
            <a:spAutoFit/>
          </a:bodyPr>
          <a:lstStyle/>
          <a:p>
            <a:pPr marL="285750" indent="-285750">
              <a:buFont typeface="Arial" pitchFamily="34" charset="0"/>
              <a:buChar char="•"/>
            </a:pPr>
            <a:r>
              <a:rPr lang="en-US" sz="2000" dirty="0" smtClean="0">
                <a:solidFill>
                  <a:prstClr val="black"/>
                </a:solidFill>
              </a:rPr>
              <a:t>Develop training modules and support documents for teacher and principal evaluation systems</a:t>
            </a:r>
            <a:endParaRPr lang="en-US" sz="2000" dirty="0">
              <a:solidFill>
                <a:prstClr val="black"/>
              </a:solidFill>
            </a:endParaRPr>
          </a:p>
          <a:p>
            <a:pPr marL="285750" indent="-285750">
              <a:buFont typeface="Arial" pitchFamily="34" charset="0"/>
              <a:buChar char="•"/>
            </a:pPr>
            <a:r>
              <a:rPr lang="en-US" sz="2000" dirty="0" smtClean="0">
                <a:solidFill>
                  <a:prstClr val="black"/>
                </a:solidFill>
              </a:rPr>
              <a:t>Ensure effective implementation of teacher and principal evaluation systems</a:t>
            </a:r>
          </a:p>
          <a:p>
            <a:pPr marL="285750" indent="-285750">
              <a:buFont typeface="Arial" pitchFamily="34" charset="0"/>
              <a:buChar char="•"/>
            </a:pPr>
            <a:r>
              <a:rPr lang="en-US" sz="2000" dirty="0" smtClean="0">
                <a:solidFill>
                  <a:prstClr val="black"/>
                </a:solidFill>
              </a:rPr>
              <a:t>Principal evaluations should tie to LEA personnel decisions (mirror the requirements for teacher evaluations to inform personnel decisions)</a:t>
            </a:r>
          </a:p>
          <a:p>
            <a:pPr marL="285750" indent="-285750">
              <a:buFont typeface="Arial" pitchFamily="34" charset="0"/>
              <a:buChar char="•"/>
            </a:pPr>
            <a:r>
              <a:rPr lang="en-US" sz="2000" dirty="0" smtClean="0">
                <a:solidFill>
                  <a:prstClr val="black"/>
                </a:solidFill>
              </a:rPr>
              <a:t>Regional Education Service Centers (ESCs) provide PD to districts throughout the state</a:t>
            </a:r>
          </a:p>
          <a:p>
            <a:pPr marL="285750" indent="-285750">
              <a:buFont typeface="Arial" pitchFamily="34" charset="0"/>
              <a:buChar char="•"/>
            </a:pPr>
            <a:r>
              <a:rPr lang="en-US" sz="2000" dirty="0" smtClean="0">
                <a:solidFill>
                  <a:prstClr val="black"/>
                </a:solidFill>
              </a:rPr>
              <a:t>School districts will outline a clear process for review and refinement of evaluation systems</a:t>
            </a:r>
          </a:p>
          <a:p>
            <a:pPr marL="285750" indent="-285750">
              <a:buFont typeface="Arial" pitchFamily="34" charset="0"/>
              <a:buChar char="•"/>
            </a:pPr>
            <a:endParaRPr lang="en-US" dirty="0">
              <a:solidFill>
                <a:prstClr val="black"/>
              </a:solidFill>
            </a:endParaRPr>
          </a:p>
        </p:txBody>
      </p:sp>
    </p:spTree>
    <p:extLst>
      <p:ext uri="{BB962C8B-B14F-4D97-AF65-F5344CB8AC3E}">
        <p14:creationId xmlns:p14="http://schemas.microsoft.com/office/powerpoint/2010/main" val="4407278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765175"/>
          </a:xfrm>
        </p:spPr>
        <p:txBody>
          <a:bodyPr>
            <a:normAutofit fontScale="90000"/>
          </a:bodyPr>
          <a:lstStyle/>
          <a:p>
            <a:r>
              <a:rPr lang="en-US" sz="3600" dirty="0" smtClean="0"/>
              <a:t>Next Steps Outlined in Monitoring Report</a:t>
            </a:r>
            <a:endParaRPr lang="en-US" sz="3600" dirty="0"/>
          </a:p>
        </p:txBody>
      </p:sp>
      <p:sp>
        <p:nvSpPr>
          <p:cNvPr id="4" name="TextBox 3"/>
          <p:cNvSpPr txBox="1"/>
          <p:nvPr/>
        </p:nvSpPr>
        <p:spPr>
          <a:xfrm>
            <a:off x="533400" y="2743200"/>
            <a:ext cx="8001000" cy="2862322"/>
          </a:xfrm>
          <a:prstGeom prst="rect">
            <a:avLst/>
          </a:prstGeom>
          <a:noFill/>
        </p:spPr>
        <p:txBody>
          <a:bodyPr wrap="square" rtlCol="0">
            <a:spAutoFit/>
          </a:bodyPr>
          <a:lstStyle/>
          <a:p>
            <a:pPr marL="285750" indent="-285750">
              <a:buFont typeface="Arial" pitchFamily="34" charset="0"/>
              <a:buChar char="•"/>
            </a:pPr>
            <a:r>
              <a:rPr lang="en-US" sz="2000" dirty="0" smtClean="0">
                <a:solidFill>
                  <a:prstClr val="black"/>
                </a:solidFill>
              </a:rPr>
              <a:t>Reduce the weight of student growth in the State evaluation model for teacher evaluations based on the 2012-2013 school year data only </a:t>
            </a:r>
          </a:p>
          <a:p>
            <a:pPr marL="285750" indent="-285750"/>
            <a:endParaRPr lang="en-US" sz="2000" dirty="0" smtClean="0">
              <a:solidFill>
                <a:prstClr val="black"/>
              </a:solidFill>
            </a:endParaRPr>
          </a:p>
          <a:p>
            <a:pPr marL="285750" indent="-285750">
              <a:buFont typeface="Arial" pitchFamily="34" charset="0"/>
              <a:buChar char="•"/>
            </a:pPr>
            <a:r>
              <a:rPr lang="en-US" sz="2000" dirty="0" smtClean="0">
                <a:solidFill>
                  <a:prstClr val="black"/>
                </a:solidFill>
              </a:rPr>
              <a:t>Provide monitoring and technical assistance supports around teacher and principal evaluation systems beginning in the 2014-2015 school year</a:t>
            </a:r>
          </a:p>
          <a:p>
            <a:pPr marL="285750" indent="-285750"/>
            <a:endParaRPr lang="en-US" sz="2000" dirty="0" smtClean="0">
              <a:solidFill>
                <a:prstClr val="black"/>
              </a:solidFill>
            </a:endParaRPr>
          </a:p>
          <a:p>
            <a:pPr marL="285750" indent="-285750">
              <a:buFont typeface="Arial" pitchFamily="34" charset="0"/>
              <a:buChar char="•"/>
            </a:pPr>
            <a:r>
              <a:rPr lang="en-US" sz="2000" dirty="0" smtClean="0">
                <a:solidFill>
                  <a:prstClr val="black"/>
                </a:solidFill>
              </a:rPr>
              <a:t>Develop high quality plan for how it will ensure that its principal evaluation results will be used to inform personnel decisions based on the 2015-2016 ratings</a:t>
            </a:r>
          </a:p>
        </p:txBody>
      </p:sp>
    </p:spTree>
    <p:extLst>
      <p:ext uri="{BB962C8B-B14F-4D97-AF65-F5344CB8AC3E}">
        <p14:creationId xmlns:p14="http://schemas.microsoft.com/office/powerpoint/2010/main" val="12599191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8534400" cy="765175"/>
          </a:xfrm>
        </p:spPr>
        <p:txBody>
          <a:bodyPr>
            <a:noAutofit/>
          </a:bodyPr>
          <a:lstStyle/>
          <a:p>
            <a:r>
              <a:rPr lang="en-US" sz="2400" dirty="0" smtClean="0"/>
              <a:t>Designed in Consultation with USED since Monitoring </a:t>
            </a:r>
            <a:br>
              <a:rPr lang="en-US" sz="2400" dirty="0" smtClean="0"/>
            </a:br>
            <a:r>
              <a:rPr lang="en-US" sz="2400" dirty="0" smtClean="0"/>
              <a:t>(Work Complete and Amendment Impetus)</a:t>
            </a:r>
            <a:endParaRPr lang="en-US" sz="2400" dirty="0"/>
          </a:p>
        </p:txBody>
      </p:sp>
      <p:sp>
        <p:nvSpPr>
          <p:cNvPr id="5" name="TextBox 4"/>
          <p:cNvSpPr txBox="1"/>
          <p:nvPr/>
        </p:nvSpPr>
        <p:spPr>
          <a:xfrm>
            <a:off x="609600" y="2819400"/>
            <a:ext cx="8077200" cy="3754874"/>
          </a:xfrm>
          <a:prstGeom prst="rect">
            <a:avLst/>
          </a:prstGeom>
          <a:noFill/>
        </p:spPr>
        <p:txBody>
          <a:bodyPr wrap="square" rtlCol="0">
            <a:spAutoFit/>
          </a:bodyPr>
          <a:lstStyle/>
          <a:p>
            <a:pPr marL="285750" indent="-285750">
              <a:buFont typeface="Arial" pitchFamily="34" charset="0"/>
              <a:buChar char="•"/>
            </a:pPr>
            <a:r>
              <a:rPr lang="en-US" sz="2000" dirty="0" smtClean="0">
                <a:solidFill>
                  <a:prstClr val="black"/>
                </a:solidFill>
              </a:rPr>
              <a:t>Staff Performance Evaluation Data annual reporting </a:t>
            </a:r>
          </a:p>
          <a:p>
            <a:pPr marL="742950" lvl="1" indent="-285750">
              <a:buFont typeface="Arial" pitchFamily="34" charset="0"/>
              <a:buChar char="•"/>
            </a:pPr>
            <a:r>
              <a:rPr lang="en-US" sz="2000" dirty="0" smtClean="0">
                <a:solidFill>
                  <a:prstClr val="black"/>
                </a:solidFill>
              </a:rPr>
              <a:t>249 districts and 1993 schools reported certified employee final evaluation data for the 2012-13 evaluation year per IC 20-28-11.5-9</a:t>
            </a:r>
          </a:p>
          <a:p>
            <a:pPr marL="742950" lvl="1" indent="-285750">
              <a:buFont typeface="Arial" pitchFamily="34" charset="0"/>
              <a:buChar char="•"/>
            </a:pPr>
            <a:r>
              <a:rPr lang="en-US" sz="2000" dirty="0" smtClean="0">
                <a:solidFill>
                  <a:prstClr val="black"/>
                </a:solidFill>
              </a:rPr>
              <a:t>LEA aggregate evaluation data available on IDOE website by school, district and teacher prep program per IC 20-28-11.5-9</a:t>
            </a:r>
          </a:p>
          <a:p>
            <a:pPr marL="742950" lvl="1" indent="-285750">
              <a:buFont typeface="Arial" pitchFamily="34" charset="0"/>
              <a:buChar char="•"/>
            </a:pPr>
            <a:r>
              <a:rPr lang="en-US" sz="2000" dirty="0" smtClean="0">
                <a:solidFill>
                  <a:prstClr val="black"/>
                </a:solidFill>
              </a:rPr>
              <a:t>Alignment of teacher evaluation data to A-F school accountability grading transparent</a:t>
            </a:r>
          </a:p>
          <a:p>
            <a:pPr marL="285750" indent="-285750">
              <a:buFont typeface="Arial" pitchFamily="34" charset="0"/>
              <a:buChar char="•"/>
            </a:pPr>
            <a:r>
              <a:rPr lang="en-US" sz="2000" dirty="0" smtClean="0">
                <a:solidFill>
                  <a:prstClr val="black"/>
                </a:solidFill>
              </a:rPr>
              <a:t>Teacher and Principal Evaluation Monitoring</a:t>
            </a:r>
          </a:p>
          <a:p>
            <a:pPr marL="742950" lvl="1" indent="-285750">
              <a:buFont typeface="Arial" pitchFamily="34" charset="0"/>
              <a:buChar char="•"/>
            </a:pPr>
            <a:r>
              <a:rPr lang="en-US" sz="2000" dirty="0" smtClean="0">
                <a:solidFill>
                  <a:prstClr val="black"/>
                </a:solidFill>
              </a:rPr>
              <a:t>13 Outreach specialists monitored over 200 principal evaluations which included implementing teacher evaluation systems and informed LEA  personnel decisions in Priority Schools</a:t>
            </a:r>
          </a:p>
          <a:p>
            <a:pPr marL="742950" lvl="1" indent="-285750">
              <a:buFont typeface="Arial" pitchFamily="34" charset="0"/>
              <a:buChar char="•"/>
            </a:pPr>
            <a:endParaRPr lang="en-US" dirty="0" smtClean="0">
              <a:solidFill>
                <a:prstClr val="black"/>
              </a:solidFill>
            </a:endParaRPr>
          </a:p>
        </p:txBody>
      </p:sp>
    </p:spTree>
    <p:extLst>
      <p:ext uri="{BB962C8B-B14F-4D97-AF65-F5344CB8AC3E}">
        <p14:creationId xmlns:p14="http://schemas.microsoft.com/office/powerpoint/2010/main" val="36015307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8534400" cy="765175"/>
          </a:xfrm>
        </p:spPr>
        <p:txBody>
          <a:bodyPr>
            <a:noAutofit/>
          </a:bodyPr>
          <a:lstStyle/>
          <a:p>
            <a:r>
              <a:rPr lang="en-US" sz="2400" dirty="0" smtClean="0"/>
              <a:t>Designed in Consultation with USED since Monitoring </a:t>
            </a:r>
            <a:br>
              <a:rPr lang="en-US" sz="2400" dirty="0" smtClean="0"/>
            </a:br>
            <a:r>
              <a:rPr lang="en-US" sz="2400" dirty="0" smtClean="0"/>
              <a:t>(Work Complete and Amendment Impetus)</a:t>
            </a:r>
            <a:endParaRPr lang="en-US" sz="2400" dirty="0"/>
          </a:p>
        </p:txBody>
      </p:sp>
      <p:sp>
        <p:nvSpPr>
          <p:cNvPr id="5" name="TextBox 4"/>
          <p:cNvSpPr txBox="1"/>
          <p:nvPr/>
        </p:nvSpPr>
        <p:spPr>
          <a:xfrm>
            <a:off x="609600" y="2438400"/>
            <a:ext cx="8077200" cy="5308402"/>
          </a:xfrm>
          <a:prstGeom prst="rect">
            <a:avLst/>
          </a:prstGeom>
          <a:noFill/>
        </p:spPr>
        <p:txBody>
          <a:bodyPr wrap="square" rtlCol="0">
            <a:spAutoFit/>
          </a:bodyPr>
          <a:lstStyle/>
          <a:p>
            <a:pPr marL="742950" lvl="1" indent="-285750">
              <a:buFont typeface="Arial" pitchFamily="34" charset="0"/>
              <a:buChar char="•"/>
            </a:pPr>
            <a:endParaRPr lang="en-US" dirty="0" smtClean="0">
              <a:solidFill>
                <a:prstClr val="black"/>
              </a:solidFill>
            </a:endParaRPr>
          </a:p>
          <a:p>
            <a:pPr marL="742950" lvl="1" indent="-285750">
              <a:buFont typeface="Arial" pitchFamily="34" charset="0"/>
              <a:buChar char="•"/>
            </a:pPr>
            <a:r>
              <a:rPr lang="en-US" sz="2000" dirty="0" smtClean="0">
                <a:solidFill>
                  <a:prstClr val="black"/>
                </a:solidFill>
              </a:rPr>
              <a:t>Districts  annually submit Accreditation Legal Standard 12-- Evaluation Plan with assurance that the LEA evaluation plan is statutorily compliant with IC 20-28-11.5.  Plans are posted on the IDOE website</a:t>
            </a:r>
          </a:p>
          <a:p>
            <a:pPr marL="742950" lvl="1" indent="-285750">
              <a:buFont typeface="Arial" pitchFamily="34" charset="0"/>
              <a:buChar char="•"/>
            </a:pPr>
            <a:endParaRPr lang="en-US" sz="2000" dirty="0" smtClean="0">
              <a:solidFill>
                <a:prstClr val="black"/>
              </a:solidFill>
            </a:endParaRPr>
          </a:p>
          <a:p>
            <a:pPr marL="742950" lvl="1" indent="-285750">
              <a:buFont typeface="Arial" pitchFamily="34" charset="0"/>
              <a:buChar char="•"/>
            </a:pPr>
            <a:r>
              <a:rPr lang="en-US" sz="2000" dirty="0" smtClean="0">
                <a:solidFill>
                  <a:prstClr val="black"/>
                </a:solidFill>
              </a:rPr>
              <a:t>IDOE reviewed over 200 LEA compensation plans linked to compliant evaluation plans for compliance with IC 20-28-9-1.5; these plans are posted on IDOE website; review required annually</a:t>
            </a:r>
          </a:p>
          <a:p>
            <a:pPr marL="742950" lvl="1" indent="-285750"/>
            <a:endParaRPr lang="en-US" sz="2000" dirty="0" smtClean="0">
              <a:solidFill>
                <a:prstClr val="black"/>
              </a:solidFill>
            </a:endParaRPr>
          </a:p>
          <a:p>
            <a:pPr marL="742950" lvl="1" indent="-285750">
              <a:buFont typeface="Arial" pitchFamily="34" charset="0"/>
              <a:buChar char="•"/>
            </a:pPr>
            <a:r>
              <a:rPr lang="en-US" sz="2000" dirty="0" smtClean="0">
                <a:solidFill>
                  <a:prstClr val="black"/>
                </a:solidFill>
              </a:rPr>
              <a:t>IDOE surveyed LEAs in fall 2013 on evaluation plan implementation with over 700 educators responding. Results are being used to guide development of technical assistance and guidance documents for 2014-15. </a:t>
            </a:r>
          </a:p>
          <a:p>
            <a:pPr marL="742950" lvl="1" indent="-285750">
              <a:buFont typeface="Arial" pitchFamily="34" charset="0"/>
              <a:buChar char="•"/>
            </a:pPr>
            <a:endParaRPr lang="en-US" sz="2000" dirty="0" smtClean="0">
              <a:solidFill>
                <a:prstClr val="black"/>
              </a:solidFill>
            </a:endParaRPr>
          </a:p>
          <a:p>
            <a:pPr marL="742950" lvl="1" indent="-285750">
              <a:buFont typeface="Arial" pitchFamily="34" charset="0"/>
              <a:buChar char="•"/>
            </a:pPr>
            <a:endParaRPr lang="en-US" dirty="0" smtClean="0">
              <a:solidFill>
                <a:prstClr val="black"/>
              </a:solidFill>
            </a:endParaRPr>
          </a:p>
          <a:p>
            <a:pPr marL="742950" lvl="1" indent="-285750">
              <a:buFont typeface="Arial" pitchFamily="34" charset="0"/>
              <a:buChar char="•"/>
            </a:pPr>
            <a:endParaRPr lang="en-US" dirty="0" smtClean="0">
              <a:solidFill>
                <a:prstClr val="black"/>
              </a:solidFill>
            </a:endParaRPr>
          </a:p>
        </p:txBody>
      </p:sp>
    </p:spTree>
    <p:extLst>
      <p:ext uri="{BB962C8B-B14F-4D97-AF65-F5344CB8AC3E}">
        <p14:creationId xmlns:p14="http://schemas.microsoft.com/office/powerpoint/2010/main" val="10678525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8534400" cy="765175"/>
          </a:xfrm>
        </p:spPr>
        <p:txBody>
          <a:bodyPr>
            <a:noAutofit/>
          </a:bodyPr>
          <a:lstStyle/>
          <a:p>
            <a:r>
              <a:rPr lang="en-US" sz="2400" dirty="0" smtClean="0"/>
              <a:t>Designed in Consultation with USED since Monitoring </a:t>
            </a:r>
            <a:br>
              <a:rPr lang="en-US" sz="2400" dirty="0" smtClean="0"/>
            </a:br>
            <a:r>
              <a:rPr lang="en-US" sz="2400" dirty="0" smtClean="0"/>
              <a:t>(Work Complete and Amendment Impetus)</a:t>
            </a:r>
            <a:endParaRPr lang="en-US" sz="2400" dirty="0"/>
          </a:p>
        </p:txBody>
      </p:sp>
      <p:sp>
        <p:nvSpPr>
          <p:cNvPr id="5" name="TextBox 4"/>
          <p:cNvSpPr txBox="1"/>
          <p:nvPr/>
        </p:nvSpPr>
        <p:spPr>
          <a:xfrm>
            <a:off x="609600" y="2819400"/>
            <a:ext cx="8077200" cy="5232202"/>
          </a:xfrm>
          <a:prstGeom prst="rect">
            <a:avLst/>
          </a:prstGeom>
          <a:noFill/>
        </p:spPr>
        <p:txBody>
          <a:bodyPr wrap="square" rtlCol="0">
            <a:spAutoFit/>
          </a:bodyPr>
          <a:lstStyle/>
          <a:p>
            <a:pPr marL="742950" lvl="1" indent="-285750">
              <a:buFont typeface="Arial" pitchFamily="34" charset="0"/>
              <a:buChar char="•"/>
            </a:pPr>
            <a:endParaRPr lang="en-US" dirty="0" smtClean="0">
              <a:solidFill>
                <a:prstClr val="black"/>
              </a:solidFill>
            </a:endParaRPr>
          </a:p>
          <a:p>
            <a:pPr marL="285750" lvl="1" indent="-285750">
              <a:buFont typeface="Arial" pitchFamily="34" charset="0"/>
              <a:buChar char="•"/>
            </a:pPr>
            <a:r>
              <a:rPr lang="en-US" sz="2000" dirty="0" smtClean="0">
                <a:solidFill>
                  <a:prstClr val="black"/>
                </a:solidFill>
              </a:rPr>
              <a:t>IDOE began working with the IU Center for Education and Lifelong Learning in 2011 on the Indiana Teacher Appraisal and Support System (INTASS) tool when the state evaluation model was first implemented. IDOE has a representative on the INTASS advisory board.</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INTASS is a tool for LEAs to assess the effectiveness of their evaluation system and to identify opportunities for improving their evaluation plans and implementation; INTASS tool is currently being piloted; will be ready for LEA use in 2014-15 school year.</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New principal licensure exam (effective 2/2014)  is aligned to RISE 2.0 Principal Effectiveness Rubric </a:t>
            </a:r>
          </a:p>
          <a:p>
            <a:pPr marL="285750" lvl="1" indent="-285750">
              <a:buFont typeface="Arial" pitchFamily="34" charset="0"/>
              <a:buChar char="•"/>
            </a:pPr>
            <a:endParaRPr lang="en-US" sz="2000" dirty="0" smtClean="0">
              <a:solidFill>
                <a:prstClr val="black"/>
              </a:solidFill>
            </a:endParaRPr>
          </a:p>
          <a:p>
            <a:pPr marL="742950" lvl="1" indent="-285750">
              <a:buFont typeface="Arial" pitchFamily="34" charset="0"/>
              <a:buChar char="•"/>
            </a:pPr>
            <a:endParaRPr lang="en-US" sz="2000" dirty="0" smtClean="0">
              <a:solidFill>
                <a:prstClr val="black"/>
              </a:solidFill>
            </a:endParaRPr>
          </a:p>
          <a:p>
            <a:pPr marL="742950" lvl="1" indent="-285750">
              <a:buFont typeface="Arial" pitchFamily="34" charset="0"/>
              <a:buChar char="•"/>
            </a:pPr>
            <a:endParaRPr lang="en-US" dirty="0" smtClean="0">
              <a:solidFill>
                <a:prstClr val="black"/>
              </a:solidFill>
            </a:endParaRPr>
          </a:p>
          <a:p>
            <a:pPr marL="742950" lvl="1" indent="-285750">
              <a:buFont typeface="Arial" pitchFamily="34" charset="0"/>
              <a:buChar char="•"/>
            </a:pPr>
            <a:endParaRPr lang="en-US" dirty="0" smtClean="0">
              <a:solidFill>
                <a:prstClr val="black"/>
              </a:solidFill>
            </a:endParaRPr>
          </a:p>
        </p:txBody>
      </p:sp>
    </p:spTree>
    <p:extLst>
      <p:ext uri="{BB962C8B-B14F-4D97-AF65-F5344CB8AC3E}">
        <p14:creationId xmlns:p14="http://schemas.microsoft.com/office/powerpoint/2010/main" val="8810402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765175"/>
          </a:xfrm>
        </p:spPr>
        <p:txBody>
          <a:bodyPr>
            <a:noAutofit/>
          </a:bodyPr>
          <a:lstStyle/>
          <a:p>
            <a:r>
              <a:rPr lang="en-US" sz="2400" dirty="0" smtClean="0"/>
              <a:t>Next Steps Designed in Consultation with USED since Monitoring (Work Outlined to be Complete and Amendment Impetus)</a:t>
            </a:r>
            <a:endParaRPr lang="en-US" sz="2400" dirty="0"/>
          </a:p>
        </p:txBody>
      </p:sp>
      <p:sp>
        <p:nvSpPr>
          <p:cNvPr id="4" name="TextBox 3"/>
          <p:cNvSpPr txBox="1"/>
          <p:nvPr/>
        </p:nvSpPr>
        <p:spPr>
          <a:xfrm>
            <a:off x="533400" y="2895600"/>
            <a:ext cx="8077200" cy="4169628"/>
          </a:xfrm>
          <a:prstGeom prst="rect">
            <a:avLst/>
          </a:prstGeom>
          <a:noFill/>
        </p:spPr>
        <p:txBody>
          <a:bodyPr wrap="square" rtlCol="0">
            <a:spAutoFit/>
          </a:bodyPr>
          <a:lstStyle/>
          <a:p>
            <a:pPr marL="285750" lvl="1" indent="-285750">
              <a:buFont typeface="Arial" pitchFamily="34" charset="0"/>
              <a:buChar char="•"/>
            </a:pPr>
            <a:r>
              <a:rPr lang="en-US" sz="2000" dirty="0" smtClean="0">
                <a:solidFill>
                  <a:prstClr val="black"/>
                </a:solidFill>
              </a:rPr>
              <a:t> Priority schools will be targeted to receive technical assistance to develop more Highly Effective teachers and principals in partnership with IDOE Outreach staff</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IDOE will offer competitive grant opportunities for schools to retain and develop Highly Effective educators. </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IDOE will augment guidance materials for creating SLOs for SPED and EL in collaboration with IDOE EL and SPED staff</a:t>
            </a:r>
          </a:p>
          <a:p>
            <a:pPr marL="285750" lvl="1" indent="-285750"/>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IDOE will identify resources to assist LEAs to develop SLOs in non-state tested subjects, such as the Northern IN Assessment and Evaluation Consortium</a:t>
            </a:r>
          </a:p>
        </p:txBody>
      </p:sp>
    </p:spTree>
    <p:extLst>
      <p:ext uri="{BB962C8B-B14F-4D97-AF65-F5344CB8AC3E}">
        <p14:creationId xmlns:p14="http://schemas.microsoft.com/office/powerpoint/2010/main" val="33485205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765175"/>
          </a:xfrm>
        </p:spPr>
        <p:txBody>
          <a:bodyPr>
            <a:noAutofit/>
          </a:bodyPr>
          <a:lstStyle/>
          <a:p>
            <a:r>
              <a:rPr lang="en-US" sz="2400" dirty="0" smtClean="0"/>
              <a:t>Next Steps Designed in Consultation with USED since Monitoring (Work Outlined to be Complete and Amendment Impetus)</a:t>
            </a:r>
            <a:endParaRPr lang="en-US" sz="2400" dirty="0"/>
          </a:p>
        </p:txBody>
      </p:sp>
      <p:sp>
        <p:nvSpPr>
          <p:cNvPr id="4" name="TextBox 3"/>
          <p:cNvSpPr txBox="1"/>
          <p:nvPr/>
        </p:nvSpPr>
        <p:spPr>
          <a:xfrm>
            <a:off x="533400" y="2971800"/>
            <a:ext cx="8077200" cy="3170099"/>
          </a:xfrm>
          <a:prstGeom prst="rect">
            <a:avLst/>
          </a:prstGeom>
          <a:noFill/>
        </p:spPr>
        <p:txBody>
          <a:bodyPr wrap="square" rtlCol="0">
            <a:spAutoFit/>
          </a:bodyPr>
          <a:lstStyle/>
          <a:p>
            <a:pPr marL="285750" lvl="1" indent="-285750">
              <a:buFont typeface="Arial" pitchFamily="34" charset="0"/>
              <a:buChar char="•"/>
            </a:pPr>
            <a:r>
              <a:rPr lang="en-US" sz="2000" dirty="0" smtClean="0">
                <a:solidFill>
                  <a:prstClr val="black"/>
                </a:solidFill>
              </a:rPr>
              <a:t>Partner with Outreach Coordinators and  IASP “Schools to Watch” to match leaders in high performing middle schools as mentors to leaders struggling with instructional leadership and effective staff support</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IDOE will continue to partner with the IU Center for Education and Lifelong Learning and the INTASS advisory board in the development of online modules for evaluator training using best practices, projected to be available by the 2015-16 school year</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endParaRPr lang="en-US" sz="2000" dirty="0" smtClean="0">
              <a:solidFill>
                <a:prstClr val="black"/>
              </a:solidFill>
            </a:endParaRPr>
          </a:p>
        </p:txBody>
      </p:sp>
    </p:spTree>
    <p:extLst>
      <p:ext uri="{BB962C8B-B14F-4D97-AF65-F5344CB8AC3E}">
        <p14:creationId xmlns:p14="http://schemas.microsoft.com/office/powerpoint/2010/main" val="20342273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1"/>
            <a:ext cx="8686800" cy="838199"/>
          </a:xfrm>
        </p:spPr>
        <p:txBody>
          <a:bodyPr>
            <a:noAutofit/>
          </a:bodyPr>
          <a:lstStyle/>
          <a:p>
            <a:r>
              <a:rPr lang="en-US" sz="2400" dirty="0" smtClean="0"/>
              <a:t>Next Steps Designed in Consultation with USED since Monitoring (Work Outlined to be Complete and Amendment Impetus)</a:t>
            </a:r>
            <a:endParaRPr lang="en-US" sz="2400" dirty="0"/>
          </a:p>
        </p:txBody>
      </p:sp>
      <p:sp>
        <p:nvSpPr>
          <p:cNvPr id="4" name="TextBox 3"/>
          <p:cNvSpPr txBox="1"/>
          <p:nvPr/>
        </p:nvSpPr>
        <p:spPr>
          <a:xfrm>
            <a:off x="304800" y="2514600"/>
            <a:ext cx="8839200" cy="4401205"/>
          </a:xfrm>
          <a:prstGeom prst="rect">
            <a:avLst/>
          </a:prstGeom>
          <a:noFill/>
        </p:spPr>
        <p:txBody>
          <a:bodyPr wrap="square" rtlCol="0">
            <a:spAutoFit/>
          </a:bodyPr>
          <a:lstStyle/>
          <a:p>
            <a:pPr marL="285750" lvl="1" indent="-285750">
              <a:buFont typeface="Arial" pitchFamily="34" charset="0"/>
              <a:buChar char="•"/>
            </a:pPr>
            <a:r>
              <a:rPr lang="en-US" sz="2000" dirty="0" smtClean="0">
                <a:solidFill>
                  <a:prstClr val="black"/>
                </a:solidFill>
              </a:rPr>
              <a:t>IDOE will provide feedback to LEAs based on onsite monitoring of implementation of teacher and principal evaluation systems to inform professional development and identify best practices to be shared across districts in the state  </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Educator Effectiveness staff will monitor districts in each region that reported high percentages of N/A (staff not evaluated) </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Continue IDOE’s partnership with Great Lakes Comprehensive Center (GLCC) to assess and refine IDOE’s monitoring process and provide LEAs with enhanced technical assistance</a:t>
            </a:r>
          </a:p>
          <a:p>
            <a:pPr marL="285750" lvl="1" indent="-285750">
              <a:buFont typeface="Arial" pitchFamily="34" charset="0"/>
              <a:buChar char="•"/>
            </a:pPr>
            <a:endParaRPr lang="en-US" sz="2000" dirty="0" smtClean="0">
              <a:solidFill>
                <a:prstClr val="black"/>
              </a:solidFill>
            </a:endParaRPr>
          </a:p>
          <a:p>
            <a:pPr marL="285750" lvl="1" indent="-285750">
              <a:buFont typeface="Arial" pitchFamily="34" charset="0"/>
              <a:buChar char="•"/>
            </a:pPr>
            <a:r>
              <a:rPr lang="en-US" sz="2000" dirty="0" smtClean="0">
                <a:solidFill>
                  <a:prstClr val="black"/>
                </a:solidFill>
              </a:rPr>
              <a:t>Outreach Coordinators will continue to monitor Focus and Priority Schools  teacher and principal evaluation systems through Turnaround Principles</a:t>
            </a:r>
          </a:p>
        </p:txBody>
      </p:sp>
    </p:spTree>
    <p:extLst>
      <p:ext uri="{BB962C8B-B14F-4D97-AF65-F5344CB8AC3E}">
        <p14:creationId xmlns:p14="http://schemas.microsoft.com/office/powerpoint/2010/main" val="39420985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765175"/>
          </a:xfrm>
        </p:spPr>
        <p:txBody>
          <a:bodyPr>
            <a:noAutofit/>
          </a:bodyPr>
          <a:lstStyle/>
          <a:p>
            <a:r>
              <a:rPr lang="en-US" sz="2400" dirty="0" smtClean="0"/>
              <a:t>Next Steps Designed in Consultation with USED since Monitoring (Work Outlined to be Complete and Amendment Impetus)</a:t>
            </a:r>
            <a:endParaRPr lang="en-US" sz="2400" dirty="0"/>
          </a:p>
        </p:txBody>
      </p:sp>
      <p:sp>
        <p:nvSpPr>
          <p:cNvPr id="4" name="TextBox 3"/>
          <p:cNvSpPr txBox="1"/>
          <p:nvPr/>
        </p:nvSpPr>
        <p:spPr>
          <a:xfrm>
            <a:off x="533400" y="3276600"/>
            <a:ext cx="8077200" cy="3847207"/>
          </a:xfrm>
          <a:prstGeom prst="rect">
            <a:avLst/>
          </a:prstGeom>
          <a:noFill/>
        </p:spPr>
        <p:txBody>
          <a:bodyPr wrap="square" rtlCol="0">
            <a:spAutoFit/>
          </a:bodyPr>
          <a:lstStyle/>
          <a:p>
            <a:r>
              <a:rPr lang="en-US" sz="1600" dirty="0" smtClean="0">
                <a:solidFill>
                  <a:prstClr val="black"/>
                </a:solidFill>
              </a:rPr>
              <a:t>●</a:t>
            </a:r>
            <a:r>
              <a:rPr lang="en-US" sz="2000" dirty="0" smtClean="0">
                <a:solidFill>
                  <a:prstClr val="black"/>
                </a:solidFill>
              </a:rPr>
              <a:t>Amend the ESEA Waiver request to reflect the current version of the state evaluation model (RISE 2.0)</a:t>
            </a:r>
          </a:p>
          <a:p>
            <a:endParaRPr lang="en-US" sz="2000" dirty="0" smtClean="0">
              <a:solidFill>
                <a:prstClr val="black"/>
              </a:solidFill>
            </a:endParaRPr>
          </a:p>
          <a:p>
            <a:r>
              <a:rPr lang="en-US" sz="2000" dirty="0" smtClean="0">
                <a:solidFill>
                  <a:prstClr val="black"/>
                </a:solidFill>
              </a:rPr>
              <a:t>●Amend the ESEA Waiver request to reflect the modification of the weighting of student growth and achievement data in the summative evaluation component of the state evaluation model for the 2012-13 school year only (RISE 2.5) due to state testing disruptions that compromised public confidence in the data; reflect that weighting percentages have returned to the levels in RISE 2.0 for 2013-14 and onward  </a:t>
            </a:r>
          </a:p>
          <a:p>
            <a:endParaRPr lang="en-US" sz="1600" dirty="0" smtClean="0">
              <a:solidFill>
                <a:prstClr val="black"/>
              </a:solidFill>
            </a:endParaRPr>
          </a:p>
          <a:p>
            <a:endParaRPr lang="en-US" sz="1600" b="1" u="sng" dirty="0" smtClean="0">
              <a:solidFill>
                <a:prstClr val="black"/>
              </a:solidFill>
            </a:endParaRPr>
          </a:p>
          <a:p>
            <a:endParaRPr lang="en-US" sz="1600" dirty="0" smtClean="0">
              <a:solidFill>
                <a:prstClr val="black"/>
              </a:solidFill>
            </a:endParaRPr>
          </a:p>
          <a:p>
            <a:endParaRPr lang="en-US" sz="1600" dirty="0" smtClean="0">
              <a:solidFill>
                <a:prstClr val="black"/>
              </a:solidFill>
            </a:endParaRPr>
          </a:p>
        </p:txBody>
      </p:sp>
    </p:spTree>
    <p:extLst>
      <p:ext uri="{BB962C8B-B14F-4D97-AF65-F5344CB8AC3E}">
        <p14:creationId xmlns:p14="http://schemas.microsoft.com/office/powerpoint/2010/main" val="153670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a:bodyPr>
          <a:lstStyle/>
          <a:p>
            <a:r>
              <a:rPr lang="en-US" sz="3600" dirty="0" smtClean="0"/>
              <a:t>Part B Monitoring Reflected…</a:t>
            </a:r>
            <a:br>
              <a:rPr lang="en-US" sz="3600" dirty="0" smtClean="0"/>
            </a:br>
            <a:r>
              <a:rPr lang="en-US" sz="3600" dirty="0"/>
              <a:t/>
            </a:r>
            <a:br>
              <a:rPr lang="en-US" sz="3600" dirty="0"/>
            </a:br>
            <a:r>
              <a:rPr lang="en-US" sz="3600" dirty="0" smtClean="0"/>
              <a:t>Conditions being placed on Indiana’s Waiver based upon </a:t>
            </a:r>
            <a:r>
              <a:rPr lang="en-US" sz="3600" u="sng" dirty="0" smtClean="0"/>
              <a:t>implementation </a:t>
            </a:r>
            <a:r>
              <a:rPr lang="en-US" sz="3600" dirty="0" smtClean="0"/>
              <a:t>since approval in February 2012-</a:t>
            </a:r>
            <a:br>
              <a:rPr lang="en-US" sz="3600" dirty="0" smtClean="0"/>
            </a:br>
            <a:r>
              <a:rPr lang="en-US" sz="3600" dirty="0" smtClean="0"/>
              <a:t>August 21-22</a:t>
            </a:r>
            <a:endParaRPr lang="en-US" sz="2700" dirty="0"/>
          </a:p>
        </p:txBody>
      </p:sp>
    </p:spTree>
    <p:extLst>
      <p:ext uri="{BB962C8B-B14F-4D97-AF65-F5344CB8AC3E}">
        <p14:creationId xmlns:p14="http://schemas.microsoft.com/office/powerpoint/2010/main" val="14858732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765175"/>
          </a:xfrm>
        </p:spPr>
        <p:txBody>
          <a:bodyPr>
            <a:noAutofit/>
          </a:bodyPr>
          <a:lstStyle/>
          <a:p>
            <a:r>
              <a:rPr lang="en-US" sz="2400" dirty="0" smtClean="0"/>
              <a:t>Next Steps Designed in Consultation with USED since Monitoring (Work Outlined to be Complete and Amendment Impetus)</a:t>
            </a:r>
            <a:endParaRPr lang="en-US" sz="2400" dirty="0"/>
          </a:p>
        </p:txBody>
      </p:sp>
      <p:sp>
        <p:nvSpPr>
          <p:cNvPr id="4" name="TextBox 3"/>
          <p:cNvSpPr txBox="1"/>
          <p:nvPr/>
        </p:nvSpPr>
        <p:spPr>
          <a:xfrm>
            <a:off x="533400" y="3276600"/>
            <a:ext cx="8077200" cy="3539430"/>
          </a:xfrm>
          <a:prstGeom prst="rect">
            <a:avLst/>
          </a:prstGeom>
          <a:noFill/>
        </p:spPr>
        <p:txBody>
          <a:bodyPr wrap="square" rtlCol="0">
            <a:spAutoFit/>
          </a:bodyPr>
          <a:lstStyle/>
          <a:p>
            <a:r>
              <a:rPr lang="en-US" sz="1600" dirty="0" smtClean="0">
                <a:solidFill>
                  <a:prstClr val="black"/>
                </a:solidFill>
              </a:rPr>
              <a:t>●</a:t>
            </a:r>
            <a:r>
              <a:rPr lang="en-US" sz="2000" dirty="0" smtClean="0">
                <a:solidFill>
                  <a:prstClr val="black"/>
                </a:solidFill>
              </a:rPr>
              <a:t>Collaborate with IASP, IAPSS and IDOE Outreach to identify, develop and deliver needed technical assistance to support principal evaluation systems through web ex, video, conferences, ESC personnel, etc. </a:t>
            </a:r>
          </a:p>
          <a:p>
            <a:endParaRPr lang="en-US" sz="2000" dirty="0" smtClean="0">
              <a:solidFill>
                <a:prstClr val="black"/>
              </a:solidFill>
            </a:endParaRPr>
          </a:p>
          <a:p>
            <a:r>
              <a:rPr lang="en-US" sz="2000" dirty="0" smtClean="0">
                <a:solidFill>
                  <a:prstClr val="black"/>
                </a:solidFill>
              </a:rPr>
              <a:t>● Collaborate with Outreach to support LEA personnel decisions that ensure strong leadership in Priority schools by analyzing evaluation ratings and student achievement results relative to Priority school principals’ performance.   </a:t>
            </a:r>
          </a:p>
          <a:p>
            <a:endParaRPr lang="en-US" sz="1600" dirty="0" smtClean="0">
              <a:solidFill>
                <a:prstClr val="black"/>
              </a:solidFill>
            </a:endParaRPr>
          </a:p>
          <a:p>
            <a:endParaRPr lang="en-US" sz="1600" b="1" u="sng" dirty="0" smtClean="0">
              <a:solidFill>
                <a:prstClr val="black"/>
              </a:solidFill>
            </a:endParaRPr>
          </a:p>
          <a:p>
            <a:endParaRPr lang="en-US" sz="1600" dirty="0" smtClean="0">
              <a:solidFill>
                <a:prstClr val="black"/>
              </a:solidFill>
            </a:endParaRPr>
          </a:p>
          <a:p>
            <a:endParaRPr lang="en-US" sz="1600" dirty="0" smtClean="0">
              <a:solidFill>
                <a:prstClr val="black"/>
              </a:solidFill>
            </a:endParaRPr>
          </a:p>
        </p:txBody>
      </p:sp>
    </p:spTree>
    <p:extLst>
      <p:ext uri="{BB962C8B-B14F-4D97-AF65-F5344CB8AC3E}">
        <p14:creationId xmlns:p14="http://schemas.microsoft.com/office/powerpoint/2010/main" val="24613699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765175"/>
          </a:xfrm>
        </p:spPr>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800" b="1" dirty="0" smtClean="0"/>
              <a:t>Expectations from USED</a:t>
            </a:r>
            <a:r>
              <a:rPr lang="en-US" sz="2400" dirty="0" smtClean="0"/>
              <a:t/>
            </a:r>
            <a:br>
              <a:rPr lang="en-US" sz="2400" dirty="0" smtClean="0"/>
            </a:br>
            <a:r>
              <a:rPr lang="en-US" sz="2400" dirty="0"/>
              <a:t/>
            </a:r>
            <a:br>
              <a:rPr lang="en-US" sz="2400" dirty="0"/>
            </a:br>
            <a:r>
              <a:rPr lang="en-US" sz="2400" dirty="0" smtClean="0"/>
              <a:t>-Receive Waiver Amendments/High Quality Plans no later than </a:t>
            </a:r>
            <a:br>
              <a:rPr lang="en-US" sz="2400" dirty="0" smtClean="0"/>
            </a:br>
            <a:r>
              <a:rPr lang="en-US" sz="2400" dirty="0" smtClean="0"/>
              <a:t>June 30, 2014</a:t>
            </a:r>
            <a:br>
              <a:rPr lang="en-US" sz="2400" dirty="0" smtClean="0"/>
            </a:br>
            <a:r>
              <a:rPr lang="en-US" sz="2400" dirty="0"/>
              <a:t/>
            </a:r>
            <a:br>
              <a:rPr lang="en-US" sz="2400" dirty="0"/>
            </a:br>
            <a:r>
              <a:rPr lang="en-US" sz="2400" dirty="0" smtClean="0"/>
              <a:t>-3 Documents Required</a:t>
            </a:r>
            <a:br>
              <a:rPr lang="en-US" sz="2400" dirty="0" smtClean="0"/>
            </a:br>
            <a:r>
              <a:rPr lang="en-US" sz="2400" dirty="0" smtClean="0"/>
              <a:t/>
            </a:r>
            <a:br>
              <a:rPr lang="en-US" sz="2400" dirty="0" smtClean="0"/>
            </a:br>
            <a:r>
              <a:rPr lang="en-US" sz="2400" dirty="0" smtClean="0"/>
              <a:t>1. Chart of amendments</a:t>
            </a:r>
            <a:br>
              <a:rPr lang="en-US" sz="2400" dirty="0" smtClean="0"/>
            </a:br>
            <a:r>
              <a:rPr lang="en-US" sz="2400" dirty="0" smtClean="0"/>
              <a:t>2. Amendments/High Quality Plans</a:t>
            </a:r>
            <a:br>
              <a:rPr lang="en-US" sz="2400" dirty="0" smtClean="0"/>
            </a:br>
            <a:r>
              <a:rPr lang="en-US" sz="2400" dirty="0" smtClean="0"/>
              <a:t>3. Red Line Copy Linking Amendments/High Quality Plans</a:t>
            </a:r>
            <a:br>
              <a:rPr lang="en-US" sz="2400" dirty="0" smtClean="0"/>
            </a:br>
            <a:r>
              <a:rPr lang="en-US" sz="2400" dirty="0" smtClean="0"/>
              <a:t>to Waiver of 2012</a:t>
            </a:r>
            <a:endParaRPr lang="en-US" sz="2400" dirty="0"/>
          </a:p>
        </p:txBody>
      </p:sp>
      <p:sp>
        <p:nvSpPr>
          <p:cNvPr id="4" name="TextBox 3"/>
          <p:cNvSpPr txBox="1"/>
          <p:nvPr/>
        </p:nvSpPr>
        <p:spPr>
          <a:xfrm>
            <a:off x="609600" y="3307915"/>
            <a:ext cx="8077200" cy="1077218"/>
          </a:xfrm>
          <a:prstGeom prst="rect">
            <a:avLst/>
          </a:prstGeom>
          <a:noFill/>
        </p:spPr>
        <p:txBody>
          <a:bodyPr wrap="square" rtlCol="0">
            <a:spAutoFit/>
          </a:bodyPr>
          <a:lstStyle/>
          <a:p>
            <a:endParaRPr lang="en-US" sz="1600" dirty="0" smtClean="0">
              <a:solidFill>
                <a:prstClr val="black"/>
              </a:solidFill>
            </a:endParaRPr>
          </a:p>
          <a:p>
            <a:endParaRPr lang="en-US" sz="1600" b="1" u="sng" dirty="0" smtClean="0">
              <a:solidFill>
                <a:prstClr val="black"/>
              </a:solidFill>
            </a:endParaRPr>
          </a:p>
          <a:p>
            <a:endParaRPr lang="en-US" sz="1600" dirty="0" smtClean="0">
              <a:solidFill>
                <a:prstClr val="black"/>
              </a:solidFill>
            </a:endParaRPr>
          </a:p>
          <a:p>
            <a:endParaRPr lang="en-US" sz="1600" dirty="0" smtClean="0">
              <a:solidFill>
                <a:prstClr val="black"/>
              </a:solidFill>
            </a:endParaRPr>
          </a:p>
        </p:txBody>
      </p:sp>
    </p:spTree>
    <p:extLst>
      <p:ext uri="{BB962C8B-B14F-4D97-AF65-F5344CB8AC3E}">
        <p14:creationId xmlns:p14="http://schemas.microsoft.com/office/powerpoint/2010/main" val="17736867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63825"/>
            <a:ext cx="8686800" cy="2746375"/>
          </a:xfrm>
        </p:spPr>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endParaRPr lang="en-US" sz="2400" dirty="0"/>
          </a:p>
        </p:txBody>
      </p:sp>
      <p:sp>
        <p:nvSpPr>
          <p:cNvPr id="4" name="TextBox 3"/>
          <p:cNvSpPr txBox="1"/>
          <p:nvPr/>
        </p:nvSpPr>
        <p:spPr>
          <a:xfrm>
            <a:off x="-457200" y="4114800"/>
            <a:ext cx="8077200" cy="1077218"/>
          </a:xfrm>
          <a:prstGeom prst="rect">
            <a:avLst/>
          </a:prstGeom>
          <a:noFill/>
        </p:spPr>
        <p:txBody>
          <a:bodyPr wrap="square" rtlCol="0">
            <a:spAutoFit/>
          </a:bodyPr>
          <a:lstStyle/>
          <a:p>
            <a:endParaRPr lang="en-US" sz="1600" dirty="0" smtClean="0">
              <a:solidFill>
                <a:prstClr val="black"/>
              </a:solidFill>
            </a:endParaRPr>
          </a:p>
          <a:p>
            <a:endParaRPr lang="en-US" sz="1600" b="1" u="sng" dirty="0" smtClean="0">
              <a:solidFill>
                <a:prstClr val="black"/>
              </a:solidFill>
            </a:endParaRPr>
          </a:p>
          <a:p>
            <a:endParaRPr lang="en-US" sz="1600" dirty="0" smtClean="0">
              <a:solidFill>
                <a:prstClr val="black"/>
              </a:solidFill>
            </a:endParaRPr>
          </a:p>
          <a:p>
            <a:endParaRPr lang="en-US" sz="1600" dirty="0" smtClean="0">
              <a:solidFill>
                <a:prstClr val="black"/>
              </a:solidFill>
            </a:endParaRPr>
          </a:p>
        </p:txBody>
      </p:sp>
      <p:sp>
        <p:nvSpPr>
          <p:cNvPr id="3" name="TextBox 2"/>
          <p:cNvSpPr txBox="1"/>
          <p:nvPr/>
        </p:nvSpPr>
        <p:spPr>
          <a:xfrm>
            <a:off x="685800" y="2514600"/>
            <a:ext cx="7543800" cy="3785652"/>
          </a:xfrm>
          <a:prstGeom prst="rect">
            <a:avLst/>
          </a:prstGeom>
          <a:noFill/>
        </p:spPr>
        <p:txBody>
          <a:bodyPr wrap="square" rtlCol="0">
            <a:spAutoFit/>
          </a:bodyPr>
          <a:lstStyle/>
          <a:p>
            <a:pPr algn="ctr"/>
            <a:r>
              <a:rPr lang="en-US" sz="4000" dirty="0" smtClean="0"/>
              <a:t>Expectations of Indiana Department of Education</a:t>
            </a:r>
          </a:p>
          <a:p>
            <a:pPr algn="ctr"/>
            <a:endParaRPr lang="en-US" sz="4000" dirty="0"/>
          </a:p>
          <a:p>
            <a:pPr algn="ctr"/>
            <a:r>
              <a:rPr lang="en-US" sz="4000" dirty="0" smtClean="0"/>
              <a:t>Full Approval of Waiver through June 30, 2015</a:t>
            </a:r>
          </a:p>
          <a:p>
            <a:pPr algn="ctr"/>
            <a:endParaRPr lang="en-US" sz="4000" dirty="0"/>
          </a:p>
        </p:txBody>
      </p:sp>
    </p:spTree>
    <p:extLst>
      <p:ext uri="{BB962C8B-B14F-4D97-AF65-F5344CB8AC3E}">
        <p14:creationId xmlns:p14="http://schemas.microsoft.com/office/powerpoint/2010/main" val="386669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fontScale="90000"/>
          </a:bodyPr>
          <a:lstStyle/>
          <a:p>
            <a:r>
              <a:rPr lang="en-US" sz="3600" dirty="0" smtClean="0"/>
              <a:t>Part B Monitoring Reflected…</a:t>
            </a:r>
            <a:br>
              <a:rPr lang="en-US" sz="3600" dirty="0" smtClean="0"/>
            </a:br>
            <a:r>
              <a:rPr lang="en-US" sz="3600" dirty="0"/>
              <a:t/>
            </a:r>
            <a:br>
              <a:rPr lang="en-US" sz="3600" dirty="0"/>
            </a:br>
            <a:r>
              <a:rPr lang="en-US" sz="3600" dirty="0" smtClean="0"/>
              <a:t>From USED… “Part B monitoring aims to continue the collaborative relationship begun during the request approval process, provided ED with a deeper understanding of each SEAs goals and approaches to implementing flexibility…”</a:t>
            </a:r>
            <a:endParaRPr lang="en-US" sz="2700" dirty="0"/>
          </a:p>
        </p:txBody>
      </p:sp>
    </p:spTree>
    <p:extLst>
      <p:ext uri="{BB962C8B-B14F-4D97-AF65-F5344CB8AC3E}">
        <p14:creationId xmlns:p14="http://schemas.microsoft.com/office/powerpoint/2010/main" val="1717757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a:bodyPr>
          <a:lstStyle/>
          <a:p>
            <a:r>
              <a:rPr lang="en-US" sz="3200" dirty="0" smtClean="0"/>
              <a:t>Part B Monitoring Next Steps…</a:t>
            </a:r>
            <a:br>
              <a:rPr lang="en-US" sz="3200" dirty="0" smtClean="0"/>
            </a:br>
            <a:r>
              <a:rPr lang="en-US" sz="3200" dirty="0"/>
              <a:t/>
            </a:r>
            <a:br>
              <a:rPr lang="en-US" sz="3200" dirty="0"/>
            </a:br>
            <a:r>
              <a:rPr lang="en-US" sz="3200" dirty="0" smtClean="0"/>
              <a:t>“Indiana will have until 60 days from May, that is Monday, June 30, to submit its extension request for approval of Flexibility through the 2014-2015 school year, which will include its responses to the next steps.”</a:t>
            </a:r>
            <a:endParaRPr lang="en-US" sz="3200" dirty="0"/>
          </a:p>
        </p:txBody>
      </p:sp>
    </p:spTree>
    <p:extLst>
      <p:ext uri="{BB962C8B-B14F-4D97-AF65-F5344CB8AC3E}">
        <p14:creationId xmlns:p14="http://schemas.microsoft.com/office/powerpoint/2010/main" val="124717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a:bodyPr>
          <a:lstStyle/>
          <a:p>
            <a:r>
              <a:rPr lang="en-US" sz="3600" dirty="0" smtClean="0"/>
              <a:t>Part B Monitoring Next Steps</a:t>
            </a:r>
            <a:br>
              <a:rPr lang="en-US" sz="3600" dirty="0" smtClean="0"/>
            </a:br>
            <a:r>
              <a:rPr lang="en-US" sz="3600" dirty="0"/>
              <a:t/>
            </a:r>
            <a:br>
              <a:rPr lang="en-US" sz="3600" dirty="0"/>
            </a:br>
            <a:r>
              <a:rPr lang="en-US" sz="2400" dirty="0" smtClean="0"/>
              <a:t>-Indiana as an assigned USED technical team</a:t>
            </a:r>
            <a:br>
              <a:rPr lang="en-US" sz="2400" dirty="0" smtClean="0"/>
            </a:br>
            <a:r>
              <a:rPr lang="en-US" sz="2400" dirty="0" smtClean="0"/>
              <a:t/>
            </a:r>
            <a:br>
              <a:rPr lang="en-US" sz="2400" dirty="0" smtClean="0"/>
            </a:br>
            <a:r>
              <a:rPr lang="en-US" sz="2400" dirty="0" smtClean="0"/>
              <a:t>-USED technical team lead has been an ongoing collaborative partner with IDOE</a:t>
            </a:r>
            <a:br>
              <a:rPr lang="en-US" sz="2400" dirty="0" smtClean="0"/>
            </a:br>
            <a:r>
              <a:rPr lang="en-US" sz="2400" dirty="0" smtClean="0"/>
              <a:t/>
            </a:r>
            <a:br>
              <a:rPr lang="en-US" sz="2400" dirty="0" smtClean="0"/>
            </a:br>
            <a:r>
              <a:rPr lang="en-US" sz="2400" dirty="0" smtClean="0"/>
              <a:t>-According to USED same team lead will act as our point person for planning calls, and for ongoing technical assistance on submitted amendment </a:t>
            </a:r>
            <a:r>
              <a:rPr lang="en-US" sz="2400" u="sng" dirty="0" smtClean="0"/>
              <a:t>draft</a:t>
            </a:r>
            <a:r>
              <a:rPr lang="en-US" sz="2400" dirty="0" smtClean="0"/>
              <a:t> work</a:t>
            </a:r>
            <a:endParaRPr lang="en-US" sz="2400" dirty="0"/>
          </a:p>
        </p:txBody>
      </p:sp>
    </p:spTree>
    <p:extLst>
      <p:ext uri="{BB962C8B-B14F-4D97-AF65-F5344CB8AC3E}">
        <p14:creationId xmlns:p14="http://schemas.microsoft.com/office/powerpoint/2010/main" val="106739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a:bodyPr>
          <a:lstStyle/>
          <a:p>
            <a:r>
              <a:rPr lang="en-US" sz="3600" dirty="0" smtClean="0"/>
              <a:t>Timeline</a:t>
            </a:r>
            <a:br>
              <a:rPr lang="en-US" sz="3600" dirty="0" smtClean="0"/>
            </a:br>
            <a:r>
              <a:rPr lang="en-US" sz="3600" dirty="0" smtClean="0"/>
              <a:t/>
            </a:r>
            <a:br>
              <a:rPr lang="en-US" sz="3600" dirty="0" smtClean="0"/>
            </a:br>
            <a:r>
              <a:rPr lang="en-US" sz="1800" dirty="0" smtClean="0"/>
              <a:t>5/14/14    Submit hierarchical call schedule to USED </a:t>
            </a:r>
            <a:r>
              <a:rPr lang="en-US" sz="1800" dirty="0"/>
              <a:t/>
            </a:r>
            <a:br>
              <a:rPr lang="en-US" sz="1800" dirty="0"/>
            </a:br>
            <a:r>
              <a:rPr lang="en-US" sz="1800" dirty="0" smtClean="0"/>
              <a:t/>
            </a:r>
            <a:br>
              <a:rPr lang="en-US" sz="1800" dirty="0" smtClean="0"/>
            </a:br>
            <a:r>
              <a:rPr lang="en-US" sz="1800" dirty="0" smtClean="0"/>
              <a:t>5/16/14 - 6/6/14  Twice weekly USED Topic Specific Calls</a:t>
            </a:r>
            <a:br>
              <a:rPr lang="en-US" sz="1800" dirty="0" smtClean="0"/>
            </a:br>
            <a:r>
              <a:rPr lang="en-US" sz="1800" dirty="0" smtClean="0"/>
              <a:t/>
            </a:r>
            <a:br>
              <a:rPr lang="en-US" sz="1800" dirty="0" smtClean="0"/>
            </a:br>
            <a:r>
              <a:rPr lang="en-US" sz="1600" i="1" dirty="0" smtClean="0"/>
              <a:t>Deadline of Draft on Topic to USED within 2 weeks </a:t>
            </a:r>
            <a:r>
              <a:rPr lang="en-US" sz="1600" i="1" dirty="0"/>
              <a:t>of </a:t>
            </a:r>
            <a:r>
              <a:rPr lang="en-US" sz="1600" i="1" dirty="0" smtClean="0"/>
              <a:t>call</a:t>
            </a:r>
            <a:br>
              <a:rPr lang="en-US" sz="1600" i="1" dirty="0" smtClean="0"/>
            </a:br>
            <a:r>
              <a:rPr lang="en-US" sz="1600" i="1" dirty="0"/>
              <a:t/>
            </a:r>
            <a:br>
              <a:rPr lang="en-US" sz="1600" i="1" dirty="0"/>
            </a:br>
            <a:r>
              <a:rPr lang="en-US" sz="1800" dirty="0" smtClean="0"/>
              <a:t>6/4/14 Formal  Update Presentation to State Board of Education</a:t>
            </a:r>
            <a:r>
              <a:rPr lang="en-US" sz="1800" dirty="0"/>
              <a:t/>
            </a:r>
            <a:br>
              <a:rPr lang="en-US" sz="1800" dirty="0"/>
            </a:br>
            <a:r>
              <a:rPr lang="en-US" sz="1800" dirty="0" smtClean="0"/>
              <a:t/>
            </a:r>
            <a:br>
              <a:rPr lang="en-US" sz="1800" dirty="0" smtClean="0"/>
            </a:br>
            <a:r>
              <a:rPr lang="en-US" sz="1800" dirty="0" smtClean="0"/>
              <a:t>6/20/14 Complete </a:t>
            </a:r>
            <a:r>
              <a:rPr lang="en-US" sz="1800" dirty="0"/>
              <a:t>Body of Work Deadline for Final </a:t>
            </a:r>
            <a:r>
              <a:rPr lang="en-US" sz="1800" dirty="0" smtClean="0"/>
              <a:t>Edit to Superintendent of Public Instruction</a:t>
            </a:r>
            <a:r>
              <a:rPr lang="en-US" sz="1800" i="1" dirty="0" smtClean="0"/>
              <a:t/>
            </a:r>
            <a:br>
              <a:rPr lang="en-US" sz="1800" i="1" dirty="0" smtClean="0"/>
            </a:br>
            <a:r>
              <a:rPr lang="en-US" sz="1800" i="1" dirty="0"/>
              <a:t/>
            </a:r>
            <a:br>
              <a:rPr lang="en-US" sz="1800" i="1" dirty="0"/>
            </a:br>
            <a:r>
              <a:rPr lang="en-US" sz="1800" dirty="0" smtClean="0"/>
              <a:t>6/25/14 Submission </a:t>
            </a:r>
            <a:r>
              <a:rPr lang="en-US" sz="1800" dirty="0"/>
              <a:t>to </a:t>
            </a:r>
            <a:r>
              <a:rPr lang="en-US" sz="1800" dirty="0" smtClean="0"/>
              <a:t>USED</a:t>
            </a:r>
            <a:endParaRPr lang="en-US" sz="1800" dirty="0"/>
          </a:p>
        </p:txBody>
      </p:sp>
    </p:spTree>
    <p:extLst>
      <p:ext uri="{BB962C8B-B14F-4D97-AF65-F5344CB8AC3E}">
        <p14:creationId xmlns:p14="http://schemas.microsoft.com/office/powerpoint/2010/main" val="360741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a:bodyPr>
          <a:lstStyle/>
          <a:p>
            <a:r>
              <a:rPr lang="en-US" sz="3600" dirty="0" smtClean="0"/>
              <a:t>Response Options from USED</a:t>
            </a:r>
            <a:br>
              <a:rPr lang="en-US" sz="3600" dirty="0" smtClean="0"/>
            </a:br>
            <a:r>
              <a:rPr lang="en-US" sz="3600" dirty="0"/>
              <a:t/>
            </a:r>
            <a:br>
              <a:rPr lang="en-US" sz="3600" dirty="0"/>
            </a:br>
            <a:r>
              <a:rPr lang="en-US" sz="3600" dirty="0" smtClean="0"/>
              <a:t>Option 1-Full Approval*</a:t>
            </a:r>
            <a:br>
              <a:rPr lang="en-US" sz="3600" dirty="0" smtClean="0"/>
            </a:br>
            <a:r>
              <a:rPr lang="en-US" sz="3600" dirty="0" smtClean="0"/>
              <a:t>Option 2- Conditional</a:t>
            </a:r>
            <a:br>
              <a:rPr lang="en-US" sz="3600" dirty="0" smtClean="0"/>
            </a:br>
            <a:r>
              <a:rPr lang="en-US" sz="3600" dirty="0" smtClean="0"/>
              <a:t>Option 3-High Risk Status</a:t>
            </a:r>
            <a:br>
              <a:rPr lang="en-US" sz="3600" dirty="0" smtClean="0"/>
            </a:br>
            <a:r>
              <a:rPr lang="en-US" sz="3600" dirty="0" smtClean="0"/>
              <a:t>Option 3- Revocation</a:t>
            </a:r>
            <a:endParaRPr lang="en-US" sz="1800" dirty="0"/>
          </a:p>
        </p:txBody>
      </p:sp>
    </p:spTree>
    <p:extLst>
      <p:ext uri="{BB962C8B-B14F-4D97-AF65-F5344CB8AC3E}">
        <p14:creationId xmlns:p14="http://schemas.microsoft.com/office/powerpoint/2010/main" val="63909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3733800"/>
          </a:xfrm>
        </p:spPr>
        <p:txBody>
          <a:bodyPr>
            <a:normAutofit/>
          </a:bodyPr>
          <a:lstStyle/>
          <a:p>
            <a:r>
              <a:rPr lang="en-US" dirty="0" smtClean="0"/>
              <a:t/>
            </a:r>
            <a:br>
              <a:rPr lang="en-US" dirty="0" smtClean="0"/>
            </a:br>
            <a:endParaRPr lang="en-US" sz="2700" dirty="0"/>
          </a:p>
        </p:txBody>
      </p:sp>
      <p:sp>
        <p:nvSpPr>
          <p:cNvPr id="3" name="TextBox 2"/>
          <p:cNvSpPr txBox="1"/>
          <p:nvPr/>
        </p:nvSpPr>
        <p:spPr>
          <a:xfrm>
            <a:off x="1143000" y="2362200"/>
            <a:ext cx="6248400" cy="3970318"/>
          </a:xfrm>
          <a:prstGeom prst="rect">
            <a:avLst/>
          </a:prstGeom>
          <a:noFill/>
        </p:spPr>
        <p:txBody>
          <a:bodyPr wrap="square" rtlCol="0">
            <a:spAutoFit/>
          </a:bodyPr>
          <a:lstStyle/>
          <a:p>
            <a:pPr algn="ctr"/>
            <a:r>
              <a:rPr lang="en-US" sz="3600" dirty="0" smtClean="0">
                <a:solidFill>
                  <a:prstClr val="black"/>
                </a:solidFill>
              </a:rPr>
              <a:t>High Quality Plans</a:t>
            </a:r>
          </a:p>
          <a:p>
            <a:pPr algn="ctr"/>
            <a:r>
              <a:rPr lang="en-US" sz="3600" dirty="0" smtClean="0">
                <a:solidFill>
                  <a:prstClr val="black"/>
                </a:solidFill>
              </a:rPr>
              <a:t>Principle 1</a:t>
            </a:r>
          </a:p>
          <a:p>
            <a:pPr algn="ctr"/>
            <a:endParaRPr lang="en-US" sz="3600" dirty="0">
              <a:solidFill>
                <a:prstClr val="black"/>
              </a:solidFill>
            </a:endParaRPr>
          </a:p>
          <a:p>
            <a:pPr algn="ctr"/>
            <a:r>
              <a:rPr lang="en-US" sz="3600" dirty="0" smtClean="0">
                <a:solidFill>
                  <a:prstClr val="black"/>
                </a:solidFill>
              </a:rPr>
              <a:t> </a:t>
            </a:r>
            <a:r>
              <a:rPr lang="en-US" sz="3600" dirty="0">
                <a:solidFill>
                  <a:prstClr val="black"/>
                </a:solidFill>
              </a:rPr>
              <a:t>College and Career Ready Expectations for All Students</a:t>
            </a:r>
            <a:br>
              <a:rPr lang="en-US" sz="3600" dirty="0">
                <a:solidFill>
                  <a:prstClr val="black"/>
                </a:solidFill>
              </a:rPr>
            </a:br>
            <a:r>
              <a:rPr lang="en-US" sz="3600" dirty="0">
                <a:solidFill>
                  <a:prstClr val="black"/>
                </a:solidFill>
              </a:rPr>
              <a:t/>
            </a:r>
            <a:br>
              <a:rPr lang="en-US" sz="3600" dirty="0">
                <a:solidFill>
                  <a:prstClr val="black"/>
                </a:solidFill>
              </a:rPr>
            </a:br>
            <a:endParaRPr lang="en-US" sz="3600" dirty="0">
              <a:solidFill>
                <a:prstClr val="black"/>
              </a:solidFill>
            </a:endParaRPr>
          </a:p>
        </p:txBody>
      </p:sp>
    </p:spTree>
    <p:extLst>
      <p:ext uri="{BB962C8B-B14F-4D97-AF65-F5344CB8AC3E}">
        <p14:creationId xmlns:p14="http://schemas.microsoft.com/office/powerpoint/2010/main" val="52250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685800" y="2286000"/>
            <a:ext cx="7620000" cy="4154984"/>
          </a:xfrm>
          <a:prstGeom prst="rect">
            <a:avLst/>
          </a:prstGeom>
          <a:noFill/>
        </p:spPr>
        <p:txBody>
          <a:bodyPr wrap="square" rtlCol="0">
            <a:spAutoFit/>
          </a:bodyPr>
          <a:lstStyle/>
          <a:p>
            <a:pPr algn="ctr"/>
            <a:r>
              <a:rPr lang="en-US" sz="5400" dirty="0" smtClean="0">
                <a:solidFill>
                  <a:prstClr val="black"/>
                </a:solidFill>
              </a:rPr>
              <a:t>Transition to and Implement College-and Career ready Standards (1.B)</a:t>
            </a:r>
          </a:p>
          <a:p>
            <a:pPr algn="ctr"/>
            <a:endParaRPr lang="en-US" sz="2400" dirty="0">
              <a:solidFill>
                <a:prstClr val="black"/>
              </a:solidFill>
            </a:endParaRPr>
          </a:p>
          <a:p>
            <a:pPr algn="ctr"/>
            <a:endParaRPr lang="en-US" sz="2400" dirty="0" smtClean="0">
              <a:solidFill>
                <a:prstClr val="black"/>
              </a:solidFill>
            </a:endParaRPr>
          </a:p>
        </p:txBody>
      </p:sp>
    </p:spTree>
    <p:extLst>
      <p:ext uri="{BB962C8B-B14F-4D97-AF65-F5344CB8AC3E}">
        <p14:creationId xmlns:p14="http://schemas.microsoft.com/office/powerpoint/2010/main" val="175994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2667000"/>
          </a:xfrm>
        </p:spPr>
        <p:txBody>
          <a:bodyPr>
            <a:normAutofit fontScale="90000"/>
          </a:bodyPr>
          <a:lstStyle/>
          <a:p>
            <a:r>
              <a:rPr lang="en-US" b="1" dirty="0" smtClean="0"/>
              <a:t>Backgroun</a:t>
            </a:r>
            <a:r>
              <a:rPr lang="en-US" b="1" dirty="0" smtClean="0"/>
              <a:t>d</a:t>
            </a:r>
            <a:r>
              <a:rPr lang="en-US" dirty="0" smtClean="0"/>
              <a:t/>
            </a:r>
            <a:br>
              <a:rPr lang="en-US" dirty="0" smtClean="0"/>
            </a:br>
            <a:r>
              <a:rPr lang="en-US" sz="3600" dirty="0" smtClean="0"/>
              <a:t>-Indiana was a part of cohort 1</a:t>
            </a:r>
            <a:br>
              <a:rPr lang="en-US" sz="3600" dirty="0" smtClean="0"/>
            </a:br>
            <a:r>
              <a:rPr lang="en-US" sz="3600" dirty="0" smtClean="0"/>
              <a:t>-Why cohort 1?</a:t>
            </a:r>
            <a:br>
              <a:rPr lang="en-US" sz="3600" dirty="0" smtClean="0"/>
            </a:br>
            <a:r>
              <a:rPr lang="en-US" sz="3600" dirty="0" smtClean="0"/>
              <a:t>-USED Approval February 2012</a:t>
            </a:r>
            <a:br>
              <a:rPr lang="en-US" sz="3600" dirty="0" smtClean="0"/>
            </a:br>
            <a:r>
              <a:rPr lang="en-US" sz="3600" dirty="0" smtClean="0"/>
              <a:t>-Approval through 2013-14 School Year</a:t>
            </a:r>
            <a:br>
              <a:rPr lang="en-US" sz="3600" dirty="0" smtClean="0"/>
            </a:br>
            <a:r>
              <a:rPr lang="en-US" sz="3600" dirty="0" smtClean="0"/>
              <a:t>-USED issued option for one year extension to all SEAs</a:t>
            </a:r>
            <a:endParaRPr lang="en-US" sz="3600" dirty="0"/>
          </a:p>
        </p:txBody>
      </p:sp>
    </p:spTree>
    <p:extLst>
      <p:ext uri="{BB962C8B-B14F-4D97-AF65-F5344CB8AC3E}">
        <p14:creationId xmlns:p14="http://schemas.microsoft.com/office/powerpoint/2010/main" val="324229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685800" y="2286000"/>
            <a:ext cx="7620000" cy="6401753"/>
          </a:xfrm>
          <a:prstGeom prst="rect">
            <a:avLst/>
          </a:prstGeom>
          <a:noFill/>
        </p:spPr>
        <p:txBody>
          <a:bodyPr wrap="square" rtlCol="0">
            <a:spAutoFit/>
          </a:bodyPr>
          <a:lstStyle/>
          <a:p>
            <a:pPr algn="ctr"/>
            <a:r>
              <a:rPr lang="en-US" sz="4000" b="1" dirty="0" smtClean="0">
                <a:solidFill>
                  <a:prstClr val="black"/>
                </a:solidFill>
              </a:rPr>
              <a:t>Waiver 2012 Commitments</a:t>
            </a:r>
          </a:p>
          <a:p>
            <a:pPr marL="285750" indent="-285750" algn="ctr">
              <a:buFont typeface="Arial" pitchFamily="34" charset="0"/>
              <a:buChar char="•"/>
            </a:pPr>
            <a:endParaRPr lang="en-US" sz="2000" dirty="0" smtClean="0">
              <a:solidFill>
                <a:prstClr val="black"/>
              </a:solidFill>
              <a:latin typeface="Californian FB" pitchFamily="18" charset="0"/>
            </a:endParaRPr>
          </a:p>
          <a:p>
            <a:pPr marL="342900" indent="-342900">
              <a:buFont typeface="Wingdings" pitchFamily="2" charset="2"/>
              <a:buChar char="ü"/>
            </a:pPr>
            <a:r>
              <a:rPr lang="en-US" sz="2000" dirty="0" smtClean="0">
                <a:solidFill>
                  <a:prstClr val="black"/>
                </a:solidFill>
              </a:rPr>
              <a:t>Continued the transition to Common Core State Standards for all K-12 students statewide.</a:t>
            </a:r>
          </a:p>
          <a:p>
            <a:pPr marL="342900" indent="-342900">
              <a:buFont typeface="Wingdings" pitchFamily="2" charset="2"/>
              <a:buChar char="ü"/>
            </a:pPr>
            <a:endParaRPr lang="en-US" sz="2000" dirty="0">
              <a:solidFill>
                <a:prstClr val="black"/>
              </a:solidFill>
            </a:endParaRPr>
          </a:p>
          <a:p>
            <a:pPr marL="342900" indent="-342900">
              <a:buFont typeface="Wingdings" pitchFamily="2" charset="2"/>
              <a:buChar char="ü"/>
            </a:pPr>
            <a:r>
              <a:rPr lang="en-US" sz="2000" dirty="0">
                <a:solidFill>
                  <a:prstClr val="black"/>
                </a:solidFill>
              </a:rPr>
              <a:t>P</a:t>
            </a:r>
            <a:r>
              <a:rPr lang="en-US" sz="2000" dirty="0" smtClean="0">
                <a:solidFill>
                  <a:prstClr val="black"/>
                </a:solidFill>
              </a:rPr>
              <a:t>rovide </a:t>
            </a:r>
            <a:r>
              <a:rPr lang="en-US" sz="2000" dirty="0">
                <a:solidFill>
                  <a:prstClr val="black"/>
                </a:solidFill>
              </a:rPr>
              <a:t>technical assistance </a:t>
            </a:r>
            <a:r>
              <a:rPr lang="en-US" sz="2000" dirty="0" smtClean="0">
                <a:solidFill>
                  <a:prstClr val="black"/>
                </a:solidFill>
              </a:rPr>
              <a:t>to educators of all students, including teachers of students </a:t>
            </a:r>
            <a:r>
              <a:rPr lang="en-US" sz="2000" dirty="0">
                <a:solidFill>
                  <a:prstClr val="black"/>
                </a:solidFill>
              </a:rPr>
              <a:t>with disabilities </a:t>
            </a:r>
            <a:r>
              <a:rPr lang="en-US" sz="2000" dirty="0" smtClean="0">
                <a:solidFill>
                  <a:prstClr val="black"/>
                </a:solidFill>
              </a:rPr>
              <a:t>and English Learners,  for </a:t>
            </a:r>
            <a:r>
              <a:rPr lang="en-US" sz="2000" dirty="0">
                <a:solidFill>
                  <a:prstClr val="black"/>
                </a:solidFill>
              </a:rPr>
              <a:t>the </a:t>
            </a:r>
            <a:r>
              <a:rPr lang="en-US" sz="2000" dirty="0" smtClean="0">
                <a:solidFill>
                  <a:prstClr val="black"/>
                </a:solidFill>
              </a:rPr>
              <a:t>transition </a:t>
            </a:r>
            <a:r>
              <a:rPr lang="en-US" sz="2000" dirty="0">
                <a:solidFill>
                  <a:prstClr val="black"/>
                </a:solidFill>
              </a:rPr>
              <a:t>to </a:t>
            </a:r>
            <a:r>
              <a:rPr lang="en-US" sz="2000" dirty="0" smtClean="0">
                <a:solidFill>
                  <a:prstClr val="black"/>
                </a:solidFill>
              </a:rPr>
              <a:t>Common Core State Standards  by the end of the 2013-2014  school year.</a:t>
            </a:r>
            <a:endParaRPr lang="en-US" sz="2000" dirty="0">
              <a:solidFill>
                <a:prstClr val="black"/>
              </a:solidFill>
            </a:endParaRPr>
          </a:p>
          <a:p>
            <a:pPr marL="342900" indent="-342900">
              <a:buFont typeface="Wingdings" pitchFamily="2" charset="2"/>
              <a:buChar char="ü"/>
            </a:pPr>
            <a:endParaRPr lang="en-US" sz="2000" dirty="0" smtClean="0">
              <a:solidFill>
                <a:prstClr val="black"/>
              </a:solidFill>
            </a:endParaRPr>
          </a:p>
          <a:p>
            <a:pPr marL="342900" indent="-342900">
              <a:buFont typeface="Wingdings" pitchFamily="2" charset="2"/>
              <a:buChar char="ü"/>
            </a:pPr>
            <a:r>
              <a:rPr lang="en-US" sz="2000" dirty="0" smtClean="0">
                <a:solidFill>
                  <a:prstClr val="black"/>
                </a:solidFill>
              </a:rPr>
              <a:t>Develop and administer annual, statewide, aligned high-quality assessments by  2014-2015.  Indiana participated in an assessment consortium.</a:t>
            </a:r>
          </a:p>
          <a:p>
            <a:pPr marL="285750" indent="-285750">
              <a:buFont typeface="Arial" pitchFamily="34" charset="0"/>
              <a:buChar char="•"/>
            </a:pPr>
            <a:endParaRPr lang="en-US" sz="1400" dirty="0">
              <a:solidFill>
                <a:prstClr val="black"/>
              </a:solidFill>
            </a:endParaRPr>
          </a:p>
          <a:p>
            <a:pPr marL="285750" indent="-285750">
              <a:buFont typeface="Arial" pitchFamily="34" charset="0"/>
              <a:buChar char="•"/>
            </a:pPr>
            <a:endParaRPr lang="en-US" sz="1400" dirty="0" smtClean="0">
              <a:solidFill>
                <a:prstClr val="black"/>
              </a:solidFill>
              <a:latin typeface="Californian FB" pitchFamily="18" charset="0"/>
            </a:endParaRPr>
          </a:p>
          <a:p>
            <a:pPr algn="ctr"/>
            <a:endParaRPr lang="en-US" sz="5400" dirty="0" smtClean="0">
              <a:solidFill>
                <a:prstClr val="black"/>
              </a:solidFill>
              <a:latin typeface="Californian FB" pitchFamily="18" charset="0"/>
            </a:endParaRPr>
          </a:p>
          <a:p>
            <a:pPr algn="ctr"/>
            <a:endParaRPr lang="en-US" sz="2400" dirty="0">
              <a:solidFill>
                <a:prstClr val="black"/>
              </a:solidFill>
            </a:endParaRPr>
          </a:p>
          <a:p>
            <a:pPr algn="ctr"/>
            <a:endParaRPr lang="en-US" sz="2400" dirty="0" smtClean="0">
              <a:solidFill>
                <a:prstClr val="black"/>
              </a:solidFill>
            </a:endParaRPr>
          </a:p>
        </p:txBody>
      </p:sp>
    </p:spTree>
    <p:extLst>
      <p:ext uri="{BB962C8B-B14F-4D97-AF65-F5344CB8AC3E}">
        <p14:creationId xmlns:p14="http://schemas.microsoft.com/office/powerpoint/2010/main" val="1911074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52400" y="2133600"/>
            <a:ext cx="8839200" cy="5878532"/>
          </a:xfrm>
          <a:prstGeom prst="rect">
            <a:avLst/>
          </a:prstGeom>
          <a:noFill/>
        </p:spPr>
        <p:txBody>
          <a:bodyPr wrap="square" rtlCol="0">
            <a:spAutoFit/>
          </a:bodyPr>
          <a:lstStyle/>
          <a:p>
            <a:pPr algn="ctr"/>
            <a:r>
              <a:rPr lang="en-US" sz="4000" b="1" dirty="0" smtClean="0">
                <a:solidFill>
                  <a:prstClr val="black"/>
                </a:solidFill>
              </a:rPr>
              <a:t>Waiver 2012 Commitments Completed</a:t>
            </a:r>
            <a:endParaRPr lang="en-US" sz="1400" b="1" dirty="0" smtClean="0">
              <a:solidFill>
                <a:prstClr val="black"/>
              </a:solidFill>
            </a:endParaRPr>
          </a:p>
          <a:p>
            <a:pPr marL="285750" indent="-285750" algn="ctr">
              <a:buFont typeface="Arial" pitchFamily="34" charset="0"/>
              <a:buChar char="•"/>
            </a:pPr>
            <a:endParaRPr lang="en-US" sz="1400" dirty="0" smtClean="0">
              <a:solidFill>
                <a:prstClr val="black"/>
              </a:solidFill>
              <a:latin typeface="Californian FB" pitchFamily="18" charset="0"/>
            </a:endParaRPr>
          </a:p>
          <a:p>
            <a:r>
              <a:rPr lang="en-US" dirty="0" smtClean="0">
                <a:solidFill>
                  <a:prstClr val="black"/>
                </a:solidFill>
              </a:rPr>
              <a:t>Continue the transition to Common Core State Standards for all K-12 students statewide.</a:t>
            </a:r>
          </a:p>
          <a:p>
            <a:endParaRPr lang="en-US" dirty="0" smtClean="0">
              <a:solidFill>
                <a:prstClr val="black"/>
              </a:solidFill>
            </a:endParaRPr>
          </a:p>
          <a:p>
            <a:pPr marL="742950" lvl="1" indent="-285750">
              <a:buFont typeface="Wingdings" pitchFamily="2" charset="2"/>
              <a:buChar char="ü"/>
            </a:pPr>
            <a:r>
              <a:rPr lang="en-US" dirty="0" smtClean="0">
                <a:solidFill>
                  <a:prstClr val="black"/>
                </a:solidFill>
              </a:rPr>
              <a:t>Completed delivery of online </a:t>
            </a:r>
            <a:r>
              <a:rPr lang="en-US" dirty="0">
                <a:solidFill>
                  <a:prstClr val="black"/>
                </a:solidFill>
              </a:rPr>
              <a:t>and live professional development for educators and administrators </a:t>
            </a:r>
            <a:r>
              <a:rPr lang="en-US" dirty="0" smtClean="0">
                <a:solidFill>
                  <a:prstClr val="black"/>
                </a:solidFill>
              </a:rPr>
              <a:t>on the Common Core standards</a:t>
            </a:r>
            <a:r>
              <a:rPr lang="en-US" dirty="0">
                <a:solidFill>
                  <a:prstClr val="black"/>
                </a:solidFill>
              </a:rPr>
              <a:t>. </a:t>
            </a:r>
            <a:r>
              <a:rPr lang="en-US" dirty="0" smtClean="0">
                <a:solidFill>
                  <a:prstClr val="black"/>
                </a:solidFill>
              </a:rPr>
              <a:t>  </a:t>
            </a:r>
            <a:endParaRPr lang="en-US" dirty="0">
              <a:solidFill>
                <a:prstClr val="black"/>
              </a:solidFill>
            </a:endParaRPr>
          </a:p>
          <a:p>
            <a:pPr marL="742950" lvl="1" indent="-285750">
              <a:buFont typeface="Wingdings" pitchFamily="2" charset="2"/>
              <a:buChar char="ü"/>
            </a:pPr>
            <a:r>
              <a:rPr lang="en-US" dirty="0" smtClean="0">
                <a:solidFill>
                  <a:prstClr val="black"/>
                </a:solidFill>
              </a:rPr>
              <a:t>Completed live and online </a:t>
            </a:r>
            <a:r>
              <a:rPr lang="en-US" dirty="0">
                <a:solidFill>
                  <a:prstClr val="black"/>
                </a:solidFill>
              </a:rPr>
              <a:t>technical </a:t>
            </a:r>
            <a:r>
              <a:rPr lang="en-US" dirty="0" smtClean="0">
                <a:solidFill>
                  <a:prstClr val="black"/>
                </a:solidFill>
              </a:rPr>
              <a:t>assistance for Common Core Standards.</a:t>
            </a:r>
          </a:p>
          <a:p>
            <a:pPr marL="742950" lvl="1" indent="-285750">
              <a:buFont typeface="Wingdings" pitchFamily="2" charset="2"/>
              <a:buChar char="ü"/>
            </a:pPr>
            <a:r>
              <a:rPr lang="en-US" dirty="0" smtClean="0">
                <a:solidFill>
                  <a:prstClr val="black"/>
                </a:solidFill>
              </a:rPr>
              <a:t>Completed a curriculum map for Common Core  Standards.</a:t>
            </a:r>
          </a:p>
          <a:p>
            <a:pPr marL="742950" lvl="1" indent="-285750">
              <a:buFont typeface="Wingdings" pitchFamily="2" charset="2"/>
              <a:buChar char="ü"/>
            </a:pPr>
            <a:r>
              <a:rPr lang="en-US" dirty="0" smtClean="0">
                <a:solidFill>
                  <a:prstClr val="black"/>
                </a:solidFill>
              </a:rPr>
              <a:t>Completed grade level resources for educators aligned to the Common Core Standards.</a:t>
            </a:r>
            <a:endParaRPr lang="en-US" dirty="0">
              <a:solidFill>
                <a:prstClr val="black"/>
              </a:solidFill>
            </a:endParaRPr>
          </a:p>
          <a:p>
            <a:pPr marL="742950" lvl="1" indent="-285750">
              <a:buFont typeface="Wingdings" pitchFamily="2" charset="2"/>
              <a:buChar char="ü"/>
            </a:pPr>
            <a:endParaRPr lang="en-US" sz="1600" dirty="0" smtClean="0">
              <a:solidFill>
                <a:prstClr val="black"/>
              </a:solidFill>
            </a:endParaRPr>
          </a:p>
          <a:p>
            <a:pPr marL="742950" lvl="1" indent="-285750">
              <a:buFont typeface="Wingdings" pitchFamily="2" charset="2"/>
              <a:buChar char="ü"/>
            </a:pPr>
            <a:endParaRPr lang="en-US" sz="1600" dirty="0" smtClean="0">
              <a:solidFill>
                <a:prstClr val="black"/>
              </a:solidFill>
            </a:endParaRPr>
          </a:p>
          <a:p>
            <a:endParaRPr lang="en-US" sz="1600" dirty="0">
              <a:solidFill>
                <a:prstClr val="black"/>
              </a:solidFill>
            </a:endParaRPr>
          </a:p>
          <a:p>
            <a:endParaRPr lang="en-US" sz="1400" dirty="0">
              <a:solidFill>
                <a:prstClr val="black"/>
              </a:solidFill>
            </a:endParaRPr>
          </a:p>
          <a:p>
            <a:pPr marL="285750" indent="-285750">
              <a:buFont typeface="Arial" pitchFamily="34" charset="0"/>
              <a:buChar char="•"/>
            </a:pPr>
            <a:endParaRPr lang="en-US" sz="1400" dirty="0" smtClean="0">
              <a:solidFill>
                <a:prstClr val="black"/>
              </a:solidFill>
              <a:latin typeface="Californian FB" pitchFamily="18" charset="0"/>
            </a:endParaRPr>
          </a:p>
          <a:p>
            <a:pPr algn="ctr"/>
            <a:endParaRPr lang="en-US" sz="5400" dirty="0" smtClean="0">
              <a:solidFill>
                <a:prstClr val="black"/>
              </a:solidFill>
              <a:latin typeface="Californian FB" pitchFamily="18" charset="0"/>
            </a:endParaRPr>
          </a:p>
          <a:p>
            <a:pPr algn="ctr"/>
            <a:endParaRPr lang="en-US" sz="2400" dirty="0">
              <a:solidFill>
                <a:prstClr val="black"/>
              </a:solidFill>
            </a:endParaRPr>
          </a:p>
          <a:p>
            <a:pPr algn="ctr"/>
            <a:endParaRPr lang="en-US" sz="2400" dirty="0" smtClean="0">
              <a:solidFill>
                <a:prstClr val="black"/>
              </a:solidFill>
            </a:endParaRPr>
          </a:p>
        </p:txBody>
      </p:sp>
    </p:spTree>
    <p:extLst>
      <p:ext uri="{BB962C8B-B14F-4D97-AF65-F5344CB8AC3E}">
        <p14:creationId xmlns:p14="http://schemas.microsoft.com/office/powerpoint/2010/main" val="884187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323439"/>
          </a:xfrm>
          <a:prstGeom prst="rect">
            <a:avLst/>
          </a:prstGeom>
          <a:noFill/>
        </p:spPr>
        <p:txBody>
          <a:bodyPr wrap="square" rtlCol="0">
            <a:spAutoFit/>
          </a:bodyPr>
          <a:lstStyle/>
          <a:p>
            <a:pPr algn="ctr"/>
            <a:r>
              <a:rPr lang="en-US" sz="3200" b="1" dirty="0" smtClean="0">
                <a:solidFill>
                  <a:prstClr val="black"/>
                </a:solidFill>
              </a:rPr>
              <a:t>Waiver 2012 Commitments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152400" y="2642919"/>
            <a:ext cx="8839200" cy="5201424"/>
          </a:xfrm>
          <a:prstGeom prst="rect">
            <a:avLst/>
          </a:prstGeom>
        </p:spPr>
        <p:txBody>
          <a:bodyPr wrap="square">
            <a:spAutoFit/>
          </a:bodyPr>
          <a:lstStyle/>
          <a:p>
            <a:r>
              <a:rPr lang="en-US" sz="2000" dirty="0" smtClean="0">
                <a:solidFill>
                  <a:prstClr val="black"/>
                </a:solidFill>
              </a:rPr>
              <a:t> </a:t>
            </a:r>
            <a:r>
              <a:rPr lang="en-US" sz="2400" b="1" dirty="0" smtClean="0">
                <a:solidFill>
                  <a:prstClr val="black"/>
                </a:solidFill>
              </a:rPr>
              <a:t>Adopt and transition to college and career-ready standards</a:t>
            </a:r>
          </a:p>
          <a:p>
            <a:pPr marL="342900" indent="-342900">
              <a:buFont typeface="Wingdings" pitchFamily="2" charset="2"/>
              <a:buChar char="ü"/>
            </a:pPr>
            <a:r>
              <a:rPr lang="en-US" sz="2000" dirty="0" smtClean="0">
                <a:solidFill>
                  <a:prstClr val="black"/>
                </a:solidFill>
              </a:rPr>
              <a:t> Monitor the work of World-class Instructional Design and Assessment (WIDA) and use this to inform the revision of ELP standards</a:t>
            </a:r>
          </a:p>
          <a:p>
            <a:pPr marL="342900" indent="-342900">
              <a:buFont typeface="Wingdings" pitchFamily="2" charset="2"/>
              <a:buChar char="ü"/>
            </a:pPr>
            <a:r>
              <a:rPr lang="en-US" sz="2000" dirty="0" smtClean="0">
                <a:solidFill>
                  <a:prstClr val="black"/>
                </a:solidFill>
              </a:rPr>
              <a:t> Develop and disseminate new English Language Proficiency (ELP) standards that are college and career ready.</a:t>
            </a:r>
          </a:p>
          <a:p>
            <a:pPr marL="342900" indent="-342900">
              <a:buFont typeface="Wingdings" pitchFamily="2" charset="2"/>
              <a:buChar char="ü"/>
            </a:pPr>
            <a:r>
              <a:rPr lang="en-US" sz="2000" dirty="0" smtClean="0">
                <a:solidFill>
                  <a:prstClr val="black"/>
                </a:solidFill>
              </a:rPr>
              <a:t> Utilize WIDA standards</a:t>
            </a:r>
          </a:p>
          <a:p>
            <a:pPr marL="342900" indent="-342900">
              <a:buFont typeface="Wingdings" pitchFamily="2" charset="2"/>
              <a:buChar char="ü"/>
            </a:pPr>
            <a:r>
              <a:rPr lang="en-US" sz="2000" dirty="0" smtClean="0">
                <a:solidFill>
                  <a:prstClr val="black"/>
                </a:solidFill>
              </a:rPr>
              <a:t> Develop and internal stakeholder group that will review the WIDA standards</a:t>
            </a:r>
          </a:p>
          <a:p>
            <a:pPr marL="342900" indent="-342900">
              <a:buFont typeface="Wingdings" pitchFamily="2" charset="2"/>
              <a:buChar char="ü"/>
            </a:pPr>
            <a:r>
              <a:rPr lang="en-US" sz="2000" dirty="0" smtClean="0">
                <a:solidFill>
                  <a:prstClr val="black"/>
                </a:solidFill>
              </a:rPr>
              <a:t>  Develop an internal/external work group to review/revise/and propose changes to the WIDA work</a:t>
            </a:r>
          </a:p>
          <a:p>
            <a:pPr marL="342900" indent="-342900">
              <a:buFont typeface="Wingdings" pitchFamily="2" charset="2"/>
              <a:buChar char="ü"/>
            </a:pPr>
            <a:r>
              <a:rPr lang="en-US" sz="2000" dirty="0" smtClean="0">
                <a:solidFill>
                  <a:prstClr val="black"/>
                </a:solidFill>
              </a:rPr>
              <a:t>  Roll out the revised ELP standards providing WebEX and potential regional workshops</a:t>
            </a:r>
          </a:p>
          <a:p>
            <a:pPr marL="342900" indent="-342900">
              <a:buFont typeface="Wingdings" pitchFamily="2" charset="2"/>
              <a:buChar char="ü"/>
            </a:pPr>
            <a:r>
              <a:rPr lang="en-US" sz="2000" dirty="0" smtClean="0">
                <a:solidFill>
                  <a:prstClr val="black"/>
                </a:solidFill>
              </a:rPr>
              <a:t>  Revise as appropriate with the involvement and support of key stakeholders, Work Group, and Advisory Group</a:t>
            </a:r>
          </a:p>
          <a:p>
            <a:pPr>
              <a:buFont typeface="Arial" pitchFamily="34" charset="0"/>
              <a:buChar char="•"/>
            </a:pPr>
            <a:endParaRPr lang="en-US" sz="2000" dirty="0" smtClean="0">
              <a:solidFill>
                <a:prstClr val="black"/>
              </a:solidFill>
            </a:endParaRPr>
          </a:p>
          <a:p>
            <a:endParaRPr lang="en-US" sz="2400" dirty="0" smtClean="0">
              <a:solidFill>
                <a:prstClr val="black"/>
              </a:solidFill>
            </a:endParaRPr>
          </a:p>
          <a:p>
            <a:pPr>
              <a:buFont typeface="Arial" pitchFamily="34" charset="0"/>
              <a:buChar char="•"/>
            </a:pPr>
            <a:endParaRPr lang="en-US" sz="2400" dirty="0">
              <a:solidFill>
                <a:prstClr val="black"/>
              </a:solidFill>
            </a:endParaRPr>
          </a:p>
        </p:txBody>
      </p:sp>
    </p:spTree>
    <p:extLst>
      <p:ext uri="{BB962C8B-B14F-4D97-AF65-F5344CB8AC3E}">
        <p14:creationId xmlns:p14="http://schemas.microsoft.com/office/powerpoint/2010/main" val="1281851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323439"/>
          </a:xfrm>
          <a:prstGeom prst="rect">
            <a:avLst/>
          </a:prstGeom>
          <a:noFill/>
        </p:spPr>
        <p:txBody>
          <a:bodyPr wrap="square" rtlCol="0">
            <a:spAutoFit/>
          </a:bodyPr>
          <a:lstStyle/>
          <a:p>
            <a:pPr algn="ctr"/>
            <a:r>
              <a:rPr lang="en-US" sz="3200" b="1" dirty="0" smtClean="0">
                <a:solidFill>
                  <a:prstClr val="black"/>
                </a:solidFill>
              </a:rPr>
              <a:t>Waiver 2012 Commitments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152400" y="2642919"/>
            <a:ext cx="8839200" cy="3847207"/>
          </a:xfrm>
          <a:prstGeom prst="rect">
            <a:avLst/>
          </a:prstGeom>
        </p:spPr>
        <p:txBody>
          <a:bodyPr wrap="square">
            <a:spAutoFit/>
          </a:bodyPr>
          <a:lstStyle/>
          <a:p>
            <a:r>
              <a:rPr lang="en-US" sz="2400"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marL="800100" lvl="1" indent="-342900">
              <a:buFont typeface="Wingdings" pitchFamily="2" charset="2"/>
              <a:buChar char="ü"/>
            </a:pPr>
            <a:r>
              <a:rPr lang="en-US" sz="2000" dirty="0" smtClean="0">
                <a:solidFill>
                  <a:prstClr val="black"/>
                </a:solidFill>
              </a:rPr>
              <a:t>Support English learner and content teachers in in the transition to new ELP standards</a:t>
            </a:r>
          </a:p>
          <a:p>
            <a:pPr marL="800100" lvl="1" indent="-342900">
              <a:buFont typeface="Wingdings" pitchFamily="2" charset="2"/>
              <a:buChar char="ü"/>
            </a:pPr>
            <a:r>
              <a:rPr lang="en-US" sz="2000" dirty="0" smtClean="0">
                <a:solidFill>
                  <a:prstClr val="black"/>
                </a:solidFill>
              </a:rPr>
              <a:t>  Provide professional development for teachers of English learners to prepare teachers to teach them</a:t>
            </a:r>
          </a:p>
          <a:p>
            <a:pPr marL="800100" lvl="1" indent="-342900">
              <a:buFont typeface="Wingdings" pitchFamily="2" charset="2"/>
              <a:buChar char="ü"/>
            </a:pPr>
            <a:r>
              <a:rPr lang="en-US" sz="2000" dirty="0" smtClean="0">
                <a:solidFill>
                  <a:prstClr val="black"/>
                </a:solidFill>
              </a:rPr>
              <a:t>  Recruit and onboard a strong Coordinator of EL</a:t>
            </a:r>
          </a:p>
          <a:p>
            <a:r>
              <a:rPr lang="en-US" sz="2400" b="1" dirty="0" smtClean="0">
                <a:solidFill>
                  <a:prstClr val="black"/>
                </a:solidFill>
              </a:rPr>
              <a:t>Develop and administer annual, statewide, aligned high-quality assessments by 2014-2015</a:t>
            </a:r>
            <a:endParaRPr lang="en-US" sz="2400" b="1" dirty="0">
              <a:solidFill>
                <a:prstClr val="black"/>
              </a:solidFill>
            </a:endParaRPr>
          </a:p>
        </p:txBody>
      </p:sp>
    </p:spTree>
    <p:extLst>
      <p:ext uri="{BB962C8B-B14F-4D97-AF65-F5344CB8AC3E}">
        <p14:creationId xmlns:p14="http://schemas.microsoft.com/office/powerpoint/2010/main" val="3167183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2012 Waiver Commitments Completed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4967514"/>
          </a:xfrm>
          <a:prstGeom prst="rect">
            <a:avLst/>
          </a:prstGeom>
        </p:spPr>
        <p:txBody>
          <a:bodyPr wrap="square">
            <a:spAutoFit/>
          </a:bodyPr>
          <a:lstStyle/>
          <a:p>
            <a:pPr marL="285750" indent="-285750"/>
            <a:r>
              <a:rPr lang="en-US" sz="2400" b="1" dirty="0" smtClean="0">
                <a:solidFill>
                  <a:prstClr val="black"/>
                </a:solidFill>
              </a:rPr>
              <a:t>Adopt and transition to college and career ready standards</a:t>
            </a:r>
          </a:p>
          <a:p>
            <a:pPr marL="342900" indent="-342900">
              <a:spcBef>
                <a:spcPct val="20000"/>
              </a:spcBef>
              <a:buFont typeface="Wingdings" pitchFamily="2" charset="2"/>
              <a:buChar char="ü"/>
            </a:pPr>
            <a:r>
              <a:rPr lang="en-US" sz="1600" dirty="0" smtClean="0">
                <a:solidFill>
                  <a:prstClr val="black"/>
                </a:solidFill>
              </a:rPr>
              <a:t>Work began in November 2012 with a white paper submitted to IDOE from INTESOL recommending moving forward with WIDA.</a:t>
            </a:r>
          </a:p>
          <a:p>
            <a:pPr marL="342900" indent="-342900">
              <a:spcBef>
                <a:spcPct val="20000"/>
              </a:spcBef>
              <a:buFont typeface="Wingdings" pitchFamily="2" charset="2"/>
              <a:buChar char="ü"/>
            </a:pPr>
            <a:r>
              <a:rPr lang="en-US" sz="1600" dirty="0" smtClean="0">
                <a:solidFill>
                  <a:prstClr val="black"/>
                </a:solidFill>
              </a:rPr>
              <a:t>An internal key stakeholder group was created with representatives from the Office of English Learning and Migrant education, college and career readiness, and content area specialists.  The purpose of this group is to review the work done by the external workgroups and the external advisory group.  </a:t>
            </a:r>
          </a:p>
          <a:p>
            <a:pPr marL="342900" indent="-342900">
              <a:spcBef>
                <a:spcPct val="20000"/>
              </a:spcBef>
              <a:buFont typeface="Wingdings" pitchFamily="2" charset="2"/>
              <a:buChar char="ü"/>
            </a:pPr>
            <a:r>
              <a:rPr lang="en-US" sz="1600" dirty="0" smtClean="0">
                <a:solidFill>
                  <a:prstClr val="black"/>
                </a:solidFill>
              </a:rPr>
              <a:t>External work group complete an alignment study for each grade span to ensure all current Indiana English language proficiency standards were covered.  Three groups met to complete this work on July 19</a:t>
            </a:r>
            <a:r>
              <a:rPr lang="en-US" sz="1600" baseline="30000" dirty="0" smtClean="0">
                <a:solidFill>
                  <a:prstClr val="black"/>
                </a:solidFill>
              </a:rPr>
              <a:t>th</a:t>
            </a:r>
            <a:r>
              <a:rPr lang="en-US" sz="1600" dirty="0" smtClean="0">
                <a:solidFill>
                  <a:prstClr val="black"/>
                </a:solidFill>
              </a:rPr>
              <a:t>, 23</a:t>
            </a:r>
            <a:r>
              <a:rPr lang="en-US" sz="1600" baseline="30000" dirty="0" smtClean="0">
                <a:solidFill>
                  <a:prstClr val="black"/>
                </a:solidFill>
              </a:rPr>
              <a:t>rd</a:t>
            </a:r>
            <a:r>
              <a:rPr lang="en-US" sz="1600" dirty="0" smtClean="0">
                <a:solidFill>
                  <a:prstClr val="black"/>
                </a:solidFill>
              </a:rPr>
              <a:t>, and 25</a:t>
            </a:r>
            <a:r>
              <a:rPr lang="en-US" sz="1600" baseline="30000" dirty="0" smtClean="0">
                <a:solidFill>
                  <a:prstClr val="black"/>
                </a:solidFill>
              </a:rPr>
              <a:t>th</a:t>
            </a:r>
            <a:r>
              <a:rPr lang="en-US" sz="1600" dirty="0">
                <a:solidFill>
                  <a:prstClr val="black"/>
                </a:solidFill>
              </a:rPr>
              <a:t> </a:t>
            </a:r>
            <a:r>
              <a:rPr lang="en-US" sz="1600" dirty="0" smtClean="0">
                <a:solidFill>
                  <a:prstClr val="black"/>
                </a:solidFill>
              </a:rPr>
              <a:t>2013.  This group had representatives from around the state from K-12 teachers, instructional coaches, administrators, and higher education professionals.</a:t>
            </a:r>
          </a:p>
          <a:p>
            <a:pPr marL="342900" indent="-342900">
              <a:spcBef>
                <a:spcPct val="20000"/>
              </a:spcBef>
              <a:buFont typeface="Wingdings" pitchFamily="2" charset="2"/>
              <a:buChar char="ü"/>
            </a:pPr>
            <a:r>
              <a:rPr lang="en-US" sz="1600" dirty="0" smtClean="0">
                <a:solidFill>
                  <a:prstClr val="black"/>
                </a:solidFill>
              </a:rPr>
              <a:t>The internal key stakeholder group met on July 29th 2013 to discuss the information from the external work groups and make a recommendation to move forward.</a:t>
            </a: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1737406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2012 Waiver Commitments Completed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5066002"/>
          </a:xfrm>
          <a:prstGeom prst="rect">
            <a:avLst/>
          </a:prstGeom>
        </p:spPr>
        <p:txBody>
          <a:bodyPr wrap="square">
            <a:spAutoFit/>
          </a:bodyPr>
          <a:lstStyle/>
          <a:p>
            <a:pPr marL="285750" indent="-285750"/>
            <a:r>
              <a:rPr lang="en-US" sz="2400" b="1" dirty="0" smtClean="0">
                <a:solidFill>
                  <a:prstClr val="black"/>
                </a:solidFill>
              </a:rPr>
              <a:t>Adopt and transition to college and career-ready standards - 2</a:t>
            </a:r>
          </a:p>
          <a:p>
            <a:pPr marL="342900" indent="-342900">
              <a:spcBef>
                <a:spcPct val="20000"/>
              </a:spcBef>
              <a:buFont typeface="Arial" pitchFamily="34" charset="0"/>
              <a:buChar char="•"/>
            </a:pPr>
            <a:r>
              <a:rPr lang="en-US" sz="1600" dirty="0" smtClean="0">
                <a:solidFill>
                  <a:prstClr val="black"/>
                </a:solidFill>
              </a:rPr>
              <a:t>The external advisory group was developed to review the work done by the external work groups and dissect public comment.  This group was comprised of K-12 district administrators, high education professionals, and educators.  </a:t>
            </a:r>
          </a:p>
          <a:p>
            <a:pPr marL="342900" indent="-342900">
              <a:spcBef>
                <a:spcPct val="20000"/>
              </a:spcBef>
              <a:buFont typeface="Arial" pitchFamily="34" charset="0"/>
              <a:buChar char="•"/>
            </a:pPr>
            <a:r>
              <a:rPr lang="en-US" sz="1600" dirty="0" smtClean="0">
                <a:solidFill>
                  <a:prstClr val="black"/>
                </a:solidFill>
              </a:rPr>
              <a:t>The proposed WIDA standards were posted for public comment on August 19</a:t>
            </a:r>
            <a:r>
              <a:rPr lang="en-US" sz="1600" baseline="30000" dirty="0" smtClean="0">
                <a:solidFill>
                  <a:prstClr val="black"/>
                </a:solidFill>
              </a:rPr>
              <a:t>th</a:t>
            </a:r>
            <a:r>
              <a:rPr lang="en-US" sz="1600" dirty="0" smtClean="0">
                <a:solidFill>
                  <a:prstClr val="black"/>
                </a:solidFill>
              </a:rPr>
              <a:t> through September 19, 2013.  This information was disseminated through DOE Dialogue, INTESOL leadership group listserv, and the Title III and NESP Learning Connection community.</a:t>
            </a:r>
          </a:p>
          <a:p>
            <a:pPr marL="342900" indent="-342900">
              <a:spcBef>
                <a:spcPct val="20000"/>
              </a:spcBef>
              <a:buFont typeface="Arial" pitchFamily="34" charset="0"/>
              <a:buChar char="•"/>
            </a:pPr>
            <a:r>
              <a:rPr lang="en-US" sz="1600" dirty="0" smtClean="0">
                <a:solidFill>
                  <a:prstClr val="black"/>
                </a:solidFill>
              </a:rPr>
              <a:t>The comments received spanned from educators to administrators and parents.  The overall score for the standards was a 4.43 out of a possible 5 points.  </a:t>
            </a:r>
          </a:p>
          <a:p>
            <a:pPr marL="342900" indent="-342900">
              <a:spcBef>
                <a:spcPct val="20000"/>
              </a:spcBef>
              <a:buFont typeface="Arial" pitchFamily="34" charset="0"/>
              <a:buChar char="•"/>
            </a:pPr>
            <a:r>
              <a:rPr lang="en-US" sz="1600" dirty="0" smtClean="0">
                <a:solidFill>
                  <a:prstClr val="black"/>
                </a:solidFill>
              </a:rPr>
              <a:t>The internal key stakeholder group met on September 23, 2013 to discuss the public comments and make a recommendation for moving forward.  The group unanimously suggested to move forward with the adoption of the WIDA ELD standards.</a:t>
            </a:r>
          </a:p>
          <a:p>
            <a:pPr marL="342900" indent="-342900">
              <a:spcBef>
                <a:spcPct val="20000"/>
              </a:spcBef>
              <a:buFont typeface="Arial" pitchFamily="34" charset="0"/>
              <a:buChar char="•"/>
            </a:pPr>
            <a:r>
              <a:rPr lang="en-US" sz="1600" dirty="0" smtClean="0">
                <a:solidFill>
                  <a:prstClr val="black"/>
                </a:solidFill>
              </a:rPr>
              <a:t>The standards were adopted in October 2013.</a:t>
            </a:r>
          </a:p>
          <a:p>
            <a:pPr marL="342900" indent="-342900">
              <a:spcBef>
                <a:spcPct val="20000"/>
              </a:spcBef>
              <a:buFont typeface="Arial" pitchFamily="34" charset="0"/>
              <a:buChar char="•"/>
            </a:pPr>
            <a:endParaRPr lang="en-US" sz="1600" dirty="0" smtClean="0">
              <a:solidFill>
                <a:prstClr val="black"/>
              </a:solidFill>
            </a:endParaRP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4278703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2012 Waiver Commitments Completed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5804666"/>
          </a:xfrm>
          <a:prstGeom prst="rect">
            <a:avLst/>
          </a:prstGeom>
        </p:spPr>
        <p:txBody>
          <a:bodyPr wrap="square">
            <a:spAutoFit/>
          </a:bodyPr>
          <a:lstStyle/>
          <a:p>
            <a:pPr marL="285750" indent="-285750"/>
            <a:r>
              <a:rPr lang="en-US" sz="2400" b="1" dirty="0" smtClean="0">
                <a:solidFill>
                  <a:prstClr val="black"/>
                </a:solidFill>
              </a:rPr>
              <a:t>Provide technical assistance to educators of all students, including English Learners</a:t>
            </a:r>
            <a:r>
              <a:rPr lang="en-US" sz="1600" b="1" dirty="0" smtClean="0">
                <a:solidFill>
                  <a:prstClr val="black"/>
                </a:solidFill>
              </a:rPr>
              <a:t> </a:t>
            </a:r>
          </a:p>
          <a:p>
            <a:pPr marL="800100" lvl="1" indent="-342900">
              <a:spcBef>
                <a:spcPct val="20000"/>
              </a:spcBef>
              <a:buFont typeface="Wingdings" pitchFamily="2" charset="2"/>
              <a:buChar char="ü"/>
            </a:pPr>
            <a:r>
              <a:rPr lang="en-US" sz="1600" dirty="0" smtClean="0">
                <a:solidFill>
                  <a:prstClr val="black"/>
                </a:solidFill>
              </a:rPr>
              <a:t>October 3</a:t>
            </a:r>
            <a:r>
              <a:rPr lang="en-US" sz="1600" baseline="30000" dirty="0" smtClean="0">
                <a:solidFill>
                  <a:prstClr val="black"/>
                </a:solidFill>
              </a:rPr>
              <a:t>rd</a:t>
            </a:r>
            <a:r>
              <a:rPr lang="en-US" sz="1600" dirty="0" smtClean="0">
                <a:solidFill>
                  <a:prstClr val="black"/>
                </a:solidFill>
              </a:rPr>
              <a:t> held a northern region Title III Directors meeting and reviewed ESEA flexibility waiver requirements and the new CCR ELD standards transition in Logansport.</a:t>
            </a:r>
          </a:p>
          <a:p>
            <a:pPr marL="800100" lvl="1" indent="-342900">
              <a:spcBef>
                <a:spcPct val="20000"/>
              </a:spcBef>
              <a:buFont typeface="Wingdings" pitchFamily="2" charset="2"/>
              <a:buChar char="ü"/>
            </a:pPr>
            <a:r>
              <a:rPr lang="en-US" sz="1600" dirty="0" smtClean="0">
                <a:solidFill>
                  <a:prstClr val="black"/>
                </a:solidFill>
              </a:rPr>
              <a:t>October 4</a:t>
            </a:r>
            <a:r>
              <a:rPr lang="en-US" sz="1600" baseline="30000" dirty="0" smtClean="0">
                <a:solidFill>
                  <a:prstClr val="black"/>
                </a:solidFill>
              </a:rPr>
              <a:t>th</a:t>
            </a:r>
            <a:r>
              <a:rPr lang="en-US" sz="1600" dirty="0" smtClean="0">
                <a:solidFill>
                  <a:prstClr val="black"/>
                </a:solidFill>
              </a:rPr>
              <a:t> presented in Chesterton, IN and reviewed ESEA flexibility waiver requirements and the new CCR ELD standards transition.</a:t>
            </a:r>
          </a:p>
          <a:p>
            <a:pPr marL="800100" lvl="1" indent="-342900">
              <a:spcBef>
                <a:spcPct val="20000"/>
              </a:spcBef>
              <a:buFont typeface="Wingdings" pitchFamily="2" charset="2"/>
              <a:buChar char="ü"/>
            </a:pPr>
            <a:r>
              <a:rPr lang="en-US" sz="1600" dirty="0" smtClean="0">
                <a:solidFill>
                  <a:prstClr val="black"/>
                </a:solidFill>
              </a:rPr>
              <a:t>October 11</a:t>
            </a:r>
            <a:r>
              <a:rPr lang="en-US" sz="1600" baseline="30000" dirty="0" smtClean="0">
                <a:solidFill>
                  <a:prstClr val="black"/>
                </a:solidFill>
              </a:rPr>
              <a:t>th</a:t>
            </a:r>
            <a:r>
              <a:rPr lang="en-US" sz="1600" dirty="0" smtClean="0">
                <a:solidFill>
                  <a:prstClr val="black"/>
                </a:solidFill>
              </a:rPr>
              <a:t> presented at Christel House Academy in Indianapolis and reviewed ESEA flexibility waiver requirements and the new CCR ELD standards transition.</a:t>
            </a:r>
          </a:p>
          <a:p>
            <a:pPr marL="800100" lvl="1" indent="-342900">
              <a:spcBef>
                <a:spcPct val="20000"/>
              </a:spcBef>
              <a:buFont typeface="Wingdings" pitchFamily="2" charset="2"/>
              <a:buChar char="ü"/>
            </a:pPr>
            <a:r>
              <a:rPr lang="en-US" sz="1600" dirty="0" smtClean="0">
                <a:solidFill>
                  <a:prstClr val="black"/>
                </a:solidFill>
              </a:rPr>
              <a:t>EL and Migrant Education Coordinator and El Specialist attended the WIDA conference on October 17-19</a:t>
            </a:r>
            <a:r>
              <a:rPr lang="en-US" sz="1600" baseline="30000" dirty="0" smtClean="0">
                <a:solidFill>
                  <a:prstClr val="black"/>
                </a:solidFill>
              </a:rPr>
              <a:t>th</a:t>
            </a:r>
            <a:r>
              <a:rPr lang="en-US" sz="1600" dirty="0" smtClean="0">
                <a:solidFill>
                  <a:prstClr val="black"/>
                </a:solidFill>
              </a:rPr>
              <a:t> to gather plans for technical assistance surrounding the new implementation.</a:t>
            </a:r>
          </a:p>
          <a:p>
            <a:pPr marL="800100" lvl="1" indent="-342900">
              <a:spcBef>
                <a:spcPct val="20000"/>
              </a:spcBef>
              <a:buFont typeface="Wingdings" pitchFamily="2" charset="2"/>
              <a:buChar char="ü"/>
            </a:pPr>
            <a:r>
              <a:rPr lang="en-US" sz="1600" dirty="0" smtClean="0">
                <a:solidFill>
                  <a:prstClr val="black"/>
                </a:solidFill>
              </a:rPr>
              <a:t>October 30</a:t>
            </a:r>
            <a:r>
              <a:rPr lang="en-US" sz="1600" baseline="30000" dirty="0" smtClean="0">
                <a:solidFill>
                  <a:prstClr val="black"/>
                </a:solidFill>
              </a:rPr>
              <a:t>th</a:t>
            </a:r>
            <a:r>
              <a:rPr lang="en-US" sz="1600" dirty="0" smtClean="0">
                <a:solidFill>
                  <a:prstClr val="black"/>
                </a:solidFill>
              </a:rPr>
              <a:t> presented to INTESOL Leadership group and reviewed ESEA flexibility waiver requirements and the new CCR ELD standards transition.</a:t>
            </a:r>
          </a:p>
          <a:p>
            <a:pPr marL="285750" indent="-285750"/>
            <a:endParaRPr lang="en-US" sz="1600" b="1" dirty="0" smtClean="0">
              <a:solidFill>
                <a:prstClr val="black"/>
              </a:solidFill>
            </a:endParaRPr>
          </a:p>
          <a:p>
            <a:pPr marL="285750" indent="-285750"/>
            <a:endParaRPr lang="en-US" sz="2400" b="1" dirty="0" smtClean="0">
              <a:solidFill>
                <a:prstClr val="black"/>
              </a:solidFill>
            </a:endParaRPr>
          </a:p>
          <a:p>
            <a:pPr marL="342900" indent="-342900">
              <a:spcBef>
                <a:spcPct val="20000"/>
              </a:spcBef>
              <a:buFont typeface="Arial" pitchFamily="34" charset="0"/>
              <a:buChar char="•"/>
            </a:pPr>
            <a:endParaRPr lang="en-US" sz="1600" dirty="0" smtClean="0">
              <a:solidFill>
                <a:prstClr val="black"/>
              </a:solidFill>
            </a:endParaRP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1303727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2012 Waiver Commitments Completed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6210931"/>
          </a:xfrm>
          <a:prstGeom prst="rect">
            <a:avLst/>
          </a:prstGeom>
        </p:spPr>
        <p:txBody>
          <a:bodyPr wrap="square">
            <a:spAutoFit/>
          </a:bodyPr>
          <a:lstStyle/>
          <a:p>
            <a:pPr marL="285750" indent="-285750"/>
            <a:r>
              <a:rPr lang="en-US" sz="2400" b="1" dirty="0" smtClean="0">
                <a:solidFill>
                  <a:prstClr val="black"/>
                </a:solidFill>
              </a:rPr>
              <a:t>Provide technical assistance to educators of all students, including English Learners - 2</a:t>
            </a:r>
            <a:endParaRPr lang="en-US" sz="1600" b="1" dirty="0" smtClean="0">
              <a:solidFill>
                <a:prstClr val="black"/>
              </a:solidFill>
            </a:endParaRPr>
          </a:p>
          <a:p>
            <a:pPr marL="342900" indent="-342900">
              <a:spcBef>
                <a:spcPct val="20000"/>
              </a:spcBef>
              <a:buFont typeface="Wingdings" pitchFamily="2" charset="2"/>
              <a:buChar char="ü"/>
            </a:pPr>
            <a:r>
              <a:rPr lang="en-US" sz="1400" dirty="0" smtClean="0">
                <a:solidFill>
                  <a:prstClr val="black"/>
                </a:solidFill>
              </a:rPr>
              <a:t>November 1</a:t>
            </a:r>
            <a:r>
              <a:rPr lang="en-US" sz="1400" baseline="30000" dirty="0" smtClean="0">
                <a:solidFill>
                  <a:prstClr val="black"/>
                </a:solidFill>
              </a:rPr>
              <a:t>st</a:t>
            </a:r>
            <a:r>
              <a:rPr lang="en-US" sz="1400" dirty="0" smtClean="0">
                <a:solidFill>
                  <a:prstClr val="black"/>
                </a:solidFill>
              </a:rPr>
              <a:t> presented at Central Indiana Education Service Center and reviewed ESEA flexibility waiver requirements and the new CCR ELD standards transition.</a:t>
            </a:r>
          </a:p>
          <a:p>
            <a:pPr marL="342900" indent="-342900">
              <a:spcBef>
                <a:spcPct val="20000"/>
              </a:spcBef>
              <a:buFont typeface="Wingdings" pitchFamily="2" charset="2"/>
              <a:buChar char="ü"/>
            </a:pPr>
            <a:r>
              <a:rPr lang="en-US" sz="1400" dirty="0" smtClean="0">
                <a:solidFill>
                  <a:prstClr val="black"/>
                </a:solidFill>
              </a:rPr>
              <a:t>November 13</a:t>
            </a:r>
            <a:r>
              <a:rPr lang="en-US" sz="1400" baseline="30000" dirty="0" smtClean="0">
                <a:solidFill>
                  <a:prstClr val="black"/>
                </a:solidFill>
              </a:rPr>
              <a:t>th</a:t>
            </a:r>
            <a:r>
              <a:rPr lang="en-US" sz="1400" dirty="0" smtClean="0">
                <a:solidFill>
                  <a:prstClr val="black"/>
                </a:solidFill>
              </a:rPr>
              <a:t> presented at East Central Education Service Center and reviewed ESEA flexibility waiver requirements and the new CCR ELD standards transition.</a:t>
            </a:r>
          </a:p>
          <a:p>
            <a:pPr marL="342900" indent="-342900">
              <a:spcBef>
                <a:spcPct val="20000"/>
              </a:spcBef>
              <a:buFont typeface="Wingdings" pitchFamily="2" charset="2"/>
              <a:buChar char="ü"/>
            </a:pPr>
            <a:r>
              <a:rPr lang="en-US" sz="1400" dirty="0" smtClean="0">
                <a:solidFill>
                  <a:prstClr val="black"/>
                </a:solidFill>
              </a:rPr>
              <a:t>November 8th held a southern region Title III Directors meeting and reviewed ESEA flexibility waiver requirements and the new CCR ELD standards transition in Columbus.</a:t>
            </a:r>
          </a:p>
          <a:p>
            <a:pPr marL="342900" indent="-342900">
              <a:spcBef>
                <a:spcPct val="20000"/>
              </a:spcBef>
              <a:buFont typeface="Wingdings" pitchFamily="2" charset="2"/>
              <a:buChar char="ü"/>
            </a:pPr>
            <a:r>
              <a:rPr lang="en-US" sz="1400" dirty="0" smtClean="0">
                <a:solidFill>
                  <a:prstClr val="black"/>
                </a:solidFill>
              </a:rPr>
              <a:t>November 19</a:t>
            </a:r>
            <a:r>
              <a:rPr lang="en-US" sz="1400" baseline="30000" dirty="0" smtClean="0">
                <a:solidFill>
                  <a:prstClr val="black"/>
                </a:solidFill>
              </a:rPr>
              <a:t>th</a:t>
            </a:r>
            <a:r>
              <a:rPr lang="en-US" sz="1400" dirty="0" smtClean="0">
                <a:solidFill>
                  <a:prstClr val="black"/>
                </a:solidFill>
              </a:rPr>
              <a:t> presented at Muncie Community Schools and reviewed ESEA flexibility waiver requirements and the new CCR ELD standards transition.</a:t>
            </a:r>
          </a:p>
          <a:p>
            <a:pPr marL="342900" indent="-342900">
              <a:spcBef>
                <a:spcPct val="20000"/>
              </a:spcBef>
              <a:buFont typeface="Wingdings" pitchFamily="2" charset="2"/>
              <a:buChar char="ü"/>
            </a:pPr>
            <a:r>
              <a:rPr lang="en-US" sz="1400" dirty="0" smtClean="0">
                <a:solidFill>
                  <a:prstClr val="black"/>
                </a:solidFill>
              </a:rPr>
              <a:t>December 4</a:t>
            </a:r>
            <a:r>
              <a:rPr lang="en-US" sz="1400" baseline="30000" dirty="0" smtClean="0">
                <a:solidFill>
                  <a:prstClr val="black"/>
                </a:solidFill>
              </a:rPr>
              <a:t>th</a:t>
            </a:r>
            <a:r>
              <a:rPr lang="en-US" sz="1400" dirty="0" smtClean="0">
                <a:solidFill>
                  <a:prstClr val="black"/>
                </a:solidFill>
              </a:rPr>
              <a:t>-5</a:t>
            </a:r>
            <a:r>
              <a:rPr lang="en-US" sz="1400" baseline="30000" dirty="0" smtClean="0">
                <a:solidFill>
                  <a:prstClr val="black"/>
                </a:solidFill>
              </a:rPr>
              <a:t>th</a:t>
            </a:r>
            <a:r>
              <a:rPr lang="en-US" sz="1400" dirty="0" smtClean="0">
                <a:solidFill>
                  <a:prstClr val="black"/>
                </a:solidFill>
              </a:rPr>
              <a:t> WIDA ELD standards were reviewed at the EL Academy professional development session with over 15 school districts.</a:t>
            </a:r>
          </a:p>
          <a:p>
            <a:pPr marL="342900" indent="-342900">
              <a:spcBef>
                <a:spcPct val="20000"/>
              </a:spcBef>
              <a:buFont typeface="Wingdings" pitchFamily="2" charset="2"/>
              <a:buChar char="ü"/>
            </a:pPr>
            <a:r>
              <a:rPr lang="en-US" sz="1400" dirty="0" smtClean="0">
                <a:solidFill>
                  <a:prstClr val="black"/>
                </a:solidFill>
              </a:rPr>
              <a:t>December 11</a:t>
            </a:r>
            <a:r>
              <a:rPr lang="en-US" sz="1400" baseline="30000" dirty="0" smtClean="0">
                <a:solidFill>
                  <a:prstClr val="black"/>
                </a:solidFill>
              </a:rPr>
              <a:t>th</a:t>
            </a:r>
            <a:r>
              <a:rPr lang="en-US" sz="1400" dirty="0" smtClean="0">
                <a:solidFill>
                  <a:prstClr val="black"/>
                </a:solidFill>
              </a:rPr>
              <a:t> held EL Leadership group meeting and discussed WIDA ELD standards transition as well was ESEA flexibility waiver requirements.</a:t>
            </a:r>
          </a:p>
          <a:p>
            <a:pPr marL="342900" indent="-342900">
              <a:spcBef>
                <a:spcPct val="20000"/>
              </a:spcBef>
              <a:buFont typeface="Wingdings" pitchFamily="2" charset="2"/>
              <a:buChar char="ü"/>
            </a:pPr>
            <a:r>
              <a:rPr lang="en-US" sz="1400" dirty="0" smtClean="0">
                <a:solidFill>
                  <a:prstClr val="black"/>
                </a:solidFill>
              </a:rPr>
              <a:t>December 16</a:t>
            </a:r>
            <a:r>
              <a:rPr lang="en-US" sz="1400" baseline="30000" dirty="0" smtClean="0">
                <a:solidFill>
                  <a:prstClr val="black"/>
                </a:solidFill>
              </a:rPr>
              <a:t>th</a:t>
            </a:r>
            <a:r>
              <a:rPr lang="en-US" sz="1400" dirty="0" smtClean="0">
                <a:solidFill>
                  <a:prstClr val="black"/>
                </a:solidFill>
              </a:rPr>
              <a:t>, IDOE met with WIDS professional development department to plan statewide training.</a:t>
            </a:r>
          </a:p>
          <a:p>
            <a:pPr marL="342900" indent="-342900">
              <a:spcBef>
                <a:spcPct val="20000"/>
              </a:spcBef>
              <a:buFont typeface="Wingdings" pitchFamily="2" charset="2"/>
              <a:buChar char="ü"/>
            </a:pPr>
            <a:r>
              <a:rPr lang="en-US" sz="1400" dirty="0" smtClean="0">
                <a:solidFill>
                  <a:prstClr val="black"/>
                </a:solidFill>
              </a:rPr>
              <a:t>Presented a WIDA overview in MSD of Wayne Township in January 13</a:t>
            </a:r>
            <a:r>
              <a:rPr lang="en-US" sz="1400" baseline="30000" dirty="0" smtClean="0">
                <a:solidFill>
                  <a:prstClr val="black"/>
                </a:solidFill>
              </a:rPr>
              <a:t>th</a:t>
            </a:r>
            <a:r>
              <a:rPr lang="en-US" sz="1400" dirty="0" smtClean="0">
                <a:solidFill>
                  <a:prstClr val="black"/>
                </a:solidFill>
              </a:rPr>
              <a:t> to EL and classroom teachers.</a:t>
            </a:r>
          </a:p>
          <a:p>
            <a:pPr marL="285750" indent="-285750"/>
            <a:endParaRPr lang="en-US" sz="1600" b="1" dirty="0" smtClean="0">
              <a:solidFill>
                <a:prstClr val="black"/>
              </a:solidFill>
            </a:endParaRPr>
          </a:p>
          <a:p>
            <a:pPr marL="285750" indent="-285750"/>
            <a:endParaRPr lang="en-US" sz="2400" b="1" dirty="0" smtClean="0">
              <a:solidFill>
                <a:prstClr val="black"/>
              </a:solidFill>
            </a:endParaRPr>
          </a:p>
          <a:p>
            <a:pPr marL="342900" indent="-342900">
              <a:spcBef>
                <a:spcPct val="20000"/>
              </a:spcBef>
              <a:buFont typeface="Arial" pitchFamily="34" charset="0"/>
              <a:buChar char="•"/>
            </a:pPr>
            <a:endParaRPr lang="en-US" sz="1600" dirty="0" smtClean="0">
              <a:solidFill>
                <a:prstClr val="black"/>
              </a:solidFill>
            </a:endParaRP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3387003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2012 Waiver Commitments Completed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6081665"/>
          </a:xfrm>
          <a:prstGeom prst="rect">
            <a:avLst/>
          </a:prstGeom>
        </p:spPr>
        <p:txBody>
          <a:bodyPr wrap="square">
            <a:spAutoFit/>
          </a:bodyPr>
          <a:lstStyle/>
          <a:p>
            <a:pPr marL="285750" indent="-285750"/>
            <a:r>
              <a:rPr lang="en-US" sz="2400" b="1" dirty="0" smtClean="0">
                <a:solidFill>
                  <a:prstClr val="black"/>
                </a:solidFill>
              </a:rPr>
              <a:t>Provide technical assistance to educators of all students, including English Learners - 3</a:t>
            </a:r>
            <a:endParaRPr lang="en-US" sz="1600" b="1" dirty="0" smtClean="0">
              <a:solidFill>
                <a:prstClr val="black"/>
              </a:solidFill>
            </a:endParaRPr>
          </a:p>
          <a:p>
            <a:pPr marL="742950" lvl="1" indent="-285750">
              <a:buFont typeface="Wingdings" pitchFamily="2" charset="2"/>
              <a:buChar char="ü"/>
            </a:pPr>
            <a:r>
              <a:rPr lang="en-US" sz="1400" dirty="0" smtClean="0">
                <a:solidFill>
                  <a:prstClr val="black"/>
                </a:solidFill>
              </a:rPr>
              <a:t> January 15</a:t>
            </a:r>
            <a:r>
              <a:rPr lang="en-US" sz="1400" baseline="30000" dirty="0" smtClean="0">
                <a:solidFill>
                  <a:prstClr val="black"/>
                </a:solidFill>
              </a:rPr>
              <a:t>th</a:t>
            </a:r>
            <a:r>
              <a:rPr lang="en-US" sz="1400" dirty="0" smtClean="0">
                <a:solidFill>
                  <a:prstClr val="black"/>
                </a:solidFill>
              </a:rPr>
              <a:t> presented at Breeman Public Schools,</a:t>
            </a:r>
          </a:p>
          <a:p>
            <a:pPr marL="742950" lvl="1" indent="-285750">
              <a:buFont typeface="Wingdings" pitchFamily="2" charset="2"/>
              <a:buChar char="ü"/>
            </a:pPr>
            <a:r>
              <a:rPr lang="en-US" sz="1400" dirty="0" smtClean="0">
                <a:solidFill>
                  <a:prstClr val="black"/>
                </a:solidFill>
              </a:rPr>
              <a:t>February 20</a:t>
            </a:r>
            <a:r>
              <a:rPr lang="en-US" sz="1400" baseline="30000" dirty="0" smtClean="0">
                <a:solidFill>
                  <a:prstClr val="black"/>
                </a:solidFill>
              </a:rPr>
              <a:t>th</a:t>
            </a:r>
            <a:r>
              <a:rPr lang="en-US" sz="1400" dirty="0" smtClean="0">
                <a:solidFill>
                  <a:prstClr val="black"/>
                </a:solidFill>
              </a:rPr>
              <a:t> provided 2 breakout sessions at the Wabash Valley Conference regarding the WIDA standards,</a:t>
            </a:r>
          </a:p>
          <a:p>
            <a:pPr marL="742950" lvl="1" indent="-285750">
              <a:buFont typeface="Wingdings" pitchFamily="2" charset="2"/>
              <a:buChar char="ü"/>
            </a:pPr>
            <a:r>
              <a:rPr lang="en-US" sz="1400" dirty="0" smtClean="0">
                <a:solidFill>
                  <a:prstClr val="black"/>
                </a:solidFill>
              </a:rPr>
              <a:t> January 21</a:t>
            </a:r>
            <a:r>
              <a:rPr lang="en-US" sz="1400" baseline="30000" dirty="0" smtClean="0">
                <a:solidFill>
                  <a:prstClr val="black"/>
                </a:solidFill>
              </a:rPr>
              <a:t>st</a:t>
            </a:r>
            <a:r>
              <a:rPr lang="en-US" sz="1400" dirty="0" smtClean="0">
                <a:solidFill>
                  <a:prstClr val="black"/>
                </a:solidFill>
              </a:rPr>
              <a:t> presented at Southern Indiana Education Center and reviewed ESEA flexibility waiver requirements and the new CCR ELD standards transition.</a:t>
            </a:r>
          </a:p>
          <a:p>
            <a:pPr marL="742950" lvl="1" indent="-285750">
              <a:buFont typeface="Wingdings" pitchFamily="2" charset="2"/>
              <a:buChar char="ü"/>
            </a:pPr>
            <a:r>
              <a:rPr lang="en-US" sz="1400" dirty="0" smtClean="0">
                <a:solidFill>
                  <a:prstClr val="black"/>
                </a:solidFill>
              </a:rPr>
              <a:t> February 7</a:t>
            </a:r>
            <a:r>
              <a:rPr lang="en-US" sz="1400" baseline="30000" dirty="0" smtClean="0">
                <a:solidFill>
                  <a:prstClr val="black"/>
                </a:solidFill>
              </a:rPr>
              <a:t>th</a:t>
            </a:r>
            <a:r>
              <a:rPr lang="en-US" sz="1400" dirty="0" smtClean="0">
                <a:solidFill>
                  <a:prstClr val="black"/>
                </a:solidFill>
              </a:rPr>
              <a:t> and 21</a:t>
            </a:r>
            <a:r>
              <a:rPr lang="en-US" sz="1400" baseline="30000" dirty="0" smtClean="0">
                <a:solidFill>
                  <a:prstClr val="black"/>
                </a:solidFill>
              </a:rPr>
              <a:t>st</a:t>
            </a:r>
            <a:r>
              <a:rPr lang="en-US" sz="1400" dirty="0" smtClean="0">
                <a:solidFill>
                  <a:prstClr val="black"/>
                </a:solidFill>
              </a:rPr>
              <a:t> presented at the Excel Center and reviewed ESEA flexibility waiver requirements and the new CCR ELD standards transition.</a:t>
            </a:r>
          </a:p>
          <a:p>
            <a:pPr marL="742950" lvl="1" indent="-285750">
              <a:buFont typeface="Wingdings" pitchFamily="2" charset="2"/>
              <a:buChar char="ü"/>
            </a:pPr>
            <a:r>
              <a:rPr lang="en-US" sz="1400" dirty="0" smtClean="0">
                <a:solidFill>
                  <a:prstClr val="black"/>
                </a:solidFill>
              </a:rPr>
              <a:t> February 28</a:t>
            </a:r>
            <a:r>
              <a:rPr lang="en-US" sz="1400" baseline="30000" dirty="0" smtClean="0">
                <a:solidFill>
                  <a:prstClr val="black"/>
                </a:solidFill>
              </a:rPr>
              <a:t>th</a:t>
            </a:r>
            <a:r>
              <a:rPr lang="en-US" sz="1400" dirty="0" smtClean="0">
                <a:solidFill>
                  <a:prstClr val="black"/>
                </a:solidFill>
              </a:rPr>
              <a:t> presentation to INTESOL Leadership group from Jessee Markow on the transition to the WIDA ELD standards.</a:t>
            </a:r>
          </a:p>
          <a:p>
            <a:pPr marL="742950" lvl="1" indent="-285750">
              <a:buFont typeface="Wingdings" pitchFamily="2" charset="2"/>
              <a:buChar char="ü"/>
            </a:pPr>
            <a:r>
              <a:rPr lang="en-US" sz="1400" dirty="0" smtClean="0">
                <a:solidFill>
                  <a:prstClr val="black"/>
                </a:solidFill>
              </a:rPr>
              <a:t> March 11</a:t>
            </a:r>
            <a:r>
              <a:rPr lang="en-US" sz="1400" baseline="30000" dirty="0" smtClean="0">
                <a:solidFill>
                  <a:prstClr val="black"/>
                </a:solidFill>
              </a:rPr>
              <a:t>th</a:t>
            </a:r>
            <a:r>
              <a:rPr lang="en-US" sz="1400" dirty="0" smtClean="0">
                <a:solidFill>
                  <a:prstClr val="black"/>
                </a:solidFill>
              </a:rPr>
              <a:t> presented at Tri-Central Community Schools and reviewed ESEA flexibility waiver requirements and the new CCR ELD standards transition.</a:t>
            </a:r>
          </a:p>
          <a:p>
            <a:pPr marL="742950" lvl="1" indent="-285750">
              <a:buFont typeface="Wingdings" pitchFamily="2" charset="2"/>
              <a:buChar char="ü"/>
            </a:pPr>
            <a:r>
              <a:rPr lang="en-US" sz="1400" dirty="0" smtClean="0">
                <a:solidFill>
                  <a:prstClr val="black"/>
                </a:solidFill>
              </a:rPr>
              <a:t> March 14</a:t>
            </a:r>
            <a:r>
              <a:rPr lang="en-US" sz="1400" baseline="30000" dirty="0" smtClean="0">
                <a:solidFill>
                  <a:prstClr val="black"/>
                </a:solidFill>
              </a:rPr>
              <a:t>th</a:t>
            </a:r>
            <a:r>
              <a:rPr lang="en-US" sz="1400" dirty="0" smtClean="0">
                <a:solidFill>
                  <a:prstClr val="black"/>
                </a:solidFill>
              </a:rPr>
              <a:t> presented at Region 8 service center in Decatur, Indiana and reviewed ESEA flexibility waiver requirements and the new CCR ELD standards transition.</a:t>
            </a:r>
          </a:p>
          <a:p>
            <a:pPr marL="742950" lvl="1" indent="-285750">
              <a:buFont typeface="Wingdings" pitchFamily="2" charset="2"/>
              <a:buChar char="ü"/>
            </a:pPr>
            <a:r>
              <a:rPr lang="en-US" sz="1400" dirty="0" smtClean="0">
                <a:solidFill>
                  <a:prstClr val="black"/>
                </a:solidFill>
              </a:rPr>
              <a:t> March 31</a:t>
            </a:r>
            <a:r>
              <a:rPr lang="en-US" sz="1400" baseline="30000" dirty="0" smtClean="0">
                <a:solidFill>
                  <a:prstClr val="black"/>
                </a:solidFill>
              </a:rPr>
              <a:t>st</a:t>
            </a:r>
            <a:r>
              <a:rPr lang="en-US" sz="1400" dirty="0" smtClean="0">
                <a:solidFill>
                  <a:prstClr val="black"/>
                </a:solidFill>
              </a:rPr>
              <a:t> announcement of WIDA standards training and resource guide with 5 locations around the state. (June 10</a:t>
            </a:r>
            <a:r>
              <a:rPr lang="en-US" sz="1400" baseline="30000" dirty="0" smtClean="0">
                <a:solidFill>
                  <a:prstClr val="black"/>
                </a:solidFill>
              </a:rPr>
              <a:t>th</a:t>
            </a:r>
            <a:r>
              <a:rPr lang="en-US" sz="1400" dirty="0" smtClean="0">
                <a:solidFill>
                  <a:prstClr val="black"/>
                </a:solidFill>
              </a:rPr>
              <a:t>, June 12</a:t>
            </a:r>
            <a:r>
              <a:rPr lang="en-US" sz="1400" baseline="30000" dirty="0" smtClean="0">
                <a:solidFill>
                  <a:prstClr val="black"/>
                </a:solidFill>
              </a:rPr>
              <a:t>th</a:t>
            </a:r>
            <a:r>
              <a:rPr lang="en-US" sz="1400" dirty="0" smtClean="0">
                <a:solidFill>
                  <a:prstClr val="black"/>
                </a:solidFill>
              </a:rPr>
              <a:t>, June 24</a:t>
            </a:r>
            <a:r>
              <a:rPr lang="en-US" sz="1400" baseline="30000" dirty="0" smtClean="0">
                <a:solidFill>
                  <a:prstClr val="black"/>
                </a:solidFill>
              </a:rPr>
              <a:t>th</a:t>
            </a:r>
            <a:r>
              <a:rPr lang="en-US" sz="1400" dirty="0" smtClean="0">
                <a:solidFill>
                  <a:prstClr val="black"/>
                </a:solidFill>
              </a:rPr>
              <a:t>, June 27</a:t>
            </a:r>
            <a:r>
              <a:rPr lang="en-US" sz="1400" baseline="30000" dirty="0" smtClean="0">
                <a:solidFill>
                  <a:prstClr val="black"/>
                </a:solidFill>
              </a:rPr>
              <a:t>th</a:t>
            </a:r>
            <a:r>
              <a:rPr lang="en-US" sz="1400" dirty="0" smtClean="0">
                <a:solidFill>
                  <a:prstClr val="black"/>
                </a:solidFill>
              </a:rPr>
              <a:t>, July 17</a:t>
            </a:r>
            <a:r>
              <a:rPr lang="en-US" sz="1400" baseline="30000" dirty="0" smtClean="0">
                <a:solidFill>
                  <a:prstClr val="black"/>
                </a:solidFill>
              </a:rPr>
              <a:t>th</a:t>
            </a:r>
            <a:r>
              <a:rPr lang="en-US" sz="1400" dirty="0" smtClean="0">
                <a:solidFill>
                  <a:prstClr val="black"/>
                </a:solidFill>
              </a:rPr>
              <a:t>)</a:t>
            </a:r>
          </a:p>
          <a:p>
            <a:pPr marL="285750" indent="-285750"/>
            <a:endParaRPr lang="en-US" sz="1600" b="1" dirty="0" smtClean="0">
              <a:solidFill>
                <a:prstClr val="black"/>
              </a:solidFill>
            </a:endParaRPr>
          </a:p>
          <a:p>
            <a:pPr marL="285750" indent="-285750"/>
            <a:endParaRPr lang="en-US" sz="2400" b="1" dirty="0" smtClean="0">
              <a:solidFill>
                <a:prstClr val="black"/>
              </a:solidFill>
            </a:endParaRPr>
          </a:p>
          <a:p>
            <a:pPr marL="342900" indent="-342900">
              <a:spcBef>
                <a:spcPct val="20000"/>
              </a:spcBef>
              <a:buFont typeface="Arial" pitchFamily="34" charset="0"/>
              <a:buChar char="•"/>
            </a:pPr>
            <a:endParaRPr lang="en-US" sz="1600" dirty="0" smtClean="0">
              <a:solidFill>
                <a:prstClr val="black"/>
              </a:solidFill>
            </a:endParaRP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3722293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2012 Waiver Commitments Completed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6173998"/>
          </a:xfrm>
          <a:prstGeom prst="rect">
            <a:avLst/>
          </a:prstGeom>
        </p:spPr>
        <p:txBody>
          <a:bodyPr wrap="square">
            <a:spAutoFit/>
          </a:bodyPr>
          <a:lstStyle/>
          <a:p>
            <a:pPr marL="285750" indent="-285750"/>
            <a:r>
              <a:rPr lang="en-US" sz="2400" b="1" dirty="0" smtClean="0">
                <a:solidFill>
                  <a:prstClr val="black"/>
                </a:solidFill>
              </a:rPr>
              <a:t>Provide technical assistance to educators of all students, including English Learners - 4</a:t>
            </a:r>
            <a:endParaRPr lang="en-US" sz="1600" b="1" dirty="0" smtClean="0">
              <a:solidFill>
                <a:prstClr val="black"/>
              </a:solidFill>
            </a:endParaRPr>
          </a:p>
          <a:p>
            <a:pPr marL="742950" lvl="1" indent="-285750">
              <a:buFont typeface="Wingdings" pitchFamily="2" charset="2"/>
              <a:buChar char="ü"/>
            </a:pPr>
            <a:r>
              <a:rPr lang="en-US" dirty="0" smtClean="0">
                <a:solidFill>
                  <a:prstClr val="black"/>
                </a:solidFill>
              </a:rPr>
              <a:t> April 29</a:t>
            </a:r>
            <a:r>
              <a:rPr lang="en-US" baseline="30000" dirty="0" smtClean="0">
                <a:solidFill>
                  <a:prstClr val="black"/>
                </a:solidFill>
              </a:rPr>
              <a:t>th</a:t>
            </a:r>
            <a:r>
              <a:rPr lang="en-US" dirty="0" smtClean="0">
                <a:solidFill>
                  <a:prstClr val="black"/>
                </a:solidFill>
              </a:rPr>
              <a:t> added 2 additional WIDA standards training sessions </a:t>
            </a:r>
            <a:r>
              <a:rPr lang="en-US" dirty="0">
                <a:solidFill>
                  <a:prstClr val="black"/>
                </a:solidFill>
              </a:rPr>
              <a:t>(June 13</a:t>
            </a:r>
            <a:r>
              <a:rPr lang="en-US" baseline="30000" dirty="0">
                <a:solidFill>
                  <a:prstClr val="black"/>
                </a:solidFill>
              </a:rPr>
              <a:t>th</a:t>
            </a:r>
            <a:r>
              <a:rPr lang="en-US" dirty="0">
                <a:solidFill>
                  <a:prstClr val="black"/>
                </a:solidFill>
              </a:rPr>
              <a:t> and July 16</a:t>
            </a:r>
            <a:r>
              <a:rPr lang="en-US" baseline="30000" dirty="0">
                <a:solidFill>
                  <a:prstClr val="black"/>
                </a:solidFill>
              </a:rPr>
              <a:t>th</a:t>
            </a:r>
            <a:r>
              <a:rPr lang="en-US" dirty="0">
                <a:solidFill>
                  <a:prstClr val="black"/>
                </a:solidFill>
              </a:rPr>
              <a:t>) due </a:t>
            </a:r>
            <a:r>
              <a:rPr lang="en-US" dirty="0" smtClean="0">
                <a:solidFill>
                  <a:prstClr val="black"/>
                </a:solidFill>
              </a:rPr>
              <a:t>to high demand.</a:t>
            </a:r>
          </a:p>
          <a:p>
            <a:pPr marL="742950" lvl="1" indent="-285750">
              <a:buFont typeface="Wingdings" pitchFamily="2" charset="2"/>
              <a:buChar char="ü"/>
            </a:pPr>
            <a:r>
              <a:rPr lang="en-US" dirty="0" smtClean="0">
                <a:solidFill>
                  <a:prstClr val="black"/>
                </a:solidFill>
              </a:rPr>
              <a:t> Currently exploring adding 3 more locations around the state in order to meet demand and ensure teachers are ready to utilize the newly adopted CCR ELA and Math standards in conjunction with WIDA.  We currently have over 600 confirmed attendees for these events.</a:t>
            </a:r>
          </a:p>
          <a:p>
            <a:pPr marL="742950" lvl="1" indent="-285750">
              <a:buFont typeface="Wingdings" pitchFamily="2" charset="2"/>
              <a:buChar char="ü"/>
            </a:pPr>
            <a:r>
              <a:rPr lang="en-US" dirty="0" smtClean="0">
                <a:solidFill>
                  <a:prstClr val="black"/>
                </a:solidFill>
              </a:rPr>
              <a:t> April 30</a:t>
            </a:r>
            <a:r>
              <a:rPr lang="en-US" baseline="30000" dirty="0" smtClean="0">
                <a:solidFill>
                  <a:prstClr val="black"/>
                </a:solidFill>
              </a:rPr>
              <a:t>th</a:t>
            </a:r>
            <a:r>
              <a:rPr lang="en-US" dirty="0" smtClean="0">
                <a:solidFill>
                  <a:prstClr val="black"/>
                </a:solidFill>
              </a:rPr>
              <a:t> presentation to INTESOL Leadership group about WIDA and the Indiana CCR standards (2014).  Participants were guided through utilizing the new CCR standards (2014) to create lessons and objectives incorporating WIDA standards.</a:t>
            </a:r>
          </a:p>
          <a:p>
            <a:pPr marL="742950" lvl="1" indent="-285750">
              <a:buFont typeface="Wingdings" pitchFamily="2" charset="2"/>
              <a:buChar char="ü"/>
            </a:pPr>
            <a:r>
              <a:rPr lang="en-US" dirty="0" smtClean="0">
                <a:solidFill>
                  <a:prstClr val="black"/>
                </a:solidFill>
              </a:rPr>
              <a:t> All summer of eLearning standards presentations will include professional learning on college and career ready standards and English learners.</a:t>
            </a:r>
          </a:p>
          <a:p>
            <a:pPr marL="285750" indent="-285750"/>
            <a:endParaRPr lang="en-US" sz="1600" b="1" dirty="0" smtClean="0">
              <a:solidFill>
                <a:prstClr val="black"/>
              </a:solidFill>
            </a:endParaRPr>
          </a:p>
          <a:p>
            <a:pPr marL="285750" indent="-285750"/>
            <a:endParaRPr lang="en-US" sz="2400" b="1" dirty="0" smtClean="0">
              <a:solidFill>
                <a:prstClr val="black"/>
              </a:solidFill>
            </a:endParaRPr>
          </a:p>
          <a:p>
            <a:pPr marL="342900" indent="-342900">
              <a:spcBef>
                <a:spcPct val="20000"/>
              </a:spcBef>
              <a:buFont typeface="Arial" pitchFamily="34" charset="0"/>
              <a:buChar char="•"/>
            </a:pPr>
            <a:endParaRPr lang="en-US" sz="1600" dirty="0" smtClean="0">
              <a:solidFill>
                <a:prstClr val="black"/>
              </a:solidFill>
            </a:endParaRP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4124670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2667000"/>
          </a:xfrm>
        </p:spPr>
        <p:txBody>
          <a:bodyPr>
            <a:noAutofit/>
          </a:bodyPr>
          <a:lstStyle/>
          <a:p>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400" b="1" dirty="0" smtClean="0"/>
              <a:t>What Flexibility Provides for States</a:t>
            </a:r>
            <a:r>
              <a:rPr lang="en-US" sz="2400" dirty="0" smtClean="0"/>
              <a:t/>
            </a:r>
            <a:br>
              <a:rPr lang="en-US" sz="2400" dirty="0" smtClean="0"/>
            </a:br>
            <a:r>
              <a:rPr lang="en-US" sz="2400" dirty="0" smtClean="0"/>
              <a:t/>
            </a:r>
            <a:br>
              <a:rPr lang="en-US" sz="2400" dirty="0" smtClean="0"/>
            </a:br>
            <a:r>
              <a:rPr lang="en-US" sz="2400" dirty="0" smtClean="0"/>
              <a:t>-The NCLB waiver primarily provides the state with flexibility across three dimensions:</a:t>
            </a:r>
            <a:br>
              <a:rPr lang="en-US" sz="2400" dirty="0" smtClean="0"/>
            </a:br>
            <a:r>
              <a:rPr lang="en-US" sz="2400" dirty="0" smtClean="0"/>
              <a:t/>
            </a:r>
            <a:br>
              <a:rPr lang="en-US" sz="2400" dirty="0" smtClean="0"/>
            </a:br>
            <a:r>
              <a:rPr lang="en-US" sz="2400" dirty="0"/>
              <a:t>	</a:t>
            </a:r>
            <a:r>
              <a:rPr lang="en-US" sz="2400" dirty="0" smtClean="0"/>
              <a:t>1. States can utilize its own state accountability system-our A-F system-for purposes of both federal and state accountability, instead of using both the AYP system and also the A-F system;</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80295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2012 Waiver Commitments Completed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5189113"/>
          </a:xfrm>
          <a:prstGeom prst="rect">
            <a:avLst/>
          </a:prstGeom>
        </p:spPr>
        <p:txBody>
          <a:bodyPr wrap="square">
            <a:spAutoFit/>
          </a:bodyPr>
          <a:lstStyle/>
          <a:p>
            <a:pPr marL="285750" indent="-285750"/>
            <a:r>
              <a:rPr lang="en-US" sz="2400" b="1" dirty="0" smtClean="0">
                <a:solidFill>
                  <a:prstClr val="black"/>
                </a:solidFill>
              </a:rPr>
              <a:t>Develop and administer annual, statewide, aligned high-quality assessments </a:t>
            </a:r>
          </a:p>
          <a:p>
            <a:pPr marL="742950" lvl="1" indent="-285750">
              <a:buFont typeface="Wingdings" pitchFamily="2" charset="2"/>
              <a:buChar char="ü"/>
            </a:pPr>
            <a:r>
              <a:rPr lang="en-US" sz="1600" b="1" dirty="0" smtClean="0">
                <a:solidFill>
                  <a:prstClr val="black"/>
                </a:solidFill>
              </a:rPr>
              <a:t> </a:t>
            </a:r>
            <a:r>
              <a:rPr lang="en-US" sz="1600" dirty="0" smtClean="0">
                <a:solidFill>
                  <a:prstClr val="black"/>
                </a:solidFill>
              </a:rPr>
              <a:t>Reviewed CCR assessment February 18, 2014 through current vendor CTB McGraw-Hill.</a:t>
            </a:r>
          </a:p>
          <a:p>
            <a:pPr marL="742950" lvl="1" indent="-285750">
              <a:buFont typeface="Wingdings" pitchFamily="2" charset="2"/>
              <a:buChar char="ü"/>
            </a:pPr>
            <a:r>
              <a:rPr lang="en-US" sz="1600" dirty="0" smtClean="0">
                <a:solidFill>
                  <a:prstClr val="black"/>
                </a:solidFill>
              </a:rPr>
              <a:t> Feb. 27</a:t>
            </a:r>
            <a:r>
              <a:rPr lang="en-US" sz="1600" baseline="30000" dirty="0" smtClean="0">
                <a:solidFill>
                  <a:prstClr val="black"/>
                </a:solidFill>
              </a:rPr>
              <a:t>th</a:t>
            </a:r>
            <a:r>
              <a:rPr lang="en-US" sz="1600" dirty="0" smtClean="0">
                <a:solidFill>
                  <a:prstClr val="black"/>
                </a:solidFill>
              </a:rPr>
              <a:t> reviewed WIDA ACCESS assessment aligned to WIDA standards.</a:t>
            </a:r>
          </a:p>
          <a:p>
            <a:pPr marL="742950" lvl="1" indent="-285750">
              <a:buFont typeface="Wingdings" pitchFamily="2" charset="2"/>
              <a:buChar char="ü"/>
            </a:pPr>
            <a:r>
              <a:rPr lang="en-US" sz="1600" dirty="0" smtClean="0">
                <a:solidFill>
                  <a:prstClr val="black"/>
                </a:solidFill>
              </a:rPr>
              <a:t> Received draft approval from Attorney General to move forward with joining the WIDA consortium (not in violation of HEA 1427) in January and a final approval in May.</a:t>
            </a:r>
          </a:p>
          <a:p>
            <a:pPr marL="742950" lvl="1" indent="-285750">
              <a:buFont typeface="Wingdings" pitchFamily="2" charset="2"/>
              <a:buChar char="ü"/>
            </a:pPr>
            <a:r>
              <a:rPr lang="en-US" sz="1600" dirty="0" smtClean="0">
                <a:solidFill>
                  <a:prstClr val="black"/>
                </a:solidFill>
              </a:rPr>
              <a:t> Met with the finance department to review and allocate funds to adopt a new CCR assessment for English learners in April 2014.</a:t>
            </a:r>
          </a:p>
          <a:p>
            <a:pPr marL="742950" lvl="1" indent="-285750">
              <a:buFont typeface="Wingdings" pitchFamily="2" charset="2"/>
              <a:buChar char="ü"/>
            </a:pPr>
            <a:r>
              <a:rPr lang="en-US" sz="1600" dirty="0" smtClean="0">
                <a:solidFill>
                  <a:prstClr val="black"/>
                </a:solidFill>
              </a:rPr>
              <a:t> Coordinated with the Office of Student Assessment to determine next steps and contract requirements.</a:t>
            </a:r>
          </a:p>
          <a:p>
            <a:pPr marL="742950" lvl="1" indent="-285750">
              <a:buFont typeface="Wingdings" pitchFamily="2" charset="2"/>
              <a:buChar char="ü"/>
            </a:pPr>
            <a:r>
              <a:rPr lang="en-US" sz="1600" dirty="0" smtClean="0">
                <a:solidFill>
                  <a:prstClr val="black"/>
                </a:solidFill>
              </a:rPr>
              <a:t> The Office of Student Assessment is currently working with WIDA to complete a contract for the full implementation of a CCR assessment by the 2014-2015 school year.</a:t>
            </a:r>
          </a:p>
          <a:p>
            <a:pPr marL="285750" indent="-285750">
              <a:buFont typeface="Arial" pitchFamily="34" charset="0"/>
              <a:buChar char="•"/>
            </a:pPr>
            <a:endParaRPr lang="en-US" sz="2400" b="1" dirty="0" smtClean="0">
              <a:solidFill>
                <a:prstClr val="black"/>
              </a:solidFill>
            </a:endParaRPr>
          </a:p>
          <a:p>
            <a:pPr marL="342900" indent="-342900">
              <a:spcBef>
                <a:spcPct val="20000"/>
              </a:spcBef>
              <a:buFont typeface="Arial" pitchFamily="34" charset="0"/>
              <a:buChar char="•"/>
            </a:pPr>
            <a:endParaRPr lang="en-US" sz="1600" dirty="0" smtClean="0">
              <a:solidFill>
                <a:prstClr val="black"/>
              </a:solidFill>
            </a:endParaRP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Tree>
    <p:extLst>
      <p:ext uri="{BB962C8B-B14F-4D97-AF65-F5344CB8AC3E}">
        <p14:creationId xmlns:p14="http://schemas.microsoft.com/office/powerpoint/2010/main" val="1079767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0"/>
            <a:ext cx="9144000" cy="984885"/>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a:t>
            </a:r>
          </a:p>
          <a:p>
            <a:endParaRPr lang="en-US" sz="2000" b="1" dirty="0" smtClean="0">
              <a:solidFill>
                <a:prstClr val="black"/>
              </a:solidFill>
              <a:latin typeface="Californian FB" pitchFamily="18" charset="0"/>
            </a:endParaRPr>
          </a:p>
          <a:p>
            <a:pPr algn="ctr"/>
            <a:endParaRPr lang="en-US" sz="800" dirty="0" smtClean="0">
              <a:solidFill>
                <a:prstClr val="black"/>
              </a:solidFill>
            </a:endParaRPr>
          </a:p>
        </p:txBody>
      </p:sp>
      <p:sp>
        <p:nvSpPr>
          <p:cNvPr id="5" name="Rectangle 4"/>
          <p:cNvSpPr/>
          <p:nvPr/>
        </p:nvSpPr>
        <p:spPr>
          <a:xfrm>
            <a:off x="228600" y="2743201"/>
            <a:ext cx="8686800" cy="3939540"/>
          </a:xfrm>
          <a:prstGeom prst="rect">
            <a:avLst/>
          </a:prstGeom>
        </p:spPr>
        <p:txBody>
          <a:bodyPr wrap="square">
            <a:spAutoFit/>
          </a:bodyPr>
          <a:lstStyle/>
          <a:p>
            <a:r>
              <a:rPr lang="en-US"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endParaRPr lang="en-US" sz="2000" b="1" dirty="0" smtClean="0">
              <a:solidFill>
                <a:prstClr val="black"/>
              </a:solidFill>
            </a:endParaRPr>
          </a:p>
          <a:p>
            <a:pPr marL="800100" lvl="1" indent="-342900">
              <a:buFont typeface="Wingdings" pitchFamily="2" charset="2"/>
              <a:buChar char="ü"/>
            </a:pPr>
            <a:r>
              <a:rPr lang="en-US" sz="2000" dirty="0" smtClean="0">
                <a:solidFill>
                  <a:prstClr val="black"/>
                </a:solidFill>
              </a:rPr>
              <a:t>(p.25) IDOE’s Office of Special Education has </a:t>
            </a:r>
            <a:r>
              <a:rPr lang="en-US" sz="2000" b="1" dirty="0" smtClean="0">
                <a:solidFill>
                  <a:prstClr val="black"/>
                </a:solidFill>
              </a:rPr>
              <a:t>TA Centers </a:t>
            </a:r>
            <a:r>
              <a:rPr lang="en-US" sz="2000" dirty="0" smtClean="0">
                <a:solidFill>
                  <a:prstClr val="black"/>
                </a:solidFill>
              </a:rPr>
              <a:t>focused on multiple areas of education benefitting students with disabilities. Three centers are able to incorporate into their current efforts training and professional development that will support and prepare teachers to educate students with disabilities to the CCSS.  </a:t>
            </a:r>
          </a:p>
          <a:p>
            <a:pPr marL="800100" lvl="1" indent="-342900">
              <a:buFont typeface="Wingdings" pitchFamily="2" charset="2"/>
              <a:buChar char="ü"/>
            </a:pPr>
            <a:r>
              <a:rPr lang="en-US" sz="2000" dirty="0" smtClean="0">
                <a:solidFill>
                  <a:prstClr val="black"/>
                </a:solidFill>
              </a:rPr>
              <a:t>(p.25) Develop a guidance document for LEAs that addresses how to select, administer, and evaluate the use of </a:t>
            </a:r>
            <a:r>
              <a:rPr lang="en-US" sz="2000" b="1" dirty="0" smtClean="0">
                <a:solidFill>
                  <a:prstClr val="black"/>
                </a:solidFill>
              </a:rPr>
              <a:t>accommodations for instruction </a:t>
            </a:r>
            <a:r>
              <a:rPr lang="en-US" sz="2000" dirty="0" smtClean="0">
                <a:solidFill>
                  <a:prstClr val="black"/>
                </a:solidFill>
              </a:rPr>
              <a:t>and assessment of students with disabilities. </a:t>
            </a:r>
          </a:p>
          <a:p>
            <a:pPr lvl="1"/>
            <a:endParaRPr lang="en-US" dirty="0" smtClean="0">
              <a:solidFill>
                <a:prstClr val="black"/>
              </a:solidFill>
            </a:endParaRPr>
          </a:p>
          <a:p>
            <a:pPr lvl="1">
              <a:buFont typeface="Arial" pitchFamily="34" charset="0"/>
              <a:buChar char="•"/>
            </a:pPr>
            <a:endParaRPr lang="en-US" b="1" dirty="0" smtClean="0">
              <a:solidFill>
                <a:prstClr val="black"/>
              </a:solidFill>
            </a:endParaRPr>
          </a:p>
        </p:txBody>
      </p:sp>
    </p:spTree>
    <p:extLst>
      <p:ext uri="{BB962C8B-B14F-4D97-AF65-F5344CB8AC3E}">
        <p14:creationId xmlns:p14="http://schemas.microsoft.com/office/powerpoint/2010/main" val="4173370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0"/>
            <a:ext cx="9144000" cy="984885"/>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a:t>
            </a:r>
          </a:p>
          <a:p>
            <a:endParaRPr lang="en-US" sz="2000" b="1" dirty="0" smtClean="0">
              <a:solidFill>
                <a:prstClr val="black"/>
              </a:solidFill>
              <a:latin typeface="Californian FB" pitchFamily="18" charset="0"/>
            </a:endParaRPr>
          </a:p>
          <a:p>
            <a:pPr algn="ctr"/>
            <a:endParaRPr lang="en-US" sz="800" dirty="0" smtClean="0">
              <a:solidFill>
                <a:prstClr val="black"/>
              </a:solidFill>
            </a:endParaRPr>
          </a:p>
        </p:txBody>
      </p:sp>
      <p:sp>
        <p:nvSpPr>
          <p:cNvPr id="5" name="Rectangle 4"/>
          <p:cNvSpPr/>
          <p:nvPr/>
        </p:nvSpPr>
        <p:spPr>
          <a:xfrm>
            <a:off x="218090" y="2895600"/>
            <a:ext cx="8686800" cy="1754326"/>
          </a:xfrm>
          <a:prstGeom prst="rect">
            <a:avLst/>
          </a:prstGeom>
        </p:spPr>
        <p:txBody>
          <a:bodyPr wrap="square">
            <a:spAutoFit/>
          </a:bodyPr>
          <a:lstStyle/>
          <a:p>
            <a:r>
              <a:rPr lang="en-US"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endParaRPr lang="en-US" b="1" dirty="0" smtClean="0">
              <a:solidFill>
                <a:prstClr val="black"/>
              </a:solidFill>
            </a:endParaRPr>
          </a:p>
          <a:p>
            <a:pPr lvl="1"/>
            <a:endParaRPr lang="en-US" dirty="0" smtClean="0">
              <a:solidFill>
                <a:prstClr val="black"/>
              </a:solidFill>
            </a:endParaRPr>
          </a:p>
          <a:p>
            <a:pPr lvl="1">
              <a:buFont typeface="Arial" pitchFamily="34" charset="0"/>
              <a:buChar char="•"/>
            </a:pPr>
            <a:endParaRPr lang="en-US" b="1" dirty="0" smtClean="0">
              <a:solidFill>
                <a:prstClr val="black"/>
              </a:solidFill>
            </a:endParaRPr>
          </a:p>
        </p:txBody>
      </p:sp>
      <p:sp>
        <p:nvSpPr>
          <p:cNvPr id="6" name="Rectangle 5"/>
          <p:cNvSpPr/>
          <p:nvPr/>
        </p:nvSpPr>
        <p:spPr>
          <a:xfrm>
            <a:off x="179990" y="3834318"/>
            <a:ext cx="8763000" cy="1631216"/>
          </a:xfrm>
          <a:prstGeom prst="rect">
            <a:avLst/>
          </a:prstGeom>
        </p:spPr>
        <p:txBody>
          <a:bodyPr wrap="square">
            <a:spAutoFit/>
          </a:bodyPr>
          <a:lstStyle/>
          <a:p>
            <a:pPr marL="800100" lvl="1" indent="-342900">
              <a:buFont typeface="Wingdings" pitchFamily="2" charset="2"/>
              <a:buChar char="ü"/>
            </a:pPr>
            <a:r>
              <a:rPr lang="en-US" sz="2000" dirty="0" smtClean="0">
                <a:solidFill>
                  <a:prstClr val="black"/>
                </a:solidFill>
              </a:rPr>
              <a:t>(p.27) Ensure that students who take the alternate assessment are being </a:t>
            </a:r>
            <a:r>
              <a:rPr lang="en-US" sz="2000" b="1" dirty="0" smtClean="0">
                <a:solidFill>
                  <a:prstClr val="black"/>
                </a:solidFill>
              </a:rPr>
              <a:t>transitioned to college and career readiness</a:t>
            </a:r>
            <a:r>
              <a:rPr lang="en-US" sz="2000" dirty="0" smtClean="0">
                <a:solidFill>
                  <a:prstClr val="black"/>
                </a:solidFill>
              </a:rPr>
              <a:t>. </a:t>
            </a:r>
          </a:p>
          <a:p>
            <a:pPr marL="800100" lvl="1" indent="-342900">
              <a:buFont typeface="Wingdings" pitchFamily="2" charset="2"/>
              <a:buChar char="ü"/>
            </a:pPr>
            <a:r>
              <a:rPr lang="en-US" sz="2000" dirty="0" smtClean="0">
                <a:solidFill>
                  <a:prstClr val="black"/>
                </a:solidFill>
              </a:rPr>
              <a:t>(p.27) IDOE is addressing the needs of students participating in </a:t>
            </a:r>
            <a:r>
              <a:rPr lang="en-US" sz="2000" b="1" dirty="0" smtClean="0">
                <a:solidFill>
                  <a:prstClr val="black"/>
                </a:solidFill>
              </a:rPr>
              <a:t>Indiana’s modified assessment </a:t>
            </a:r>
            <a:r>
              <a:rPr lang="en-US" sz="2000" dirty="0" smtClean="0">
                <a:solidFill>
                  <a:prstClr val="black"/>
                </a:solidFill>
              </a:rPr>
              <a:t>(IMAST) by providing the RtI model for supporting all students in high-quality Tier 1 instruction.</a:t>
            </a:r>
          </a:p>
        </p:txBody>
      </p:sp>
    </p:spTree>
    <p:extLst>
      <p:ext uri="{BB962C8B-B14F-4D97-AF65-F5344CB8AC3E}">
        <p14:creationId xmlns:p14="http://schemas.microsoft.com/office/powerpoint/2010/main" val="3683204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0"/>
            <a:ext cx="9144000" cy="984885"/>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a:t>
            </a:r>
          </a:p>
          <a:p>
            <a:endParaRPr lang="en-US" sz="2000" b="1" dirty="0" smtClean="0">
              <a:solidFill>
                <a:prstClr val="black"/>
              </a:solidFill>
              <a:latin typeface="Californian FB" pitchFamily="18" charset="0"/>
            </a:endParaRPr>
          </a:p>
          <a:p>
            <a:pPr algn="ctr"/>
            <a:endParaRPr lang="en-US" sz="800" dirty="0" smtClean="0">
              <a:solidFill>
                <a:prstClr val="black"/>
              </a:solidFill>
            </a:endParaRPr>
          </a:p>
        </p:txBody>
      </p:sp>
      <p:sp>
        <p:nvSpPr>
          <p:cNvPr id="5" name="Rectangle 4"/>
          <p:cNvSpPr/>
          <p:nvPr/>
        </p:nvSpPr>
        <p:spPr>
          <a:xfrm>
            <a:off x="228600" y="2743200"/>
            <a:ext cx="8686800" cy="3046988"/>
          </a:xfrm>
          <a:prstGeom prst="rect">
            <a:avLst/>
          </a:prstGeom>
        </p:spPr>
        <p:txBody>
          <a:bodyPr wrap="square">
            <a:spAutoFit/>
          </a:bodyPr>
          <a:lstStyle/>
          <a:p>
            <a:r>
              <a:rPr lang="en-US"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lvl="1"/>
            <a:endParaRPr lang="en-US" dirty="0" smtClean="0">
              <a:solidFill>
                <a:prstClr val="black"/>
              </a:solidFill>
            </a:endParaRPr>
          </a:p>
          <a:p>
            <a:pPr marL="800100" lvl="1" indent="-342900">
              <a:buFont typeface="Wingdings" pitchFamily="2" charset="2"/>
              <a:buChar char="ü"/>
            </a:pPr>
            <a:r>
              <a:rPr lang="en-US" sz="2000" dirty="0" smtClean="0">
                <a:solidFill>
                  <a:prstClr val="black"/>
                </a:solidFill>
              </a:rPr>
              <a:t>(p.25) For students who are participate in the alternate assessment, IDOE will: (a) provide guidance on how to assess and </a:t>
            </a:r>
            <a:r>
              <a:rPr lang="en-US" sz="2000" b="1" dirty="0" smtClean="0">
                <a:solidFill>
                  <a:prstClr val="black"/>
                </a:solidFill>
              </a:rPr>
              <a:t>align grade level content </a:t>
            </a:r>
            <a:r>
              <a:rPr lang="en-US" sz="2000" dirty="0" smtClean="0">
                <a:solidFill>
                  <a:prstClr val="black"/>
                </a:solidFill>
              </a:rPr>
              <a:t>for students with the most significant cognitive disabilities, (b) identify </a:t>
            </a:r>
            <a:r>
              <a:rPr lang="en-US" sz="2000" b="1" dirty="0" smtClean="0">
                <a:solidFill>
                  <a:prstClr val="black"/>
                </a:solidFill>
              </a:rPr>
              <a:t>instructional activities and supports </a:t>
            </a:r>
            <a:r>
              <a:rPr lang="en-US" sz="2000" dirty="0" smtClean="0">
                <a:solidFill>
                  <a:prstClr val="black"/>
                </a:solidFill>
              </a:rPr>
              <a:t>that relate to CCSS for this population of students, embedding communication, motor, and social skills into curriculum.</a:t>
            </a:r>
          </a:p>
        </p:txBody>
      </p:sp>
    </p:spTree>
    <p:extLst>
      <p:ext uri="{BB962C8B-B14F-4D97-AF65-F5344CB8AC3E}">
        <p14:creationId xmlns:p14="http://schemas.microsoft.com/office/powerpoint/2010/main" val="790788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984885"/>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a:t>
            </a:r>
          </a:p>
          <a:p>
            <a:endParaRPr lang="en-US" sz="2000" b="1" dirty="0" smtClean="0">
              <a:solidFill>
                <a:prstClr val="black"/>
              </a:solidFill>
              <a:latin typeface="Californian FB" pitchFamily="18" charset="0"/>
            </a:endParaRPr>
          </a:p>
          <a:p>
            <a:pPr algn="ctr"/>
            <a:endParaRPr lang="en-US" sz="800" dirty="0" smtClean="0">
              <a:solidFill>
                <a:prstClr val="black"/>
              </a:solidFill>
            </a:endParaRPr>
          </a:p>
        </p:txBody>
      </p:sp>
      <p:sp>
        <p:nvSpPr>
          <p:cNvPr id="5" name="Rectangle 4"/>
          <p:cNvSpPr/>
          <p:nvPr/>
        </p:nvSpPr>
        <p:spPr>
          <a:xfrm>
            <a:off x="228600" y="2743200"/>
            <a:ext cx="8686800" cy="1200329"/>
          </a:xfrm>
          <a:prstGeom prst="rect">
            <a:avLst/>
          </a:prstGeom>
        </p:spPr>
        <p:txBody>
          <a:bodyPr wrap="square">
            <a:spAutoFit/>
          </a:bodyPr>
          <a:lstStyle/>
          <a:p>
            <a:r>
              <a:rPr lang="en-US"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lvl="1"/>
            <a:endParaRPr lang="en-US" dirty="0" smtClean="0">
              <a:solidFill>
                <a:prstClr val="black"/>
              </a:solidFill>
            </a:endParaRPr>
          </a:p>
        </p:txBody>
      </p:sp>
      <p:sp>
        <p:nvSpPr>
          <p:cNvPr id="6" name="Rectangle 5"/>
          <p:cNvSpPr/>
          <p:nvPr/>
        </p:nvSpPr>
        <p:spPr>
          <a:xfrm>
            <a:off x="2628" y="3343364"/>
            <a:ext cx="8686800" cy="2893100"/>
          </a:xfrm>
          <a:prstGeom prst="rect">
            <a:avLst/>
          </a:prstGeom>
        </p:spPr>
        <p:txBody>
          <a:bodyPr wrap="square">
            <a:spAutoFit/>
          </a:bodyPr>
          <a:lstStyle/>
          <a:p>
            <a:pPr lvl="1"/>
            <a:endParaRPr lang="en-US" sz="2000" dirty="0" smtClean="0">
              <a:solidFill>
                <a:srgbClr val="C00000"/>
              </a:solidFill>
            </a:endParaRPr>
          </a:p>
          <a:p>
            <a:pPr marL="742950" lvl="1" indent="-285750">
              <a:buFont typeface="Wingdings" pitchFamily="2" charset="2"/>
              <a:buChar char="ü"/>
            </a:pPr>
            <a:r>
              <a:rPr lang="en-US" dirty="0" smtClean="0">
                <a:solidFill>
                  <a:prstClr val="black"/>
                </a:solidFill>
              </a:rPr>
              <a:t>(p.35) Indiana participates in the General Supervision Enhancement (GSEG) Grant through the National Alternate Assessment Center which focuses on creating a new alternate assessment to replace Indiana’s current ISTAR alternate assessment. The National Center and State Collaborative (NCSC) grant </a:t>
            </a:r>
            <a:r>
              <a:rPr lang="en-US" u="sng" dirty="0" smtClean="0">
                <a:solidFill>
                  <a:prstClr val="black"/>
                </a:solidFill>
                <a:hlinkClick r:id="rId4"/>
              </a:rPr>
              <a:t>http://www.ncscpartners.org/</a:t>
            </a:r>
            <a:r>
              <a:rPr lang="en-US" dirty="0" smtClean="0">
                <a:solidFill>
                  <a:prstClr val="black"/>
                </a:solidFill>
              </a:rPr>
              <a:t> is dedicated to providing substantive professional development on how to appropriately and effectively teach students with cognitive impairments. It centers on how to provide appropriate instruction in ELA and Math. The </a:t>
            </a:r>
            <a:r>
              <a:rPr lang="en-US" b="1" dirty="0" smtClean="0">
                <a:solidFill>
                  <a:prstClr val="black"/>
                </a:solidFill>
              </a:rPr>
              <a:t>professional development will involve the curriculum, the standards</a:t>
            </a:r>
            <a:r>
              <a:rPr lang="en-US" dirty="0" smtClean="0">
                <a:solidFill>
                  <a:prstClr val="black"/>
                </a:solidFill>
              </a:rPr>
              <a:t> of which will be the ‘core connectors’ to the CCSS.</a:t>
            </a:r>
            <a:endParaRPr lang="en-US" b="1" dirty="0" smtClean="0">
              <a:solidFill>
                <a:prstClr val="black"/>
              </a:solidFill>
            </a:endParaRPr>
          </a:p>
        </p:txBody>
      </p:sp>
    </p:spTree>
    <p:extLst>
      <p:ext uri="{BB962C8B-B14F-4D97-AF65-F5344CB8AC3E}">
        <p14:creationId xmlns:p14="http://schemas.microsoft.com/office/powerpoint/2010/main" val="487731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0"/>
            <a:ext cx="9144000" cy="2308324"/>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a:t>
            </a:r>
          </a:p>
          <a:p>
            <a:pPr algn="ctr"/>
            <a:endParaRPr lang="en-US" sz="3000" b="1" dirty="0" smtClean="0">
              <a:solidFill>
                <a:prstClr val="black"/>
              </a:solidFill>
              <a:latin typeface="Californian FB" pitchFamily="18" charset="0"/>
            </a:endParaRPr>
          </a:p>
          <a:p>
            <a:pPr algn="ctr"/>
            <a:endParaRPr lang="en-US" sz="3000" b="1"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5" name="Rectangle 4"/>
          <p:cNvSpPr/>
          <p:nvPr/>
        </p:nvSpPr>
        <p:spPr>
          <a:xfrm>
            <a:off x="0" y="2819400"/>
            <a:ext cx="8839200" cy="2215991"/>
          </a:xfrm>
          <a:prstGeom prst="rect">
            <a:avLst/>
          </a:prstGeom>
        </p:spPr>
        <p:txBody>
          <a:bodyPr wrap="square">
            <a:spAutoFit/>
          </a:bodyPr>
          <a:lstStyle/>
          <a:p>
            <a:pPr marL="285750" indent="-285750"/>
            <a:r>
              <a:rPr lang="en-US" sz="2000" b="1" dirty="0" smtClean="0">
                <a:solidFill>
                  <a:prstClr val="black"/>
                </a:solidFill>
              </a:rPr>
              <a:t>Develop and administer annual, statewide, aligned high-quality assessments by  2014-2015</a:t>
            </a:r>
            <a:r>
              <a:rPr lang="en-US" b="1" dirty="0" smtClean="0">
                <a:solidFill>
                  <a:prstClr val="black"/>
                </a:solidFill>
              </a:rPr>
              <a:t>.</a:t>
            </a:r>
          </a:p>
          <a:p>
            <a:pPr marL="285750" indent="-285750"/>
            <a:endParaRPr lang="en-US" b="1" dirty="0" smtClean="0">
              <a:solidFill>
                <a:prstClr val="black"/>
              </a:solidFill>
            </a:endParaRPr>
          </a:p>
          <a:p>
            <a:pPr marL="800100" lvl="1" indent="-342900">
              <a:buFont typeface="Wingdings" pitchFamily="2" charset="2"/>
              <a:buChar char="ü"/>
            </a:pPr>
            <a:r>
              <a:rPr lang="en-US" sz="2000" dirty="0" smtClean="0">
                <a:solidFill>
                  <a:prstClr val="black"/>
                </a:solidFill>
              </a:rPr>
              <a:t>(p.26) IDOE will work collaboratively with </a:t>
            </a:r>
            <a:r>
              <a:rPr lang="en-US" sz="2000" b="1" dirty="0" smtClean="0">
                <a:solidFill>
                  <a:prstClr val="black"/>
                </a:solidFill>
              </a:rPr>
              <a:t>parent advocacy groups </a:t>
            </a:r>
            <a:r>
              <a:rPr lang="en-US" sz="2000" dirty="0" smtClean="0">
                <a:solidFill>
                  <a:prstClr val="black"/>
                </a:solidFill>
              </a:rPr>
              <a:t>(INSOURCE) and Effective Evaluations Resource Center to develop </a:t>
            </a:r>
            <a:r>
              <a:rPr lang="en-US" sz="2000" b="1" dirty="0" smtClean="0">
                <a:solidFill>
                  <a:prstClr val="black"/>
                </a:solidFill>
              </a:rPr>
              <a:t>guidance for </a:t>
            </a:r>
            <a:r>
              <a:rPr lang="en-US" sz="2000" dirty="0" smtClean="0">
                <a:solidFill>
                  <a:prstClr val="black"/>
                </a:solidFill>
              </a:rPr>
              <a:t>districts regarding the </a:t>
            </a:r>
            <a:r>
              <a:rPr lang="en-US" sz="2000" b="1" dirty="0" smtClean="0">
                <a:solidFill>
                  <a:prstClr val="black"/>
                </a:solidFill>
              </a:rPr>
              <a:t>change in assessment options</a:t>
            </a:r>
            <a:r>
              <a:rPr lang="en-US" sz="2000" dirty="0" smtClean="0">
                <a:solidFill>
                  <a:prstClr val="black"/>
                </a:solidFill>
              </a:rPr>
              <a:t>.</a:t>
            </a:r>
          </a:p>
          <a:p>
            <a:pPr lvl="1"/>
            <a:endParaRPr lang="en-US" sz="2000" dirty="0" smtClean="0">
              <a:solidFill>
                <a:srgbClr val="C00000"/>
              </a:solidFill>
            </a:endParaRPr>
          </a:p>
        </p:txBody>
      </p:sp>
    </p:spTree>
    <p:extLst>
      <p:ext uri="{BB962C8B-B14F-4D97-AF65-F5344CB8AC3E}">
        <p14:creationId xmlns:p14="http://schemas.microsoft.com/office/powerpoint/2010/main" val="3226370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0"/>
            <a:ext cx="9144000" cy="2308324"/>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a:t>
            </a:r>
          </a:p>
          <a:p>
            <a:pPr algn="ctr"/>
            <a:endParaRPr lang="en-US" sz="3000" b="1" dirty="0" smtClean="0">
              <a:solidFill>
                <a:prstClr val="black"/>
              </a:solidFill>
              <a:latin typeface="Californian FB" pitchFamily="18" charset="0"/>
            </a:endParaRPr>
          </a:p>
          <a:p>
            <a:pPr algn="ctr"/>
            <a:endParaRPr lang="en-US" sz="3000" b="1"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5" name="Rectangle 4"/>
          <p:cNvSpPr/>
          <p:nvPr/>
        </p:nvSpPr>
        <p:spPr>
          <a:xfrm>
            <a:off x="0" y="2819400"/>
            <a:ext cx="8839200" cy="3785652"/>
          </a:xfrm>
          <a:prstGeom prst="rect">
            <a:avLst/>
          </a:prstGeom>
        </p:spPr>
        <p:txBody>
          <a:bodyPr wrap="square">
            <a:spAutoFit/>
          </a:bodyPr>
          <a:lstStyle/>
          <a:p>
            <a:pPr marL="285750" indent="-285750"/>
            <a:r>
              <a:rPr lang="en-US" sz="2000" b="1" dirty="0" smtClean="0">
                <a:solidFill>
                  <a:prstClr val="black"/>
                </a:solidFill>
              </a:rPr>
              <a:t>Develop and administer annual, statewide, aligned high-quality assessments by  2014-2015</a:t>
            </a:r>
            <a:r>
              <a:rPr lang="en-US" b="1" dirty="0" smtClean="0">
                <a:solidFill>
                  <a:prstClr val="black"/>
                </a:solidFill>
              </a:rPr>
              <a:t>.</a:t>
            </a:r>
          </a:p>
          <a:p>
            <a:pPr lvl="1"/>
            <a:endParaRPr lang="en-US" sz="2000" dirty="0" smtClean="0">
              <a:solidFill>
                <a:srgbClr val="C00000"/>
              </a:solidFill>
            </a:endParaRPr>
          </a:p>
          <a:p>
            <a:pPr marL="742950" lvl="1" indent="-285750">
              <a:buFont typeface="Wingdings" pitchFamily="2" charset="2"/>
              <a:buChar char="ü"/>
            </a:pPr>
            <a:r>
              <a:rPr lang="en-US" dirty="0" smtClean="0">
                <a:solidFill>
                  <a:prstClr val="black"/>
                </a:solidFill>
              </a:rPr>
              <a:t>(p.35) Indiana participates in the General Supervision Enhancement (GSEG) Grant through the National Alternate Assessment Center which focuses on </a:t>
            </a:r>
            <a:r>
              <a:rPr lang="en-US" b="1" dirty="0" smtClean="0">
                <a:solidFill>
                  <a:prstClr val="black"/>
                </a:solidFill>
              </a:rPr>
              <a:t>creating a new alternate assessment to replace Indiana’s current ISTAR alternate assessment</a:t>
            </a:r>
            <a:r>
              <a:rPr lang="en-US" dirty="0" smtClean="0">
                <a:solidFill>
                  <a:prstClr val="black"/>
                </a:solidFill>
              </a:rPr>
              <a:t>. The National Center and State Collaborative (NCSC) grant </a:t>
            </a:r>
            <a:r>
              <a:rPr lang="en-US" u="sng" dirty="0" smtClean="0">
                <a:solidFill>
                  <a:prstClr val="black"/>
                </a:solidFill>
                <a:hlinkClick r:id="rId4"/>
              </a:rPr>
              <a:t>http://www.ncscpartners.org/</a:t>
            </a:r>
            <a:r>
              <a:rPr lang="en-US" dirty="0" smtClean="0">
                <a:solidFill>
                  <a:prstClr val="black"/>
                </a:solidFill>
              </a:rPr>
              <a:t> is dedicated to providing substantive professional development on how to appropriately and effectively teach students with cognitive impairments. It centers on how to provide appropriate instruction in ELA and Math. The professional development will involve the curriculum, the standards of which will be the ‘core connectors’ to the CCSS.</a:t>
            </a:r>
            <a:endParaRPr lang="en-US" b="1" dirty="0" smtClean="0">
              <a:solidFill>
                <a:prstClr val="black"/>
              </a:solidFill>
            </a:endParaRPr>
          </a:p>
          <a:p>
            <a:pPr marL="285750" indent="-285750">
              <a:buFont typeface="Arial" pitchFamily="34" charset="0"/>
              <a:buChar char="•"/>
            </a:pPr>
            <a:endParaRPr lang="en-US" b="1" dirty="0" smtClean="0">
              <a:solidFill>
                <a:prstClr val="black"/>
              </a:solidFill>
            </a:endParaRPr>
          </a:p>
        </p:txBody>
      </p:sp>
    </p:spTree>
    <p:extLst>
      <p:ext uri="{BB962C8B-B14F-4D97-AF65-F5344CB8AC3E}">
        <p14:creationId xmlns:p14="http://schemas.microsoft.com/office/powerpoint/2010/main" val="3714393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0"/>
            <a:ext cx="9144000" cy="4862870"/>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algn="ctr"/>
            <a:endParaRPr lang="en-US" sz="800" b="1" dirty="0" smtClean="0">
              <a:solidFill>
                <a:prstClr val="black"/>
              </a:solidFill>
            </a:endParaRPr>
          </a:p>
          <a:p>
            <a:pPr marL="457200" indent="-457200"/>
            <a:r>
              <a:rPr lang="en-US" sz="2000"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marL="457200" indent="-457200"/>
            <a:endParaRPr lang="en-US" sz="800" b="1" dirty="0" smtClean="0">
              <a:solidFill>
                <a:prstClr val="black"/>
              </a:solidFill>
            </a:endParaRPr>
          </a:p>
          <a:p>
            <a:pPr marL="457200" indent="-457200"/>
            <a:r>
              <a:rPr lang="en-US" sz="2000" b="1" dirty="0" smtClean="0">
                <a:solidFill>
                  <a:prstClr val="black"/>
                </a:solidFill>
              </a:rPr>
              <a:t>TA Centers</a:t>
            </a:r>
          </a:p>
          <a:p>
            <a:pPr marL="914400" lvl="1" indent="-457200">
              <a:buFont typeface="Wingdings" pitchFamily="2" charset="2"/>
              <a:buChar char="ü"/>
            </a:pPr>
            <a:r>
              <a:rPr lang="en-US" sz="2000" dirty="0" smtClean="0">
                <a:solidFill>
                  <a:prstClr val="black"/>
                </a:solidFill>
              </a:rPr>
              <a:t>Project SUCCESS, the newest of 7 Indiana Resource Networks, was specifically created to assist teachers of students with the most significant cognitive disabilities in the transition to CCR standards and to a new alternate assessment. </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Tree>
    <p:extLst>
      <p:ext uri="{BB962C8B-B14F-4D97-AF65-F5344CB8AC3E}">
        <p14:creationId xmlns:p14="http://schemas.microsoft.com/office/powerpoint/2010/main" val="792049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3046988"/>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algn="ctr"/>
            <a:endParaRPr lang="en-US" sz="800" b="1" dirty="0" smtClean="0">
              <a:solidFill>
                <a:prstClr val="black"/>
              </a:solidFill>
            </a:endParaRPr>
          </a:p>
          <a:p>
            <a:pPr marL="457200" indent="-457200"/>
            <a:r>
              <a:rPr lang="en-US" sz="2000"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endParaRPr lang="en-US" sz="1000" dirty="0" smtClean="0">
              <a:solidFill>
                <a:prstClr val="black"/>
              </a:solidFill>
            </a:endParaRPr>
          </a:p>
          <a:p>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pic>
        <p:nvPicPr>
          <p:cNvPr id="5" name="Picture 4"/>
          <p:cNvPicPr/>
          <p:nvPr/>
        </p:nvPicPr>
        <p:blipFill>
          <a:blip r:embed="rId4" cstate="print"/>
          <a:srcRect l="29006" t="15100" r="30128" b="19943"/>
          <a:stretch>
            <a:fillRect/>
          </a:stretch>
        </p:blipFill>
        <p:spPr bwMode="auto">
          <a:xfrm>
            <a:off x="5562600" y="4114800"/>
            <a:ext cx="3124200" cy="2590800"/>
          </a:xfrm>
          <a:prstGeom prst="rect">
            <a:avLst/>
          </a:prstGeom>
          <a:noFill/>
          <a:ln w="9525">
            <a:solidFill>
              <a:schemeClr val="tx1"/>
            </a:solidFill>
            <a:miter lim="800000"/>
            <a:headEnd/>
            <a:tailEnd/>
          </a:ln>
        </p:spPr>
      </p:pic>
      <p:sp>
        <p:nvSpPr>
          <p:cNvPr id="6" name="TextBox 5"/>
          <p:cNvSpPr txBox="1"/>
          <p:nvPr/>
        </p:nvSpPr>
        <p:spPr>
          <a:xfrm>
            <a:off x="304800" y="4191000"/>
            <a:ext cx="4953000" cy="2246769"/>
          </a:xfrm>
          <a:prstGeom prst="rect">
            <a:avLst/>
          </a:prstGeom>
          <a:noFill/>
        </p:spPr>
        <p:txBody>
          <a:bodyPr wrap="square" rtlCol="0">
            <a:spAutoFit/>
          </a:bodyPr>
          <a:lstStyle/>
          <a:p>
            <a:pPr marL="914400" lvl="1" indent="-457200">
              <a:buFontTx/>
              <a:buAutoNum type="arabicPeriod"/>
            </a:pPr>
            <a:endParaRPr lang="en-US" sz="2000" dirty="0" smtClean="0">
              <a:solidFill>
                <a:prstClr val="black"/>
              </a:solidFill>
            </a:endParaRPr>
          </a:p>
          <a:p>
            <a:pPr marL="342900" indent="-342900">
              <a:buFont typeface="Wingdings" pitchFamily="2" charset="2"/>
              <a:buChar char="ü"/>
            </a:pPr>
            <a:r>
              <a:rPr lang="en-US" sz="2000" b="1" dirty="0" smtClean="0">
                <a:solidFill>
                  <a:prstClr val="black"/>
                </a:solidFill>
              </a:rPr>
              <a:t>Accommodations for Instruction </a:t>
            </a:r>
            <a:r>
              <a:rPr lang="en-US" sz="2000" u="sng" dirty="0" smtClean="0">
                <a:solidFill>
                  <a:prstClr val="black"/>
                </a:solidFill>
                <a:hlinkClick r:id="rId5"/>
              </a:rPr>
              <a:t>http://www.doe.in.gov/sites/default/files/assessment/accommodations-resource-guide-and-toolkitfinaljp.pdf</a:t>
            </a:r>
            <a:r>
              <a:rPr lang="en-US" sz="2000" dirty="0" smtClean="0">
                <a:solidFill>
                  <a:prstClr val="black"/>
                </a:solidFill>
              </a:rPr>
              <a:t> </a:t>
            </a:r>
          </a:p>
          <a:p>
            <a:endParaRPr lang="en-US" sz="2000" dirty="0" smtClean="0">
              <a:solidFill>
                <a:prstClr val="black"/>
              </a:solidFill>
            </a:endParaRPr>
          </a:p>
          <a:p>
            <a:endParaRPr lang="en-US" sz="2000" dirty="0" smtClean="0">
              <a:solidFill>
                <a:prstClr val="black"/>
              </a:solidFill>
            </a:endParaRPr>
          </a:p>
        </p:txBody>
      </p:sp>
    </p:spTree>
    <p:extLst>
      <p:ext uri="{BB962C8B-B14F-4D97-AF65-F5344CB8AC3E}">
        <p14:creationId xmlns:p14="http://schemas.microsoft.com/office/powerpoint/2010/main" val="2674149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2154436"/>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200400"/>
            <a:ext cx="8458200" cy="2985433"/>
          </a:xfrm>
          <a:prstGeom prst="rect">
            <a:avLst/>
          </a:prstGeom>
        </p:spPr>
        <p:txBody>
          <a:bodyPr wrap="square">
            <a:spAutoFit/>
          </a:bodyPr>
          <a:lstStyle/>
          <a:p>
            <a:pPr algn="ctr"/>
            <a:endParaRPr lang="en-US" sz="800" b="1" dirty="0" smtClean="0">
              <a:solidFill>
                <a:prstClr val="black"/>
              </a:solidFill>
            </a:endParaRPr>
          </a:p>
          <a:p>
            <a:pPr marL="457200" indent="-457200"/>
            <a:r>
              <a:rPr lang="en-US" sz="2000"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marL="457200" indent="-457200"/>
            <a:endParaRPr lang="en-US" sz="2000" b="1" dirty="0" smtClean="0">
              <a:solidFill>
                <a:prstClr val="black"/>
              </a:solidFill>
            </a:endParaRPr>
          </a:p>
          <a:p>
            <a:pPr marL="342900" indent="-342900">
              <a:buFont typeface="Wingdings" pitchFamily="2" charset="2"/>
              <a:buChar char="ü"/>
            </a:pPr>
            <a:r>
              <a:rPr lang="en-US" sz="2000" b="1" dirty="0" smtClean="0">
                <a:solidFill>
                  <a:prstClr val="black"/>
                </a:solidFill>
              </a:rPr>
              <a:t>Transition to college and career readiness: </a:t>
            </a:r>
            <a:r>
              <a:rPr lang="en-US" sz="2000" dirty="0" smtClean="0">
                <a:solidFill>
                  <a:prstClr val="black"/>
                </a:solidFill>
              </a:rPr>
              <a:t>ongoing</a:t>
            </a:r>
            <a:r>
              <a:rPr lang="en-US" sz="2000" b="1" dirty="0" smtClean="0">
                <a:solidFill>
                  <a:prstClr val="black"/>
                </a:solidFill>
              </a:rPr>
              <a:t> </a:t>
            </a:r>
            <a:r>
              <a:rPr lang="en-US" sz="2000" dirty="0" smtClean="0">
                <a:solidFill>
                  <a:prstClr val="black"/>
                </a:solidFill>
              </a:rPr>
              <a:t>TA/PD provided by IRNs: Indiana Secondary Transition Resource Center, Indiana IEP Resource Center, and Project SUCCESS</a:t>
            </a:r>
          </a:p>
          <a:p>
            <a:endParaRPr lang="en-US" sz="2000" dirty="0" smtClean="0">
              <a:solidFill>
                <a:prstClr val="black"/>
              </a:solidFill>
            </a:endParaRPr>
          </a:p>
          <a:p>
            <a:endParaRPr lang="en-US" sz="2000" dirty="0">
              <a:solidFill>
                <a:prstClr val="black"/>
              </a:solidFill>
            </a:endParaRPr>
          </a:p>
        </p:txBody>
      </p:sp>
    </p:spTree>
    <p:extLst>
      <p:ext uri="{BB962C8B-B14F-4D97-AF65-F5344CB8AC3E}">
        <p14:creationId xmlns:p14="http://schemas.microsoft.com/office/powerpoint/2010/main" val="9405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4495800"/>
          </a:xfrm>
        </p:spPr>
        <p:txBody>
          <a:bodyPr>
            <a:noAutofit/>
          </a:bodyPr>
          <a:lstStyle/>
          <a:p>
            <a:r>
              <a:rPr lang="en-US" sz="2000" dirty="0" smtClean="0"/>
              <a:t/>
            </a:r>
            <a:br>
              <a:rPr lang="en-US" sz="2000" dirty="0" smtClean="0"/>
            </a:br>
            <a:r>
              <a:rPr lang="en-US" sz="2000" dirty="0" smtClean="0"/>
              <a:t/>
            </a:r>
            <a:br>
              <a:rPr lang="en-US" sz="2000" dirty="0" smtClean="0"/>
            </a:br>
            <a:r>
              <a:rPr lang="en-US" sz="2400" dirty="0" smtClean="0"/>
              <a:t>2. Indiana has flexibility at the state level to allocate federal Title I funds to support out D and F schools</a:t>
            </a:r>
            <a:br>
              <a:rPr lang="en-US" sz="2400" dirty="0" smtClean="0"/>
            </a:br>
            <a:r>
              <a:rPr lang="en-US" sz="2400" dirty="0" smtClean="0"/>
              <a:t/>
            </a:r>
            <a:br>
              <a:rPr lang="en-US" sz="2400" dirty="0" smtClean="0"/>
            </a:br>
            <a:r>
              <a:rPr lang="en-US" sz="2400" dirty="0" smtClean="0"/>
              <a:t>3. Schools have full flexibility at he local level to utilize Title 1 funds to improve academic performance</a:t>
            </a:r>
            <a:r>
              <a:rPr lang="en-US" sz="2000" dirty="0" smtClean="0"/>
              <a:t/>
            </a:r>
            <a:br>
              <a:rPr lang="en-US" sz="2000" dirty="0" smtClean="0"/>
            </a:br>
            <a:r>
              <a:rPr lang="en-US" sz="2000" dirty="0"/>
              <a:t/>
            </a:r>
            <a:br>
              <a:rPr lang="en-US" sz="2000" dirty="0"/>
            </a:br>
            <a:r>
              <a:rPr lang="en-US" sz="2000" dirty="0" smtClean="0"/>
              <a:t>Note: </a:t>
            </a:r>
            <a:br>
              <a:rPr lang="en-US" sz="2000" dirty="0" smtClean="0"/>
            </a:br>
            <a:r>
              <a:rPr lang="en-US" sz="2000" i="1" dirty="0" smtClean="0"/>
              <a:t>-</a:t>
            </a:r>
            <a:r>
              <a:rPr lang="en-US" sz="1600" i="1" dirty="0" smtClean="0"/>
              <a:t>AYP represents the annual academic performance targets in reading and math that the state, school districts and schools must reach to be considered on track for 100% proficiency</a:t>
            </a:r>
            <a:br>
              <a:rPr lang="en-US" sz="1600" i="1" dirty="0" smtClean="0"/>
            </a:br>
            <a:r>
              <a:rPr lang="en-US" sz="1600" i="1" dirty="0" smtClean="0"/>
              <a:t>-Section 1111(b)(2)(F) of the ESEA Act of 1965, as amended by the Federal NCLB Act of 1002 requires each state to establish a timeline for adequate yearly process. The timeline must ensure that not later than the 2014-15 school year, all students will meet or exceed the state's standards for academic proficiency.</a:t>
            </a:r>
            <a:br>
              <a:rPr lang="en-US" sz="1600" i="1" dirty="0" smtClean="0"/>
            </a:br>
            <a:r>
              <a:rPr lang="en-US" sz="1600" dirty="0" smtClean="0"/>
              <a:t/>
            </a:r>
            <a:br>
              <a:rPr lang="en-US" sz="1600" dirty="0" smtClean="0"/>
            </a:br>
            <a:endParaRPr lang="en-US" sz="1600" dirty="0"/>
          </a:p>
        </p:txBody>
      </p:sp>
    </p:spTree>
    <p:extLst>
      <p:ext uri="{BB962C8B-B14F-4D97-AF65-F5344CB8AC3E}">
        <p14:creationId xmlns:p14="http://schemas.microsoft.com/office/powerpoint/2010/main" val="714928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2154436"/>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200400"/>
            <a:ext cx="8458200" cy="1754326"/>
          </a:xfrm>
          <a:prstGeom prst="rect">
            <a:avLst/>
          </a:prstGeom>
        </p:spPr>
        <p:txBody>
          <a:bodyPr wrap="square">
            <a:spAutoFit/>
          </a:bodyPr>
          <a:lstStyle/>
          <a:p>
            <a:pPr algn="ctr"/>
            <a:endParaRPr lang="en-US" sz="800" b="1" dirty="0" smtClean="0">
              <a:solidFill>
                <a:prstClr val="black"/>
              </a:solidFill>
            </a:endParaRPr>
          </a:p>
          <a:p>
            <a:pPr marL="457200" indent="-457200"/>
            <a:r>
              <a:rPr lang="en-US" sz="2000"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9" name="Rectangle 8"/>
          <p:cNvSpPr/>
          <p:nvPr/>
        </p:nvSpPr>
        <p:spPr>
          <a:xfrm>
            <a:off x="304800" y="4495800"/>
            <a:ext cx="8610600" cy="1631216"/>
          </a:xfrm>
          <a:prstGeom prst="rect">
            <a:avLst/>
          </a:prstGeom>
        </p:spPr>
        <p:txBody>
          <a:bodyPr wrap="square">
            <a:spAutoFit/>
          </a:bodyPr>
          <a:lstStyle/>
          <a:p>
            <a:pPr marL="342900" indent="-342900">
              <a:buFont typeface="Wingdings" pitchFamily="2" charset="2"/>
              <a:buChar char="ü"/>
            </a:pPr>
            <a:r>
              <a:rPr lang="en-US" sz="2000" dirty="0" smtClean="0">
                <a:solidFill>
                  <a:prstClr val="black"/>
                </a:solidFill>
              </a:rPr>
              <a:t>In addition to what was promised, in the spring of 2014 the Office of Student Assessment, Office of Special Education, and INSOURCE (parent resource center) collaborated on a series of webinars to assist teachers and parents in the transition away from </a:t>
            </a:r>
            <a:r>
              <a:rPr lang="en-US" sz="2000" b="1" dirty="0" smtClean="0">
                <a:solidFill>
                  <a:prstClr val="black"/>
                </a:solidFill>
              </a:rPr>
              <a:t>Indiana Modified Assessment (IMAST)</a:t>
            </a:r>
            <a:r>
              <a:rPr lang="en-US" sz="2000" dirty="0" smtClean="0">
                <a:solidFill>
                  <a:prstClr val="black"/>
                </a:solidFill>
              </a:rPr>
              <a:t>: </a:t>
            </a:r>
            <a:r>
              <a:rPr lang="en-US" sz="2000" u="sng" dirty="0" smtClean="0">
                <a:solidFill>
                  <a:prstClr val="black"/>
                </a:solidFill>
                <a:hlinkClick r:id="rId4"/>
              </a:rPr>
              <a:t>http://www.doe.in.gov/specialed</a:t>
            </a:r>
            <a:r>
              <a:rPr lang="en-US" sz="2000" dirty="0" smtClean="0">
                <a:solidFill>
                  <a:prstClr val="black"/>
                </a:solidFill>
              </a:rPr>
              <a:t>. 3 of 5 are completed.</a:t>
            </a:r>
            <a:endParaRPr lang="en-US" sz="2000" dirty="0">
              <a:solidFill>
                <a:prstClr val="black"/>
              </a:solidFill>
            </a:endParaRPr>
          </a:p>
        </p:txBody>
      </p:sp>
    </p:spTree>
    <p:extLst>
      <p:ext uri="{BB962C8B-B14F-4D97-AF65-F5344CB8AC3E}">
        <p14:creationId xmlns:p14="http://schemas.microsoft.com/office/powerpoint/2010/main" val="3927080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2154436"/>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200400"/>
            <a:ext cx="8458200" cy="1754326"/>
          </a:xfrm>
          <a:prstGeom prst="rect">
            <a:avLst/>
          </a:prstGeom>
        </p:spPr>
        <p:txBody>
          <a:bodyPr wrap="square">
            <a:spAutoFit/>
          </a:bodyPr>
          <a:lstStyle/>
          <a:p>
            <a:pPr algn="ctr"/>
            <a:endParaRPr lang="en-US" sz="800" b="1" dirty="0" smtClean="0">
              <a:solidFill>
                <a:prstClr val="black"/>
              </a:solidFill>
            </a:endParaRPr>
          </a:p>
          <a:p>
            <a:pPr marL="457200" indent="-457200"/>
            <a:r>
              <a:rPr lang="en-US" sz="2000"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10" name="Rectangle 9"/>
          <p:cNvSpPr/>
          <p:nvPr/>
        </p:nvSpPr>
        <p:spPr>
          <a:xfrm>
            <a:off x="228600" y="4419600"/>
            <a:ext cx="8610600" cy="1323439"/>
          </a:xfrm>
          <a:prstGeom prst="rect">
            <a:avLst/>
          </a:prstGeom>
        </p:spPr>
        <p:txBody>
          <a:bodyPr wrap="square">
            <a:spAutoFit/>
          </a:bodyPr>
          <a:lstStyle/>
          <a:p>
            <a:pPr marL="342900" indent="-342900">
              <a:buFont typeface="Wingdings" pitchFamily="2" charset="2"/>
              <a:buChar char="ü"/>
            </a:pPr>
            <a:r>
              <a:rPr lang="en-US" sz="2000" b="1" dirty="0" smtClean="0">
                <a:solidFill>
                  <a:prstClr val="black"/>
                </a:solidFill>
              </a:rPr>
              <a:t>Guidance on how to align grade level content and identify instructional activities and supports </a:t>
            </a:r>
            <a:r>
              <a:rPr lang="en-US" sz="2000" dirty="0" smtClean="0">
                <a:solidFill>
                  <a:prstClr val="black"/>
                </a:solidFill>
              </a:rPr>
              <a:t>- Project SUCCESS provides TA and PD using NCSC materials in a variety of formats. (ongoing)</a:t>
            </a:r>
          </a:p>
          <a:p>
            <a:endParaRPr lang="en-US" sz="2000" dirty="0">
              <a:solidFill>
                <a:prstClr val="black"/>
              </a:solidFill>
            </a:endParaRPr>
          </a:p>
        </p:txBody>
      </p:sp>
    </p:spTree>
    <p:extLst>
      <p:ext uri="{BB962C8B-B14F-4D97-AF65-F5344CB8AC3E}">
        <p14:creationId xmlns:p14="http://schemas.microsoft.com/office/powerpoint/2010/main" val="86903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2154436"/>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200400"/>
            <a:ext cx="8458200" cy="1754326"/>
          </a:xfrm>
          <a:prstGeom prst="rect">
            <a:avLst/>
          </a:prstGeom>
        </p:spPr>
        <p:txBody>
          <a:bodyPr wrap="square">
            <a:spAutoFit/>
          </a:bodyPr>
          <a:lstStyle/>
          <a:p>
            <a:pPr algn="ctr"/>
            <a:endParaRPr lang="en-US" sz="800" b="1" dirty="0" smtClean="0">
              <a:solidFill>
                <a:prstClr val="black"/>
              </a:solidFill>
            </a:endParaRPr>
          </a:p>
          <a:p>
            <a:pPr marL="457200" indent="-457200"/>
            <a:r>
              <a:rPr lang="en-US" sz="2000" b="1" dirty="0" smtClean="0">
                <a:solidFill>
                  <a:prstClr val="black"/>
                </a:solidFill>
              </a:rPr>
              <a:t>Provide technical assistance to educators of all students , including teachers of students with disabilities and English Learners, for the transition to Common Core State Standards  by the end of the 2013-2014 school year.</a:t>
            </a: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10" name="Rectangle 9"/>
          <p:cNvSpPr/>
          <p:nvPr/>
        </p:nvSpPr>
        <p:spPr>
          <a:xfrm>
            <a:off x="228600" y="4419600"/>
            <a:ext cx="8610600" cy="1015663"/>
          </a:xfrm>
          <a:prstGeom prst="rect">
            <a:avLst/>
          </a:prstGeom>
        </p:spPr>
        <p:txBody>
          <a:bodyPr wrap="square">
            <a:spAutoFit/>
          </a:bodyPr>
          <a:lstStyle/>
          <a:p>
            <a:pPr marL="342900" indent="-342900">
              <a:buFont typeface="Wingdings" pitchFamily="2" charset="2"/>
              <a:buChar char="ü"/>
            </a:pPr>
            <a:r>
              <a:rPr lang="en-US" sz="2000" dirty="0" smtClean="0">
                <a:solidFill>
                  <a:prstClr val="black"/>
                </a:solidFill>
              </a:rPr>
              <a:t>Project SUCCESS provides </a:t>
            </a:r>
            <a:r>
              <a:rPr lang="en-US" sz="2000" b="1" dirty="0" smtClean="0">
                <a:solidFill>
                  <a:prstClr val="black"/>
                </a:solidFill>
              </a:rPr>
              <a:t>TA and PD </a:t>
            </a:r>
            <a:r>
              <a:rPr lang="en-US" sz="2000" dirty="0" smtClean="0">
                <a:solidFill>
                  <a:prstClr val="black"/>
                </a:solidFill>
              </a:rPr>
              <a:t>using National Center and State Collaborative (NCSC) materials in a variety of formats. (ongoing)</a:t>
            </a:r>
          </a:p>
          <a:p>
            <a:r>
              <a:rPr lang="en-US" sz="2000" dirty="0" smtClean="0">
                <a:solidFill>
                  <a:prstClr val="black"/>
                </a:solidFill>
              </a:rPr>
              <a:t> </a:t>
            </a:r>
          </a:p>
        </p:txBody>
      </p:sp>
    </p:spTree>
    <p:extLst>
      <p:ext uri="{BB962C8B-B14F-4D97-AF65-F5344CB8AC3E}">
        <p14:creationId xmlns:p14="http://schemas.microsoft.com/office/powerpoint/2010/main" val="2528798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2154436"/>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048000"/>
            <a:ext cx="8458200" cy="1323439"/>
          </a:xfrm>
          <a:prstGeom prst="rect">
            <a:avLst/>
          </a:prstGeom>
        </p:spPr>
        <p:txBody>
          <a:bodyPr wrap="square">
            <a:spAutoFit/>
          </a:bodyPr>
          <a:lstStyle/>
          <a:p>
            <a:pPr marL="285750" indent="-285750"/>
            <a:r>
              <a:rPr lang="en-US" sz="2000" b="1" dirty="0" smtClean="0">
                <a:solidFill>
                  <a:prstClr val="black"/>
                </a:solidFill>
              </a:rPr>
              <a:t>Develop and administer annual, statewide, aligned high-quality assessments by  2014-2015.</a:t>
            </a: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9" name="Rectangle 8"/>
          <p:cNvSpPr/>
          <p:nvPr/>
        </p:nvSpPr>
        <p:spPr>
          <a:xfrm>
            <a:off x="228600" y="3810000"/>
            <a:ext cx="8686800" cy="369332"/>
          </a:xfrm>
          <a:prstGeom prst="rect">
            <a:avLst/>
          </a:prstGeom>
        </p:spPr>
        <p:txBody>
          <a:bodyPr wrap="square">
            <a:spAutoFit/>
          </a:bodyPr>
          <a:lstStyle/>
          <a:p>
            <a:r>
              <a:rPr lang="en-US" b="1" dirty="0" smtClean="0">
                <a:solidFill>
                  <a:prstClr val="black"/>
                </a:solidFill>
              </a:rPr>
              <a:t>Guidance for and by parent advocacy groups about the change in assessment options</a:t>
            </a:r>
            <a:r>
              <a:rPr lang="en-US" dirty="0" smtClean="0">
                <a:solidFill>
                  <a:prstClr val="black"/>
                </a:solidFill>
              </a:rPr>
              <a:t>.</a:t>
            </a:r>
            <a:endParaRPr lang="en-US" dirty="0">
              <a:solidFill>
                <a:prstClr val="black"/>
              </a:solidFill>
            </a:endParaRPr>
          </a:p>
        </p:txBody>
      </p:sp>
      <p:sp>
        <p:nvSpPr>
          <p:cNvPr id="11" name="Rectangle 10"/>
          <p:cNvSpPr/>
          <p:nvPr/>
        </p:nvSpPr>
        <p:spPr>
          <a:xfrm>
            <a:off x="533400" y="4343400"/>
            <a:ext cx="3581400" cy="1938992"/>
          </a:xfrm>
          <a:prstGeom prst="rect">
            <a:avLst/>
          </a:prstGeom>
        </p:spPr>
        <p:txBody>
          <a:bodyPr wrap="square">
            <a:spAutoFit/>
          </a:bodyPr>
          <a:lstStyle/>
          <a:p>
            <a:pPr marL="342900" indent="-342900">
              <a:buFont typeface="Wingdings" pitchFamily="2" charset="2"/>
              <a:buChar char="ü"/>
            </a:pPr>
            <a:r>
              <a:rPr lang="en-US" sz="2000" b="1" dirty="0" smtClean="0">
                <a:solidFill>
                  <a:prstClr val="black"/>
                </a:solidFill>
              </a:rPr>
              <a:t>Accommodations for Instruction </a:t>
            </a:r>
            <a:r>
              <a:rPr lang="en-US" sz="2000" u="sng" dirty="0" smtClean="0">
                <a:solidFill>
                  <a:prstClr val="black"/>
                </a:solidFill>
                <a:hlinkClick r:id="rId4"/>
              </a:rPr>
              <a:t>http://www.doe.in.gov/sites/default/files/assessment/accommodations-resource-guide-and-toolkitfinaljp.pdf</a:t>
            </a:r>
            <a:r>
              <a:rPr lang="en-US" sz="2000" dirty="0" smtClean="0">
                <a:solidFill>
                  <a:prstClr val="black"/>
                </a:solidFill>
              </a:rPr>
              <a:t> </a:t>
            </a:r>
          </a:p>
        </p:txBody>
      </p:sp>
      <p:pic>
        <p:nvPicPr>
          <p:cNvPr id="12" name="Picture 11"/>
          <p:cNvPicPr/>
          <p:nvPr/>
        </p:nvPicPr>
        <p:blipFill>
          <a:blip r:embed="rId5" cstate="print"/>
          <a:srcRect l="29006" t="15100" r="30128" b="19943"/>
          <a:stretch>
            <a:fillRect/>
          </a:stretch>
        </p:blipFill>
        <p:spPr bwMode="auto">
          <a:xfrm>
            <a:off x="5791200" y="4267200"/>
            <a:ext cx="2895600" cy="2438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77170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2154436"/>
          </a:xfrm>
          <a:prstGeom prst="rect">
            <a:avLst/>
          </a:prstGeom>
          <a:noFill/>
        </p:spPr>
        <p:txBody>
          <a:bodyPr wrap="square" rtlCol="0">
            <a:spAutoFit/>
          </a:bodyPr>
          <a:lstStyle/>
          <a:p>
            <a:pPr algn="ctr"/>
            <a:r>
              <a:rPr lang="en-US" sz="3000" b="1" dirty="0" smtClean="0">
                <a:solidFill>
                  <a:prstClr val="black"/>
                </a:solidFill>
              </a:rPr>
              <a:t>Waiver 2012 Commitments for Students with Disabilities Completed</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048000"/>
            <a:ext cx="8458200" cy="1323439"/>
          </a:xfrm>
          <a:prstGeom prst="rect">
            <a:avLst/>
          </a:prstGeom>
        </p:spPr>
        <p:txBody>
          <a:bodyPr wrap="square">
            <a:spAutoFit/>
          </a:bodyPr>
          <a:lstStyle/>
          <a:p>
            <a:pPr marL="285750" indent="-285750"/>
            <a:r>
              <a:rPr lang="en-US" sz="2000" b="1" dirty="0" smtClean="0">
                <a:solidFill>
                  <a:prstClr val="black"/>
                </a:solidFill>
              </a:rPr>
              <a:t>Develop and administer annual, statewide, aligned high-quality assessments by  2014-2015.</a:t>
            </a: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9" name="Rectangle 8"/>
          <p:cNvSpPr/>
          <p:nvPr/>
        </p:nvSpPr>
        <p:spPr>
          <a:xfrm>
            <a:off x="228600" y="3810000"/>
            <a:ext cx="8686800" cy="1323439"/>
          </a:xfrm>
          <a:prstGeom prst="rect">
            <a:avLst/>
          </a:prstGeom>
        </p:spPr>
        <p:txBody>
          <a:bodyPr wrap="square">
            <a:spAutoFit/>
          </a:bodyPr>
          <a:lstStyle/>
          <a:p>
            <a:pPr marL="342900" indent="-342900">
              <a:buFont typeface="Wingdings" pitchFamily="2" charset="2"/>
              <a:buChar char="ü"/>
            </a:pPr>
            <a:r>
              <a:rPr lang="en-US" sz="2000" b="1" dirty="0" smtClean="0">
                <a:solidFill>
                  <a:prstClr val="black"/>
                </a:solidFill>
              </a:rPr>
              <a:t>Creating a new alternate assessment to replace Indiana’s current ISTAR alternate assessment</a:t>
            </a:r>
            <a:r>
              <a:rPr lang="en-US" sz="2000" dirty="0" smtClean="0">
                <a:solidFill>
                  <a:prstClr val="black"/>
                </a:solidFill>
              </a:rPr>
              <a:t>. </a:t>
            </a:r>
          </a:p>
          <a:p>
            <a:pPr lvl="1"/>
            <a:r>
              <a:rPr lang="en-US" sz="2000" dirty="0" smtClean="0">
                <a:solidFill>
                  <a:prstClr val="black"/>
                </a:solidFill>
              </a:rPr>
              <a:t>Indiana is piloting the NCSC Alternate Assessment for ELA and Math (May 2014) and writing (fall 2014)</a:t>
            </a:r>
            <a:endParaRPr lang="en-US" sz="2000" dirty="0">
              <a:solidFill>
                <a:prstClr val="black"/>
              </a:solidFill>
            </a:endParaRPr>
          </a:p>
        </p:txBody>
      </p:sp>
    </p:spTree>
    <p:extLst>
      <p:ext uri="{BB962C8B-B14F-4D97-AF65-F5344CB8AC3E}">
        <p14:creationId xmlns:p14="http://schemas.microsoft.com/office/powerpoint/2010/main" val="2956314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5478423"/>
          </a:xfrm>
          <a:prstGeom prst="rect">
            <a:avLst/>
          </a:prstGeom>
          <a:noFill/>
        </p:spPr>
        <p:txBody>
          <a:bodyPr wrap="square" rtlCol="0">
            <a:spAutoFit/>
          </a:bodyPr>
          <a:lstStyle/>
          <a:p>
            <a:pPr algn="ctr"/>
            <a:r>
              <a:rPr lang="en-US" b="1" dirty="0" smtClean="0">
                <a:solidFill>
                  <a:prstClr val="black"/>
                </a:solidFill>
              </a:rPr>
              <a:t>Waiver 2012 Commitments Completed Regarding Communication about the Waiver to </a:t>
            </a:r>
          </a:p>
          <a:p>
            <a:pPr algn="ctr"/>
            <a:r>
              <a:rPr lang="en-US" b="1" dirty="0" smtClean="0">
                <a:solidFill>
                  <a:prstClr val="black"/>
                </a:solidFill>
              </a:rPr>
              <a:t>Parents &amp; Diverse Stakeholders </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r>
              <a:rPr lang="en-US" sz="2000" dirty="0" smtClean="0">
                <a:solidFill>
                  <a:prstClr val="black"/>
                </a:solidFill>
              </a:rPr>
              <a:t>English </a:t>
            </a:r>
            <a:r>
              <a:rPr lang="en-US" sz="2000" dirty="0">
                <a:solidFill>
                  <a:prstClr val="black"/>
                </a:solidFill>
              </a:rPr>
              <a:t>Language learners, and other diverse stakeholders understand the implications of the </a:t>
            </a:r>
            <a:r>
              <a:rPr lang="en-US" sz="2000" dirty="0" smtClean="0">
                <a:solidFill>
                  <a:prstClr val="black"/>
                </a:solidFill>
              </a:rPr>
              <a:t>SEA’s </a:t>
            </a:r>
            <a:r>
              <a:rPr lang="en-US" sz="2000" dirty="0">
                <a:solidFill>
                  <a:prstClr val="black"/>
                </a:solidFill>
              </a:rPr>
              <a:t>ESEA flexibility plan for LEAs, schools, teachers, and students</a:t>
            </a:r>
            <a:r>
              <a:rPr lang="en-US" sz="2000" dirty="0" smtClean="0">
                <a:solidFill>
                  <a:prstClr val="black"/>
                </a:solidFill>
              </a:rPr>
              <a:t>.  The following activities have been completed:</a:t>
            </a:r>
          </a:p>
          <a:p>
            <a:endParaRPr lang="en-US" sz="2000" dirty="0">
              <a:solidFill>
                <a:prstClr val="black"/>
              </a:solidFill>
            </a:endParaRPr>
          </a:p>
          <a:p>
            <a:pPr marL="342900" indent="-342900">
              <a:buFont typeface="Wingdings" pitchFamily="2" charset="2"/>
              <a:buChar char="ü"/>
            </a:pPr>
            <a:r>
              <a:rPr lang="en-US" sz="2000" dirty="0">
                <a:solidFill>
                  <a:prstClr val="black"/>
                </a:solidFill>
              </a:rPr>
              <a:t>Included in Migrant Parent Advisory Councils at three events in </a:t>
            </a:r>
            <a:r>
              <a:rPr lang="en-US" sz="2000" dirty="0" smtClean="0">
                <a:solidFill>
                  <a:prstClr val="black"/>
                </a:solidFill>
              </a:rPr>
              <a:t>spring </a:t>
            </a:r>
            <a:r>
              <a:rPr lang="en-US" sz="2000" dirty="0">
                <a:solidFill>
                  <a:prstClr val="black"/>
                </a:solidFill>
              </a:rPr>
              <a:t>of 2014</a:t>
            </a:r>
          </a:p>
          <a:p>
            <a:pPr marL="342900" indent="-342900">
              <a:buFont typeface="Wingdings" pitchFamily="2" charset="2"/>
              <a:buChar char="ü"/>
            </a:pPr>
            <a:r>
              <a:rPr lang="en-US" sz="2000" dirty="0">
                <a:solidFill>
                  <a:prstClr val="black"/>
                </a:solidFill>
              </a:rPr>
              <a:t>Presented at conferences and included the importance and essential information of the ESEA Flexibility Waiver that should be communicate to stakeholders</a:t>
            </a:r>
          </a:p>
          <a:p>
            <a:pPr marL="342900" indent="-342900">
              <a:buFont typeface="Wingdings" pitchFamily="2" charset="2"/>
              <a:buChar char="ü"/>
            </a:pPr>
            <a:r>
              <a:rPr lang="en-US" sz="2000" dirty="0">
                <a:solidFill>
                  <a:prstClr val="black"/>
                </a:solidFill>
              </a:rPr>
              <a:t>Provided PD to district leaders at the INTESOL leadership group on communicating the ESEA Flexibility to parents</a:t>
            </a:r>
          </a:p>
          <a:p>
            <a:pPr marL="342900" indent="-342900">
              <a:buFont typeface="Wingdings" pitchFamily="2" charset="2"/>
              <a:buChar char="ü"/>
            </a:pPr>
            <a:r>
              <a:rPr lang="en-US" sz="2000" dirty="0" smtClean="0">
                <a:solidFill>
                  <a:prstClr val="black"/>
                </a:solidFill>
              </a:rPr>
              <a:t>Included </a:t>
            </a:r>
            <a:r>
              <a:rPr lang="en-US" sz="2000" dirty="0">
                <a:solidFill>
                  <a:prstClr val="black"/>
                </a:solidFill>
              </a:rPr>
              <a:t>a “Flexibility Corner” with essential information to share with parents and stakeholders</a:t>
            </a:r>
          </a:p>
          <a:p>
            <a:pPr marL="342900" indent="-342900">
              <a:buFont typeface="Wingdings" pitchFamily="2" charset="2"/>
              <a:buChar char="ü"/>
            </a:pPr>
            <a:r>
              <a:rPr lang="en-US" sz="2000" dirty="0">
                <a:solidFill>
                  <a:prstClr val="black"/>
                </a:solidFill>
              </a:rPr>
              <a:t>Parent stakeholder groups will begin in Fall 2014</a:t>
            </a: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048000"/>
            <a:ext cx="8458200" cy="1015663"/>
          </a:xfrm>
          <a:prstGeom prst="rect">
            <a:avLst/>
          </a:prstGeom>
        </p:spPr>
        <p:txBody>
          <a:bodyPr wrap="square">
            <a:spAutoFit/>
          </a:bodyPr>
          <a:lstStyle/>
          <a:p>
            <a:pPr marL="285750" indent="-285750"/>
            <a:endParaRPr lang="en-US" sz="2000" b="1" dirty="0" smtClean="0">
              <a:solidFill>
                <a:prstClr val="black"/>
              </a:solidFill>
            </a:endParaRP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9" name="Rectangle 8"/>
          <p:cNvSpPr/>
          <p:nvPr/>
        </p:nvSpPr>
        <p:spPr>
          <a:xfrm>
            <a:off x="228600" y="3810000"/>
            <a:ext cx="8686800" cy="400110"/>
          </a:xfrm>
          <a:prstGeom prst="rect">
            <a:avLst/>
          </a:prstGeom>
        </p:spPr>
        <p:txBody>
          <a:bodyPr wrap="square">
            <a:spAutoFit/>
          </a:bodyPr>
          <a:lstStyle/>
          <a:p>
            <a:endParaRPr lang="en-US" sz="2000" dirty="0" smtClean="0">
              <a:solidFill>
                <a:prstClr val="black"/>
              </a:solidFill>
            </a:endParaRPr>
          </a:p>
        </p:txBody>
      </p:sp>
    </p:spTree>
    <p:extLst>
      <p:ext uri="{BB962C8B-B14F-4D97-AF65-F5344CB8AC3E}">
        <p14:creationId xmlns:p14="http://schemas.microsoft.com/office/powerpoint/2010/main" val="332263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1323439"/>
          </a:xfrm>
          <a:prstGeom prst="rect">
            <a:avLst/>
          </a:prstGeom>
          <a:noFill/>
        </p:spPr>
        <p:txBody>
          <a:bodyPr wrap="square" rtlCol="0">
            <a:spAutoFit/>
          </a:bodyPr>
          <a:lstStyle/>
          <a:p>
            <a:pPr algn="ctr"/>
            <a:r>
              <a:rPr lang="en-US" b="1" dirty="0" smtClean="0">
                <a:solidFill>
                  <a:prstClr val="black"/>
                </a:solidFill>
              </a:rPr>
              <a:t>Waiver 2012 Commitments Completed  Regarding Communication about the Waiver to </a:t>
            </a:r>
          </a:p>
          <a:p>
            <a:pPr algn="ctr"/>
            <a:r>
              <a:rPr lang="en-US" b="1" dirty="0" smtClean="0">
                <a:solidFill>
                  <a:prstClr val="black"/>
                </a:solidFill>
              </a:rPr>
              <a:t>Parents &amp; Diverse Stakeholders, Cont’d</a:t>
            </a:r>
          </a:p>
          <a:p>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048000"/>
            <a:ext cx="8458200" cy="1015663"/>
          </a:xfrm>
          <a:prstGeom prst="rect">
            <a:avLst/>
          </a:prstGeom>
        </p:spPr>
        <p:txBody>
          <a:bodyPr wrap="square">
            <a:spAutoFit/>
          </a:bodyPr>
          <a:lstStyle/>
          <a:p>
            <a:pPr marL="285750" indent="-285750"/>
            <a:endParaRPr lang="en-US" sz="2000" b="1" dirty="0" smtClean="0">
              <a:solidFill>
                <a:prstClr val="black"/>
              </a:solidFill>
            </a:endParaRP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9" name="Rectangle 8"/>
          <p:cNvSpPr/>
          <p:nvPr/>
        </p:nvSpPr>
        <p:spPr>
          <a:xfrm>
            <a:off x="228600" y="3810000"/>
            <a:ext cx="8686800" cy="400110"/>
          </a:xfrm>
          <a:prstGeom prst="rect">
            <a:avLst/>
          </a:prstGeom>
        </p:spPr>
        <p:txBody>
          <a:bodyPr wrap="square">
            <a:spAutoFit/>
          </a:bodyPr>
          <a:lstStyle/>
          <a:p>
            <a:endParaRPr lang="en-US" sz="2000" dirty="0" smtClean="0">
              <a:solidFill>
                <a:prstClr val="black"/>
              </a:solidFill>
            </a:endParaRPr>
          </a:p>
        </p:txBody>
      </p:sp>
      <p:sp>
        <p:nvSpPr>
          <p:cNvPr id="2" name="Rectangle 1"/>
          <p:cNvSpPr/>
          <p:nvPr/>
        </p:nvSpPr>
        <p:spPr>
          <a:xfrm>
            <a:off x="273268" y="2704071"/>
            <a:ext cx="8642131" cy="3416320"/>
          </a:xfrm>
          <a:prstGeom prst="rect">
            <a:avLst/>
          </a:prstGeom>
        </p:spPr>
        <p:txBody>
          <a:bodyPr wrap="square">
            <a:spAutoFit/>
          </a:bodyPr>
          <a:lstStyle/>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endParaRPr lang="en-US" dirty="0">
              <a:solidFill>
                <a:prstClr val="black"/>
              </a:solidFill>
            </a:endParaRPr>
          </a:p>
          <a:p>
            <a:pPr marL="285750" indent="-285750">
              <a:buFont typeface="Wingdings" pitchFamily="2" charset="2"/>
              <a:buChar char="ü"/>
            </a:pPr>
            <a:r>
              <a:rPr lang="en-US" dirty="0" smtClean="0">
                <a:solidFill>
                  <a:prstClr val="black"/>
                </a:solidFill>
              </a:rPr>
              <a:t>Planned INTESOL </a:t>
            </a:r>
            <a:r>
              <a:rPr lang="en-US" dirty="0">
                <a:solidFill>
                  <a:prstClr val="black"/>
                </a:solidFill>
              </a:rPr>
              <a:t>conference  </a:t>
            </a:r>
            <a:r>
              <a:rPr lang="en-US" dirty="0" smtClean="0">
                <a:solidFill>
                  <a:prstClr val="black"/>
                </a:solidFill>
              </a:rPr>
              <a:t>to include </a:t>
            </a:r>
            <a:r>
              <a:rPr lang="en-US" dirty="0">
                <a:solidFill>
                  <a:prstClr val="black"/>
                </a:solidFill>
              </a:rPr>
              <a:t>opportunities for </a:t>
            </a:r>
            <a:r>
              <a:rPr lang="en-US" dirty="0" smtClean="0">
                <a:solidFill>
                  <a:prstClr val="black"/>
                </a:solidFill>
              </a:rPr>
              <a:t>ESEA Flexibility information.</a:t>
            </a:r>
          </a:p>
          <a:p>
            <a:endParaRPr lang="en-US" dirty="0">
              <a:solidFill>
                <a:prstClr val="black"/>
              </a:solidFill>
            </a:endParaRPr>
          </a:p>
          <a:p>
            <a:pPr marL="285750" indent="-285750">
              <a:buFont typeface="Wingdings" pitchFamily="2" charset="2"/>
              <a:buChar char="ü"/>
            </a:pPr>
            <a:r>
              <a:rPr lang="en-US" dirty="0">
                <a:solidFill>
                  <a:prstClr val="black"/>
                </a:solidFill>
              </a:rPr>
              <a:t>Title I presented a New Title I Program Administrator Meeting in September </a:t>
            </a:r>
            <a:r>
              <a:rPr lang="en-US" dirty="0" smtClean="0">
                <a:solidFill>
                  <a:prstClr val="black"/>
                </a:solidFill>
              </a:rPr>
              <a:t>2013</a:t>
            </a:r>
          </a:p>
          <a:p>
            <a:r>
              <a:rPr lang="en-US" dirty="0" smtClean="0">
                <a:solidFill>
                  <a:prstClr val="black"/>
                </a:solidFill>
              </a:rPr>
              <a:t> </a:t>
            </a:r>
            <a:endParaRPr lang="en-US" dirty="0">
              <a:solidFill>
                <a:prstClr val="black"/>
              </a:solidFill>
            </a:endParaRPr>
          </a:p>
          <a:p>
            <a:pPr marL="285750" indent="-285750">
              <a:buFont typeface="Wingdings" pitchFamily="2" charset="2"/>
              <a:buChar char="ü"/>
            </a:pPr>
            <a:r>
              <a:rPr lang="en-US" dirty="0">
                <a:solidFill>
                  <a:prstClr val="black"/>
                </a:solidFill>
              </a:rPr>
              <a:t> Slides providing a brief overview of Indiana’s ESEA Flexibility Waiver included an brief history of Indiana’s approval process, alignment between state and federal accountability system, and Indiana’s categories of school improvement (including Focus, Priority, and Focus-Targeted) </a:t>
            </a:r>
          </a:p>
        </p:txBody>
      </p:sp>
    </p:spTree>
    <p:extLst>
      <p:ext uri="{BB962C8B-B14F-4D97-AF65-F5344CB8AC3E}">
        <p14:creationId xmlns:p14="http://schemas.microsoft.com/office/powerpoint/2010/main" val="3532876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4093428"/>
          </a:xfrm>
          <a:prstGeom prst="rect">
            <a:avLst/>
          </a:prstGeom>
          <a:noFill/>
        </p:spPr>
        <p:txBody>
          <a:bodyPr wrap="square" rtlCol="0">
            <a:spAutoFit/>
          </a:bodyPr>
          <a:lstStyle/>
          <a:p>
            <a:pPr algn="ctr"/>
            <a:r>
              <a:rPr lang="en-US" b="1" dirty="0" smtClean="0">
                <a:solidFill>
                  <a:prstClr val="black"/>
                </a:solidFill>
              </a:rPr>
              <a:t>Waiver 2012 Commitments Regarding Communication about the Waiver to </a:t>
            </a:r>
          </a:p>
          <a:p>
            <a:pPr algn="ctr"/>
            <a:r>
              <a:rPr lang="en-US" b="1" dirty="0" smtClean="0">
                <a:solidFill>
                  <a:prstClr val="black"/>
                </a:solidFill>
              </a:rPr>
              <a:t>Parents &amp; Diverse Stakeholders, Cont’d</a:t>
            </a:r>
          </a:p>
          <a:p>
            <a:endParaRPr lang="en-US" sz="2000" dirty="0" smtClean="0">
              <a:solidFill>
                <a:prstClr val="black"/>
              </a:solidFill>
            </a:endParaRPr>
          </a:p>
          <a:p>
            <a:endParaRPr lang="en-US" sz="2000" dirty="0">
              <a:solidFill>
                <a:prstClr val="black"/>
              </a:solidFill>
            </a:endParaRPr>
          </a:p>
          <a:p>
            <a:pPr marL="342900" indent="-342900">
              <a:buFont typeface="Wingdings" pitchFamily="2" charset="2"/>
              <a:buChar char="ü"/>
            </a:pPr>
            <a:r>
              <a:rPr lang="en-US" sz="2000" dirty="0" smtClean="0">
                <a:solidFill>
                  <a:prstClr val="black"/>
                </a:solidFill>
              </a:rPr>
              <a:t>Shared information with the  Indiana Council of Administrators of Special Education (ICASE) on the transition to the new Indiana Academic Standards and the new aligned assessment, and transition away from IMAST to ISTEP</a:t>
            </a:r>
          </a:p>
          <a:p>
            <a:pPr marL="342900" indent="-342900">
              <a:buFont typeface="Wingdings" pitchFamily="2" charset="2"/>
              <a:buChar char="ü"/>
            </a:pPr>
            <a:r>
              <a:rPr lang="en-US" sz="2000" dirty="0" smtClean="0">
                <a:solidFill>
                  <a:prstClr val="black"/>
                </a:solidFill>
              </a:rPr>
              <a:t>Shared information with the State Advisory Council (SAC - ARC is a member)</a:t>
            </a:r>
          </a:p>
          <a:p>
            <a:pPr marL="342900" indent="-342900">
              <a:buFont typeface="Wingdings" pitchFamily="2" charset="2"/>
              <a:buChar char="ü"/>
            </a:pPr>
            <a:r>
              <a:rPr lang="en-US" sz="2000" dirty="0" smtClean="0">
                <a:solidFill>
                  <a:prstClr val="black"/>
                </a:solidFill>
              </a:rPr>
              <a:t>Housed an IN*SOURCE parent advocate with IDOE’s Office of Special Education to share information about transition to the new Indiana Academic Standards and aligned assessment</a:t>
            </a:r>
          </a:p>
          <a:p>
            <a:pPr marL="342900" indent="-342900">
              <a:buFont typeface="Wingdings" pitchFamily="2" charset="2"/>
              <a:buChar char="ü"/>
            </a:pPr>
            <a:r>
              <a:rPr lang="en-US" sz="2000" dirty="0" smtClean="0">
                <a:solidFill>
                  <a:prstClr val="black"/>
                </a:solidFill>
              </a:rPr>
              <a:t>Created IMAST transition webinar in cooperation with IN*SOURCE</a:t>
            </a:r>
            <a:endParaRPr lang="en-US" sz="2000" dirty="0">
              <a:solidFill>
                <a:prstClr val="black"/>
              </a:solidFill>
            </a:endParaRPr>
          </a:p>
          <a:p>
            <a:pPr algn="ctr"/>
            <a:endParaRPr lang="en-US" sz="2400" dirty="0" smtClean="0">
              <a:solidFill>
                <a:prstClr val="black"/>
              </a:solidFill>
            </a:endParaRPr>
          </a:p>
        </p:txBody>
      </p:sp>
      <p:sp>
        <p:nvSpPr>
          <p:cNvPr id="7" name="Rectangle 6"/>
          <p:cNvSpPr/>
          <p:nvPr/>
        </p:nvSpPr>
        <p:spPr>
          <a:xfrm>
            <a:off x="304800" y="3048000"/>
            <a:ext cx="8458200" cy="1015663"/>
          </a:xfrm>
          <a:prstGeom prst="rect">
            <a:avLst/>
          </a:prstGeom>
        </p:spPr>
        <p:txBody>
          <a:bodyPr wrap="square">
            <a:spAutoFit/>
          </a:bodyPr>
          <a:lstStyle/>
          <a:p>
            <a:pPr marL="285750" indent="-285750"/>
            <a:endParaRPr lang="en-US" sz="2000" b="1" dirty="0" smtClean="0">
              <a:solidFill>
                <a:prstClr val="black"/>
              </a:solidFill>
            </a:endParaRPr>
          </a:p>
          <a:p>
            <a:pPr marL="457200" indent="-457200"/>
            <a:endParaRPr lang="en-US" sz="2000" b="1" dirty="0" smtClean="0">
              <a:solidFill>
                <a:prstClr val="black"/>
              </a:solidFill>
            </a:endParaRPr>
          </a:p>
          <a:p>
            <a:pPr marL="457200" indent="-457200"/>
            <a:endParaRPr lang="en-US" sz="2000" b="1" dirty="0" smtClean="0">
              <a:solidFill>
                <a:prstClr val="black"/>
              </a:solidFill>
            </a:endParaRPr>
          </a:p>
        </p:txBody>
      </p:sp>
      <p:sp>
        <p:nvSpPr>
          <p:cNvPr id="9" name="Rectangle 8"/>
          <p:cNvSpPr/>
          <p:nvPr/>
        </p:nvSpPr>
        <p:spPr>
          <a:xfrm>
            <a:off x="228600" y="3810000"/>
            <a:ext cx="8686800" cy="400110"/>
          </a:xfrm>
          <a:prstGeom prst="rect">
            <a:avLst/>
          </a:prstGeom>
        </p:spPr>
        <p:txBody>
          <a:bodyPr wrap="square">
            <a:spAutoFit/>
          </a:bodyPr>
          <a:lstStyle/>
          <a:p>
            <a:endParaRPr lang="en-US" sz="2000" dirty="0" smtClean="0">
              <a:solidFill>
                <a:prstClr val="black"/>
              </a:solidFill>
            </a:endParaRPr>
          </a:p>
        </p:txBody>
      </p:sp>
    </p:spTree>
    <p:extLst>
      <p:ext uri="{BB962C8B-B14F-4D97-AF65-F5344CB8AC3E}">
        <p14:creationId xmlns:p14="http://schemas.microsoft.com/office/powerpoint/2010/main" val="5330193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685800" y="2209800"/>
            <a:ext cx="7620000" cy="4770537"/>
          </a:xfrm>
          <a:prstGeom prst="rect">
            <a:avLst/>
          </a:prstGeom>
          <a:noFill/>
        </p:spPr>
        <p:txBody>
          <a:bodyPr wrap="square" rtlCol="0">
            <a:spAutoFit/>
          </a:bodyPr>
          <a:lstStyle/>
          <a:p>
            <a:pPr algn="ctr"/>
            <a:r>
              <a:rPr lang="en-US" sz="3200" b="1" dirty="0" smtClean="0">
                <a:solidFill>
                  <a:prstClr val="black"/>
                </a:solidFill>
              </a:rPr>
              <a:t>Next Steps for Standards Monitoring</a:t>
            </a:r>
          </a:p>
          <a:p>
            <a:endParaRPr lang="en-US" sz="1400" dirty="0">
              <a:solidFill>
                <a:prstClr val="black"/>
              </a:solidFill>
              <a:latin typeface="Californian FB" pitchFamily="18" charset="0"/>
            </a:endParaRPr>
          </a:p>
          <a:p>
            <a:pPr marL="342900" indent="-342900">
              <a:buFont typeface="Wingdings" pitchFamily="2" charset="2"/>
              <a:buChar char="ü"/>
            </a:pPr>
            <a:r>
              <a:rPr lang="en-US" sz="2000" dirty="0" smtClean="0">
                <a:solidFill>
                  <a:prstClr val="black"/>
                </a:solidFill>
              </a:rPr>
              <a:t>IDOE’s Office </a:t>
            </a:r>
            <a:r>
              <a:rPr lang="en-US" sz="2000" dirty="0">
                <a:solidFill>
                  <a:prstClr val="black"/>
                </a:solidFill>
              </a:rPr>
              <a:t>of Accreditation will continue the collection of principal and superintendent  assurances  that locally developed  curriculum and instruction is aligned to the new standards (2014</a:t>
            </a:r>
            <a:r>
              <a:rPr lang="en-US" sz="2000" dirty="0" smtClean="0">
                <a:solidFill>
                  <a:prstClr val="black"/>
                </a:solidFill>
              </a:rPr>
              <a:t>).</a:t>
            </a:r>
          </a:p>
          <a:p>
            <a:pPr marL="342900" indent="-342900">
              <a:buFont typeface="Wingdings" pitchFamily="2" charset="2"/>
              <a:buChar char="ü"/>
            </a:pPr>
            <a:endParaRPr lang="en-US" sz="2000" dirty="0" smtClean="0">
              <a:solidFill>
                <a:prstClr val="black"/>
              </a:solidFill>
            </a:endParaRPr>
          </a:p>
          <a:p>
            <a:pPr marL="342900" indent="-342900">
              <a:buFont typeface="Wingdings" pitchFamily="2" charset="2"/>
              <a:buChar char="ü"/>
            </a:pPr>
            <a:r>
              <a:rPr lang="en-US" sz="2000" dirty="0">
                <a:solidFill>
                  <a:prstClr val="black"/>
                </a:solidFill>
              </a:rPr>
              <a:t>A cross </a:t>
            </a:r>
            <a:r>
              <a:rPr lang="en-US" sz="2000" dirty="0" smtClean="0">
                <a:solidFill>
                  <a:prstClr val="black"/>
                </a:solidFill>
              </a:rPr>
              <a:t>department </a:t>
            </a:r>
            <a:r>
              <a:rPr lang="en-US" sz="2000" dirty="0">
                <a:solidFill>
                  <a:prstClr val="black"/>
                </a:solidFill>
              </a:rPr>
              <a:t>team created to support and monitor statewide implementation of </a:t>
            </a:r>
            <a:r>
              <a:rPr lang="en-US" sz="2000" dirty="0" smtClean="0">
                <a:solidFill>
                  <a:prstClr val="black"/>
                </a:solidFill>
              </a:rPr>
              <a:t>the new Indiana Academic Standards  </a:t>
            </a:r>
            <a:r>
              <a:rPr lang="en-US" sz="2000" dirty="0">
                <a:solidFill>
                  <a:prstClr val="black"/>
                </a:solidFill>
              </a:rPr>
              <a:t>with focus on differentiated LEA implementation needs</a:t>
            </a:r>
            <a:r>
              <a:rPr lang="en-US" sz="2000" dirty="0" smtClean="0">
                <a:solidFill>
                  <a:prstClr val="black"/>
                </a:solidFill>
              </a:rPr>
              <a:t>.</a:t>
            </a:r>
          </a:p>
          <a:p>
            <a:pPr marL="285750" indent="-285750">
              <a:buFont typeface="Arial" pitchFamily="34" charset="0"/>
              <a:buChar char="•"/>
            </a:pPr>
            <a:endParaRPr lang="en-US" sz="1400" dirty="0" smtClean="0">
              <a:solidFill>
                <a:prstClr val="black"/>
              </a:solidFill>
            </a:endParaRPr>
          </a:p>
          <a:p>
            <a:pPr marL="285750" indent="-285750">
              <a:buFont typeface="Arial" pitchFamily="34" charset="0"/>
              <a:buChar char="•"/>
            </a:pPr>
            <a:endParaRPr lang="en-US" sz="1400" dirty="0">
              <a:solidFill>
                <a:prstClr val="black"/>
              </a:solidFill>
            </a:endParaRPr>
          </a:p>
          <a:p>
            <a:pPr marL="285750" indent="-285750">
              <a:buFont typeface="Arial" pitchFamily="34" charset="0"/>
              <a:buChar char="•"/>
            </a:pPr>
            <a:endParaRPr lang="en-US" sz="1400" dirty="0">
              <a:solidFill>
                <a:prstClr val="black"/>
              </a:solidFill>
            </a:endParaRPr>
          </a:p>
          <a:p>
            <a:pPr marL="285750" indent="-285750">
              <a:buFont typeface="Arial" pitchFamily="34" charset="0"/>
              <a:buChar char="•"/>
            </a:pPr>
            <a:endParaRPr lang="en-US" sz="1400" dirty="0" smtClean="0">
              <a:solidFill>
                <a:prstClr val="black"/>
              </a:solidFill>
            </a:endParaRPr>
          </a:p>
          <a:p>
            <a:pPr marL="285750" indent="-285750">
              <a:buFont typeface="Arial" pitchFamily="34" charset="0"/>
              <a:buChar char="•"/>
            </a:pPr>
            <a:endParaRPr lang="en-US" sz="1400" dirty="0" smtClean="0">
              <a:solidFill>
                <a:prstClr val="black"/>
              </a:solidFill>
              <a:latin typeface="Californian FB" pitchFamily="18" charset="0"/>
            </a:endParaRPr>
          </a:p>
          <a:p>
            <a:pPr algn="ctr"/>
            <a:endParaRPr lang="en-US" sz="2400" dirty="0">
              <a:solidFill>
                <a:prstClr val="black"/>
              </a:solidFill>
            </a:endParaRPr>
          </a:p>
          <a:p>
            <a:pPr algn="ctr"/>
            <a:endParaRPr lang="en-US" sz="2400" dirty="0" smtClean="0">
              <a:solidFill>
                <a:prstClr val="black"/>
              </a:solidFill>
            </a:endParaRPr>
          </a:p>
        </p:txBody>
      </p:sp>
    </p:spTree>
    <p:extLst>
      <p:ext uri="{BB962C8B-B14F-4D97-AF65-F5344CB8AC3E}">
        <p14:creationId xmlns:p14="http://schemas.microsoft.com/office/powerpoint/2010/main" val="41105921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228600" y="2209800"/>
            <a:ext cx="8610600" cy="4278094"/>
          </a:xfrm>
          <a:prstGeom prst="rect">
            <a:avLst/>
          </a:prstGeom>
          <a:noFill/>
        </p:spPr>
        <p:txBody>
          <a:bodyPr wrap="square" rtlCol="0">
            <a:spAutoFit/>
          </a:bodyPr>
          <a:lstStyle/>
          <a:p>
            <a:pPr algn="ctr"/>
            <a:r>
              <a:rPr lang="en-US" sz="2400" b="1" dirty="0" smtClean="0">
                <a:solidFill>
                  <a:prstClr val="black"/>
                </a:solidFill>
              </a:rPr>
              <a:t>Next Steps for Implementing the new Indiana Academic Standards</a:t>
            </a:r>
          </a:p>
          <a:p>
            <a:r>
              <a:rPr lang="en-US" sz="1400" dirty="0">
                <a:solidFill>
                  <a:prstClr val="black"/>
                </a:solidFill>
              </a:rPr>
              <a:t> </a:t>
            </a:r>
            <a:endParaRPr lang="en-US" sz="2400" dirty="0">
              <a:solidFill>
                <a:prstClr val="black"/>
              </a:solidFill>
            </a:endParaRPr>
          </a:p>
          <a:p>
            <a:pPr marL="285750" indent="-285750">
              <a:buFont typeface="Wingdings" pitchFamily="2" charset="2"/>
              <a:buChar char="ü"/>
            </a:pPr>
            <a:r>
              <a:rPr lang="en-US" sz="1400" dirty="0">
                <a:solidFill>
                  <a:prstClr val="black"/>
                </a:solidFill>
              </a:rPr>
              <a:t>IDOE will release a correlation (aka crosswalk) side-by-side document to indicate the similarities and differences between standards currently in use and the newly adopted college and career ready </a:t>
            </a:r>
            <a:r>
              <a:rPr lang="en-US" sz="1400" dirty="0" smtClean="0">
                <a:solidFill>
                  <a:prstClr val="black"/>
                </a:solidFill>
              </a:rPr>
              <a:t>(CCR)  standards </a:t>
            </a:r>
            <a:r>
              <a:rPr lang="en-US" sz="1400" dirty="0">
                <a:solidFill>
                  <a:prstClr val="black"/>
                </a:solidFill>
              </a:rPr>
              <a:t>(2014).  This document will allow corporations and schools to align their curriculum and instruction to the new standards.</a:t>
            </a:r>
          </a:p>
          <a:p>
            <a:pPr marL="285750" indent="-285750">
              <a:buFont typeface="Wingdings" pitchFamily="2" charset="2"/>
              <a:buChar char="ü"/>
            </a:pPr>
            <a:endParaRPr lang="en-US" sz="1400" dirty="0">
              <a:solidFill>
                <a:prstClr val="black"/>
              </a:solidFill>
            </a:endParaRPr>
          </a:p>
          <a:p>
            <a:pPr marL="285750" indent="-285750">
              <a:buFont typeface="Wingdings" pitchFamily="2" charset="2"/>
              <a:buChar char="ü"/>
            </a:pPr>
            <a:r>
              <a:rPr lang="en-US" sz="1400" dirty="0">
                <a:solidFill>
                  <a:prstClr val="black"/>
                </a:solidFill>
              </a:rPr>
              <a:t>IDOE will issue assessment guidance to help corporations and schools focus their locally developed curriculum and instruction for future assessment. This will allow them to identify key CCR standards to target their curriculum and instruction.</a:t>
            </a:r>
          </a:p>
          <a:p>
            <a:pPr marL="285750" indent="-285750">
              <a:buFont typeface="Wingdings" pitchFamily="2" charset="2"/>
              <a:buChar char="ü"/>
            </a:pPr>
            <a:endParaRPr lang="en-US" sz="1400" dirty="0">
              <a:solidFill>
                <a:prstClr val="black"/>
              </a:solidFill>
            </a:endParaRPr>
          </a:p>
          <a:p>
            <a:pPr marL="285750" indent="-285750">
              <a:buFont typeface="Wingdings" pitchFamily="2" charset="2"/>
              <a:buChar char="ü"/>
            </a:pPr>
            <a:r>
              <a:rPr lang="en-US" sz="1400" dirty="0">
                <a:solidFill>
                  <a:prstClr val="black"/>
                </a:solidFill>
              </a:rPr>
              <a:t>IDOE will create teacher resource guides for the new CCR standards, which will include a glossary of terms, a comprehensive text complexity rubric (with quantitative, qualitative and task analysis criteria) for corporations and schools to use in the local development of reading lists.</a:t>
            </a:r>
          </a:p>
          <a:p>
            <a:pPr marL="285750" indent="-285750">
              <a:buFont typeface="Wingdings" pitchFamily="2" charset="2"/>
              <a:buChar char="ü"/>
            </a:pPr>
            <a:endParaRPr lang="en-US" sz="1400" dirty="0">
              <a:solidFill>
                <a:prstClr val="black"/>
              </a:solidFill>
            </a:endParaRPr>
          </a:p>
          <a:p>
            <a:pPr marL="285750" indent="-285750">
              <a:buFont typeface="Wingdings" pitchFamily="2" charset="2"/>
              <a:buChar char="ü"/>
            </a:pPr>
            <a:r>
              <a:rPr lang="en-US" sz="1400" dirty="0">
                <a:solidFill>
                  <a:prstClr val="black"/>
                </a:solidFill>
              </a:rPr>
              <a:t>IDOE will launch online communities of practice to create a peer to peer network of support in sharing resources, best practices, and tips in aligning locally developed curriculum to the new CCR standards.</a:t>
            </a:r>
          </a:p>
          <a:p>
            <a:endParaRPr lang="en-US" sz="2400" dirty="0" smtClean="0">
              <a:solidFill>
                <a:prstClr val="black"/>
              </a:solidFill>
            </a:endParaRPr>
          </a:p>
        </p:txBody>
      </p:sp>
    </p:spTree>
    <p:extLst>
      <p:ext uri="{BB962C8B-B14F-4D97-AF65-F5344CB8AC3E}">
        <p14:creationId xmlns:p14="http://schemas.microsoft.com/office/powerpoint/2010/main" val="263959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4041775"/>
          </a:xfrm>
        </p:spPr>
        <p:txBody>
          <a:bodyPr>
            <a:normAutofit/>
          </a:bodyPr>
          <a:lstStyle/>
          <a:p>
            <a:r>
              <a:rPr lang="en-US" dirty="0" smtClean="0"/>
              <a:t>Goals of Flexibility as Outlined by USED</a:t>
            </a:r>
            <a:br>
              <a:rPr lang="en-US" dirty="0" smtClean="0"/>
            </a:br>
            <a:r>
              <a:rPr lang="en-US" sz="2200" dirty="0" smtClean="0"/>
              <a:t>-will provide educators and State and local leaders with </a:t>
            </a:r>
            <a:r>
              <a:rPr lang="en-US" sz="2200" b="1" dirty="0" smtClean="0">
                <a:solidFill>
                  <a:schemeClr val="accent1">
                    <a:lumMod val="75000"/>
                  </a:schemeClr>
                </a:solidFill>
              </a:rPr>
              <a:t>flexibility </a:t>
            </a:r>
            <a:r>
              <a:rPr lang="en-US" sz="2200" dirty="0" smtClean="0"/>
              <a:t>regarding specific requirements of the No Child Left Behind Act of 2001 (NCLB) in exchange for rigorous and comprehensive State-Developed plans designed to </a:t>
            </a:r>
            <a:r>
              <a:rPr lang="en-US" sz="2200" b="1" dirty="0" smtClean="0">
                <a:solidFill>
                  <a:schemeClr val="accent1">
                    <a:lumMod val="75000"/>
                  </a:schemeClr>
                </a:solidFill>
              </a:rPr>
              <a:t>improve educational outcomes for all students, close achievement gaps, increase equity, and improve the quality of instruction</a:t>
            </a:r>
            <a:r>
              <a:rPr lang="en-US" sz="2200" b="1" dirty="0" smtClean="0"/>
              <a:t>.</a:t>
            </a:r>
            <a:endParaRPr lang="en-US" sz="2200" b="1" dirty="0"/>
          </a:p>
        </p:txBody>
      </p:sp>
    </p:spTree>
    <p:extLst>
      <p:ext uri="{BB962C8B-B14F-4D97-AF65-F5344CB8AC3E}">
        <p14:creationId xmlns:p14="http://schemas.microsoft.com/office/powerpoint/2010/main" val="1914204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228600" y="2209800"/>
            <a:ext cx="8763000" cy="2492990"/>
          </a:xfrm>
          <a:prstGeom prst="rect">
            <a:avLst/>
          </a:prstGeom>
          <a:noFill/>
        </p:spPr>
        <p:txBody>
          <a:bodyPr wrap="square" rtlCol="0">
            <a:spAutoFit/>
          </a:bodyPr>
          <a:lstStyle/>
          <a:p>
            <a:pPr algn="ctr"/>
            <a:r>
              <a:rPr lang="en-US" sz="1400" dirty="0">
                <a:solidFill>
                  <a:prstClr val="black"/>
                </a:solidFill>
              </a:rPr>
              <a:t> </a:t>
            </a:r>
            <a:r>
              <a:rPr lang="en-US" sz="2400" b="1" dirty="0">
                <a:solidFill>
                  <a:prstClr val="black"/>
                </a:solidFill>
              </a:rPr>
              <a:t>Next Steps for Implementing the new </a:t>
            </a:r>
            <a:r>
              <a:rPr lang="en-US" sz="2400" b="1" dirty="0" smtClean="0">
                <a:solidFill>
                  <a:prstClr val="black"/>
                </a:solidFill>
              </a:rPr>
              <a:t>Indiana Academic Standards, Cont’d</a:t>
            </a:r>
            <a:endParaRPr lang="en-US" sz="2400" b="1" dirty="0">
              <a:solidFill>
                <a:prstClr val="black"/>
              </a:solidFill>
            </a:endParaRPr>
          </a:p>
          <a:p>
            <a:endParaRPr lang="en-US" sz="2400" dirty="0">
              <a:solidFill>
                <a:prstClr val="black"/>
              </a:solidFill>
            </a:endParaRPr>
          </a:p>
          <a:p>
            <a:pPr marL="342900" indent="-342900">
              <a:buFont typeface="Wingdings" pitchFamily="2" charset="2"/>
              <a:buChar char="ü"/>
            </a:pPr>
            <a:r>
              <a:rPr lang="en-US" sz="2000" dirty="0">
                <a:solidFill>
                  <a:prstClr val="black"/>
                </a:solidFill>
              </a:rPr>
              <a:t>During the summer months and the beginning of the 2014-2015 school year, IDOE staff will deliver online and live professional development for educators and administrators on the new  CCR standards.</a:t>
            </a:r>
          </a:p>
          <a:p>
            <a:pPr marL="342900" indent="-342900">
              <a:buFont typeface="Arial" pitchFamily="34" charset="0"/>
              <a:buChar char="•"/>
            </a:pPr>
            <a:endParaRPr lang="en-US" sz="2400" dirty="0" smtClean="0">
              <a:solidFill>
                <a:prstClr val="black"/>
              </a:solidFill>
            </a:endParaRPr>
          </a:p>
        </p:txBody>
      </p:sp>
    </p:spTree>
    <p:extLst>
      <p:ext uri="{BB962C8B-B14F-4D97-AF65-F5344CB8AC3E}">
        <p14:creationId xmlns:p14="http://schemas.microsoft.com/office/powerpoint/2010/main" val="1488685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04800" y="2209800"/>
            <a:ext cx="8686800" cy="4832092"/>
          </a:xfrm>
          <a:prstGeom prst="rect">
            <a:avLst/>
          </a:prstGeom>
          <a:noFill/>
        </p:spPr>
        <p:txBody>
          <a:bodyPr wrap="square" rtlCol="0">
            <a:spAutoFit/>
          </a:bodyPr>
          <a:lstStyle/>
          <a:p>
            <a:pPr algn="ctr"/>
            <a:r>
              <a:rPr lang="en-US" sz="1400" dirty="0">
                <a:solidFill>
                  <a:prstClr val="black"/>
                </a:solidFill>
              </a:rPr>
              <a:t> </a:t>
            </a:r>
            <a:r>
              <a:rPr lang="en-US" sz="2400" b="1" dirty="0">
                <a:solidFill>
                  <a:prstClr val="black"/>
                </a:solidFill>
              </a:rPr>
              <a:t>Next Steps </a:t>
            </a:r>
            <a:r>
              <a:rPr lang="en-US" sz="2400" b="1" dirty="0" smtClean="0">
                <a:solidFill>
                  <a:prstClr val="black"/>
                </a:solidFill>
              </a:rPr>
              <a:t>for Assessing the New Indiana Academic Standards </a:t>
            </a:r>
            <a:endParaRPr lang="en-US" sz="2400" dirty="0">
              <a:solidFill>
                <a:prstClr val="black"/>
              </a:solidFill>
            </a:endParaRPr>
          </a:p>
          <a:p>
            <a:endParaRPr lang="en-US" dirty="0" smtClean="0">
              <a:solidFill>
                <a:prstClr val="black"/>
              </a:solidFill>
            </a:endParaRPr>
          </a:p>
          <a:p>
            <a:pPr marL="285750" indent="-285750">
              <a:buFont typeface="Wingdings" pitchFamily="2" charset="2"/>
              <a:buChar char="ü"/>
            </a:pPr>
            <a:r>
              <a:rPr lang="en-US" dirty="0" smtClean="0">
                <a:solidFill>
                  <a:prstClr val="black"/>
                </a:solidFill>
              </a:rPr>
              <a:t>By mid- June, IDOE will submit the blueprint to USED </a:t>
            </a:r>
            <a:r>
              <a:rPr lang="en-US" dirty="0">
                <a:solidFill>
                  <a:prstClr val="black"/>
                </a:solidFill>
              </a:rPr>
              <a:t> </a:t>
            </a:r>
            <a:r>
              <a:rPr lang="en-US" dirty="0" smtClean="0">
                <a:solidFill>
                  <a:prstClr val="black"/>
                </a:solidFill>
              </a:rPr>
              <a:t>for the College </a:t>
            </a:r>
            <a:r>
              <a:rPr lang="en-US" dirty="0">
                <a:solidFill>
                  <a:prstClr val="black"/>
                </a:solidFill>
              </a:rPr>
              <a:t>and Career Readiness Transition Assessment (CCRTA) </a:t>
            </a:r>
            <a:r>
              <a:rPr lang="en-US" dirty="0" smtClean="0">
                <a:solidFill>
                  <a:prstClr val="black"/>
                </a:solidFill>
              </a:rPr>
              <a:t>to </a:t>
            </a:r>
            <a:r>
              <a:rPr lang="en-US" dirty="0">
                <a:solidFill>
                  <a:prstClr val="black"/>
                </a:solidFill>
              </a:rPr>
              <a:t>be offered in conjunction with ISTEP+ </a:t>
            </a:r>
            <a:r>
              <a:rPr lang="en-US" dirty="0" smtClean="0">
                <a:solidFill>
                  <a:prstClr val="black"/>
                </a:solidFill>
              </a:rPr>
              <a:t>for the </a:t>
            </a:r>
            <a:r>
              <a:rPr lang="en-US" dirty="0">
                <a:solidFill>
                  <a:prstClr val="black"/>
                </a:solidFill>
              </a:rPr>
              <a:t>spring  </a:t>
            </a:r>
            <a:r>
              <a:rPr lang="en-US" dirty="0" smtClean="0">
                <a:solidFill>
                  <a:prstClr val="black"/>
                </a:solidFill>
              </a:rPr>
              <a:t>of 2014-2015.  This will  allow </a:t>
            </a:r>
            <a:r>
              <a:rPr lang="en-US" dirty="0">
                <a:solidFill>
                  <a:prstClr val="black"/>
                </a:solidFill>
              </a:rPr>
              <a:t>for </a:t>
            </a:r>
            <a:r>
              <a:rPr lang="en-US" dirty="0" smtClean="0">
                <a:solidFill>
                  <a:prstClr val="black"/>
                </a:solidFill>
              </a:rPr>
              <a:t>exposure </a:t>
            </a:r>
            <a:r>
              <a:rPr lang="en-US" dirty="0">
                <a:solidFill>
                  <a:prstClr val="black"/>
                </a:solidFill>
              </a:rPr>
              <a:t>to TE items and </a:t>
            </a:r>
            <a:r>
              <a:rPr lang="en-US" dirty="0" smtClean="0">
                <a:solidFill>
                  <a:prstClr val="black"/>
                </a:solidFill>
              </a:rPr>
              <a:t>the new </a:t>
            </a:r>
            <a:r>
              <a:rPr lang="en-US" dirty="0">
                <a:solidFill>
                  <a:prstClr val="black"/>
                </a:solidFill>
              </a:rPr>
              <a:t>Indiana Academic Standards</a:t>
            </a:r>
            <a:r>
              <a:rPr lang="en-US" dirty="0" smtClean="0">
                <a:solidFill>
                  <a:prstClr val="black"/>
                </a:solidFill>
              </a:rPr>
              <a:t>.</a:t>
            </a:r>
          </a:p>
          <a:p>
            <a:endParaRPr lang="en-US" dirty="0" smtClean="0">
              <a:solidFill>
                <a:prstClr val="black"/>
              </a:solidFill>
            </a:endParaRPr>
          </a:p>
          <a:p>
            <a:pPr marL="285750" indent="-285750">
              <a:buFont typeface="Wingdings" pitchFamily="2" charset="2"/>
              <a:buChar char="ü"/>
            </a:pPr>
            <a:r>
              <a:rPr lang="en-US" dirty="0">
                <a:solidFill>
                  <a:prstClr val="black"/>
                </a:solidFill>
              </a:rPr>
              <a:t>During the summer months </a:t>
            </a:r>
            <a:r>
              <a:rPr lang="en-US" dirty="0" smtClean="0">
                <a:solidFill>
                  <a:prstClr val="black"/>
                </a:solidFill>
              </a:rPr>
              <a:t> of 2014, IDOE </a:t>
            </a:r>
            <a:r>
              <a:rPr lang="en-US" dirty="0">
                <a:solidFill>
                  <a:prstClr val="black"/>
                </a:solidFill>
              </a:rPr>
              <a:t>will work with the State Board of Education Assessment Subcommittee to develop  the required procurement paperwork to </a:t>
            </a:r>
            <a:r>
              <a:rPr lang="en-US" dirty="0" smtClean="0">
                <a:solidFill>
                  <a:prstClr val="black"/>
                </a:solidFill>
              </a:rPr>
              <a:t>identify</a:t>
            </a:r>
          </a:p>
          <a:p>
            <a:r>
              <a:rPr lang="en-US" dirty="0" smtClean="0">
                <a:solidFill>
                  <a:prstClr val="black"/>
                </a:solidFill>
              </a:rPr>
              <a:t>     </a:t>
            </a:r>
            <a:r>
              <a:rPr lang="en-US" dirty="0">
                <a:solidFill>
                  <a:prstClr val="black"/>
                </a:solidFill>
              </a:rPr>
              <a:t>and select the next vendor to create the new aligned </a:t>
            </a:r>
            <a:r>
              <a:rPr lang="en-US" dirty="0" smtClean="0">
                <a:solidFill>
                  <a:prstClr val="black"/>
                </a:solidFill>
              </a:rPr>
              <a:t>assessment.</a:t>
            </a:r>
          </a:p>
          <a:p>
            <a:endParaRPr lang="en-US" dirty="0" smtClean="0">
              <a:solidFill>
                <a:prstClr val="black"/>
              </a:solidFill>
            </a:endParaRPr>
          </a:p>
          <a:p>
            <a:pPr marL="285750" indent="-285750">
              <a:buFont typeface="Wingdings" pitchFamily="2" charset="2"/>
              <a:buChar char="ü"/>
            </a:pPr>
            <a:r>
              <a:rPr lang="en-US" dirty="0" smtClean="0">
                <a:solidFill>
                  <a:prstClr val="black"/>
                </a:solidFill>
              </a:rPr>
              <a:t>Request for Information (RFI) out in for public review now.</a:t>
            </a:r>
          </a:p>
          <a:p>
            <a:endParaRPr lang="en-US" dirty="0" smtClean="0">
              <a:solidFill>
                <a:prstClr val="black"/>
              </a:solidFill>
            </a:endParaRPr>
          </a:p>
          <a:p>
            <a:pPr marL="285750" indent="-285750">
              <a:buFont typeface="Wingdings" pitchFamily="2" charset="2"/>
              <a:buChar char="ü"/>
            </a:pPr>
            <a:r>
              <a:rPr lang="en-US" dirty="0" smtClean="0">
                <a:solidFill>
                  <a:prstClr val="black"/>
                </a:solidFill>
              </a:rPr>
              <a:t>Request for Proposals (RFP) to be developed this summer based on feedback from RFI respondents.</a:t>
            </a:r>
          </a:p>
          <a:p>
            <a:endParaRPr lang="en-US" dirty="0" smtClean="0">
              <a:solidFill>
                <a:prstClr val="black"/>
              </a:solidFill>
            </a:endParaRPr>
          </a:p>
          <a:p>
            <a:pPr marL="742950" lvl="1" indent="-285750">
              <a:buFont typeface="Wingdings" pitchFamily="2" charset="2"/>
              <a:buChar char="ü"/>
            </a:pPr>
            <a:endParaRPr lang="en-US" sz="1400" dirty="0" smtClean="0">
              <a:solidFill>
                <a:prstClr val="black"/>
              </a:solidFill>
            </a:endParaRPr>
          </a:p>
        </p:txBody>
      </p:sp>
    </p:spTree>
    <p:extLst>
      <p:ext uri="{BB962C8B-B14F-4D97-AF65-F5344CB8AC3E}">
        <p14:creationId xmlns:p14="http://schemas.microsoft.com/office/powerpoint/2010/main" val="2584540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1981200"/>
            <a:ext cx="9144000" cy="1261884"/>
          </a:xfrm>
          <a:prstGeom prst="rect">
            <a:avLst/>
          </a:prstGeom>
          <a:noFill/>
        </p:spPr>
        <p:txBody>
          <a:bodyPr wrap="square" rtlCol="0">
            <a:spAutoFit/>
          </a:bodyPr>
          <a:lstStyle/>
          <a:p>
            <a:pPr algn="ctr"/>
            <a:r>
              <a:rPr lang="en-US" sz="2800" b="1" dirty="0" smtClean="0">
                <a:solidFill>
                  <a:prstClr val="black"/>
                </a:solidFill>
              </a:rPr>
              <a:t>Next Steps for English Learners</a:t>
            </a:r>
          </a:p>
          <a:p>
            <a:pPr algn="ctr"/>
            <a:endParaRPr lang="en-US" sz="2400" dirty="0">
              <a:solidFill>
                <a:prstClr val="black"/>
              </a:solidFill>
            </a:endParaRPr>
          </a:p>
          <a:p>
            <a:pPr algn="ctr"/>
            <a:endParaRPr lang="en-US" sz="2400" dirty="0" smtClean="0">
              <a:solidFill>
                <a:prstClr val="black"/>
              </a:solidFill>
            </a:endParaRPr>
          </a:p>
        </p:txBody>
      </p:sp>
      <p:sp>
        <p:nvSpPr>
          <p:cNvPr id="2" name="Rectangle 1"/>
          <p:cNvSpPr/>
          <p:nvPr/>
        </p:nvSpPr>
        <p:spPr>
          <a:xfrm>
            <a:off x="393526" y="2642919"/>
            <a:ext cx="8382000" cy="1865126"/>
          </a:xfrm>
          <a:prstGeom prst="rect">
            <a:avLst/>
          </a:prstGeom>
        </p:spPr>
        <p:txBody>
          <a:bodyPr wrap="square">
            <a:spAutoFit/>
          </a:bodyPr>
          <a:lstStyle/>
          <a:p>
            <a:pPr marL="285750" indent="-285750">
              <a:buFont typeface="Arial" pitchFamily="34" charset="0"/>
              <a:buChar char="•"/>
            </a:pPr>
            <a:endParaRPr lang="en-US" sz="2400" b="1" dirty="0" smtClean="0">
              <a:solidFill>
                <a:prstClr val="black"/>
              </a:solidFill>
            </a:endParaRPr>
          </a:p>
          <a:p>
            <a:pPr marL="342900" indent="-342900">
              <a:spcBef>
                <a:spcPct val="20000"/>
              </a:spcBef>
              <a:buFont typeface="Arial" pitchFamily="34" charset="0"/>
              <a:buChar char="•"/>
            </a:pPr>
            <a:endParaRPr lang="en-US" sz="1600" dirty="0" smtClean="0">
              <a:solidFill>
                <a:prstClr val="black"/>
              </a:solidFill>
            </a:endParaRPr>
          </a:p>
          <a:p>
            <a:pPr marL="742950" lvl="1" indent="-285750">
              <a:buFont typeface="Arial" pitchFamily="34" charset="0"/>
              <a:buChar char="•"/>
            </a:pPr>
            <a:endParaRPr lang="en-US" sz="2400" b="1" dirty="0" smtClean="0">
              <a:solidFill>
                <a:prstClr val="black"/>
              </a:solidFill>
            </a:endParaRPr>
          </a:p>
          <a:p>
            <a:pPr marL="285750" indent="-285750"/>
            <a:endParaRPr lang="en-US" sz="2400" b="1" dirty="0" smtClean="0">
              <a:solidFill>
                <a:prstClr val="black"/>
              </a:solidFill>
            </a:endParaRPr>
          </a:p>
          <a:p>
            <a:pPr marL="285750" indent="-285750"/>
            <a:r>
              <a:rPr lang="en-US" sz="2400" dirty="0" smtClean="0">
                <a:solidFill>
                  <a:prstClr val="black"/>
                </a:solidFill>
              </a:rPr>
              <a:t>  </a:t>
            </a:r>
            <a:endParaRPr lang="en-US" sz="2400" dirty="0">
              <a:solidFill>
                <a:prstClr val="black"/>
              </a:solidFill>
            </a:endParaRPr>
          </a:p>
        </p:txBody>
      </p:sp>
      <p:sp>
        <p:nvSpPr>
          <p:cNvPr id="6" name="Rectangle 5"/>
          <p:cNvSpPr/>
          <p:nvPr/>
        </p:nvSpPr>
        <p:spPr>
          <a:xfrm>
            <a:off x="228600" y="2514600"/>
            <a:ext cx="8915400" cy="3693319"/>
          </a:xfrm>
          <a:prstGeom prst="rect">
            <a:avLst/>
          </a:prstGeom>
        </p:spPr>
        <p:txBody>
          <a:bodyPr wrap="square">
            <a:spAutoFit/>
          </a:bodyPr>
          <a:lstStyle/>
          <a:p>
            <a:pPr marL="285750" indent="-285750">
              <a:buFont typeface="Wingdings" pitchFamily="2" charset="2"/>
              <a:buChar char="ü"/>
            </a:pPr>
            <a:r>
              <a:rPr lang="en-US" dirty="0" smtClean="0">
                <a:solidFill>
                  <a:prstClr val="black"/>
                </a:solidFill>
              </a:rPr>
              <a:t> Provide technical assistance and supports to educators of ELs for the transition to CCR standards in the 2013-2014 school year and beyond and adopt CCR assessment for English learners.  </a:t>
            </a:r>
          </a:p>
          <a:p>
            <a:pPr marL="285750" indent="-285750">
              <a:buFont typeface="Wingdings" pitchFamily="2" charset="2"/>
              <a:buChar char="ü"/>
            </a:pPr>
            <a:r>
              <a:rPr lang="en-US" dirty="0" smtClean="0">
                <a:solidFill>
                  <a:prstClr val="black"/>
                </a:solidFill>
              </a:rPr>
              <a:t> Development of Indiana specific Model Performance Indicators (MPIs) and WIDA implementation guide.  </a:t>
            </a:r>
          </a:p>
          <a:p>
            <a:pPr marL="285750" indent="-285750">
              <a:buFont typeface="Wingdings" pitchFamily="2" charset="2"/>
              <a:buChar char="ü"/>
            </a:pPr>
            <a:r>
              <a:rPr lang="en-US" dirty="0" smtClean="0">
                <a:solidFill>
                  <a:prstClr val="black"/>
                </a:solidFill>
              </a:rPr>
              <a:t> Indiana Academic Standards and WIDA alignment webinars.</a:t>
            </a:r>
          </a:p>
          <a:p>
            <a:pPr marL="285750" indent="-285750">
              <a:buFont typeface="Wingdings" pitchFamily="2" charset="2"/>
              <a:buChar char="ü"/>
            </a:pPr>
            <a:r>
              <a:rPr lang="en-US" dirty="0" smtClean="0">
                <a:solidFill>
                  <a:prstClr val="black"/>
                </a:solidFill>
              </a:rPr>
              <a:t> Train the Trainer Workshops.</a:t>
            </a:r>
          </a:p>
          <a:p>
            <a:pPr marL="285750" indent="-285750">
              <a:buFont typeface="Wingdings" pitchFamily="2" charset="2"/>
              <a:buChar char="ü"/>
            </a:pPr>
            <a:r>
              <a:rPr lang="en-US" dirty="0" smtClean="0">
                <a:solidFill>
                  <a:prstClr val="black"/>
                </a:solidFill>
              </a:rPr>
              <a:t> Translated parent resources and communication.</a:t>
            </a:r>
          </a:p>
          <a:p>
            <a:pPr marL="285750" indent="-285750">
              <a:buFont typeface="Wingdings" pitchFamily="2" charset="2"/>
              <a:buChar char="ü"/>
            </a:pPr>
            <a:r>
              <a:rPr lang="en-US" dirty="0" smtClean="0">
                <a:solidFill>
                  <a:prstClr val="black"/>
                </a:solidFill>
              </a:rPr>
              <a:t> Assessment and data analysis.</a:t>
            </a:r>
          </a:p>
          <a:p>
            <a:pPr marL="285750" indent="-285750">
              <a:buFont typeface="Wingdings" pitchFamily="2" charset="2"/>
              <a:buChar char="ü"/>
            </a:pPr>
            <a:r>
              <a:rPr lang="en-US" dirty="0" smtClean="0">
                <a:solidFill>
                  <a:prstClr val="black"/>
                </a:solidFill>
              </a:rPr>
              <a:t> Monitor through on-site and desktop monitoring.</a:t>
            </a:r>
          </a:p>
          <a:p>
            <a:pPr marL="285750" indent="-285750">
              <a:buFont typeface="Wingdings" pitchFamily="2" charset="2"/>
              <a:buChar char="ü"/>
            </a:pPr>
            <a:r>
              <a:rPr lang="en-US" dirty="0" smtClean="0">
                <a:solidFill>
                  <a:prstClr val="black"/>
                </a:solidFill>
              </a:rPr>
              <a:t> WIDA standards and assessment assurances will be included in Title III and NESP applications.</a:t>
            </a:r>
          </a:p>
          <a:p>
            <a:pPr marL="285750" indent="-285750">
              <a:buFont typeface="Wingdings" pitchFamily="2" charset="2"/>
              <a:buChar char="ü"/>
            </a:pPr>
            <a:r>
              <a:rPr lang="en-US" dirty="0" smtClean="0">
                <a:solidFill>
                  <a:prstClr val="black"/>
                </a:solidFill>
              </a:rPr>
              <a:t> Continue meeting with all established stakeholder and work groups.</a:t>
            </a:r>
          </a:p>
        </p:txBody>
      </p:sp>
    </p:spTree>
    <p:extLst>
      <p:ext uri="{BB962C8B-B14F-4D97-AF65-F5344CB8AC3E}">
        <p14:creationId xmlns:p14="http://schemas.microsoft.com/office/powerpoint/2010/main" val="159538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1692771"/>
          </a:xfrm>
          <a:prstGeom prst="rect">
            <a:avLst/>
          </a:prstGeom>
          <a:noFill/>
        </p:spPr>
        <p:txBody>
          <a:bodyPr wrap="square" rtlCol="0">
            <a:spAutoFit/>
          </a:bodyPr>
          <a:lstStyle/>
          <a:p>
            <a:pPr algn="ctr"/>
            <a:r>
              <a:rPr lang="en-US" sz="3000" b="1" dirty="0" smtClean="0">
                <a:solidFill>
                  <a:prstClr val="black"/>
                </a:solidFill>
              </a:rPr>
              <a:t>Next Steps for Students with Disabilities</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5" name="Rectangle 4"/>
          <p:cNvSpPr/>
          <p:nvPr/>
        </p:nvSpPr>
        <p:spPr>
          <a:xfrm>
            <a:off x="304800" y="3200400"/>
            <a:ext cx="8305800" cy="923330"/>
          </a:xfrm>
          <a:prstGeom prst="rect">
            <a:avLst/>
          </a:prstGeom>
        </p:spPr>
        <p:txBody>
          <a:bodyPr wrap="square">
            <a:spAutoFit/>
          </a:bodyPr>
          <a:lstStyle/>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p:txBody>
      </p:sp>
      <p:sp>
        <p:nvSpPr>
          <p:cNvPr id="6" name="Rectangle 5"/>
          <p:cNvSpPr/>
          <p:nvPr/>
        </p:nvSpPr>
        <p:spPr>
          <a:xfrm>
            <a:off x="333703" y="2846457"/>
            <a:ext cx="8610600" cy="4708981"/>
          </a:xfrm>
          <a:prstGeom prst="rect">
            <a:avLst/>
          </a:prstGeom>
        </p:spPr>
        <p:txBody>
          <a:bodyPr wrap="square">
            <a:spAutoFit/>
          </a:bodyPr>
          <a:lstStyle/>
          <a:p>
            <a:pPr marL="457200" indent="-457200"/>
            <a:r>
              <a:rPr lang="en-US" sz="2000" b="1" dirty="0" smtClean="0">
                <a:solidFill>
                  <a:prstClr val="black"/>
                </a:solidFill>
              </a:rPr>
              <a:t>TA Centers</a:t>
            </a:r>
          </a:p>
          <a:p>
            <a:pPr marL="800100" lvl="1" indent="-342900">
              <a:buFont typeface="Wingdings" pitchFamily="2" charset="2"/>
              <a:buChar char="ü"/>
            </a:pPr>
            <a:r>
              <a:rPr lang="en-US" sz="2000" dirty="0" smtClean="0">
                <a:solidFill>
                  <a:prstClr val="black"/>
                </a:solidFill>
              </a:rPr>
              <a:t>Project SUCCESS, the newest IRN, was specifically created to assist teachers of students with the most significant cognitive disabilities in the transition to CCR standards and to a new alternate assessment. </a:t>
            </a:r>
          </a:p>
          <a:p>
            <a:pPr marL="800100" lvl="1" indent="-342900">
              <a:buFont typeface="Wingdings" pitchFamily="2" charset="2"/>
              <a:buChar char="ü"/>
            </a:pPr>
            <a:r>
              <a:rPr lang="en-US" sz="2000" dirty="0" smtClean="0">
                <a:solidFill>
                  <a:prstClr val="black"/>
                </a:solidFill>
              </a:rPr>
              <a:t>We partner with IN*SOURCE, a parent advocacy group, and the remaining 5 IRNs on numerous projects to develop resource documents on standards and assessments.</a:t>
            </a:r>
            <a:endParaRPr lang="en-US" sz="2000" dirty="0">
              <a:solidFill>
                <a:prstClr val="black"/>
              </a:solidFill>
            </a:endParaRPr>
          </a:p>
          <a:p>
            <a:pPr marL="800100" lvl="1" indent="-342900">
              <a:buFont typeface="Wingdings" pitchFamily="2" charset="2"/>
              <a:buChar char="ü"/>
            </a:pPr>
            <a:r>
              <a:rPr lang="en-US" sz="2000" dirty="0">
                <a:solidFill>
                  <a:prstClr val="black"/>
                </a:solidFill>
              </a:rPr>
              <a:t>Additionally, ongoing TA/PD provided by IRNs: Indiana Secondary Transition Resource Center, Indiana IEP Resource Center, and Project SUCCESS</a:t>
            </a:r>
          </a:p>
          <a:p>
            <a:pPr marL="800100" lvl="1" indent="-342900">
              <a:buFont typeface="Wingdings" pitchFamily="2" charset="2"/>
              <a:buChar char="ü"/>
            </a:pPr>
            <a:endParaRPr lang="en-US" sz="2000" dirty="0" smtClean="0">
              <a:solidFill>
                <a:prstClr val="black"/>
              </a:solidFill>
            </a:endParaRPr>
          </a:p>
          <a:p>
            <a:pPr lvl="1"/>
            <a:endParaRPr lang="en-US" sz="2000" dirty="0">
              <a:solidFill>
                <a:prstClr val="black"/>
              </a:solidFill>
            </a:endParaRPr>
          </a:p>
          <a:p>
            <a:pPr marL="800100" lvl="1" indent="-342900">
              <a:buFont typeface="Wingdings" pitchFamily="2" charset="2"/>
              <a:buChar char="ü"/>
            </a:pPr>
            <a:endParaRPr lang="en-US" sz="2000" dirty="0" smtClean="0">
              <a:solidFill>
                <a:prstClr val="black"/>
              </a:solidFill>
            </a:endParaRPr>
          </a:p>
          <a:p>
            <a:pPr marL="800100" lvl="1" indent="-342900">
              <a:buFont typeface="Wingdings" pitchFamily="2" charset="2"/>
              <a:buChar char="ü"/>
            </a:pPr>
            <a:endParaRPr lang="en-US" sz="2000" dirty="0">
              <a:solidFill>
                <a:prstClr val="black"/>
              </a:solidFill>
            </a:endParaRPr>
          </a:p>
          <a:p>
            <a:pPr marL="800100" lvl="1" indent="-342900">
              <a:buFont typeface="Wingdings" pitchFamily="2" charset="2"/>
              <a:buChar char="ü"/>
            </a:pPr>
            <a:endParaRPr lang="en-US" sz="2000" dirty="0" smtClean="0">
              <a:solidFill>
                <a:prstClr val="black"/>
              </a:solidFill>
            </a:endParaRPr>
          </a:p>
        </p:txBody>
      </p:sp>
    </p:spTree>
    <p:extLst>
      <p:ext uri="{BB962C8B-B14F-4D97-AF65-F5344CB8AC3E}">
        <p14:creationId xmlns:p14="http://schemas.microsoft.com/office/powerpoint/2010/main" val="2804911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0" y="2057401"/>
            <a:ext cx="9144000" cy="1692771"/>
          </a:xfrm>
          <a:prstGeom prst="rect">
            <a:avLst/>
          </a:prstGeom>
          <a:noFill/>
        </p:spPr>
        <p:txBody>
          <a:bodyPr wrap="square" rtlCol="0">
            <a:spAutoFit/>
          </a:bodyPr>
          <a:lstStyle/>
          <a:p>
            <a:pPr algn="ctr"/>
            <a:r>
              <a:rPr lang="en-US" sz="3000" b="1" dirty="0" smtClean="0">
                <a:solidFill>
                  <a:prstClr val="black"/>
                </a:solidFill>
              </a:rPr>
              <a:t>Next Steps for Students with Disabilities </a:t>
            </a:r>
          </a:p>
          <a:p>
            <a:pPr marL="914400" lvl="1" indent="-457200">
              <a:buFontTx/>
              <a:buAutoNum type="arabicPeriod"/>
            </a:pPr>
            <a:endParaRPr lang="en-US" sz="2000" dirty="0" smtClean="0">
              <a:solidFill>
                <a:prstClr val="black"/>
              </a:solidFill>
              <a:latin typeface="Californian FB" pitchFamily="18" charset="0"/>
            </a:endParaRPr>
          </a:p>
          <a:p>
            <a:pPr algn="ctr"/>
            <a:endParaRPr lang="en-US" sz="1000" dirty="0" smtClean="0">
              <a:solidFill>
                <a:prstClr val="black"/>
              </a:solidFill>
            </a:endParaRPr>
          </a:p>
          <a:p>
            <a:endParaRPr lang="en-US" sz="2000" dirty="0">
              <a:solidFill>
                <a:prstClr val="black"/>
              </a:solidFill>
            </a:endParaRPr>
          </a:p>
          <a:p>
            <a:pPr algn="ctr"/>
            <a:endParaRPr lang="en-US" sz="2400" dirty="0" smtClean="0">
              <a:solidFill>
                <a:prstClr val="black"/>
              </a:solidFill>
            </a:endParaRPr>
          </a:p>
        </p:txBody>
      </p:sp>
      <p:sp>
        <p:nvSpPr>
          <p:cNvPr id="5" name="Rectangle 4"/>
          <p:cNvSpPr/>
          <p:nvPr/>
        </p:nvSpPr>
        <p:spPr>
          <a:xfrm>
            <a:off x="228600" y="3124200"/>
            <a:ext cx="8305800" cy="923330"/>
          </a:xfrm>
          <a:prstGeom prst="rect">
            <a:avLst/>
          </a:prstGeom>
        </p:spPr>
        <p:txBody>
          <a:bodyPr wrap="square">
            <a:spAutoFit/>
          </a:bodyPr>
          <a:lstStyle/>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p:txBody>
      </p:sp>
      <p:sp>
        <p:nvSpPr>
          <p:cNvPr id="6" name="Rectangle 5"/>
          <p:cNvSpPr/>
          <p:nvPr/>
        </p:nvSpPr>
        <p:spPr>
          <a:xfrm>
            <a:off x="381000" y="4191000"/>
            <a:ext cx="8610600" cy="1323439"/>
          </a:xfrm>
          <a:prstGeom prst="rect">
            <a:avLst/>
          </a:prstGeom>
        </p:spPr>
        <p:txBody>
          <a:bodyPr wrap="square">
            <a:spAutoFit/>
          </a:bodyPr>
          <a:lstStyle/>
          <a:p>
            <a:endParaRPr lang="en-US" sz="2000" b="1" dirty="0" smtClean="0">
              <a:solidFill>
                <a:prstClr val="black"/>
              </a:solidFill>
            </a:endParaRPr>
          </a:p>
          <a:p>
            <a:pPr>
              <a:buFont typeface="Arial" pitchFamily="34" charset="0"/>
              <a:buChar char="•"/>
            </a:pPr>
            <a:endParaRPr lang="en-US" sz="2000" dirty="0" smtClean="0">
              <a:solidFill>
                <a:prstClr val="black"/>
              </a:solidFill>
            </a:endParaRPr>
          </a:p>
          <a:p>
            <a:endParaRPr lang="en-US" sz="2000" dirty="0" smtClean="0">
              <a:solidFill>
                <a:prstClr val="black"/>
              </a:solidFill>
            </a:endParaRPr>
          </a:p>
          <a:p>
            <a:endParaRPr lang="en-US" sz="2000" dirty="0" smtClean="0">
              <a:solidFill>
                <a:prstClr val="black"/>
              </a:solidFill>
            </a:endParaRPr>
          </a:p>
        </p:txBody>
      </p:sp>
      <p:sp>
        <p:nvSpPr>
          <p:cNvPr id="9" name="Rectangle 8"/>
          <p:cNvSpPr/>
          <p:nvPr/>
        </p:nvSpPr>
        <p:spPr>
          <a:xfrm>
            <a:off x="266700" y="2743200"/>
            <a:ext cx="8610600" cy="3170099"/>
          </a:xfrm>
          <a:prstGeom prst="rect">
            <a:avLst/>
          </a:prstGeom>
        </p:spPr>
        <p:txBody>
          <a:bodyPr wrap="square">
            <a:spAutoFit/>
          </a:bodyPr>
          <a:lstStyle/>
          <a:p>
            <a:pPr marL="342900" indent="-342900">
              <a:buFont typeface="Wingdings" pitchFamily="2" charset="2"/>
              <a:buChar char="ü"/>
            </a:pPr>
            <a:r>
              <a:rPr lang="en-US" sz="2000" dirty="0" smtClean="0">
                <a:solidFill>
                  <a:prstClr val="black"/>
                </a:solidFill>
              </a:rPr>
              <a:t>Project SUCCESS provides </a:t>
            </a:r>
            <a:r>
              <a:rPr lang="en-US" sz="2000" b="1" dirty="0" smtClean="0">
                <a:solidFill>
                  <a:prstClr val="black"/>
                </a:solidFill>
              </a:rPr>
              <a:t>TA and PD </a:t>
            </a:r>
            <a:r>
              <a:rPr lang="en-US" sz="2000" dirty="0" smtClean="0">
                <a:solidFill>
                  <a:prstClr val="black"/>
                </a:solidFill>
              </a:rPr>
              <a:t>using NCSC materials in a variety of formats. (ongoing)</a:t>
            </a:r>
          </a:p>
          <a:p>
            <a:pPr marL="342900" indent="-342900">
              <a:buFont typeface="Wingdings" pitchFamily="2" charset="2"/>
              <a:buChar char="ü"/>
            </a:pPr>
            <a:r>
              <a:rPr lang="en-US" sz="2000" dirty="0">
                <a:solidFill>
                  <a:prstClr val="black"/>
                </a:solidFill>
              </a:rPr>
              <a:t>Final 2 IMAST transition webinars (</a:t>
            </a:r>
            <a:r>
              <a:rPr lang="en-US" sz="2000" b="1" dirty="0">
                <a:solidFill>
                  <a:prstClr val="black"/>
                </a:solidFill>
              </a:rPr>
              <a:t>standards based IEP goals and Universal Design for Learning</a:t>
            </a:r>
            <a:r>
              <a:rPr lang="en-US" sz="2000" dirty="0">
                <a:solidFill>
                  <a:prstClr val="black"/>
                </a:solidFill>
              </a:rPr>
              <a:t>) will be completed with the help of 2 resource centers (IEP Resource Center and PATINS (Promoting Achievement through Technology and Instruction for all Students) by the fall of </a:t>
            </a:r>
            <a:r>
              <a:rPr lang="en-US" sz="2000" dirty="0" smtClean="0">
                <a:solidFill>
                  <a:prstClr val="black"/>
                </a:solidFill>
              </a:rPr>
              <a:t>2014</a:t>
            </a:r>
          </a:p>
          <a:p>
            <a:pPr marL="342900" indent="-342900">
              <a:buFont typeface="Wingdings" pitchFamily="2" charset="2"/>
              <a:buChar char="ü"/>
            </a:pPr>
            <a:r>
              <a:rPr lang="en-US" sz="2000" dirty="0">
                <a:solidFill>
                  <a:prstClr val="black"/>
                </a:solidFill>
              </a:rPr>
              <a:t>Indiana is </a:t>
            </a:r>
            <a:r>
              <a:rPr lang="en-US" sz="2000" b="1" dirty="0">
                <a:solidFill>
                  <a:prstClr val="black"/>
                </a:solidFill>
              </a:rPr>
              <a:t>piloting</a:t>
            </a:r>
            <a:r>
              <a:rPr lang="en-US" sz="2000" dirty="0">
                <a:solidFill>
                  <a:prstClr val="black"/>
                </a:solidFill>
              </a:rPr>
              <a:t> the NCSC </a:t>
            </a:r>
            <a:r>
              <a:rPr lang="en-US" sz="2000" b="1" dirty="0">
                <a:solidFill>
                  <a:prstClr val="black"/>
                </a:solidFill>
              </a:rPr>
              <a:t>Alternate Assessment </a:t>
            </a:r>
            <a:r>
              <a:rPr lang="en-US" sz="2000" dirty="0">
                <a:solidFill>
                  <a:prstClr val="black"/>
                </a:solidFill>
              </a:rPr>
              <a:t>for ELA and Math (May 2014) and writing (fall 2014)</a:t>
            </a:r>
          </a:p>
          <a:p>
            <a:endParaRPr lang="en-US" sz="2000" dirty="0">
              <a:solidFill>
                <a:prstClr val="black"/>
              </a:solidFill>
            </a:endParaRPr>
          </a:p>
          <a:p>
            <a:pPr marL="342900" indent="-342900">
              <a:buFont typeface="Wingdings" pitchFamily="2" charset="2"/>
              <a:buChar char="ü"/>
            </a:pPr>
            <a:endParaRPr lang="en-US" sz="2000" dirty="0" smtClean="0">
              <a:solidFill>
                <a:prstClr val="black"/>
              </a:solidFill>
            </a:endParaRPr>
          </a:p>
        </p:txBody>
      </p:sp>
    </p:spTree>
    <p:extLst>
      <p:ext uri="{BB962C8B-B14F-4D97-AF65-F5344CB8AC3E}">
        <p14:creationId xmlns:p14="http://schemas.microsoft.com/office/powerpoint/2010/main" val="3127123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7772400" cy="3733800"/>
          </a:xfrm>
        </p:spPr>
        <p:txBody>
          <a:bodyPr>
            <a:normAutofit/>
          </a:bodyPr>
          <a:lstStyle/>
          <a:p>
            <a:r>
              <a:rPr lang="en-US" dirty="0" smtClean="0"/>
              <a:t/>
            </a:r>
            <a:br>
              <a:rPr lang="en-US" dirty="0" smtClean="0"/>
            </a:br>
            <a:endParaRPr lang="en-US" sz="2700" dirty="0"/>
          </a:p>
        </p:txBody>
      </p:sp>
      <p:sp>
        <p:nvSpPr>
          <p:cNvPr id="3" name="TextBox 2"/>
          <p:cNvSpPr txBox="1"/>
          <p:nvPr/>
        </p:nvSpPr>
        <p:spPr>
          <a:xfrm>
            <a:off x="1143000" y="2362200"/>
            <a:ext cx="6248400" cy="4524315"/>
          </a:xfrm>
          <a:prstGeom prst="rect">
            <a:avLst/>
          </a:prstGeom>
          <a:noFill/>
        </p:spPr>
        <p:txBody>
          <a:bodyPr wrap="square" rtlCol="0">
            <a:spAutoFit/>
          </a:bodyPr>
          <a:lstStyle/>
          <a:p>
            <a:pPr algn="ctr"/>
            <a:r>
              <a:rPr lang="en-US" sz="3600" dirty="0" smtClean="0">
                <a:solidFill>
                  <a:prstClr val="black"/>
                </a:solidFill>
              </a:rPr>
              <a:t>High Quality Plans</a:t>
            </a:r>
          </a:p>
          <a:p>
            <a:pPr algn="ctr"/>
            <a:r>
              <a:rPr lang="en-US" sz="3600" dirty="0" smtClean="0">
                <a:solidFill>
                  <a:prstClr val="black"/>
                </a:solidFill>
              </a:rPr>
              <a:t>Principle 2</a:t>
            </a:r>
          </a:p>
          <a:p>
            <a:pPr algn="ctr"/>
            <a:endParaRPr lang="en-US" sz="3600" dirty="0">
              <a:solidFill>
                <a:prstClr val="black"/>
              </a:solidFill>
            </a:endParaRPr>
          </a:p>
          <a:p>
            <a:pPr algn="ctr"/>
            <a:r>
              <a:rPr lang="en-US" sz="3600" dirty="0">
                <a:solidFill>
                  <a:prstClr val="black"/>
                </a:solidFill>
              </a:rPr>
              <a:t>State Developed Differentiated Recognition, Accountability and Support</a:t>
            </a:r>
            <a:br>
              <a:rPr lang="en-US" sz="3600" dirty="0">
                <a:solidFill>
                  <a:prstClr val="black"/>
                </a:solidFill>
              </a:rPr>
            </a:br>
            <a:r>
              <a:rPr lang="en-US" sz="3600" dirty="0">
                <a:solidFill>
                  <a:prstClr val="black"/>
                </a:solidFill>
              </a:rPr>
              <a:t/>
            </a:r>
            <a:br>
              <a:rPr lang="en-US" sz="3600" dirty="0">
                <a:solidFill>
                  <a:prstClr val="black"/>
                </a:solidFill>
              </a:rPr>
            </a:br>
            <a:r>
              <a:rPr lang="en-US" sz="3600" dirty="0">
                <a:solidFill>
                  <a:prstClr val="black"/>
                </a:solidFill>
              </a:rPr>
              <a:t> </a:t>
            </a:r>
          </a:p>
        </p:txBody>
      </p:sp>
    </p:spTree>
    <p:extLst>
      <p:ext uri="{BB962C8B-B14F-4D97-AF65-F5344CB8AC3E}">
        <p14:creationId xmlns:p14="http://schemas.microsoft.com/office/powerpoint/2010/main" val="585561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286000"/>
            <a:ext cx="7620000" cy="2492990"/>
          </a:xfrm>
          <a:prstGeom prst="rect">
            <a:avLst/>
          </a:prstGeom>
          <a:noFill/>
        </p:spPr>
        <p:txBody>
          <a:bodyPr wrap="square" rtlCol="0">
            <a:spAutoFit/>
          </a:bodyPr>
          <a:lstStyle/>
          <a:p>
            <a:pPr algn="ctr"/>
            <a:r>
              <a:rPr lang="en-US" sz="5400" dirty="0" smtClean="0">
                <a:latin typeface="Californian FB" pitchFamily="18" charset="0"/>
              </a:rPr>
              <a:t>Priority Schools</a:t>
            </a:r>
          </a:p>
          <a:p>
            <a:pPr algn="ctr"/>
            <a:r>
              <a:rPr lang="en-US" sz="5400" dirty="0" smtClean="0">
                <a:latin typeface="Californian FB" pitchFamily="18" charset="0"/>
              </a:rPr>
              <a:t>(2.D)</a:t>
            </a:r>
          </a:p>
          <a:p>
            <a:pPr algn="ctr"/>
            <a:endParaRPr lang="en-US" sz="2400" dirty="0"/>
          </a:p>
          <a:p>
            <a:pPr algn="ctr"/>
            <a:endParaRPr lang="en-US" sz="2400" dirty="0" smtClean="0"/>
          </a:p>
        </p:txBody>
      </p:sp>
    </p:spTree>
    <p:extLst>
      <p:ext uri="{BB962C8B-B14F-4D97-AF65-F5344CB8AC3E}">
        <p14:creationId xmlns:p14="http://schemas.microsoft.com/office/powerpoint/2010/main" val="3284570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800" y="2057400"/>
            <a:ext cx="8534400" cy="3662541"/>
          </a:xfrm>
          <a:prstGeom prst="rect">
            <a:avLst/>
          </a:prstGeom>
          <a:noFill/>
        </p:spPr>
        <p:txBody>
          <a:bodyPr wrap="square" rtlCol="0">
            <a:spAutoFit/>
          </a:bodyPr>
          <a:lstStyle/>
          <a:p>
            <a:pPr algn="ctr"/>
            <a:r>
              <a:rPr lang="en-US" sz="4000" dirty="0" smtClean="0">
                <a:latin typeface="Californian FB" pitchFamily="18" charset="0"/>
              </a:rPr>
              <a:t>Waiver 2012</a:t>
            </a:r>
          </a:p>
          <a:p>
            <a:pPr marL="342900" lvl="0" indent="-342900">
              <a:buFont typeface="Wingdings" pitchFamily="2" charset="2"/>
              <a:buChar char="ü"/>
            </a:pPr>
            <a:r>
              <a:rPr lang="en-US" sz="2400" dirty="0"/>
              <a:t>E</a:t>
            </a:r>
            <a:r>
              <a:rPr lang="en-US" sz="2400" dirty="0" smtClean="0"/>
              <a:t>ffect </a:t>
            </a:r>
            <a:r>
              <a:rPr lang="en-US" sz="2400" dirty="0"/>
              <a:t>change in priority schools by ensuring that each LEA with 1 or more priority schools implements meaningful interventions aligned with the turnaround principles for 3 </a:t>
            </a:r>
            <a:r>
              <a:rPr lang="en-US" sz="2400" dirty="0" smtClean="0"/>
              <a:t>years.</a:t>
            </a:r>
            <a:endParaRPr lang="en-US" sz="2400" dirty="0"/>
          </a:p>
          <a:p>
            <a:pPr marL="342900" lvl="0" indent="-342900">
              <a:buFont typeface="Wingdings" pitchFamily="2" charset="2"/>
              <a:buChar char="ü"/>
            </a:pPr>
            <a:r>
              <a:rPr lang="en-US" sz="2400" dirty="0"/>
              <a:t>IDOE school improvement planning tools used to select interventions for non-SIG priority schools </a:t>
            </a:r>
            <a:r>
              <a:rPr lang="en-US" sz="2400" dirty="0" smtClean="0"/>
              <a:t>must accurately </a:t>
            </a:r>
            <a:r>
              <a:rPr lang="en-US" sz="2400" dirty="0"/>
              <a:t>reflect the turnaround </a:t>
            </a:r>
            <a:r>
              <a:rPr lang="en-US" sz="2400" dirty="0" smtClean="0"/>
              <a:t>principles.</a:t>
            </a:r>
            <a:endParaRPr lang="en-US" sz="2400" dirty="0"/>
          </a:p>
          <a:p>
            <a:pPr marL="342900" lvl="0" indent="-342900">
              <a:buFont typeface="Wingdings" pitchFamily="2" charset="2"/>
              <a:buChar char="ü"/>
            </a:pPr>
            <a:r>
              <a:rPr lang="en-US" sz="2400" dirty="0"/>
              <a:t>Training materials for IDOE and LEA staff </a:t>
            </a:r>
            <a:r>
              <a:rPr lang="en-US" sz="2400" dirty="0" smtClean="0"/>
              <a:t>must accurately and consistently </a:t>
            </a:r>
            <a:r>
              <a:rPr lang="en-US" sz="2400" dirty="0"/>
              <a:t>define the turnaround </a:t>
            </a:r>
            <a:r>
              <a:rPr lang="en-US" sz="2400" dirty="0" smtClean="0"/>
              <a:t>principles.</a:t>
            </a:r>
            <a:endParaRPr lang="en-US" sz="2400" dirty="0"/>
          </a:p>
        </p:txBody>
      </p:sp>
    </p:spTree>
    <p:extLst>
      <p:ext uri="{BB962C8B-B14F-4D97-AF65-F5344CB8AC3E}">
        <p14:creationId xmlns:p14="http://schemas.microsoft.com/office/powerpoint/2010/main" val="11068825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800" y="2057400"/>
            <a:ext cx="8534400" cy="4770537"/>
          </a:xfrm>
          <a:prstGeom prst="rect">
            <a:avLst/>
          </a:prstGeom>
          <a:noFill/>
        </p:spPr>
        <p:txBody>
          <a:bodyPr wrap="square" rtlCol="0">
            <a:spAutoFit/>
          </a:bodyPr>
          <a:lstStyle/>
          <a:p>
            <a:pPr algn="ctr"/>
            <a:r>
              <a:rPr lang="en-US" sz="4000" dirty="0" smtClean="0">
                <a:latin typeface="Californian FB" pitchFamily="18" charset="0"/>
              </a:rPr>
              <a:t>Waiver 2012</a:t>
            </a:r>
            <a:endParaRPr lang="en-US" sz="2400" dirty="0"/>
          </a:p>
          <a:p>
            <a:pPr marL="342900" lvl="0" indent="-342900">
              <a:buFont typeface="Wingdings" pitchFamily="2" charset="2"/>
              <a:buChar char="ü"/>
            </a:pPr>
            <a:r>
              <a:rPr lang="en-US" sz="2400" dirty="0"/>
              <a:t>School improvement planning tools &amp; monitoring reports </a:t>
            </a:r>
            <a:r>
              <a:rPr lang="en-US" sz="2400" dirty="0" smtClean="0"/>
              <a:t>must be </a:t>
            </a:r>
            <a:r>
              <a:rPr lang="en-US" sz="2400" dirty="0"/>
              <a:t>sufficiently aligned to facilitate evaluation of concurrent implementation of all turnaround principles in non-SIG priority </a:t>
            </a:r>
            <a:r>
              <a:rPr lang="en-US" sz="2400" dirty="0" smtClean="0"/>
              <a:t>schools.</a:t>
            </a:r>
            <a:endParaRPr lang="en-US" sz="2400" dirty="0"/>
          </a:p>
          <a:p>
            <a:pPr marL="342900" indent="-342900">
              <a:buFont typeface="Wingdings" pitchFamily="2" charset="2"/>
              <a:buChar char="ü"/>
            </a:pPr>
            <a:r>
              <a:rPr lang="en-US" sz="2400" dirty="0" smtClean="0"/>
              <a:t>Must provide </a:t>
            </a:r>
            <a:r>
              <a:rPr lang="en-US" sz="2400" dirty="0"/>
              <a:t>evidence that each non-SIG priority </a:t>
            </a:r>
            <a:r>
              <a:rPr lang="en-US" sz="2400" dirty="0" smtClean="0"/>
              <a:t>school superintendent  </a:t>
            </a:r>
            <a:r>
              <a:rPr lang="en-US" sz="2400" dirty="0"/>
              <a:t>reviewed the </a:t>
            </a:r>
            <a:r>
              <a:rPr lang="en-US" sz="2400" dirty="0" smtClean="0"/>
              <a:t>performance of the priority school principal </a:t>
            </a:r>
            <a:r>
              <a:rPr lang="en-US" sz="2400" dirty="0"/>
              <a:t>&amp; made a determination regarding whether to keep or replace the </a:t>
            </a:r>
            <a:r>
              <a:rPr lang="en-US" sz="2400" dirty="0" smtClean="0"/>
              <a:t>principal based on the ability to lead the turnaround effort and data to support a past track record of student achievement success.  </a:t>
            </a:r>
            <a:endParaRPr lang="en-US" sz="2400" dirty="0"/>
          </a:p>
          <a:p>
            <a:pPr algn="ctr"/>
            <a:endParaRPr lang="en-US" sz="2400" dirty="0" smtClean="0"/>
          </a:p>
        </p:txBody>
      </p:sp>
    </p:spTree>
    <p:extLst>
      <p:ext uri="{BB962C8B-B14F-4D97-AF65-F5344CB8AC3E}">
        <p14:creationId xmlns:p14="http://schemas.microsoft.com/office/powerpoint/2010/main" val="3895274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1981200"/>
            <a:ext cx="7620000" cy="1323439"/>
          </a:xfrm>
          <a:prstGeom prst="rect">
            <a:avLst/>
          </a:prstGeom>
          <a:noFill/>
        </p:spPr>
        <p:txBody>
          <a:bodyPr wrap="square" rtlCol="0">
            <a:spAutoFit/>
          </a:bodyPr>
          <a:lstStyle/>
          <a:p>
            <a:pPr algn="ctr"/>
            <a:r>
              <a:rPr lang="en-US" sz="3200" b="1" dirty="0" smtClean="0">
                <a:latin typeface="Californian FB" pitchFamily="18" charset="0"/>
              </a:rPr>
              <a:t>Next Steps Outlined in Monitoring</a:t>
            </a:r>
          </a:p>
          <a:p>
            <a:pPr algn="ctr"/>
            <a:endParaRPr lang="en-US" sz="2400" dirty="0"/>
          </a:p>
          <a:p>
            <a:pPr algn="ctr"/>
            <a:endParaRPr lang="en-US" sz="2400" dirty="0" smtClean="0"/>
          </a:p>
        </p:txBody>
      </p:sp>
      <p:sp>
        <p:nvSpPr>
          <p:cNvPr id="2" name="Rectangle 1"/>
          <p:cNvSpPr/>
          <p:nvPr/>
        </p:nvSpPr>
        <p:spPr>
          <a:xfrm>
            <a:off x="393526" y="2642919"/>
            <a:ext cx="8382000" cy="3785652"/>
          </a:xfrm>
          <a:prstGeom prst="rect">
            <a:avLst/>
          </a:prstGeom>
        </p:spPr>
        <p:txBody>
          <a:bodyPr wrap="square">
            <a:spAutoFit/>
          </a:bodyPr>
          <a:lstStyle/>
          <a:p>
            <a:r>
              <a:rPr lang="en-US" sz="2400" dirty="0" smtClean="0"/>
              <a:t>Begin </a:t>
            </a:r>
            <a:r>
              <a:rPr lang="en-US" sz="2400" dirty="0"/>
              <a:t>full implementation of interventions in non-SIG priority schools in the 2014-15 school year, including a high quality plan to adjust its school improvement planning and monitoring process by</a:t>
            </a:r>
            <a:r>
              <a:rPr lang="en-US" sz="2400" dirty="0" smtClean="0"/>
              <a:t>:</a:t>
            </a:r>
          </a:p>
          <a:p>
            <a:pPr marL="457200" indent="-457200">
              <a:buFont typeface="+mj-lt"/>
              <a:buAutoNum type="arabicParenR"/>
            </a:pPr>
            <a:r>
              <a:rPr lang="en-US" sz="2400" dirty="0" smtClean="0"/>
              <a:t>describing </a:t>
            </a:r>
            <a:r>
              <a:rPr lang="en-US" sz="2400" dirty="0"/>
              <a:t>the ESEA flexibility turnaround principles within related tools, documents, training materials and other </a:t>
            </a:r>
            <a:r>
              <a:rPr lang="en-US" sz="2400" dirty="0" smtClean="0"/>
              <a:t>supports</a:t>
            </a:r>
          </a:p>
          <a:p>
            <a:pPr marL="457200" indent="-457200">
              <a:buFont typeface="+mj-lt"/>
              <a:buAutoNum type="arabicParenR"/>
            </a:pPr>
            <a:r>
              <a:rPr lang="en-US" sz="2400" dirty="0" smtClean="0"/>
              <a:t>align </a:t>
            </a:r>
            <a:r>
              <a:rPr lang="en-US" sz="2400" dirty="0"/>
              <a:t>planning and monitoring tools to facilitate the determination that each school is implementing all ESEA flexibility turnaround principles for three years</a:t>
            </a:r>
          </a:p>
        </p:txBody>
      </p:sp>
    </p:spTree>
    <p:extLst>
      <p:ext uri="{BB962C8B-B14F-4D97-AF65-F5344CB8AC3E}">
        <p14:creationId xmlns:p14="http://schemas.microsoft.com/office/powerpoint/2010/main" val="75244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4041775"/>
          </a:xfrm>
        </p:spPr>
        <p:txBody>
          <a:bodyPr>
            <a:normAutofit/>
          </a:bodyPr>
          <a:lstStyle/>
          <a:p>
            <a:r>
              <a:rPr lang="en-US" dirty="0" smtClean="0"/>
              <a:t>Goals of Flexibility as Outlined by USED</a:t>
            </a:r>
            <a:br>
              <a:rPr lang="en-US" dirty="0" smtClean="0"/>
            </a:br>
            <a:r>
              <a:rPr lang="en-US" sz="2200" dirty="0" smtClean="0"/>
              <a:t>-flexibility is intended to build on and support the significant State and local reform efforts already underway in critical areas such as </a:t>
            </a:r>
            <a:r>
              <a:rPr lang="en-US" sz="2200" dirty="0" smtClean="0">
                <a:solidFill>
                  <a:schemeClr val="accent1">
                    <a:lumMod val="75000"/>
                  </a:schemeClr>
                </a:solidFill>
              </a:rPr>
              <a:t>transition to college-and career-ready standards and assessments</a:t>
            </a:r>
            <a:r>
              <a:rPr lang="en-US" sz="2200" dirty="0" smtClean="0"/>
              <a:t>; developing systems of </a:t>
            </a:r>
            <a:r>
              <a:rPr lang="en-US" sz="2200" dirty="0" smtClean="0">
                <a:solidFill>
                  <a:schemeClr val="accent3">
                    <a:lumMod val="75000"/>
                  </a:schemeClr>
                </a:solidFill>
              </a:rPr>
              <a:t>differentiated recognition, accountability , and support;</a:t>
            </a:r>
            <a:r>
              <a:rPr lang="en-US" sz="2200" dirty="0" smtClean="0"/>
              <a:t> and </a:t>
            </a:r>
            <a:r>
              <a:rPr lang="en-US" sz="2200" dirty="0" smtClean="0">
                <a:solidFill>
                  <a:schemeClr val="accent1">
                    <a:lumMod val="75000"/>
                  </a:schemeClr>
                </a:solidFill>
              </a:rPr>
              <a:t>evaluating and supporting teacher and principal effectiveness</a:t>
            </a:r>
            <a:r>
              <a:rPr lang="en-US" sz="2200" dirty="0" smtClean="0"/>
              <a:t>.</a:t>
            </a:r>
            <a:endParaRPr lang="en-US" sz="2200" dirty="0"/>
          </a:p>
        </p:txBody>
      </p:sp>
    </p:spTree>
    <p:extLst>
      <p:ext uri="{BB962C8B-B14F-4D97-AF65-F5344CB8AC3E}">
        <p14:creationId xmlns:p14="http://schemas.microsoft.com/office/powerpoint/2010/main" val="1147468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036523"/>
            <a:ext cx="7620000" cy="2492990"/>
          </a:xfrm>
          <a:prstGeom prst="rect">
            <a:avLst/>
          </a:prstGeom>
          <a:noFill/>
        </p:spPr>
        <p:txBody>
          <a:bodyPr wrap="square" rtlCol="0">
            <a:spAutoFit/>
          </a:bodyPr>
          <a:lstStyle/>
          <a:p>
            <a:pPr algn="ct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a:t>
            </a:r>
            <a:r>
              <a:rPr lang="en-US" sz="2000" b="1" dirty="0" smtClean="0">
                <a:solidFill>
                  <a:srgbClr val="FF0000"/>
                </a:solidFill>
                <a:latin typeface="Californian FB" pitchFamily="18" charset="0"/>
              </a:rPr>
              <a:t>Complete</a:t>
            </a:r>
            <a:r>
              <a:rPr lang="en-US" sz="2000" b="1" dirty="0" smtClean="0">
                <a:latin typeface="Californian FB" pitchFamily="18" charset="0"/>
              </a:rPr>
              <a:t> and Amendment Impetus)</a:t>
            </a:r>
          </a:p>
          <a:p>
            <a:pPr algn="ctr"/>
            <a:endParaRPr lang="en-US" sz="2000" b="1" dirty="0" smtClean="0">
              <a:latin typeface="Californian FB" pitchFamily="18" charset="0"/>
            </a:endParaRPr>
          </a:p>
          <a:p>
            <a:pPr marL="342900" indent="-342900">
              <a:buFont typeface="Wingdings" pitchFamily="2" charset="2"/>
              <a:buChar char="ü"/>
            </a:pPr>
            <a:r>
              <a:rPr lang="en-US" sz="2400" dirty="0" smtClean="0"/>
              <a:t>Created a monitoring rubric and process to provide schools with feedback on the implementation of the 8 turnaround principles.</a:t>
            </a:r>
            <a:endParaRPr lang="en-US" sz="2400" dirty="0"/>
          </a:p>
          <a:p>
            <a:pPr algn="ctr"/>
            <a:endParaRPr lang="en-US" sz="2400" dirty="0" smtClean="0"/>
          </a:p>
        </p:txBody>
      </p:sp>
    </p:spTree>
    <p:extLst>
      <p:ext uri="{BB962C8B-B14F-4D97-AF65-F5344CB8AC3E}">
        <p14:creationId xmlns:p14="http://schemas.microsoft.com/office/powerpoint/2010/main" val="8534946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The 8 Turnaround Principles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lvl="0">
              <a:spcBef>
                <a:spcPts val="0"/>
              </a:spcBef>
              <a:buFont typeface="+mj-lt"/>
              <a:buAutoNum type="arabicPeriod"/>
            </a:pPr>
            <a:r>
              <a:rPr lang="en-US" sz="1800" b="1" dirty="0" smtClean="0">
                <a:solidFill>
                  <a:prstClr val="black"/>
                </a:solidFill>
              </a:rPr>
              <a:t>School </a:t>
            </a:r>
            <a:r>
              <a:rPr lang="en-US" sz="1800" b="1" dirty="0">
                <a:solidFill>
                  <a:prstClr val="black"/>
                </a:solidFill>
              </a:rPr>
              <a:t>Leadership</a:t>
            </a:r>
            <a:r>
              <a:rPr lang="en-US" sz="1800" dirty="0">
                <a:solidFill>
                  <a:prstClr val="black"/>
                </a:solidFill>
              </a:rPr>
              <a:t>: Ensuring that the principal has the ability to lead the turnaround effort; </a:t>
            </a:r>
            <a:endParaRPr lang="en-US" sz="1800" dirty="0" smtClean="0">
              <a:solidFill>
                <a:prstClr val="black"/>
              </a:solidFill>
            </a:endParaRPr>
          </a:p>
          <a:p>
            <a:pPr lvl="0">
              <a:spcBef>
                <a:spcPts val="0"/>
              </a:spcBef>
              <a:buFont typeface="+mj-lt"/>
              <a:buAutoNum type="arabicPeriod"/>
            </a:pPr>
            <a:r>
              <a:rPr lang="en-US" sz="1800" b="1" dirty="0" smtClean="0">
                <a:solidFill>
                  <a:prstClr val="black"/>
                </a:solidFill>
              </a:rPr>
              <a:t>School </a:t>
            </a:r>
            <a:r>
              <a:rPr lang="en-US" sz="1800" b="1" dirty="0">
                <a:solidFill>
                  <a:prstClr val="black"/>
                </a:solidFill>
              </a:rPr>
              <a:t>Climate and Culture</a:t>
            </a:r>
            <a:r>
              <a:rPr lang="en-US" sz="1800" dirty="0">
                <a:solidFill>
                  <a:prstClr val="black"/>
                </a:solidFill>
              </a:rPr>
              <a:t>: Establishing school environments with a climate conducive to learning and a culture of high expectations; </a:t>
            </a:r>
            <a:endParaRPr lang="en-US" sz="1800" dirty="0" smtClean="0">
              <a:solidFill>
                <a:prstClr val="black"/>
              </a:solidFill>
            </a:endParaRPr>
          </a:p>
          <a:p>
            <a:pPr lvl="0">
              <a:spcBef>
                <a:spcPts val="0"/>
              </a:spcBef>
              <a:buFont typeface="+mj-lt"/>
              <a:buAutoNum type="arabicPeriod"/>
            </a:pPr>
            <a:r>
              <a:rPr lang="en-US" sz="1800" b="1" dirty="0" smtClean="0">
                <a:solidFill>
                  <a:prstClr val="black"/>
                </a:solidFill>
              </a:rPr>
              <a:t>Effective </a:t>
            </a:r>
            <a:r>
              <a:rPr lang="en-US" sz="1800" b="1" dirty="0">
                <a:solidFill>
                  <a:prstClr val="black"/>
                </a:solidFill>
              </a:rPr>
              <a:t>Instruction</a:t>
            </a:r>
            <a:r>
              <a:rPr lang="en-US" sz="1800" dirty="0">
                <a:solidFill>
                  <a:prstClr val="black"/>
                </a:solidFill>
              </a:rPr>
              <a:t>: Ensuring teachers utilize research-based effective instruction to meet the needs of all students; </a:t>
            </a:r>
            <a:endParaRPr lang="en-US" sz="1800" dirty="0" smtClean="0">
              <a:solidFill>
                <a:prstClr val="black"/>
              </a:solidFill>
            </a:endParaRPr>
          </a:p>
          <a:p>
            <a:pPr lvl="0">
              <a:spcBef>
                <a:spcPts val="0"/>
              </a:spcBef>
              <a:buFont typeface="+mj-lt"/>
              <a:buAutoNum type="arabicPeriod"/>
            </a:pPr>
            <a:r>
              <a:rPr lang="en-US" sz="1800" b="1" dirty="0" smtClean="0">
                <a:solidFill>
                  <a:prstClr val="black"/>
                </a:solidFill>
              </a:rPr>
              <a:t>Curriculum</a:t>
            </a:r>
            <a:r>
              <a:rPr lang="en-US" sz="1800" b="1" dirty="0">
                <a:solidFill>
                  <a:prstClr val="black"/>
                </a:solidFill>
              </a:rPr>
              <a:t>, Assessment, and Intervention System</a:t>
            </a:r>
            <a:r>
              <a:rPr lang="en-US" sz="1800" dirty="0">
                <a:solidFill>
                  <a:prstClr val="black"/>
                </a:solidFill>
              </a:rPr>
              <a:t>: Ensuring teachers have the foundational documents and instructional materials needed to teach to the rigorous college and career ready standards that have been </a:t>
            </a:r>
            <a:r>
              <a:rPr lang="en-US" sz="1800" dirty="0" smtClean="0">
                <a:solidFill>
                  <a:prstClr val="black"/>
                </a:solidFill>
              </a:rPr>
              <a:t>adopted;</a:t>
            </a:r>
          </a:p>
          <a:p>
            <a:pPr lvl="0">
              <a:spcBef>
                <a:spcPts val="0"/>
              </a:spcBef>
              <a:buFont typeface="+mj-lt"/>
              <a:buAutoNum type="arabicPeriod"/>
            </a:pPr>
            <a:r>
              <a:rPr lang="en-US" sz="1800" b="1" dirty="0" smtClean="0">
                <a:solidFill>
                  <a:prstClr val="black"/>
                </a:solidFill>
              </a:rPr>
              <a:t>Effective </a:t>
            </a:r>
            <a:r>
              <a:rPr lang="en-US" sz="1800" b="1" dirty="0">
                <a:solidFill>
                  <a:prstClr val="black"/>
                </a:solidFill>
              </a:rPr>
              <a:t>Staffing Practices</a:t>
            </a:r>
            <a:r>
              <a:rPr lang="en-US" sz="1800" dirty="0">
                <a:solidFill>
                  <a:prstClr val="black"/>
                </a:solidFill>
              </a:rPr>
              <a:t>: Developing the skills to better recruit, retain and develop effective teachers; </a:t>
            </a:r>
            <a:endParaRPr lang="en-US" sz="1800" dirty="0" smtClean="0">
              <a:solidFill>
                <a:prstClr val="black"/>
              </a:solidFill>
            </a:endParaRPr>
          </a:p>
          <a:p>
            <a:pPr lvl="0">
              <a:spcBef>
                <a:spcPts val="0"/>
              </a:spcBef>
              <a:buFont typeface="+mj-lt"/>
              <a:buAutoNum type="arabicPeriod"/>
            </a:pPr>
            <a:r>
              <a:rPr lang="en-US" sz="1800" b="1" dirty="0" smtClean="0">
                <a:solidFill>
                  <a:prstClr val="black"/>
                </a:solidFill>
              </a:rPr>
              <a:t>Enabling </a:t>
            </a:r>
            <a:r>
              <a:rPr lang="en-US" sz="1800" b="1" dirty="0">
                <a:solidFill>
                  <a:prstClr val="black"/>
                </a:solidFill>
              </a:rPr>
              <a:t>the Effective Use of Data</a:t>
            </a:r>
            <a:r>
              <a:rPr lang="en-US" sz="1800" dirty="0">
                <a:solidFill>
                  <a:prstClr val="black"/>
                </a:solidFill>
              </a:rPr>
              <a:t>: Ensuring school-wide use of data focused on improving teaching and learning, as well as climate and culture; </a:t>
            </a:r>
            <a:endParaRPr lang="en-US" sz="1800" dirty="0" smtClean="0">
              <a:solidFill>
                <a:prstClr val="black"/>
              </a:solidFill>
            </a:endParaRPr>
          </a:p>
          <a:p>
            <a:pPr lvl="0">
              <a:spcBef>
                <a:spcPts val="0"/>
              </a:spcBef>
              <a:buFont typeface="+mj-lt"/>
              <a:buAutoNum type="arabicPeriod"/>
            </a:pPr>
            <a:r>
              <a:rPr lang="en-US" sz="1800" b="1" dirty="0" smtClean="0">
                <a:solidFill>
                  <a:prstClr val="black"/>
                </a:solidFill>
              </a:rPr>
              <a:t>Effective </a:t>
            </a:r>
            <a:r>
              <a:rPr lang="en-US" sz="1800" b="1" dirty="0">
                <a:solidFill>
                  <a:prstClr val="black"/>
                </a:solidFill>
              </a:rPr>
              <a:t>Use of Time</a:t>
            </a:r>
            <a:r>
              <a:rPr lang="en-US" sz="1800" dirty="0">
                <a:solidFill>
                  <a:prstClr val="black"/>
                </a:solidFill>
              </a:rPr>
              <a:t>: Redesigning time to better meet student needs and increase teacher collaboration focused on improving teaching and learning; </a:t>
            </a:r>
            <a:r>
              <a:rPr lang="en-US" sz="1800" dirty="0" smtClean="0">
                <a:solidFill>
                  <a:prstClr val="black"/>
                </a:solidFill>
              </a:rPr>
              <a:t>and</a:t>
            </a:r>
          </a:p>
          <a:p>
            <a:pPr lvl="0">
              <a:spcBef>
                <a:spcPts val="0"/>
              </a:spcBef>
              <a:buFont typeface="+mj-lt"/>
              <a:buAutoNum type="arabicPeriod"/>
            </a:pPr>
            <a:r>
              <a:rPr lang="en-US" sz="1800" b="1" dirty="0" smtClean="0">
                <a:solidFill>
                  <a:prstClr val="black"/>
                </a:solidFill>
              </a:rPr>
              <a:t>Effective </a:t>
            </a:r>
            <a:r>
              <a:rPr lang="en-US" sz="1800" b="1" dirty="0">
                <a:solidFill>
                  <a:prstClr val="black"/>
                </a:solidFill>
              </a:rPr>
              <a:t>Family and Community Engagement</a:t>
            </a:r>
            <a:r>
              <a:rPr lang="en-US" sz="1800" dirty="0">
                <a:solidFill>
                  <a:prstClr val="black"/>
                </a:solidFill>
              </a:rPr>
              <a:t>: Increasing academically focused family and community engagement.</a:t>
            </a:r>
          </a:p>
          <a:p>
            <a:endParaRPr lang="en-US" dirty="0"/>
          </a:p>
        </p:txBody>
      </p:sp>
    </p:spTree>
    <p:extLst>
      <p:ext uri="{BB962C8B-B14F-4D97-AF65-F5344CB8AC3E}">
        <p14:creationId xmlns:p14="http://schemas.microsoft.com/office/powerpoint/2010/main" val="4163154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Indicators for Turnaround Principle 1:  Ensuring Strong Leadership</a:t>
            </a:r>
            <a:endParaRPr lang="en-US" dirty="0"/>
          </a:p>
        </p:txBody>
      </p:sp>
      <p:sp>
        <p:nvSpPr>
          <p:cNvPr id="3" name="Content Placeholder 2"/>
          <p:cNvSpPr>
            <a:spLocks noGrp="1"/>
          </p:cNvSpPr>
          <p:nvPr>
            <p:ph idx="1"/>
          </p:nvPr>
        </p:nvSpPr>
        <p:spPr/>
        <p:txBody>
          <a:bodyPr>
            <a:normAutofit lnSpcReduction="10000"/>
          </a:bodyPr>
          <a:lstStyle/>
          <a:p>
            <a:pPr marL="0" lvl="0" indent="0">
              <a:spcBef>
                <a:spcPts val="0"/>
              </a:spcBef>
              <a:buNone/>
            </a:pPr>
            <a:r>
              <a:rPr lang="en-US" sz="1200" b="1" dirty="0">
                <a:solidFill>
                  <a:srgbClr val="000000"/>
                </a:solidFill>
                <a:latin typeface="Garamond"/>
              </a:rPr>
              <a:t>Quality School Review Rubric Indicators SCHOOL LEADERSHIP </a:t>
            </a:r>
            <a:r>
              <a:rPr lang="en-US" sz="1200" dirty="0">
                <a:solidFill>
                  <a:srgbClr val="000000"/>
                </a:solidFill>
                <a:latin typeface="Garamond"/>
              </a:rPr>
              <a:t>	</a:t>
            </a:r>
          </a:p>
          <a:p>
            <a:pPr marL="0" lvl="0" indent="0">
              <a:spcBef>
                <a:spcPts val="0"/>
              </a:spcBef>
              <a:buNone/>
            </a:pPr>
            <a:r>
              <a:rPr lang="en-US" sz="1200" b="1" dirty="0">
                <a:solidFill>
                  <a:srgbClr val="000000"/>
                </a:solidFill>
                <a:latin typeface="Garamond"/>
              </a:rPr>
              <a:t>TURNAROUND PRINCIPLE 1: Ensure that the principal has the ability to lead the turnaround effort. </a:t>
            </a:r>
            <a:r>
              <a:rPr lang="en-US" sz="1200" dirty="0">
                <a:solidFill>
                  <a:srgbClr val="000000"/>
                </a:solidFill>
                <a:latin typeface="Garamond"/>
              </a:rPr>
              <a:t>	</a:t>
            </a:r>
          </a:p>
          <a:p>
            <a:pPr marL="0" lvl="0" indent="0">
              <a:spcBef>
                <a:spcPts val="0"/>
              </a:spcBef>
              <a:buNone/>
            </a:pPr>
            <a:r>
              <a:rPr lang="en-US" sz="1200" b="1" dirty="0">
                <a:solidFill>
                  <a:srgbClr val="FF0000"/>
                </a:solidFill>
                <a:latin typeface="Garamond"/>
              </a:rPr>
              <a:t>INDICATORS </a:t>
            </a:r>
            <a:r>
              <a:rPr lang="en-US" sz="1200" dirty="0">
                <a:solidFill>
                  <a:srgbClr val="000000"/>
                </a:solidFill>
                <a:latin typeface="Garamond"/>
              </a:rPr>
              <a:t>	</a:t>
            </a:r>
          </a:p>
          <a:p>
            <a:pPr marL="0" lvl="0" indent="0">
              <a:spcBef>
                <a:spcPts val="0"/>
              </a:spcBef>
              <a:buNone/>
            </a:pPr>
            <a:r>
              <a:rPr lang="en-US" sz="1200" dirty="0">
                <a:solidFill>
                  <a:srgbClr val="000000"/>
                </a:solidFill>
                <a:latin typeface="Garamond"/>
              </a:rPr>
              <a:t>1.1 	The principal uses data to establish a coherent vision that is understood and supported by the entire school community 	</a:t>
            </a:r>
          </a:p>
          <a:p>
            <a:pPr marL="0" lvl="0" indent="0">
              <a:spcBef>
                <a:spcPts val="0"/>
              </a:spcBef>
              <a:buNone/>
            </a:pPr>
            <a:r>
              <a:rPr lang="en-US" sz="1200" dirty="0">
                <a:solidFill>
                  <a:srgbClr val="000000"/>
                </a:solidFill>
                <a:latin typeface="Garamond"/>
              </a:rPr>
              <a:t>1.2 	The principal develops and promotes a coherent strategy and plan for implementing the school vision, which includes clear measurable goals, aligned strategies and a plan for monitoring progress and driving continuous improvement. 	</a:t>
            </a:r>
          </a:p>
          <a:p>
            <a:pPr marL="0" lvl="0" indent="0">
              <a:spcBef>
                <a:spcPts val="0"/>
              </a:spcBef>
              <a:buNone/>
            </a:pPr>
            <a:r>
              <a:rPr lang="en-US" sz="1200" dirty="0">
                <a:solidFill>
                  <a:srgbClr val="000000"/>
                </a:solidFill>
                <a:latin typeface="Garamond"/>
              </a:rPr>
              <a:t>1.3 	The principal uses data to work collaboratively with staff to maintain a safe, orderly and equitable learning environment. 	</a:t>
            </a:r>
          </a:p>
          <a:p>
            <a:pPr marL="0" lvl="0" indent="0">
              <a:spcBef>
                <a:spcPts val="0"/>
              </a:spcBef>
              <a:buNone/>
            </a:pPr>
            <a:r>
              <a:rPr lang="en-US" sz="1200" dirty="0">
                <a:solidFill>
                  <a:srgbClr val="000000"/>
                </a:solidFill>
                <a:latin typeface="Garamond"/>
              </a:rPr>
              <a:t>1.4 	The principal communicates high expectations to staff, students and families, and supports students to achieve them. 	</a:t>
            </a:r>
          </a:p>
          <a:p>
            <a:pPr marL="0" lvl="0" indent="0">
              <a:spcBef>
                <a:spcPts val="0"/>
              </a:spcBef>
              <a:buNone/>
            </a:pPr>
            <a:r>
              <a:rPr lang="en-US" sz="1200" dirty="0">
                <a:solidFill>
                  <a:srgbClr val="000000"/>
                </a:solidFill>
                <a:latin typeface="Garamond"/>
              </a:rPr>
              <a:t>1.5 	The principal ensures that a rigorous and coherent standards-based curriculum and aligned assessment system are implemented with fidelity. 	</a:t>
            </a:r>
          </a:p>
          <a:p>
            <a:pPr marL="0" lvl="0" indent="0">
              <a:spcBef>
                <a:spcPts val="0"/>
              </a:spcBef>
              <a:buNone/>
            </a:pPr>
            <a:r>
              <a:rPr lang="en-US" sz="1200" dirty="0">
                <a:solidFill>
                  <a:srgbClr val="000000"/>
                </a:solidFill>
                <a:latin typeface="Garamond"/>
              </a:rPr>
              <a:t>1.6 	The principal ensures that classroom level instruction is adjusted based on formative and summative results from aligned assessments. 	</a:t>
            </a:r>
          </a:p>
          <a:p>
            <a:pPr marL="0" lvl="0" indent="0">
              <a:spcBef>
                <a:spcPts val="0"/>
              </a:spcBef>
              <a:buNone/>
            </a:pPr>
            <a:r>
              <a:rPr lang="en-US" sz="1200" dirty="0">
                <a:solidFill>
                  <a:srgbClr val="000000"/>
                </a:solidFill>
                <a:latin typeface="Garamond"/>
              </a:rPr>
              <a:t>1.7 	The principal uses informal and formal observation data and on-going student learning outcome data to monitor and improve school-wide instructional practices and ensure the achievement of learning goals for all students (including SWD and ELLs). 	</a:t>
            </a:r>
          </a:p>
          <a:p>
            <a:pPr marL="0" lvl="0" indent="0">
              <a:spcBef>
                <a:spcPts val="0"/>
              </a:spcBef>
              <a:buNone/>
            </a:pPr>
            <a:r>
              <a:rPr lang="en-US" sz="1200" dirty="0">
                <a:solidFill>
                  <a:srgbClr val="000000"/>
                </a:solidFill>
                <a:latin typeface="Garamond"/>
              </a:rPr>
              <a:t>1.8 	The principal ensures that the schedule is intentionally aligned with the school improvement plan in order to meet the agreed upon school level learning goals. 	</a:t>
            </a:r>
          </a:p>
          <a:p>
            <a:pPr marL="0" lvl="0" indent="0">
              <a:spcBef>
                <a:spcPts val="0"/>
              </a:spcBef>
              <a:buNone/>
            </a:pPr>
            <a:r>
              <a:rPr lang="en-US" sz="1200" dirty="0">
                <a:solidFill>
                  <a:srgbClr val="000000"/>
                </a:solidFill>
                <a:latin typeface="Garamond"/>
              </a:rPr>
              <a:t>1.9 	The principal effectively employs staffing practices (recruitment and selection, assignment, shared leadership, job-embedded professional development, observations with meaningful instructional feedback, evaluation, tenure review) in order to continuously improve instructional and meet student learning goals. 	</a:t>
            </a:r>
          </a:p>
          <a:p>
            <a:pPr marL="0" lvl="0" indent="0">
              <a:spcBef>
                <a:spcPts val="0"/>
              </a:spcBef>
              <a:buNone/>
            </a:pPr>
            <a:r>
              <a:rPr lang="en-US" sz="1200" dirty="0">
                <a:solidFill>
                  <a:srgbClr val="000000"/>
                </a:solidFill>
                <a:latin typeface="Garamond"/>
              </a:rPr>
              <a:t>1.10 	The principal uses data and research-based best practices to work with staff to increase academically-focused family and community engagement. </a:t>
            </a:r>
            <a:r>
              <a:rPr lang="en-US" sz="1800" dirty="0">
                <a:solidFill>
                  <a:srgbClr val="000000"/>
                </a:solidFill>
                <a:latin typeface="Garamond"/>
              </a:rPr>
              <a:t>	</a:t>
            </a:r>
          </a:p>
          <a:p>
            <a:endParaRPr lang="en-US" dirty="0"/>
          </a:p>
        </p:txBody>
      </p:sp>
    </p:spTree>
    <p:extLst>
      <p:ext uri="{BB962C8B-B14F-4D97-AF65-F5344CB8AC3E}">
        <p14:creationId xmlns:p14="http://schemas.microsoft.com/office/powerpoint/2010/main" val="695994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Rubric for Priority Schools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39862"/>
            <a:ext cx="8229600" cy="44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494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036523"/>
            <a:ext cx="7620000" cy="2492990"/>
          </a:xfrm>
          <a:prstGeom prst="rect">
            <a:avLst/>
          </a:prstGeom>
          <a:noFill/>
        </p:spPr>
        <p:txBody>
          <a:bodyPr wrap="square" rtlCol="0">
            <a:spAutoFit/>
          </a:bodyPr>
          <a:lstStyle/>
          <a:p>
            <a:pPr algn="ct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a:t>
            </a:r>
            <a:r>
              <a:rPr lang="en-US" sz="2000" b="1" dirty="0" smtClean="0">
                <a:solidFill>
                  <a:srgbClr val="FF0000"/>
                </a:solidFill>
                <a:latin typeface="Californian FB" pitchFamily="18" charset="0"/>
              </a:rPr>
              <a:t>Complete</a:t>
            </a:r>
            <a:r>
              <a:rPr lang="en-US" sz="2000" b="1" dirty="0" smtClean="0">
                <a:latin typeface="Californian FB" pitchFamily="18" charset="0"/>
              </a:rPr>
              <a:t> and Amendment Impetus)</a:t>
            </a:r>
          </a:p>
          <a:p>
            <a:pPr algn="ctr"/>
            <a:endParaRPr lang="en-US" sz="2000" b="1" dirty="0" smtClean="0">
              <a:latin typeface="Californian FB" pitchFamily="18" charset="0"/>
            </a:endParaRPr>
          </a:p>
          <a:p>
            <a:pPr marL="342900" indent="-342900">
              <a:buFont typeface="Wingdings" pitchFamily="2" charset="2"/>
              <a:buChar char="ü"/>
            </a:pPr>
            <a:r>
              <a:rPr lang="en-US" sz="2400" dirty="0" smtClean="0"/>
              <a:t>Created a Student Achievement Plan to supplement the School Improvement Plan for all Focus and Priority Schools.</a:t>
            </a:r>
            <a:endParaRPr lang="en-US" sz="2400" dirty="0"/>
          </a:p>
          <a:p>
            <a:pPr algn="ctr"/>
            <a:endParaRPr lang="en-US" sz="2400" dirty="0" smtClean="0"/>
          </a:p>
        </p:txBody>
      </p:sp>
    </p:spTree>
    <p:extLst>
      <p:ext uri="{BB962C8B-B14F-4D97-AF65-F5344CB8AC3E}">
        <p14:creationId xmlns:p14="http://schemas.microsoft.com/office/powerpoint/2010/main" val="2303121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125" y="130175"/>
            <a:ext cx="6634163" cy="617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482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
            <a:ext cx="5715000" cy="667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010400" y="1295400"/>
            <a:ext cx="1524000" cy="2308324"/>
          </a:xfrm>
          <a:prstGeom prst="rect">
            <a:avLst/>
          </a:prstGeom>
          <a:noFill/>
        </p:spPr>
        <p:txBody>
          <a:bodyPr wrap="square" rtlCol="0">
            <a:spAutoFit/>
          </a:bodyPr>
          <a:lstStyle/>
          <a:p>
            <a:r>
              <a:rPr lang="en-US" dirty="0" smtClean="0">
                <a:ln>
                  <a:solidFill>
                    <a:srgbClr val="FF0000"/>
                  </a:solidFill>
                </a:ln>
              </a:rPr>
              <a:t>IDOE</a:t>
            </a:r>
          </a:p>
          <a:p>
            <a:r>
              <a:rPr lang="en-US" dirty="0" smtClean="0">
                <a:ln>
                  <a:solidFill>
                    <a:srgbClr val="FF0000"/>
                  </a:solidFill>
                </a:ln>
              </a:rPr>
              <a:t>Assisted </a:t>
            </a:r>
          </a:p>
          <a:p>
            <a:r>
              <a:rPr lang="en-US" dirty="0" smtClean="0">
                <a:ln>
                  <a:solidFill>
                    <a:srgbClr val="FF0000"/>
                  </a:solidFill>
                </a:ln>
              </a:rPr>
              <a:t>LEAs </a:t>
            </a:r>
          </a:p>
          <a:p>
            <a:r>
              <a:rPr lang="en-US" dirty="0" smtClean="0">
                <a:ln>
                  <a:solidFill>
                    <a:srgbClr val="FF0000"/>
                  </a:solidFill>
                </a:ln>
              </a:rPr>
              <a:t>In </a:t>
            </a:r>
          </a:p>
          <a:p>
            <a:r>
              <a:rPr lang="en-US" dirty="0" smtClean="0">
                <a:ln>
                  <a:solidFill>
                    <a:srgbClr val="FF0000"/>
                  </a:solidFill>
                </a:ln>
              </a:rPr>
              <a:t>Identifying </a:t>
            </a:r>
          </a:p>
          <a:p>
            <a:r>
              <a:rPr lang="en-US" dirty="0" smtClean="0">
                <a:ln>
                  <a:solidFill>
                    <a:srgbClr val="FF0000"/>
                  </a:solidFill>
                </a:ln>
              </a:rPr>
              <a:t>SMART Goals</a:t>
            </a:r>
          </a:p>
          <a:p>
            <a:r>
              <a:rPr lang="en-US" dirty="0" smtClean="0">
                <a:ln>
                  <a:solidFill>
                    <a:srgbClr val="FF0000"/>
                  </a:solidFill>
                </a:ln>
              </a:rPr>
              <a:t>Driven by Data</a:t>
            </a:r>
            <a:endParaRPr lang="en-US" dirty="0">
              <a:ln>
                <a:solidFill>
                  <a:srgbClr val="FF0000"/>
                </a:solidFill>
              </a:ln>
            </a:endParaRPr>
          </a:p>
        </p:txBody>
      </p:sp>
    </p:spTree>
    <p:extLst>
      <p:ext uri="{BB962C8B-B14F-4D97-AF65-F5344CB8AC3E}">
        <p14:creationId xmlns:p14="http://schemas.microsoft.com/office/powerpoint/2010/main" val="130560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707" y="2438400"/>
            <a:ext cx="8991600" cy="21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756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6575527"/>
              </p:ext>
            </p:extLst>
          </p:nvPr>
        </p:nvGraphicFramePr>
        <p:xfrm>
          <a:off x="1981200" y="990600"/>
          <a:ext cx="4571268" cy="5290942"/>
        </p:xfrm>
        <a:graphic>
          <a:graphicData uri="http://schemas.openxmlformats.org/drawingml/2006/table">
            <a:tbl>
              <a:tblPr firstRow="1" firstCol="1" bandRow="1"/>
              <a:tblGrid>
                <a:gridCol w="1915294"/>
                <a:gridCol w="2655974"/>
              </a:tblGrid>
              <a:tr h="548652">
                <a:tc>
                  <a:txBody>
                    <a:bodyPr/>
                    <a:lstStyle/>
                    <a:p>
                      <a:pPr marL="342900" lvl="0" indent="-342900">
                        <a:spcBef>
                          <a:spcPts val="0"/>
                        </a:spcBef>
                        <a:spcAft>
                          <a:spcPts val="0"/>
                        </a:spcAft>
                        <a:buFont typeface="+mj-lt"/>
                        <a:buAutoNum type="romanUcPeriod"/>
                      </a:pPr>
                      <a:r>
                        <a:rPr lang="en-US" sz="700" dirty="0">
                          <a:effectLst/>
                          <a:latin typeface="Calibri"/>
                          <a:ea typeface="Calibri"/>
                        </a:rPr>
                        <a:t>PAI Focus</a:t>
                      </a:r>
                      <a:endParaRPr lang="en-US" sz="700" dirty="0">
                        <a:effectLst/>
                        <a:latin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i="1" dirty="0">
                          <a:solidFill>
                            <a:srgbClr val="0070C0"/>
                          </a:solidFill>
                          <a:effectLst/>
                          <a:latin typeface="Calibri"/>
                          <a:ea typeface="Calibri"/>
                        </a:rPr>
                        <a:t>(Select One)</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___Student Proficiency (Pass Rate)</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___Student Growth</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___Graduation Rate</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___College and Career Readiness</a:t>
                      </a:r>
                      <a:endParaRPr lang="en-US" sz="800" dirty="0">
                        <a:effectLst/>
                        <a:latin typeface="Times New Roman"/>
                        <a:ea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52">
                <a:tc>
                  <a:txBody>
                    <a:bodyPr/>
                    <a:lstStyle/>
                    <a:p>
                      <a:pPr marL="342900" lvl="0" indent="-342900">
                        <a:spcBef>
                          <a:spcPts val="0"/>
                        </a:spcBef>
                        <a:spcAft>
                          <a:spcPts val="0"/>
                        </a:spcAft>
                        <a:buFont typeface="+mj-lt"/>
                        <a:buAutoNum type="romanUcPeriod"/>
                      </a:pPr>
                      <a:r>
                        <a:rPr lang="en-US" sz="700" dirty="0">
                          <a:effectLst/>
                          <a:latin typeface="Calibri"/>
                          <a:ea typeface="Calibri"/>
                        </a:rPr>
                        <a:t>Subject</a:t>
                      </a:r>
                      <a:endParaRPr lang="en-US" sz="700" dirty="0">
                        <a:effectLst/>
                        <a:latin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i="1" dirty="0">
                          <a:solidFill>
                            <a:srgbClr val="0070C0"/>
                          </a:solidFill>
                          <a:effectLst/>
                          <a:latin typeface="Calibri"/>
                          <a:ea typeface="Calibri"/>
                        </a:rPr>
                        <a:t>(Select One)</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___Math</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___English/Language Arts</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___English 10</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___Algebra I</a:t>
                      </a:r>
                      <a:endParaRPr lang="en-US" sz="800" dirty="0">
                        <a:effectLst/>
                        <a:latin typeface="Times New Roman"/>
                        <a:ea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78">
                <a:tc>
                  <a:txBody>
                    <a:bodyPr/>
                    <a:lstStyle/>
                    <a:p>
                      <a:pPr marL="342900" lvl="0" indent="-342900">
                        <a:spcBef>
                          <a:spcPts val="0"/>
                        </a:spcBef>
                        <a:spcAft>
                          <a:spcPts val="0"/>
                        </a:spcAft>
                        <a:buFont typeface="+mj-lt"/>
                        <a:buAutoNum type="romanUcPeriod"/>
                      </a:pPr>
                      <a:r>
                        <a:rPr lang="en-US" sz="700" dirty="0">
                          <a:effectLst/>
                          <a:latin typeface="Calibri"/>
                          <a:ea typeface="Calibri"/>
                        </a:rPr>
                        <a:t>Grade(s)</a:t>
                      </a:r>
                      <a:endParaRPr lang="en-US" sz="700" dirty="0">
                        <a:effectLst/>
                        <a:latin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700" dirty="0">
                          <a:effectLst/>
                          <a:latin typeface="Calibri"/>
                          <a:ea typeface="Calibri"/>
                        </a:rPr>
                        <a:t> </a:t>
                      </a:r>
                      <a:endParaRPr lang="en-US" sz="800" dirty="0">
                        <a:effectLst/>
                        <a:latin typeface="Times New Roman"/>
                        <a:ea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52">
                <a:tc>
                  <a:txBody>
                    <a:bodyPr/>
                    <a:lstStyle/>
                    <a:p>
                      <a:pPr marL="342900" lvl="0" indent="-342900">
                        <a:spcBef>
                          <a:spcPts val="0"/>
                        </a:spcBef>
                        <a:spcAft>
                          <a:spcPts val="0"/>
                        </a:spcAft>
                        <a:buFont typeface="+mj-lt"/>
                        <a:buAutoNum type="romanUcPeriod"/>
                      </a:pPr>
                      <a:r>
                        <a:rPr lang="en-US" sz="700" dirty="0">
                          <a:effectLst/>
                          <a:latin typeface="Calibri"/>
                          <a:ea typeface="Calibri"/>
                        </a:rPr>
                        <a:t>Subgroup or Improvement Focus</a:t>
                      </a:r>
                      <a:endParaRPr lang="en-US" sz="700" dirty="0">
                        <a:effectLst/>
                        <a:latin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i="1" dirty="0">
                          <a:solidFill>
                            <a:srgbClr val="0070C0"/>
                          </a:solidFill>
                          <a:effectLst/>
                          <a:latin typeface="Calibri"/>
                          <a:ea typeface="Calibri"/>
                        </a:rPr>
                        <a:t>(Select One)</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___Bottom 25% (Elementary and Middle School only)</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___Top 75% (Elementary and Middle School only)</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___Improvement from 8</a:t>
                      </a:r>
                      <a:r>
                        <a:rPr lang="en-US" sz="700" baseline="30000" dirty="0">
                          <a:effectLst/>
                          <a:latin typeface="Calibri"/>
                          <a:ea typeface="Calibri"/>
                        </a:rPr>
                        <a:t>th</a:t>
                      </a:r>
                      <a:r>
                        <a:rPr lang="en-US" sz="700" dirty="0">
                          <a:effectLst/>
                          <a:latin typeface="Calibri"/>
                          <a:ea typeface="Calibri"/>
                        </a:rPr>
                        <a:t> to 10</a:t>
                      </a:r>
                      <a:r>
                        <a:rPr lang="en-US" sz="700" baseline="30000" dirty="0">
                          <a:effectLst/>
                          <a:latin typeface="Calibri"/>
                          <a:ea typeface="Calibri"/>
                        </a:rPr>
                        <a:t>th</a:t>
                      </a:r>
                      <a:r>
                        <a:rPr lang="en-US" sz="700" dirty="0">
                          <a:effectLst/>
                          <a:latin typeface="Calibri"/>
                          <a:ea typeface="Calibri"/>
                        </a:rPr>
                        <a:t> Grade (High School only)</a:t>
                      </a:r>
                      <a:endParaRPr lang="en-US" sz="800" dirty="0">
                        <a:effectLst/>
                        <a:latin typeface="Times New Roman"/>
                        <a:ea typeface="Times New Roman"/>
                      </a:endParaRPr>
                    </a:p>
                    <a:p>
                      <a:pPr marL="457200" marR="0">
                        <a:spcBef>
                          <a:spcPts val="0"/>
                        </a:spcBef>
                        <a:spcAft>
                          <a:spcPts val="0"/>
                        </a:spcAft>
                      </a:pPr>
                      <a:r>
                        <a:rPr lang="en-US" sz="700" dirty="0">
                          <a:effectLst/>
                          <a:latin typeface="Calibri"/>
                          <a:ea typeface="Calibri"/>
                        </a:rPr>
                        <a:t>___Improvement from 10</a:t>
                      </a:r>
                      <a:r>
                        <a:rPr lang="en-US" sz="700" baseline="30000" dirty="0">
                          <a:effectLst/>
                          <a:latin typeface="Calibri"/>
                          <a:ea typeface="Calibri"/>
                        </a:rPr>
                        <a:t>th</a:t>
                      </a:r>
                      <a:r>
                        <a:rPr lang="en-US" sz="700" dirty="0">
                          <a:effectLst/>
                          <a:latin typeface="Calibri"/>
                          <a:ea typeface="Calibri"/>
                        </a:rPr>
                        <a:t> to 12</a:t>
                      </a:r>
                      <a:r>
                        <a:rPr lang="en-US" sz="700" baseline="30000" dirty="0">
                          <a:effectLst/>
                          <a:latin typeface="Calibri"/>
                          <a:ea typeface="Calibri"/>
                        </a:rPr>
                        <a:t>th</a:t>
                      </a:r>
                      <a:r>
                        <a:rPr lang="en-US" sz="700" dirty="0">
                          <a:effectLst/>
                          <a:latin typeface="Calibri"/>
                          <a:ea typeface="Calibri"/>
                        </a:rPr>
                        <a:t> Grade (High School only)</a:t>
                      </a:r>
                      <a:endParaRPr lang="en-US" sz="800" dirty="0">
                        <a:effectLst/>
                        <a:latin typeface="Times New Roman"/>
                        <a:ea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500">
                <a:tc>
                  <a:txBody>
                    <a:bodyPr/>
                    <a:lstStyle/>
                    <a:p>
                      <a:pPr marL="342900" lvl="0" indent="-342900">
                        <a:spcBef>
                          <a:spcPts val="0"/>
                        </a:spcBef>
                        <a:spcAft>
                          <a:spcPts val="0"/>
                        </a:spcAft>
                        <a:buFont typeface="+mj-lt"/>
                        <a:buAutoNum type="romanUcPeriod"/>
                      </a:pPr>
                      <a:r>
                        <a:rPr lang="en-US" sz="700" dirty="0">
                          <a:effectLst/>
                          <a:latin typeface="Calibri"/>
                          <a:ea typeface="Calibri"/>
                        </a:rPr>
                        <a:t>Description of PAI – What Do We Notice as THE PROBLEM?</a:t>
                      </a:r>
                      <a:endParaRPr lang="en-US" sz="700" dirty="0">
                        <a:effectLst/>
                        <a:latin typeface="Times New Roman"/>
                      </a:endParaRPr>
                    </a:p>
                    <a:p>
                      <a:pPr marL="457200"/>
                      <a:r>
                        <a:rPr lang="en-US" sz="700" i="1" dirty="0">
                          <a:solidFill>
                            <a:srgbClr val="0070C0"/>
                          </a:solidFill>
                          <a:effectLst/>
                          <a:latin typeface="Calibri"/>
                          <a:ea typeface="Calibri"/>
                        </a:rPr>
                        <a:t>(For example, “Data shows an overall negative trend in English/Language Arts performance over the past 4 years.  In order to earn above a ‘D’ for this subject area, student proficiency will have to increase 13%.  Increasing the performance of all students in grades 3 through 8 will also increase the overall performance of the bottom 25%”)</a:t>
                      </a:r>
                      <a:endParaRPr lang="en-US" sz="700" dirty="0">
                        <a:effectLst/>
                        <a:latin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Calibri"/>
                        </a:rPr>
                        <a:t> </a:t>
                      </a:r>
                      <a:endParaRPr lang="en-US" sz="800" dirty="0">
                        <a:effectLst/>
                        <a:latin typeface="Times New Roman"/>
                        <a:ea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029">
                <a:tc>
                  <a:txBody>
                    <a:bodyPr/>
                    <a:lstStyle/>
                    <a:p>
                      <a:pPr marL="342900" lvl="0" indent="-342900">
                        <a:spcBef>
                          <a:spcPts val="0"/>
                        </a:spcBef>
                        <a:spcAft>
                          <a:spcPts val="0"/>
                        </a:spcAft>
                        <a:buFont typeface="+mj-lt"/>
                        <a:buAutoNum type="romanUcPeriod"/>
                      </a:pPr>
                      <a:r>
                        <a:rPr lang="en-US" sz="700" dirty="0">
                          <a:effectLst/>
                          <a:latin typeface="Calibri"/>
                          <a:ea typeface="Calibri"/>
                        </a:rPr>
                        <a:t>Root Cause of PAI – The Most Important WHY?</a:t>
                      </a:r>
                      <a:endParaRPr lang="en-US" sz="700" dirty="0">
                        <a:effectLst/>
                        <a:latin typeface="Times New Roman"/>
                      </a:endParaRPr>
                    </a:p>
                    <a:p>
                      <a:pPr marL="457200"/>
                      <a:r>
                        <a:rPr lang="en-US" sz="700" i="1" dirty="0">
                          <a:solidFill>
                            <a:srgbClr val="0070C0"/>
                          </a:solidFill>
                          <a:effectLst/>
                          <a:latin typeface="Calibri"/>
                          <a:ea typeface="Calibri"/>
                        </a:rPr>
                        <a:t>(For example, “In 2010, our school discontinued an English/Language Arts Intervention program and redirected it towards the purchase of technology.  Although we have been able to use technology to enrich learning, our students’ proficiency in E/LA has decreased since the end of the intervention program.  The absence of the intervention program is the only major change in our E/LA program since the scores started to decline.  Thus, we believe that the root cause of PAI 1 is the absence of an effective E/LA intervention program.”</a:t>
                      </a:r>
                      <a:endParaRPr lang="en-US" sz="700" dirty="0">
                        <a:effectLst/>
                        <a:latin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Calibri"/>
                          <a:ea typeface="Calibri"/>
                        </a:rPr>
                        <a:t> </a:t>
                      </a:r>
                      <a:endParaRPr lang="en-US" sz="800" dirty="0">
                        <a:effectLst/>
                        <a:latin typeface="Times New Roman"/>
                        <a:ea typeface="Times New Roman"/>
                      </a:endParaRPr>
                    </a:p>
                    <a:p>
                      <a:pPr marL="0" marR="0">
                        <a:spcBef>
                          <a:spcPts val="0"/>
                        </a:spcBef>
                        <a:spcAft>
                          <a:spcPts val="0"/>
                        </a:spcAft>
                      </a:pPr>
                      <a:r>
                        <a:rPr lang="en-US" sz="700" dirty="0">
                          <a:effectLst/>
                          <a:latin typeface="Calibri"/>
                          <a:ea typeface="Calibri"/>
                        </a:rPr>
                        <a:t> </a:t>
                      </a:r>
                      <a:endParaRPr lang="en-US" sz="800" dirty="0">
                        <a:effectLst/>
                        <a:latin typeface="Times New Roman"/>
                        <a:ea typeface="Times New Roman"/>
                      </a:endParaRPr>
                    </a:p>
                  </a:txBody>
                  <a:tcPr marL="44890" marR="44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685800" y="2286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Root Cause Analysis Priority Area for Improvement – PAI #____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70C0"/>
                </a:solidFill>
                <a:effectLst/>
                <a:latin typeface="Arial" pitchFamily="34" charset="0"/>
                <a:ea typeface="Calibri" pitchFamily="34" charset="0"/>
                <a:cs typeface="Arial" pitchFamily="34" charset="0"/>
              </a:rPr>
              <a:t>Using the provided 2012-2013 student data on the school’s A-F Report Card, identify a PAI based on low levels of student proficiency or growth, low graduation rates, or low College and Career Readiness indicators  (*You should have two or three PAI’s in total*).</a:t>
            </a:r>
            <a:endPar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991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113252"/>
            <a:ext cx="6705600" cy="666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65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USED Monitoring of State Waivers</a:t>
            </a:r>
            <a:br>
              <a:rPr lang="en-US" dirty="0" smtClean="0"/>
            </a:br>
            <a:r>
              <a:rPr lang="en-US" dirty="0" smtClean="0"/>
              <a:t>Desktop/On-Site Monitoring</a:t>
            </a:r>
            <a:br>
              <a:rPr lang="en-US" dirty="0" smtClean="0"/>
            </a:br>
            <a:r>
              <a:rPr lang="en-US" dirty="0"/>
              <a:t/>
            </a:r>
            <a:br>
              <a:rPr lang="en-US" dirty="0"/>
            </a:br>
            <a:r>
              <a:rPr lang="en-US" dirty="0" smtClean="0"/>
              <a:t>Part A</a:t>
            </a:r>
            <a:br>
              <a:rPr lang="en-US" dirty="0" smtClean="0"/>
            </a:br>
            <a:r>
              <a:rPr lang="en-US" dirty="0" smtClean="0"/>
              <a:t>Part B</a:t>
            </a:r>
            <a:br>
              <a:rPr lang="en-US" dirty="0" smtClean="0"/>
            </a:br>
            <a:r>
              <a:rPr lang="en-US" dirty="0" smtClean="0"/>
              <a:t>Part C</a:t>
            </a:r>
            <a:endParaRPr lang="en-US" dirty="0"/>
          </a:p>
        </p:txBody>
      </p:sp>
    </p:spTree>
    <p:extLst>
      <p:ext uri="{BB962C8B-B14F-4D97-AF65-F5344CB8AC3E}">
        <p14:creationId xmlns:p14="http://schemas.microsoft.com/office/powerpoint/2010/main" val="1206286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244"/>
            <a:ext cx="8382000" cy="68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067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4149692"/>
              </p:ext>
            </p:extLst>
          </p:nvPr>
        </p:nvGraphicFramePr>
        <p:xfrm>
          <a:off x="482252" y="2971800"/>
          <a:ext cx="8229598" cy="1927860"/>
        </p:xfrm>
        <a:graphic>
          <a:graphicData uri="http://schemas.openxmlformats.org/drawingml/2006/table">
            <a:tbl>
              <a:tblPr/>
              <a:tblGrid>
                <a:gridCol w="1798257"/>
                <a:gridCol w="2179186"/>
                <a:gridCol w="1283489"/>
                <a:gridCol w="1285205"/>
                <a:gridCol w="97975"/>
                <a:gridCol w="792743"/>
                <a:gridCol w="792743"/>
              </a:tblGrid>
              <a:tr h="0">
                <a:tc rowSpan="3">
                  <a:txBody>
                    <a:bodyPr/>
                    <a:lstStyle/>
                    <a:p>
                      <a:pPr marL="0" marR="0" algn="ctr">
                        <a:spcBef>
                          <a:spcPts val="0"/>
                        </a:spcBef>
                        <a:spcAft>
                          <a:spcPts val="0"/>
                        </a:spcAft>
                      </a:pPr>
                      <a:r>
                        <a:rPr lang="en-US" sz="1400" b="1" dirty="0">
                          <a:effectLst/>
                          <a:latin typeface="Arial Narrow"/>
                          <a:ea typeface="Times New Roman"/>
                          <a:cs typeface="Arial"/>
                        </a:rPr>
                        <a:t>Intervention</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Narrow"/>
                          <a:ea typeface="Times New Roman"/>
                          <a:cs typeface="Arial"/>
                        </a:rPr>
                        <a:t>PAI Addressed</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000" b="1" dirty="0">
                          <a:effectLst/>
                          <a:latin typeface="Arial Narrow"/>
                          <a:ea typeface="Times New Roman"/>
                          <a:cs typeface="Arial"/>
                        </a:rPr>
                        <a:t>1   2   3</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000" b="1" dirty="0">
                          <a:effectLst/>
                          <a:latin typeface="Arial Narrow"/>
                          <a:ea typeface="Times New Roman"/>
                          <a:cs typeface="Arial"/>
                        </a:rPr>
                        <a:t>Driver</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3">
                  <a:txBody>
                    <a:bodyPr/>
                    <a:lstStyle/>
                    <a:p>
                      <a:pPr marL="0" marR="0" algn="ctr">
                        <a:spcBef>
                          <a:spcPts val="0"/>
                        </a:spcBef>
                        <a:spcAft>
                          <a:spcPts val="0"/>
                        </a:spcAft>
                      </a:pPr>
                      <a:r>
                        <a:rPr lang="en-US" sz="1000" i="1" dirty="0">
                          <a:effectLst/>
                          <a:latin typeface="Arial Narrow"/>
                          <a:ea typeface="Times New Roman"/>
                          <a:cs typeface="Arial"/>
                        </a:rPr>
                        <a:t>Name/Title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r>
              <a:tr h="404495">
                <a:tc vMerge="1">
                  <a:txBody>
                    <a:bodyPr/>
                    <a:lstStyle/>
                    <a:p>
                      <a:endParaRPr lang="en-US"/>
                    </a:p>
                  </a:txBody>
                  <a:tcPr/>
                </a:tc>
                <a:tc gridSpan="6">
                  <a:txBody>
                    <a:bodyPr/>
                    <a:lstStyle/>
                    <a:p>
                      <a:pPr marL="0" marR="0" algn="l">
                        <a:spcBef>
                          <a:spcPts val="0"/>
                        </a:spcBef>
                        <a:spcAft>
                          <a:spcPts val="0"/>
                        </a:spcAft>
                      </a:pPr>
                      <a:r>
                        <a:rPr lang="en-US" sz="1000" dirty="0">
                          <a:effectLst/>
                          <a:latin typeface="Arial Narrow"/>
                          <a:ea typeface="Times New Roman"/>
                          <a:cs typeface="Arial"/>
                        </a:rPr>
                        <a:t>Provide a brief description of your intervention</a:t>
                      </a:r>
                      <a:endParaRPr lang="en-US" sz="1200" dirty="0">
                        <a:effectLst/>
                        <a:latin typeface="Times New Roman"/>
                        <a:ea typeface="Times New Roman"/>
                      </a:endParaRPr>
                    </a:p>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3860">
                <a:tc vMerge="1">
                  <a:txBody>
                    <a:bodyPr/>
                    <a:lstStyle/>
                    <a:p>
                      <a:endParaRPr lang="en-US"/>
                    </a:p>
                  </a:txBody>
                  <a:tcPr/>
                </a:tc>
                <a:tc gridSpan="6">
                  <a:txBody>
                    <a:bodyPr/>
                    <a:lstStyle/>
                    <a:p>
                      <a:pPr marL="0" marR="0" algn="l">
                        <a:spcBef>
                          <a:spcPts val="0"/>
                        </a:spcBef>
                        <a:spcAft>
                          <a:spcPts val="0"/>
                        </a:spcAft>
                      </a:pPr>
                      <a:r>
                        <a:rPr lang="en-US" sz="1000" dirty="0">
                          <a:effectLst/>
                          <a:latin typeface="Arial Narrow"/>
                          <a:ea typeface="Times New Roman"/>
                          <a:cs typeface="Arial"/>
                        </a:rPr>
                        <a:t>Evidence – What evidence will you utilize to show success for the intervention?</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6690">
                <a:tc gridSpan="5">
                  <a:txBody>
                    <a:bodyPr/>
                    <a:lstStyle/>
                    <a:p>
                      <a:pPr marL="0" marR="0" algn="ctr">
                        <a:spcBef>
                          <a:spcPts val="0"/>
                        </a:spcBef>
                        <a:spcAft>
                          <a:spcPts val="0"/>
                        </a:spcAft>
                      </a:pPr>
                      <a:r>
                        <a:rPr lang="en-US" sz="1000" b="1" dirty="0">
                          <a:effectLst/>
                          <a:latin typeface="Arial Narrow"/>
                          <a:ea typeface="Times New Roman"/>
                          <a:cs typeface="Arial"/>
                        </a:rPr>
                        <a:t>Action Steps – Provide specific action steps to implement the intervention</a:t>
                      </a:r>
                      <a:endParaRPr lang="en-US" sz="1200" dirty="0">
                        <a:effectLst/>
                        <a:latin typeface="Times New Roman"/>
                        <a:ea typeface="Times New Roman"/>
                      </a:endParaRPr>
                    </a:p>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b="1" dirty="0">
                          <a:effectLst/>
                          <a:latin typeface="Arial Narrow"/>
                          <a:ea typeface="Times New Roman"/>
                          <a:cs typeface="Arial"/>
                        </a:rPr>
                        <a:t>Target Date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000" b="1" dirty="0">
                          <a:effectLst/>
                          <a:latin typeface="Arial Narrow"/>
                          <a:ea typeface="Times New Roman"/>
                          <a:cs typeface="Arial"/>
                        </a:rPr>
                        <a:t>Status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50264806"/>
              </p:ext>
            </p:extLst>
          </p:nvPr>
        </p:nvGraphicFramePr>
        <p:xfrm>
          <a:off x="457200" y="381000"/>
          <a:ext cx="8229598" cy="1927860"/>
        </p:xfrm>
        <a:graphic>
          <a:graphicData uri="http://schemas.openxmlformats.org/drawingml/2006/table">
            <a:tbl>
              <a:tblPr/>
              <a:tblGrid>
                <a:gridCol w="1798257"/>
                <a:gridCol w="2179186"/>
                <a:gridCol w="1283489"/>
                <a:gridCol w="1285205"/>
                <a:gridCol w="97975"/>
                <a:gridCol w="792743"/>
                <a:gridCol w="792743"/>
              </a:tblGrid>
              <a:tr h="0">
                <a:tc rowSpan="3">
                  <a:txBody>
                    <a:bodyPr/>
                    <a:lstStyle/>
                    <a:p>
                      <a:pPr marL="0" marR="0" algn="ctr">
                        <a:spcBef>
                          <a:spcPts val="0"/>
                        </a:spcBef>
                        <a:spcAft>
                          <a:spcPts val="0"/>
                        </a:spcAft>
                      </a:pPr>
                      <a:r>
                        <a:rPr lang="en-US" sz="1400" b="1" dirty="0">
                          <a:effectLst/>
                          <a:latin typeface="Arial Narrow"/>
                          <a:ea typeface="Times New Roman"/>
                          <a:cs typeface="Arial"/>
                        </a:rPr>
                        <a:t>Intervention</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effectLst/>
                          <a:latin typeface="Arial Narrow"/>
                          <a:ea typeface="Times New Roman"/>
                          <a:cs typeface="Arial"/>
                        </a:rPr>
                        <a:t>PAI Addressed</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000" b="1" dirty="0">
                          <a:effectLst/>
                          <a:latin typeface="Arial Narrow"/>
                          <a:ea typeface="Times New Roman"/>
                          <a:cs typeface="Arial"/>
                        </a:rPr>
                        <a:t>1   2   3</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000" b="1" dirty="0">
                          <a:effectLst/>
                          <a:latin typeface="Arial Narrow"/>
                          <a:ea typeface="Times New Roman"/>
                          <a:cs typeface="Arial"/>
                        </a:rPr>
                        <a:t>Driver</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3">
                  <a:txBody>
                    <a:bodyPr/>
                    <a:lstStyle/>
                    <a:p>
                      <a:pPr marL="0" marR="0" algn="ctr">
                        <a:spcBef>
                          <a:spcPts val="0"/>
                        </a:spcBef>
                        <a:spcAft>
                          <a:spcPts val="0"/>
                        </a:spcAft>
                      </a:pPr>
                      <a:r>
                        <a:rPr lang="en-US" sz="1000" i="1" dirty="0">
                          <a:effectLst/>
                          <a:latin typeface="Arial Narrow"/>
                          <a:ea typeface="Times New Roman"/>
                          <a:cs typeface="Arial"/>
                        </a:rPr>
                        <a:t>Name/Title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r>
              <a:tr h="404495">
                <a:tc vMerge="1">
                  <a:txBody>
                    <a:bodyPr/>
                    <a:lstStyle/>
                    <a:p>
                      <a:endParaRPr lang="en-US"/>
                    </a:p>
                  </a:txBody>
                  <a:tcPr/>
                </a:tc>
                <a:tc gridSpan="6">
                  <a:txBody>
                    <a:bodyPr/>
                    <a:lstStyle/>
                    <a:p>
                      <a:pPr marL="0" marR="0" algn="l">
                        <a:spcBef>
                          <a:spcPts val="0"/>
                        </a:spcBef>
                        <a:spcAft>
                          <a:spcPts val="0"/>
                        </a:spcAft>
                      </a:pPr>
                      <a:r>
                        <a:rPr lang="en-US" sz="1000" dirty="0">
                          <a:effectLst/>
                          <a:latin typeface="Arial Narrow"/>
                          <a:ea typeface="Times New Roman"/>
                          <a:cs typeface="Arial"/>
                        </a:rPr>
                        <a:t>Provide a brief description of your intervention</a:t>
                      </a:r>
                      <a:endParaRPr lang="en-US" sz="1200" dirty="0">
                        <a:effectLst/>
                        <a:latin typeface="Times New Roman"/>
                        <a:ea typeface="Times New Roman"/>
                      </a:endParaRPr>
                    </a:p>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3860">
                <a:tc vMerge="1">
                  <a:txBody>
                    <a:bodyPr/>
                    <a:lstStyle/>
                    <a:p>
                      <a:endParaRPr lang="en-US"/>
                    </a:p>
                  </a:txBody>
                  <a:tcPr/>
                </a:tc>
                <a:tc gridSpan="6">
                  <a:txBody>
                    <a:bodyPr/>
                    <a:lstStyle/>
                    <a:p>
                      <a:pPr marL="0" marR="0" algn="l">
                        <a:spcBef>
                          <a:spcPts val="0"/>
                        </a:spcBef>
                        <a:spcAft>
                          <a:spcPts val="0"/>
                        </a:spcAft>
                      </a:pPr>
                      <a:r>
                        <a:rPr lang="en-US" sz="1000" dirty="0">
                          <a:effectLst/>
                          <a:latin typeface="Arial Narrow"/>
                          <a:ea typeface="Times New Roman"/>
                          <a:cs typeface="Arial"/>
                        </a:rPr>
                        <a:t>Evidence – What evidence will you utilize to show success for the intervention?</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6690">
                <a:tc gridSpan="5">
                  <a:txBody>
                    <a:bodyPr/>
                    <a:lstStyle/>
                    <a:p>
                      <a:pPr marL="0" marR="0" algn="ctr">
                        <a:spcBef>
                          <a:spcPts val="0"/>
                        </a:spcBef>
                        <a:spcAft>
                          <a:spcPts val="0"/>
                        </a:spcAft>
                      </a:pPr>
                      <a:r>
                        <a:rPr lang="en-US" sz="1000" b="1" dirty="0">
                          <a:effectLst/>
                          <a:latin typeface="Arial Narrow"/>
                          <a:ea typeface="Times New Roman"/>
                          <a:cs typeface="Arial"/>
                        </a:rPr>
                        <a:t>Action Steps – Provide specific action steps to implement the intervention</a:t>
                      </a:r>
                      <a:endParaRPr lang="en-US" sz="1200" dirty="0">
                        <a:effectLst/>
                        <a:latin typeface="Times New Roman"/>
                        <a:ea typeface="Times New Roman"/>
                      </a:endParaRPr>
                    </a:p>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b="1" dirty="0">
                          <a:effectLst/>
                          <a:latin typeface="Arial Narrow"/>
                          <a:ea typeface="Times New Roman"/>
                          <a:cs typeface="Arial"/>
                        </a:rPr>
                        <a:t>Target Date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spcBef>
                          <a:spcPts val="0"/>
                        </a:spcBef>
                        <a:spcAft>
                          <a:spcPts val="0"/>
                        </a:spcAft>
                      </a:pPr>
                      <a:r>
                        <a:rPr lang="en-US" sz="1000" b="1" dirty="0">
                          <a:effectLst/>
                          <a:latin typeface="Arial Narrow"/>
                          <a:ea typeface="Times New Roman"/>
                          <a:cs typeface="Arial"/>
                        </a:rPr>
                        <a:t>Status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marL="0" marR="0" algn="l">
                        <a:spcBef>
                          <a:spcPts val="0"/>
                        </a:spcBef>
                        <a:spcAft>
                          <a:spcPts val="0"/>
                        </a:spcAft>
                      </a:pPr>
                      <a:r>
                        <a:rPr lang="en-US" sz="10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dirty="0">
                          <a:effectLst/>
                          <a:latin typeface="Arial Narrow"/>
                          <a:ea typeface="Times New Roman"/>
                          <a:cs typeface="Arial"/>
                        </a:rPr>
                        <a:t> </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457200" y="2898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762000" y="5334000"/>
            <a:ext cx="8001000" cy="954107"/>
          </a:xfrm>
          <a:prstGeom prst="rect">
            <a:avLst/>
          </a:prstGeom>
          <a:noFill/>
        </p:spPr>
        <p:txBody>
          <a:bodyPr wrap="square" rtlCol="0">
            <a:spAutoFit/>
          </a:bodyPr>
          <a:lstStyle/>
          <a:p>
            <a:r>
              <a:rPr lang="en-US" sz="2800" dirty="0" smtClean="0">
                <a:solidFill>
                  <a:srgbClr val="FF0000"/>
                </a:solidFill>
              </a:rPr>
              <a:t>Priority Schools completed this Student Achievement Plan template for each of the 8 Turnaround Principles. </a:t>
            </a:r>
            <a:endParaRPr lang="en-US" sz="2800" dirty="0">
              <a:solidFill>
                <a:srgbClr val="FF0000"/>
              </a:solidFill>
            </a:endParaRPr>
          </a:p>
        </p:txBody>
      </p:sp>
    </p:spTree>
    <p:extLst>
      <p:ext uri="{BB962C8B-B14F-4D97-AF65-F5344CB8AC3E}">
        <p14:creationId xmlns:p14="http://schemas.microsoft.com/office/powerpoint/2010/main" val="7205562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036523"/>
            <a:ext cx="7620000" cy="2492990"/>
          </a:xfrm>
          <a:prstGeom prst="rect">
            <a:avLst/>
          </a:prstGeom>
          <a:noFill/>
        </p:spPr>
        <p:txBody>
          <a:bodyPr wrap="square" rtlCol="0">
            <a:spAutoFit/>
          </a:bodyPr>
          <a:lstStyle/>
          <a:p>
            <a:pPr algn="ct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a:t>
            </a:r>
            <a:r>
              <a:rPr lang="en-US" sz="2000" b="1" dirty="0" smtClean="0">
                <a:solidFill>
                  <a:srgbClr val="FF0000"/>
                </a:solidFill>
                <a:latin typeface="Californian FB" pitchFamily="18" charset="0"/>
              </a:rPr>
              <a:t>Complete</a:t>
            </a:r>
            <a:r>
              <a:rPr lang="en-US" sz="2000" b="1" dirty="0" smtClean="0">
                <a:latin typeface="Californian FB" pitchFamily="18" charset="0"/>
              </a:rPr>
              <a:t> and Amendment Impetus)</a:t>
            </a:r>
          </a:p>
          <a:p>
            <a:pPr algn="ctr"/>
            <a:endParaRPr lang="en-US" sz="2000" b="1" dirty="0" smtClean="0">
              <a:latin typeface="Californian FB" pitchFamily="18" charset="0"/>
            </a:endParaRPr>
          </a:p>
          <a:p>
            <a:pPr marL="342900" indent="-342900">
              <a:buFont typeface="Wingdings" pitchFamily="2" charset="2"/>
              <a:buChar char="ü"/>
            </a:pPr>
            <a:r>
              <a:rPr lang="en-US" sz="2400" dirty="0" smtClean="0"/>
              <a:t>Created a system to monitor the implementation of interventions with fidelity in all Priority Schools for three years.</a:t>
            </a:r>
            <a:endParaRPr lang="en-US" sz="2400" dirty="0"/>
          </a:p>
          <a:p>
            <a:pPr algn="ctr"/>
            <a:endParaRPr lang="en-US" sz="2400" dirty="0" smtClean="0"/>
          </a:p>
        </p:txBody>
      </p:sp>
    </p:spTree>
    <p:extLst>
      <p:ext uri="{BB962C8B-B14F-4D97-AF65-F5344CB8AC3E}">
        <p14:creationId xmlns:p14="http://schemas.microsoft.com/office/powerpoint/2010/main" val="33126250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011238"/>
            <a:ext cx="8004175"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3600" y="381000"/>
            <a:ext cx="4254113" cy="369332"/>
          </a:xfrm>
          <a:prstGeom prst="rect">
            <a:avLst/>
          </a:prstGeom>
        </p:spPr>
        <p:txBody>
          <a:bodyPr wrap="none">
            <a:spAutoFit/>
          </a:bodyPr>
          <a:lstStyle/>
          <a:p>
            <a:r>
              <a:rPr lang="en-US" b="1" dirty="0"/>
              <a:t>Outreach Coordinator Monitoring Protocol</a:t>
            </a:r>
            <a:endParaRPr lang="en-US" dirty="0"/>
          </a:p>
        </p:txBody>
      </p:sp>
    </p:spTree>
    <p:extLst>
      <p:ext uri="{BB962C8B-B14F-4D97-AF65-F5344CB8AC3E}">
        <p14:creationId xmlns:p14="http://schemas.microsoft.com/office/powerpoint/2010/main" val="36137776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9995749"/>
              </p:ext>
            </p:extLst>
          </p:nvPr>
        </p:nvGraphicFramePr>
        <p:xfrm>
          <a:off x="1371596" y="685803"/>
          <a:ext cx="4648203" cy="5486398"/>
        </p:xfrm>
        <a:graphic>
          <a:graphicData uri="http://schemas.openxmlformats.org/drawingml/2006/table">
            <a:tbl>
              <a:tblPr firstRow="1" firstCol="1" bandRow="1"/>
              <a:tblGrid>
                <a:gridCol w="1344362"/>
                <a:gridCol w="81889"/>
                <a:gridCol w="81889"/>
                <a:gridCol w="227590"/>
                <a:gridCol w="81889"/>
                <a:gridCol w="227109"/>
                <a:gridCol w="227590"/>
                <a:gridCol w="126367"/>
                <a:gridCol w="822785"/>
                <a:gridCol w="81889"/>
                <a:gridCol w="1344844"/>
              </a:tblGrid>
              <a:tr h="140938">
                <a:tc gridSpan="3">
                  <a:txBody>
                    <a:bodyPr/>
                    <a:lstStyle/>
                    <a:p>
                      <a:pPr marL="0" marR="0" algn="ctr">
                        <a:lnSpc>
                          <a:spcPct val="115000"/>
                        </a:lnSpc>
                        <a:spcBef>
                          <a:spcPts val="0"/>
                        </a:spcBef>
                        <a:spcAft>
                          <a:spcPts val="0"/>
                        </a:spcAft>
                      </a:pPr>
                      <a:r>
                        <a:rPr lang="en-US" sz="700" b="1" i="1" dirty="0">
                          <a:solidFill>
                            <a:srgbClr val="17365D"/>
                          </a:solidFill>
                          <a:effectLst/>
                          <a:latin typeface="Calibri"/>
                          <a:ea typeface="Times New Roman"/>
                          <a:cs typeface="Calibri"/>
                        </a:rPr>
                        <a:t>Characteristic</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700" b="1" i="1" dirty="0">
                          <a:solidFill>
                            <a:srgbClr val="17365D"/>
                          </a:solidFill>
                          <a:effectLst/>
                          <a:latin typeface="Calibri"/>
                          <a:ea typeface="Times New Roman"/>
                          <a:cs typeface="Calibri"/>
                        </a:rPr>
                        <a:t>Rating</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700" b="1" i="1" dirty="0">
                          <a:solidFill>
                            <a:srgbClr val="17365D"/>
                          </a:solidFill>
                          <a:effectLst/>
                          <a:latin typeface="Calibri"/>
                          <a:ea typeface="Times New Roman"/>
                          <a:cs typeface="Calibri"/>
                        </a:rPr>
                        <a:t>Evidence</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12557">
                <a:tc rowSpan="2" gridSpan="3">
                  <a:txBody>
                    <a:bodyPr/>
                    <a:lstStyle/>
                    <a:p>
                      <a:pPr marL="0" marR="0">
                        <a:lnSpc>
                          <a:spcPct val="115000"/>
                        </a:lnSpc>
                        <a:spcBef>
                          <a:spcPts val="0"/>
                        </a:spcBef>
                        <a:spcAft>
                          <a:spcPts val="0"/>
                        </a:spcAft>
                      </a:pPr>
                      <a:r>
                        <a:rPr lang="en-US" sz="500" b="1" dirty="0">
                          <a:solidFill>
                            <a:srgbClr val="17365D"/>
                          </a:solidFill>
                          <a:effectLst/>
                          <a:latin typeface="Cambria"/>
                          <a:ea typeface="Times New Roman"/>
                          <a:cs typeface="Calibri"/>
                        </a:rPr>
                        <a:t>Classroom Environment</a:t>
                      </a:r>
                      <a:endParaRPr lang="en-US" sz="500" dirty="0">
                        <a:effectLst/>
                        <a:latin typeface="Calibri"/>
                        <a:ea typeface="Calibri"/>
                        <a:cs typeface="Times New Roman"/>
                      </a:endParaRPr>
                    </a:p>
                    <a:p>
                      <a:pPr marL="342900" marR="0" lvl="0" indent="-342900" algn="just">
                        <a:lnSpc>
                          <a:spcPct val="115000"/>
                        </a:lnSpc>
                        <a:spcBef>
                          <a:spcPts val="0"/>
                        </a:spcBef>
                        <a:spcAft>
                          <a:spcPts val="0"/>
                        </a:spcAft>
                        <a:buSzPts val="800"/>
                        <a:buFont typeface="Symbol"/>
                        <a:buChar char=""/>
                      </a:pPr>
                      <a:r>
                        <a:rPr lang="en-US" sz="400" dirty="0">
                          <a:effectLst/>
                          <a:latin typeface="Calibri"/>
                          <a:ea typeface="Times New Roman"/>
                          <a:cs typeface="Calibri"/>
                        </a:rPr>
                        <a:t>safety</a:t>
                      </a:r>
                      <a:endParaRPr lang="en-US" sz="500" dirty="0">
                        <a:effectLst/>
                        <a:latin typeface="Calibri"/>
                        <a:ea typeface="Calibri"/>
                        <a:cs typeface="Times New Roman"/>
                      </a:endParaRPr>
                    </a:p>
                    <a:p>
                      <a:pPr marL="342900" marR="0" lvl="0" indent="-342900" algn="just">
                        <a:lnSpc>
                          <a:spcPct val="115000"/>
                        </a:lnSpc>
                        <a:spcBef>
                          <a:spcPts val="0"/>
                        </a:spcBef>
                        <a:spcAft>
                          <a:spcPts val="0"/>
                        </a:spcAft>
                        <a:buSzPts val="800"/>
                        <a:buFont typeface="Symbol"/>
                        <a:buChar char=""/>
                      </a:pPr>
                      <a:r>
                        <a:rPr lang="en-US" sz="400" dirty="0">
                          <a:effectLst/>
                          <a:latin typeface="Calibri"/>
                          <a:ea typeface="Times New Roman"/>
                          <a:cs typeface="Calibri"/>
                        </a:rPr>
                        <a:t>order</a:t>
                      </a:r>
                      <a:endParaRPr lang="en-US" sz="500" dirty="0">
                        <a:effectLst/>
                        <a:latin typeface="Calibri"/>
                        <a:ea typeface="Calibri"/>
                        <a:cs typeface="Times New Roman"/>
                      </a:endParaRPr>
                    </a:p>
                    <a:p>
                      <a:pPr marL="342900" marR="0" lvl="0" indent="-342900" algn="just">
                        <a:lnSpc>
                          <a:spcPct val="115000"/>
                        </a:lnSpc>
                        <a:spcBef>
                          <a:spcPts val="0"/>
                        </a:spcBef>
                        <a:spcAft>
                          <a:spcPts val="0"/>
                        </a:spcAft>
                        <a:buSzPts val="800"/>
                        <a:buFont typeface="Symbol"/>
                        <a:buChar char=""/>
                      </a:pPr>
                      <a:r>
                        <a:rPr lang="en-US" sz="400" dirty="0">
                          <a:effectLst/>
                          <a:latin typeface="Calibri"/>
                          <a:ea typeface="Times New Roman"/>
                          <a:cs typeface="Calibri"/>
                        </a:rPr>
                        <a:t>visible and invisible structures</a:t>
                      </a:r>
                      <a:endParaRPr lang="en-US" sz="500" dirty="0">
                        <a:effectLst/>
                        <a:latin typeface="Calibri"/>
                        <a:ea typeface="Calibri"/>
                        <a:cs typeface="Times New Roman"/>
                      </a:endParaRPr>
                    </a:p>
                    <a:p>
                      <a:pPr marL="342900" marR="0" lvl="0" indent="-342900" algn="just">
                        <a:lnSpc>
                          <a:spcPct val="115000"/>
                        </a:lnSpc>
                        <a:spcBef>
                          <a:spcPts val="0"/>
                        </a:spcBef>
                        <a:spcAft>
                          <a:spcPts val="0"/>
                        </a:spcAft>
                        <a:buSzPts val="800"/>
                        <a:buFont typeface="Symbol"/>
                        <a:buChar char=""/>
                      </a:pPr>
                      <a:r>
                        <a:rPr lang="en-US" sz="400" dirty="0">
                          <a:effectLst/>
                          <a:latin typeface="Calibri"/>
                          <a:ea typeface="Times New Roman"/>
                          <a:cs typeface="Calibri"/>
                        </a:rPr>
                        <a:t>academic atmosphere</a:t>
                      </a:r>
                      <a:endParaRPr lang="en-US" sz="500" dirty="0">
                        <a:effectLst/>
                        <a:latin typeface="Calibri"/>
                        <a:ea typeface="Calibri"/>
                        <a:cs typeface="Times New Roman"/>
                      </a:endParaRPr>
                    </a:p>
                    <a:p>
                      <a:pPr marL="342900" marR="0" lvl="0" indent="-342900" algn="just">
                        <a:lnSpc>
                          <a:spcPct val="115000"/>
                        </a:lnSpc>
                        <a:spcBef>
                          <a:spcPts val="0"/>
                        </a:spcBef>
                        <a:spcAft>
                          <a:spcPts val="0"/>
                        </a:spcAft>
                        <a:buSzPts val="800"/>
                        <a:buFont typeface="Symbol"/>
                        <a:buChar char=""/>
                      </a:pPr>
                      <a:r>
                        <a:rPr lang="en-US" sz="400" dirty="0">
                          <a:effectLst/>
                          <a:latin typeface="Calibri"/>
                          <a:ea typeface="Times New Roman"/>
                          <a:cs typeface="Calibri"/>
                        </a:rPr>
                        <a:t>student-centeredness</a:t>
                      </a:r>
                      <a:endParaRPr lang="en-US" sz="500" dirty="0">
                        <a:effectLst/>
                        <a:latin typeface="Calibri"/>
                        <a:ea typeface="Calibri"/>
                        <a:cs typeface="Times New Roman"/>
                      </a:endParaRPr>
                    </a:p>
                    <a:p>
                      <a:pPr marL="342900" marR="0" lvl="0" indent="-342900" algn="just">
                        <a:lnSpc>
                          <a:spcPct val="115000"/>
                        </a:lnSpc>
                        <a:spcBef>
                          <a:spcPts val="0"/>
                        </a:spcBef>
                        <a:spcAft>
                          <a:spcPts val="0"/>
                        </a:spcAft>
                        <a:buSzPts val="800"/>
                        <a:buFont typeface="Symbol"/>
                        <a:buChar char=""/>
                      </a:pPr>
                      <a:r>
                        <a:rPr lang="en-US" sz="400" dirty="0">
                          <a:effectLst/>
                          <a:latin typeface="Calibri"/>
                          <a:ea typeface="Times New Roman"/>
                          <a:cs typeface="Calibri"/>
                        </a:rPr>
                        <a:t>peer support</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purposeful/practical space arrangement</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student-work displays</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gridSpan="5">
                  <a:txBody>
                    <a:bodyPr/>
                    <a:lstStyle/>
                    <a:p>
                      <a:pPr marL="0" marR="0" algn="just">
                        <a:lnSpc>
                          <a:spcPct val="115000"/>
                        </a:lnSpc>
                        <a:spcBef>
                          <a:spcPts val="0"/>
                        </a:spcBef>
                        <a:spcAft>
                          <a:spcPts val="0"/>
                        </a:spcAft>
                      </a:pPr>
                      <a:r>
                        <a:rPr lang="en-US" sz="500" dirty="0">
                          <a:effectLst/>
                          <a:latin typeface="Calibri"/>
                          <a:ea typeface="Times New Roman"/>
                          <a:cs typeface="Calibri"/>
                        </a:rPr>
                        <a:t>Low               High</a:t>
                      </a:r>
                      <a:endParaRPr lang="en-US" sz="500" dirty="0">
                        <a:effectLst/>
                        <a:latin typeface="Calibri"/>
                        <a:ea typeface="Calibri"/>
                        <a:cs typeface="Times New Roman"/>
                      </a:endParaRPr>
                    </a:p>
                  </a:txBody>
                  <a:tcPr marL="30199" marR="30199"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r>
              <a:tr h="6076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1</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2</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3</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4</a:t>
                      </a:r>
                      <a:endParaRPr lang="en-US" sz="500" dirty="0">
                        <a:effectLst/>
                        <a:latin typeface="Calibri"/>
                        <a:ea typeface="Calibri"/>
                        <a:cs typeface="Times New Roman"/>
                      </a:endParaRPr>
                    </a:p>
                  </a:txBody>
                  <a:tcPr marL="30199" marR="30199" marT="0" marB="0">
                    <a:lnL>
                      <a:noFill/>
                    </a:lnL>
                    <a:lnR w="12700" cap="flat" cmpd="sng" algn="ctr">
                      <a:solidFill>
                        <a:srgbClr val="4F81B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3728">
                <a:tc rowSpan="2" gridSpan="3">
                  <a:txBody>
                    <a:bodyPr/>
                    <a:lstStyle/>
                    <a:p>
                      <a:pPr marL="0" marR="0">
                        <a:lnSpc>
                          <a:spcPct val="115000"/>
                        </a:lnSpc>
                        <a:spcBef>
                          <a:spcPts val="0"/>
                        </a:spcBef>
                        <a:spcAft>
                          <a:spcPts val="0"/>
                        </a:spcAft>
                      </a:pPr>
                      <a:r>
                        <a:rPr lang="en-US" sz="500" b="1" dirty="0">
                          <a:solidFill>
                            <a:srgbClr val="17365D"/>
                          </a:solidFill>
                          <a:effectLst/>
                          <a:latin typeface="Cambria"/>
                          <a:ea typeface="Times New Roman"/>
                          <a:cs typeface="Calibri"/>
                        </a:rPr>
                        <a:t>Classroom Culture</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high expectations</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achievement</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rigor</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relationships</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respect</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tolerance</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collaboration</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urgency</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gridSpan="5">
                  <a:txBody>
                    <a:bodyPr/>
                    <a:lstStyle/>
                    <a:p>
                      <a:pPr marL="0" marR="0" algn="ctr">
                        <a:lnSpc>
                          <a:spcPct val="115000"/>
                        </a:lnSpc>
                        <a:spcBef>
                          <a:spcPts val="0"/>
                        </a:spcBef>
                        <a:spcAft>
                          <a:spcPts val="0"/>
                        </a:spcAft>
                      </a:pPr>
                      <a:r>
                        <a:rPr lang="en-US" sz="500" dirty="0">
                          <a:effectLst/>
                          <a:latin typeface="Calibri"/>
                          <a:ea typeface="Times New Roman"/>
                          <a:cs typeface="Calibri"/>
                        </a:rPr>
                        <a:t>Low               High</a:t>
                      </a:r>
                      <a:endParaRPr lang="en-US" sz="500" dirty="0">
                        <a:effectLst/>
                        <a:latin typeface="Calibri"/>
                        <a:ea typeface="Calibri"/>
                        <a:cs typeface="Times New Roman"/>
                      </a:endParaRPr>
                    </a:p>
                  </a:txBody>
                  <a:tcPr marL="30199" marR="30199"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r>
              <a:tr h="45641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1</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2</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3</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4</a:t>
                      </a:r>
                      <a:endParaRPr lang="en-US" sz="500" dirty="0">
                        <a:effectLst/>
                        <a:latin typeface="Calibri"/>
                        <a:ea typeface="Calibri"/>
                        <a:cs typeface="Times New Roman"/>
                      </a:endParaRPr>
                    </a:p>
                  </a:txBody>
                  <a:tcPr marL="30199" marR="30199"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11408">
                <a:tc rowSpan="2" gridSpan="3">
                  <a:txBody>
                    <a:bodyPr/>
                    <a:lstStyle/>
                    <a:p>
                      <a:pPr marL="0" marR="0">
                        <a:lnSpc>
                          <a:spcPct val="115000"/>
                        </a:lnSpc>
                        <a:spcBef>
                          <a:spcPts val="0"/>
                        </a:spcBef>
                        <a:spcAft>
                          <a:spcPts val="0"/>
                        </a:spcAft>
                      </a:pPr>
                      <a:r>
                        <a:rPr lang="en-US" sz="500" b="1" dirty="0">
                          <a:solidFill>
                            <a:srgbClr val="17365D"/>
                          </a:solidFill>
                          <a:effectLst/>
                          <a:latin typeface="Cambria"/>
                          <a:ea typeface="Times New Roman"/>
                          <a:cs typeface="Calibri"/>
                        </a:rPr>
                        <a:t>Behavior Management</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efficiency</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effectiveness</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respect</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rules and routines</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consistency</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compliance</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gridSpan="5">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Low               High</a:t>
                      </a:r>
                      <a:endParaRPr lang="en-US" sz="500" dirty="0">
                        <a:effectLst/>
                        <a:latin typeface="Calibri"/>
                        <a:ea typeface="Calibri"/>
                        <a:cs typeface="Times New Roman"/>
                      </a:endParaRPr>
                    </a:p>
                  </a:txBody>
                  <a:tcPr marL="30199" marR="30199"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r>
              <a:tr h="45319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1</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2</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3</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4</a:t>
                      </a:r>
                      <a:endParaRPr lang="en-US" sz="500" dirty="0">
                        <a:effectLst/>
                        <a:latin typeface="Calibri"/>
                        <a:ea typeface="Calibri"/>
                        <a:cs typeface="Times New Roman"/>
                      </a:endParaRPr>
                    </a:p>
                  </a:txBody>
                  <a:tcPr marL="30199" marR="30199"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57877">
                <a:tc rowSpan="2" gridSpan="3">
                  <a:txBody>
                    <a:bodyPr/>
                    <a:lstStyle/>
                    <a:p>
                      <a:pPr marL="0" marR="0">
                        <a:lnSpc>
                          <a:spcPct val="115000"/>
                        </a:lnSpc>
                        <a:spcBef>
                          <a:spcPts val="0"/>
                        </a:spcBef>
                        <a:spcAft>
                          <a:spcPts val="0"/>
                        </a:spcAft>
                      </a:pPr>
                      <a:r>
                        <a:rPr lang="en-US" sz="500" b="1" dirty="0">
                          <a:solidFill>
                            <a:srgbClr val="17365D"/>
                          </a:solidFill>
                          <a:effectLst/>
                          <a:latin typeface="Cambria"/>
                          <a:ea typeface="Times New Roman"/>
                          <a:cs typeface="Calibri"/>
                        </a:rPr>
                        <a:t>Instructional Execution</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objective-driven</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knowledge or skill development</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levels of connections being made</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rigor</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differentiation</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student practice</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scaffolding concepts</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pacing</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progress charting</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higher order thinking</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students interests and backgrounds</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gridSpan="5">
                  <a:txBody>
                    <a:bodyPr/>
                    <a:lstStyle/>
                    <a:p>
                      <a:pPr marL="0" marR="0" algn="ctr">
                        <a:lnSpc>
                          <a:spcPct val="115000"/>
                        </a:lnSpc>
                        <a:spcBef>
                          <a:spcPts val="0"/>
                        </a:spcBef>
                        <a:spcAft>
                          <a:spcPts val="0"/>
                        </a:spcAft>
                      </a:pPr>
                      <a:r>
                        <a:rPr lang="en-US" sz="500" dirty="0">
                          <a:effectLst/>
                          <a:latin typeface="Calibri"/>
                          <a:ea typeface="Times New Roman"/>
                          <a:cs typeface="Calibri"/>
                        </a:rPr>
                        <a:t>Low               High</a:t>
                      </a:r>
                      <a:endParaRPr lang="en-US" sz="500" dirty="0">
                        <a:effectLst/>
                        <a:latin typeface="Calibri"/>
                        <a:ea typeface="Calibri"/>
                        <a:cs typeface="Times New Roman"/>
                      </a:endParaRPr>
                    </a:p>
                  </a:txBody>
                  <a:tcPr marL="30199" marR="30199"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r>
              <a:tr h="96235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1</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2</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3</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4</a:t>
                      </a:r>
                      <a:endParaRPr lang="en-US" sz="500" dirty="0">
                        <a:effectLst/>
                        <a:latin typeface="Calibri"/>
                        <a:ea typeface="Calibri"/>
                        <a:cs typeface="Times New Roman"/>
                      </a:endParaRPr>
                    </a:p>
                  </a:txBody>
                  <a:tcPr marL="30199" marR="30199"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11408">
                <a:tc rowSpan="2" gridSpan="3">
                  <a:txBody>
                    <a:bodyPr/>
                    <a:lstStyle/>
                    <a:p>
                      <a:pPr marL="0" marR="0">
                        <a:lnSpc>
                          <a:spcPct val="115000"/>
                        </a:lnSpc>
                        <a:spcBef>
                          <a:spcPts val="0"/>
                        </a:spcBef>
                        <a:spcAft>
                          <a:spcPts val="0"/>
                        </a:spcAft>
                      </a:pPr>
                      <a:r>
                        <a:rPr lang="en-US" sz="500" b="1" dirty="0">
                          <a:solidFill>
                            <a:srgbClr val="17365D"/>
                          </a:solidFill>
                          <a:effectLst/>
                          <a:latin typeface="Cambria"/>
                          <a:ea typeface="Times New Roman"/>
                          <a:cs typeface="Calibri"/>
                        </a:rPr>
                        <a:t>Engagement </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compliance level</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“on-task”</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students’ personal interest level</a:t>
                      </a:r>
                      <a:endParaRPr lang="en-US" sz="500" dirty="0">
                        <a:effectLst/>
                        <a:latin typeface="Calibri"/>
                        <a:ea typeface="Calibri"/>
                        <a:cs typeface="Times New Roman"/>
                      </a:endParaRPr>
                    </a:p>
                    <a:p>
                      <a:pPr marL="342900" marR="0" lvl="0" indent="-342900">
                        <a:lnSpc>
                          <a:spcPct val="115000"/>
                        </a:lnSpc>
                        <a:spcBef>
                          <a:spcPts val="0"/>
                        </a:spcBef>
                        <a:spcAft>
                          <a:spcPts val="0"/>
                        </a:spcAft>
                        <a:buSzPts val="800"/>
                        <a:buFont typeface="Symbol"/>
                        <a:buChar char=""/>
                      </a:pPr>
                      <a:r>
                        <a:rPr lang="en-US" sz="400" dirty="0">
                          <a:effectLst/>
                          <a:latin typeface="Calibri"/>
                          <a:ea typeface="Times New Roman"/>
                          <a:cs typeface="Calibri"/>
                        </a:rPr>
                        <a:t>making relevant connections</a:t>
                      </a:r>
                      <a:endParaRPr lang="en-US" sz="500" dirty="0">
                        <a:effectLst/>
                        <a:latin typeface="Calibri"/>
                        <a:ea typeface="Calibri"/>
                        <a:cs typeface="Times New Roman"/>
                      </a:endParaRPr>
                    </a:p>
                    <a:p>
                      <a:pPr marL="0" marR="0">
                        <a:lnSpc>
                          <a:spcPct val="115000"/>
                        </a:lnSpc>
                        <a:spcBef>
                          <a:spcPts val="0"/>
                        </a:spcBef>
                        <a:spcAft>
                          <a:spcPts val="0"/>
                        </a:spcAft>
                      </a:pPr>
                      <a:r>
                        <a:rPr lang="en-US" sz="500" b="1" dirty="0">
                          <a:effectLst/>
                          <a:latin typeface="Cambria"/>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b="1" dirty="0">
                          <a:effectLst/>
                          <a:latin typeface="Cambria"/>
                          <a:ea typeface="Times New Roman"/>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c gridSpan="5">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Low               High</a:t>
                      </a:r>
                      <a:endParaRPr lang="en-US" sz="500" dirty="0">
                        <a:effectLst/>
                        <a:latin typeface="Calibri"/>
                        <a:ea typeface="Calibri"/>
                        <a:cs typeface="Times New Roman"/>
                      </a:endParaRPr>
                    </a:p>
                  </a:txBody>
                  <a:tcPr marL="30199" marR="30199"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rowSpan="2" hMerge="1">
                  <a:txBody>
                    <a:bodyPr/>
                    <a:lstStyle/>
                    <a:p>
                      <a:endParaRPr lang="en-US"/>
                    </a:p>
                  </a:txBody>
                  <a:tcPr/>
                </a:tc>
                <a:tc rowSpan="2" hMerge="1">
                  <a:txBody>
                    <a:bodyPr/>
                    <a:lstStyle/>
                    <a:p>
                      <a:endParaRPr lang="en-US"/>
                    </a:p>
                  </a:txBody>
                  <a:tcPr/>
                </a:tc>
              </a:tr>
              <a:tr h="48872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1</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a:noFill/>
                    </a:lnR>
                    <a:lnT>
                      <a:noFill/>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2</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3</a:t>
                      </a:r>
                      <a:endParaRPr lang="en-US" sz="500" dirty="0">
                        <a:effectLst/>
                        <a:latin typeface="Calibri"/>
                        <a:ea typeface="Calibri"/>
                        <a:cs typeface="Times New Roman"/>
                      </a:endParaRPr>
                    </a:p>
                  </a:txBody>
                  <a:tcPr marL="30199" marR="30199" marT="0" marB="0">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dirty="0">
                          <a:effectLst/>
                          <a:latin typeface="Calibri"/>
                          <a:ea typeface="Times New Roman"/>
                          <a:cs typeface="Calibri"/>
                        </a:rPr>
                        <a:t> </a:t>
                      </a:r>
                      <a:endParaRPr lang="en-US" sz="500" dirty="0">
                        <a:effectLst/>
                        <a:latin typeface="Calibri"/>
                        <a:ea typeface="Calibri"/>
                        <a:cs typeface="Times New Roman"/>
                      </a:endParaRPr>
                    </a:p>
                    <a:p>
                      <a:pPr marL="0" marR="0" algn="ctr">
                        <a:lnSpc>
                          <a:spcPct val="115000"/>
                        </a:lnSpc>
                        <a:spcBef>
                          <a:spcPts val="0"/>
                        </a:spcBef>
                        <a:spcAft>
                          <a:spcPts val="0"/>
                        </a:spcAft>
                      </a:pPr>
                      <a:r>
                        <a:rPr lang="en-US" sz="500" dirty="0">
                          <a:effectLst/>
                          <a:latin typeface="Calibri"/>
                          <a:ea typeface="Times New Roman"/>
                          <a:cs typeface="Calibri"/>
                        </a:rPr>
                        <a:t>4</a:t>
                      </a:r>
                      <a:endParaRPr lang="en-US" sz="500" dirty="0">
                        <a:effectLst/>
                        <a:latin typeface="Calibri"/>
                        <a:ea typeface="Calibri"/>
                        <a:cs typeface="Times New Roman"/>
                      </a:endParaRPr>
                    </a:p>
                  </a:txBody>
                  <a:tcPr marL="30199" marR="30199"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FFFFFF"/>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40046">
                <a:tc>
                  <a:txBody>
                    <a:bodyPr/>
                    <a:lstStyle/>
                    <a:p>
                      <a:pPr marL="0" marR="0">
                        <a:lnSpc>
                          <a:spcPct val="115000"/>
                        </a:lnSpc>
                        <a:spcBef>
                          <a:spcPts val="0"/>
                        </a:spcBef>
                        <a:spcAft>
                          <a:spcPts val="0"/>
                        </a:spcAft>
                      </a:pPr>
                      <a:r>
                        <a:rPr lang="en-US" sz="300" dirty="0">
                          <a:solidFill>
                            <a:srgbClr val="17365D"/>
                          </a:solidFill>
                          <a:effectLst/>
                          <a:latin typeface="Calibri"/>
                          <a:ea typeface="Times New Roman"/>
                          <a:cs typeface="Calibri"/>
                        </a:rPr>
                        <a:t>1 - Very little or no evidence observed that the practice presently exists</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gridSpan="7">
                  <a:txBody>
                    <a:bodyPr/>
                    <a:lstStyle/>
                    <a:p>
                      <a:pPr marL="0" marR="0">
                        <a:lnSpc>
                          <a:spcPct val="115000"/>
                        </a:lnSpc>
                        <a:spcBef>
                          <a:spcPts val="0"/>
                        </a:spcBef>
                        <a:spcAft>
                          <a:spcPts val="0"/>
                        </a:spcAft>
                      </a:pPr>
                      <a:r>
                        <a:rPr lang="en-US" sz="300" dirty="0">
                          <a:solidFill>
                            <a:srgbClr val="17365D"/>
                          </a:solidFill>
                          <a:effectLst/>
                          <a:latin typeface="Calibri"/>
                          <a:ea typeface="Times New Roman"/>
                          <a:cs typeface="Calibri"/>
                        </a:rPr>
                        <a:t>2 - Some evidence observed, but there are a number of practices needing improvement or opportunities for strengthening</a:t>
                      </a:r>
                      <a:endParaRPr lang="en-US" sz="500" dirty="0">
                        <a:effectLst/>
                        <a:latin typeface="Calibri"/>
                        <a:ea typeface="Calibri"/>
                        <a:cs typeface="Times New Roman"/>
                      </a:endParaRPr>
                    </a:p>
                  </a:txBody>
                  <a:tcPr marL="30199" marR="3019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300" dirty="0">
                          <a:solidFill>
                            <a:srgbClr val="17365D"/>
                          </a:solidFill>
                          <a:effectLst/>
                          <a:latin typeface="Calibri"/>
                          <a:ea typeface="Times New Roman"/>
                          <a:cs typeface="Calibri"/>
                        </a:rPr>
                        <a:t>3 -Much evidence observed, but there are a few practices that could be strengthened</a:t>
                      </a:r>
                      <a:endParaRPr lang="en-US" sz="500" dirty="0">
                        <a:effectLst/>
                        <a:latin typeface="Calibri"/>
                        <a:ea typeface="Calibri"/>
                        <a:cs typeface="Times New Roman"/>
                      </a:endParaRPr>
                    </a:p>
                  </a:txBody>
                  <a:tcPr marL="30199" marR="3019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300" dirty="0">
                          <a:solidFill>
                            <a:srgbClr val="17365D"/>
                          </a:solidFill>
                          <a:effectLst/>
                          <a:latin typeface="Calibri"/>
                          <a:ea typeface="Calibri"/>
                          <a:cs typeface="Calibri"/>
                        </a:rPr>
                        <a:t>4 – Much evidence observed and it would be difficult to find ways to improve</a:t>
                      </a:r>
                      <a:endParaRPr lang="en-US" sz="500" dirty="0">
                        <a:effectLst/>
                        <a:latin typeface="Calibri"/>
                        <a:ea typeface="Calibri"/>
                        <a:cs typeface="Times New Roman"/>
                      </a:endParaRPr>
                    </a:p>
                  </a:txBody>
                  <a:tcPr marL="30199" marR="30199"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528520">
                <a:tc gridSpan="11">
                  <a:txBody>
                    <a:bodyPr/>
                    <a:lstStyle/>
                    <a:p>
                      <a:pPr marL="0" marR="0">
                        <a:lnSpc>
                          <a:spcPct val="115000"/>
                        </a:lnSpc>
                        <a:spcBef>
                          <a:spcPts val="0"/>
                        </a:spcBef>
                        <a:spcAft>
                          <a:spcPts val="0"/>
                        </a:spcAft>
                      </a:pPr>
                      <a:r>
                        <a:rPr lang="en-US" sz="500" b="1" dirty="0">
                          <a:solidFill>
                            <a:srgbClr val="17365D"/>
                          </a:solidFill>
                          <a:effectLst/>
                          <a:latin typeface="Cambria"/>
                          <a:ea typeface="Times New Roman"/>
                          <a:cs typeface="Calibri"/>
                        </a:rPr>
                        <a:t>Additional Comments: </a:t>
                      </a:r>
                      <a:endParaRPr lang="en-US" sz="500" dirty="0">
                        <a:effectLst/>
                        <a:latin typeface="Calibri"/>
                        <a:ea typeface="Calibri"/>
                        <a:cs typeface="Times New Roman"/>
                      </a:endParaRPr>
                    </a:p>
                    <a:p>
                      <a:pPr marL="0" marR="0">
                        <a:lnSpc>
                          <a:spcPct val="115000"/>
                        </a:lnSpc>
                        <a:spcBef>
                          <a:spcPts val="0"/>
                        </a:spcBef>
                        <a:spcAft>
                          <a:spcPts val="0"/>
                        </a:spcAft>
                      </a:pPr>
                      <a:r>
                        <a:rPr lang="en-US" sz="500" b="1" dirty="0">
                          <a:solidFill>
                            <a:srgbClr val="17365D"/>
                          </a:solidFill>
                          <a:effectLst/>
                          <a:latin typeface="Cambria"/>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b="1" dirty="0">
                          <a:solidFill>
                            <a:srgbClr val="17365D"/>
                          </a:solidFill>
                          <a:effectLst/>
                          <a:latin typeface="Cambria"/>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b="1" dirty="0">
                          <a:solidFill>
                            <a:srgbClr val="17365D"/>
                          </a:solidFill>
                          <a:effectLst/>
                          <a:latin typeface="Cambria"/>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500" b="1" dirty="0">
                          <a:solidFill>
                            <a:srgbClr val="17365D"/>
                          </a:solidFill>
                          <a:effectLst/>
                          <a:latin typeface="Cambria"/>
                          <a:ea typeface="Times New Roman"/>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9026">
                <a:tc gridSpan="2">
                  <a:txBody>
                    <a:bodyPr/>
                    <a:lstStyle/>
                    <a:p>
                      <a:pPr marL="0" marR="0">
                        <a:lnSpc>
                          <a:spcPct val="115000"/>
                        </a:lnSpc>
                        <a:spcBef>
                          <a:spcPts val="0"/>
                        </a:spcBef>
                        <a:spcAft>
                          <a:spcPts val="0"/>
                        </a:spcAft>
                      </a:pPr>
                      <a:r>
                        <a:rPr lang="en-US" sz="400" b="1" dirty="0">
                          <a:solidFill>
                            <a:srgbClr val="17365D"/>
                          </a:solidFill>
                          <a:effectLst/>
                          <a:latin typeface="Cambria"/>
                          <a:ea typeface="Times New Roman"/>
                          <a:cs typeface="Calibri"/>
                        </a:rPr>
                        <a:t>Beginning Time:   ________________</a:t>
                      </a:r>
                      <a:endParaRPr lang="en-US" sz="500" dirty="0">
                        <a:effectLst/>
                        <a:latin typeface="Calibri"/>
                        <a:ea typeface="Calibri"/>
                        <a:cs typeface="Times New Roman"/>
                      </a:endParaRPr>
                    </a:p>
                    <a:p>
                      <a:pPr marL="0" marR="0">
                        <a:lnSpc>
                          <a:spcPct val="115000"/>
                        </a:lnSpc>
                        <a:spcBef>
                          <a:spcPts val="0"/>
                        </a:spcBef>
                        <a:spcAft>
                          <a:spcPts val="0"/>
                        </a:spcAft>
                      </a:pPr>
                      <a:r>
                        <a:rPr lang="en-US" sz="300" b="1" dirty="0">
                          <a:solidFill>
                            <a:srgbClr val="17365D"/>
                          </a:solidFill>
                          <a:effectLst/>
                          <a:latin typeface="Cambria"/>
                          <a:ea typeface="Times New Roman"/>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400" b="1" dirty="0">
                          <a:solidFill>
                            <a:srgbClr val="17365D"/>
                          </a:solidFill>
                          <a:effectLst/>
                          <a:latin typeface="Cambria"/>
                          <a:ea typeface="Times New Roman"/>
                          <a:cs typeface="Calibri"/>
                        </a:rPr>
                        <a:t>Ending Time:         ________________</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gridSpan="6">
                  <a:txBody>
                    <a:bodyPr/>
                    <a:lstStyle/>
                    <a:p>
                      <a:pPr marL="0" marR="0">
                        <a:lnSpc>
                          <a:spcPct val="115000"/>
                        </a:lnSpc>
                        <a:spcBef>
                          <a:spcPts val="0"/>
                        </a:spcBef>
                        <a:spcAft>
                          <a:spcPts val="0"/>
                        </a:spcAft>
                      </a:pPr>
                      <a:r>
                        <a:rPr lang="en-US" sz="400" b="1" dirty="0">
                          <a:solidFill>
                            <a:srgbClr val="17365D"/>
                          </a:solidFill>
                          <a:effectLst/>
                          <a:latin typeface="Cambria"/>
                          <a:ea typeface="Times New Roman"/>
                          <a:cs typeface="Calibri"/>
                        </a:rPr>
                        <a:t>Number of Students in classroom</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400" b="1" dirty="0">
                          <a:solidFill>
                            <a:srgbClr val="17365D"/>
                          </a:solidFill>
                          <a:effectLst/>
                          <a:latin typeface="Cambria"/>
                          <a:ea typeface="Calibri"/>
                          <a:cs typeface="Calibri"/>
                        </a:rPr>
                        <a:t>School</a:t>
                      </a:r>
                      <a:endParaRPr lang="en-US" sz="500" dirty="0">
                        <a:effectLst/>
                        <a:latin typeface="Calibri"/>
                        <a:ea typeface="Calibri"/>
                        <a:cs typeface="Times New Roman"/>
                      </a:endParaRPr>
                    </a:p>
                    <a:p>
                      <a:pPr marL="0" marR="0">
                        <a:lnSpc>
                          <a:spcPct val="115000"/>
                        </a:lnSpc>
                        <a:spcBef>
                          <a:spcPts val="0"/>
                        </a:spcBef>
                        <a:spcAft>
                          <a:spcPts val="0"/>
                        </a:spcAft>
                      </a:pPr>
                      <a:r>
                        <a:rPr lang="en-US" sz="400" b="1" dirty="0">
                          <a:solidFill>
                            <a:srgbClr val="17365D"/>
                          </a:solidFill>
                          <a:effectLst/>
                          <a:latin typeface="Cambria"/>
                          <a:ea typeface="Calibri"/>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02599">
                <a:tc gridSpan="4">
                  <a:txBody>
                    <a:bodyPr/>
                    <a:lstStyle/>
                    <a:p>
                      <a:pPr marL="0" marR="0">
                        <a:lnSpc>
                          <a:spcPct val="115000"/>
                        </a:lnSpc>
                        <a:spcBef>
                          <a:spcPts val="0"/>
                        </a:spcBef>
                        <a:spcAft>
                          <a:spcPts val="0"/>
                        </a:spcAft>
                      </a:pPr>
                      <a:r>
                        <a:rPr lang="en-US" sz="400" b="1" dirty="0">
                          <a:solidFill>
                            <a:srgbClr val="17365D"/>
                          </a:solidFill>
                          <a:effectLst/>
                          <a:latin typeface="Cambria"/>
                          <a:ea typeface="Times New Roman"/>
                          <a:cs typeface="Calibri"/>
                        </a:rPr>
                        <a:t>Observer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r>
                        <a:rPr lang="en-US" sz="400" b="1" dirty="0">
                          <a:solidFill>
                            <a:srgbClr val="17365D"/>
                          </a:solidFill>
                          <a:effectLst/>
                          <a:latin typeface="Cambria"/>
                          <a:ea typeface="Calibri"/>
                          <a:cs typeface="Calibri"/>
                        </a:rPr>
                        <a:t>Date</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400" b="1" dirty="0">
                          <a:solidFill>
                            <a:srgbClr val="17365D"/>
                          </a:solidFill>
                          <a:effectLst/>
                          <a:latin typeface="Cambria"/>
                          <a:ea typeface="Calibri"/>
                          <a:cs typeface="Calibri"/>
                        </a:rPr>
                        <a:t>Room #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gridSpan="2">
                  <a:txBody>
                    <a:bodyPr/>
                    <a:lstStyle/>
                    <a:p>
                      <a:pPr marL="0" marR="0">
                        <a:lnSpc>
                          <a:spcPct val="115000"/>
                        </a:lnSpc>
                        <a:spcBef>
                          <a:spcPts val="0"/>
                        </a:spcBef>
                        <a:spcAft>
                          <a:spcPts val="0"/>
                        </a:spcAft>
                      </a:pPr>
                      <a:r>
                        <a:rPr lang="en-US" sz="400" b="1" dirty="0">
                          <a:solidFill>
                            <a:srgbClr val="17365D"/>
                          </a:solidFill>
                          <a:effectLst/>
                          <a:latin typeface="Cambria"/>
                          <a:ea typeface="Calibri"/>
                          <a:cs typeface="Calibri"/>
                        </a:rPr>
                        <a:t>Teacher</a:t>
                      </a:r>
                      <a:endParaRPr lang="en-US" sz="500" dirty="0">
                        <a:effectLst/>
                        <a:latin typeface="Calibri"/>
                        <a:ea typeface="Calibri"/>
                        <a:cs typeface="Times New Roman"/>
                      </a:endParaRPr>
                    </a:p>
                    <a:p>
                      <a:pPr marL="0" marR="0">
                        <a:lnSpc>
                          <a:spcPct val="115000"/>
                        </a:lnSpc>
                        <a:spcBef>
                          <a:spcPts val="0"/>
                        </a:spcBef>
                        <a:spcAft>
                          <a:spcPts val="0"/>
                        </a:spcAft>
                      </a:pPr>
                      <a:r>
                        <a:rPr lang="en-US" sz="400" b="1" dirty="0">
                          <a:solidFill>
                            <a:srgbClr val="17365D"/>
                          </a:solidFill>
                          <a:effectLst/>
                          <a:latin typeface="Cambria"/>
                          <a:ea typeface="Calibri"/>
                          <a:cs typeface="Calibri"/>
                        </a:rPr>
                        <a:t> </a:t>
                      </a:r>
                      <a:endParaRPr lang="en-US" sz="500" dirty="0">
                        <a:effectLst/>
                        <a:latin typeface="Calibri"/>
                        <a:ea typeface="Calibri"/>
                        <a:cs typeface="Times New Roman"/>
                      </a:endParaRPr>
                    </a:p>
                    <a:p>
                      <a:pPr marL="0" marR="0">
                        <a:lnSpc>
                          <a:spcPct val="115000"/>
                        </a:lnSpc>
                        <a:spcBef>
                          <a:spcPts val="0"/>
                        </a:spcBef>
                        <a:spcAft>
                          <a:spcPts val="0"/>
                        </a:spcAft>
                      </a:pPr>
                      <a:r>
                        <a:rPr lang="en-US" sz="200" b="1" dirty="0">
                          <a:solidFill>
                            <a:srgbClr val="17365D"/>
                          </a:solidFill>
                          <a:effectLst/>
                          <a:latin typeface="Cambria"/>
                          <a:ea typeface="Calibri"/>
                          <a:cs typeface="Calibri"/>
                        </a:rPr>
                        <a:t> </a:t>
                      </a:r>
                      <a:endParaRPr lang="en-US" sz="500" dirty="0">
                        <a:effectLst/>
                        <a:latin typeface="Calibri"/>
                        <a:ea typeface="Calibri"/>
                        <a:cs typeface="Times New Roman"/>
                      </a:endParaRPr>
                    </a:p>
                  </a:txBody>
                  <a:tcPr marL="30199" marR="30199"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
        <p:nvSpPr>
          <p:cNvPr id="5" name="Rectangle 3"/>
          <p:cNvSpPr>
            <a:spLocks noChangeArrowheads="1"/>
          </p:cNvSpPr>
          <p:nvPr/>
        </p:nvSpPr>
        <p:spPr bwMode="auto">
          <a:xfrm>
            <a:off x="914400" y="268068"/>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17365D"/>
                </a:solidFill>
                <a:effectLst/>
                <a:latin typeface="Cambria" pitchFamily="18" charset="0"/>
                <a:ea typeface="Calibri" pitchFamily="34" charset="0"/>
                <a:cs typeface="Times New Roman" pitchFamily="18" charset="0"/>
              </a:rPr>
              <a:t>On-Site Monitoring: Classroom Observation Form</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19095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506750"/>
              </p:ext>
            </p:extLst>
          </p:nvPr>
        </p:nvGraphicFramePr>
        <p:xfrm>
          <a:off x="685799" y="990600"/>
          <a:ext cx="7696201" cy="5135565"/>
        </p:xfrm>
        <a:graphic>
          <a:graphicData uri="http://schemas.openxmlformats.org/drawingml/2006/table">
            <a:tbl>
              <a:tblPr firstRow="1" firstCol="1" bandRow="1"/>
              <a:tblGrid>
                <a:gridCol w="1822460"/>
                <a:gridCol w="2821428"/>
                <a:gridCol w="3052313"/>
              </a:tblGrid>
              <a:tr h="257449">
                <a:tc>
                  <a:txBody>
                    <a:bodyPr/>
                    <a:lstStyle/>
                    <a:p>
                      <a:pPr marL="0" marR="0" algn="ctr">
                        <a:lnSpc>
                          <a:spcPct val="115000"/>
                        </a:lnSpc>
                        <a:spcBef>
                          <a:spcPts val="0"/>
                        </a:spcBef>
                        <a:spcAft>
                          <a:spcPts val="0"/>
                        </a:spcAft>
                      </a:pPr>
                      <a:r>
                        <a:rPr lang="en-US" sz="1200" b="1" i="1" dirty="0">
                          <a:solidFill>
                            <a:srgbClr val="17365D"/>
                          </a:solidFill>
                          <a:effectLst/>
                          <a:latin typeface="Calibri"/>
                          <a:ea typeface="Times New Roman"/>
                          <a:cs typeface="Calibri"/>
                        </a:rPr>
                        <a:t>Turnaround Principle</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i="1" dirty="0">
                          <a:solidFill>
                            <a:srgbClr val="17365D"/>
                          </a:solidFill>
                          <a:effectLst/>
                          <a:latin typeface="Calibri"/>
                          <a:ea typeface="Times New Roman"/>
                          <a:cs typeface="Calibri"/>
                        </a:rPr>
                        <a:t>Rating</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i="1" dirty="0">
                          <a:solidFill>
                            <a:srgbClr val="17365D"/>
                          </a:solidFill>
                          <a:effectLst/>
                          <a:latin typeface="Calibri"/>
                          <a:ea typeface="Times New Roman"/>
                          <a:cs typeface="Calibri"/>
                        </a:rPr>
                        <a:t>Evidence</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100159">
                <a:tc>
                  <a:txBody>
                    <a:bodyPr/>
                    <a:lstStyle/>
                    <a:p>
                      <a:pPr marL="0" marR="0">
                        <a:lnSpc>
                          <a:spcPct val="115000"/>
                        </a:lnSpc>
                        <a:spcBef>
                          <a:spcPts val="0"/>
                        </a:spcBef>
                        <a:spcAft>
                          <a:spcPts val="0"/>
                        </a:spcAft>
                      </a:pPr>
                      <a:r>
                        <a:rPr lang="en-US" sz="900" b="1" dirty="0">
                          <a:solidFill>
                            <a:srgbClr val="17365D"/>
                          </a:solidFill>
                          <a:effectLst/>
                          <a:latin typeface="Cambria"/>
                          <a:ea typeface="Times New Roman"/>
                          <a:cs typeface="Calibri"/>
                        </a:rPr>
                        <a:t>TURNAROUND PRINCIPLE 1:</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mbria"/>
                          <a:ea typeface="Times New Roman"/>
                          <a:cs typeface="Calibri"/>
                        </a:rPr>
                        <a:t>School Leadership</a:t>
                      </a:r>
                      <a:endParaRPr lang="en-US" sz="900" dirty="0">
                        <a:effectLst/>
                        <a:latin typeface="Calibri"/>
                        <a:ea typeface="Calibri"/>
                        <a:cs typeface="Times New Roman"/>
                      </a:endParaRPr>
                    </a:p>
                    <a:p>
                      <a:pPr marL="0" marR="0">
                        <a:lnSpc>
                          <a:spcPct val="115000"/>
                        </a:lnSpc>
                        <a:spcBef>
                          <a:spcPts val="0"/>
                        </a:spcBef>
                        <a:spcAft>
                          <a:spcPts val="0"/>
                        </a:spcAft>
                      </a:pPr>
                      <a:r>
                        <a:rPr lang="en-US" sz="900" b="1" dirty="0">
                          <a:effectLst/>
                          <a:latin typeface="Cambria"/>
                          <a:ea typeface="Times New Roman"/>
                          <a:cs typeface="Calibri"/>
                        </a:rPr>
                        <a:t> </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1       Ineffective               </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2       Improvement Necessary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3       Effective/Implemented with Fidelity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4       Highly Effective</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230279">
                <a:tc>
                  <a:txBody>
                    <a:bodyPr/>
                    <a:lstStyle/>
                    <a:p>
                      <a:pPr marL="0" marR="0">
                        <a:lnSpc>
                          <a:spcPct val="115000"/>
                        </a:lnSpc>
                        <a:spcBef>
                          <a:spcPts val="0"/>
                        </a:spcBef>
                        <a:spcAft>
                          <a:spcPts val="0"/>
                        </a:spcAft>
                      </a:pPr>
                      <a:r>
                        <a:rPr lang="en-US" sz="900" b="1" dirty="0">
                          <a:solidFill>
                            <a:srgbClr val="17365D"/>
                          </a:solidFill>
                          <a:effectLst/>
                          <a:latin typeface="Cambria"/>
                          <a:ea typeface="Times New Roman"/>
                          <a:cs typeface="Calibri"/>
                        </a:rPr>
                        <a:t>TURNAROUND PRINCIPLE 2:</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mbria"/>
                          <a:ea typeface="Times New Roman"/>
                          <a:cs typeface="Calibri"/>
                        </a:rPr>
                        <a:t>School Climate and Culture</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1       Ineffective               </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2       Improvement Necessary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3       Effective/Implemented with Fidelity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4       Highly Effective</a:t>
                      </a:r>
                      <a:endParaRPr lang="en-US" sz="900" dirty="0">
                        <a:effectLst/>
                        <a:latin typeface="Calibri"/>
                        <a:ea typeface="Calibri"/>
                        <a:cs typeface="Times New Roman"/>
                      </a:endParaRPr>
                    </a:p>
                    <a:p>
                      <a:pPr marL="0" marR="0">
                        <a:lnSpc>
                          <a:spcPct val="115000"/>
                        </a:lnSpc>
                        <a:spcBef>
                          <a:spcPts val="0"/>
                        </a:spcBef>
                        <a:spcAft>
                          <a:spcPts val="0"/>
                        </a:spcAft>
                      </a:pPr>
                      <a:r>
                        <a:rPr lang="en-US" sz="900" dirty="0">
                          <a:effectLst/>
                          <a:latin typeface="Calibri"/>
                          <a:ea typeface="Times New Roman"/>
                          <a:cs typeface="Calibri"/>
                        </a:rPr>
                        <a:t> </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290593">
                <a:tc>
                  <a:txBody>
                    <a:bodyPr/>
                    <a:lstStyle/>
                    <a:p>
                      <a:pPr marL="0" marR="0">
                        <a:lnSpc>
                          <a:spcPct val="115000"/>
                        </a:lnSpc>
                        <a:spcBef>
                          <a:spcPts val="0"/>
                        </a:spcBef>
                        <a:spcAft>
                          <a:spcPts val="0"/>
                        </a:spcAft>
                      </a:pPr>
                      <a:r>
                        <a:rPr lang="en-US" sz="900" b="1" dirty="0">
                          <a:solidFill>
                            <a:srgbClr val="17365D"/>
                          </a:solidFill>
                          <a:effectLst/>
                          <a:latin typeface="Cambria"/>
                          <a:ea typeface="Times New Roman"/>
                          <a:cs typeface="Calibri"/>
                        </a:rPr>
                        <a:t>TURNAROUND PRINCIPLE 3:</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mbria"/>
                          <a:ea typeface="Times New Roman"/>
                          <a:cs typeface="Calibri"/>
                        </a:rPr>
                        <a:t>Effective Instruction</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700" dirty="0">
                          <a:effectLst/>
                          <a:latin typeface="Calibri"/>
                          <a:ea typeface="Times New Roman"/>
                          <a:cs typeface="Calibri"/>
                        </a:rPr>
                        <a:t>1       Ineffective               </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2       Improvement Necessary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3       Effective/Implemented with Fidelity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4       Highly Effective</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257085">
                <a:tc>
                  <a:txBody>
                    <a:bodyPr/>
                    <a:lstStyle/>
                    <a:p>
                      <a:pPr marL="0" marR="0">
                        <a:lnSpc>
                          <a:spcPct val="115000"/>
                        </a:lnSpc>
                        <a:spcBef>
                          <a:spcPts val="0"/>
                        </a:spcBef>
                        <a:spcAft>
                          <a:spcPts val="0"/>
                        </a:spcAft>
                      </a:pPr>
                      <a:r>
                        <a:rPr lang="en-US" sz="900" b="1" dirty="0">
                          <a:solidFill>
                            <a:srgbClr val="17365D"/>
                          </a:solidFill>
                          <a:effectLst/>
                          <a:latin typeface="Cambria"/>
                          <a:ea typeface="Times New Roman"/>
                          <a:cs typeface="Calibri"/>
                        </a:rPr>
                        <a:t>TURNAROUND PRINCIPLE 4:</a:t>
                      </a:r>
                      <a:endParaRPr lang="en-US" sz="900" dirty="0">
                        <a:effectLst/>
                        <a:latin typeface="Calibri"/>
                        <a:ea typeface="Calibri"/>
                        <a:cs typeface="Times New Roman"/>
                      </a:endParaRPr>
                    </a:p>
                    <a:p>
                      <a:pPr marL="0" marR="0">
                        <a:lnSpc>
                          <a:spcPct val="115000"/>
                        </a:lnSpc>
                        <a:spcBef>
                          <a:spcPts val="0"/>
                        </a:spcBef>
                        <a:spcAft>
                          <a:spcPts val="0"/>
                        </a:spcAft>
                      </a:pPr>
                      <a:r>
                        <a:rPr lang="en-US" sz="700" b="1" dirty="0">
                          <a:effectLst/>
                          <a:latin typeface="Cambria"/>
                          <a:ea typeface="Times New Roman"/>
                          <a:cs typeface="Calibri"/>
                        </a:rPr>
                        <a:t>Curriculum, Assessment &amp; Intervention System</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effectLst/>
                          <a:latin typeface="Calibri"/>
                          <a:ea typeface="Times New Roman"/>
                          <a:cs typeface="Calibri"/>
                        </a:rPr>
                        <a:t>1       Ineffective               </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2       Improvement Necessary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3       Effective/Implemented with Fidelity</a:t>
                      </a:r>
                      <a:endParaRPr lang="en-US" sz="900" dirty="0">
                        <a:effectLst/>
                        <a:latin typeface="Calibri"/>
                        <a:ea typeface="Calibri"/>
                        <a:cs typeface="Times New Roman"/>
                      </a:endParaRPr>
                    </a:p>
                    <a:p>
                      <a:pPr marL="0" marR="0">
                        <a:lnSpc>
                          <a:spcPct val="115000"/>
                        </a:lnSpc>
                        <a:spcBef>
                          <a:spcPts val="0"/>
                        </a:spcBef>
                        <a:spcAft>
                          <a:spcPts val="0"/>
                        </a:spcAft>
                      </a:pPr>
                      <a:r>
                        <a:rPr lang="en-US" sz="700" dirty="0">
                          <a:effectLst/>
                          <a:latin typeface="Calibri"/>
                          <a:ea typeface="Times New Roman"/>
                          <a:cs typeface="Calibri"/>
                        </a:rPr>
                        <a:t>4       Highly Effective</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Times New Roman"/>
                          <a:cs typeface="Calibri"/>
                        </a:rPr>
                        <a:t> </a:t>
                      </a:r>
                      <a:endParaRPr lang="en-US" sz="900" dirty="0">
                        <a:effectLst/>
                        <a:latin typeface="Calibri"/>
                        <a:ea typeface="Calibri"/>
                        <a:cs typeface="Times New Roman"/>
                      </a:endParaRPr>
                    </a:p>
                  </a:txBody>
                  <a:tcPr marL="53154" marR="5315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17365D"/>
                </a:solidFill>
                <a:effectLst/>
                <a:latin typeface="Cambria" pitchFamily="18" charset="0"/>
                <a:ea typeface="Calibri" pitchFamily="34" charset="0"/>
                <a:cs typeface="Times New Roman" pitchFamily="18" charset="0"/>
              </a:rPr>
              <a:t>Preliminary On-Site Monitoring Summary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8002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1392159"/>
              </p:ext>
            </p:extLst>
          </p:nvPr>
        </p:nvGraphicFramePr>
        <p:xfrm>
          <a:off x="533400" y="609600"/>
          <a:ext cx="7924800" cy="5458361"/>
        </p:xfrm>
        <a:graphic>
          <a:graphicData uri="http://schemas.openxmlformats.org/drawingml/2006/table">
            <a:tbl>
              <a:tblPr firstRow="1" firstCol="1" bandRow="1"/>
              <a:tblGrid>
                <a:gridCol w="1876593"/>
                <a:gridCol w="2905230"/>
                <a:gridCol w="3142977"/>
              </a:tblGrid>
              <a:tr h="935678">
                <a:tc>
                  <a:txBody>
                    <a:bodyPr/>
                    <a:lstStyle/>
                    <a:p>
                      <a:pPr marL="0" marR="0">
                        <a:lnSpc>
                          <a:spcPct val="115000"/>
                        </a:lnSpc>
                        <a:spcBef>
                          <a:spcPts val="0"/>
                        </a:spcBef>
                        <a:spcAft>
                          <a:spcPts val="0"/>
                        </a:spcAft>
                      </a:pPr>
                      <a:r>
                        <a:rPr lang="en-US" sz="800" b="1" dirty="0">
                          <a:solidFill>
                            <a:srgbClr val="17365D"/>
                          </a:solidFill>
                          <a:effectLst/>
                          <a:latin typeface="Cambria"/>
                          <a:ea typeface="Times New Roman"/>
                          <a:cs typeface="Calibri"/>
                        </a:rPr>
                        <a:t>TURNAROUND PRINCIPLE 5:</a:t>
                      </a:r>
                      <a:endParaRPr lang="en-US" sz="700" dirty="0">
                        <a:effectLst/>
                        <a:latin typeface="Calibri"/>
                        <a:ea typeface="Calibri"/>
                        <a:cs typeface="Times New Roman"/>
                      </a:endParaRPr>
                    </a:p>
                    <a:p>
                      <a:pPr marL="0" marR="0">
                        <a:lnSpc>
                          <a:spcPct val="115000"/>
                        </a:lnSpc>
                        <a:spcBef>
                          <a:spcPts val="0"/>
                        </a:spcBef>
                        <a:spcAft>
                          <a:spcPts val="0"/>
                        </a:spcAft>
                      </a:pPr>
                      <a:r>
                        <a:rPr lang="en-US" sz="600" b="1" dirty="0">
                          <a:effectLst/>
                          <a:latin typeface="Cambria"/>
                          <a:ea typeface="Times New Roman"/>
                          <a:cs typeface="Calibri"/>
                        </a:rPr>
                        <a:t>Effective Staffing Practices</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b="1" dirty="0">
                          <a:effectLst/>
                          <a:latin typeface="Cambria"/>
                          <a:ea typeface="Times New Roman"/>
                          <a:cs typeface="Calibri"/>
                        </a:rPr>
                        <a:t>1       Ineffective               </a:t>
                      </a:r>
                      <a:endParaRPr lang="en-US" sz="700" dirty="0">
                        <a:effectLst/>
                        <a:latin typeface="Calibri"/>
                        <a:ea typeface="Calibri"/>
                        <a:cs typeface="Times New Roman"/>
                      </a:endParaRPr>
                    </a:p>
                    <a:p>
                      <a:pPr marL="0" marR="0">
                        <a:lnSpc>
                          <a:spcPct val="115000"/>
                        </a:lnSpc>
                        <a:spcBef>
                          <a:spcPts val="0"/>
                        </a:spcBef>
                        <a:spcAft>
                          <a:spcPts val="0"/>
                        </a:spcAft>
                      </a:pPr>
                      <a:r>
                        <a:rPr lang="en-US" sz="600" b="1" dirty="0">
                          <a:effectLst/>
                          <a:latin typeface="Cambria"/>
                          <a:ea typeface="Times New Roman"/>
                          <a:cs typeface="Calibri"/>
                        </a:rPr>
                        <a:t>2       Improvement Necessary</a:t>
                      </a:r>
                      <a:endParaRPr lang="en-US" sz="700" dirty="0">
                        <a:effectLst/>
                        <a:latin typeface="Calibri"/>
                        <a:ea typeface="Calibri"/>
                        <a:cs typeface="Times New Roman"/>
                      </a:endParaRPr>
                    </a:p>
                    <a:p>
                      <a:pPr marL="0" marR="0">
                        <a:lnSpc>
                          <a:spcPct val="115000"/>
                        </a:lnSpc>
                        <a:spcBef>
                          <a:spcPts val="0"/>
                        </a:spcBef>
                        <a:spcAft>
                          <a:spcPts val="0"/>
                        </a:spcAft>
                      </a:pPr>
                      <a:r>
                        <a:rPr lang="en-US" sz="600" b="1" dirty="0">
                          <a:effectLst/>
                          <a:latin typeface="Cambria"/>
                          <a:ea typeface="Times New Roman"/>
                          <a:cs typeface="Calibri"/>
                        </a:rPr>
                        <a:t>3       Effective/Implemented with Fidelity</a:t>
                      </a:r>
                      <a:endParaRPr lang="en-US" sz="700" dirty="0">
                        <a:effectLst/>
                        <a:latin typeface="Calibri"/>
                        <a:ea typeface="Calibri"/>
                        <a:cs typeface="Times New Roman"/>
                      </a:endParaRPr>
                    </a:p>
                    <a:p>
                      <a:pPr marL="0" marR="0">
                        <a:lnSpc>
                          <a:spcPct val="115000"/>
                        </a:lnSpc>
                        <a:spcBef>
                          <a:spcPts val="0"/>
                        </a:spcBef>
                        <a:spcAft>
                          <a:spcPts val="0"/>
                        </a:spcAft>
                      </a:pPr>
                      <a:r>
                        <a:rPr lang="en-US" sz="600" b="1" dirty="0">
                          <a:effectLst/>
                          <a:latin typeface="Cambria"/>
                          <a:ea typeface="Times New Roman"/>
                          <a:cs typeface="Calibri"/>
                        </a:rPr>
                        <a:t>4       Highly Effective</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030247">
                <a:tc>
                  <a:txBody>
                    <a:bodyPr/>
                    <a:lstStyle/>
                    <a:p>
                      <a:pPr marL="0" marR="0">
                        <a:lnSpc>
                          <a:spcPct val="115000"/>
                        </a:lnSpc>
                        <a:spcBef>
                          <a:spcPts val="0"/>
                        </a:spcBef>
                        <a:spcAft>
                          <a:spcPts val="0"/>
                        </a:spcAft>
                      </a:pPr>
                      <a:r>
                        <a:rPr lang="en-US" sz="800" b="1" dirty="0">
                          <a:solidFill>
                            <a:srgbClr val="17365D"/>
                          </a:solidFill>
                          <a:effectLst/>
                          <a:latin typeface="Cambria"/>
                          <a:ea typeface="Times New Roman"/>
                          <a:cs typeface="Calibri"/>
                        </a:rPr>
                        <a:t>TURNAROUND PRINCIPLE 6:</a:t>
                      </a:r>
                      <a:endParaRPr lang="en-US" sz="700" dirty="0">
                        <a:effectLst/>
                        <a:latin typeface="Calibri"/>
                        <a:ea typeface="Calibri"/>
                        <a:cs typeface="Times New Roman"/>
                      </a:endParaRPr>
                    </a:p>
                    <a:p>
                      <a:pPr marL="0" marR="0">
                        <a:lnSpc>
                          <a:spcPct val="115000"/>
                        </a:lnSpc>
                        <a:spcBef>
                          <a:spcPts val="0"/>
                        </a:spcBef>
                        <a:spcAft>
                          <a:spcPts val="0"/>
                        </a:spcAft>
                      </a:pPr>
                      <a:r>
                        <a:rPr lang="en-US" sz="600" b="1" dirty="0">
                          <a:effectLst/>
                          <a:latin typeface="Cambria"/>
                          <a:ea typeface="Times New Roman"/>
                          <a:cs typeface="Calibri"/>
                        </a:rPr>
                        <a:t>Enabling the Effective Use of Data</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600" dirty="0">
                          <a:effectLst/>
                          <a:latin typeface="Calibri"/>
                          <a:ea typeface="Times New Roman"/>
                          <a:cs typeface="Calibri"/>
                        </a:rPr>
                        <a:t>1       Ineffective               </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2       Improvement Necessary</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3       Effective/Implemented with Fidelity</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4       Highly Effective</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800" dirty="0">
                          <a:effectLst/>
                          <a:latin typeface="Calibri"/>
                          <a:ea typeface="Times New Roman"/>
                          <a:cs typeface="Calibri"/>
                        </a:rPr>
                        <a:t> </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33750">
                <a:tc>
                  <a:txBody>
                    <a:bodyPr/>
                    <a:lstStyle/>
                    <a:p>
                      <a:pPr marL="0" marR="0">
                        <a:lnSpc>
                          <a:spcPct val="115000"/>
                        </a:lnSpc>
                        <a:spcBef>
                          <a:spcPts val="0"/>
                        </a:spcBef>
                        <a:spcAft>
                          <a:spcPts val="0"/>
                        </a:spcAft>
                      </a:pPr>
                      <a:r>
                        <a:rPr lang="en-US" sz="800" b="1" dirty="0">
                          <a:solidFill>
                            <a:srgbClr val="17365D"/>
                          </a:solidFill>
                          <a:effectLst/>
                          <a:latin typeface="Cambria"/>
                          <a:ea typeface="Times New Roman"/>
                          <a:cs typeface="Calibri"/>
                        </a:rPr>
                        <a:t>TURNAROUND PRINCIPLE 7:</a:t>
                      </a:r>
                      <a:endParaRPr lang="en-US" sz="700" dirty="0">
                        <a:effectLst/>
                        <a:latin typeface="Calibri"/>
                        <a:ea typeface="Calibri"/>
                        <a:cs typeface="Times New Roman"/>
                      </a:endParaRPr>
                    </a:p>
                    <a:p>
                      <a:pPr marL="0" marR="0">
                        <a:lnSpc>
                          <a:spcPct val="115000"/>
                        </a:lnSpc>
                        <a:spcBef>
                          <a:spcPts val="0"/>
                        </a:spcBef>
                        <a:spcAft>
                          <a:spcPts val="0"/>
                        </a:spcAft>
                      </a:pPr>
                      <a:r>
                        <a:rPr lang="en-US" sz="600" b="1" dirty="0">
                          <a:effectLst/>
                          <a:latin typeface="Cambria"/>
                          <a:ea typeface="Times New Roman"/>
                          <a:cs typeface="Calibri"/>
                        </a:rPr>
                        <a:t>Effective Use of Time</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Calibri"/>
                          <a:ea typeface="Times New Roman"/>
                          <a:cs typeface="Calibri"/>
                        </a:rPr>
                        <a:t>1       Ineffective               </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2       Improvement Necessary</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3       Effective/Implemented with Fidelity</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4       Highly Effective</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Calibri"/>
                          <a:ea typeface="Times New Roman"/>
                          <a:cs typeface="Calibri"/>
                        </a:rPr>
                        <a:t> </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111304">
                <a:tc>
                  <a:txBody>
                    <a:bodyPr/>
                    <a:lstStyle/>
                    <a:p>
                      <a:pPr marL="0" marR="0">
                        <a:lnSpc>
                          <a:spcPct val="115000"/>
                        </a:lnSpc>
                        <a:spcBef>
                          <a:spcPts val="0"/>
                        </a:spcBef>
                        <a:spcAft>
                          <a:spcPts val="0"/>
                        </a:spcAft>
                      </a:pPr>
                      <a:r>
                        <a:rPr lang="en-US" sz="800" b="1" dirty="0">
                          <a:solidFill>
                            <a:srgbClr val="17365D"/>
                          </a:solidFill>
                          <a:effectLst/>
                          <a:latin typeface="Cambria"/>
                          <a:ea typeface="Times New Roman"/>
                          <a:cs typeface="Calibri"/>
                        </a:rPr>
                        <a:t>TURNAROUND PRINCIPLE 8:</a:t>
                      </a:r>
                      <a:endParaRPr lang="en-US" sz="700" dirty="0">
                        <a:effectLst/>
                        <a:latin typeface="Calibri"/>
                        <a:ea typeface="Calibri"/>
                        <a:cs typeface="Times New Roman"/>
                      </a:endParaRPr>
                    </a:p>
                    <a:p>
                      <a:pPr marL="0" marR="0">
                        <a:lnSpc>
                          <a:spcPct val="115000"/>
                        </a:lnSpc>
                        <a:spcBef>
                          <a:spcPts val="0"/>
                        </a:spcBef>
                        <a:spcAft>
                          <a:spcPts val="0"/>
                        </a:spcAft>
                      </a:pPr>
                      <a:r>
                        <a:rPr lang="en-US" sz="600" b="1" dirty="0">
                          <a:effectLst/>
                          <a:latin typeface="Cambria"/>
                          <a:ea typeface="Times New Roman"/>
                          <a:cs typeface="Calibri"/>
                        </a:rPr>
                        <a:t>Effective Family and Community Engagement</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600" dirty="0">
                          <a:effectLst/>
                          <a:latin typeface="Calibri"/>
                          <a:ea typeface="Times New Roman"/>
                          <a:cs typeface="Calibri"/>
                        </a:rPr>
                        <a:t>1       Ineffective               </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2       Improvement Necessary</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3       Effective/Implemented with Fidelity</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Times New Roman"/>
                          <a:cs typeface="Calibri"/>
                        </a:rPr>
                        <a:t>4       Highly Effective</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800" dirty="0">
                          <a:effectLst/>
                          <a:latin typeface="Calibri"/>
                          <a:ea typeface="Times New Roman"/>
                          <a:cs typeface="Calibri"/>
                        </a:rPr>
                        <a:t> </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347382">
                <a:tc gridSpan="3">
                  <a:txBody>
                    <a:bodyPr/>
                    <a:lstStyle/>
                    <a:p>
                      <a:pPr marL="0" marR="0">
                        <a:lnSpc>
                          <a:spcPct val="115000"/>
                        </a:lnSpc>
                        <a:spcBef>
                          <a:spcPts val="0"/>
                        </a:spcBef>
                        <a:spcAft>
                          <a:spcPts val="0"/>
                        </a:spcAft>
                      </a:pPr>
                      <a:r>
                        <a:rPr lang="en-US" sz="800" b="1" dirty="0">
                          <a:effectLst/>
                          <a:latin typeface="Cambria"/>
                          <a:ea typeface="Times New Roman"/>
                          <a:cs typeface="Calibri"/>
                        </a:rPr>
                        <a:t>Additional Comments:</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p>
                      <a:pPr marL="0" marR="0">
                        <a:lnSpc>
                          <a:spcPct val="115000"/>
                        </a:lnSpc>
                        <a:spcBef>
                          <a:spcPts val="0"/>
                        </a:spcBef>
                        <a:spcAft>
                          <a:spcPts val="0"/>
                        </a:spcAft>
                      </a:pPr>
                      <a:r>
                        <a:rPr lang="en-US" sz="800" b="1" dirty="0">
                          <a:effectLst/>
                          <a:latin typeface="Cambria"/>
                          <a:ea typeface="Times New Roman"/>
                          <a:cs typeface="Calibri"/>
                        </a:rPr>
                        <a:t> </a:t>
                      </a:r>
                      <a:endParaRPr lang="en-US" sz="700" dirty="0">
                        <a:effectLst/>
                        <a:latin typeface="Calibri"/>
                        <a:ea typeface="Calibri"/>
                        <a:cs typeface="Times New Roman"/>
                      </a:endParaRPr>
                    </a:p>
                  </a:txBody>
                  <a:tcPr marL="44986" marR="449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048499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40" y="1056362"/>
            <a:ext cx="9003401" cy="53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4286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752598"/>
            <a:ext cx="8899669"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953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83252458"/>
              </p:ext>
            </p:extLst>
          </p:nvPr>
        </p:nvGraphicFramePr>
        <p:xfrm>
          <a:off x="545790" y="1810012"/>
          <a:ext cx="8229599" cy="3291840"/>
        </p:xfrm>
        <a:graphic>
          <a:graphicData uri="http://schemas.openxmlformats.org/drawingml/2006/table">
            <a:tbl>
              <a:tblPr firstRow="1" firstCol="1" bandRow="1"/>
              <a:tblGrid>
                <a:gridCol w="1922435"/>
                <a:gridCol w="1576791"/>
                <a:gridCol w="1576791"/>
                <a:gridCol w="1576791"/>
                <a:gridCol w="1576791"/>
              </a:tblGrid>
              <a:tr h="340995">
                <a:tc>
                  <a:txBody>
                    <a:bodyPr/>
                    <a:lstStyle/>
                    <a:p>
                      <a:pPr marL="0" marR="0" algn="ctr">
                        <a:lnSpc>
                          <a:spcPct val="115000"/>
                        </a:lnSpc>
                        <a:spcBef>
                          <a:spcPts val="0"/>
                        </a:spcBef>
                        <a:spcAft>
                          <a:spcPts val="0"/>
                        </a:spcAft>
                      </a:pPr>
                      <a:r>
                        <a:rPr lang="en-US" sz="1100" b="1" i="1" dirty="0">
                          <a:effectLst/>
                          <a:latin typeface="Calibri"/>
                          <a:ea typeface="Calibri"/>
                          <a:cs typeface="Times New Roman"/>
                        </a:rPr>
                        <a:t>Turnaround Principle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marR="0" algn="ctr">
                        <a:lnSpc>
                          <a:spcPct val="115000"/>
                        </a:lnSpc>
                        <a:spcBef>
                          <a:spcPts val="0"/>
                        </a:spcBef>
                        <a:spcAft>
                          <a:spcPts val="0"/>
                        </a:spcAft>
                      </a:pPr>
                      <a:r>
                        <a:rPr lang="en-US" sz="1100" b="1" i="1" dirty="0">
                          <a:effectLst/>
                          <a:latin typeface="Calibri"/>
                          <a:ea typeface="Calibri"/>
                          <a:cs typeface="Times New Roman"/>
                        </a:rPr>
                        <a:t>Ineffective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marR="0" algn="ctr">
                        <a:lnSpc>
                          <a:spcPct val="115000"/>
                        </a:lnSpc>
                        <a:spcBef>
                          <a:spcPts val="0"/>
                        </a:spcBef>
                        <a:spcAft>
                          <a:spcPts val="0"/>
                        </a:spcAft>
                      </a:pPr>
                      <a:r>
                        <a:rPr lang="en-US" sz="1100" b="1" i="1" dirty="0">
                          <a:effectLst/>
                          <a:latin typeface="Calibri"/>
                          <a:ea typeface="Calibri"/>
                          <a:cs typeface="Times New Roman"/>
                        </a:rPr>
                        <a:t>Improvement Necessary</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marR="0" algn="ctr">
                        <a:lnSpc>
                          <a:spcPct val="115000"/>
                        </a:lnSpc>
                        <a:spcBef>
                          <a:spcPts val="0"/>
                        </a:spcBef>
                        <a:spcAft>
                          <a:spcPts val="0"/>
                        </a:spcAft>
                      </a:pPr>
                      <a:r>
                        <a:rPr lang="en-US" sz="1100" b="1" i="1" dirty="0">
                          <a:effectLst/>
                          <a:latin typeface="Calibri"/>
                          <a:ea typeface="Calibri"/>
                          <a:cs typeface="Times New Roman"/>
                        </a:rPr>
                        <a:t>Effective/Implemented with Fidelity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marR="0" algn="ctr">
                        <a:lnSpc>
                          <a:spcPct val="115000"/>
                        </a:lnSpc>
                        <a:spcBef>
                          <a:spcPts val="0"/>
                        </a:spcBef>
                        <a:spcAft>
                          <a:spcPts val="0"/>
                        </a:spcAft>
                      </a:pPr>
                      <a:r>
                        <a:rPr lang="en-US" sz="1100" b="1" i="1" dirty="0">
                          <a:effectLst/>
                          <a:latin typeface="Calibri"/>
                          <a:ea typeface="Calibri"/>
                          <a:cs typeface="Times New Roman"/>
                        </a:rPr>
                        <a:t>Highly Effective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School Leadership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School Climate &amp; 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Effective Instruction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Curriculum, Assessment &amp; Intervention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Effective Staffing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Enabling the Effective Use of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Effective Use of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5">
                <a:tc>
                  <a:txBody>
                    <a:bodyPr/>
                    <a:lstStyle/>
                    <a:p>
                      <a:pPr marL="342900" marR="0" lvl="0" indent="-342900">
                        <a:lnSpc>
                          <a:spcPct val="115000"/>
                        </a:lnSpc>
                        <a:spcBef>
                          <a:spcPts val="0"/>
                        </a:spcBef>
                        <a:spcAft>
                          <a:spcPts val="0"/>
                        </a:spcAft>
                        <a:buFont typeface="+mj-lt"/>
                        <a:buAutoNum type="arabicPeriod"/>
                      </a:pPr>
                      <a:r>
                        <a:rPr lang="en-US" sz="1100" dirty="0">
                          <a:effectLst/>
                          <a:latin typeface="Calibri"/>
                          <a:ea typeface="Calibri"/>
                          <a:cs typeface="Times New Roman"/>
                        </a:rPr>
                        <a:t>Effective Family &amp; Community Engagement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04800" y="746632"/>
            <a:ext cx="8470589"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Summative Rubric Summary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School Name ____________________________________________________________  	Corporation #___________ School # _________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Date of Visit _________________________  Outreach Coordinator Name: ___________________________________________________</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28600" y="5638800"/>
            <a:ext cx="8458200" cy="769441"/>
          </a:xfrm>
          <a:prstGeom prst="rect">
            <a:avLst/>
          </a:prstGeom>
          <a:noFill/>
        </p:spPr>
        <p:txBody>
          <a:bodyPr wrap="square" rtlCol="0">
            <a:spAutoFit/>
          </a:bodyPr>
          <a:lstStyle/>
          <a:p>
            <a:pPr lvl="0" eaLnBrk="0" fontAlgn="base" hangingPunct="0">
              <a:spcBef>
                <a:spcPct val="0"/>
              </a:spcBef>
              <a:spcAft>
                <a:spcPct val="0"/>
              </a:spcAft>
            </a:pPr>
            <a:r>
              <a:rPr lang="en-US" sz="1100" dirty="0">
                <a:solidFill>
                  <a:prstClr val="black"/>
                </a:solidFill>
                <a:latin typeface="Calibri" pitchFamily="34" charset="0"/>
                <a:ea typeface="Calibri" pitchFamily="34" charset="0"/>
                <a:cs typeface="Times New Roman" pitchFamily="18" charset="0"/>
              </a:rPr>
              <a:t>As a result of the Outreach Division of School Improvement monitoring visit, the above named school is found to be performing at the indicated level.  N/A indicates that the focus school has not identified that principle as a focus in their plan. Priority schools are evaluated in all eight (8) areas. Summary page should be submitted to Assistant Superintendent of Outreach no later than June 15.  </a:t>
            </a:r>
            <a:endParaRPr lang="en-US" sz="800" dirty="0">
              <a:solidFill>
                <a:prstClr val="black"/>
              </a:solidFill>
              <a:latin typeface="Arial" pitchFamily="34" charset="0"/>
              <a:cs typeface="Arial" pitchFamily="34" charset="0"/>
            </a:endParaRPr>
          </a:p>
          <a:p>
            <a:pPr lvl="0" eaLnBrk="0" fontAlgn="base" hangingPunct="0">
              <a:spcBef>
                <a:spcPct val="0"/>
              </a:spcBef>
              <a:spcAft>
                <a:spcPct val="0"/>
              </a:spcAft>
            </a:pPr>
            <a:r>
              <a:rPr lang="en-US" sz="1100" dirty="0">
                <a:solidFill>
                  <a:prstClr val="black"/>
                </a:solidFill>
                <a:latin typeface="Calibri" pitchFamily="34" charset="0"/>
                <a:ea typeface="Calibri" pitchFamily="34" charset="0"/>
                <a:cs typeface="Times New Roman" pitchFamily="18" charset="0"/>
              </a:rPr>
              <a:t>Outreach Coordinator Signature _______________________________________________________ Date ___________________________</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7415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3733800"/>
          </a:xfrm>
        </p:spPr>
        <p:txBody>
          <a:bodyPr>
            <a:normAutofit fontScale="90000"/>
          </a:bodyPr>
          <a:lstStyle/>
          <a:p>
            <a:r>
              <a:rPr lang="en-US" dirty="0" smtClean="0"/>
              <a:t/>
            </a:r>
            <a:br>
              <a:rPr lang="en-US" dirty="0" smtClean="0"/>
            </a:br>
            <a:r>
              <a:rPr lang="en-US" sz="4000" dirty="0" smtClean="0"/>
              <a:t>Waiver Design</a:t>
            </a:r>
            <a:r>
              <a:rPr lang="en-US" dirty="0" smtClean="0"/>
              <a:t/>
            </a:r>
            <a:br>
              <a:rPr lang="en-US" dirty="0" smtClean="0"/>
            </a:br>
            <a:r>
              <a:rPr lang="en-US" dirty="0" smtClean="0"/>
              <a:t/>
            </a:r>
            <a:br>
              <a:rPr lang="en-US" dirty="0" smtClean="0"/>
            </a:br>
            <a:r>
              <a:rPr lang="en-US" sz="1800" b="1" dirty="0" smtClean="0"/>
              <a:t>SEA Systems &amp; Processes</a:t>
            </a:r>
            <a:r>
              <a:rPr lang="en-US" sz="1800" dirty="0" smtClean="0"/>
              <a:t>: </a:t>
            </a:r>
            <a:br>
              <a:rPr lang="en-US" sz="1800" dirty="0" smtClean="0"/>
            </a:br>
            <a:r>
              <a:rPr lang="en-US" sz="1800" i="1" dirty="0" smtClean="0"/>
              <a:t>Monitoring</a:t>
            </a:r>
            <a:br>
              <a:rPr lang="en-US" sz="1800" i="1" dirty="0" smtClean="0"/>
            </a:br>
            <a:r>
              <a:rPr lang="en-US" sz="1800" i="1" dirty="0" smtClean="0"/>
              <a:t>Technical Assistance</a:t>
            </a:r>
            <a:br>
              <a:rPr lang="en-US" sz="1800" i="1" dirty="0" smtClean="0"/>
            </a:br>
            <a:r>
              <a:rPr lang="en-US" sz="1800" i="1" dirty="0" smtClean="0"/>
              <a:t> Data Collection &amp; Use </a:t>
            </a:r>
            <a:br>
              <a:rPr lang="en-US" sz="1800" i="1" dirty="0" smtClean="0"/>
            </a:br>
            <a:r>
              <a:rPr lang="en-US" sz="1800" i="1" dirty="0" smtClean="0"/>
              <a:t> Family &amp; Community Engagement and Outreach</a:t>
            </a:r>
            <a:br>
              <a:rPr lang="en-US" sz="1800" i="1" dirty="0" smtClean="0"/>
            </a:br>
            <a:r>
              <a:rPr lang="en-US" sz="1800" i="1" dirty="0" smtClean="0"/>
              <a:t/>
            </a:r>
            <a:br>
              <a:rPr lang="en-US" sz="1800" i="1" dirty="0" smtClean="0"/>
            </a:br>
            <a:r>
              <a:rPr lang="en-US" sz="1800" b="1" dirty="0" smtClean="0"/>
              <a:t>Principle 1- </a:t>
            </a:r>
            <a:r>
              <a:rPr lang="en-US" sz="1800" dirty="0" smtClean="0"/>
              <a:t>College and Career Ready Expectations for All Students</a:t>
            </a:r>
            <a:br>
              <a:rPr lang="en-US" sz="1800" dirty="0" smtClean="0"/>
            </a:br>
            <a:r>
              <a:rPr lang="en-US" sz="1800" dirty="0" smtClean="0"/>
              <a:t/>
            </a:r>
            <a:br>
              <a:rPr lang="en-US" sz="1800" dirty="0" smtClean="0"/>
            </a:br>
            <a:r>
              <a:rPr lang="en-US" sz="1800" b="1" dirty="0" smtClean="0"/>
              <a:t>Principle 2</a:t>
            </a:r>
            <a:r>
              <a:rPr lang="en-US" sz="1800" dirty="0" smtClean="0"/>
              <a:t>- State Developed Differentiated Recognition, Accountability and Support</a:t>
            </a:r>
            <a:br>
              <a:rPr lang="en-US" sz="1800" dirty="0" smtClean="0"/>
            </a:br>
            <a:r>
              <a:rPr lang="en-US" sz="1800" dirty="0" smtClean="0"/>
              <a:t/>
            </a:r>
            <a:br>
              <a:rPr lang="en-US" sz="1800" dirty="0" smtClean="0"/>
            </a:br>
            <a:r>
              <a:rPr lang="en-US" sz="1800" b="1" dirty="0" smtClean="0"/>
              <a:t>Principle 3</a:t>
            </a:r>
            <a:r>
              <a:rPr lang="en-US" sz="1800" dirty="0" smtClean="0"/>
              <a:t>-Supporing Effective Instruction and Leadership</a:t>
            </a:r>
            <a:endParaRPr lang="en-US" sz="1800" dirty="0"/>
          </a:p>
        </p:txBody>
      </p:sp>
    </p:spTree>
    <p:extLst>
      <p:ext uri="{BB962C8B-B14F-4D97-AF65-F5344CB8AC3E}">
        <p14:creationId xmlns:p14="http://schemas.microsoft.com/office/powerpoint/2010/main" val="25933047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036523"/>
            <a:ext cx="7620000" cy="2123658"/>
          </a:xfrm>
          <a:prstGeom prst="rect">
            <a:avLst/>
          </a:prstGeom>
          <a:noFill/>
        </p:spPr>
        <p:txBody>
          <a:bodyPr wrap="square" rtlCol="0">
            <a:spAutoFit/>
          </a:bodyPr>
          <a:lstStyle/>
          <a:p>
            <a:pPr algn="ct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a:t>
            </a:r>
            <a:r>
              <a:rPr lang="en-US" sz="2000" b="1" dirty="0" smtClean="0">
                <a:solidFill>
                  <a:srgbClr val="FF0000"/>
                </a:solidFill>
                <a:latin typeface="Californian FB" pitchFamily="18" charset="0"/>
              </a:rPr>
              <a:t>Complete</a:t>
            </a:r>
            <a:r>
              <a:rPr lang="en-US" sz="2000" b="1" dirty="0" smtClean="0">
                <a:latin typeface="Californian FB" pitchFamily="18" charset="0"/>
              </a:rPr>
              <a:t> and Amendment Impetus)</a:t>
            </a:r>
          </a:p>
          <a:p>
            <a:pPr algn="ctr"/>
            <a:endParaRPr lang="en-US" sz="2000" b="1" dirty="0" smtClean="0">
              <a:latin typeface="Californian FB" pitchFamily="18" charset="0"/>
            </a:endParaRPr>
          </a:p>
          <a:p>
            <a:pPr marL="342900" indent="-342900">
              <a:buFont typeface="Wingdings" pitchFamily="2" charset="2"/>
              <a:buChar char="ü"/>
            </a:pPr>
            <a:r>
              <a:rPr lang="en-US" sz="2400" dirty="0" smtClean="0"/>
              <a:t>Created documents and process to ensure strong leadership in all Priority Schools.</a:t>
            </a:r>
          </a:p>
          <a:p>
            <a:pPr algn="ctr"/>
            <a:endParaRPr lang="en-US" sz="2400" dirty="0" smtClean="0"/>
          </a:p>
        </p:txBody>
      </p:sp>
    </p:spTree>
    <p:extLst>
      <p:ext uri="{BB962C8B-B14F-4D97-AF65-F5344CB8AC3E}">
        <p14:creationId xmlns:p14="http://schemas.microsoft.com/office/powerpoint/2010/main" val="30114621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7385" y="263357"/>
            <a:ext cx="5839216" cy="649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846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14400"/>
            <a:ext cx="5956300" cy="474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168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38199"/>
            <a:ext cx="7560743" cy="39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1384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77162915"/>
              </p:ext>
            </p:extLst>
          </p:nvPr>
        </p:nvGraphicFramePr>
        <p:xfrm>
          <a:off x="1135693" y="1837477"/>
          <a:ext cx="7086600" cy="4058186"/>
        </p:xfrm>
        <a:graphic>
          <a:graphicData uri="http://schemas.openxmlformats.org/presentationml/2006/ole">
            <mc:AlternateContent xmlns:mc="http://schemas.openxmlformats.org/markup-compatibility/2006">
              <mc:Choice xmlns:v="urn:schemas-microsoft-com:vml" Requires="v">
                <p:oleObj spid="_x0000_s21518" name="Document" r:id="rId3" imgW="12113973" imgH="6935849" progId="Word.Document.12">
                  <p:embed/>
                </p:oleObj>
              </mc:Choice>
              <mc:Fallback>
                <p:oleObj name="Document" r:id="rId3" imgW="12113973" imgH="6935849" progId="Word.Document.12">
                  <p:embed/>
                  <p:pic>
                    <p:nvPicPr>
                      <p:cNvPr id="0" name=""/>
                      <p:cNvPicPr/>
                      <p:nvPr/>
                    </p:nvPicPr>
                    <p:blipFill>
                      <a:blip r:embed="rId4"/>
                      <a:stretch>
                        <a:fillRect/>
                      </a:stretch>
                    </p:blipFill>
                    <p:spPr>
                      <a:xfrm>
                        <a:off x="1135693" y="1837477"/>
                        <a:ext cx="7086600" cy="4058186"/>
                      </a:xfrm>
                      <a:prstGeom prst="rect">
                        <a:avLst/>
                      </a:prstGeom>
                    </p:spPr>
                  </p:pic>
                </p:oleObj>
              </mc:Fallback>
            </mc:AlternateContent>
          </a:graphicData>
        </a:graphic>
      </p:graphicFrame>
      <p:sp>
        <p:nvSpPr>
          <p:cNvPr id="5" name="Rectangle 4"/>
          <p:cNvSpPr/>
          <p:nvPr/>
        </p:nvSpPr>
        <p:spPr>
          <a:xfrm>
            <a:off x="457200" y="152400"/>
            <a:ext cx="7772400" cy="1685077"/>
          </a:xfrm>
          <a:prstGeom prst="rect">
            <a:avLst/>
          </a:prstGeom>
        </p:spPr>
        <p:txBody>
          <a:bodyPr wrap="square">
            <a:spAutoFit/>
          </a:bodyPr>
          <a:lstStyle/>
          <a:p>
            <a:pPr>
              <a:lnSpc>
                <a:spcPct val="115000"/>
              </a:lnSpc>
              <a:spcAft>
                <a:spcPts val="1000"/>
              </a:spcAft>
              <a:tabLst>
                <a:tab pos="2971800" algn="ctr"/>
                <a:tab pos="5943600" algn="r"/>
              </a:tabLst>
            </a:pPr>
            <a:r>
              <a:rPr lang="en-US" u="sng" dirty="0">
                <a:ea typeface="Times New Roman"/>
                <a:cs typeface="Times New Roman"/>
              </a:rPr>
              <a:t>Ensuring Strong Leadership Principal Evaluation and Superintendent Verification</a:t>
            </a:r>
            <a:r>
              <a:rPr lang="en-US" dirty="0">
                <a:ea typeface="Times New Roman"/>
                <a:cs typeface="Times New Roman"/>
              </a:rPr>
              <a:t>.  Principals must be evaluated as effective on all indicators to successfully meet the foundational requirements of being able to lead the turnaround work.  The Superintendent Verification is Due by February 28, 2014 to the Indiana Department of Education. </a:t>
            </a:r>
          </a:p>
        </p:txBody>
      </p:sp>
    </p:spTree>
    <p:extLst>
      <p:ext uri="{BB962C8B-B14F-4D97-AF65-F5344CB8AC3E}">
        <p14:creationId xmlns:p14="http://schemas.microsoft.com/office/powerpoint/2010/main" val="32442055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258945"/>
              </p:ext>
            </p:extLst>
          </p:nvPr>
        </p:nvGraphicFramePr>
        <p:xfrm>
          <a:off x="1143000" y="1219200"/>
          <a:ext cx="6781800" cy="5562600"/>
        </p:xfrm>
        <a:graphic>
          <a:graphicData uri="http://schemas.openxmlformats.org/drawingml/2006/table">
            <a:tbl>
              <a:tblPr firstRow="1" firstCol="1" bandRow="1"/>
              <a:tblGrid>
                <a:gridCol w="1695450"/>
                <a:gridCol w="1695450"/>
                <a:gridCol w="1695450"/>
                <a:gridCol w="1695450"/>
              </a:tblGrid>
              <a:tr h="308790">
                <a:tc>
                  <a:txBody>
                    <a:bodyPr/>
                    <a:lstStyle/>
                    <a:p>
                      <a:pPr marL="0" marR="0">
                        <a:lnSpc>
                          <a:spcPts val="1235"/>
                        </a:lnSpc>
                        <a:spcBef>
                          <a:spcPts val="0"/>
                        </a:spcBef>
                        <a:spcAft>
                          <a:spcPts val="0"/>
                        </a:spcAft>
                      </a:pPr>
                      <a:r>
                        <a:rPr lang="en-US" sz="700" b="1" spc="5" dirty="0">
                          <a:effectLst/>
                          <a:latin typeface="Garamond"/>
                          <a:ea typeface="Times New Roman"/>
                          <a:cs typeface="Garamond"/>
                        </a:rPr>
                        <a:t>Indicators of Principal Evaluation</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0"/>
                        </a:spcBef>
                        <a:spcAft>
                          <a:spcPts val="0"/>
                        </a:spcAft>
                        <a:tabLst>
                          <a:tab pos="254000" algn="l"/>
                        </a:tabLst>
                      </a:pPr>
                      <a:r>
                        <a:rPr lang="en-US" sz="700" b="1" dirty="0">
                          <a:effectLst/>
                          <a:latin typeface="Times New Roman"/>
                          <a:ea typeface="Times New Roman"/>
                          <a:cs typeface="Times New Roman"/>
                        </a:rPr>
                        <a:t>Sources of Possible Evidence</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dirty="0">
                          <a:effectLst/>
                          <a:latin typeface="Calibri"/>
                          <a:ea typeface="Times New Roman"/>
                          <a:cs typeface="Times New Roman"/>
                        </a:rPr>
                        <a:t>Evidence Provided</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dirty="0">
                          <a:effectLst/>
                          <a:latin typeface="Calibri"/>
                          <a:ea typeface="Times New Roman"/>
                          <a:cs typeface="Times New Roman"/>
                        </a:rPr>
                        <a:t>Evaluation of Evidence</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7169">
                <a:tc>
                  <a:txBody>
                    <a:bodyPr/>
                    <a:lstStyle/>
                    <a:p>
                      <a:pPr marL="0" marR="0">
                        <a:lnSpc>
                          <a:spcPts val="1235"/>
                        </a:lnSpc>
                        <a:spcBef>
                          <a:spcPts val="0"/>
                        </a:spcBef>
                        <a:spcAft>
                          <a:spcPts val="0"/>
                        </a:spcAft>
                      </a:pPr>
                      <a:r>
                        <a:rPr lang="en-US" sz="700" spc="5" dirty="0">
                          <a:effectLst/>
                          <a:latin typeface="Garamond"/>
                          <a:ea typeface="Times New Roman"/>
                          <a:cs typeface="Garamond"/>
                        </a:rPr>
                        <a:t>1.1</a:t>
                      </a:r>
                      <a:endParaRPr lang="en-US" sz="700" dirty="0">
                        <a:effectLst/>
                        <a:latin typeface="Calibri"/>
                        <a:ea typeface="Times New Roman"/>
                        <a:cs typeface="Times New Roman"/>
                      </a:endParaRPr>
                    </a:p>
                    <a:p>
                      <a:pPr marL="0" marR="0">
                        <a:lnSpc>
                          <a:spcPts val="1235"/>
                        </a:lnSpc>
                        <a:spcBef>
                          <a:spcPts val="0"/>
                        </a:spcBef>
                        <a:spcAft>
                          <a:spcPts val="0"/>
                        </a:spcAft>
                      </a:pPr>
                      <a:r>
                        <a:rPr lang="en-US" sz="700" spc="5" dirty="0">
                          <a:effectLst/>
                          <a:latin typeface="Garamond"/>
                          <a:ea typeface="Times New Roman"/>
                          <a:cs typeface="Garamond"/>
                        </a:rPr>
                        <a:t>T</a:t>
                      </a:r>
                      <a:r>
                        <a:rPr lang="en-US" sz="700" dirty="0">
                          <a:effectLst/>
                          <a:latin typeface="Garamond"/>
                          <a:ea typeface="Times New Roman"/>
                          <a:cs typeface="Garamond"/>
                        </a:rPr>
                        <a:t>he</a:t>
                      </a:r>
                      <a:r>
                        <a:rPr lang="en-US" sz="700" spc="-15" dirty="0">
                          <a:effectLst/>
                          <a:latin typeface="Garamond"/>
                          <a:ea typeface="Times New Roman"/>
                          <a:cs typeface="Garamond"/>
                        </a:rPr>
                        <a:t> </a:t>
                      </a:r>
                      <a:r>
                        <a:rPr lang="en-US" sz="700" spc="-10" dirty="0">
                          <a:effectLst/>
                          <a:latin typeface="Garamond"/>
                          <a:ea typeface="Times New Roman"/>
                          <a:cs typeface="Garamond"/>
                        </a:rPr>
                        <a:t>p</a:t>
                      </a:r>
                      <a:r>
                        <a:rPr lang="en-US" sz="700" spc="5" dirty="0">
                          <a:effectLst/>
                          <a:latin typeface="Garamond"/>
                          <a:ea typeface="Times New Roman"/>
                          <a:cs typeface="Garamond"/>
                        </a:rPr>
                        <a:t>r</a:t>
                      </a:r>
                      <a:r>
                        <a:rPr lang="en-US" sz="700" spc="-15" dirty="0">
                          <a:effectLst/>
                          <a:latin typeface="Garamond"/>
                          <a:ea typeface="Times New Roman"/>
                          <a:cs typeface="Garamond"/>
                        </a:rPr>
                        <a:t>i</a:t>
                      </a:r>
                      <a:r>
                        <a:rPr lang="en-US" sz="700" dirty="0">
                          <a:effectLst/>
                          <a:latin typeface="Garamond"/>
                          <a:ea typeface="Times New Roman"/>
                          <a:cs typeface="Garamond"/>
                        </a:rPr>
                        <a:t>n</a:t>
                      </a:r>
                      <a:r>
                        <a:rPr lang="en-US" sz="700" spc="-5" dirty="0">
                          <a:effectLst/>
                          <a:latin typeface="Garamond"/>
                          <a:ea typeface="Times New Roman"/>
                          <a:cs typeface="Garamond"/>
                        </a:rPr>
                        <a:t>c</a:t>
                      </a:r>
                      <a:r>
                        <a:rPr lang="en-US" sz="700" spc="-15" dirty="0">
                          <a:effectLst/>
                          <a:latin typeface="Garamond"/>
                          <a:ea typeface="Times New Roman"/>
                          <a:cs typeface="Garamond"/>
                        </a:rPr>
                        <a:t>i</a:t>
                      </a:r>
                      <a:r>
                        <a:rPr lang="en-US" sz="700" dirty="0">
                          <a:effectLst/>
                          <a:latin typeface="Garamond"/>
                          <a:ea typeface="Times New Roman"/>
                          <a:cs typeface="Garamond"/>
                        </a:rPr>
                        <a:t>p</a:t>
                      </a:r>
                      <a:r>
                        <a:rPr lang="en-US" sz="700" spc="-15" dirty="0">
                          <a:effectLst/>
                          <a:latin typeface="Garamond"/>
                          <a:ea typeface="Times New Roman"/>
                          <a:cs typeface="Garamond"/>
                        </a:rPr>
                        <a:t>a</a:t>
                      </a:r>
                      <a:r>
                        <a:rPr lang="en-US" sz="700" dirty="0">
                          <a:effectLst/>
                          <a:latin typeface="Garamond"/>
                          <a:ea typeface="Times New Roman"/>
                          <a:cs typeface="Garamond"/>
                        </a:rPr>
                        <a:t>l </a:t>
                      </a:r>
                      <a:r>
                        <a:rPr lang="en-US" sz="700" spc="-15" dirty="0">
                          <a:effectLst/>
                          <a:latin typeface="Garamond"/>
                          <a:ea typeface="Times New Roman"/>
                          <a:cs typeface="Garamond"/>
                        </a:rPr>
                        <a:t>u</a:t>
                      </a:r>
                      <a:r>
                        <a:rPr lang="en-US" sz="700" spc="5" dirty="0">
                          <a:effectLst/>
                          <a:latin typeface="Garamond"/>
                          <a:ea typeface="Times New Roman"/>
                          <a:cs typeface="Garamond"/>
                        </a:rPr>
                        <a:t>s</a:t>
                      </a:r>
                      <a:r>
                        <a:rPr lang="en-US" sz="700" spc="-15" dirty="0">
                          <a:effectLst/>
                          <a:latin typeface="Garamond"/>
                          <a:ea typeface="Times New Roman"/>
                          <a:cs typeface="Garamond"/>
                        </a:rPr>
                        <a:t>e</a:t>
                      </a:r>
                      <a:r>
                        <a:rPr lang="en-US" sz="700" dirty="0">
                          <a:effectLst/>
                          <a:latin typeface="Garamond"/>
                          <a:ea typeface="Times New Roman"/>
                          <a:cs typeface="Garamond"/>
                        </a:rPr>
                        <a:t>s</a:t>
                      </a:r>
                      <a:r>
                        <a:rPr lang="en-US" sz="700" spc="-5" dirty="0">
                          <a:effectLst/>
                          <a:latin typeface="Garamond"/>
                          <a:ea typeface="Times New Roman"/>
                          <a:cs typeface="Garamond"/>
                        </a:rPr>
                        <a:t> </a:t>
                      </a:r>
                      <a:r>
                        <a:rPr lang="en-US" sz="700" dirty="0">
                          <a:effectLst/>
                          <a:latin typeface="Garamond"/>
                          <a:ea typeface="Times New Roman"/>
                          <a:cs typeface="Garamond"/>
                        </a:rPr>
                        <a:t>d</a:t>
                      </a:r>
                      <a:r>
                        <a:rPr lang="en-US" sz="700" spc="-15" dirty="0">
                          <a:effectLst/>
                          <a:latin typeface="Garamond"/>
                          <a:ea typeface="Times New Roman"/>
                          <a:cs typeface="Garamond"/>
                        </a:rPr>
                        <a:t>a</a:t>
                      </a:r>
                      <a:r>
                        <a:rPr lang="en-US" sz="700" dirty="0">
                          <a:effectLst/>
                          <a:latin typeface="Garamond"/>
                          <a:ea typeface="Times New Roman"/>
                          <a:cs typeface="Garamond"/>
                        </a:rPr>
                        <a:t>ta </a:t>
                      </a:r>
                      <a:r>
                        <a:rPr lang="en-US" sz="700" spc="-10" dirty="0">
                          <a:effectLst/>
                          <a:latin typeface="Garamond"/>
                          <a:ea typeface="Times New Roman"/>
                          <a:cs typeface="Garamond"/>
                        </a:rPr>
                        <a:t>to</a:t>
                      </a:r>
                      <a:endParaRPr lang="en-US" sz="700" dirty="0">
                        <a:effectLst/>
                        <a:latin typeface="Calibri"/>
                        <a:ea typeface="Times New Roman"/>
                        <a:cs typeface="Times New Roman"/>
                      </a:endParaRPr>
                    </a:p>
                    <a:p>
                      <a:pPr marL="0" marR="74930">
                        <a:lnSpc>
                          <a:spcPct val="99000"/>
                        </a:lnSpc>
                        <a:spcBef>
                          <a:spcPts val="0"/>
                        </a:spcBef>
                        <a:spcAft>
                          <a:spcPts val="0"/>
                        </a:spcAft>
                      </a:pPr>
                      <a:r>
                        <a:rPr lang="en-US" sz="700" spc="-5" dirty="0">
                          <a:effectLst/>
                          <a:latin typeface="Garamond"/>
                          <a:ea typeface="Times New Roman"/>
                          <a:cs typeface="Garamond"/>
                        </a:rPr>
                        <a:t>es</a:t>
                      </a:r>
                      <a:r>
                        <a:rPr lang="en-US" sz="700" dirty="0">
                          <a:effectLst/>
                          <a:latin typeface="Garamond"/>
                          <a:ea typeface="Times New Roman"/>
                          <a:cs typeface="Garamond"/>
                        </a:rPr>
                        <a:t>t</a:t>
                      </a:r>
                      <a:r>
                        <a:rPr lang="en-US" sz="700" spc="-15" dirty="0">
                          <a:effectLst/>
                          <a:latin typeface="Garamond"/>
                          <a:ea typeface="Times New Roman"/>
                          <a:cs typeface="Garamond"/>
                        </a:rPr>
                        <a:t>a</a:t>
                      </a:r>
                      <a:r>
                        <a:rPr lang="en-US" sz="700" dirty="0">
                          <a:effectLst/>
                          <a:latin typeface="Garamond"/>
                          <a:ea typeface="Times New Roman"/>
                          <a:cs typeface="Garamond"/>
                        </a:rPr>
                        <a:t>b</a:t>
                      </a:r>
                      <a:r>
                        <a:rPr lang="en-US" sz="700" spc="-15" dirty="0">
                          <a:effectLst/>
                          <a:latin typeface="Garamond"/>
                          <a:ea typeface="Times New Roman"/>
                          <a:cs typeface="Garamond"/>
                        </a:rPr>
                        <a:t>li</a:t>
                      </a:r>
                      <a:r>
                        <a:rPr lang="en-US" sz="700" spc="5" dirty="0">
                          <a:effectLst/>
                          <a:latin typeface="Garamond"/>
                          <a:ea typeface="Times New Roman"/>
                          <a:cs typeface="Garamond"/>
                        </a:rPr>
                        <a:t>s</a:t>
                      </a:r>
                      <a:r>
                        <a:rPr lang="en-US" sz="700" dirty="0">
                          <a:effectLst/>
                          <a:latin typeface="Garamond"/>
                          <a:ea typeface="Times New Roman"/>
                          <a:cs typeface="Garamond"/>
                        </a:rPr>
                        <a:t>h</a:t>
                      </a:r>
                      <a:r>
                        <a:rPr lang="en-US" sz="700" spc="-20" dirty="0">
                          <a:effectLst/>
                          <a:latin typeface="Garamond"/>
                          <a:ea typeface="Times New Roman"/>
                          <a:cs typeface="Garamond"/>
                        </a:rPr>
                        <a:t> </a:t>
                      </a:r>
                      <a:r>
                        <a:rPr lang="en-US" sz="700" dirty="0">
                          <a:effectLst/>
                          <a:latin typeface="Garamond"/>
                          <a:ea typeface="Times New Roman"/>
                          <a:cs typeface="Garamond"/>
                        </a:rPr>
                        <a:t>a</a:t>
                      </a:r>
                      <a:r>
                        <a:rPr lang="en-US" sz="700" spc="-5" dirty="0">
                          <a:effectLst/>
                          <a:latin typeface="Garamond"/>
                          <a:ea typeface="Times New Roman"/>
                          <a:cs typeface="Garamond"/>
                        </a:rPr>
                        <a:t> </a:t>
                      </a:r>
                      <a:r>
                        <a:rPr lang="en-US" sz="700" spc="-15" dirty="0">
                          <a:effectLst/>
                          <a:latin typeface="Garamond"/>
                          <a:ea typeface="Times New Roman"/>
                          <a:cs typeface="Garamond"/>
                        </a:rPr>
                        <a:t>c</a:t>
                      </a:r>
                      <a:r>
                        <a:rPr lang="en-US" sz="700" dirty="0">
                          <a:effectLst/>
                          <a:latin typeface="Garamond"/>
                          <a:ea typeface="Times New Roman"/>
                          <a:cs typeface="Garamond"/>
                        </a:rPr>
                        <a:t>o</a:t>
                      </a:r>
                      <a:r>
                        <a:rPr lang="en-US" sz="700" spc="-10" dirty="0">
                          <a:effectLst/>
                          <a:latin typeface="Garamond"/>
                          <a:ea typeface="Times New Roman"/>
                          <a:cs typeface="Garamond"/>
                        </a:rPr>
                        <a:t>h</a:t>
                      </a:r>
                      <a:r>
                        <a:rPr lang="en-US" sz="700" spc="-5" dirty="0">
                          <a:effectLst/>
                          <a:latin typeface="Garamond"/>
                          <a:ea typeface="Times New Roman"/>
                          <a:cs typeface="Garamond"/>
                        </a:rPr>
                        <a:t>e</a:t>
                      </a:r>
                      <a:r>
                        <a:rPr lang="en-US" sz="700" spc="-10" dirty="0">
                          <a:effectLst/>
                          <a:latin typeface="Garamond"/>
                          <a:ea typeface="Times New Roman"/>
                          <a:cs typeface="Garamond"/>
                        </a:rPr>
                        <a:t>r</a:t>
                      </a:r>
                      <a:r>
                        <a:rPr lang="en-US" sz="700" spc="-5" dirty="0">
                          <a:effectLst/>
                          <a:latin typeface="Garamond"/>
                          <a:ea typeface="Times New Roman"/>
                          <a:cs typeface="Garamond"/>
                        </a:rPr>
                        <a:t>e</a:t>
                      </a:r>
                      <a:r>
                        <a:rPr lang="en-US" sz="700" spc="-10" dirty="0">
                          <a:effectLst/>
                          <a:latin typeface="Garamond"/>
                          <a:ea typeface="Times New Roman"/>
                          <a:cs typeface="Garamond"/>
                        </a:rPr>
                        <a:t>n</a:t>
                      </a:r>
                      <a:r>
                        <a:rPr lang="en-US" sz="700" dirty="0">
                          <a:effectLst/>
                          <a:latin typeface="Garamond"/>
                          <a:ea typeface="Times New Roman"/>
                          <a:cs typeface="Garamond"/>
                        </a:rPr>
                        <a:t>t</a:t>
                      </a:r>
                      <a:r>
                        <a:rPr lang="en-US" sz="700" spc="5" dirty="0">
                          <a:effectLst/>
                          <a:latin typeface="Garamond"/>
                          <a:ea typeface="Times New Roman"/>
                          <a:cs typeface="Garamond"/>
                        </a:rPr>
                        <a:t> </a:t>
                      </a:r>
                      <a:r>
                        <a:rPr lang="en-US" sz="700" spc="-15" dirty="0">
                          <a:effectLst/>
                          <a:latin typeface="Garamond"/>
                          <a:ea typeface="Times New Roman"/>
                          <a:cs typeface="Garamond"/>
                        </a:rPr>
                        <a:t>vi</a:t>
                      </a:r>
                      <a:r>
                        <a:rPr lang="en-US" sz="700" spc="5" dirty="0">
                          <a:effectLst/>
                          <a:latin typeface="Garamond"/>
                          <a:ea typeface="Times New Roman"/>
                          <a:cs typeface="Garamond"/>
                        </a:rPr>
                        <a:t>s</a:t>
                      </a:r>
                      <a:r>
                        <a:rPr lang="en-US" sz="700" spc="-15" dirty="0">
                          <a:effectLst/>
                          <a:latin typeface="Garamond"/>
                          <a:ea typeface="Times New Roman"/>
                          <a:cs typeface="Garamond"/>
                        </a:rPr>
                        <a:t>i</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0" dirty="0">
                          <a:effectLst/>
                          <a:latin typeface="Garamond"/>
                          <a:ea typeface="Times New Roman"/>
                          <a:cs typeface="Garamond"/>
                        </a:rPr>
                        <a:t> th</a:t>
                      </a:r>
                      <a:r>
                        <a:rPr lang="en-US" sz="700" spc="-5" dirty="0">
                          <a:effectLst/>
                          <a:latin typeface="Garamond"/>
                          <a:ea typeface="Times New Roman"/>
                          <a:cs typeface="Garamond"/>
                        </a:rPr>
                        <a:t>a</a:t>
                      </a:r>
                      <a:r>
                        <a:rPr lang="en-US" sz="700" dirty="0">
                          <a:effectLst/>
                          <a:latin typeface="Garamond"/>
                          <a:ea typeface="Times New Roman"/>
                          <a:cs typeface="Garamond"/>
                        </a:rPr>
                        <a:t>t is</a:t>
                      </a:r>
                      <a:r>
                        <a:rPr lang="en-US" sz="700" spc="-5" dirty="0">
                          <a:effectLst/>
                          <a:latin typeface="Garamond"/>
                          <a:ea typeface="Times New Roman"/>
                          <a:cs typeface="Garamond"/>
                        </a:rPr>
                        <a:t> </a:t>
                      </a:r>
                      <a:r>
                        <a:rPr lang="en-US" sz="700" dirty="0">
                          <a:effectLst/>
                          <a:latin typeface="Garamond"/>
                          <a:ea typeface="Times New Roman"/>
                          <a:cs typeface="Garamond"/>
                        </a:rPr>
                        <a:t>u</a:t>
                      </a:r>
                      <a:r>
                        <a:rPr lang="en-US" sz="700" spc="-10" dirty="0">
                          <a:effectLst/>
                          <a:latin typeface="Garamond"/>
                          <a:ea typeface="Times New Roman"/>
                          <a:cs typeface="Garamond"/>
                        </a:rPr>
                        <a:t>n</a:t>
                      </a:r>
                      <a:r>
                        <a:rPr lang="en-US" sz="700" dirty="0">
                          <a:effectLst/>
                          <a:latin typeface="Garamond"/>
                          <a:ea typeface="Times New Roman"/>
                          <a:cs typeface="Garamond"/>
                        </a:rPr>
                        <a:t>d</a:t>
                      </a:r>
                      <a:r>
                        <a:rPr lang="en-US" sz="700" spc="-15" dirty="0">
                          <a:effectLst/>
                          <a:latin typeface="Garamond"/>
                          <a:ea typeface="Times New Roman"/>
                          <a:cs typeface="Garamond"/>
                        </a:rPr>
                        <a:t>e</a:t>
                      </a:r>
                      <a:r>
                        <a:rPr lang="en-US" sz="700" spc="-10" dirty="0">
                          <a:effectLst/>
                          <a:latin typeface="Garamond"/>
                          <a:ea typeface="Times New Roman"/>
                          <a:cs typeface="Garamond"/>
                        </a:rPr>
                        <a:t>r</a:t>
                      </a:r>
                      <a:r>
                        <a:rPr lang="en-US" sz="700" spc="-5" dirty="0">
                          <a:effectLst/>
                          <a:latin typeface="Garamond"/>
                          <a:ea typeface="Times New Roman"/>
                          <a:cs typeface="Garamond"/>
                        </a:rPr>
                        <a:t>s</a:t>
                      </a:r>
                      <a:r>
                        <a:rPr lang="en-US" sz="700" dirty="0">
                          <a:effectLst/>
                          <a:latin typeface="Garamond"/>
                          <a:ea typeface="Times New Roman"/>
                          <a:cs typeface="Garamond"/>
                        </a:rPr>
                        <a:t>t</a:t>
                      </a:r>
                      <a:r>
                        <a:rPr lang="en-US" sz="700" spc="-10" dirty="0">
                          <a:effectLst/>
                          <a:latin typeface="Garamond"/>
                          <a:ea typeface="Times New Roman"/>
                          <a:cs typeface="Garamond"/>
                        </a:rPr>
                        <a:t>o</a:t>
                      </a:r>
                      <a:r>
                        <a:rPr lang="en-US" sz="700" dirty="0">
                          <a:effectLst/>
                          <a:latin typeface="Garamond"/>
                          <a:ea typeface="Times New Roman"/>
                          <a:cs typeface="Garamond"/>
                        </a:rPr>
                        <a:t>od</a:t>
                      </a:r>
                      <a:r>
                        <a:rPr lang="en-US" sz="700" spc="-10" dirty="0">
                          <a:effectLst/>
                          <a:latin typeface="Garamond"/>
                          <a:ea typeface="Times New Roman"/>
                          <a:cs typeface="Garamond"/>
                        </a:rPr>
                        <a:t> </a:t>
                      </a:r>
                      <a:r>
                        <a:rPr lang="en-US" sz="700" spc="-5" dirty="0">
                          <a:effectLst/>
                          <a:latin typeface="Garamond"/>
                          <a:ea typeface="Times New Roman"/>
                          <a:cs typeface="Garamond"/>
                        </a:rPr>
                        <a:t>a</a:t>
                      </a:r>
                      <a:r>
                        <a:rPr lang="en-US" sz="700" spc="-10" dirty="0">
                          <a:effectLst/>
                          <a:latin typeface="Garamond"/>
                          <a:ea typeface="Times New Roman"/>
                          <a:cs typeface="Garamond"/>
                        </a:rPr>
                        <a:t>n</a:t>
                      </a:r>
                      <a:r>
                        <a:rPr lang="en-US" sz="700" dirty="0">
                          <a:effectLst/>
                          <a:latin typeface="Garamond"/>
                          <a:ea typeface="Times New Roman"/>
                          <a:cs typeface="Garamond"/>
                        </a:rPr>
                        <a:t>d</a:t>
                      </a:r>
                      <a:r>
                        <a:rPr lang="en-US" sz="700" spc="-25" dirty="0">
                          <a:effectLst/>
                          <a:latin typeface="Garamond"/>
                          <a:ea typeface="Times New Roman"/>
                          <a:cs typeface="Garamond"/>
                        </a:rPr>
                        <a:t> </a:t>
                      </a:r>
                      <a:r>
                        <a:rPr lang="en-US" sz="700" spc="-5" dirty="0">
                          <a:effectLst/>
                          <a:latin typeface="Garamond"/>
                          <a:ea typeface="Times New Roman"/>
                          <a:cs typeface="Garamond"/>
                        </a:rPr>
                        <a:t>s</a:t>
                      </a:r>
                      <a:r>
                        <a:rPr lang="en-US" sz="700" dirty="0">
                          <a:effectLst/>
                          <a:latin typeface="Garamond"/>
                          <a:ea typeface="Times New Roman"/>
                          <a:cs typeface="Garamond"/>
                        </a:rPr>
                        <a:t>u</a:t>
                      </a:r>
                      <a:r>
                        <a:rPr lang="en-US" sz="700" spc="-10" dirty="0">
                          <a:effectLst/>
                          <a:latin typeface="Garamond"/>
                          <a:ea typeface="Times New Roman"/>
                          <a:cs typeface="Garamond"/>
                        </a:rPr>
                        <a:t>pp</a:t>
                      </a:r>
                      <a:r>
                        <a:rPr lang="en-US" sz="700" dirty="0">
                          <a:effectLst/>
                          <a:latin typeface="Garamond"/>
                          <a:ea typeface="Times New Roman"/>
                          <a:cs typeface="Garamond"/>
                        </a:rPr>
                        <a:t>o</a:t>
                      </a:r>
                      <a:r>
                        <a:rPr lang="en-US" sz="700" spc="-10" dirty="0">
                          <a:effectLst/>
                          <a:latin typeface="Garamond"/>
                          <a:ea typeface="Times New Roman"/>
                          <a:cs typeface="Garamond"/>
                        </a:rPr>
                        <a:t>r</a:t>
                      </a:r>
                      <a:r>
                        <a:rPr lang="en-US" sz="700" dirty="0">
                          <a:effectLst/>
                          <a:latin typeface="Garamond"/>
                          <a:ea typeface="Times New Roman"/>
                          <a:cs typeface="Garamond"/>
                        </a:rPr>
                        <a:t>t</a:t>
                      </a:r>
                      <a:r>
                        <a:rPr lang="en-US" sz="700" spc="-15" dirty="0">
                          <a:effectLst/>
                          <a:latin typeface="Garamond"/>
                          <a:ea typeface="Times New Roman"/>
                          <a:cs typeface="Garamond"/>
                        </a:rPr>
                        <a:t>e</a:t>
                      </a:r>
                      <a:r>
                        <a:rPr lang="en-US" sz="700" dirty="0">
                          <a:effectLst/>
                          <a:latin typeface="Garamond"/>
                          <a:ea typeface="Times New Roman"/>
                          <a:cs typeface="Garamond"/>
                        </a:rPr>
                        <a:t>d</a:t>
                      </a:r>
                      <a:r>
                        <a:rPr lang="en-US" sz="700" spc="-20" dirty="0">
                          <a:effectLst/>
                          <a:latin typeface="Garamond"/>
                          <a:ea typeface="Times New Roman"/>
                          <a:cs typeface="Garamond"/>
                        </a:rPr>
                        <a:t> </a:t>
                      </a:r>
                      <a:r>
                        <a:rPr lang="en-US" sz="700" dirty="0">
                          <a:effectLst/>
                          <a:latin typeface="Garamond"/>
                          <a:ea typeface="Times New Roman"/>
                          <a:cs typeface="Garamond"/>
                        </a:rPr>
                        <a:t>by</a:t>
                      </a:r>
                      <a:endParaRPr lang="en-US" sz="700" dirty="0">
                        <a:effectLst/>
                        <a:latin typeface="Calibri"/>
                        <a:ea typeface="Times New Roman"/>
                        <a:cs typeface="Times New Roman"/>
                      </a:endParaRPr>
                    </a:p>
                    <a:p>
                      <a:pPr marL="0" marR="0">
                        <a:lnSpc>
                          <a:spcPct val="115000"/>
                        </a:lnSpc>
                        <a:spcBef>
                          <a:spcPts val="10"/>
                        </a:spcBef>
                        <a:spcAft>
                          <a:spcPts val="0"/>
                        </a:spcAft>
                      </a:pPr>
                      <a:r>
                        <a:rPr lang="en-US" sz="700" dirty="0">
                          <a:effectLst/>
                          <a:latin typeface="Garamond"/>
                          <a:ea typeface="Times New Roman"/>
                          <a:cs typeface="Garamond"/>
                        </a:rPr>
                        <a:t>the </a:t>
                      </a:r>
                      <a:r>
                        <a:rPr lang="en-US" sz="700" spc="-15" dirty="0">
                          <a:effectLst/>
                          <a:latin typeface="Garamond"/>
                          <a:ea typeface="Times New Roman"/>
                          <a:cs typeface="Garamond"/>
                        </a:rPr>
                        <a:t>e</a:t>
                      </a:r>
                      <a:r>
                        <a:rPr lang="en-US" sz="700" dirty="0">
                          <a:effectLst/>
                          <a:latin typeface="Garamond"/>
                          <a:ea typeface="Times New Roman"/>
                          <a:cs typeface="Garamond"/>
                        </a:rPr>
                        <a:t>n</a:t>
                      </a:r>
                      <a:r>
                        <a:rPr lang="en-US" sz="700" spc="-10" dirty="0">
                          <a:effectLst/>
                          <a:latin typeface="Garamond"/>
                          <a:ea typeface="Times New Roman"/>
                          <a:cs typeface="Garamond"/>
                        </a:rPr>
                        <a:t>t</a:t>
                      </a:r>
                      <a:r>
                        <a:rPr lang="en-US" sz="700" spc="-15" dirty="0">
                          <a:effectLst/>
                          <a:latin typeface="Garamond"/>
                          <a:ea typeface="Times New Roman"/>
                          <a:cs typeface="Garamond"/>
                        </a:rPr>
                        <a:t>i</a:t>
                      </a:r>
                      <a:r>
                        <a:rPr lang="en-US" sz="700" spc="5" dirty="0">
                          <a:effectLst/>
                          <a:latin typeface="Garamond"/>
                          <a:ea typeface="Times New Roman"/>
                          <a:cs typeface="Garamond"/>
                        </a:rPr>
                        <a:t>r</a:t>
                      </a:r>
                      <a:r>
                        <a:rPr lang="en-US" sz="700" dirty="0">
                          <a:effectLst/>
                          <a:latin typeface="Garamond"/>
                          <a:ea typeface="Times New Roman"/>
                          <a:cs typeface="Garamond"/>
                        </a:rPr>
                        <a:t>e</a:t>
                      </a:r>
                      <a:r>
                        <a:rPr lang="en-US" sz="700" spc="-25" dirty="0">
                          <a:effectLst/>
                          <a:latin typeface="Garamond"/>
                          <a:ea typeface="Times New Roman"/>
                          <a:cs typeface="Garamond"/>
                        </a:rPr>
                        <a:t> </a:t>
                      </a:r>
                      <a:r>
                        <a:rPr lang="en-US" sz="700" spc="5" dirty="0">
                          <a:effectLst/>
                          <a:latin typeface="Garamond"/>
                          <a:ea typeface="Times New Roman"/>
                          <a:cs typeface="Garamond"/>
                        </a:rPr>
                        <a:t>s</a:t>
                      </a:r>
                      <a:r>
                        <a:rPr lang="en-US" sz="700" spc="-5" dirty="0">
                          <a:effectLst/>
                          <a:latin typeface="Garamond"/>
                          <a:ea typeface="Times New Roman"/>
                          <a:cs typeface="Garamond"/>
                        </a:rPr>
                        <a:t>c</a:t>
                      </a:r>
                      <a:r>
                        <a:rPr lang="en-US" sz="700" dirty="0">
                          <a:effectLst/>
                          <a:latin typeface="Garamond"/>
                          <a:ea typeface="Times New Roman"/>
                          <a:cs typeface="Garamond"/>
                        </a:rPr>
                        <a:t>hool</a:t>
                      </a:r>
                      <a:r>
                        <a:rPr lang="en-US" sz="700" spc="-10" dirty="0">
                          <a:effectLst/>
                          <a:latin typeface="Garamond"/>
                          <a:ea typeface="Times New Roman"/>
                          <a:cs typeface="Garamond"/>
                        </a:rPr>
                        <a:t> </a:t>
                      </a:r>
                      <a:r>
                        <a:rPr lang="en-US" sz="700" spc="-15" dirty="0">
                          <a:effectLst/>
                          <a:latin typeface="Garamond"/>
                          <a:ea typeface="Times New Roman"/>
                          <a:cs typeface="Garamond"/>
                        </a:rPr>
                        <a:t>c</a:t>
                      </a:r>
                      <a:r>
                        <a:rPr lang="en-US" sz="700" dirty="0">
                          <a:effectLst/>
                          <a:latin typeface="Garamond"/>
                          <a:ea typeface="Times New Roman"/>
                          <a:cs typeface="Garamond"/>
                        </a:rPr>
                        <a:t>o</a:t>
                      </a:r>
                      <a:r>
                        <a:rPr lang="en-US" sz="700" spc="-10" dirty="0">
                          <a:effectLst/>
                          <a:latin typeface="Garamond"/>
                          <a:ea typeface="Times New Roman"/>
                          <a:cs typeface="Garamond"/>
                        </a:rPr>
                        <a:t>mm</a:t>
                      </a:r>
                      <a:r>
                        <a:rPr lang="en-US" sz="700" dirty="0">
                          <a:effectLst/>
                          <a:latin typeface="Garamond"/>
                          <a:ea typeface="Times New Roman"/>
                          <a:cs typeface="Garamond"/>
                        </a:rPr>
                        <a:t>u</a:t>
                      </a:r>
                      <a:r>
                        <a:rPr lang="en-US" sz="700" spc="-10" dirty="0">
                          <a:effectLst/>
                          <a:latin typeface="Garamond"/>
                          <a:ea typeface="Times New Roman"/>
                          <a:cs typeface="Garamond"/>
                        </a:rPr>
                        <a:t>n</a:t>
                      </a:r>
                      <a:r>
                        <a:rPr lang="en-US" sz="700" dirty="0">
                          <a:effectLst/>
                          <a:latin typeface="Garamond"/>
                          <a:ea typeface="Times New Roman"/>
                          <a:cs typeface="Garamond"/>
                        </a:rPr>
                        <a:t>i</a:t>
                      </a:r>
                      <a:r>
                        <a:rPr lang="en-US" sz="700" spc="-10" dirty="0">
                          <a:effectLst/>
                          <a:latin typeface="Garamond"/>
                          <a:ea typeface="Times New Roman"/>
                          <a:cs typeface="Garamond"/>
                        </a:rPr>
                        <a:t>t</a:t>
                      </a:r>
                      <a:r>
                        <a:rPr lang="en-US" sz="700" spc="-15" dirty="0">
                          <a:effectLst/>
                          <a:latin typeface="Garamond"/>
                          <a:ea typeface="Times New Roman"/>
                          <a:cs typeface="Garamond"/>
                        </a:rPr>
                        <a:t>y</a:t>
                      </a:r>
                      <a:r>
                        <a:rPr lang="en-US" sz="700" dirty="0">
                          <a:effectLst/>
                          <a:latin typeface="Garamond"/>
                          <a:ea typeface="Times New Roman"/>
                          <a:cs typeface="Garamond"/>
                        </a:rPr>
                        <a:t>.</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0"/>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10" dirty="0">
                          <a:effectLst/>
                          <a:latin typeface="Garamond"/>
                          <a:ea typeface="Times New Roman"/>
                          <a:cs typeface="Garamond"/>
                        </a:rPr>
                        <a:t> p</a:t>
                      </a:r>
                      <a:r>
                        <a:rPr lang="en-US" sz="700" dirty="0">
                          <a:effectLst/>
                          <a:latin typeface="Garamond"/>
                          <a:ea typeface="Times New Roman"/>
                          <a:cs typeface="Garamond"/>
                        </a:rPr>
                        <a:t>l</a:t>
                      </a:r>
                      <a:r>
                        <a:rPr lang="en-US" sz="700" spc="-5" dirty="0">
                          <a:effectLst/>
                          <a:latin typeface="Garamond"/>
                          <a:ea typeface="Times New Roman"/>
                          <a:cs typeface="Garamond"/>
                        </a:rPr>
                        <a:t>a</a:t>
                      </a:r>
                      <a:r>
                        <a:rPr lang="en-US" sz="700" dirty="0">
                          <a:effectLst/>
                          <a:latin typeface="Garamond"/>
                          <a:ea typeface="Times New Roman"/>
                          <a:cs typeface="Garamond"/>
                        </a:rPr>
                        <a:t>n</a:t>
                      </a:r>
                      <a:endParaRPr lang="en-US" sz="700" dirty="0">
                        <a:effectLst/>
                        <a:latin typeface="Calibri"/>
                        <a:ea typeface="Times New Roman"/>
                        <a:cs typeface="Times New Roman"/>
                      </a:endParaRPr>
                    </a:p>
                    <a:p>
                      <a:pPr marL="0" marR="364490">
                        <a:lnSpc>
                          <a:spcPct val="100000"/>
                        </a:lnSpc>
                        <a:spcBef>
                          <a:spcPts val="75"/>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265" dirty="0">
                          <a:effectLst/>
                          <a:latin typeface="Garamond"/>
                          <a:ea typeface="Times New Roman"/>
                          <a:cs typeface="Garamond"/>
                        </a:rPr>
                        <a:t> </a:t>
                      </a:r>
                      <a:r>
                        <a:rPr lang="en-US" sz="700" dirty="0">
                          <a:effectLst/>
                          <a:latin typeface="Garamond"/>
                          <a:ea typeface="Times New Roman"/>
                          <a:cs typeface="Garamond"/>
                        </a:rPr>
                        <a:t>v</a:t>
                      </a:r>
                      <a:r>
                        <a:rPr lang="en-US" sz="700" spc="-15" dirty="0">
                          <a:effectLst/>
                          <a:latin typeface="Garamond"/>
                          <a:ea typeface="Times New Roman"/>
                          <a:cs typeface="Garamond"/>
                        </a:rPr>
                        <a:t>i</a:t>
                      </a:r>
                      <a:r>
                        <a:rPr lang="en-US" sz="700" spc="-5" dirty="0">
                          <a:effectLst/>
                          <a:latin typeface="Garamond"/>
                          <a:ea typeface="Times New Roman"/>
                          <a:cs typeface="Garamond"/>
                        </a:rPr>
                        <a:t>s</a:t>
                      </a:r>
                      <a:r>
                        <a:rPr lang="en-US" sz="700" dirty="0">
                          <a:effectLst/>
                          <a:latin typeface="Garamond"/>
                          <a:ea typeface="Times New Roman"/>
                          <a:cs typeface="Garamond"/>
                        </a:rPr>
                        <a:t>i</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5" dirty="0">
                          <a:effectLst/>
                          <a:latin typeface="Garamond"/>
                          <a:ea typeface="Times New Roman"/>
                          <a:cs typeface="Garamond"/>
                        </a:rPr>
                        <a:t> </a:t>
                      </a:r>
                      <a:r>
                        <a:rPr lang="en-US" sz="700" spc="-10" dirty="0">
                          <a:effectLst/>
                          <a:latin typeface="Garamond"/>
                          <a:ea typeface="Times New Roman"/>
                          <a:cs typeface="Garamond"/>
                        </a:rPr>
                        <a:t>b</a:t>
                      </a:r>
                      <a:r>
                        <a:rPr lang="en-US" sz="700" spc="-5" dirty="0">
                          <a:effectLst/>
                          <a:latin typeface="Garamond"/>
                          <a:ea typeface="Times New Roman"/>
                          <a:cs typeface="Garamond"/>
                        </a:rPr>
                        <a:t>e</a:t>
                      </a:r>
                      <a:r>
                        <a:rPr lang="en-US" sz="700" dirty="0">
                          <a:effectLst/>
                          <a:latin typeface="Garamond"/>
                          <a:ea typeface="Times New Roman"/>
                          <a:cs typeface="Garamond"/>
                        </a:rPr>
                        <a:t>l</a:t>
                      </a:r>
                      <a:r>
                        <a:rPr lang="en-US" sz="700" spc="-15" dirty="0">
                          <a:effectLst/>
                          <a:latin typeface="Garamond"/>
                          <a:ea typeface="Times New Roman"/>
                          <a:cs typeface="Garamond"/>
                        </a:rPr>
                        <a:t>i</a:t>
                      </a:r>
                      <a:r>
                        <a:rPr lang="en-US" sz="700" spc="-5" dirty="0">
                          <a:effectLst/>
                          <a:latin typeface="Garamond"/>
                          <a:ea typeface="Times New Roman"/>
                          <a:cs typeface="Garamond"/>
                        </a:rPr>
                        <a:t>e</a:t>
                      </a:r>
                      <a:r>
                        <a:rPr lang="en-US" sz="700" dirty="0">
                          <a:effectLst/>
                          <a:latin typeface="Garamond"/>
                          <a:ea typeface="Times New Roman"/>
                          <a:cs typeface="Garamond"/>
                        </a:rPr>
                        <a:t>f </a:t>
                      </a:r>
                      <a:r>
                        <a:rPr lang="en-US" sz="700" spc="-5" dirty="0">
                          <a:effectLst/>
                          <a:latin typeface="Garamond"/>
                          <a:ea typeface="Times New Roman"/>
                          <a:cs typeface="Garamond"/>
                        </a:rPr>
                        <a:t>s</a:t>
                      </a:r>
                      <a:r>
                        <a:rPr lang="en-US" sz="700" dirty="0">
                          <a:effectLst/>
                          <a:latin typeface="Garamond"/>
                          <a:ea typeface="Times New Roman"/>
                          <a:cs typeface="Garamond"/>
                        </a:rPr>
                        <a:t>t</a:t>
                      </a:r>
                      <a:r>
                        <a:rPr lang="en-US" sz="700" spc="-15" dirty="0">
                          <a:effectLst/>
                          <a:latin typeface="Garamond"/>
                          <a:ea typeface="Times New Roman"/>
                          <a:cs typeface="Garamond"/>
                        </a:rPr>
                        <a:t>a</a:t>
                      </a:r>
                      <a:r>
                        <a:rPr lang="en-US" sz="700" dirty="0">
                          <a:effectLst/>
                          <a:latin typeface="Garamond"/>
                          <a:ea typeface="Times New Roman"/>
                          <a:cs typeface="Garamond"/>
                        </a:rPr>
                        <a:t>t</a:t>
                      </a:r>
                      <a:r>
                        <a:rPr lang="en-US" sz="700" spc="-15" dirty="0">
                          <a:effectLst/>
                          <a:latin typeface="Garamond"/>
                          <a:ea typeface="Times New Roman"/>
                          <a:cs typeface="Garamond"/>
                        </a:rPr>
                        <a:t>e</a:t>
                      </a:r>
                      <a:r>
                        <a:rPr lang="en-US" sz="700" dirty="0">
                          <a:effectLst/>
                          <a:latin typeface="Garamond"/>
                          <a:ea typeface="Times New Roman"/>
                          <a:cs typeface="Garamond"/>
                        </a:rPr>
                        <a:t>m</a:t>
                      </a:r>
                      <a:r>
                        <a:rPr lang="en-US" sz="700" spc="-5" dirty="0">
                          <a:effectLst/>
                          <a:latin typeface="Garamond"/>
                          <a:ea typeface="Times New Roman"/>
                          <a:cs typeface="Garamond"/>
                        </a:rPr>
                        <a:t>e</a:t>
                      </a:r>
                      <a:r>
                        <a:rPr lang="en-US" sz="700" spc="-10" dirty="0">
                          <a:effectLst/>
                          <a:latin typeface="Garamond"/>
                          <a:ea typeface="Times New Roman"/>
                          <a:cs typeface="Garamond"/>
                        </a:rPr>
                        <a:t>nt</a:t>
                      </a:r>
                      <a:r>
                        <a:rPr lang="en-US" sz="700" dirty="0">
                          <a:effectLst/>
                          <a:latin typeface="Garamond"/>
                          <a:ea typeface="Times New Roman"/>
                          <a:cs typeface="Garamond"/>
                        </a:rPr>
                        <a:t>s</a:t>
                      </a:r>
                      <a:endParaRPr lang="en-US" sz="700" dirty="0">
                        <a:effectLst/>
                        <a:latin typeface="Calibri"/>
                        <a:ea typeface="Times New Roman"/>
                        <a:cs typeface="Times New Roman"/>
                      </a:endParaRPr>
                    </a:p>
                    <a:p>
                      <a:pPr marL="0" marR="0">
                        <a:lnSpc>
                          <a:spcPct val="115000"/>
                        </a:lnSpc>
                        <a:spcBef>
                          <a:spcPts val="65"/>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25" dirty="0">
                          <a:effectLst/>
                          <a:latin typeface="Garamond"/>
                          <a:ea typeface="Times New Roman"/>
                          <a:cs typeface="Garamond"/>
                        </a:rPr>
                        <a:t> </a:t>
                      </a:r>
                      <a:r>
                        <a:rPr lang="en-US" sz="700" spc="10" dirty="0">
                          <a:effectLst/>
                          <a:latin typeface="Garamond"/>
                          <a:ea typeface="Times New Roman"/>
                          <a:cs typeface="Garamond"/>
                        </a:rPr>
                        <a:t>c</a:t>
                      </a:r>
                      <a:r>
                        <a:rPr lang="en-US" sz="700" spc="-15" dirty="0">
                          <a:effectLst/>
                          <a:latin typeface="Garamond"/>
                          <a:ea typeface="Times New Roman"/>
                          <a:cs typeface="Garamond"/>
                        </a:rPr>
                        <a:t>l</a:t>
                      </a:r>
                      <a:r>
                        <a:rPr lang="en-US" sz="700" dirty="0">
                          <a:effectLst/>
                          <a:latin typeface="Garamond"/>
                          <a:ea typeface="Times New Roman"/>
                          <a:cs typeface="Garamond"/>
                        </a:rPr>
                        <a:t>i</a:t>
                      </a:r>
                      <a:r>
                        <a:rPr lang="en-US" sz="700" spc="-10" dirty="0">
                          <a:effectLst/>
                          <a:latin typeface="Garamond"/>
                          <a:ea typeface="Times New Roman"/>
                          <a:cs typeface="Garamond"/>
                        </a:rPr>
                        <a:t>m</a:t>
                      </a:r>
                      <a:r>
                        <a:rPr lang="en-US" sz="700" spc="-5" dirty="0">
                          <a:effectLst/>
                          <a:latin typeface="Garamond"/>
                          <a:ea typeface="Times New Roman"/>
                          <a:cs typeface="Garamond"/>
                        </a:rPr>
                        <a:t>a</a:t>
                      </a:r>
                      <a:r>
                        <a:rPr lang="en-US" sz="700" spc="-10" dirty="0">
                          <a:effectLst/>
                          <a:latin typeface="Garamond"/>
                          <a:ea typeface="Times New Roman"/>
                          <a:cs typeface="Garamond"/>
                        </a:rPr>
                        <a:t>t</a:t>
                      </a:r>
                      <a:r>
                        <a:rPr lang="en-US" sz="700" dirty="0">
                          <a:effectLst/>
                          <a:latin typeface="Garamond"/>
                          <a:ea typeface="Times New Roman"/>
                          <a:cs typeface="Garamond"/>
                        </a:rPr>
                        <a:t>e</a:t>
                      </a:r>
                      <a:r>
                        <a:rPr lang="en-US" sz="700" spc="-15" dirty="0">
                          <a:effectLst/>
                          <a:latin typeface="Garamond"/>
                          <a:ea typeface="Times New Roman"/>
                          <a:cs typeface="Garamond"/>
                        </a:rPr>
                        <a:t> </a:t>
                      </a:r>
                      <a:r>
                        <a:rPr lang="en-US" sz="700" spc="-5" dirty="0">
                          <a:effectLst/>
                          <a:latin typeface="Garamond"/>
                          <a:ea typeface="Times New Roman"/>
                          <a:cs typeface="Garamond"/>
                        </a:rPr>
                        <a:t>s</a:t>
                      </a:r>
                      <a:r>
                        <a:rPr lang="en-US" sz="700" dirty="0">
                          <a:effectLst/>
                          <a:latin typeface="Garamond"/>
                          <a:ea typeface="Times New Roman"/>
                          <a:cs typeface="Garamond"/>
                        </a:rPr>
                        <a:t>u</a:t>
                      </a:r>
                      <a:r>
                        <a:rPr lang="en-US" sz="700" spc="-10" dirty="0">
                          <a:effectLst/>
                          <a:latin typeface="Garamond"/>
                          <a:ea typeface="Times New Roman"/>
                          <a:cs typeface="Garamond"/>
                        </a:rPr>
                        <a:t>r</a:t>
                      </a:r>
                      <a:r>
                        <a:rPr lang="en-US" sz="700" dirty="0">
                          <a:effectLst/>
                          <a:latin typeface="Garamond"/>
                          <a:ea typeface="Times New Roman"/>
                          <a:cs typeface="Garamond"/>
                        </a:rPr>
                        <a:t>v</a:t>
                      </a:r>
                      <a:r>
                        <a:rPr lang="en-US" sz="700" spc="-5" dirty="0">
                          <a:effectLst/>
                          <a:latin typeface="Garamond"/>
                          <a:ea typeface="Times New Roman"/>
                          <a:cs typeface="Garamond"/>
                        </a:rPr>
                        <a:t>e</a:t>
                      </a:r>
                      <a:r>
                        <a:rPr lang="en-US" sz="700" dirty="0">
                          <a:effectLst/>
                          <a:latin typeface="Garamond"/>
                          <a:ea typeface="Times New Roman"/>
                          <a:cs typeface="Garamond"/>
                        </a:rPr>
                        <a:t>y</a:t>
                      </a:r>
                      <a:endParaRPr lang="en-US" sz="700" dirty="0">
                        <a:effectLst/>
                        <a:latin typeface="Calibri"/>
                        <a:ea typeface="Times New Roman"/>
                        <a:cs typeface="Times New Roman"/>
                      </a:endParaRPr>
                    </a:p>
                    <a:p>
                      <a:pPr marL="0" marR="0">
                        <a:lnSpc>
                          <a:spcPct val="115000"/>
                        </a:lnSpc>
                        <a:spcBef>
                          <a:spcPts val="85"/>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10" dirty="0">
                          <a:effectLst/>
                          <a:latin typeface="Garamond"/>
                          <a:ea typeface="Times New Roman"/>
                          <a:cs typeface="Garamond"/>
                        </a:rPr>
                        <a:t> f</a:t>
                      </a:r>
                      <a:r>
                        <a:rPr lang="en-US" sz="700" dirty="0">
                          <a:effectLst/>
                          <a:latin typeface="Garamond"/>
                          <a:ea typeface="Times New Roman"/>
                          <a:cs typeface="Garamond"/>
                        </a:rPr>
                        <a:t>o</a:t>
                      </a:r>
                      <a:r>
                        <a:rPr lang="en-US" sz="700" spc="-15" dirty="0">
                          <a:effectLst/>
                          <a:latin typeface="Garamond"/>
                          <a:ea typeface="Times New Roman"/>
                          <a:cs typeface="Garamond"/>
                        </a:rPr>
                        <a:t>cu</a:t>
                      </a:r>
                      <a:r>
                        <a:rPr lang="en-US" sz="700" dirty="0">
                          <a:effectLst/>
                          <a:latin typeface="Garamond"/>
                          <a:ea typeface="Times New Roman"/>
                          <a:cs typeface="Garamond"/>
                        </a:rPr>
                        <a:t>s</a:t>
                      </a:r>
                      <a:r>
                        <a:rPr lang="en-US" sz="700" spc="10" dirty="0">
                          <a:effectLst/>
                          <a:latin typeface="Garamond"/>
                          <a:ea typeface="Times New Roman"/>
                          <a:cs typeface="Garamond"/>
                        </a:rPr>
                        <a:t> </a:t>
                      </a:r>
                      <a:r>
                        <a:rPr lang="en-US" sz="700" spc="-15" dirty="0">
                          <a:effectLst/>
                          <a:latin typeface="Garamond"/>
                          <a:ea typeface="Times New Roman"/>
                          <a:cs typeface="Garamond"/>
                        </a:rPr>
                        <a:t>g</a:t>
                      </a:r>
                      <a:r>
                        <a:rPr lang="en-US" sz="700" spc="5" dirty="0">
                          <a:effectLst/>
                          <a:latin typeface="Garamond"/>
                          <a:ea typeface="Times New Roman"/>
                          <a:cs typeface="Garamond"/>
                        </a:rPr>
                        <a:t>r</a:t>
                      </a:r>
                      <a:r>
                        <a:rPr lang="en-US" sz="700" spc="-10" dirty="0">
                          <a:effectLst/>
                          <a:latin typeface="Garamond"/>
                          <a:ea typeface="Times New Roman"/>
                          <a:cs typeface="Garamond"/>
                        </a:rPr>
                        <a:t>o</a:t>
                      </a:r>
                      <a:r>
                        <a:rPr lang="en-US" sz="700" dirty="0">
                          <a:effectLst/>
                          <a:latin typeface="Garamond"/>
                          <a:ea typeface="Times New Roman"/>
                          <a:cs typeface="Garamond"/>
                        </a:rPr>
                        <a:t>u</a:t>
                      </a:r>
                      <a:r>
                        <a:rPr lang="en-US" sz="700" spc="-10" dirty="0">
                          <a:effectLst/>
                          <a:latin typeface="Garamond"/>
                          <a:ea typeface="Times New Roman"/>
                          <a:cs typeface="Garamond"/>
                        </a:rPr>
                        <a:t>ps</a:t>
                      </a:r>
                      <a:endParaRPr lang="en-US" sz="700" dirty="0">
                        <a:effectLst/>
                        <a:latin typeface="Calibri"/>
                        <a:ea typeface="Times New Roman"/>
                        <a:cs typeface="Times New Roman"/>
                      </a:endParaRPr>
                    </a:p>
                    <a:p>
                      <a:pPr marL="0" marR="286385">
                        <a:lnSpc>
                          <a:spcPct val="115000"/>
                        </a:lnSpc>
                        <a:spcBef>
                          <a:spcPts val="60"/>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10" dirty="0">
                          <a:effectLst/>
                          <a:latin typeface="Garamond"/>
                          <a:ea typeface="Times New Roman"/>
                          <a:cs typeface="Garamond"/>
                        </a:rPr>
                        <a:t> d</a:t>
                      </a:r>
                      <a:r>
                        <a:rPr lang="en-US" sz="700" dirty="0">
                          <a:effectLst/>
                          <a:latin typeface="Garamond"/>
                          <a:ea typeface="Times New Roman"/>
                          <a:cs typeface="Garamond"/>
                        </a:rPr>
                        <a:t>o</a:t>
                      </a:r>
                      <a:r>
                        <a:rPr lang="en-US" sz="700" spc="-15" dirty="0">
                          <a:effectLst/>
                          <a:latin typeface="Garamond"/>
                          <a:ea typeface="Times New Roman"/>
                          <a:cs typeface="Garamond"/>
                        </a:rPr>
                        <a:t>c</a:t>
                      </a:r>
                      <a:r>
                        <a:rPr lang="en-US" sz="700" dirty="0">
                          <a:effectLst/>
                          <a:latin typeface="Garamond"/>
                          <a:ea typeface="Times New Roman"/>
                          <a:cs typeface="Garamond"/>
                        </a:rPr>
                        <a:t>u</a:t>
                      </a:r>
                      <a:r>
                        <a:rPr lang="en-US" sz="700" spc="-10" dirty="0">
                          <a:effectLst/>
                          <a:latin typeface="Garamond"/>
                          <a:ea typeface="Times New Roman"/>
                          <a:cs typeface="Garamond"/>
                        </a:rPr>
                        <a:t>m</a:t>
                      </a:r>
                      <a:r>
                        <a:rPr lang="en-US" sz="700" spc="-5" dirty="0">
                          <a:effectLst/>
                          <a:latin typeface="Garamond"/>
                          <a:ea typeface="Times New Roman"/>
                          <a:cs typeface="Garamond"/>
                        </a:rPr>
                        <a:t>e</a:t>
                      </a:r>
                      <a:r>
                        <a:rPr lang="en-US" sz="700" spc="-10" dirty="0">
                          <a:effectLst/>
                          <a:latin typeface="Garamond"/>
                          <a:ea typeface="Times New Roman"/>
                          <a:cs typeface="Garamond"/>
                        </a:rPr>
                        <a:t>nt</a:t>
                      </a:r>
                      <a:r>
                        <a:rPr lang="en-US" sz="700" spc="5" dirty="0">
                          <a:effectLst/>
                          <a:latin typeface="Garamond"/>
                          <a:ea typeface="Times New Roman"/>
                          <a:cs typeface="Garamond"/>
                        </a:rPr>
                        <a:t>s</a:t>
                      </a:r>
                      <a:r>
                        <a:rPr lang="en-US" sz="700" dirty="0">
                          <a:effectLst/>
                          <a:latin typeface="Garamond"/>
                          <a:ea typeface="Times New Roman"/>
                          <a:cs typeface="Garamond"/>
                        </a:rPr>
                        <a:t>, m</a:t>
                      </a:r>
                      <a:r>
                        <a:rPr lang="en-US" sz="700" spc="-5" dirty="0">
                          <a:effectLst/>
                          <a:latin typeface="Garamond"/>
                          <a:ea typeface="Times New Roman"/>
                          <a:cs typeface="Garamond"/>
                        </a:rPr>
                        <a:t>e</a:t>
                      </a:r>
                      <a:r>
                        <a:rPr lang="en-US" sz="700" spc="-15" dirty="0">
                          <a:effectLst/>
                          <a:latin typeface="Garamond"/>
                          <a:ea typeface="Times New Roman"/>
                          <a:cs typeface="Garamond"/>
                        </a:rPr>
                        <a:t>e</a:t>
                      </a:r>
                      <a:r>
                        <a:rPr lang="en-US" sz="700" dirty="0">
                          <a:effectLst/>
                          <a:latin typeface="Garamond"/>
                          <a:ea typeface="Times New Roman"/>
                          <a:cs typeface="Garamond"/>
                        </a:rPr>
                        <a:t>t</a:t>
                      </a:r>
                      <a:r>
                        <a:rPr lang="en-US" sz="700" spc="-15" dirty="0">
                          <a:effectLst/>
                          <a:latin typeface="Garamond"/>
                          <a:ea typeface="Times New Roman"/>
                          <a:cs typeface="Garamond"/>
                        </a:rPr>
                        <a:t>i</a:t>
                      </a:r>
                      <a:r>
                        <a:rPr lang="en-US" sz="700" dirty="0">
                          <a:effectLst/>
                          <a:latin typeface="Garamond"/>
                          <a:ea typeface="Times New Roman"/>
                          <a:cs typeface="Garamond"/>
                        </a:rPr>
                        <a:t>n</a:t>
                      </a:r>
                      <a:r>
                        <a:rPr lang="en-US" sz="700" spc="-15" dirty="0">
                          <a:effectLst/>
                          <a:latin typeface="Garamond"/>
                          <a:ea typeface="Times New Roman"/>
                          <a:cs typeface="Garamond"/>
                        </a:rPr>
                        <a:t>g</a:t>
                      </a:r>
                      <a:r>
                        <a:rPr lang="en-US" sz="700" spc="-5" dirty="0">
                          <a:effectLst/>
                          <a:latin typeface="Garamond"/>
                          <a:ea typeface="Times New Roman"/>
                          <a:cs typeface="Garamond"/>
                        </a:rPr>
                        <a:t>s</a:t>
                      </a:r>
                      <a:r>
                        <a:rPr lang="en-US" sz="700" dirty="0">
                          <a:effectLst/>
                          <a:latin typeface="Garamond"/>
                          <a:ea typeface="Times New Roman"/>
                          <a:cs typeface="Garamond"/>
                        </a:rPr>
                        <a:t>, </a:t>
                      </a:r>
                      <a:r>
                        <a:rPr lang="en-US" sz="700" spc="-15" dirty="0">
                          <a:effectLst/>
                          <a:latin typeface="Garamond"/>
                          <a:ea typeface="Times New Roman"/>
                          <a:cs typeface="Garamond"/>
                        </a:rPr>
                        <a:t>a</a:t>
                      </a:r>
                      <a:r>
                        <a:rPr lang="en-US" sz="700" spc="-10" dirty="0">
                          <a:effectLst/>
                          <a:latin typeface="Garamond"/>
                          <a:ea typeface="Times New Roman"/>
                          <a:cs typeface="Garamond"/>
                        </a:rPr>
                        <a:t>n</a:t>
                      </a:r>
                      <a:r>
                        <a:rPr lang="en-US" sz="700" dirty="0">
                          <a:effectLst/>
                          <a:latin typeface="Garamond"/>
                          <a:ea typeface="Times New Roman"/>
                          <a:cs typeface="Garamond"/>
                        </a:rPr>
                        <a:t>d </a:t>
                      </a:r>
                      <a:r>
                        <a:rPr lang="en-US" sz="700" spc="-15" dirty="0">
                          <a:effectLst/>
                          <a:latin typeface="Garamond"/>
                          <a:ea typeface="Times New Roman"/>
                          <a:cs typeface="Garamond"/>
                        </a:rPr>
                        <a:t>a</a:t>
                      </a:r>
                      <a:r>
                        <a:rPr lang="en-US" sz="700" spc="5" dirty="0">
                          <a:effectLst/>
                          <a:latin typeface="Garamond"/>
                          <a:ea typeface="Times New Roman"/>
                          <a:cs typeface="Garamond"/>
                        </a:rPr>
                        <a:t>r</a:t>
                      </a:r>
                      <a:r>
                        <a:rPr lang="en-US" sz="700" spc="-10" dirty="0">
                          <a:effectLst/>
                          <a:latin typeface="Garamond"/>
                          <a:ea typeface="Times New Roman"/>
                          <a:cs typeface="Garamond"/>
                        </a:rPr>
                        <a:t>t</a:t>
                      </a:r>
                      <a:r>
                        <a:rPr lang="en-US" sz="700" spc="-15" dirty="0">
                          <a:effectLst/>
                          <a:latin typeface="Garamond"/>
                          <a:ea typeface="Times New Roman"/>
                          <a:cs typeface="Garamond"/>
                        </a:rPr>
                        <a:t>i</a:t>
                      </a:r>
                      <a:r>
                        <a:rPr lang="en-US" sz="700" spc="5" dirty="0">
                          <a:effectLst/>
                          <a:latin typeface="Garamond"/>
                          <a:ea typeface="Times New Roman"/>
                          <a:cs typeface="Garamond"/>
                        </a:rPr>
                        <a:t>f</a:t>
                      </a:r>
                      <a:r>
                        <a:rPr lang="en-US" sz="700" spc="-5" dirty="0">
                          <a:effectLst/>
                          <a:latin typeface="Garamond"/>
                          <a:ea typeface="Times New Roman"/>
                          <a:cs typeface="Garamond"/>
                        </a:rPr>
                        <a:t>a</a:t>
                      </a:r>
                      <a:r>
                        <a:rPr lang="en-US" sz="700" spc="-15" dirty="0">
                          <a:effectLst/>
                          <a:latin typeface="Garamond"/>
                          <a:ea typeface="Times New Roman"/>
                          <a:cs typeface="Garamond"/>
                        </a:rPr>
                        <a:t>c</a:t>
                      </a:r>
                      <a:r>
                        <a:rPr lang="en-US" sz="700" spc="-10" dirty="0">
                          <a:effectLst/>
                          <a:latin typeface="Garamond"/>
                          <a:ea typeface="Times New Roman"/>
                          <a:cs typeface="Garamond"/>
                        </a:rPr>
                        <a:t>ts </a:t>
                      </a:r>
                      <a:r>
                        <a:rPr lang="en-US" sz="700" spc="-5" dirty="0">
                          <a:effectLst/>
                          <a:latin typeface="Garamond"/>
                          <a:ea typeface="Times New Roman"/>
                          <a:cs typeface="Garamond"/>
                        </a:rPr>
                        <a:t>s</a:t>
                      </a:r>
                      <a:r>
                        <a:rPr lang="en-US" sz="700" dirty="0">
                          <a:effectLst/>
                          <a:latin typeface="Garamond"/>
                          <a:ea typeface="Times New Roman"/>
                          <a:cs typeface="Garamond"/>
                        </a:rPr>
                        <a:t>h</a:t>
                      </a:r>
                      <a:r>
                        <a:rPr lang="en-US" sz="700" spc="-10" dirty="0">
                          <a:effectLst/>
                          <a:latin typeface="Garamond"/>
                          <a:ea typeface="Times New Roman"/>
                          <a:cs typeface="Garamond"/>
                        </a:rPr>
                        <a:t>o</a:t>
                      </a:r>
                      <a:r>
                        <a:rPr lang="en-US" sz="700" spc="-5" dirty="0">
                          <a:effectLst/>
                          <a:latin typeface="Garamond"/>
                          <a:ea typeface="Times New Roman"/>
                          <a:cs typeface="Garamond"/>
                        </a:rPr>
                        <a:t>w</a:t>
                      </a:r>
                      <a:r>
                        <a:rPr lang="en-US" sz="700" spc="-15" dirty="0">
                          <a:effectLst/>
                          <a:latin typeface="Garamond"/>
                          <a:ea typeface="Times New Roman"/>
                          <a:cs typeface="Garamond"/>
                        </a:rPr>
                        <a:t>i</a:t>
                      </a:r>
                      <a:r>
                        <a:rPr lang="en-US" sz="700" dirty="0">
                          <a:effectLst/>
                          <a:latin typeface="Garamond"/>
                          <a:ea typeface="Times New Roman"/>
                          <a:cs typeface="Garamond"/>
                        </a:rPr>
                        <a:t>ng</a:t>
                      </a:r>
                      <a:r>
                        <a:rPr lang="en-US" sz="700" spc="-15" dirty="0">
                          <a:effectLst/>
                          <a:latin typeface="Garamond"/>
                          <a:ea typeface="Times New Roman"/>
                          <a:cs typeface="Garamond"/>
                        </a:rPr>
                        <a:t> </a:t>
                      </a:r>
                      <a:r>
                        <a:rPr lang="en-US" sz="700" dirty="0">
                          <a:effectLst/>
                          <a:latin typeface="Garamond"/>
                          <a:ea typeface="Times New Roman"/>
                          <a:cs typeface="Garamond"/>
                        </a:rPr>
                        <a:t>v</a:t>
                      </a:r>
                      <a:r>
                        <a:rPr lang="en-US" sz="700" spc="-15" dirty="0">
                          <a:effectLst/>
                          <a:latin typeface="Garamond"/>
                          <a:ea typeface="Times New Roman"/>
                          <a:cs typeface="Garamond"/>
                        </a:rPr>
                        <a:t>i</a:t>
                      </a:r>
                      <a:r>
                        <a:rPr lang="en-US" sz="700" spc="-5" dirty="0">
                          <a:effectLst/>
                          <a:latin typeface="Garamond"/>
                          <a:ea typeface="Times New Roman"/>
                          <a:cs typeface="Garamond"/>
                        </a:rPr>
                        <a:t>s</a:t>
                      </a:r>
                      <a:r>
                        <a:rPr lang="en-US" sz="700" dirty="0">
                          <a:effectLst/>
                          <a:latin typeface="Garamond"/>
                          <a:ea typeface="Times New Roman"/>
                          <a:cs typeface="Garamond"/>
                        </a:rPr>
                        <a:t>i</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5" dirty="0">
                          <a:effectLst/>
                          <a:latin typeface="Garamond"/>
                          <a:ea typeface="Times New Roman"/>
                          <a:cs typeface="Garamond"/>
                        </a:rPr>
                        <a:t> c</a:t>
                      </a:r>
                      <a:r>
                        <a:rPr lang="en-US" sz="700" spc="-10" dirty="0">
                          <a:effectLst/>
                          <a:latin typeface="Garamond"/>
                          <a:ea typeface="Times New Roman"/>
                          <a:cs typeface="Garamond"/>
                        </a:rPr>
                        <a:t>o</a:t>
                      </a:r>
                      <a:r>
                        <a:rPr lang="en-US" sz="700" spc="5" dirty="0">
                          <a:effectLst/>
                          <a:latin typeface="Garamond"/>
                          <a:ea typeface="Times New Roman"/>
                          <a:cs typeface="Garamond"/>
                        </a:rPr>
                        <a:t>r</a:t>
                      </a:r>
                      <a:r>
                        <a:rPr lang="en-US" sz="700" dirty="0">
                          <a:effectLst/>
                          <a:latin typeface="Garamond"/>
                          <a:ea typeface="Times New Roman"/>
                          <a:cs typeface="Garamond"/>
                        </a:rPr>
                        <a:t>e b</a:t>
                      </a:r>
                      <a:r>
                        <a:rPr lang="en-US" sz="700" spc="-5" dirty="0">
                          <a:effectLst/>
                          <a:latin typeface="Garamond"/>
                          <a:ea typeface="Times New Roman"/>
                          <a:cs typeface="Garamond"/>
                        </a:rPr>
                        <a:t>e</a:t>
                      </a:r>
                      <a:r>
                        <a:rPr lang="en-US" sz="700" spc="-15" dirty="0">
                          <a:effectLst/>
                          <a:latin typeface="Garamond"/>
                          <a:ea typeface="Times New Roman"/>
                          <a:cs typeface="Garamond"/>
                        </a:rPr>
                        <a:t>l</a:t>
                      </a:r>
                      <a:r>
                        <a:rPr lang="en-US" sz="700" dirty="0">
                          <a:effectLst/>
                          <a:latin typeface="Garamond"/>
                          <a:ea typeface="Times New Roman"/>
                          <a:cs typeface="Garamond"/>
                        </a:rPr>
                        <a:t>i</a:t>
                      </a:r>
                      <a:r>
                        <a:rPr lang="en-US" sz="700" spc="-15" dirty="0">
                          <a:effectLst/>
                          <a:latin typeface="Garamond"/>
                          <a:ea typeface="Times New Roman"/>
                          <a:cs typeface="Garamond"/>
                        </a:rPr>
                        <a:t>e</a:t>
                      </a:r>
                      <a:r>
                        <a:rPr lang="en-US" sz="700" spc="-10" dirty="0">
                          <a:effectLst/>
                          <a:latin typeface="Garamond"/>
                          <a:ea typeface="Times New Roman"/>
                          <a:cs typeface="Garamond"/>
                        </a:rPr>
                        <a:t>f</a:t>
                      </a:r>
                      <a:r>
                        <a:rPr lang="en-US" sz="700" dirty="0">
                          <a:effectLst/>
                          <a:latin typeface="Garamond"/>
                          <a:ea typeface="Times New Roman"/>
                          <a:cs typeface="Garamond"/>
                        </a:rPr>
                        <a:t>s</a:t>
                      </a:r>
                      <a:r>
                        <a:rPr lang="en-US" sz="700" spc="10" dirty="0">
                          <a:effectLst/>
                          <a:latin typeface="Garamond"/>
                          <a:ea typeface="Times New Roman"/>
                          <a:cs typeface="Garamond"/>
                        </a:rPr>
                        <a:t> </a:t>
                      </a:r>
                      <a:r>
                        <a:rPr lang="en-US" sz="700" dirty="0">
                          <a:effectLst/>
                          <a:latin typeface="Garamond"/>
                          <a:ea typeface="Times New Roman"/>
                          <a:cs typeface="Garamond"/>
                        </a:rPr>
                        <a:t>in</a:t>
                      </a:r>
                      <a:r>
                        <a:rPr lang="en-US" sz="700" spc="-10" dirty="0">
                          <a:effectLst/>
                          <a:latin typeface="Garamond"/>
                          <a:ea typeface="Times New Roman"/>
                          <a:cs typeface="Garamond"/>
                        </a:rPr>
                        <a:t> </a:t>
                      </a:r>
                      <a:r>
                        <a:rPr lang="en-US" sz="700" spc="-5" dirty="0">
                          <a:effectLst/>
                          <a:latin typeface="Garamond"/>
                          <a:ea typeface="Times New Roman"/>
                          <a:cs typeface="Garamond"/>
                        </a:rPr>
                        <a:t>a</a:t>
                      </a:r>
                      <a:r>
                        <a:rPr lang="en-US" sz="700" spc="-15" dirty="0">
                          <a:effectLst/>
                          <a:latin typeface="Garamond"/>
                          <a:ea typeface="Times New Roman"/>
                          <a:cs typeface="Garamond"/>
                        </a:rPr>
                        <a:t>c</a:t>
                      </a:r>
                      <a:r>
                        <a:rPr lang="en-US" sz="700" dirty="0">
                          <a:effectLst/>
                          <a:latin typeface="Garamond"/>
                          <a:ea typeface="Times New Roman"/>
                          <a:cs typeface="Garamond"/>
                        </a:rPr>
                        <a:t>t</a:t>
                      </a:r>
                      <a:r>
                        <a:rPr lang="en-US" sz="700" spc="-15" dirty="0">
                          <a:effectLst/>
                          <a:latin typeface="Garamond"/>
                          <a:ea typeface="Times New Roman"/>
                          <a:cs typeface="Garamond"/>
                        </a:rPr>
                        <a:t>i</a:t>
                      </a:r>
                      <a:r>
                        <a:rPr lang="en-US" sz="700" dirty="0">
                          <a:effectLst/>
                          <a:latin typeface="Garamond"/>
                          <a:ea typeface="Times New Roman"/>
                          <a:cs typeface="Garamond"/>
                        </a:rPr>
                        <a:t>on</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effectLst/>
                          <a:latin typeface="Calibri"/>
                          <a:ea typeface="Times New Roman"/>
                          <a:cs typeface="Times New Roman"/>
                        </a:rPr>
                        <a:t>Please list the evidence you are attaching to meet the EFFECTIVE level of proficiency for each indicator on the left:</a:t>
                      </a:r>
                      <a:br>
                        <a:rPr lang="en-US" sz="700" dirty="0">
                          <a:effectLst/>
                          <a:latin typeface="Calibri"/>
                          <a:ea typeface="Times New Roman"/>
                          <a:cs typeface="Times New Roman"/>
                        </a:rPr>
                      </a:br>
                      <a:r>
                        <a:rPr lang="en-US" sz="700" dirty="0">
                          <a:effectLst/>
                          <a:latin typeface="Calibri"/>
                          <a:ea typeface="Times New Roman"/>
                          <a:cs typeface="Times New Roman"/>
                        </a:rPr>
                        <a:t/>
                      </a:r>
                      <a:br>
                        <a:rPr lang="en-US" sz="700" dirty="0">
                          <a:effectLst/>
                          <a:latin typeface="Calibri"/>
                          <a:ea typeface="Times New Roman"/>
                          <a:cs typeface="Times New Roman"/>
                        </a:rPr>
                      </a:br>
                      <a:r>
                        <a:rPr lang="en-US" sz="700" dirty="0">
                          <a:effectLst/>
                          <a:latin typeface="Calibri"/>
                          <a:ea typeface="Times New Roman"/>
                          <a:cs typeface="Times New Roman"/>
                        </a:rPr>
                        <a:t/>
                      </a:r>
                      <a:br>
                        <a:rPr lang="en-US" sz="700" dirty="0">
                          <a:effectLst/>
                          <a:latin typeface="Calibri"/>
                          <a:ea typeface="Times New Roman"/>
                          <a:cs typeface="Times New Roman"/>
                        </a:rPr>
                      </a:br>
                      <a:r>
                        <a:rPr lang="en-US" sz="700" dirty="0">
                          <a:effectLst/>
                          <a:latin typeface="Calibri"/>
                          <a:ea typeface="Times New Roman"/>
                          <a:cs typeface="Times New Roman"/>
                        </a:rPr>
                        <a:t/>
                      </a:r>
                      <a:br>
                        <a:rPr lang="en-US" sz="700" dirty="0">
                          <a:effectLst/>
                          <a:latin typeface="Calibri"/>
                          <a:ea typeface="Times New Roman"/>
                          <a:cs typeface="Times New Roman"/>
                        </a:rPr>
                      </a:br>
                      <a:r>
                        <a:rPr lang="en-US" sz="700" dirty="0">
                          <a:effectLst/>
                          <a:latin typeface="Calibri"/>
                          <a:ea typeface="Times New Roman"/>
                          <a:cs typeface="Times New Roman"/>
                        </a:rPr>
                        <a:t/>
                      </a:r>
                      <a:br>
                        <a:rPr lang="en-US" sz="700" dirty="0">
                          <a:effectLst/>
                          <a:latin typeface="Calibri"/>
                          <a:ea typeface="Times New Roman"/>
                          <a:cs typeface="Times New Roman"/>
                        </a:rPr>
                      </a:br>
                      <a:r>
                        <a:rPr lang="en-US" sz="700" dirty="0">
                          <a:effectLst/>
                          <a:latin typeface="Calibri"/>
                          <a:ea typeface="Times New Roman"/>
                          <a:cs typeface="Times New Roman"/>
                        </a:rPr>
                        <a:t/>
                      </a:r>
                      <a:br>
                        <a:rPr lang="en-US" sz="700" dirty="0">
                          <a:effectLst/>
                          <a:latin typeface="Calibri"/>
                          <a:ea typeface="Times New Roman"/>
                          <a:cs typeface="Times New Roman"/>
                        </a:rPr>
                      </a:br>
                      <a:r>
                        <a:rPr lang="en-US" sz="700" dirty="0">
                          <a:effectLst/>
                          <a:latin typeface="Calibri"/>
                          <a:ea typeface="Times New Roman"/>
                          <a:cs typeface="Times New Roman"/>
                        </a:rPr>
                        <a:t/>
                      </a:r>
                      <a:br>
                        <a:rPr lang="en-US" sz="700" dirty="0">
                          <a:effectLst/>
                          <a:latin typeface="Calibri"/>
                          <a:ea typeface="Times New Roman"/>
                          <a:cs typeface="Times New Roman"/>
                        </a:rPr>
                      </a:b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effectLst/>
                          <a:latin typeface="Calibri"/>
                          <a:ea typeface="Times New Roman"/>
                          <a:cs typeface="Times New Roman"/>
                        </a:rPr>
                        <a:t>To be Completed by IDOE</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The evidence provided meets the  criteria for an Effective Rating.</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______Yes</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______No</a:t>
                      </a: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162">
                <a:tc>
                  <a:txBody>
                    <a:bodyPr/>
                    <a:lstStyle/>
                    <a:p>
                      <a:pPr marL="0" marR="0">
                        <a:lnSpc>
                          <a:spcPts val="1235"/>
                        </a:lnSpc>
                        <a:spcBef>
                          <a:spcPts val="0"/>
                        </a:spcBef>
                        <a:spcAft>
                          <a:spcPts val="0"/>
                        </a:spcAft>
                      </a:pPr>
                      <a:r>
                        <a:rPr lang="en-US" sz="700" spc="5" dirty="0">
                          <a:effectLst/>
                          <a:latin typeface="Garamond"/>
                          <a:ea typeface="Times New Roman"/>
                          <a:cs typeface="Garamond"/>
                        </a:rPr>
                        <a:t>1.2</a:t>
                      </a:r>
                      <a:endParaRPr lang="en-US" sz="700" dirty="0">
                        <a:effectLst/>
                        <a:latin typeface="Calibri"/>
                        <a:ea typeface="Times New Roman"/>
                        <a:cs typeface="Times New Roman"/>
                      </a:endParaRPr>
                    </a:p>
                    <a:p>
                      <a:pPr marL="0" marR="0">
                        <a:lnSpc>
                          <a:spcPts val="1235"/>
                        </a:lnSpc>
                        <a:spcBef>
                          <a:spcPts val="0"/>
                        </a:spcBef>
                        <a:spcAft>
                          <a:spcPts val="0"/>
                        </a:spcAft>
                      </a:pPr>
                      <a:r>
                        <a:rPr lang="en-US" sz="700" spc="5" dirty="0">
                          <a:effectLst/>
                          <a:latin typeface="Garamond"/>
                          <a:ea typeface="Times New Roman"/>
                          <a:cs typeface="Garamond"/>
                        </a:rPr>
                        <a:t>T</a:t>
                      </a:r>
                      <a:r>
                        <a:rPr lang="en-US" sz="700" dirty="0">
                          <a:effectLst/>
                          <a:latin typeface="Garamond"/>
                          <a:ea typeface="Times New Roman"/>
                          <a:cs typeface="Garamond"/>
                        </a:rPr>
                        <a:t>he</a:t>
                      </a:r>
                      <a:r>
                        <a:rPr lang="en-US" sz="700" spc="-15" dirty="0">
                          <a:effectLst/>
                          <a:latin typeface="Garamond"/>
                          <a:ea typeface="Times New Roman"/>
                          <a:cs typeface="Garamond"/>
                        </a:rPr>
                        <a:t> </a:t>
                      </a:r>
                      <a:r>
                        <a:rPr lang="en-US" sz="700" spc="-10" dirty="0">
                          <a:effectLst/>
                          <a:latin typeface="Garamond"/>
                          <a:ea typeface="Times New Roman"/>
                          <a:cs typeface="Garamond"/>
                        </a:rPr>
                        <a:t>p</a:t>
                      </a:r>
                      <a:r>
                        <a:rPr lang="en-US" sz="700" spc="5" dirty="0">
                          <a:effectLst/>
                          <a:latin typeface="Garamond"/>
                          <a:ea typeface="Times New Roman"/>
                          <a:cs typeface="Garamond"/>
                        </a:rPr>
                        <a:t>r</a:t>
                      </a:r>
                      <a:r>
                        <a:rPr lang="en-US" sz="700" spc="-15" dirty="0">
                          <a:effectLst/>
                          <a:latin typeface="Garamond"/>
                          <a:ea typeface="Times New Roman"/>
                          <a:cs typeface="Garamond"/>
                        </a:rPr>
                        <a:t>i</a:t>
                      </a:r>
                      <a:r>
                        <a:rPr lang="en-US" sz="700" dirty="0">
                          <a:effectLst/>
                          <a:latin typeface="Garamond"/>
                          <a:ea typeface="Times New Roman"/>
                          <a:cs typeface="Garamond"/>
                        </a:rPr>
                        <a:t>n</a:t>
                      </a:r>
                      <a:r>
                        <a:rPr lang="en-US" sz="700" spc="-5" dirty="0">
                          <a:effectLst/>
                          <a:latin typeface="Garamond"/>
                          <a:ea typeface="Times New Roman"/>
                          <a:cs typeface="Garamond"/>
                        </a:rPr>
                        <a:t>c</a:t>
                      </a:r>
                      <a:r>
                        <a:rPr lang="en-US" sz="700" spc="-15" dirty="0">
                          <a:effectLst/>
                          <a:latin typeface="Garamond"/>
                          <a:ea typeface="Times New Roman"/>
                          <a:cs typeface="Garamond"/>
                        </a:rPr>
                        <a:t>i</a:t>
                      </a:r>
                      <a:r>
                        <a:rPr lang="en-US" sz="700" dirty="0">
                          <a:effectLst/>
                          <a:latin typeface="Garamond"/>
                          <a:ea typeface="Times New Roman"/>
                          <a:cs typeface="Garamond"/>
                        </a:rPr>
                        <a:t>p</a:t>
                      </a:r>
                      <a:r>
                        <a:rPr lang="en-US" sz="700" spc="-15" dirty="0">
                          <a:effectLst/>
                          <a:latin typeface="Garamond"/>
                          <a:ea typeface="Times New Roman"/>
                          <a:cs typeface="Garamond"/>
                        </a:rPr>
                        <a:t>a</a:t>
                      </a:r>
                      <a:r>
                        <a:rPr lang="en-US" sz="700" dirty="0">
                          <a:effectLst/>
                          <a:latin typeface="Garamond"/>
                          <a:ea typeface="Times New Roman"/>
                          <a:cs typeface="Garamond"/>
                        </a:rPr>
                        <a:t>l</a:t>
                      </a:r>
                      <a:r>
                        <a:rPr lang="en-US" sz="700" spc="-10" dirty="0">
                          <a:effectLst/>
                          <a:latin typeface="Garamond"/>
                          <a:ea typeface="Times New Roman"/>
                          <a:cs typeface="Garamond"/>
                        </a:rPr>
                        <a:t> </a:t>
                      </a:r>
                      <a:r>
                        <a:rPr lang="en-US" sz="700" dirty="0">
                          <a:effectLst/>
                          <a:latin typeface="Garamond"/>
                          <a:ea typeface="Times New Roman"/>
                          <a:cs typeface="Garamond"/>
                        </a:rPr>
                        <a:t>d</a:t>
                      </a:r>
                      <a:r>
                        <a:rPr lang="en-US" sz="700" spc="-5" dirty="0">
                          <a:effectLst/>
                          <a:latin typeface="Garamond"/>
                          <a:ea typeface="Times New Roman"/>
                          <a:cs typeface="Garamond"/>
                        </a:rPr>
                        <a:t>e</a:t>
                      </a:r>
                      <a:r>
                        <a:rPr lang="en-US" sz="700" spc="-15" dirty="0">
                          <a:effectLst/>
                          <a:latin typeface="Garamond"/>
                          <a:ea typeface="Times New Roman"/>
                          <a:cs typeface="Garamond"/>
                        </a:rPr>
                        <a:t>v</a:t>
                      </a:r>
                      <a:r>
                        <a:rPr lang="en-US" sz="700" spc="-5" dirty="0">
                          <a:effectLst/>
                          <a:latin typeface="Garamond"/>
                          <a:ea typeface="Times New Roman"/>
                          <a:cs typeface="Garamond"/>
                        </a:rPr>
                        <a:t>e</a:t>
                      </a:r>
                      <a:r>
                        <a:rPr lang="en-US" sz="700" spc="-15" dirty="0">
                          <a:effectLst/>
                          <a:latin typeface="Garamond"/>
                          <a:ea typeface="Times New Roman"/>
                          <a:cs typeface="Garamond"/>
                        </a:rPr>
                        <a:t>l</a:t>
                      </a:r>
                      <a:r>
                        <a:rPr lang="en-US" sz="700" dirty="0">
                          <a:effectLst/>
                          <a:latin typeface="Garamond"/>
                          <a:ea typeface="Times New Roman"/>
                          <a:cs typeface="Garamond"/>
                        </a:rPr>
                        <a:t>o</a:t>
                      </a:r>
                      <a:r>
                        <a:rPr lang="en-US" sz="700" spc="-10" dirty="0">
                          <a:effectLst/>
                          <a:latin typeface="Garamond"/>
                          <a:ea typeface="Times New Roman"/>
                          <a:cs typeface="Garamond"/>
                        </a:rPr>
                        <a:t>p</a:t>
                      </a:r>
                      <a:r>
                        <a:rPr lang="en-US" sz="700" dirty="0">
                          <a:effectLst/>
                          <a:latin typeface="Garamond"/>
                          <a:ea typeface="Times New Roman"/>
                          <a:cs typeface="Garamond"/>
                        </a:rPr>
                        <a:t>s</a:t>
                      </a:r>
                      <a:r>
                        <a:rPr lang="en-US" sz="700" spc="10" dirty="0">
                          <a:effectLst/>
                          <a:latin typeface="Garamond"/>
                          <a:ea typeface="Times New Roman"/>
                          <a:cs typeface="Garamond"/>
                        </a:rPr>
                        <a:t> </a:t>
                      </a:r>
                      <a:r>
                        <a:rPr lang="en-US" sz="700" spc="-15" dirty="0">
                          <a:effectLst/>
                          <a:latin typeface="Garamond"/>
                          <a:ea typeface="Times New Roman"/>
                          <a:cs typeface="Garamond"/>
                        </a:rPr>
                        <a:t>a</a:t>
                      </a:r>
                      <a:r>
                        <a:rPr lang="en-US" sz="700" spc="-10" dirty="0">
                          <a:effectLst/>
                          <a:latin typeface="Garamond"/>
                          <a:ea typeface="Times New Roman"/>
                          <a:cs typeface="Garamond"/>
                        </a:rPr>
                        <a:t>n</a:t>
                      </a:r>
                      <a:r>
                        <a:rPr lang="en-US" sz="700" dirty="0">
                          <a:effectLst/>
                          <a:latin typeface="Garamond"/>
                          <a:ea typeface="Times New Roman"/>
                          <a:cs typeface="Garamond"/>
                        </a:rPr>
                        <a:t>d</a:t>
                      </a:r>
                      <a:endParaRPr lang="en-US" sz="700" dirty="0">
                        <a:effectLst/>
                        <a:latin typeface="Calibri"/>
                        <a:ea typeface="Times New Roman"/>
                        <a:cs typeface="Times New Roman"/>
                      </a:endParaRPr>
                    </a:p>
                    <a:p>
                      <a:pPr marL="0" marR="45720">
                        <a:lnSpc>
                          <a:spcPct val="99000"/>
                        </a:lnSpc>
                        <a:spcBef>
                          <a:spcPts val="0"/>
                        </a:spcBef>
                        <a:spcAft>
                          <a:spcPts val="0"/>
                        </a:spcAft>
                      </a:pPr>
                      <a:r>
                        <a:rPr lang="en-US" sz="700" dirty="0">
                          <a:effectLst/>
                          <a:latin typeface="Garamond"/>
                          <a:ea typeface="Times New Roman"/>
                          <a:cs typeface="Garamond"/>
                        </a:rPr>
                        <a:t>p</a:t>
                      </a:r>
                      <a:r>
                        <a:rPr lang="en-US" sz="700" spc="-10" dirty="0">
                          <a:effectLst/>
                          <a:latin typeface="Garamond"/>
                          <a:ea typeface="Times New Roman"/>
                          <a:cs typeface="Garamond"/>
                        </a:rPr>
                        <a:t>rom</a:t>
                      </a:r>
                      <a:r>
                        <a:rPr lang="en-US" sz="700" dirty="0">
                          <a:effectLst/>
                          <a:latin typeface="Garamond"/>
                          <a:ea typeface="Times New Roman"/>
                          <a:cs typeface="Garamond"/>
                        </a:rPr>
                        <a:t>ot</a:t>
                      </a:r>
                      <a:r>
                        <a:rPr lang="en-US" sz="700" spc="-15" dirty="0">
                          <a:effectLst/>
                          <a:latin typeface="Garamond"/>
                          <a:ea typeface="Times New Roman"/>
                          <a:cs typeface="Garamond"/>
                        </a:rPr>
                        <a:t>e</a:t>
                      </a:r>
                      <a:r>
                        <a:rPr lang="en-US" sz="700" dirty="0">
                          <a:effectLst/>
                          <a:latin typeface="Garamond"/>
                          <a:ea typeface="Times New Roman"/>
                          <a:cs typeface="Garamond"/>
                        </a:rPr>
                        <a:t>s</a:t>
                      </a:r>
                      <a:r>
                        <a:rPr lang="en-US" sz="700" spc="5" dirty="0">
                          <a:effectLst/>
                          <a:latin typeface="Garamond"/>
                          <a:ea typeface="Times New Roman"/>
                          <a:cs typeface="Garamond"/>
                        </a:rPr>
                        <a:t> </a:t>
                      </a:r>
                      <a:r>
                        <a:rPr lang="en-US" sz="700" dirty="0">
                          <a:effectLst/>
                          <a:latin typeface="Garamond"/>
                          <a:ea typeface="Times New Roman"/>
                          <a:cs typeface="Garamond"/>
                        </a:rPr>
                        <a:t>a</a:t>
                      </a:r>
                      <a:r>
                        <a:rPr lang="en-US" sz="700" spc="-15" dirty="0">
                          <a:effectLst/>
                          <a:latin typeface="Garamond"/>
                          <a:ea typeface="Times New Roman"/>
                          <a:cs typeface="Garamond"/>
                        </a:rPr>
                        <a:t> </a:t>
                      </a:r>
                      <a:r>
                        <a:rPr lang="en-US" sz="700" spc="-5" dirty="0">
                          <a:effectLst/>
                          <a:latin typeface="Garamond"/>
                          <a:ea typeface="Times New Roman"/>
                          <a:cs typeface="Garamond"/>
                        </a:rPr>
                        <a:t>c</a:t>
                      </a:r>
                      <a:r>
                        <a:rPr lang="en-US" sz="700" spc="-10" dirty="0">
                          <a:effectLst/>
                          <a:latin typeface="Garamond"/>
                          <a:ea typeface="Times New Roman"/>
                          <a:cs typeface="Garamond"/>
                        </a:rPr>
                        <a:t>o</a:t>
                      </a:r>
                      <a:r>
                        <a:rPr lang="en-US" sz="700" dirty="0">
                          <a:effectLst/>
                          <a:latin typeface="Garamond"/>
                          <a:ea typeface="Times New Roman"/>
                          <a:cs typeface="Garamond"/>
                        </a:rPr>
                        <a:t>h</a:t>
                      </a:r>
                      <a:r>
                        <a:rPr lang="en-US" sz="700" spc="-15" dirty="0">
                          <a:effectLst/>
                          <a:latin typeface="Garamond"/>
                          <a:ea typeface="Times New Roman"/>
                          <a:cs typeface="Garamond"/>
                        </a:rPr>
                        <a:t>e</a:t>
                      </a:r>
                      <a:r>
                        <a:rPr lang="en-US" sz="700" spc="5" dirty="0">
                          <a:effectLst/>
                          <a:latin typeface="Garamond"/>
                          <a:ea typeface="Times New Roman"/>
                          <a:cs typeface="Garamond"/>
                        </a:rPr>
                        <a:t>r</a:t>
                      </a:r>
                      <a:r>
                        <a:rPr lang="en-US" sz="700" spc="-15" dirty="0">
                          <a:effectLst/>
                          <a:latin typeface="Garamond"/>
                          <a:ea typeface="Times New Roman"/>
                          <a:cs typeface="Garamond"/>
                        </a:rPr>
                        <a:t>e</a:t>
                      </a:r>
                      <a:r>
                        <a:rPr lang="en-US" sz="700" dirty="0">
                          <a:effectLst/>
                          <a:latin typeface="Garamond"/>
                          <a:ea typeface="Times New Roman"/>
                          <a:cs typeface="Garamond"/>
                        </a:rPr>
                        <a:t>nt</a:t>
                      </a:r>
                      <a:r>
                        <a:rPr lang="en-US" sz="700" spc="-20" dirty="0">
                          <a:effectLst/>
                          <a:latin typeface="Garamond"/>
                          <a:ea typeface="Times New Roman"/>
                          <a:cs typeface="Garamond"/>
                        </a:rPr>
                        <a:t> </a:t>
                      </a:r>
                      <a:r>
                        <a:rPr lang="en-US" sz="700" spc="5" dirty="0">
                          <a:effectLst/>
                          <a:latin typeface="Garamond"/>
                          <a:ea typeface="Times New Roman"/>
                          <a:cs typeface="Garamond"/>
                        </a:rPr>
                        <a:t>s</a:t>
                      </a:r>
                      <a:r>
                        <a:rPr lang="en-US" sz="700" spc="-10" dirty="0">
                          <a:effectLst/>
                          <a:latin typeface="Garamond"/>
                          <a:ea typeface="Times New Roman"/>
                          <a:cs typeface="Garamond"/>
                        </a:rPr>
                        <a:t>t</a:t>
                      </a:r>
                      <a:r>
                        <a:rPr lang="en-US" sz="700" spc="5" dirty="0">
                          <a:effectLst/>
                          <a:latin typeface="Garamond"/>
                          <a:ea typeface="Times New Roman"/>
                          <a:cs typeface="Garamond"/>
                        </a:rPr>
                        <a:t>r</a:t>
                      </a:r>
                      <a:r>
                        <a:rPr lang="en-US" sz="700" spc="-15" dirty="0">
                          <a:effectLst/>
                          <a:latin typeface="Garamond"/>
                          <a:ea typeface="Times New Roman"/>
                          <a:cs typeface="Garamond"/>
                        </a:rPr>
                        <a:t>a</a:t>
                      </a:r>
                      <a:r>
                        <a:rPr lang="en-US" sz="700" dirty="0">
                          <a:effectLst/>
                          <a:latin typeface="Garamond"/>
                          <a:ea typeface="Times New Roman"/>
                          <a:cs typeface="Garamond"/>
                        </a:rPr>
                        <a:t>t</a:t>
                      </a:r>
                      <a:r>
                        <a:rPr lang="en-US" sz="700" spc="-15" dirty="0">
                          <a:effectLst/>
                          <a:latin typeface="Garamond"/>
                          <a:ea typeface="Times New Roman"/>
                          <a:cs typeface="Garamond"/>
                        </a:rPr>
                        <a:t>e</a:t>
                      </a:r>
                      <a:r>
                        <a:rPr lang="en-US" sz="700" dirty="0">
                          <a:effectLst/>
                          <a:latin typeface="Garamond"/>
                          <a:ea typeface="Times New Roman"/>
                          <a:cs typeface="Garamond"/>
                        </a:rPr>
                        <a:t>gy </a:t>
                      </a:r>
                      <a:r>
                        <a:rPr lang="en-US" sz="700" spc="-5" dirty="0">
                          <a:effectLst/>
                          <a:latin typeface="Garamond"/>
                          <a:ea typeface="Times New Roman"/>
                          <a:cs typeface="Garamond"/>
                        </a:rPr>
                        <a:t>a</a:t>
                      </a:r>
                      <a:r>
                        <a:rPr lang="en-US" sz="700" dirty="0">
                          <a:effectLst/>
                          <a:latin typeface="Garamond"/>
                          <a:ea typeface="Times New Roman"/>
                          <a:cs typeface="Garamond"/>
                        </a:rPr>
                        <a:t>nd</a:t>
                      </a:r>
                      <a:r>
                        <a:rPr lang="en-US" sz="700" spc="-10" dirty="0">
                          <a:effectLst/>
                          <a:latin typeface="Garamond"/>
                          <a:ea typeface="Times New Roman"/>
                          <a:cs typeface="Garamond"/>
                        </a:rPr>
                        <a:t> p</a:t>
                      </a:r>
                      <a:r>
                        <a:rPr lang="en-US" sz="700" dirty="0">
                          <a:effectLst/>
                          <a:latin typeface="Garamond"/>
                          <a:ea typeface="Times New Roman"/>
                          <a:cs typeface="Garamond"/>
                        </a:rPr>
                        <a:t>l</a:t>
                      </a:r>
                      <a:r>
                        <a:rPr lang="en-US" sz="700" spc="-5" dirty="0">
                          <a:effectLst/>
                          <a:latin typeface="Garamond"/>
                          <a:ea typeface="Times New Roman"/>
                          <a:cs typeface="Garamond"/>
                        </a:rPr>
                        <a:t>a</a:t>
                      </a:r>
                      <a:r>
                        <a:rPr lang="en-US" sz="700" dirty="0">
                          <a:effectLst/>
                          <a:latin typeface="Garamond"/>
                          <a:ea typeface="Times New Roman"/>
                          <a:cs typeface="Garamond"/>
                        </a:rPr>
                        <a:t>n</a:t>
                      </a:r>
                      <a:r>
                        <a:rPr lang="en-US" sz="700" spc="-10" dirty="0">
                          <a:effectLst/>
                          <a:latin typeface="Garamond"/>
                          <a:ea typeface="Times New Roman"/>
                          <a:cs typeface="Garamond"/>
                        </a:rPr>
                        <a:t> fo</a:t>
                      </a:r>
                      <a:r>
                        <a:rPr lang="en-US" sz="700" dirty="0">
                          <a:effectLst/>
                          <a:latin typeface="Garamond"/>
                          <a:ea typeface="Times New Roman"/>
                          <a:cs typeface="Garamond"/>
                        </a:rPr>
                        <a:t>r</a:t>
                      </a:r>
                      <a:r>
                        <a:rPr lang="en-US" sz="700" spc="5" dirty="0">
                          <a:effectLst/>
                          <a:latin typeface="Garamond"/>
                          <a:ea typeface="Times New Roman"/>
                          <a:cs typeface="Garamond"/>
                        </a:rPr>
                        <a:t> </a:t>
                      </a:r>
                      <a:r>
                        <a:rPr lang="en-US" sz="700" spc="-15" dirty="0">
                          <a:effectLst/>
                          <a:latin typeface="Garamond"/>
                          <a:ea typeface="Times New Roman"/>
                          <a:cs typeface="Garamond"/>
                        </a:rPr>
                        <a:t>i</a:t>
                      </a:r>
                      <a:r>
                        <a:rPr lang="en-US" sz="700" spc="-10" dirty="0">
                          <a:effectLst/>
                          <a:latin typeface="Garamond"/>
                          <a:ea typeface="Times New Roman"/>
                          <a:cs typeface="Garamond"/>
                        </a:rPr>
                        <a:t>m</a:t>
                      </a:r>
                      <a:r>
                        <a:rPr lang="en-US" sz="700" dirty="0">
                          <a:effectLst/>
                          <a:latin typeface="Garamond"/>
                          <a:ea typeface="Times New Roman"/>
                          <a:cs typeface="Garamond"/>
                        </a:rPr>
                        <a:t>pl</a:t>
                      </a:r>
                      <a:r>
                        <a:rPr lang="en-US" sz="700" spc="-15" dirty="0">
                          <a:effectLst/>
                          <a:latin typeface="Garamond"/>
                          <a:ea typeface="Times New Roman"/>
                          <a:cs typeface="Garamond"/>
                        </a:rPr>
                        <a:t>e</a:t>
                      </a:r>
                      <a:r>
                        <a:rPr lang="en-US" sz="700" dirty="0">
                          <a:effectLst/>
                          <a:latin typeface="Garamond"/>
                          <a:ea typeface="Times New Roman"/>
                          <a:cs typeface="Garamond"/>
                        </a:rPr>
                        <a:t>m</a:t>
                      </a:r>
                      <a:r>
                        <a:rPr lang="en-US" sz="700" spc="-15" dirty="0">
                          <a:effectLst/>
                          <a:latin typeface="Garamond"/>
                          <a:ea typeface="Times New Roman"/>
                          <a:cs typeface="Garamond"/>
                        </a:rPr>
                        <a:t>e</a:t>
                      </a:r>
                      <a:r>
                        <a:rPr lang="en-US" sz="700" spc="-10" dirty="0">
                          <a:effectLst/>
                          <a:latin typeface="Garamond"/>
                          <a:ea typeface="Times New Roman"/>
                          <a:cs typeface="Garamond"/>
                        </a:rPr>
                        <a:t>n</a:t>
                      </a:r>
                      <a:r>
                        <a:rPr lang="en-US" sz="700" dirty="0">
                          <a:effectLst/>
                          <a:latin typeface="Garamond"/>
                          <a:ea typeface="Times New Roman"/>
                          <a:cs typeface="Garamond"/>
                        </a:rPr>
                        <a:t>t</a:t>
                      </a:r>
                      <a:r>
                        <a:rPr lang="en-US" sz="700" spc="-15" dirty="0">
                          <a:effectLst/>
                          <a:latin typeface="Garamond"/>
                          <a:ea typeface="Times New Roman"/>
                          <a:cs typeface="Garamond"/>
                        </a:rPr>
                        <a:t>i</a:t>
                      </a:r>
                      <a:r>
                        <a:rPr lang="en-US" sz="700" dirty="0">
                          <a:effectLst/>
                          <a:latin typeface="Garamond"/>
                          <a:ea typeface="Times New Roman"/>
                          <a:cs typeface="Garamond"/>
                        </a:rPr>
                        <a:t>ng</a:t>
                      </a:r>
                      <a:r>
                        <a:rPr lang="en-US" sz="700" spc="-15" dirty="0">
                          <a:effectLst/>
                          <a:latin typeface="Garamond"/>
                          <a:ea typeface="Times New Roman"/>
                          <a:cs typeface="Garamond"/>
                        </a:rPr>
                        <a:t> </a:t>
                      </a:r>
                      <a:r>
                        <a:rPr lang="en-US" sz="700" spc="-10" dirty="0">
                          <a:effectLst/>
                          <a:latin typeface="Garamond"/>
                          <a:ea typeface="Times New Roman"/>
                          <a:cs typeface="Garamond"/>
                        </a:rPr>
                        <a:t>t</a:t>
                      </a:r>
                      <a:r>
                        <a:rPr lang="en-US" sz="700" dirty="0">
                          <a:effectLst/>
                          <a:latin typeface="Garamond"/>
                          <a:ea typeface="Times New Roman"/>
                          <a:cs typeface="Garamond"/>
                        </a:rPr>
                        <a:t>he </a:t>
                      </a:r>
                      <a:r>
                        <a:rPr lang="en-US" sz="700" spc="5" dirty="0">
                          <a:effectLst/>
                          <a:latin typeface="Garamond"/>
                          <a:ea typeface="Times New Roman"/>
                          <a:cs typeface="Garamond"/>
                        </a:rPr>
                        <a:t>s</a:t>
                      </a:r>
                      <a:r>
                        <a:rPr lang="en-US" sz="700" spc="-5" dirty="0">
                          <a:effectLst/>
                          <a:latin typeface="Garamond"/>
                          <a:ea typeface="Times New Roman"/>
                          <a:cs typeface="Garamond"/>
                        </a:rPr>
                        <a:t>c</a:t>
                      </a:r>
                      <a:r>
                        <a:rPr lang="en-US" sz="700" dirty="0">
                          <a:effectLst/>
                          <a:latin typeface="Garamond"/>
                          <a:ea typeface="Times New Roman"/>
                          <a:cs typeface="Garamond"/>
                        </a:rPr>
                        <a:t>hool</a:t>
                      </a:r>
                      <a:r>
                        <a:rPr lang="en-US" sz="700" spc="-15" dirty="0">
                          <a:effectLst/>
                          <a:latin typeface="Garamond"/>
                          <a:ea typeface="Times New Roman"/>
                          <a:cs typeface="Garamond"/>
                        </a:rPr>
                        <a:t> </a:t>
                      </a:r>
                      <a:r>
                        <a:rPr lang="en-US" sz="700" dirty="0">
                          <a:effectLst/>
                          <a:latin typeface="Garamond"/>
                          <a:ea typeface="Times New Roman"/>
                          <a:cs typeface="Garamond"/>
                        </a:rPr>
                        <a:t>v</a:t>
                      </a:r>
                      <a:r>
                        <a:rPr lang="en-US" sz="700" spc="-15" dirty="0">
                          <a:effectLst/>
                          <a:latin typeface="Garamond"/>
                          <a:ea typeface="Times New Roman"/>
                          <a:cs typeface="Garamond"/>
                        </a:rPr>
                        <a:t>i</a:t>
                      </a:r>
                      <a:r>
                        <a:rPr lang="en-US" sz="700" spc="-5" dirty="0">
                          <a:effectLst/>
                          <a:latin typeface="Garamond"/>
                          <a:ea typeface="Times New Roman"/>
                          <a:cs typeface="Garamond"/>
                        </a:rPr>
                        <a:t>s</a:t>
                      </a:r>
                      <a:r>
                        <a:rPr lang="en-US" sz="700" dirty="0">
                          <a:effectLst/>
                          <a:latin typeface="Garamond"/>
                          <a:ea typeface="Times New Roman"/>
                          <a:cs typeface="Garamond"/>
                        </a:rPr>
                        <a:t>i</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5" dirty="0">
                          <a:effectLst/>
                          <a:latin typeface="Garamond"/>
                          <a:ea typeface="Times New Roman"/>
                          <a:cs typeface="Garamond"/>
                        </a:rPr>
                        <a:t> w</a:t>
                      </a:r>
                      <a:r>
                        <a:rPr lang="en-US" sz="700" dirty="0">
                          <a:effectLst/>
                          <a:latin typeface="Garamond"/>
                          <a:ea typeface="Times New Roman"/>
                          <a:cs typeface="Garamond"/>
                        </a:rPr>
                        <a:t>h</a:t>
                      </a:r>
                      <a:r>
                        <a:rPr lang="en-US" sz="700" spc="-15" dirty="0">
                          <a:effectLst/>
                          <a:latin typeface="Garamond"/>
                          <a:ea typeface="Times New Roman"/>
                          <a:cs typeface="Garamond"/>
                        </a:rPr>
                        <a:t>i</a:t>
                      </a:r>
                      <a:r>
                        <a:rPr lang="en-US" sz="700" spc="-5" dirty="0">
                          <a:effectLst/>
                          <a:latin typeface="Garamond"/>
                          <a:ea typeface="Times New Roman"/>
                          <a:cs typeface="Garamond"/>
                        </a:rPr>
                        <a:t>c</a:t>
                      </a:r>
                      <a:r>
                        <a:rPr lang="en-US" sz="700" dirty="0">
                          <a:effectLst/>
                          <a:latin typeface="Garamond"/>
                          <a:ea typeface="Times New Roman"/>
                          <a:cs typeface="Garamond"/>
                        </a:rPr>
                        <a:t>h</a:t>
                      </a:r>
                      <a:r>
                        <a:rPr lang="en-US" sz="700" spc="5" dirty="0">
                          <a:effectLst/>
                          <a:latin typeface="Garamond"/>
                          <a:ea typeface="Times New Roman"/>
                          <a:cs typeface="Garamond"/>
                        </a:rPr>
                        <a:t> </a:t>
                      </a:r>
                      <a:r>
                        <a:rPr lang="en-US" sz="700" spc="-15" dirty="0">
                          <a:effectLst/>
                          <a:latin typeface="Garamond"/>
                          <a:ea typeface="Times New Roman"/>
                          <a:cs typeface="Garamond"/>
                        </a:rPr>
                        <a:t>i</a:t>
                      </a:r>
                      <a:r>
                        <a:rPr lang="en-US" sz="700" spc="-10" dirty="0">
                          <a:effectLst/>
                          <a:latin typeface="Garamond"/>
                          <a:ea typeface="Times New Roman"/>
                          <a:cs typeface="Garamond"/>
                        </a:rPr>
                        <a:t>n</a:t>
                      </a:r>
                      <a:r>
                        <a:rPr lang="en-US" sz="700" spc="-15" dirty="0">
                          <a:effectLst/>
                          <a:latin typeface="Garamond"/>
                          <a:ea typeface="Times New Roman"/>
                          <a:cs typeface="Garamond"/>
                        </a:rPr>
                        <a:t>clu</a:t>
                      </a:r>
                      <a:r>
                        <a:rPr lang="en-US" sz="700" spc="-10" dirty="0">
                          <a:effectLst/>
                          <a:latin typeface="Garamond"/>
                          <a:ea typeface="Times New Roman"/>
                          <a:cs typeface="Garamond"/>
                        </a:rPr>
                        <a:t>d</a:t>
                      </a:r>
                      <a:r>
                        <a:rPr lang="en-US" sz="700" spc="-15" dirty="0">
                          <a:effectLst/>
                          <a:latin typeface="Garamond"/>
                          <a:ea typeface="Times New Roman"/>
                          <a:cs typeface="Garamond"/>
                        </a:rPr>
                        <a:t>e</a:t>
                      </a:r>
                      <a:r>
                        <a:rPr lang="en-US" sz="700" dirty="0">
                          <a:effectLst/>
                          <a:latin typeface="Garamond"/>
                          <a:ea typeface="Times New Roman"/>
                          <a:cs typeface="Garamond"/>
                        </a:rPr>
                        <a:t>s </a:t>
                      </a:r>
                      <a:r>
                        <a:rPr lang="en-US" sz="700" spc="-5" dirty="0">
                          <a:effectLst/>
                          <a:latin typeface="Garamond"/>
                          <a:ea typeface="Times New Roman"/>
                          <a:cs typeface="Garamond"/>
                        </a:rPr>
                        <a:t>c</a:t>
                      </a:r>
                      <a:r>
                        <a:rPr lang="en-US" sz="700" dirty="0">
                          <a:effectLst/>
                          <a:latin typeface="Garamond"/>
                          <a:ea typeface="Times New Roman"/>
                          <a:cs typeface="Garamond"/>
                        </a:rPr>
                        <a:t>l</a:t>
                      </a:r>
                      <a:r>
                        <a:rPr lang="en-US" sz="700" spc="-5" dirty="0">
                          <a:effectLst/>
                          <a:latin typeface="Garamond"/>
                          <a:ea typeface="Times New Roman"/>
                          <a:cs typeface="Garamond"/>
                        </a:rPr>
                        <a:t>e</a:t>
                      </a:r>
                      <a:r>
                        <a:rPr lang="en-US" sz="700" spc="-15" dirty="0">
                          <a:effectLst/>
                          <a:latin typeface="Garamond"/>
                          <a:ea typeface="Times New Roman"/>
                          <a:cs typeface="Garamond"/>
                        </a:rPr>
                        <a:t>a</a:t>
                      </a:r>
                      <a:r>
                        <a:rPr lang="en-US" sz="700" dirty="0">
                          <a:effectLst/>
                          <a:latin typeface="Garamond"/>
                          <a:ea typeface="Times New Roman"/>
                          <a:cs typeface="Garamond"/>
                        </a:rPr>
                        <a:t>r</a:t>
                      </a:r>
                      <a:r>
                        <a:rPr lang="en-US" sz="700" spc="-5" dirty="0">
                          <a:effectLst/>
                          <a:latin typeface="Garamond"/>
                          <a:ea typeface="Times New Roman"/>
                          <a:cs typeface="Garamond"/>
                        </a:rPr>
                        <a:t> </a:t>
                      </a:r>
                      <a:r>
                        <a:rPr lang="en-US" sz="700" dirty="0">
                          <a:effectLst/>
                          <a:latin typeface="Garamond"/>
                          <a:ea typeface="Times New Roman"/>
                          <a:cs typeface="Garamond"/>
                        </a:rPr>
                        <a:t>m</a:t>
                      </a:r>
                      <a:r>
                        <a:rPr lang="en-US" sz="700" spc="-5" dirty="0">
                          <a:effectLst/>
                          <a:latin typeface="Garamond"/>
                          <a:ea typeface="Times New Roman"/>
                          <a:cs typeface="Garamond"/>
                        </a:rPr>
                        <a:t>e</a:t>
                      </a:r>
                      <a:r>
                        <a:rPr lang="en-US" sz="700" spc="-15" dirty="0">
                          <a:effectLst/>
                          <a:latin typeface="Garamond"/>
                          <a:ea typeface="Times New Roman"/>
                          <a:cs typeface="Garamond"/>
                        </a:rPr>
                        <a:t>a</a:t>
                      </a:r>
                      <a:r>
                        <a:rPr lang="en-US" sz="700" spc="-5" dirty="0">
                          <a:effectLst/>
                          <a:latin typeface="Garamond"/>
                          <a:ea typeface="Times New Roman"/>
                          <a:cs typeface="Garamond"/>
                        </a:rPr>
                        <a:t>s</a:t>
                      </a:r>
                      <a:r>
                        <a:rPr lang="en-US" sz="700" dirty="0">
                          <a:effectLst/>
                          <a:latin typeface="Garamond"/>
                          <a:ea typeface="Times New Roman"/>
                          <a:cs typeface="Garamond"/>
                        </a:rPr>
                        <a:t>u</a:t>
                      </a:r>
                      <a:r>
                        <a:rPr lang="en-US" sz="700" spc="-10" dirty="0">
                          <a:effectLst/>
                          <a:latin typeface="Garamond"/>
                          <a:ea typeface="Times New Roman"/>
                          <a:cs typeface="Garamond"/>
                        </a:rPr>
                        <a:t>r</a:t>
                      </a:r>
                      <a:r>
                        <a:rPr lang="en-US" sz="700" spc="-5" dirty="0">
                          <a:effectLst/>
                          <a:latin typeface="Garamond"/>
                          <a:ea typeface="Times New Roman"/>
                          <a:cs typeface="Garamond"/>
                        </a:rPr>
                        <a:t>a</a:t>
                      </a:r>
                      <a:r>
                        <a:rPr lang="en-US" sz="700" spc="-10" dirty="0">
                          <a:effectLst/>
                          <a:latin typeface="Garamond"/>
                          <a:ea typeface="Times New Roman"/>
                          <a:cs typeface="Garamond"/>
                        </a:rPr>
                        <a:t>b</a:t>
                      </a:r>
                      <a:r>
                        <a:rPr lang="en-US" sz="700" dirty="0">
                          <a:effectLst/>
                          <a:latin typeface="Garamond"/>
                          <a:ea typeface="Times New Roman"/>
                          <a:cs typeface="Garamond"/>
                        </a:rPr>
                        <a:t>le</a:t>
                      </a:r>
                      <a:r>
                        <a:rPr lang="en-US" sz="700" spc="-15" dirty="0">
                          <a:effectLst/>
                          <a:latin typeface="Garamond"/>
                          <a:ea typeface="Times New Roman"/>
                          <a:cs typeface="Garamond"/>
                        </a:rPr>
                        <a:t> </a:t>
                      </a:r>
                      <a:r>
                        <a:rPr lang="en-US" sz="700" dirty="0">
                          <a:effectLst/>
                          <a:latin typeface="Garamond"/>
                          <a:ea typeface="Times New Roman"/>
                          <a:cs typeface="Garamond"/>
                        </a:rPr>
                        <a:t>g</a:t>
                      </a:r>
                      <a:r>
                        <a:rPr lang="en-US" sz="700" spc="-10" dirty="0">
                          <a:effectLst/>
                          <a:latin typeface="Garamond"/>
                          <a:ea typeface="Times New Roman"/>
                          <a:cs typeface="Garamond"/>
                        </a:rPr>
                        <a:t>o</a:t>
                      </a:r>
                      <a:r>
                        <a:rPr lang="en-US" sz="700" spc="-5" dirty="0">
                          <a:effectLst/>
                          <a:latin typeface="Garamond"/>
                          <a:ea typeface="Times New Roman"/>
                          <a:cs typeface="Garamond"/>
                        </a:rPr>
                        <a:t>a</a:t>
                      </a:r>
                      <a:r>
                        <a:rPr lang="en-US" sz="700" spc="-15" dirty="0">
                          <a:effectLst/>
                          <a:latin typeface="Garamond"/>
                          <a:ea typeface="Times New Roman"/>
                          <a:cs typeface="Garamond"/>
                        </a:rPr>
                        <a:t>l</a:t>
                      </a:r>
                      <a:r>
                        <a:rPr lang="en-US" sz="700" spc="5" dirty="0">
                          <a:effectLst/>
                          <a:latin typeface="Garamond"/>
                          <a:ea typeface="Times New Roman"/>
                          <a:cs typeface="Garamond"/>
                        </a:rPr>
                        <a:t>s</a:t>
                      </a:r>
                      <a:r>
                        <a:rPr lang="en-US" sz="700" dirty="0">
                          <a:effectLst/>
                          <a:latin typeface="Garamond"/>
                          <a:ea typeface="Times New Roman"/>
                          <a:cs typeface="Garamond"/>
                        </a:rPr>
                        <a:t>,</a:t>
                      </a:r>
                      <a:r>
                        <a:rPr lang="en-US" sz="700" spc="-10" dirty="0">
                          <a:effectLst/>
                          <a:latin typeface="Garamond"/>
                          <a:ea typeface="Times New Roman"/>
                          <a:cs typeface="Garamond"/>
                        </a:rPr>
                        <a:t> </a:t>
                      </a:r>
                      <a:r>
                        <a:rPr lang="en-US" sz="700" spc="-15" dirty="0">
                          <a:effectLst/>
                          <a:latin typeface="Garamond"/>
                          <a:ea typeface="Times New Roman"/>
                          <a:cs typeface="Garamond"/>
                        </a:rPr>
                        <a:t>alig</a:t>
                      </a:r>
                      <a:r>
                        <a:rPr lang="en-US" sz="700" spc="-10" dirty="0">
                          <a:effectLst/>
                          <a:latin typeface="Garamond"/>
                          <a:ea typeface="Times New Roman"/>
                          <a:cs typeface="Garamond"/>
                        </a:rPr>
                        <a:t>n</a:t>
                      </a:r>
                      <a:r>
                        <a:rPr lang="en-US" sz="700" spc="-15" dirty="0">
                          <a:effectLst/>
                          <a:latin typeface="Garamond"/>
                          <a:ea typeface="Times New Roman"/>
                          <a:cs typeface="Garamond"/>
                        </a:rPr>
                        <a:t>e</a:t>
                      </a:r>
                      <a:r>
                        <a:rPr lang="en-US" sz="700" dirty="0">
                          <a:effectLst/>
                          <a:latin typeface="Garamond"/>
                          <a:ea typeface="Times New Roman"/>
                          <a:cs typeface="Garamond"/>
                        </a:rPr>
                        <a:t>d </a:t>
                      </a:r>
                      <a:r>
                        <a:rPr lang="en-US" sz="700" spc="-5" dirty="0">
                          <a:effectLst/>
                          <a:latin typeface="Garamond"/>
                          <a:ea typeface="Times New Roman"/>
                          <a:cs typeface="Garamond"/>
                        </a:rPr>
                        <a:t>s</a:t>
                      </a:r>
                      <a:r>
                        <a:rPr lang="en-US" sz="700" spc="-10" dirty="0">
                          <a:effectLst/>
                          <a:latin typeface="Garamond"/>
                          <a:ea typeface="Times New Roman"/>
                          <a:cs typeface="Garamond"/>
                        </a:rPr>
                        <a:t>t</a:t>
                      </a:r>
                      <a:r>
                        <a:rPr lang="en-US" sz="700" spc="5" dirty="0">
                          <a:effectLst/>
                          <a:latin typeface="Garamond"/>
                          <a:ea typeface="Times New Roman"/>
                          <a:cs typeface="Garamond"/>
                        </a:rPr>
                        <a:t>r</a:t>
                      </a:r>
                      <a:r>
                        <a:rPr lang="en-US" sz="700" spc="-5" dirty="0">
                          <a:effectLst/>
                          <a:latin typeface="Garamond"/>
                          <a:ea typeface="Times New Roman"/>
                          <a:cs typeface="Garamond"/>
                        </a:rPr>
                        <a:t>a</a:t>
                      </a:r>
                      <a:r>
                        <a:rPr lang="en-US" sz="700" spc="-10" dirty="0">
                          <a:effectLst/>
                          <a:latin typeface="Garamond"/>
                          <a:ea typeface="Times New Roman"/>
                          <a:cs typeface="Garamond"/>
                        </a:rPr>
                        <a:t>t</a:t>
                      </a:r>
                      <a:r>
                        <a:rPr lang="en-US" sz="700" spc="-5" dirty="0">
                          <a:effectLst/>
                          <a:latin typeface="Garamond"/>
                          <a:ea typeface="Times New Roman"/>
                          <a:cs typeface="Garamond"/>
                        </a:rPr>
                        <a:t>e</a:t>
                      </a:r>
                      <a:r>
                        <a:rPr lang="en-US" sz="700" dirty="0">
                          <a:effectLst/>
                          <a:latin typeface="Garamond"/>
                          <a:ea typeface="Times New Roman"/>
                          <a:cs typeface="Garamond"/>
                        </a:rPr>
                        <a:t>g</a:t>
                      </a:r>
                      <a:r>
                        <a:rPr lang="en-US" sz="700" spc="-15" dirty="0">
                          <a:effectLst/>
                          <a:latin typeface="Garamond"/>
                          <a:ea typeface="Times New Roman"/>
                          <a:cs typeface="Garamond"/>
                        </a:rPr>
                        <a:t>ie</a:t>
                      </a:r>
                      <a:r>
                        <a:rPr lang="en-US" sz="700" dirty="0">
                          <a:effectLst/>
                          <a:latin typeface="Garamond"/>
                          <a:ea typeface="Times New Roman"/>
                          <a:cs typeface="Garamond"/>
                        </a:rPr>
                        <a:t>s</a:t>
                      </a:r>
                      <a:r>
                        <a:rPr lang="en-US" sz="700" spc="-5" dirty="0">
                          <a:effectLst/>
                          <a:latin typeface="Garamond"/>
                          <a:ea typeface="Times New Roman"/>
                          <a:cs typeface="Garamond"/>
                        </a:rPr>
                        <a:t> a</a:t>
                      </a:r>
                      <a:r>
                        <a:rPr lang="en-US" sz="700" spc="-10" dirty="0">
                          <a:effectLst/>
                          <a:latin typeface="Garamond"/>
                          <a:ea typeface="Times New Roman"/>
                          <a:cs typeface="Garamond"/>
                        </a:rPr>
                        <a:t>n</a:t>
                      </a:r>
                      <a:r>
                        <a:rPr lang="en-US" sz="700" dirty="0">
                          <a:effectLst/>
                          <a:latin typeface="Garamond"/>
                          <a:ea typeface="Times New Roman"/>
                          <a:cs typeface="Garamond"/>
                        </a:rPr>
                        <a:t>d a</a:t>
                      </a:r>
                      <a:r>
                        <a:rPr lang="en-US" sz="700" spc="-15" dirty="0">
                          <a:effectLst/>
                          <a:latin typeface="Garamond"/>
                          <a:ea typeface="Times New Roman"/>
                          <a:cs typeface="Garamond"/>
                        </a:rPr>
                        <a:t> </a:t>
                      </a:r>
                      <a:r>
                        <a:rPr lang="en-US" sz="700" dirty="0">
                          <a:effectLst/>
                          <a:latin typeface="Garamond"/>
                          <a:ea typeface="Times New Roman"/>
                          <a:cs typeface="Garamond"/>
                        </a:rPr>
                        <a:t>p</a:t>
                      </a:r>
                      <a:r>
                        <a:rPr lang="en-US" sz="700" spc="-15" dirty="0">
                          <a:effectLst/>
                          <a:latin typeface="Garamond"/>
                          <a:ea typeface="Times New Roman"/>
                          <a:cs typeface="Garamond"/>
                        </a:rPr>
                        <a:t>l</a:t>
                      </a:r>
                      <a:r>
                        <a:rPr lang="en-US" sz="700" spc="-5" dirty="0">
                          <a:effectLst/>
                          <a:latin typeface="Garamond"/>
                          <a:ea typeface="Times New Roman"/>
                          <a:cs typeface="Garamond"/>
                        </a:rPr>
                        <a:t>a</a:t>
                      </a:r>
                      <a:r>
                        <a:rPr lang="en-US" sz="700" dirty="0">
                          <a:effectLst/>
                          <a:latin typeface="Garamond"/>
                          <a:ea typeface="Times New Roman"/>
                          <a:cs typeface="Garamond"/>
                        </a:rPr>
                        <a:t>n</a:t>
                      </a:r>
                      <a:r>
                        <a:rPr lang="en-US" sz="700" spc="-10" dirty="0">
                          <a:effectLst/>
                          <a:latin typeface="Garamond"/>
                          <a:ea typeface="Times New Roman"/>
                          <a:cs typeface="Garamond"/>
                        </a:rPr>
                        <a:t> for </a:t>
                      </a:r>
                      <a:r>
                        <a:rPr lang="en-US" sz="700" dirty="0">
                          <a:effectLst/>
                          <a:latin typeface="Garamond"/>
                          <a:ea typeface="Times New Roman"/>
                          <a:cs typeface="Garamond"/>
                        </a:rPr>
                        <a:t>m</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5" dirty="0">
                          <a:effectLst/>
                          <a:latin typeface="Garamond"/>
                          <a:ea typeface="Times New Roman"/>
                          <a:cs typeface="Garamond"/>
                        </a:rPr>
                        <a:t>i</a:t>
                      </a:r>
                      <a:r>
                        <a:rPr lang="en-US" sz="700" spc="-10" dirty="0">
                          <a:effectLst/>
                          <a:latin typeface="Garamond"/>
                          <a:ea typeface="Times New Roman"/>
                          <a:cs typeface="Garamond"/>
                        </a:rPr>
                        <a:t>to</a:t>
                      </a:r>
                      <a:r>
                        <a:rPr lang="en-US" sz="700" spc="5" dirty="0">
                          <a:effectLst/>
                          <a:latin typeface="Garamond"/>
                          <a:ea typeface="Times New Roman"/>
                          <a:cs typeface="Garamond"/>
                        </a:rPr>
                        <a:t>r</a:t>
                      </a:r>
                      <a:r>
                        <a:rPr lang="en-US" sz="700" spc="-15" dirty="0">
                          <a:effectLst/>
                          <a:latin typeface="Garamond"/>
                          <a:ea typeface="Times New Roman"/>
                          <a:cs typeface="Garamond"/>
                        </a:rPr>
                        <a:t>i</a:t>
                      </a:r>
                      <a:r>
                        <a:rPr lang="en-US" sz="700" dirty="0">
                          <a:effectLst/>
                          <a:latin typeface="Garamond"/>
                          <a:ea typeface="Times New Roman"/>
                          <a:cs typeface="Garamond"/>
                        </a:rPr>
                        <a:t>ng</a:t>
                      </a:r>
                      <a:r>
                        <a:rPr lang="en-US" sz="700" spc="-15" dirty="0">
                          <a:effectLst/>
                          <a:latin typeface="Garamond"/>
                          <a:ea typeface="Times New Roman"/>
                          <a:cs typeface="Garamond"/>
                        </a:rPr>
                        <a:t> </a:t>
                      </a:r>
                      <a:r>
                        <a:rPr lang="en-US" sz="700" spc="-10" dirty="0">
                          <a:effectLst/>
                          <a:latin typeface="Garamond"/>
                          <a:ea typeface="Times New Roman"/>
                          <a:cs typeface="Garamond"/>
                        </a:rPr>
                        <a:t>pr</a:t>
                      </a:r>
                      <a:r>
                        <a:rPr lang="en-US" sz="700" dirty="0">
                          <a:effectLst/>
                          <a:latin typeface="Garamond"/>
                          <a:ea typeface="Times New Roman"/>
                          <a:cs typeface="Garamond"/>
                        </a:rPr>
                        <a:t>o</a:t>
                      </a:r>
                      <a:r>
                        <a:rPr lang="en-US" sz="700" spc="-15" dirty="0">
                          <a:effectLst/>
                          <a:latin typeface="Garamond"/>
                          <a:ea typeface="Times New Roman"/>
                          <a:cs typeface="Garamond"/>
                        </a:rPr>
                        <a:t>g</a:t>
                      </a:r>
                      <a:r>
                        <a:rPr lang="en-US" sz="700" spc="5" dirty="0">
                          <a:effectLst/>
                          <a:latin typeface="Garamond"/>
                          <a:ea typeface="Times New Roman"/>
                          <a:cs typeface="Garamond"/>
                        </a:rPr>
                        <a:t>r</a:t>
                      </a:r>
                      <a:r>
                        <a:rPr lang="en-US" sz="700" spc="-15" dirty="0">
                          <a:effectLst/>
                          <a:latin typeface="Garamond"/>
                          <a:ea typeface="Times New Roman"/>
                          <a:cs typeface="Garamond"/>
                        </a:rPr>
                        <a:t>e</a:t>
                      </a:r>
                      <a:r>
                        <a:rPr lang="en-US" sz="700" spc="-5" dirty="0">
                          <a:effectLst/>
                          <a:latin typeface="Garamond"/>
                          <a:ea typeface="Times New Roman"/>
                          <a:cs typeface="Garamond"/>
                        </a:rPr>
                        <a:t>s</a:t>
                      </a:r>
                      <a:r>
                        <a:rPr lang="en-US" sz="700" dirty="0">
                          <a:effectLst/>
                          <a:latin typeface="Garamond"/>
                          <a:ea typeface="Times New Roman"/>
                          <a:cs typeface="Garamond"/>
                        </a:rPr>
                        <a:t>s</a:t>
                      </a:r>
                      <a:r>
                        <a:rPr lang="en-US" sz="700" spc="5" dirty="0">
                          <a:effectLst/>
                          <a:latin typeface="Garamond"/>
                          <a:ea typeface="Times New Roman"/>
                          <a:cs typeface="Garamond"/>
                        </a:rPr>
                        <a:t> </a:t>
                      </a:r>
                      <a:r>
                        <a:rPr lang="en-US" sz="700" spc="-15" dirty="0">
                          <a:effectLst/>
                          <a:latin typeface="Garamond"/>
                          <a:ea typeface="Times New Roman"/>
                          <a:cs typeface="Garamond"/>
                        </a:rPr>
                        <a:t>a</a:t>
                      </a:r>
                      <a:r>
                        <a:rPr lang="en-US" sz="700" dirty="0">
                          <a:effectLst/>
                          <a:latin typeface="Garamond"/>
                          <a:ea typeface="Times New Roman"/>
                          <a:cs typeface="Garamond"/>
                        </a:rPr>
                        <a:t>nd</a:t>
                      </a:r>
                      <a:r>
                        <a:rPr lang="en-US" sz="700" spc="-25" dirty="0">
                          <a:effectLst/>
                          <a:latin typeface="Garamond"/>
                          <a:ea typeface="Times New Roman"/>
                          <a:cs typeface="Garamond"/>
                        </a:rPr>
                        <a:t> </a:t>
                      </a:r>
                      <a:r>
                        <a:rPr lang="en-US" sz="700" spc="-10" dirty="0">
                          <a:effectLst/>
                          <a:latin typeface="Garamond"/>
                          <a:ea typeface="Times New Roman"/>
                          <a:cs typeface="Garamond"/>
                        </a:rPr>
                        <a:t>d</a:t>
                      </a:r>
                      <a:r>
                        <a:rPr lang="en-US" sz="700" spc="5" dirty="0">
                          <a:effectLst/>
                          <a:latin typeface="Garamond"/>
                          <a:ea typeface="Times New Roman"/>
                          <a:cs typeface="Garamond"/>
                        </a:rPr>
                        <a:t>r</a:t>
                      </a:r>
                      <a:r>
                        <a:rPr lang="en-US" sz="700" spc="-15" dirty="0">
                          <a:effectLst/>
                          <a:latin typeface="Garamond"/>
                          <a:ea typeface="Times New Roman"/>
                          <a:cs typeface="Garamond"/>
                        </a:rPr>
                        <a:t>i</a:t>
                      </a:r>
                      <a:r>
                        <a:rPr lang="en-US" sz="700" dirty="0">
                          <a:effectLst/>
                          <a:latin typeface="Garamond"/>
                          <a:ea typeface="Times New Roman"/>
                          <a:cs typeface="Garamond"/>
                        </a:rPr>
                        <a:t>v</a:t>
                      </a:r>
                      <a:r>
                        <a:rPr lang="en-US" sz="700" spc="-15" dirty="0">
                          <a:effectLst/>
                          <a:latin typeface="Garamond"/>
                          <a:ea typeface="Times New Roman"/>
                          <a:cs typeface="Garamond"/>
                        </a:rPr>
                        <a:t>i</a:t>
                      </a:r>
                      <a:r>
                        <a:rPr lang="en-US" sz="700" dirty="0">
                          <a:effectLst/>
                          <a:latin typeface="Garamond"/>
                          <a:ea typeface="Times New Roman"/>
                          <a:cs typeface="Garamond"/>
                        </a:rPr>
                        <a:t>ng</a:t>
                      </a:r>
                      <a:endParaRPr lang="en-US" sz="700" dirty="0">
                        <a:effectLst/>
                        <a:latin typeface="Calibri"/>
                        <a:ea typeface="Times New Roman"/>
                        <a:cs typeface="Times New Roman"/>
                      </a:endParaRPr>
                    </a:p>
                    <a:p>
                      <a:pPr marL="0" marR="0">
                        <a:lnSpc>
                          <a:spcPct val="115000"/>
                        </a:lnSpc>
                        <a:spcBef>
                          <a:spcPts val="10"/>
                        </a:spcBef>
                        <a:spcAft>
                          <a:spcPts val="0"/>
                        </a:spcAft>
                      </a:pPr>
                      <a:r>
                        <a:rPr lang="en-US" sz="700" spc="-5" dirty="0">
                          <a:effectLst/>
                          <a:latin typeface="Garamond"/>
                          <a:ea typeface="Times New Roman"/>
                          <a:cs typeface="Garamond"/>
                        </a:rPr>
                        <a:t>c</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0" dirty="0">
                          <a:effectLst/>
                          <a:latin typeface="Garamond"/>
                          <a:ea typeface="Times New Roman"/>
                          <a:cs typeface="Garamond"/>
                        </a:rPr>
                        <a:t>t</a:t>
                      </a:r>
                      <a:r>
                        <a:rPr lang="en-US" sz="700" dirty="0">
                          <a:effectLst/>
                          <a:latin typeface="Garamond"/>
                          <a:ea typeface="Times New Roman"/>
                          <a:cs typeface="Garamond"/>
                        </a:rPr>
                        <a:t>i</a:t>
                      </a:r>
                      <a:r>
                        <a:rPr lang="en-US" sz="700" spc="-10" dirty="0">
                          <a:effectLst/>
                          <a:latin typeface="Garamond"/>
                          <a:ea typeface="Times New Roman"/>
                          <a:cs typeface="Garamond"/>
                        </a:rPr>
                        <a:t>n</a:t>
                      </a:r>
                      <a:r>
                        <a:rPr lang="en-US" sz="700" dirty="0">
                          <a:effectLst/>
                          <a:latin typeface="Garamond"/>
                          <a:ea typeface="Times New Roman"/>
                          <a:cs typeface="Garamond"/>
                        </a:rPr>
                        <a:t>u</a:t>
                      </a:r>
                      <a:r>
                        <a:rPr lang="en-US" sz="700" spc="-10" dirty="0">
                          <a:effectLst/>
                          <a:latin typeface="Garamond"/>
                          <a:ea typeface="Times New Roman"/>
                          <a:cs typeface="Garamond"/>
                        </a:rPr>
                        <a:t>o</a:t>
                      </a:r>
                      <a:r>
                        <a:rPr lang="en-US" sz="700" spc="-15" dirty="0">
                          <a:effectLst/>
                          <a:latin typeface="Garamond"/>
                          <a:ea typeface="Times New Roman"/>
                          <a:cs typeface="Garamond"/>
                        </a:rPr>
                        <a:t>u</a:t>
                      </a:r>
                      <a:r>
                        <a:rPr lang="en-US" sz="700" dirty="0">
                          <a:effectLst/>
                          <a:latin typeface="Garamond"/>
                          <a:ea typeface="Times New Roman"/>
                          <a:cs typeface="Garamond"/>
                        </a:rPr>
                        <a:t>s</a:t>
                      </a:r>
                      <a:r>
                        <a:rPr lang="en-US" sz="700" spc="5" dirty="0">
                          <a:effectLst/>
                          <a:latin typeface="Garamond"/>
                          <a:ea typeface="Times New Roman"/>
                          <a:cs typeface="Garamond"/>
                        </a:rPr>
                        <a:t> </a:t>
                      </a:r>
                      <a:r>
                        <a:rPr lang="en-US" sz="700" spc="-15" dirty="0">
                          <a:effectLst/>
                          <a:latin typeface="Garamond"/>
                          <a:ea typeface="Times New Roman"/>
                          <a:cs typeface="Garamond"/>
                        </a:rPr>
                        <a:t>i</a:t>
                      </a:r>
                      <a:r>
                        <a:rPr lang="en-US" sz="700" dirty="0">
                          <a:effectLst/>
                          <a:latin typeface="Garamond"/>
                          <a:ea typeface="Times New Roman"/>
                          <a:cs typeface="Garamond"/>
                        </a:rPr>
                        <a:t>m</a:t>
                      </a:r>
                      <a:r>
                        <a:rPr lang="en-US" sz="700" spc="-10" dirty="0">
                          <a:effectLst/>
                          <a:latin typeface="Garamond"/>
                          <a:ea typeface="Times New Roman"/>
                          <a:cs typeface="Garamond"/>
                        </a:rPr>
                        <a:t>pr</a:t>
                      </a:r>
                      <a:r>
                        <a:rPr lang="en-US" sz="700" dirty="0">
                          <a:effectLst/>
                          <a:latin typeface="Garamond"/>
                          <a:ea typeface="Times New Roman"/>
                          <a:cs typeface="Garamond"/>
                        </a:rPr>
                        <a:t>o</a:t>
                      </a:r>
                      <a:r>
                        <a:rPr lang="en-US" sz="700" spc="-15" dirty="0">
                          <a:effectLst/>
                          <a:latin typeface="Garamond"/>
                          <a:ea typeface="Times New Roman"/>
                          <a:cs typeface="Garamond"/>
                        </a:rPr>
                        <a:t>v</a:t>
                      </a:r>
                      <a:r>
                        <a:rPr lang="en-US" sz="700" spc="-5" dirty="0">
                          <a:effectLst/>
                          <a:latin typeface="Garamond"/>
                          <a:ea typeface="Times New Roman"/>
                          <a:cs typeface="Garamond"/>
                        </a:rPr>
                        <a:t>e</a:t>
                      </a:r>
                      <a:r>
                        <a:rPr lang="en-US" sz="700" spc="-10" dirty="0">
                          <a:effectLst/>
                          <a:latin typeface="Garamond"/>
                          <a:ea typeface="Times New Roman"/>
                          <a:cs typeface="Garamond"/>
                        </a:rPr>
                        <a:t>m</a:t>
                      </a:r>
                      <a:r>
                        <a:rPr lang="en-US" sz="700" spc="-5" dirty="0">
                          <a:effectLst/>
                          <a:latin typeface="Garamond"/>
                          <a:ea typeface="Times New Roman"/>
                          <a:cs typeface="Garamond"/>
                        </a:rPr>
                        <a:t>e</a:t>
                      </a:r>
                      <a:r>
                        <a:rPr lang="en-US" sz="700" spc="-10" dirty="0">
                          <a:effectLst/>
                          <a:latin typeface="Garamond"/>
                          <a:ea typeface="Times New Roman"/>
                          <a:cs typeface="Garamond"/>
                        </a:rPr>
                        <a:t>n</a:t>
                      </a:r>
                      <a:r>
                        <a:rPr lang="en-US" sz="700" dirty="0">
                          <a:effectLst/>
                          <a:latin typeface="Garamond"/>
                          <a:ea typeface="Times New Roman"/>
                          <a:cs typeface="Garamond"/>
                        </a:rPr>
                        <a:t>t.</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0"/>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25" dirty="0">
                          <a:effectLst/>
                          <a:latin typeface="Garamond"/>
                          <a:ea typeface="Times New Roman"/>
                          <a:cs typeface="Garamond"/>
                        </a:rPr>
                        <a:t> </a:t>
                      </a:r>
                      <a:r>
                        <a:rPr lang="en-US" sz="700" spc="5" dirty="0">
                          <a:effectLst/>
                          <a:latin typeface="Garamond"/>
                          <a:ea typeface="Times New Roman"/>
                          <a:cs typeface="Garamond"/>
                        </a:rPr>
                        <a:t>I</a:t>
                      </a:r>
                      <a:r>
                        <a:rPr lang="en-US" sz="700" spc="-10" dirty="0">
                          <a:effectLst/>
                          <a:latin typeface="Garamond"/>
                          <a:ea typeface="Times New Roman"/>
                          <a:cs typeface="Garamond"/>
                        </a:rPr>
                        <a:t>mp</a:t>
                      </a:r>
                      <a:r>
                        <a:rPr lang="en-US" sz="700" spc="5" dirty="0">
                          <a:effectLst/>
                          <a:latin typeface="Garamond"/>
                          <a:ea typeface="Times New Roman"/>
                          <a:cs typeface="Garamond"/>
                        </a:rPr>
                        <a:t>r</a:t>
                      </a:r>
                      <a:r>
                        <a:rPr lang="en-US" sz="700" spc="-10" dirty="0">
                          <a:effectLst/>
                          <a:latin typeface="Garamond"/>
                          <a:ea typeface="Times New Roman"/>
                          <a:cs typeface="Garamond"/>
                        </a:rPr>
                        <a:t>o</a:t>
                      </a:r>
                      <a:r>
                        <a:rPr lang="en-US" sz="700" dirty="0">
                          <a:effectLst/>
                          <a:latin typeface="Garamond"/>
                          <a:ea typeface="Times New Roman"/>
                          <a:cs typeface="Garamond"/>
                        </a:rPr>
                        <a:t>v</a:t>
                      </a:r>
                      <a:r>
                        <a:rPr lang="en-US" sz="700" spc="-15" dirty="0">
                          <a:effectLst/>
                          <a:latin typeface="Garamond"/>
                          <a:ea typeface="Times New Roman"/>
                          <a:cs typeface="Garamond"/>
                        </a:rPr>
                        <a:t>e</a:t>
                      </a:r>
                      <a:r>
                        <a:rPr lang="en-US" sz="700" dirty="0">
                          <a:effectLst/>
                          <a:latin typeface="Garamond"/>
                          <a:ea typeface="Times New Roman"/>
                          <a:cs typeface="Garamond"/>
                        </a:rPr>
                        <a:t>m</a:t>
                      </a:r>
                      <a:r>
                        <a:rPr lang="en-US" sz="700" spc="-15" dirty="0">
                          <a:effectLst/>
                          <a:latin typeface="Garamond"/>
                          <a:ea typeface="Times New Roman"/>
                          <a:cs typeface="Garamond"/>
                        </a:rPr>
                        <a:t>e</a:t>
                      </a:r>
                      <a:r>
                        <a:rPr lang="en-US" sz="700" dirty="0">
                          <a:effectLst/>
                          <a:latin typeface="Garamond"/>
                          <a:ea typeface="Times New Roman"/>
                          <a:cs typeface="Garamond"/>
                        </a:rPr>
                        <a:t>nt</a:t>
                      </a:r>
                      <a:r>
                        <a:rPr lang="en-US" sz="700" spc="-10" dirty="0">
                          <a:effectLst/>
                          <a:latin typeface="Garamond"/>
                          <a:ea typeface="Times New Roman"/>
                          <a:cs typeface="Garamond"/>
                        </a:rPr>
                        <a:t> P</a:t>
                      </a:r>
                      <a:r>
                        <a:rPr lang="en-US" sz="700" dirty="0">
                          <a:effectLst/>
                          <a:latin typeface="Garamond"/>
                          <a:ea typeface="Times New Roman"/>
                          <a:cs typeface="Garamond"/>
                        </a:rPr>
                        <a:t>l</a:t>
                      </a:r>
                      <a:r>
                        <a:rPr lang="en-US" sz="700" spc="-15" dirty="0">
                          <a:effectLst/>
                          <a:latin typeface="Garamond"/>
                          <a:ea typeface="Times New Roman"/>
                          <a:cs typeface="Garamond"/>
                        </a:rPr>
                        <a:t>an</a:t>
                      </a:r>
                      <a:endParaRPr lang="en-US" sz="700" dirty="0">
                        <a:effectLst/>
                        <a:latin typeface="Calibri"/>
                        <a:ea typeface="Times New Roman"/>
                        <a:cs typeface="Times New Roman"/>
                      </a:endParaRPr>
                    </a:p>
                    <a:p>
                      <a:pPr marL="0" marR="80645">
                        <a:lnSpc>
                          <a:spcPts val="1240"/>
                        </a:lnSpc>
                        <a:spcBef>
                          <a:spcPts val="95"/>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10" dirty="0">
                          <a:effectLst/>
                          <a:latin typeface="Garamond"/>
                          <a:ea typeface="Times New Roman"/>
                          <a:cs typeface="Garamond"/>
                        </a:rPr>
                        <a:t> </a:t>
                      </a:r>
                      <a:r>
                        <a:rPr lang="en-US" sz="700" dirty="0">
                          <a:effectLst/>
                          <a:latin typeface="Garamond"/>
                          <a:ea typeface="Times New Roman"/>
                          <a:cs typeface="Garamond"/>
                        </a:rPr>
                        <a:t>v</a:t>
                      </a:r>
                      <a:r>
                        <a:rPr lang="en-US" sz="700" spc="-15" dirty="0">
                          <a:effectLst/>
                          <a:latin typeface="Garamond"/>
                          <a:ea typeface="Times New Roman"/>
                          <a:cs typeface="Garamond"/>
                        </a:rPr>
                        <a:t>i</a:t>
                      </a:r>
                      <a:r>
                        <a:rPr lang="en-US" sz="700" spc="-5" dirty="0">
                          <a:effectLst/>
                          <a:latin typeface="Garamond"/>
                          <a:ea typeface="Times New Roman"/>
                          <a:cs typeface="Garamond"/>
                        </a:rPr>
                        <a:t>s</a:t>
                      </a:r>
                      <a:r>
                        <a:rPr lang="en-US" sz="700" dirty="0">
                          <a:effectLst/>
                          <a:latin typeface="Garamond"/>
                          <a:ea typeface="Times New Roman"/>
                          <a:cs typeface="Garamond"/>
                        </a:rPr>
                        <a:t>i</a:t>
                      </a:r>
                      <a:r>
                        <a:rPr lang="en-US" sz="700" spc="-10" dirty="0">
                          <a:effectLst/>
                          <a:latin typeface="Garamond"/>
                          <a:ea typeface="Times New Roman"/>
                          <a:cs typeface="Garamond"/>
                        </a:rPr>
                        <a:t>o</a:t>
                      </a:r>
                      <a:r>
                        <a:rPr lang="en-US" sz="700" dirty="0">
                          <a:effectLst/>
                          <a:latin typeface="Garamond"/>
                          <a:ea typeface="Times New Roman"/>
                          <a:cs typeface="Garamond"/>
                        </a:rPr>
                        <a:t>n </a:t>
                      </a:r>
                      <a:r>
                        <a:rPr lang="en-US" sz="700" spc="-15" dirty="0">
                          <a:effectLst/>
                          <a:latin typeface="Garamond"/>
                          <a:ea typeface="Times New Roman"/>
                          <a:cs typeface="Garamond"/>
                        </a:rPr>
                        <a:t>a</a:t>
                      </a:r>
                      <a:r>
                        <a:rPr lang="en-US" sz="700" spc="-10" dirty="0">
                          <a:effectLst/>
                          <a:latin typeface="Garamond"/>
                          <a:ea typeface="Times New Roman"/>
                          <a:cs typeface="Garamond"/>
                        </a:rPr>
                        <a:t>n</a:t>
                      </a:r>
                      <a:r>
                        <a:rPr lang="en-US" sz="700" dirty="0">
                          <a:effectLst/>
                          <a:latin typeface="Garamond"/>
                          <a:ea typeface="Times New Roman"/>
                          <a:cs typeface="Garamond"/>
                        </a:rPr>
                        <a:t>d </a:t>
                      </a:r>
                      <a:r>
                        <a:rPr lang="en-US" sz="700" spc="-10" dirty="0">
                          <a:effectLst/>
                          <a:latin typeface="Garamond"/>
                          <a:ea typeface="Times New Roman"/>
                          <a:cs typeface="Garamond"/>
                        </a:rPr>
                        <a:t>m</a:t>
                      </a:r>
                      <a:r>
                        <a:rPr lang="en-US" sz="700" spc="-15" dirty="0">
                          <a:effectLst/>
                          <a:latin typeface="Garamond"/>
                          <a:ea typeface="Times New Roman"/>
                          <a:cs typeface="Garamond"/>
                        </a:rPr>
                        <a:t>i</a:t>
                      </a:r>
                      <a:r>
                        <a:rPr lang="en-US" sz="700" spc="-5" dirty="0">
                          <a:effectLst/>
                          <a:latin typeface="Garamond"/>
                          <a:ea typeface="Times New Roman"/>
                          <a:cs typeface="Garamond"/>
                        </a:rPr>
                        <a:t>s</a:t>
                      </a:r>
                      <a:r>
                        <a:rPr lang="en-US" sz="700" spc="5" dirty="0">
                          <a:effectLst/>
                          <a:latin typeface="Garamond"/>
                          <a:ea typeface="Times New Roman"/>
                          <a:cs typeface="Garamond"/>
                        </a:rPr>
                        <a:t>s</a:t>
                      </a:r>
                      <a:r>
                        <a:rPr lang="en-US" sz="700" spc="-15" dirty="0">
                          <a:effectLst/>
                          <a:latin typeface="Garamond"/>
                          <a:ea typeface="Times New Roman"/>
                          <a:cs typeface="Garamond"/>
                        </a:rPr>
                        <a:t>i</a:t>
                      </a:r>
                      <a:r>
                        <a:rPr lang="en-US" sz="700" spc="-10" dirty="0">
                          <a:effectLst/>
                          <a:latin typeface="Garamond"/>
                          <a:ea typeface="Times New Roman"/>
                          <a:cs typeface="Garamond"/>
                        </a:rPr>
                        <a:t>o</a:t>
                      </a:r>
                      <a:r>
                        <a:rPr lang="en-US" sz="700" dirty="0">
                          <a:effectLst/>
                          <a:latin typeface="Garamond"/>
                          <a:ea typeface="Times New Roman"/>
                          <a:cs typeface="Garamond"/>
                        </a:rPr>
                        <a:t>n </a:t>
                      </a:r>
                      <a:r>
                        <a:rPr lang="en-US" sz="700" spc="-5" dirty="0">
                          <a:effectLst/>
                          <a:latin typeface="Garamond"/>
                          <a:ea typeface="Times New Roman"/>
                          <a:cs typeface="Garamond"/>
                        </a:rPr>
                        <a:t>s</a:t>
                      </a:r>
                      <a:r>
                        <a:rPr lang="en-US" sz="700" dirty="0">
                          <a:effectLst/>
                          <a:latin typeface="Garamond"/>
                          <a:ea typeface="Times New Roman"/>
                          <a:cs typeface="Garamond"/>
                        </a:rPr>
                        <a:t>t</a:t>
                      </a:r>
                      <a:r>
                        <a:rPr lang="en-US" sz="700" spc="-15" dirty="0">
                          <a:effectLst/>
                          <a:latin typeface="Garamond"/>
                          <a:ea typeface="Times New Roman"/>
                          <a:cs typeface="Garamond"/>
                        </a:rPr>
                        <a:t>a</a:t>
                      </a:r>
                      <a:r>
                        <a:rPr lang="en-US" sz="700" dirty="0">
                          <a:effectLst/>
                          <a:latin typeface="Garamond"/>
                          <a:ea typeface="Times New Roman"/>
                          <a:cs typeface="Garamond"/>
                        </a:rPr>
                        <a:t>t</a:t>
                      </a:r>
                      <a:r>
                        <a:rPr lang="en-US" sz="700" spc="-15" dirty="0">
                          <a:effectLst/>
                          <a:latin typeface="Garamond"/>
                          <a:ea typeface="Times New Roman"/>
                          <a:cs typeface="Garamond"/>
                        </a:rPr>
                        <a:t>e</a:t>
                      </a:r>
                      <a:r>
                        <a:rPr lang="en-US" sz="700" dirty="0">
                          <a:effectLst/>
                          <a:latin typeface="Garamond"/>
                          <a:ea typeface="Times New Roman"/>
                          <a:cs typeface="Garamond"/>
                        </a:rPr>
                        <a:t>m</a:t>
                      </a:r>
                      <a:r>
                        <a:rPr lang="en-US" sz="700" spc="-5" dirty="0">
                          <a:effectLst/>
                          <a:latin typeface="Garamond"/>
                          <a:ea typeface="Times New Roman"/>
                          <a:cs typeface="Garamond"/>
                        </a:rPr>
                        <a:t>e</a:t>
                      </a:r>
                      <a:r>
                        <a:rPr lang="en-US" sz="700" spc="-10" dirty="0">
                          <a:effectLst/>
                          <a:latin typeface="Garamond"/>
                          <a:ea typeface="Times New Roman"/>
                          <a:cs typeface="Garamond"/>
                        </a:rPr>
                        <a:t>nt</a:t>
                      </a:r>
                      <a:r>
                        <a:rPr lang="en-US" sz="700" dirty="0">
                          <a:effectLst/>
                          <a:latin typeface="Garamond"/>
                          <a:ea typeface="Times New Roman"/>
                          <a:cs typeface="Garamond"/>
                        </a:rPr>
                        <a:t>s</a:t>
                      </a:r>
                      <a:endParaRPr lang="en-US" sz="700" dirty="0">
                        <a:effectLst/>
                        <a:latin typeface="Calibri"/>
                        <a:ea typeface="Times New Roman"/>
                        <a:cs typeface="Times New Roman"/>
                      </a:endParaRPr>
                    </a:p>
                    <a:p>
                      <a:pPr marL="0" marR="0">
                        <a:lnSpc>
                          <a:spcPct val="115000"/>
                        </a:lnSpc>
                        <a:spcBef>
                          <a:spcPts val="130"/>
                        </a:spcBef>
                        <a:spcAft>
                          <a:spcPts val="0"/>
                        </a:spcAft>
                        <a:tabLst>
                          <a:tab pos="2540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25" dirty="0">
                          <a:effectLst/>
                          <a:latin typeface="Garamond"/>
                          <a:ea typeface="Times New Roman"/>
                          <a:cs typeface="Garamond"/>
                        </a:rPr>
                        <a:t> </a:t>
                      </a:r>
                      <a:r>
                        <a:rPr lang="en-US" sz="700" spc="10" dirty="0">
                          <a:effectLst/>
                          <a:latin typeface="Garamond"/>
                          <a:ea typeface="Times New Roman"/>
                          <a:cs typeface="Garamond"/>
                        </a:rPr>
                        <a:t>c</a:t>
                      </a:r>
                      <a:r>
                        <a:rPr lang="en-US" sz="700" spc="-15" dirty="0">
                          <a:effectLst/>
                          <a:latin typeface="Garamond"/>
                          <a:ea typeface="Times New Roman"/>
                          <a:cs typeface="Garamond"/>
                        </a:rPr>
                        <a:t>l</a:t>
                      </a:r>
                      <a:r>
                        <a:rPr lang="en-US" sz="700" dirty="0">
                          <a:effectLst/>
                          <a:latin typeface="Garamond"/>
                          <a:ea typeface="Times New Roman"/>
                          <a:cs typeface="Garamond"/>
                        </a:rPr>
                        <a:t>i</a:t>
                      </a:r>
                      <a:r>
                        <a:rPr lang="en-US" sz="700" spc="-10" dirty="0">
                          <a:effectLst/>
                          <a:latin typeface="Garamond"/>
                          <a:ea typeface="Times New Roman"/>
                          <a:cs typeface="Garamond"/>
                        </a:rPr>
                        <a:t>m</a:t>
                      </a:r>
                      <a:r>
                        <a:rPr lang="en-US" sz="700" spc="-5" dirty="0">
                          <a:effectLst/>
                          <a:latin typeface="Garamond"/>
                          <a:ea typeface="Times New Roman"/>
                          <a:cs typeface="Garamond"/>
                        </a:rPr>
                        <a:t>a</a:t>
                      </a:r>
                      <a:r>
                        <a:rPr lang="en-US" sz="700" spc="-10" dirty="0">
                          <a:effectLst/>
                          <a:latin typeface="Garamond"/>
                          <a:ea typeface="Times New Roman"/>
                          <a:cs typeface="Garamond"/>
                        </a:rPr>
                        <a:t>t</a:t>
                      </a:r>
                      <a:r>
                        <a:rPr lang="en-US" sz="700" dirty="0">
                          <a:effectLst/>
                          <a:latin typeface="Garamond"/>
                          <a:ea typeface="Times New Roman"/>
                          <a:cs typeface="Garamond"/>
                        </a:rPr>
                        <a:t>e</a:t>
                      </a:r>
                      <a:r>
                        <a:rPr lang="en-US" sz="700" spc="-15" dirty="0">
                          <a:effectLst/>
                          <a:latin typeface="Garamond"/>
                          <a:ea typeface="Times New Roman"/>
                          <a:cs typeface="Garamond"/>
                        </a:rPr>
                        <a:t> </a:t>
                      </a:r>
                      <a:r>
                        <a:rPr lang="en-US" sz="700" spc="-5" dirty="0">
                          <a:effectLst/>
                          <a:latin typeface="Garamond"/>
                          <a:ea typeface="Times New Roman"/>
                          <a:cs typeface="Garamond"/>
                        </a:rPr>
                        <a:t>s</a:t>
                      </a:r>
                      <a:r>
                        <a:rPr lang="en-US" sz="700" dirty="0">
                          <a:effectLst/>
                          <a:latin typeface="Garamond"/>
                          <a:ea typeface="Times New Roman"/>
                          <a:cs typeface="Garamond"/>
                        </a:rPr>
                        <a:t>u</a:t>
                      </a:r>
                      <a:r>
                        <a:rPr lang="en-US" sz="700" spc="-10" dirty="0">
                          <a:effectLst/>
                          <a:latin typeface="Garamond"/>
                          <a:ea typeface="Times New Roman"/>
                          <a:cs typeface="Garamond"/>
                        </a:rPr>
                        <a:t>r</a:t>
                      </a:r>
                      <a:r>
                        <a:rPr lang="en-US" sz="700" dirty="0">
                          <a:effectLst/>
                          <a:latin typeface="Garamond"/>
                          <a:ea typeface="Times New Roman"/>
                          <a:cs typeface="Garamond"/>
                        </a:rPr>
                        <a:t>v</a:t>
                      </a:r>
                      <a:r>
                        <a:rPr lang="en-US" sz="700" spc="-5" dirty="0">
                          <a:effectLst/>
                          <a:latin typeface="Garamond"/>
                          <a:ea typeface="Times New Roman"/>
                          <a:cs typeface="Garamond"/>
                        </a:rPr>
                        <a:t>e</a:t>
                      </a:r>
                      <a:r>
                        <a:rPr lang="en-US" sz="700" dirty="0">
                          <a:effectLst/>
                          <a:latin typeface="Garamond"/>
                          <a:ea typeface="Times New Roman"/>
                          <a:cs typeface="Garamond"/>
                        </a:rPr>
                        <a:t>y</a:t>
                      </a:r>
                      <a:endParaRPr lang="en-US" sz="700" dirty="0">
                        <a:effectLst/>
                        <a:latin typeface="Calibri"/>
                        <a:ea typeface="Times New Roman"/>
                        <a:cs typeface="Times New Roman"/>
                      </a:endParaRPr>
                    </a:p>
                    <a:p>
                      <a:pPr marL="0" marR="0">
                        <a:lnSpc>
                          <a:spcPct val="115000"/>
                        </a:lnSpc>
                        <a:spcBef>
                          <a:spcPts val="75"/>
                        </a:spcBef>
                        <a:spcAft>
                          <a:spcPts val="0"/>
                        </a:spcAft>
                      </a:pPr>
                      <a:r>
                        <a:rPr lang="en-US" sz="700" dirty="0">
                          <a:effectLst/>
                          <a:latin typeface="Times New Roman"/>
                          <a:ea typeface="Times New Roman"/>
                          <a:cs typeface="Times New Roman"/>
                        </a:rPr>
                        <a:t>•  </a:t>
                      </a:r>
                      <a:r>
                        <a:rPr lang="en-US" sz="700" spc="145"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10" dirty="0">
                          <a:effectLst/>
                          <a:latin typeface="Garamond"/>
                          <a:ea typeface="Times New Roman"/>
                          <a:cs typeface="Garamond"/>
                        </a:rPr>
                        <a:t> f</a:t>
                      </a:r>
                      <a:r>
                        <a:rPr lang="en-US" sz="700" dirty="0">
                          <a:effectLst/>
                          <a:latin typeface="Garamond"/>
                          <a:ea typeface="Times New Roman"/>
                          <a:cs typeface="Garamond"/>
                        </a:rPr>
                        <a:t>o</a:t>
                      </a:r>
                      <a:r>
                        <a:rPr lang="en-US" sz="700" spc="-15" dirty="0">
                          <a:effectLst/>
                          <a:latin typeface="Garamond"/>
                          <a:ea typeface="Times New Roman"/>
                          <a:cs typeface="Garamond"/>
                        </a:rPr>
                        <a:t>cu</a:t>
                      </a:r>
                      <a:r>
                        <a:rPr lang="en-US" sz="700" dirty="0">
                          <a:effectLst/>
                          <a:latin typeface="Garamond"/>
                          <a:ea typeface="Times New Roman"/>
                          <a:cs typeface="Garamond"/>
                        </a:rPr>
                        <a:t>s</a:t>
                      </a:r>
                      <a:r>
                        <a:rPr lang="en-US" sz="700" spc="10" dirty="0">
                          <a:effectLst/>
                          <a:latin typeface="Garamond"/>
                          <a:ea typeface="Times New Roman"/>
                          <a:cs typeface="Garamond"/>
                        </a:rPr>
                        <a:t> </a:t>
                      </a:r>
                      <a:r>
                        <a:rPr lang="en-US" sz="700" spc="-15" dirty="0">
                          <a:effectLst/>
                          <a:latin typeface="Garamond"/>
                          <a:ea typeface="Times New Roman"/>
                          <a:cs typeface="Garamond"/>
                        </a:rPr>
                        <a:t>g</a:t>
                      </a:r>
                      <a:r>
                        <a:rPr lang="en-US" sz="700" spc="5" dirty="0">
                          <a:effectLst/>
                          <a:latin typeface="Garamond"/>
                          <a:ea typeface="Times New Roman"/>
                          <a:cs typeface="Garamond"/>
                        </a:rPr>
                        <a:t>r</a:t>
                      </a:r>
                      <a:r>
                        <a:rPr lang="en-US" sz="700" spc="-10" dirty="0">
                          <a:effectLst/>
                          <a:latin typeface="Garamond"/>
                          <a:ea typeface="Times New Roman"/>
                          <a:cs typeface="Garamond"/>
                        </a:rPr>
                        <a:t>o</a:t>
                      </a:r>
                      <a:r>
                        <a:rPr lang="en-US" sz="700" dirty="0">
                          <a:effectLst/>
                          <a:latin typeface="Garamond"/>
                          <a:ea typeface="Times New Roman"/>
                          <a:cs typeface="Garamond"/>
                        </a:rPr>
                        <a:t>u</a:t>
                      </a:r>
                      <a:r>
                        <a:rPr lang="en-US" sz="700" spc="-10" dirty="0">
                          <a:effectLst/>
                          <a:latin typeface="Garamond"/>
                          <a:ea typeface="Times New Roman"/>
                          <a:cs typeface="Garamond"/>
                        </a:rPr>
                        <a:t>ps</a:t>
                      </a:r>
                      <a:endParaRPr lang="en-US" sz="700" dirty="0">
                        <a:effectLst/>
                        <a:latin typeface="Calibri"/>
                        <a:ea typeface="Times New Roman"/>
                        <a:cs typeface="Times New Roman"/>
                      </a:endParaRPr>
                    </a:p>
                    <a:p>
                      <a:pPr marL="0" marR="53340">
                        <a:lnSpc>
                          <a:spcPts val="1240"/>
                        </a:lnSpc>
                        <a:spcBef>
                          <a:spcPts val="110"/>
                        </a:spcBef>
                        <a:spcAft>
                          <a:spcPts val="0"/>
                        </a:spcAft>
                      </a:pPr>
                      <a:r>
                        <a:rPr lang="en-US" sz="700" dirty="0">
                          <a:effectLst/>
                          <a:latin typeface="Times New Roman"/>
                          <a:ea typeface="Times New Roman"/>
                          <a:cs typeface="Times New Roman"/>
                        </a:rPr>
                        <a:t>•  </a:t>
                      </a:r>
                      <a:r>
                        <a:rPr lang="en-US" sz="700" spc="145" dirty="0">
                          <a:effectLst/>
                          <a:latin typeface="Times New Roman"/>
                          <a:ea typeface="Times New Roman"/>
                          <a:cs typeface="Times New Roman"/>
                        </a:rPr>
                        <a:t> </a:t>
                      </a:r>
                      <a:r>
                        <a:rPr lang="en-US" sz="700" spc="-5" dirty="0">
                          <a:effectLst/>
                          <a:latin typeface="Garamond"/>
                          <a:ea typeface="Times New Roman"/>
                          <a:cs typeface="Garamond"/>
                        </a:rPr>
                        <a:t>E</a:t>
                      </a:r>
                      <a:r>
                        <a:rPr lang="en-US" sz="700" dirty="0">
                          <a:effectLst/>
                          <a:latin typeface="Garamond"/>
                          <a:ea typeface="Times New Roman"/>
                          <a:cs typeface="Garamond"/>
                        </a:rPr>
                        <a:t>v</a:t>
                      </a:r>
                      <a:r>
                        <a:rPr lang="en-US" sz="700" spc="-15" dirty="0">
                          <a:effectLst/>
                          <a:latin typeface="Garamond"/>
                          <a:ea typeface="Times New Roman"/>
                          <a:cs typeface="Garamond"/>
                        </a:rPr>
                        <a:t>i</a:t>
                      </a:r>
                      <a:r>
                        <a:rPr lang="en-US" sz="700" dirty="0">
                          <a:effectLst/>
                          <a:latin typeface="Garamond"/>
                          <a:ea typeface="Times New Roman"/>
                          <a:cs typeface="Garamond"/>
                        </a:rPr>
                        <a:t>d</a:t>
                      </a:r>
                      <a:r>
                        <a:rPr lang="en-US" sz="700" spc="-15" dirty="0">
                          <a:effectLst/>
                          <a:latin typeface="Garamond"/>
                          <a:ea typeface="Times New Roman"/>
                          <a:cs typeface="Garamond"/>
                        </a:rPr>
                        <a:t>e</a:t>
                      </a:r>
                      <a:r>
                        <a:rPr lang="en-US" sz="700" dirty="0">
                          <a:effectLst/>
                          <a:latin typeface="Garamond"/>
                          <a:ea typeface="Times New Roman"/>
                          <a:cs typeface="Garamond"/>
                        </a:rPr>
                        <a:t>n</a:t>
                      </a:r>
                      <a:r>
                        <a:rPr lang="en-US" sz="700" spc="-5" dirty="0">
                          <a:effectLst/>
                          <a:latin typeface="Garamond"/>
                          <a:ea typeface="Times New Roman"/>
                          <a:cs typeface="Garamond"/>
                        </a:rPr>
                        <a:t>c</a:t>
                      </a:r>
                      <a:r>
                        <a:rPr lang="en-US" sz="700" dirty="0">
                          <a:effectLst/>
                          <a:latin typeface="Garamond"/>
                          <a:ea typeface="Times New Roman"/>
                          <a:cs typeface="Garamond"/>
                        </a:rPr>
                        <a:t>e</a:t>
                      </a:r>
                      <a:r>
                        <a:rPr lang="en-US" sz="700" spc="-15" dirty="0">
                          <a:effectLst/>
                          <a:latin typeface="Garamond"/>
                          <a:ea typeface="Times New Roman"/>
                          <a:cs typeface="Garamond"/>
                        </a:rPr>
                        <a:t> </a:t>
                      </a:r>
                      <a:r>
                        <a:rPr lang="en-US" sz="700" dirty="0">
                          <a:effectLst/>
                          <a:latin typeface="Garamond"/>
                          <a:ea typeface="Times New Roman"/>
                          <a:cs typeface="Garamond"/>
                        </a:rPr>
                        <a:t>of</a:t>
                      </a:r>
                      <a:r>
                        <a:rPr lang="en-US" sz="700" spc="-5" dirty="0">
                          <a:effectLst/>
                          <a:latin typeface="Garamond"/>
                          <a:ea typeface="Times New Roman"/>
                          <a:cs typeface="Garamond"/>
                        </a:rPr>
                        <a:t> </a:t>
                      </a:r>
                      <a:r>
                        <a:rPr lang="en-US" sz="700" spc="-10" dirty="0">
                          <a:effectLst/>
                          <a:latin typeface="Garamond"/>
                          <a:ea typeface="Times New Roman"/>
                          <a:cs typeface="Garamond"/>
                        </a:rPr>
                        <a:t>m</a:t>
                      </a:r>
                      <a:r>
                        <a:rPr lang="en-US" sz="700" dirty="0">
                          <a:effectLst/>
                          <a:latin typeface="Garamond"/>
                          <a:ea typeface="Times New Roman"/>
                          <a:cs typeface="Garamond"/>
                        </a:rPr>
                        <a:t>o</a:t>
                      </a:r>
                      <a:r>
                        <a:rPr lang="en-US" sz="700" spc="-10" dirty="0">
                          <a:effectLst/>
                          <a:latin typeface="Garamond"/>
                          <a:ea typeface="Times New Roman"/>
                          <a:cs typeface="Garamond"/>
                        </a:rPr>
                        <a:t>n</a:t>
                      </a:r>
                      <a:r>
                        <a:rPr lang="en-US" sz="700" dirty="0">
                          <a:effectLst/>
                          <a:latin typeface="Garamond"/>
                          <a:ea typeface="Times New Roman"/>
                          <a:cs typeface="Garamond"/>
                        </a:rPr>
                        <a:t>i</a:t>
                      </a:r>
                      <a:r>
                        <a:rPr lang="en-US" sz="700" spc="-10" dirty="0">
                          <a:effectLst/>
                          <a:latin typeface="Garamond"/>
                          <a:ea typeface="Times New Roman"/>
                          <a:cs typeface="Garamond"/>
                        </a:rPr>
                        <a:t>to</a:t>
                      </a:r>
                      <a:r>
                        <a:rPr lang="en-US" sz="700" spc="5" dirty="0">
                          <a:effectLst/>
                          <a:latin typeface="Garamond"/>
                          <a:ea typeface="Times New Roman"/>
                          <a:cs typeface="Garamond"/>
                        </a:rPr>
                        <a:t>r</a:t>
                      </a:r>
                      <a:r>
                        <a:rPr lang="en-US" sz="700" spc="-15" dirty="0">
                          <a:effectLst/>
                          <a:latin typeface="Garamond"/>
                          <a:ea typeface="Times New Roman"/>
                          <a:cs typeface="Garamond"/>
                        </a:rPr>
                        <a:t>i</a:t>
                      </a:r>
                      <a:r>
                        <a:rPr lang="en-US" sz="700" dirty="0">
                          <a:effectLst/>
                          <a:latin typeface="Garamond"/>
                          <a:ea typeface="Times New Roman"/>
                          <a:cs typeface="Garamond"/>
                        </a:rPr>
                        <a:t>ng</a:t>
                      </a:r>
                      <a:r>
                        <a:rPr lang="en-US" sz="700" spc="-25" dirty="0">
                          <a:effectLst/>
                          <a:latin typeface="Garamond"/>
                          <a:ea typeface="Times New Roman"/>
                          <a:cs typeface="Garamond"/>
                        </a:rPr>
                        <a:t> </a:t>
                      </a:r>
                      <a:r>
                        <a:rPr lang="en-US" sz="700" dirty="0">
                          <a:effectLst/>
                          <a:latin typeface="Garamond"/>
                          <a:ea typeface="Times New Roman"/>
                          <a:cs typeface="Garamond"/>
                        </a:rPr>
                        <a:t>of </a:t>
                      </a:r>
                      <a:r>
                        <a:rPr lang="en-US" sz="700" spc="-5" dirty="0">
                          <a:effectLst/>
                          <a:latin typeface="Garamond"/>
                          <a:ea typeface="Times New Roman"/>
                          <a:cs typeface="Garamond"/>
                        </a:rPr>
                        <a:t>ac</a:t>
                      </a:r>
                      <a:r>
                        <a:rPr lang="en-US" sz="700" spc="-10" dirty="0">
                          <a:effectLst/>
                          <a:latin typeface="Garamond"/>
                          <a:ea typeface="Times New Roman"/>
                          <a:cs typeface="Garamond"/>
                        </a:rPr>
                        <a:t>t</a:t>
                      </a:r>
                      <a:r>
                        <a:rPr lang="en-US" sz="700" dirty="0">
                          <a:effectLst/>
                          <a:latin typeface="Garamond"/>
                          <a:ea typeface="Times New Roman"/>
                          <a:cs typeface="Garamond"/>
                        </a:rPr>
                        <a:t>i</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0" dirty="0">
                          <a:effectLst/>
                          <a:latin typeface="Garamond"/>
                          <a:ea typeface="Times New Roman"/>
                          <a:cs typeface="Garamond"/>
                        </a:rPr>
                        <a:t> </a:t>
                      </a:r>
                      <a:r>
                        <a:rPr lang="en-US" sz="700" dirty="0">
                          <a:effectLst/>
                          <a:latin typeface="Garamond"/>
                          <a:ea typeface="Times New Roman"/>
                          <a:cs typeface="Garamond"/>
                        </a:rPr>
                        <a:t>pl</a:t>
                      </a:r>
                      <a:r>
                        <a:rPr lang="en-US" sz="700" spc="-15" dirty="0">
                          <a:effectLst/>
                          <a:latin typeface="Garamond"/>
                          <a:ea typeface="Times New Roman"/>
                          <a:cs typeface="Garamond"/>
                        </a:rPr>
                        <a:t>a</a:t>
                      </a:r>
                      <a:r>
                        <a:rPr lang="en-US" sz="700" dirty="0">
                          <a:effectLst/>
                          <a:latin typeface="Garamond"/>
                          <a:ea typeface="Times New Roman"/>
                          <a:cs typeface="Garamond"/>
                        </a:rPr>
                        <a:t>n </a:t>
                      </a:r>
                      <a:r>
                        <a:rPr lang="en-US" sz="700" spc="-15" dirty="0">
                          <a:effectLst/>
                          <a:latin typeface="Garamond"/>
                          <a:ea typeface="Times New Roman"/>
                          <a:cs typeface="Garamond"/>
                        </a:rPr>
                        <a:t>g</a:t>
                      </a:r>
                      <a:r>
                        <a:rPr lang="en-US" sz="700" dirty="0">
                          <a:effectLst/>
                          <a:latin typeface="Garamond"/>
                          <a:ea typeface="Times New Roman"/>
                          <a:cs typeface="Garamond"/>
                        </a:rPr>
                        <a:t>o</a:t>
                      </a:r>
                      <a:r>
                        <a:rPr lang="en-US" sz="700" spc="-5" dirty="0">
                          <a:effectLst/>
                          <a:latin typeface="Garamond"/>
                          <a:ea typeface="Times New Roman"/>
                          <a:cs typeface="Garamond"/>
                        </a:rPr>
                        <a:t>a</a:t>
                      </a:r>
                      <a:r>
                        <a:rPr lang="en-US" sz="700" spc="-15" dirty="0">
                          <a:effectLst/>
                          <a:latin typeface="Garamond"/>
                          <a:ea typeface="Times New Roman"/>
                          <a:cs typeface="Garamond"/>
                        </a:rPr>
                        <a:t>l</a:t>
                      </a:r>
                      <a:r>
                        <a:rPr lang="en-US" sz="700" dirty="0">
                          <a:effectLst/>
                          <a:latin typeface="Garamond"/>
                          <a:ea typeface="Times New Roman"/>
                          <a:cs typeface="Garamond"/>
                        </a:rPr>
                        <a:t>s</a:t>
                      </a:r>
                      <a:endParaRPr lang="en-US" sz="700" dirty="0">
                        <a:effectLst/>
                        <a:latin typeface="Calibri"/>
                        <a:ea typeface="Times New Roman"/>
                        <a:cs typeface="Times New Roman"/>
                      </a:endParaRPr>
                    </a:p>
                    <a:p>
                      <a:pPr marL="0" marR="717550">
                        <a:lnSpc>
                          <a:spcPct val="100000"/>
                        </a:lnSpc>
                        <a:spcBef>
                          <a:spcPts val="40"/>
                        </a:spcBef>
                        <a:spcAft>
                          <a:spcPts val="0"/>
                        </a:spcAft>
                      </a:pPr>
                      <a:r>
                        <a:rPr lang="en-US" sz="700" spc="-10" dirty="0">
                          <a:effectLst/>
                          <a:latin typeface="Garamond"/>
                          <a:ea typeface="Times New Roman"/>
                          <a:cs typeface="Garamond"/>
                        </a:rPr>
                        <a:t>f</a:t>
                      </a:r>
                      <a:r>
                        <a:rPr lang="en-US" sz="700" spc="5" dirty="0">
                          <a:effectLst/>
                          <a:latin typeface="Garamond"/>
                          <a:ea typeface="Times New Roman"/>
                          <a:cs typeface="Garamond"/>
                        </a:rPr>
                        <a:t>r</a:t>
                      </a:r>
                      <a:r>
                        <a:rPr lang="en-US" sz="700" spc="-5" dirty="0">
                          <a:effectLst/>
                          <a:latin typeface="Garamond"/>
                          <a:ea typeface="Times New Roman"/>
                          <a:cs typeface="Garamond"/>
                        </a:rPr>
                        <a:t>e</a:t>
                      </a:r>
                      <a:r>
                        <a:rPr lang="en-US" sz="700" spc="-15" dirty="0">
                          <a:effectLst/>
                          <a:latin typeface="Garamond"/>
                          <a:ea typeface="Times New Roman"/>
                          <a:cs typeface="Garamond"/>
                        </a:rPr>
                        <a:t>q</a:t>
                      </a:r>
                      <a:r>
                        <a:rPr lang="en-US" sz="700" dirty="0">
                          <a:effectLst/>
                          <a:latin typeface="Garamond"/>
                          <a:ea typeface="Times New Roman"/>
                          <a:cs typeface="Garamond"/>
                        </a:rPr>
                        <a:t>u</a:t>
                      </a:r>
                      <a:r>
                        <a:rPr lang="en-US" sz="700" spc="-15" dirty="0">
                          <a:effectLst/>
                          <a:latin typeface="Garamond"/>
                          <a:ea typeface="Times New Roman"/>
                          <a:cs typeface="Garamond"/>
                        </a:rPr>
                        <a:t>e</a:t>
                      </a:r>
                      <a:r>
                        <a:rPr lang="en-US" sz="700" spc="-10" dirty="0">
                          <a:effectLst/>
                          <a:latin typeface="Garamond"/>
                          <a:ea typeface="Times New Roman"/>
                          <a:cs typeface="Garamond"/>
                        </a:rPr>
                        <a:t>n</a:t>
                      </a:r>
                      <a:r>
                        <a:rPr lang="en-US" sz="700" dirty="0">
                          <a:effectLst/>
                          <a:latin typeface="Garamond"/>
                          <a:ea typeface="Times New Roman"/>
                          <a:cs typeface="Garamond"/>
                        </a:rPr>
                        <a:t>tly</a:t>
                      </a:r>
                      <a:r>
                        <a:rPr lang="en-US" sz="700" spc="-15" dirty="0">
                          <a:effectLst/>
                          <a:latin typeface="Garamond"/>
                          <a:ea typeface="Times New Roman"/>
                          <a:cs typeface="Garamond"/>
                        </a:rPr>
                        <a:t> </a:t>
                      </a:r>
                      <a:r>
                        <a:rPr lang="en-US" sz="700" spc="-5" dirty="0">
                          <a:effectLst/>
                          <a:latin typeface="Garamond"/>
                          <a:ea typeface="Times New Roman"/>
                          <a:cs typeface="Garamond"/>
                        </a:rPr>
                        <a:t>a</a:t>
                      </a:r>
                      <a:r>
                        <a:rPr lang="en-US" sz="700" spc="-10" dirty="0">
                          <a:effectLst/>
                          <a:latin typeface="Garamond"/>
                          <a:ea typeface="Times New Roman"/>
                          <a:cs typeface="Garamond"/>
                        </a:rPr>
                        <a:t>n</a:t>
                      </a:r>
                      <a:r>
                        <a:rPr lang="en-US" sz="700" dirty="0">
                          <a:effectLst/>
                          <a:latin typeface="Garamond"/>
                          <a:ea typeface="Times New Roman"/>
                          <a:cs typeface="Garamond"/>
                        </a:rPr>
                        <a:t>d </a:t>
                      </a:r>
                      <a:r>
                        <a:rPr lang="en-US" sz="700" spc="-5" dirty="0">
                          <a:effectLst/>
                          <a:latin typeface="Garamond"/>
                          <a:ea typeface="Times New Roman"/>
                          <a:cs typeface="Garamond"/>
                        </a:rPr>
                        <a:t>c</a:t>
                      </a:r>
                      <a:r>
                        <a:rPr lang="en-US" sz="700" spc="-10" dirty="0">
                          <a:effectLst/>
                          <a:latin typeface="Garamond"/>
                          <a:ea typeface="Times New Roman"/>
                          <a:cs typeface="Garamond"/>
                        </a:rPr>
                        <a:t>o</a:t>
                      </a:r>
                      <a:r>
                        <a:rPr lang="en-US" sz="700" dirty="0">
                          <a:effectLst/>
                          <a:latin typeface="Garamond"/>
                          <a:ea typeface="Times New Roman"/>
                          <a:cs typeface="Garamond"/>
                        </a:rPr>
                        <a:t>n</a:t>
                      </a:r>
                      <a:r>
                        <a:rPr lang="en-US" sz="700" spc="-10" dirty="0">
                          <a:effectLst/>
                          <a:latin typeface="Garamond"/>
                          <a:ea typeface="Times New Roman"/>
                          <a:cs typeface="Garamond"/>
                        </a:rPr>
                        <a:t>t</a:t>
                      </a:r>
                      <a:r>
                        <a:rPr lang="en-US" sz="700" dirty="0">
                          <a:effectLst/>
                          <a:latin typeface="Garamond"/>
                          <a:ea typeface="Times New Roman"/>
                          <a:cs typeface="Garamond"/>
                        </a:rPr>
                        <a:t>i</a:t>
                      </a:r>
                      <a:r>
                        <a:rPr lang="en-US" sz="700" spc="-10" dirty="0">
                          <a:effectLst/>
                          <a:latin typeface="Garamond"/>
                          <a:ea typeface="Times New Roman"/>
                          <a:cs typeface="Garamond"/>
                        </a:rPr>
                        <a:t>n</a:t>
                      </a:r>
                      <a:r>
                        <a:rPr lang="en-US" sz="700" dirty="0">
                          <a:effectLst/>
                          <a:latin typeface="Garamond"/>
                          <a:ea typeface="Times New Roman"/>
                          <a:cs typeface="Garamond"/>
                        </a:rPr>
                        <a:t>u</a:t>
                      </a:r>
                      <a:r>
                        <a:rPr lang="en-US" sz="700" spc="-10" dirty="0">
                          <a:effectLst/>
                          <a:latin typeface="Garamond"/>
                          <a:ea typeface="Times New Roman"/>
                          <a:cs typeface="Garamond"/>
                        </a:rPr>
                        <a:t>o</a:t>
                      </a:r>
                      <a:r>
                        <a:rPr lang="en-US" sz="700" spc="-15" dirty="0">
                          <a:effectLst/>
                          <a:latin typeface="Garamond"/>
                          <a:ea typeface="Times New Roman"/>
                          <a:cs typeface="Garamond"/>
                        </a:rPr>
                        <a:t>u</a:t>
                      </a:r>
                      <a:r>
                        <a:rPr lang="en-US" sz="700" spc="5" dirty="0">
                          <a:effectLst/>
                          <a:latin typeface="Garamond"/>
                          <a:ea typeface="Times New Roman"/>
                          <a:cs typeface="Garamond"/>
                        </a:rPr>
                        <a:t>s</a:t>
                      </a:r>
                      <a:r>
                        <a:rPr lang="en-US" sz="700" spc="-15" dirty="0">
                          <a:effectLst/>
                          <a:latin typeface="Garamond"/>
                          <a:ea typeface="Times New Roman"/>
                          <a:cs typeface="Garamond"/>
                        </a:rPr>
                        <a:t>l</a:t>
                      </a:r>
                      <a:r>
                        <a:rPr lang="en-US" sz="700" dirty="0">
                          <a:effectLst/>
                          <a:latin typeface="Garamond"/>
                          <a:ea typeface="Times New Roman"/>
                          <a:cs typeface="Garamond"/>
                        </a:rPr>
                        <a:t>y</a:t>
                      </a:r>
                      <a:endParaRPr lang="en-US" sz="700" dirty="0">
                        <a:effectLst/>
                        <a:latin typeface="Calibri"/>
                        <a:ea typeface="Times New Roman"/>
                        <a:cs typeface="Times New Roman"/>
                      </a:endParaRPr>
                    </a:p>
                    <a:p>
                      <a:pPr marL="0" marR="0">
                        <a:lnSpc>
                          <a:spcPct val="115000"/>
                        </a:lnSpc>
                        <a:spcBef>
                          <a:spcPts val="65"/>
                        </a:spcBef>
                        <a:spcAft>
                          <a:spcPts val="0"/>
                        </a:spcAft>
                      </a:pPr>
                      <a:r>
                        <a:rPr lang="en-US" sz="700" dirty="0">
                          <a:effectLst/>
                          <a:latin typeface="Times New Roman"/>
                          <a:ea typeface="Times New Roman"/>
                          <a:cs typeface="Times New Roman"/>
                        </a:rPr>
                        <a:t>•  </a:t>
                      </a:r>
                      <a:r>
                        <a:rPr lang="en-US" sz="700" spc="145" dirty="0">
                          <a:effectLst/>
                          <a:latin typeface="Times New Roman"/>
                          <a:ea typeface="Times New Roman"/>
                          <a:cs typeface="Times New Roman"/>
                        </a:rPr>
                        <a:t> </a:t>
                      </a:r>
                      <a:r>
                        <a:rPr lang="en-US" sz="700" spc="-5" dirty="0">
                          <a:effectLst/>
                          <a:latin typeface="Garamond"/>
                          <a:ea typeface="Times New Roman"/>
                          <a:cs typeface="Garamond"/>
                        </a:rPr>
                        <a:t>A</a:t>
                      </a:r>
                      <a:r>
                        <a:rPr lang="en-US" sz="700" spc="-10" dirty="0">
                          <a:effectLst/>
                          <a:latin typeface="Garamond"/>
                          <a:ea typeface="Times New Roman"/>
                          <a:cs typeface="Garamond"/>
                        </a:rPr>
                        <a:t>d</a:t>
                      </a:r>
                      <a:r>
                        <a:rPr lang="en-US" sz="700" dirty="0">
                          <a:effectLst/>
                          <a:latin typeface="Garamond"/>
                          <a:ea typeface="Times New Roman"/>
                          <a:cs typeface="Garamond"/>
                        </a:rPr>
                        <a:t>m</a:t>
                      </a:r>
                      <a:r>
                        <a:rPr lang="en-US" sz="700" spc="-15" dirty="0">
                          <a:effectLst/>
                          <a:latin typeface="Garamond"/>
                          <a:ea typeface="Times New Roman"/>
                          <a:cs typeface="Garamond"/>
                        </a:rPr>
                        <a:t>i</a:t>
                      </a:r>
                      <a:r>
                        <a:rPr lang="en-US" sz="700" dirty="0">
                          <a:effectLst/>
                          <a:latin typeface="Garamond"/>
                          <a:ea typeface="Times New Roman"/>
                          <a:cs typeface="Garamond"/>
                        </a:rPr>
                        <a:t>n</a:t>
                      </a:r>
                      <a:r>
                        <a:rPr lang="en-US" sz="700" spc="-15" dirty="0">
                          <a:effectLst/>
                          <a:latin typeface="Garamond"/>
                          <a:ea typeface="Times New Roman"/>
                          <a:cs typeface="Garamond"/>
                        </a:rPr>
                        <a:t>i</a:t>
                      </a:r>
                      <a:r>
                        <a:rPr lang="en-US" sz="700" spc="-5" dirty="0">
                          <a:effectLst/>
                          <a:latin typeface="Garamond"/>
                          <a:ea typeface="Times New Roman"/>
                          <a:cs typeface="Garamond"/>
                        </a:rPr>
                        <a:t>s</a:t>
                      </a:r>
                      <a:r>
                        <a:rPr lang="en-US" sz="700" spc="-10" dirty="0">
                          <a:effectLst/>
                          <a:latin typeface="Garamond"/>
                          <a:ea typeface="Times New Roman"/>
                          <a:cs typeface="Garamond"/>
                        </a:rPr>
                        <a:t>t</a:t>
                      </a:r>
                      <a:r>
                        <a:rPr lang="en-US" sz="700" spc="5" dirty="0">
                          <a:effectLst/>
                          <a:latin typeface="Garamond"/>
                          <a:ea typeface="Times New Roman"/>
                          <a:cs typeface="Garamond"/>
                        </a:rPr>
                        <a:t>r</a:t>
                      </a:r>
                      <a:r>
                        <a:rPr lang="en-US" sz="700" spc="-15" dirty="0">
                          <a:effectLst/>
                          <a:latin typeface="Garamond"/>
                          <a:ea typeface="Times New Roman"/>
                          <a:cs typeface="Garamond"/>
                        </a:rPr>
                        <a:t>a</a:t>
                      </a:r>
                      <a:r>
                        <a:rPr lang="en-US" sz="700" dirty="0">
                          <a:effectLst/>
                          <a:latin typeface="Garamond"/>
                          <a:ea typeface="Times New Roman"/>
                          <a:cs typeface="Garamond"/>
                        </a:rPr>
                        <a:t>ti</a:t>
                      </a:r>
                      <a:r>
                        <a:rPr lang="en-US" sz="700" spc="-15" dirty="0">
                          <a:effectLst/>
                          <a:latin typeface="Garamond"/>
                          <a:ea typeface="Times New Roman"/>
                          <a:cs typeface="Garamond"/>
                        </a:rPr>
                        <a:t>v</a:t>
                      </a:r>
                      <a:r>
                        <a:rPr lang="en-US" sz="700" dirty="0">
                          <a:effectLst/>
                          <a:latin typeface="Garamond"/>
                          <a:ea typeface="Times New Roman"/>
                          <a:cs typeface="Garamond"/>
                        </a:rPr>
                        <a:t>e</a:t>
                      </a:r>
                      <a:r>
                        <a:rPr lang="en-US" sz="700" spc="-5" dirty="0">
                          <a:effectLst/>
                          <a:latin typeface="Garamond"/>
                          <a:ea typeface="Times New Roman"/>
                          <a:cs typeface="Garamond"/>
                        </a:rPr>
                        <a:t> </a:t>
                      </a:r>
                      <a:r>
                        <a:rPr lang="en-US" sz="700" spc="-15" dirty="0">
                          <a:effectLst/>
                          <a:latin typeface="Garamond"/>
                          <a:ea typeface="Times New Roman"/>
                          <a:cs typeface="Garamond"/>
                        </a:rPr>
                        <a:t>Wal</a:t>
                      </a:r>
                      <a:r>
                        <a:rPr lang="en-US" sz="700" dirty="0">
                          <a:effectLst/>
                          <a:latin typeface="Garamond"/>
                          <a:ea typeface="Times New Roman"/>
                          <a:cs typeface="Garamond"/>
                        </a:rPr>
                        <a:t>k</a:t>
                      </a:r>
                      <a:endParaRPr lang="en-US" sz="700" dirty="0">
                        <a:effectLst/>
                        <a:latin typeface="Calibri"/>
                        <a:ea typeface="Times New Roman"/>
                        <a:cs typeface="Times New Roman"/>
                      </a:endParaRPr>
                    </a:p>
                    <a:p>
                      <a:pPr marL="0" marR="0">
                        <a:lnSpc>
                          <a:spcPts val="1235"/>
                        </a:lnSpc>
                        <a:spcBef>
                          <a:spcPts val="0"/>
                        </a:spcBef>
                        <a:spcAft>
                          <a:spcPts val="0"/>
                        </a:spcAft>
                      </a:pPr>
                      <a:r>
                        <a:rPr lang="en-US" sz="700" spc="-5" dirty="0">
                          <a:effectLst/>
                          <a:latin typeface="Garamond"/>
                          <a:ea typeface="Times New Roman"/>
                          <a:cs typeface="Garamond"/>
                        </a:rPr>
                        <a:t>T</a:t>
                      </a:r>
                      <a:r>
                        <a:rPr lang="en-US" sz="700" spc="-10" dirty="0">
                          <a:effectLst/>
                          <a:latin typeface="Garamond"/>
                          <a:ea typeface="Times New Roman"/>
                          <a:cs typeface="Garamond"/>
                        </a:rPr>
                        <a:t>h</a:t>
                      </a:r>
                      <a:r>
                        <a:rPr lang="en-US" sz="700" spc="5" dirty="0">
                          <a:effectLst/>
                          <a:latin typeface="Garamond"/>
                          <a:ea typeface="Times New Roman"/>
                          <a:cs typeface="Garamond"/>
                        </a:rPr>
                        <a:t>r</a:t>
                      </a:r>
                      <a:r>
                        <a:rPr lang="en-US" sz="700" spc="-10" dirty="0">
                          <a:effectLst/>
                          <a:latin typeface="Garamond"/>
                          <a:ea typeface="Times New Roman"/>
                          <a:cs typeface="Garamond"/>
                        </a:rPr>
                        <a:t>o</a:t>
                      </a:r>
                      <a:r>
                        <a:rPr lang="en-US" sz="700" dirty="0">
                          <a:effectLst/>
                          <a:latin typeface="Garamond"/>
                          <a:ea typeface="Times New Roman"/>
                          <a:cs typeface="Garamond"/>
                        </a:rPr>
                        <a:t>u</a:t>
                      </a:r>
                      <a:r>
                        <a:rPr lang="en-US" sz="700" spc="-15" dirty="0">
                          <a:effectLst/>
                          <a:latin typeface="Garamond"/>
                          <a:ea typeface="Times New Roman"/>
                          <a:cs typeface="Garamond"/>
                        </a:rPr>
                        <a:t>g</a:t>
                      </a:r>
                      <a:r>
                        <a:rPr lang="en-US" sz="700" dirty="0">
                          <a:effectLst/>
                          <a:latin typeface="Garamond"/>
                          <a:ea typeface="Times New Roman"/>
                          <a:cs typeface="Garamond"/>
                        </a:rPr>
                        <a:t>h</a:t>
                      </a:r>
                      <a:r>
                        <a:rPr lang="en-US" sz="700" spc="-10" dirty="0">
                          <a:effectLst/>
                          <a:latin typeface="Garamond"/>
                          <a:ea typeface="Times New Roman"/>
                          <a:cs typeface="Garamond"/>
                        </a:rPr>
                        <a:t> </a:t>
                      </a:r>
                      <a:r>
                        <a:rPr lang="en-US" sz="700" dirty="0">
                          <a:effectLst/>
                          <a:latin typeface="Garamond"/>
                          <a:ea typeface="Times New Roman"/>
                          <a:cs typeface="Garamond"/>
                        </a:rPr>
                        <a:t>D</a:t>
                      </a:r>
                      <a:r>
                        <a:rPr lang="en-US" sz="700" spc="-5" dirty="0">
                          <a:effectLst/>
                          <a:latin typeface="Garamond"/>
                          <a:ea typeface="Times New Roman"/>
                          <a:cs typeface="Garamond"/>
                        </a:rPr>
                        <a:t>a</a:t>
                      </a:r>
                      <a:r>
                        <a:rPr lang="en-US" sz="700" spc="-10" dirty="0">
                          <a:effectLst/>
                          <a:latin typeface="Garamond"/>
                          <a:ea typeface="Times New Roman"/>
                          <a:cs typeface="Garamond"/>
                        </a:rPr>
                        <a:t>ta</a:t>
                      </a:r>
                      <a:endParaRPr lang="en-US" sz="700" dirty="0">
                        <a:effectLst/>
                        <a:latin typeface="Calibri"/>
                        <a:ea typeface="Times New Roman"/>
                        <a:cs typeface="Times New Roman"/>
                      </a:endParaRPr>
                    </a:p>
                    <a:p>
                      <a:pPr marL="0" marR="0">
                        <a:lnSpc>
                          <a:spcPct val="115000"/>
                        </a:lnSpc>
                        <a:spcBef>
                          <a:spcPts val="75"/>
                        </a:spcBef>
                        <a:spcAft>
                          <a:spcPts val="0"/>
                        </a:spcAft>
                      </a:pPr>
                      <a:r>
                        <a:rPr lang="en-US" sz="700" dirty="0">
                          <a:effectLst/>
                          <a:latin typeface="Times New Roman"/>
                          <a:ea typeface="Times New Roman"/>
                          <a:cs typeface="Times New Roman"/>
                        </a:rPr>
                        <a:t>•  </a:t>
                      </a:r>
                      <a:r>
                        <a:rPr lang="en-US" sz="700" spc="145" dirty="0">
                          <a:effectLst/>
                          <a:latin typeface="Times New Roman"/>
                          <a:ea typeface="Times New Roman"/>
                          <a:cs typeface="Times New Roman"/>
                        </a:rPr>
                        <a:t> </a:t>
                      </a:r>
                      <a:r>
                        <a:rPr lang="en-US" sz="700" spc="5" dirty="0">
                          <a:effectLst/>
                          <a:latin typeface="Garamond"/>
                          <a:ea typeface="Times New Roman"/>
                          <a:cs typeface="Garamond"/>
                        </a:rPr>
                        <a:t>F</a:t>
                      </a:r>
                      <a:r>
                        <a:rPr lang="en-US" sz="700" spc="-10" dirty="0">
                          <a:effectLst/>
                          <a:latin typeface="Garamond"/>
                          <a:ea typeface="Times New Roman"/>
                          <a:cs typeface="Garamond"/>
                        </a:rPr>
                        <a:t>or</a:t>
                      </a:r>
                      <a:r>
                        <a:rPr lang="en-US" sz="700" dirty="0">
                          <a:effectLst/>
                          <a:latin typeface="Garamond"/>
                          <a:ea typeface="Times New Roman"/>
                          <a:cs typeface="Garamond"/>
                        </a:rPr>
                        <a:t>m</a:t>
                      </a:r>
                      <a:r>
                        <a:rPr lang="en-US" sz="700" spc="-15" dirty="0">
                          <a:effectLst/>
                          <a:latin typeface="Garamond"/>
                          <a:ea typeface="Times New Roman"/>
                          <a:cs typeface="Garamond"/>
                        </a:rPr>
                        <a:t>a</a:t>
                      </a:r>
                      <a:r>
                        <a:rPr lang="en-US" sz="700" dirty="0">
                          <a:effectLst/>
                          <a:latin typeface="Garamond"/>
                          <a:ea typeface="Times New Roman"/>
                          <a:cs typeface="Garamond"/>
                        </a:rPr>
                        <a:t>t</a:t>
                      </a:r>
                      <a:r>
                        <a:rPr lang="en-US" sz="700" spc="-15" dirty="0">
                          <a:effectLst/>
                          <a:latin typeface="Garamond"/>
                          <a:ea typeface="Times New Roman"/>
                          <a:cs typeface="Garamond"/>
                        </a:rPr>
                        <a:t>i</a:t>
                      </a:r>
                      <a:r>
                        <a:rPr lang="en-US" sz="700" dirty="0">
                          <a:effectLst/>
                          <a:latin typeface="Garamond"/>
                          <a:ea typeface="Times New Roman"/>
                          <a:cs typeface="Garamond"/>
                        </a:rPr>
                        <a:t>ve</a:t>
                      </a:r>
                      <a:r>
                        <a:rPr lang="en-US" sz="700" spc="-15" dirty="0">
                          <a:effectLst/>
                          <a:latin typeface="Garamond"/>
                          <a:ea typeface="Times New Roman"/>
                          <a:cs typeface="Garamond"/>
                        </a:rPr>
                        <a:t> </a:t>
                      </a:r>
                      <a:r>
                        <a:rPr lang="en-US" sz="700" spc="-5" dirty="0">
                          <a:effectLst/>
                          <a:latin typeface="Garamond"/>
                          <a:ea typeface="Times New Roman"/>
                          <a:cs typeface="Garamond"/>
                        </a:rPr>
                        <a:t>A</a:t>
                      </a:r>
                      <a:r>
                        <a:rPr lang="en-US" sz="700" spc="-15" dirty="0">
                          <a:effectLst/>
                          <a:latin typeface="Garamond"/>
                          <a:ea typeface="Times New Roman"/>
                          <a:cs typeface="Garamond"/>
                        </a:rPr>
                        <a:t>c</a:t>
                      </a:r>
                      <a:r>
                        <a:rPr lang="en-US" sz="700" dirty="0">
                          <a:effectLst/>
                          <a:latin typeface="Garamond"/>
                          <a:ea typeface="Times New Roman"/>
                          <a:cs typeface="Garamond"/>
                        </a:rPr>
                        <a:t>hi</a:t>
                      </a:r>
                      <a:r>
                        <a:rPr lang="en-US" sz="700" spc="-15" dirty="0">
                          <a:effectLst/>
                          <a:latin typeface="Garamond"/>
                          <a:ea typeface="Times New Roman"/>
                          <a:cs typeface="Garamond"/>
                        </a:rPr>
                        <a:t>e</a:t>
                      </a:r>
                      <a:r>
                        <a:rPr lang="en-US" sz="700" dirty="0">
                          <a:effectLst/>
                          <a:latin typeface="Garamond"/>
                          <a:ea typeface="Times New Roman"/>
                          <a:cs typeface="Garamond"/>
                        </a:rPr>
                        <a:t>v</a:t>
                      </a:r>
                      <a:r>
                        <a:rPr lang="en-US" sz="700" spc="-15" dirty="0">
                          <a:effectLst/>
                          <a:latin typeface="Garamond"/>
                          <a:ea typeface="Times New Roman"/>
                          <a:cs typeface="Garamond"/>
                        </a:rPr>
                        <a:t>e</a:t>
                      </a:r>
                      <a:r>
                        <a:rPr lang="en-US" sz="700" dirty="0">
                          <a:effectLst/>
                          <a:latin typeface="Garamond"/>
                          <a:ea typeface="Times New Roman"/>
                          <a:cs typeface="Garamond"/>
                        </a:rPr>
                        <a:t>m</a:t>
                      </a:r>
                      <a:r>
                        <a:rPr lang="en-US" sz="700" spc="-15" dirty="0">
                          <a:effectLst/>
                          <a:latin typeface="Garamond"/>
                          <a:ea typeface="Times New Roman"/>
                          <a:cs typeface="Garamond"/>
                        </a:rPr>
                        <a:t>e</a:t>
                      </a:r>
                      <a:r>
                        <a:rPr lang="en-US" sz="700" dirty="0">
                          <a:effectLst/>
                          <a:latin typeface="Garamond"/>
                          <a:ea typeface="Times New Roman"/>
                          <a:cs typeface="Garamond"/>
                        </a:rPr>
                        <a:t>nt</a:t>
                      </a:r>
                      <a:endParaRPr lang="en-US" sz="700" dirty="0">
                        <a:effectLst/>
                        <a:latin typeface="Calibri"/>
                        <a:ea typeface="Times New Roman"/>
                        <a:cs typeface="Times New Roman"/>
                      </a:endParaRPr>
                    </a:p>
                    <a:p>
                      <a:pPr marL="0" marR="0">
                        <a:lnSpc>
                          <a:spcPts val="1235"/>
                        </a:lnSpc>
                        <a:spcBef>
                          <a:spcPts val="0"/>
                        </a:spcBef>
                        <a:spcAft>
                          <a:spcPts val="0"/>
                        </a:spcAft>
                      </a:pPr>
                      <a:r>
                        <a:rPr lang="en-US" sz="700" dirty="0">
                          <a:effectLst/>
                          <a:latin typeface="Garamond"/>
                          <a:ea typeface="Times New Roman"/>
                          <a:cs typeface="Garamond"/>
                        </a:rPr>
                        <a:t>D</a:t>
                      </a:r>
                      <a:r>
                        <a:rPr lang="en-US" sz="700" spc="-15" dirty="0">
                          <a:effectLst/>
                          <a:latin typeface="Garamond"/>
                          <a:ea typeface="Times New Roman"/>
                          <a:cs typeface="Garamond"/>
                        </a:rPr>
                        <a:t>a</a:t>
                      </a:r>
                      <a:r>
                        <a:rPr lang="en-US" sz="700" dirty="0">
                          <a:effectLst/>
                          <a:latin typeface="Garamond"/>
                          <a:ea typeface="Times New Roman"/>
                          <a:cs typeface="Garamond"/>
                        </a:rPr>
                        <a:t>ta</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effectLst/>
                          <a:latin typeface="Calibri"/>
                          <a:ea typeface="Times New Roman"/>
                          <a:cs typeface="Times New Roman"/>
                        </a:rPr>
                        <a:t> </a:t>
                      </a: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effectLst/>
                          <a:latin typeface="Calibri"/>
                          <a:ea typeface="Times New Roman"/>
                          <a:cs typeface="Times New Roman"/>
                        </a:rPr>
                        <a:t>To be Completed by IDOE</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The evidence provided meets the  criteria for an Effective Rating.</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______Yes</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______No</a:t>
                      </a: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479">
                <a:tc>
                  <a:txBody>
                    <a:bodyPr/>
                    <a:lstStyle/>
                    <a:p>
                      <a:pPr marL="0" marR="0">
                        <a:lnSpc>
                          <a:spcPts val="1235"/>
                        </a:lnSpc>
                        <a:spcBef>
                          <a:spcPts val="0"/>
                        </a:spcBef>
                        <a:spcAft>
                          <a:spcPts val="0"/>
                        </a:spcAft>
                      </a:pPr>
                      <a:r>
                        <a:rPr lang="en-US" sz="700" spc="5" dirty="0">
                          <a:effectLst/>
                          <a:latin typeface="Garamond"/>
                          <a:ea typeface="Times New Roman"/>
                          <a:cs typeface="Garamond"/>
                        </a:rPr>
                        <a:t>1.3</a:t>
                      </a:r>
                      <a:endParaRPr lang="en-US" sz="700" dirty="0">
                        <a:effectLst/>
                        <a:latin typeface="Calibri"/>
                        <a:ea typeface="Times New Roman"/>
                        <a:cs typeface="Times New Roman"/>
                      </a:endParaRPr>
                    </a:p>
                    <a:p>
                      <a:pPr marL="0" marR="0">
                        <a:lnSpc>
                          <a:spcPts val="1235"/>
                        </a:lnSpc>
                        <a:spcBef>
                          <a:spcPts val="0"/>
                        </a:spcBef>
                        <a:spcAft>
                          <a:spcPts val="0"/>
                        </a:spcAft>
                      </a:pPr>
                      <a:r>
                        <a:rPr lang="en-US" sz="700" spc="5" dirty="0">
                          <a:effectLst/>
                          <a:latin typeface="Garamond"/>
                          <a:ea typeface="Times New Roman"/>
                          <a:cs typeface="Garamond"/>
                        </a:rPr>
                        <a:t>T</a:t>
                      </a:r>
                      <a:r>
                        <a:rPr lang="en-US" sz="700" dirty="0">
                          <a:effectLst/>
                          <a:latin typeface="Garamond"/>
                          <a:ea typeface="Times New Roman"/>
                          <a:cs typeface="Garamond"/>
                        </a:rPr>
                        <a:t>he</a:t>
                      </a:r>
                      <a:r>
                        <a:rPr lang="en-US" sz="700" spc="-15" dirty="0">
                          <a:effectLst/>
                          <a:latin typeface="Garamond"/>
                          <a:ea typeface="Times New Roman"/>
                          <a:cs typeface="Garamond"/>
                        </a:rPr>
                        <a:t> </a:t>
                      </a:r>
                      <a:r>
                        <a:rPr lang="en-US" sz="700" spc="-10" dirty="0">
                          <a:effectLst/>
                          <a:latin typeface="Garamond"/>
                          <a:ea typeface="Times New Roman"/>
                          <a:cs typeface="Garamond"/>
                        </a:rPr>
                        <a:t>p</a:t>
                      </a:r>
                      <a:r>
                        <a:rPr lang="en-US" sz="700" spc="5" dirty="0">
                          <a:effectLst/>
                          <a:latin typeface="Garamond"/>
                          <a:ea typeface="Times New Roman"/>
                          <a:cs typeface="Garamond"/>
                        </a:rPr>
                        <a:t>r</a:t>
                      </a:r>
                      <a:r>
                        <a:rPr lang="en-US" sz="700" spc="-15" dirty="0">
                          <a:effectLst/>
                          <a:latin typeface="Garamond"/>
                          <a:ea typeface="Times New Roman"/>
                          <a:cs typeface="Garamond"/>
                        </a:rPr>
                        <a:t>i</a:t>
                      </a:r>
                      <a:r>
                        <a:rPr lang="en-US" sz="700" dirty="0">
                          <a:effectLst/>
                          <a:latin typeface="Garamond"/>
                          <a:ea typeface="Times New Roman"/>
                          <a:cs typeface="Garamond"/>
                        </a:rPr>
                        <a:t>n</a:t>
                      </a:r>
                      <a:r>
                        <a:rPr lang="en-US" sz="700" spc="-5" dirty="0">
                          <a:effectLst/>
                          <a:latin typeface="Garamond"/>
                          <a:ea typeface="Times New Roman"/>
                          <a:cs typeface="Garamond"/>
                        </a:rPr>
                        <a:t>c</a:t>
                      </a:r>
                      <a:r>
                        <a:rPr lang="en-US" sz="700" spc="-15" dirty="0">
                          <a:effectLst/>
                          <a:latin typeface="Garamond"/>
                          <a:ea typeface="Times New Roman"/>
                          <a:cs typeface="Garamond"/>
                        </a:rPr>
                        <a:t>i</a:t>
                      </a:r>
                      <a:r>
                        <a:rPr lang="en-US" sz="700" dirty="0">
                          <a:effectLst/>
                          <a:latin typeface="Garamond"/>
                          <a:ea typeface="Times New Roman"/>
                          <a:cs typeface="Garamond"/>
                        </a:rPr>
                        <a:t>p</a:t>
                      </a:r>
                      <a:r>
                        <a:rPr lang="en-US" sz="700" spc="-15" dirty="0">
                          <a:effectLst/>
                          <a:latin typeface="Garamond"/>
                          <a:ea typeface="Times New Roman"/>
                          <a:cs typeface="Garamond"/>
                        </a:rPr>
                        <a:t>a</a:t>
                      </a:r>
                      <a:r>
                        <a:rPr lang="en-US" sz="700" dirty="0">
                          <a:effectLst/>
                          <a:latin typeface="Garamond"/>
                          <a:ea typeface="Times New Roman"/>
                          <a:cs typeface="Garamond"/>
                        </a:rPr>
                        <a:t>l</a:t>
                      </a:r>
                      <a:r>
                        <a:rPr lang="en-US" sz="700" spc="-10" dirty="0">
                          <a:effectLst/>
                          <a:latin typeface="Garamond"/>
                          <a:ea typeface="Times New Roman"/>
                          <a:cs typeface="Garamond"/>
                        </a:rPr>
                        <a:t> </a:t>
                      </a:r>
                      <a:r>
                        <a:rPr lang="en-US" sz="700" spc="-15" dirty="0">
                          <a:effectLst/>
                          <a:latin typeface="Garamond"/>
                          <a:ea typeface="Times New Roman"/>
                          <a:cs typeface="Garamond"/>
                        </a:rPr>
                        <a:t>u</a:t>
                      </a:r>
                      <a:r>
                        <a:rPr lang="en-US" sz="700" spc="5" dirty="0">
                          <a:effectLst/>
                          <a:latin typeface="Garamond"/>
                          <a:ea typeface="Times New Roman"/>
                          <a:cs typeface="Garamond"/>
                        </a:rPr>
                        <a:t>s</a:t>
                      </a:r>
                      <a:r>
                        <a:rPr lang="en-US" sz="700" spc="-15" dirty="0">
                          <a:effectLst/>
                          <a:latin typeface="Garamond"/>
                          <a:ea typeface="Times New Roman"/>
                          <a:cs typeface="Garamond"/>
                        </a:rPr>
                        <a:t>e</a:t>
                      </a:r>
                      <a:r>
                        <a:rPr lang="en-US" sz="700" dirty="0">
                          <a:effectLst/>
                          <a:latin typeface="Garamond"/>
                          <a:ea typeface="Times New Roman"/>
                          <a:cs typeface="Garamond"/>
                        </a:rPr>
                        <a:t>s</a:t>
                      </a:r>
                      <a:r>
                        <a:rPr lang="en-US" sz="700" spc="10" dirty="0">
                          <a:effectLst/>
                          <a:latin typeface="Garamond"/>
                          <a:ea typeface="Times New Roman"/>
                          <a:cs typeface="Garamond"/>
                        </a:rPr>
                        <a:t> </a:t>
                      </a:r>
                      <a:r>
                        <a:rPr lang="en-US" sz="700" dirty="0">
                          <a:effectLst/>
                          <a:latin typeface="Garamond"/>
                          <a:ea typeface="Times New Roman"/>
                          <a:cs typeface="Garamond"/>
                        </a:rPr>
                        <a:t>d</a:t>
                      </a:r>
                      <a:r>
                        <a:rPr lang="en-US" sz="700" spc="-15" dirty="0">
                          <a:effectLst/>
                          <a:latin typeface="Garamond"/>
                          <a:ea typeface="Times New Roman"/>
                          <a:cs typeface="Garamond"/>
                        </a:rPr>
                        <a:t>a</a:t>
                      </a:r>
                      <a:r>
                        <a:rPr lang="en-US" sz="700" dirty="0">
                          <a:effectLst/>
                          <a:latin typeface="Garamond"/>
                          <a:ea typeface="Times New Roman"/>
                          <a:cs typeface="Garamond"/>
                        </a:rPr>
                        <a:t>ta</a:t>
                      </a:r>
                      <a:r>
                        <a:rPr lang="en-US" sz="700" spc="-15" dirty="0">
                          <a:effectLst/>
                          <a:latin typeface="Garamond"/>
                          <a:ea typeface="Times New Roman"/>
                          <a:cs typeface="Garamond"/>
                        </a:rPr>
                        <a:t> </a:t>
                      </a:r>
                      <a:r>
                        <a:rPr lang="en-US" sz="700" dirty="0">
                          <a:effectLst/>
                          <a:latin typeface="Garamond"/>
                          <a:ea typeface="Times New Roman"/>
                          <a:cs typeface="Garamond"/>
                        </a:rPr>
                        <a:t>to</a:t>
                      </a:r>
                      <a:r>
                        <a:rPr lang="en-US" sz="700" spc="-10" dirty="0">
                          <a:effectLst/>
                          <a:latin typeface="Garamond"/>
                          <a:ea typeface="Times New Roman"/>
                          <a:cs typeface="Garamond"/>
                        </a:rPr>
                        <a:t> </a:t>
                      </a:r>
                      <a:r>
                        <a:rPr lang="en-US" sz="700" spc="-15" dirty="0">
                          <a:effectLst/>
                          <a:latin typeface="Garamond"/>
                          <a:ea typeface="Times New Roman"/>
                          <a:cs typeface="Garamond"/>
                        </a:rPr>
                        <a:t>w</a:t>
                      </a:r>
                      <a:r>
                        <a:rPr lang="en-US" sz="700" dirty="0">
                          <a:effectLst/>
                          <a:latin typeface="Garamond"/>
                          <a:ea typeface="Times New Roman"/>
                          <a:cs typeface="Garamond"/>
                        </a:rPr>
                        <a:t>o</a:t>
                      </a:r>
                      <a:r>
                        <a:rPr lang="en-US" sz="700" spc="-10" dirty="0">
                          <a:effectLst/>
                          <a:latin typeface="Garamond"/>
                          <a:ea typeface="Times New Roman"/>
                          <a:cs typeface="Garamond"/>
                        </a:rPr>
                        <a:t>r</a:t>
                      </a:r>
                      <a:r>
                        <a:rPr lang="en-US" sz="700" dirty="0">
                          <a:effectLst/>
                          <a:latin typeface="Garamond"/>
                          <a:ea typeface="Times New Roman"/>
                          <a:cs typeface="Garamond"/>
                        </a:rPr>
                        <a:t>k</a:t>
                      </a:r>
                      <a:endParaRPr lang="en-US" sz="700" dirty="0">
                        <a:effectLst/>
                        <a:latin typeface="Calibri"/>
                        <a:ea typeface="Times New Roman"/>
                        <a:cs typeface="Times New Roman"/>
                      </a:endParaRPr>
                    </a:p>
                    <a:p>
                      <a:pPr marL="0" marR="81915">
                        <a:lnSpc>
                          <a:spcPct val="99000"/>
                        </a:lnSpc>
                        <a:spcBef>
                          <a:spcPts val="0"/>
                        </a:spcBef>
                        <a:spcAft>
                          <a:spcPts val="0"/>
                        </a:spcAft>
                      </a:pPr>
                      <a:r>
                        <a:rPr lang="en-US" sz="700" spc="-5" dirty="0">
                          <a:effectLst/>
                          <a:latin typeface="Garamond"/>
                          <a:ea typeface="Times New Roman"/>
                          <a:cs typeface="Garamond"/>
                        </a:rPr>
                        <a:t>c</a:t>
                      </a:r>
                      <a:r>
                        <a:rPr lang="en-US" sz="700" dirty="0">
                          <a:effectLst/>
                          <a:latin typeface="Garamond"/>
                          <a:ea typeface="Times New Roman"/>
                          <a:cs typeface="Garamond"/>
                        </a:rPr>
                        <a:t>o</a:t>
                      </a:r>
                      <a:r>
                        <a:rPr lang="en-US" sz="700" spc="-15" dirty="0">
                          <a:effectLst/>
                          <a:latin typeface="Garamond"/>
                          <a:ea typeface="Times New Roman"/>
                          <a:cs typeface="Garamond"/>
                        </a:rPr>
                        <a:t>l</a:t>
                      </a:r>
                      <a:r>
                        <a:rPr lang="en-US" sz="700" dirty="0">
                          <a:effectLst/>
                          <a:latin typeface="Garamond"/>
                          <a:ea typeface="Times New Roman"/>
                          <a:cs typeface="Garamond"/>
                        </a:rPr>
                        <a:t>l</a:t>
                      </a:r>
                      <a:r>
                        <a:rPr lang="en-US" sz="700" spc="-15" dirty="0">
                          <a:effectLst/>
                          <a:latin typeface="Garamond"/>
                          <a:ea typeface="Times New Roman"/>
                          <a:cs typeface="Garamond"/>
                        </a:rPr>
                        <a:t>a</a:t>
                      </a:r>
                      <a:r>
                        <a:rPr lang="en-US" sz="700" dirty="0">
                          <a:effectLst/>
                          <a:latin typeface="Garamond"/>
                          <a:ea typeface="Times New Roman"/>
                          <a:cs typeface="Garamond"/>
                        </a:rPr>
                        <a:t>b</a:t>
                      </a:r>
                      <a:r>
                        <a:rPr lang="en-US" sz="700" spc="-10" dirty="0">
                          <a:effectLst/>
                          <a:latin typeface="Garamond"/>
                          <a:ea typeface="Times New Roman"/>
                          <a:cs typeface="Garamond"/>
                        </a:rPr>
                        <a:t>o</a:t>
                      </a:r>
                      <a:r>
                        <a:rPr lang="en-US" sz="700" spc="5" dirty="0">
                          <a:effectLst/>
                          <a:latin typeface="Garamond"/>
                          <a:ea typeface="Times New Roman"/>
                          <a:cs typeface="Garamond"/>
                        </a:rPr>
                        <a:t>r</a:t>
                      </a:r>
                      <a:r>
                        <a:rPr lang="en-US" sz="700" spc="-15" dirty="0">
                          <a:effectLst/>
                          <a:latin typeface="Garamond"/>
                          <a:ea typeface="Times New Roman"/>
                          <a:cs typeface="Garamond"/>
                        </a:rPr>
                        <a:t>a</a:t>
                      </a:r>
                      <a:r>
                        <a:rPr lang="en-US" sz="700" dirty="0">
                          <a:effectLst/>
                          <a:latin typeface="Garamond"/>
                          <a:ea typeface="Times New Roman"/>
                          <a:cs typeface="Garamond"/>
                        </a:rPr>
                        <a:t>t</a:t>
                      </a:r>
                      <a:r>
                        <a:rPr lang="en-US" sz="700" spc="-15" dirty="0">
                          <a:effectLst/>
                          <a:latin typeface="Garamond"/>
                          <a:ea typeface="Times New Roman"/>
                          <a:cs typeface="Garamond"/>
                        </a:rPr>
                        <a:t>i</a:t>
                      </a:r>
                      <a:r>
                        <a:rPr lang="en-US" sz="700" dirty="0">
                          <a:effectLst/>
                          <a:latin typeface="Garamond"/>
                          <a:ea typeface="Times New Roman"/>
                          <a:cs typeface="Garamond"/>
                        </a:rPr>
                        <a:t>v</a:t>
                      </a:r>
                      <a:r>
                        <a:rPr lang="en-US" sz="700" spc="-5" dirty="0">
                          <a:effectLst/>
                          <a:latin typeface="Garamond"/>
                          <a:ea typeface="Times New Roman"/>
                          <a:cs typeface="Garamond"/>
                        </a:rPr>
                        <a:t>e</a:t>
                      </a:r>
                      <a:r>
                        <a:rPr lang="en-US" sz="700" spc="-15" dirty="0">
                          <a:effectLst/>
                          <a:latin typeface="Garamond"/>
                          <a:ea typeface="Times New Roman"/>
                          <a:cs typeface="Garamond"/>
                        </a:rPr>
                        <a:t>l</a:t>
                      </a:r>
                      <a:r>
                        <a:rPr lang="en-US" sz="700" dirty="0">
                          <a:effectLst/>
                          <a:latin typeface="Garamond"/>
                          <a:ea typeface="Times New Roman"/>
                          <a:cs typeface="Garamond"/>
                        </a:rPr>
                        <a:t>y</a:t>
                      </a:r>
                      <a:r>
                        <a:rPr lang="en-US" sz="700" spc="-10" dirty="0">
                          <a:effectLst/>
                          <a:latin typeface="Garamond"/>
                          <a:ea typeface="Times New Roman"/>
                          <a:cs typeface="Garamond"/>
                        </a:rPr>
                        <a:t> </a:t>
                      </a:r>
                      <a:r>
                        <a:rPr lang="en-US" sz="700" spc="-5" dirty="0">
                          <a:effectLst/>
                          <a:latin typeface="Garamond"/>
                          <a:ea typeface="Times New Roman"/>
                          <a:cs typeface="Garamond"/>
                        </a:rPr>
                        <a:t>w</a:t>
                      </a:r>
                      <a:r>
                        <a:rPr lang="en-US" sz="700" dirty="0">
                          <a:effectLst/>
                          <a:latin typeface="Garamond"/>
                          <a:ea typeface="Times New Roman"/>
                          <a:cs typeface="Garamond"/>
                        </a:rPr>
                        <a:t>ith</a:t>
                      </a:r>
                      <a:r>
                        <a:rPr lang="en-US" sz="700" spc="-20" dirty="0">
                          <a:effectLst/>
                          <a:latin typeface="Garamond"/>
                          <a:ea typeface="Times New Roman"/>
                          <a:cs typeface="Garamond"/>
                        </a:rPr>
                        <a:t> </a:t>
                      </a:r>
                      <a:r>
                        <a:rPr lang="en-US" sz="700" spc="-5" dirty="0">
                          <a:effectLst/>
                          <a:latin typeface="Garamond"/>
                          <a:ea typeface="Times New Roman"/>
                          <a:cs typeface="Garamond"/>
                        </a:rPr>
                        <a:t>s</a:t>
                      </a:r>
                      <a:r>
                        <a:rPr lang="en-US" sz="700" dirty="0">
                          <a:effectLst/>
                          <a:latin typeface="Garamond"/>
                          <a:ea typeface="Times New Roman"/>
                          <a:cs typeface="Garamond"/>
                        </a:rPr>
                        <a:t>t</a:t>
                      </a:r>
                      <a:r>
                        <a:rPr lang="en-US" sz="700" spc="-5" dirty="0">
                          <a:effectLst/>
                          <a:latin typeface="Garamond"/>
                          <a:ea typeface="Times New Roman"/>
                          <a:cs typeface="Garamond"/>
                        </a:rPr>
                        <a:t>a</a:t>
                      </a:r>
                      <a:r>
                        <a:rPr lang="en-US" sz="700" spc="5" dirty="0">
                          <a:effectLst/>
                          <a:latin typeface="Garamond"/>
                          <a:ea typeface="Times New Roman"/>
                          <a:cs typeface="Garamond"/>
                        </a:rPr>
                        <a:t>f</a:t>
                      </a:r>
                      <a:r>
                        <a:rPr lang="en-US" sz="700" dirty="0">
                          <a:effectLst/>
                          <a:latin typeface="Garamond"/>
                          <a:ea typeface="Times New Roman"/>
                          <a:cs typeface="Garamond"/>
                        </a:rPr>
                        <a:t>f</a:t>
                      </a:r>
                      <a:r>
                        <a:rPr lang="en-US" sz="700" spc="-5" dirty="0">
                          <a:effectLst/>
                          <a:latin typeface="Garamond"/>
                          <a:ea typeface="Times New Roman"/>
                          <a:cs typeface="Garamond"/>
                        </a:rPr>
                        <a:t> </a:t>
                      </a:r>
                      <a:r>
                        <a:rPr lang="en-US" sz="700" spc="-10" dirty="0">
                          <a:effectLst/>
                          <a:latin typeface="Garamond"/>
                          <a:ea typeface="Times New Roman"/>
                          <a:cs typeface="Garamond"/>
                        </a:rPr>
                        <a:t>to </a:t>
                      </a:r>
                      <a:r>
                        <a:rPr lang="en-US" sz="700" dirty="0">
                          <a:effectLst/>
                          <a:latin typeface="Garamond"/>
                          <a:ea typeface="Times New Roman"/>
                          <a:cs typeface="Garamond"/>
                        </a:rPr>
                        <a:t>m</a:t>
                      </a:r>
                      <a:r>
                        <a:rPr lang="en-US" sz="700" spc="-5" dirty="0">
                          <a:effectLst/>
                          <a:latin typeface="Garamond"/>
                          <a:ea typeface="Times New Roman"/>
                          <a:cs typeface="Garamond"/>
                        </a:rPr>
                        <a:t>a</a:t>
                      </a:r>
                      <a:r>
                        <a:rPr lang="en-US" sz="700" spc="-15" dirty="0">
                          <a:effectLst/>
                          <a:latin typeface="Garamond"/>
                          <a:ea typeface="Times New Roman"/>
                          <a:cs typeface="Garamond"/>
                        </a:rPr>
                        <a:t>i</a:t>
                      </a:r>
                      <a:r>
                        <a:rPr lang="en-US" sz="700" spc="-10" dirty="0">
                          <a:effectLst/>
                          <a:latin typeface="Garamond"/>
                          <a:ea typeface="Times New Roman"/>
                          <a:cs typeface="Garamond"/>
                        </a:rPr>
                        <a:t>n</a:t>
                      </a:r>
                      <a:r>
                        <a:rPr lang="en-US" sz="700" dirty="0">
                          <a:effectLst/>
                          <a:latin typeface="Garamond"/>
                          <a:ea typeface="Times New Roman"/>
                          <a:cs typeface="Garamond"/>
                        </a:rPr>
                        <a:t>t</a:t>
                      </a:r>
                      <a:r>
                        <a:rPr lang="en-US" sz="700" spc="-5" dirty="0">
                          <a:effectLst/>
                          <a:latin typeface="Garamond"/>
                          <a:ea typeface="Times New Roman"/>
                          <a:cs typeface="Garamond"/>
                        </a:rPr>
                        <a:t>a</a:t>
                      </a:r>
                      <a:r>
                        <a:rPr lang="en-US" sz="700" spc="-15" dirty="0">
                          <a:effectLst/>
                          <a:latin typeface="Garamond"/>
                          <a:ea typeface="Times New Roman"/>
                          <a:cs typeface="Garamond"/>
                        </a:rPr>
                        <a:t>i</a:t>
                      </a:r>
                      <a:r>
                        <a:rPr lang="en-US" sz="700" dirty="0">
                          <a:effectLst/>
                          <a:latin typeface="Garamond"/>
                          <a:ea typeface="Times New Roman"/>
                          <a:cs typeface="Garamond"/>
                        </a:rPr>
                        <a:t>n</a:t>
                      </a:r>
                      <a:r>
                        <a:rPr lang="en-US" sz="700" spc="5" dirty="0">
                          <a:effectLst/>
                          <a:latin typeface="Garamond"/>
                          <a:ea typeface="Times New Roman"/>
                          <a:cs typeface="Garamond"/>
                        </a:rPr>
                        <a:t> </a:t>
                      </a:r>
                      <a:r>
                        <a:rPr lang="en-US" sz="700" dirty="0">
                          <a:effectLst/>
                          <a:latin typeface="Garamond"/>
                          <a:ea typeface="Times New Roman"/>
                          <a:cs typeface="Garamond"/>
                        </a:rPr>
                        <a:t>a</a:t>
                      </a:r>
                      <a:r>
                        <a:rPr lang="en-US" sz="700" spc="-15" dirty="0">
                          <a:effectLst/>
                          <a:latin typeface="Garamond"/>
                          <a:ea typeface="Times New Roman"/>
                          <a:cs typeface="Garamond"/>
                        </a:rPr>
                        <a:t> </a:t>
                      </a:r>
                      <a:r>
                        <a:rPr lang="en-US" sz="700" spc="5" dirty="0">
                          <a:effectLst/>
                          <a:latin typeface="Garamond"/>
                          <a:ea typeface="Times New Roman"/>
                          <a:cs typeface="Garamond"/>
                        </a:rPr>
                        <a:t>s</a:t>
                      </a:r>
                      <a:r>
                        <a:rPr lang="en-US" sz="700" spc="-15" dirty="0">
                          <a:effectLst/>
                          <a:latin typeface="Garamond"/>
                          <a:ea typeface="Times New Roman"/>
                          <a:cs typeface="Garamond"/>
                        </a:rPr>
                        <a:t>a</a:t>
                      </a:r>
                      <a:r>
                        <a:rPr lang="en-US" sz="700" spc="5" dirty="0">
                          <a:effectLst/>
                          <a:latin typeface="Garamond"/>
                          <a:ea typeface="Times New Roman"/>
                          <a:cs typeface="Garamond"/>
                        </a:rPr>
                        <a:t>f</a:t>
                      </a:r>
                      <a:r>
                        <a:rPr lang="en-US" sz="700" spc="-15" dirty="0">
                          <a:effectLst/>
                          <a:latin typeface="Garamond"/>
                          <a:ea typeface="Times New Roman"/>
                          <a:cs typeface="Garamond"/>
                        </a:rPr>
                        <a:t>e</a:t>
                      </a:r>
                      <a:r>
                        <a:rPr lang="en-US" sz="700" dirty="0">
                          <a:effectLst/>
                          <a:latin typeface="Garamond"/>
                          <a:ea typeface="Times New Roman"/>
                          <a:cs typeface="Garamond"/>
                        </a:rPr>
                        <a:t>,</a:t>
                      </a:r>
                      <a:r>
                        <a:rPr lang="en-US" sz="700" spc="-15" dirty="0">
                          <a:effectLst/>
                          <a:latin typeface="Garamond"/>
                          <a:ea typeface="Times New Roman"/>
                          <a:cs typeface="Garamond"/>
                        </a:rPr>
                        <a:t> </a:t>
                      </a:r>
                      <a:r>
                        <a:rPr lang="en-US" sz="700" spc="-10" dirty="0">
                          <a:effectLst/>
                          <a:latin typeface="Garamond"/>
                          <a:ea typeface="Times New Roman"/>
                          <a:cs typeface="Garamond"/>
                        </a:rPr>
                        <a:t>o</a:t>
                      </a:r>
                      <a:r>
                        <a:rPr lang="en-US" sz="700" spc="5" dirty="0">
                          <a:effectLst/>
                          <a:latin typeface="Garamond"/>
                          <a:ea typeface="Times New Roman"/>
                          <a:cs typeface="Garamond"/>
                        </a:rPr>
                        <a:t>r</a:t>
                      </a:r>
                      <a:r>
                        <a:rPr lang="en-US" sz="700" spc="-10" dirty="0">
                          <a:effectLst/>
                          <a:latin typeface="Garamond"/>
                          <a:ea typeface="Times New Roman"/>
                          <a:cs typeface="Garamond"/>
                        </a:rPr>
                        <a:t>d</a:t>
                      </a:r>
                      <a:r>
                        <a:rPr lang="en-US" sz="700" spc="-5" dirty="0">
                          <a:effectLst/>
                          <a:latin typeface="Garamond"/>
                          <a:ea typeface="Times New Roman"/>
                          <a:cs typeface="Garamond"/>
                        </a:rPr>
                        <a:t>e</a:t>
                      </a:r>
                      <a:r>
                        <a:rPr lang="en-US" sz="700" spc="-10" dirty="0">
                          <a:effectLst/>
                          <a:latin typeface="Garamond"/>
                          <a:ea typeface="Times New Roman"/>
                          <a:cs typeface="Garamond"/>
                        </a:rPr>
                        <a:t>r</a:t>
                      </a:r>
                      <a:r>
                        <a:rPr lang="en-US" sz="700" dirty="0">
                          <a:effectLst/>
                          <a:latin typeface="Garamond"/>
                          <a:ea typeface="Times New Roman"/>
                          <a:cs typeface="Garamond"/>
                        </a:rPr>
                        <a:t>ly</a:t>
                      </a:r>
                      <a:r>
                        <a:rPr lang="en-US" sz="700" spc="-25" dirty="0">
                          <a:effectLst/>
                          <a:latin typeface="Garamond"/>
                          <a:ea typeface="Times New Roman"/>
                          <a:cs typeface="Garamond"/>
                        </a:rPr>
                        <a:t> </a:t>
                      </a:r>
                      <a:r>
                        <a:rPr lang="en-US" sz="700" spc="5" dirty="0">
                          <a:effectLst/>
                          <a:latin typeface="Garamond"/>
                          <a:ea typeface="Times New Roman"/>
                          <a:cs typeface="Garamond"/>
                        </a:rPr>
                        <a:t>a</a:t>
                      </a:r>
                      <a:r>
                        <a:rPr lang="en-US" sz="700" spc="-10" dirty="0">
                          <a:effectLst/>
                          <a:latin typeface="Garamond"/>
                          <a:ea typeface="Times New Roman"/>
                          <a:cs typeface="Garamond"/>
                        </a:rPr>
                        <a:t>n</a:t>
                      </a:r>
                      <a:r>
                        <a:rPr lang="en-US" sz="700" dirty="0">
                          <a:effectLst/>
                          <a:latin typeface="Garamond"/>
                          <a:ea typeface="Times New Roman"/>
                          <a:cs typeface="Garamond"/>
                        </a:rPr>
                        <a:t>d </a:t>
                      </a:r>
                      <a:r>
                        <a:rPr lang="en-US" sz="700" spc="-5" dirty="0">
                          <a:effectLst/>
                          <a:latin typeface="Garamond"/>
                          <a:ea typeface="Times New Roman"/>
                          <a:cs typeface="Garamond"/>
                        </a:rPr>
                        <a:t>e</a:t>
                      </a:r>
                      <a:r>
                        <a:rPr lang="en-US" sz="700" dirty="0">
                          <a:effectLst/>
                          <a:latin typeface="Garamond"/>
                          <a:ea typeface="Times New Roman"/>
                          <a:cs typeface="Garamond"/>
                        </a:rPr>
                        <a:t>q</a:t>
                      </a:r>
                      <a:r>
                        <a:rPr lang="en-US" sz="700" spc="-15" dirty="0">
                          <a:effectLst/>
                          <a:latin typeface="Garamond"/>
                          <a:ea typeface="Times New Roman"/>
                          <a:cs typeface="Garamond"/>
                        </a:rPr>
                        <a:t>u</a:t>
                      </a:r>
                      <a:r>
                        <a:rPr lang="en-US" sz="700" dirty="0">
                          <a:effectLst/>
                          <a:latin typeface="Garamond"/>
                          <a:ea typeface="Times New Roman"/>
                          <a:cs typeface="Garamond"/>
                        </a:rPr>
                        <a:t>i</a:t>
                      </a:r>
                      <a:r>
                        <a:rPr lang="en-US" sz="700" spc="-10" dirty="0">
                          <a:effectLst/>
                          <a:latin typeface="Garamond"/>
                          <a:ea typeface="Times New Roman"/>
                          <a:cs typeface="Garamond"/>
                        </a:rPr>
                        <a:t>t</a:t>
                      </a:r>
                      <a:r>
                        <a:rPr lang="en-US" sz="700" spc="-5" dirty="0">
                          <a:effectLst/>
                          <a:latin typeface="Garamond"/>
                          <a:ea typeface="Times New Roman"/>
                          <a:cs typeface="Garamond"/>
                        </a:rPr>
                        <a:t>a</a:t>
                      </a:r>
                      <a:r>
                        <a:rPr lang="en-US" sz="700" spc="-10" dirty="0">
                          <a:effectLst/>
                          <a:latin typeface="Garamond"/>
                          <a:ea typeface="Times New Roman"/>
                          <a:cs typeface="Garamond"/>
                        </a:rPr>
                        <a:t>b</a:t>
                      </a:r>
                      <a:r>
                        <a:rPr lang="en-US" sz="700" dirty="0">
                          <a:effectLst/>
                          <a:latin typeface="Garamond"/>
                          <a:ea typeface="Times New Roman"/>
                          <a:cs typeface="Garamond"/>
                        </a:rPr>
                        <a:t>le</a:t>
                      </a:r>
                      <a:r>
                        <a:rPr lang="en-US" sz="700" spc="-15" dirty="0">
                          <a:effectLst/>
                          <a:latin typeface="Garamond"/>
                          <a:ea typeface="Times New Roman"/>
                          <a:cs typeface="Garamond"/>
                        </a:rPr>
                        <a:t> </a:t>
                      </a:r>
                      <a:r>
                        <a:rPr lang="en-US" sz="700" dirty="0">
                          <a:effectLst/>
                          <a:latin typeface="Garamond"/>
                          <a:ea typeface="Times New Roman"/>
                          <a:cs typeface="Garamond"/>
                        </a:rPr>
                        <a:t>l</a:t>
                      </a:r>
                      <a:r>
                        <a:rPr lang="en-US" sz="700" spc="-5" dirty="0">
                          <a:effectLst/>
                          <a:latin typeface="Garamond"/>
                          <a:ea typeface="Times New Roman"/>
                          <a:cs typeface="Garamond"/>
                        </a:rPr>
                        <a:t>e</a:t>
                      </a:r>
                      <a:r>
                        <a:rPr lang="en-US" sz="700" spc="-15" dirty="0">
                          <a:effectLst/>
                          <a:latin typeface="Garamond"/>
                          <a:ea typeface="Times New Roman"/>
                          <a:cs typeface="Garamond"/>
                        </a:rPr>
                        <a:t>a</a:t>
                      </a:r>
                      <a:r>
                        <a:rPr lang="en-US" sz="700" spc="-10" dirty="0">
                          <a:effectLst/>
                          <a:latin typeface="Garamond"/>
                          <a:ea typeface="Times New Roman"/>
                          <a:cs typeface="Garamond"/>
                        </a:rPr>
                        <a:t>r</a:t>
                      </a:r>
                      <a:r>
                        <a:rPr lang="en-US" sz="700" dirty="0">
                          <a:effectLst/>
                          <a:latin typeface="Garamond"/>
                          <a:ea typeface="Times New Roman"/>
                          <a:cs typeface="Garamond"/>
                        </a:rPr>
                        <a:t>n</a:t>
                      </a:r>
                      <a:r>
                        <a:rPr lang="en-US" sz="700" spc="-15" dirty="0">
                          <a:effectLst/>
                          <a:latin typeface="Garamond"/>
                          <a:ea typeface="Times New Roman"/>
                          <a:cs typeface="Garamond"/>
                        </a:rPr>
                        <a:t>i</a:t>
                      </a:r>
                      <a:r>
                        <a:rPr lang="en-US" sz="700" dirty="0">
                          <a:effectLst/>
                          <a:latin typeface="Garamond"/>
                          <a:ea typeface="Times New Roman"/>
                          <a:cs typeface="Garamond"/>
                        </a:rPr>
                        <a:t>ng</a:t>
                      </a:r>
                      <a:r>
                        <a:rPr lang="en-US" sz="700" spc="-25" dirty="0">
                          <a:effectLst/>
                          <a:latin typeface="Garamond"/>
                          <a:ea typeface="Times New Roman"/>
                          <a:cs typeface="Garamond"/>
                        </a:rPr>
                        <a:t> </a:t>
                      </a:r>
                      <a:r>
                        <a:rPr lang="en-US" sz="700" spc="10" dirty="0">
                          <a:effectLst/>
                          <a:latin typeface="Garamond"/>
                          <a:ea typeface="Times New Roman"/>
                          <a:cs typeface="Garamond"/>
                        </a:rPr>
                        <a:t>e</a:t>
                      </a:r>
                      <a:r>
                        <a:rPr lang="en-US" sz="700" spc="-10" dirty="0">
                          <a:effectLst/>
                          <a:latin typeface="Garamond"/>
                          <a:ea typeface="Times New Roman"/>
                          <a:cs typeface="Garamond"/>
                        </a:rPr>
                        <a:t>n</a:t>
                      </a:r>
                      <a:r>
                        <a:rPr lang="en-US" sz="700" dirty="0">
                          <a:effectLst/>
                          <a:latin typeface="Garamond"/>
                          <a:ea typeface="Times New Roman"/>
                          <a:cs typeface="Garamond"/>
                        </a:rPr>
                        <a:t>v</a:t>
                      </a:r>
                      <a:r>
                        <a:rPr lang="en-US" sz="700" spc="-15" dirty="0">
                          <a:effectLst/>
                          <a:latin typeface="Garamond"/>
                          <a:ea typeface="Times New Roman"/>
                          <a:cs typeface="Garamond"/>
                        </a:rPr>
                        <a:t>i</a:t>
                      </a:r>
                      <a:r>
                        <a:rPr lang="en-US" sz="700" spc="-10" dirty="0">
                          <a:effectLst/>
                          <a:latin typeface="Garamond"/>
                          <a:ea typeface="Times New Roman"/>
                          <a:cs typeface="Garamond"/>
                        </a:rPr>
                        <a:t>r</a:t>
                      </a:r>
                      <a:r>
                        <a:rPr lang="en-US" sz="700" dirty="0">
                          <a:effectLst/>
                          <a:latin typeface="Garamond"/>
                          <a:ea typeface="Times New Roman"/>
                          <a:cs typeface="Garamond"/>
                        </a:rPr>
                        <a:t>o</a:t>
                      </a:r>
                      <a:r>
                        <a:rPr lang="en-US" sz="700" spc="-10" dirty="0">
                          <a:effectLst/>
                          <a:latin typeface="Garamond"/>
                          <a:ea typeface="Times New Roman"/>
                          <a:cs typeface="Garamond"/>
                        </a:rPr>
                        <a:t>n</a:t>
                      </a:r>
                      <a:r>
                        <a:rPr lang="en-US" sz="700" dirty="0">
                          <a:effectLst/>
                          <a:latin typeface="Garamond"/>
                          <a:ea typeface="Times New Roman"/>
                          <a:cs typeface="Garamond"/>
                        </a:rPr>
                        <a:t>m</a:t>
                      </a:r>
                      <a:r>
                        <a:rPr lang="en-US" sz="700" spc="-15" dirty="0">
                          <a:effectLst/>
                          <a:latin typeface="Garamond"/>
                          <a:ea typeface="Times New Roman"/>
                          <a:cs typeface="Garamond"/>
                        </a:rPr>
                        <a:t>e</a:t>
                      </a:r>
                      <a:r>
                        <a:rPr lang="en-US" sz="700" dirty="0">
                          <a:effectLst/>
                          <a:latin typeface="Garamond"/>
                          <a:ea typeface="Times New Roman"/>
                          <a:cs typeface="Garamond"/>
                        </a:rPr>
                        <a:t>n</a:t>
                      </a:r>
                      <a:r>
                        <a:rPr lang="en-US" sz="700" spc="-10" dirty="0">
                          <a:effectLst/>
                          <a:latin typeface="Garamond"/>
                          <a:ea typeface="Times New Roman"/>
                          <a:cs typeface="Garamond"/>
                        </a:rPr>
                        <a:t>t</a:t>
                      </a:r>
                      <a:r>
                        <a:rPr lang="en-US" sz="700" dirty="0">
                          <a:effectLst/>
                          <a:latin typeface="Garamond"/>
                          <a:ea typeface="Times New Roman"/>
                          <a:cs typeface="Garamond"/>
                        </a:rPr>
                        <a:t>.</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38175">
                        <a:lnSpc>
                          <a:spcPts val="1240"/>
                        </a:lnSpc>
                        <a:spcBef>
                          <a:spcPts val="105"/>
                        </a:spcBef>
                        <a:spcAft>
                          <a:spcPts val="0"/>
                        </a:spcAft>
                        <a:tabLst>
                          <a:tab pos="304800" algn="l"/>
                        </a:tabLst>
                      </a:pPr>
                      <a:r>
                        <a:rPr lang="en-US" sz="700" dirty="0">
                          <a:effectLst/>
                          <a:latin typeface="Times New Roman"/>
                          <a:ea typeface="Times New Roman"/>
                          <a:cs typeface="Times New Roman"/>
                        </a:rPr>
                        <a:t>•	</a:t>
                      </a:r>
                      <a:r>
                        <a:rPr lang="en-US" sz="700" spc="-5" dirty="0">
                          <a:effectLst/>
                          <a:latin typeface="Garamond"/>
                          <a:ea typeface="Times New Roman"/>
                          <a:cs typeface="Garamond"/>
                        </a:rPr>
                        <a:t>A</a:t>
                      </a:r>
                      <a:r>
                        <a:rPr lang="en-US" sz="700" spc="-10" dirty="0">
                          <a:effectLst/>
                          <a:latin typeface="Garamond"/>
                          <a:ea typeface="Times New Roman"/>
                          <a:cs typeface="Garamond"/>
                        </a:rPr>
                        <a:t>d</a:t>
                      </a:r>
                      <a:r>
                        <a:rPr lang="en-US" sz="700" dirty="0">
                          <a:effectLst/>
                          <a:latin typeface="Garamond"/>
                          <a:ea typeface="Times New Roman"/>
                          <a:cs typeface="Garamond"/>
                        </a:rPr>
                        <a:t>m</a:t>
                      </a:r>
                      <a:r>
                        <a:rPr lang="en-US" sz="700" spc="-15" dirty="0">
                          <a:effectLst/>
                          <a:latin typeface="Garamond"/>
                          <a:ea typeface="Times New Roman"/>
                          <a:cs typeface="Garamond"/>
                        </a:rPr>
                        <a:t>i</a:t>
                      </a:r>
                      <a:r>
                        <a:rPr lang="en-US" sz="700" dirty="0">
                          <a:effectLst/>
                          <a:latin typeface="Garamond"/>
                          <a:ea typeface="Times New Roman"/>
                          <a:cs typeface="Garamond"/>
                        </a:rPr>
                        <a:t>n</a:t>
                      </a:r>
                      <a:r>
                        <a:rPr lang="en-US" sz="700" spc="-15" dirty="0">
                          <a:effectLst/>
                          <a:latin typeface="Garamond"/>
                          <a:ea typeface="Times New Roman"/>
                          <a:cs typeface="Garamond"/>
                        </a:rPr>
                        <a:t>i</a:t>
                      </a:r>
                      <a:r>
                        <a:rPr lang="en-US" sz="700" spc="-5" dirty="0">
                          <a:effectLst/>
                          <a:latin typeface="Garamond"/>
                          <a:ea typeface="Times New Roman"/>
                          <a:cs typeface="Garamond"/>
                        </a:rPr>
                        <a:t>s</a:t>
                      </a:r>
                      <a:r>
                        <a:rPr lang="en-US" sz="700" spc="-10" dirty="0">
                          <a:effectLst/>
                          <a:latin typeface="Garamond"/>
                          <a:ea typeface="Times New Roman"/>
                          <a:cs typeface="Garamond"/>
                        </a:rPr>
                        <a:t>t</a:t>
                      </a:r>
                      <a:r>
                        <a:rPr lang="en-US" sz="700" spc="5" dirty="0">
                          <a:effectLst/>
                          <a:latin typeface="Garamond"/>
                          <a:ea typeface="Times New Roman"/>
                          <a:cs typeface="Garamond"/>
                        </a:rPr>
                        <a:t>r</a:t>
                      </a:r>
                      <a:r>
                        <a:rPr lang="en-US" sz="700" spc="-15" dirty="0">
                          <a:effectLst/>
                          <a:latin typeface="Garamond"/>
                          <a:ea typeface="Times New Roman"/>
                          <a:cs typeface="Garamond"/>
                        </a:rPr>
                        <a:t>a</a:t>
                      </a:r>
                      <a:r>
                        <a:rPr lang="en-US" sz="700" dirty="0">
                          <a:effectLst/>
                          <a:latin typeface="Garamond"/>
                          <a:ea typeface="Times New Roman"/>
                          <a:cs typeface="Garamond"/>
                        </a:rPr>
                        <a:t>ti</a:t>
                      </a:r>
                      <a:r>
                        <a:rPr lang="en-US" sz="700" spc="-15" dirty="0">
                          <a:effectLst/>
                          <a:latin typeface="Garamond"/>
                          <a:ea typeface="Times New Roman"/>
                          <a:cs typeface="Garamond"/>
                        </a:rPr>
                        <a:t>v</a:t>
                      </a:r>
                      <a:r>
                        <a:rPr lang="en-US" sz="700" dirty="0">
                          <a:effectLst/>
                          <a:latin typeface="Garamond"/>
                          <a:ea typeface="Times New Roman"/>
                          <a:cs typeface="Garamond"/>
                        </a:rPr>
                        <a:t>e </a:t>
                      </a:r>
                      <a:r>
                        <a:rPr lang="en-US" sz="700" spc="-5" dirty="0">
                          <a:effectLst/>
                          <a:latin typeface="Garamond"/>
                          <a:ea typeface="Times New Roman"/>
                          <a:cs typeface="Garamond"/>
                        </a:rPr>
                        <a:t>Wa</a:t>
                      </a:r>
                      <a:r>
                        <a:rPr lang="en-US" sz="700" dirty="0">
                          <a:effectLst/>
                          <a:latin typeface="Garamond"/>
                          <a:ea typeface="Times New Roman"/>
                          <a:cs typeface="Garamond"/>
                        </a:rPr>
                        <a:t>l</a:t>
                      </a:r>
                      <a:r>
                        <a:rPr lang="en-US" sz="700" spc="-15" dirty="0">
                          <a:effectLst/>
                          <a:latin typeface="Garamond"/>
                          <a:ea typeface="Times New Roman"/>
                          <a:cs typeface="Garamond"/>
                        </a:rPr>
                        <a:t>k</a:t>
                      </a:r>
                      <a:r>
                        <a:rPr lang="en-US" sz="700" spc="-10" dirty="0">
                          <a:effectLst/>
                          <a:latin typeface="Garamond"/>
                          <a:ea typeface="Times New Roman"/>
                          <a:cs typeface="Garamond"/>
                        </a:rPr>
                        <a:t>t</a:t>
                      </a:r>
                      <a:r>
                        <a:rPr lang="en-US" sz="700" dirty="0">
                          <a:effectLst/>
                          <a:latin typeface="Garamond"/>
                          <a:ea typeface="Times New Roman"/>
                          <a:cs typeface="Garamond"/>
                        </a:rPr>
                        <a:t>h</a:t>
                      </a:r>
                      <a:r>
                        <a:rPr lang="en-US" sz="700" spc="-10" dirty="0">
                          <a:effectLst/>
                          <a:latin typeface="Garamond"/>
                          <a:ea typeface="Times New Roman"/>
                          <a:cs typeface="Garamond"/>
                        </a:rPr>
                        <a:t>ro</a:t>
                      </a:r>
                      <a:r>
                        <a:rPr lang="en-US" sz="700" dirty="0">
                          <a:effectLst/>
                          <a:latin typeface="Garamond"/>
                          <a:ea typeface="Times New Roman"/>
                          <a:cs typeface="Garamond"/>
                        </a:rPr>
                        <a:t>u</a:t>
                      </a:r>
                      <a:r>
                        <a:rPr lang="en-US" sz="700" spc="-15" dirty="0">
                          <a:effectLst/>
                          <a:latin typeface="Garamond"/>
                          <a:ea typeface="Times New Roman"/>
                          <a:cs typeface="Garamond"/>
                        </a:rPr>
                        <a:t>g</a:t>
                      </a:r>
                      <a:r>
                        <a:rPr lang="en-US" sz="700" dirty="0">
                          <a:effectLst/>
                          <a:latin typeface="Garamond"/>
                          <a:ea typeface="Times New Roman"/>
                          <a:cs typeface="Garamond"/>
                        </a:rPr>
                        <a:t>h D</a:t>
                      </a:r>
                      <a:r>
                        <a:rPr lang="en-US" sz="700" spc="-15" dirty="0">
                          <a:effectLst/>
                          <a:latin typeface="Garamond"/>
                          <a:ea typeface="Times New Roman"/>
                          <a:cs typeface="Garamond"/>
                        </a:rPr>
                        <a:t>a</a:t>
                      </a:r>
                      <a:r>
                        <a:rPr lang="en-US" sz="700" dirty="0">
                          <a:effectLst/>
                          <a:latin typeface="Garamond"/>
                          <a:ea typeface="Times New Roman"/>
                          <a:cs typeface="Garamond"/>
                        </a:rPr>
                        <a:t>ta</a:t>
                      </a:r>
                      <a:r>
                        <a:rPr lang="en-US" sz="700" spc="-5" dirty="0">
                          <a:effectLst/>
                          <a:latin typeface="Garamond"/>
                          <a:ea typeface="Times New Roman"/>
                          <a:cs typeface="Garamond"/>
                        </a:rPr>
                        <a:t> </a:t>
                      </a:r>
                      <a:r>
                        <a:rPr lang="en-US" sz="700" dirty="0">
                          <a:effectLst/>
                          <a:latin typeface="Garamond"/>
                          <a:ea typeface="Times New Roman"/>
                          <a:cs typeface="Garamond"/>
                        </a:rPr>
                        <a:t>–</a:t>
                      </a:r>
                      <a:r>
                        <a:rPr lang="en-US" sz="700" spc="-20" dirty="0">
                          <a:effectLst/>
                          <a:latin typeface="Garamond"/>
                          <a:ea typeface="Times New Roman"/>
                          <a:cs typeface="Garamond"/>
                        </a:rPr>
                        <a:t> </a:t>
                      </a:r>
                      <a:r>
                        <a:rPr lang="en-US" sz="700" spc="5" dirty="0">
                          <a:effectLst/>
                          <a:latin typeface="Garamond"/>
                          <a:ea typeface="Times New Roman"/>
                          <a:cs typeface="Garamond"/>
                        </a:rPr>
                        <a:t>s</a:t>
                      </a:r>
                      <a:r>
                        <a:rPr lang="en-US" sz="700" spc="-10" dirty="0">
                          <a:effectLst/>
                          <a:latin typeface="Garamond"/>
                          <a:ea typeface="Times New Roman"/>
                          <a:cs typeface="Garamond"/>
                        </a:rPr>
                        <a:t>t</a:t>
                      </a:r>
                      <a:r>
                        <a:rPr lang="en-US" sz="700" dirty="0">
                          <a:effectLst/>
                          <a:latin typeface="Garamond"/>
                          <a:ea typeface="Times New Roman"/>
                          <a:cs typeface="Garamond"/>
                        </a:rPr>
                        <a:t>u</a:t>
                      </a:r>
                      <a:r>
                        <a:rPr lang="en-US" sz="700" spc="-10" dirty="0">
                          <a:effectLst/>
                          <a:latin typeface="Garamond"/>
                          <a:ea typeface="Times New Roman"/>
                          <a:cs typeface="Garamond"/>
                        </a:rPr>
                        <a:t>d</a:t>
                      </a:r>
                      <a:r>
                        <a:rPr lang="en-US" sz="700" spc="-5" dirty="0">
                          <a:effectLst/>
                          <a:latin typeface="Garamond"/>
                          <a:ea typeface="Times New Roman"/>
                          <a:cs typeface="Garamond"/>
                        </a:rPr>
                        <a:t>e</a:t>
                      </a:r>
                      <a:r>
                        <a:rPr lang="en-US" sz="700" spc="-10" dirty="0">
                          <a:effectLst/>
                          <a:latin typeface="Garamond"/>
                          <a:ea typeface="Times New Roman"/>
                          <a:cs typeface="Garamond"/>
                        </a:rPr>
                        <a:t>n</a:t>
                      </a:r>
                      <a:r>
                        <a:rPr lang="en-US" sz="700" dirty="0">
                          <a:effectLst/>
                          <a:latin typeface="Garamond"/>
                          <a:ea typeface="Times New Roman"/>
                          <a:cs typeface="Garamond"/>
                        </a:rPr>
                        <a:t>t</a:t>
                      </a:r>
                      <a:endParaRPr lang="en-US" sz="700" dirty="0">
                        <a:effectLst/>
                        <a:latin typeface="Calibri"/>
                        <a:ea typeface="Times New Roman"/>
                        <a:cs typeface="Times New Roman"/>
                      </a:endParaRPr>
                    </a:p>
                    <a:p>
                      <a:pPr marL="0" marR="0">
                        <a:lnSpc>
                          <a:spcPct val="115000"/>
                        </a:lnSpc>
                        <a:spcBef>
                          <a:spcPts val="85"/>
                        </a:spcBef>
                        <a:spcAft>
                          <a:spcPts val="0"/>
                        </a:spcAft>
                      </a:pPr>
                      <a:r>
                        <a:rPr lang="en-US" sz="700" spc="-5" dirty="0">
                          <a:effectLst/>
                          <a:latin typeface="Garamond"/>
                          <a:ea typeface="Times New Roman"/>
                          <a:cs typeface="Garamond"/>
                        </a:rPr>
                        <a:t>e</a:t>
                      </a:r>
                      <a:r>
                        <a:rPr lang="en-US" sz="700" dirty="0">
                          <a:effectLst/>
                          <a:latin typeface="Garamond"/>
                          <a:ea typeface="Times New Roman"/>
                          <a:cs typeface="Garamond"/>
                        </a:rPr>
                        <a:t>ng</a:t>
                      </a:r>
                      <a:r>
                        <a:rPr lang="en-US" sz="700" spc="-15" dirty="0">
                          <a:effectLst/>
                          <a:latin typeface="Garamond"/>
                          <a:ea typeface="Times New Roman"/>
                          <a:cs typeface="Garamond"/>
                        </a:rPr>
                        <a:t>a</a:t>
                      </a:r>
                      <a:r>
                        <a:rPr lang="en-US" sz="700" dirty="0">
                          <a:effectLst/>
                          <a:latin typeface="Garamond"/>
                          <a:ea typeface="Times New Roman"/>
                          <a:cs typeface="Garamond"/>
                        </a:rPr>
                        <a:t>g</a:t>
                      </a:r>
                      <a:r>
                        <a:rPr lang="en-US" sz="700" spc="-15" dirty="0">
                          <a:effectLst/>
                          <a:latin typeface="Garamond"/>
                          <a:ea typeface="Times New Roman"/>
                          <a:cs typeface="Garamond"/>
                        </a:rPr>
                        <a:t>e</a:t>
                      </a:r>
                      <a:r>
                        <a:rPr lang="en-US" sz="700" dirty="0">
                          <a:effectLst/>
                          <a:latin typeface="Garamond"/>
                          <a:ea typeface="Times New Roman"/>
                          <a:cs typeface="Garamond"/>
                        </a:rPr>
                        <a:t>m</a:t>
                      </a:r>
                      <a:r>
                        <a:rPr lang="en-US" sz="700" spc="-15" dirty="0">
                          <a:effectLst/>
                          <a:latin typeface="Garamond"/>
                          <a:ea typeface="Times New Roman"/>
                          <a:cs typeface="Garamond"/>
                        </a:rPr>
                        <a:t>e</a:t>
                      </a:r>
                      <a:r>
                        <a:rPr lang="en-US" sz="700" dirty="0">
                          <a:effectLst/>
                          <a:latin typeface="Garamond"/>
                          <a:ea typeface="Times New Roman"/>
                          <a:cs typeface="Garamond"/>
                        </a:rPr>
                        <a:t>nt</a:t>
                      </a:r>
                      <a:r>
                        <a:rPr lang="en-US" sz="700" spc="-10" dirty="0">
                          <a:effectLst/>
                          <a:latin typeface="Garamond"/>
                          <a:ea typeface="Times New Roman"/>
                          <a:cs typeface="Garamond"/>
                        </a:rPr>
                        <a:t> </a:t>
                      </a:r>
                      <a:r>
                        <a:rPr lang="en-US" sz="700" dirty="0">
                          <a:effectLst/>
                          <a:latin typeface="Garamond"/>
                          <a:ea typeface="Times New Roman"/>
                          <a:cs typeface="Garamond"/>
                        </a:rPr>
                        <a:t>i</a:t>
                      </a:r>
                      <a:r>
                        <a:rPr lang="en-US" sz="700" spc="-10" dirty="0">
                          <a:effectLst/>
                          <a:latin typeface="Garamond"/>
                          <a:ea typeface="Times New Roman"/>
                          <a:cs typeface="Garamond"/>
                        </a:rPr>
                        <a:t>n</a:t>
                      </a:r>
                      <a:r>
                        <a:rPr lang="en-US" sz="700" dirty="0">
                          <a:effectLst/>
                          <a:latin typeface="Garamond"/>
                          <a:ea typeface="Times New Roman"/>
                          <a:cs typeface="Garamond"/>
                        </a:rPr>
                        <a:t>d</a:t>
                      </a:r>
                      <a:r>
                        <a:rPr lang="en-US" sz="700" spc="-15" dirty="0">
                          <a:effectLst/>
                          <a:latin typeface="Garamond"/>
                          <a:ea typeface="Times New Roman"/>
                          <a:cs typeface="Garamond"/>
                        </a:rPr>
                        <a:t>i</a:t>
                      </a:r>
                      <a:r>
                        <a:rPr lang="en-US" sz="700" spc="-5" dirty="0">
                          <a:effectLst/>
                          <a:latin typeface="Garamond"/>
                          <a:ea typeface="Times New Roman"/>
                          <a:cs typeface="Garamond"/>
                        </a:rPr>
                        <a:t>c</a:t>
                      </a:r>
                      <a:r>
                        <a:rPr lang="en-US" sz="700" spc="-15" dirty="0">
                          <a:effectLst/>
                          <a:latin typeface="Garamond"/>
                          <a:ea typeface="Times New Roman"/>
                          <a:cs typeface="Garamond"/>
                        </a:rPr>
                        <a:t>a</a:t>
                      </a:r>
                      <a:r>
                        <a:rPr lang="en-US" sz="700" dirty="0">
                          <a:effectLst/>
                          <a:latin typeface="Garamond"/>
                          <a:ea typeface="Times New Roman"/>
                          <a:cs typeface="Garamond"/>
                        </a:rPr>
                        <a:t>t</a:t>
                      </a:r>
                      <a:r>
                        <a:rPr lang="en-US" sz="700" spc="-10" dirty="0">
                          <a:effectLst/>
                          <a:latin typeface="Garamond"/>
                          <a:ea typeface="Times New Roman"/>
                          <a:cs typeface="Garamond"/>
                        </a:rPr>
                        <a:t>or</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700" dirty="0">
                          <a:effectLst/>
                          <a:latin typeface="Times New Roman"/>
                          <a:ea typeface="Times New Roman"/>
                          <a:cs typeface="Times New Roman"/>
                        </a:rPr>
                        <a:t>•	</a:t>
                      </a:r>
                      <a:r>
                        <a:rPr lang="en-US" sz="700" dirty="0">
                          <a:effectLst/>
                          <a:latin typeface="Garamond"/>
                          <a:ea typeface="Times New Roman"/>
                          <a:cs typeface="Garamond"/>
                        </a:rPr>
                        <a:t>S</a:t>
                      </a:r>
                      <a:r>
                        <a:rPr lang="en-US" sz="700" spc="-5" dirty="0">
                          <a:effectLst/>
                          <a:latin typeface="Garamond"/>
                          <a:ea typeface="Times New Roman"/>
                          <a:cs typeface="Garamond"/>
                        </a:rPr>
                        <a:t>c</a:t>
                      </a:r>
                      <a:r>
                        <a:rPr lang="en-US" sz="700" spc="-10" dirty="0">
                          <a:effectLst/>
                          <a:latin typeface="Garamond"/>
                          <a:ea typeface="Times New Roman"/>
                          <a:cs typeface="Garamond"/>
                        </a:rPr>
                        <a:t>ho</a:t>
                      </a:r>
                      <a:r>
                        <a:rPr lang="en-US" sz="700" dirty="0">
                          <a:effectLst/>
                          <a:latin typeface="Garamond"/>
                          <a:ea typeface="Times New Roman"/>
                          <a:cs typeface="Garamond"/>
                        </a:rPr>
                        <a:t>ol</a:t>
                      </a:r>
                      <a:r>
                        <a:rPr lang="en-US" sz="700" spc="-25" dirty="0">
                          <a:effectLst/>
                          <a:latin typeface="Garamond"/>
                          <a:ea typeface="Times New Roman"/>
                          <a:cs typeface="Garamond"/>
                        </a:rPr>
                        <a:t> </a:t>
                      </a:r>
                      <a:r>
                        <a:rPr lang="en-US" sz="700" spc="10" dirty="0">
                          <a:effectLst/>
                          <a:latin typeface="Garamond"/>
                          <a:ea typeface="Times New Roman"/>
                          <a:cs typeface="Garamond"/>
                        </a:rPr>
                        <a:t>c</a:t>
                      </a:r>
                      <a:r>
                        <a:rPr lang="en-US" sz="700" spc="-15" dirty="0">
                          <a:effectLst/>
                          <a:latin typeface="Garamond"/>
                          <a:ea typeface="Times New Roman"/>
                          <a:cs typeface="Garamond"/>
                        </a:rPr>
                        <a:t>l</a:t>
                      </a:r>
                      <a:r>
                        <a:rPr lang="en-US" sz="700" dirty="0">
                          <a:effectLst/>
                          <a:latin typeface="Garamond"/>
                          <a:ea typeface="Times New Roman"/>
                          <a:cs typeface="Garamond"/>
                        </a:rPr>
                        <a:t>i</a:t>
                      </a:r>
                      <a:r>
                        <a:rPr lang="en-US" sz="700" spc="-10" dirty="0">
                          <a:effectLst/>
                          <a:latin typeface="Garamond"/>
                          <a:ea typeface="Times New Roman"/>
                          <a:cs typeface="Garamond"/>
                        </a:rPr>
                        <a:t>m</a:t>
                      </a:r>
                      <a:r>
                        <a:rPr lang="en-US" sz="700" spc="-5" dirty="0">
                          <a:effectLst/>
                          <a:latin typeface="Garamond"/>
                          <a:ea typeface="Times New Roman"/>
                          <a:cs typeface="Garamond"/>
                        </a:rPr>
                        <a:t>a</a:t>
                      </a:r>
                      <a:r>
                        <a:rPr lang="en-US" sz="700" spc="-10" dirty="0">
                          <a:effectLst/>
                          <a:latin typeface="Garamond"/>
                          <a:ea typeface="Times New Roman"/>
                          <a:cs typeface="Garamond"/>
                        </a:rPr>
                        <a:t>t</a:t>
                      </a:r>
                      <a:r>
                        <a:rPr lang="en-US" sz="700" dirty="0">
                          <a:effectLst/>
                          <a:latin typeface="Garamond"/>
                          <a:ea typeface="Times New Roman"/>
                          <a:cs typeface="Garamond"/>
                        </a:rPr>
                        <a:t>e</a:t>
                      </a:r>
                      <a:r>
                        <a:rPr lang="en-US" sz="700" spc="-15" dirty="0">
                          <a:effectLst/>
                          <a:latin typeface="Garamond"/>
                          <a:ea typeface="Times New Roman"/>
                          <a:cs typeface="Garamond"/>
                        </a:rPr>
                        <a:t> </a:t>
                      </a:r>
                      <a:r>
                        <a:rPr lang="en-US" sz="700" spc="-5" dirty="0">
                          <a:effectLst/>
                          <a:latin typeface="Garamond"/>
                          <a:ea typeface="Times New Roman"/>
                          <a:cs typeface="Garamond"/>
                        </a:rPr>
                        <a:t>s</a:t>
                      </a:r>
                      <a:r>
                        <a:rPr lang="en-US" sz="700" dirty="0">
                          <a:effectLst/>
                          <a:latin typeface="Garamond"/>
                          <a:ea typeface="Times New Roman"/>
                          <a:cs typeface="Garamond"/>
                        </a:rPr>
                        <a:t>u</a:t>
                      </a:r>
                      <a:r>
                        <a:rPr lang="en-US" sz="700" spc="-10" dirty="0">
                          <a:effectLst/>
                          <a:latin typeface="Garamond"/>
                          <a:ea typeface="Times New Roman"/>
                          <a:cs typeface="Garamond"/>
                        </a:rPr>
                        <a:t>r</a:t>
                      </a:r>
                      <a:r>
                        <a:rPr lang="en-US" sz="700" dirty="0">
                          <a:effectLst/>
                          <a:latin typeface="Garamond"/>
                          <a:ea typeface="Times New Roman"/>
                          <a:cs typeface="Garamond"/>
                        </a:rPr>
                        <a:t>v</a:t>
                      </a:r>
                      <a:r>
                        <a:rPr lang="en-US" sz="700" spc="-5" dirty="0">
                          <a:effectLst/>
                          <a:latin typeface="Garamond"/>
                          <a:ea typeface="Times New Roman"/>
                          <a:cs typeface="Garamond"/>
                        </a:rPr>
                        <a:t>e</a:t>
                      </a:r>
                      <a:r>
                        <a:rPr lang="en-US" sz="700" dirty="0">
                          <a:effectLst/>
                          <a:latin typeface="Garamond"/>
                          <a:ea typeface="Times New Roman"/>
                          <a:cs typeface="Garamond"/>
                        </a:rPr>
                        <a:t>y</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700" dirty="0">
                          <a:effectLst/>
                          <a:latin typeface="Garamond"/>
                          <a:ea typeface="Times New Roman"/>
                          <a:cs typeface="Garamond"/>
                        </a:rPr>
                        <a:t>•	School focus group</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700" dirty="0">
                          <a:effectLst/>
                          <a:latin typeface="Garamond"/>
                          <a:ea typeface="Times New Roman"/>
                          <a:cs typeface="Garamond"/>
                        </a:rPr>
                        <a:t>•	School Discipline Plan</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700" dirty="0">
                          <a:effectLst/>
                          <a:latin typeface="Garamond"/>
                          <a:ea typeface="Times New Roman"/>
                          <a:cs typeface="Garamond"/>
                        </a:rPr>
                        <a:t>•	School Faculty/Student</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700" dirty="0">
                          <a:effectLst/>
                          <a:latin typeface="Garamond"/>
                          <a:ea typeface="Times New Roman"/>
                          <a:cs typeface="Garamond"/>
                        </a:rPr>
                        <a:t>Handbook</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700" dirty="0">
                          <a:effectLst/>
                          <a:latin typeface="Garamond"/>
                          <a:ea typeface="Times New Roman"/>
                          <a:cs typeface="Garamond"/>
                        </a:rPr>
                        <a:t>•	Individual Teacher   Observations/Evaluations</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700" dirty="0">
                          <a:effectLst/>
                          <a:latin typeface="Garamond"/>
                          <a:ea typeface="Times New Roman"/>
                          <a:cs typeface="Garamond"/>
                        </a:rPr>
                        <a:t>•	Master &amp; Bell Schedules</a:t>
                      </a:r>
                      <a:endParaRPr lang="en-US" sz="700" dirty="0">
                        <a:effectLst/>
                        <a:latin typeface="Calibri"/>
                        <a:ea typeface="Times New Roman"/>
                        <a:cs typeface="Times New Roman"/>
                      </a:endParaRPr>
                    </a:p>
                    <a:p>
                      <a:pPr marL="0" marR="0">
                        <a:lnSpc>
                          <a:spcPct val="115000"/>
                        </a:lnSpc>
                        <a:spcBef>
                          <a:spcPts val="40"/>
                        </a:spcBef>
                        <a:spcAft>
                          <a:spcPts val="0"/>
                        </a:spcAft>
                        <a:tabLst>
                          <a:tab pos="304800" algn="l"/>
                        </a:tabLst>
                      </a:pPr>
                      <a:r>
                        <a:rPr lang="en-US" sz="800" dirty="0">
                          <a:effectLst/>
                          <a:latin typeface="Times New Roman"/>
                          <a:ea typeface="Times New Roman"/>
                          <a:cs typeface="Times New Roman"/>
                        </a:rPr>
                        <a:t> </a:t>
                      </a:r>
                      <a:endParaRPr lang="en-US" sz="700" dirty="0">
                        <a:effectLst/>
                        <a:latin typeface="Calibri"/>
                        <a:ea typeface="Times New Roman"/>
                        <a:cs typeface="Times New Roman"/>
                      </a:endParaRP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effectLst/>
                          <a:latin typeface="Calibri"/>
                          <a:ea typeface="Times New Roman"/>
                          <a:cs typeface="Times New Roman"/>
                        </a:rPr>
                        <a:t> </a:t>
                      </a: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effectLst/>
                          <a:latin typeface="Calibri"/>
                          <a:ea typeface="Times New Roman"/>
                          <a:cs typeface="Times New Roman"/>
                        </a:rPr>
                        <a:t>To be Completed by IDOE</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The evidence provided meets the  criteria for an Effective Rating.</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______Yes</a:t>
                      </a:r>
                    </a:p>
                    <a:p>
                      <a:pPr marL="0" marR="0">
                        <a:lnSpc>
                          <a:spcPct val="115000"/>
                        </a:lnSpc>
                        <a:spcBef>
                          <a:spcPts val="0"/>
                        </a:spcBef>
                        <a:spcAft>
                          <a:spcPts val="0"/>
                        </a:spcAft>
                      </a:pPr>
                      <a:r>
                        <a:rPr lang="en-US" sz="700" dirty="0">
                          <a:effectLst/>
                          <a:latin typeface="Calibri"/>
                          <a:ea typeface="Times New Roman"/>
                          <a:cs typeface="Times New Roman"/>
                        </a:rPr>
                        <a:t> </a:t>
                      </a:r>
                    </a:p>
                    <a:p>
                      <a:pPr marL="0" marR="0">
                        <a:lnSpc>
                          <a:spcPct val="115000"/>
                        </a:lnSpc>
                        <a:spcBef>
                          <a:spcPts val="0"/>
                        </a:spcBef>
                        <a:spcAft>
                          <a:spcPts val="0"/>
                        </a:spcAft>
                      </a:pPr>
                      <a:r>
                        <a:rPr lang="en-US" sz="700" dirty="0">
                          <a:effectLst/>
                          <a:latin typeface="Calibri"/>
                          <a:ea typeface="Times New Roman"/>
                          <a:cs typeface="Times New Roman"/>
                        </a:rPr>
                        <a:t>______No</a:t>
                      </a:r>
                    </a:p>
                  </a:txBody>
                  <a:tcPr marL="43530" marR="43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28600" y="204592"/>
            <a:ext cx="8534400" cy="923330"/>
          </a:xfrm>
          <a:prstGeom prst="rect">
            <a:avLst/>
          </a:prstGeom>
          <a:noFill/>
        </p:spPr>
        <p:txBody>
          <a:bodyPr wrap="square" rtlCol="0">
            <a:spAutoFit/>
          </a:bodyPr>
          <a:lstStyle/>
          <a:p>
            <a:r>
              <a:rPr lang="en-US" dirty="0" smtClean="0"/>
              <a:t>Superintendent’s submitted by February 28, the following rubric and evidence.  The IDOE responded on April 15, 2014 to the submittal with a yes or no (we still need more evidence) letter.  IDOE will respond by May 15 to the additional evidence.</a:t>
            </a:r>
            <a:endParaRPr lang="en-US" dirty="0"/>
          </a:p>
        </p:txBody>
      </p:sp>
    </p:spTree>
    <p:extLst>
      <p:ext uri="{BB962C8B-B14F-4D97-AF65-F5344CB8AC3E}">
        <p14:creationId xmlns:p14="http://schemas.microsoft.com/office/powerpoint/2010/main" val="2640315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884101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457200"/>
            <a:ext cx="7162800" cy="646331"/>
          </a:xfrm>
          <a:prstGeom prst="rect">
            <a:avLst/>
          </a:prstGeom>
          <a:noFill/>
        </p:spPr>
        <p:txBody>
          <a:bodyPr wrap="square" rtlCol="0">
            <a:spAutoFit/>
          </a:bodyPr>
          <a:lstStyle/>
          <a:p>
            <a:r>
              <a:rPr lang="en-US" sz="3600" dirty="0" smtClean="0">
                <a:solidFill>
                  <a:srgbClr val="FF0000"/>
                </a:solidFill>
              </a:rPr>
              <a:t>Superintendent Verification Form</a:t>
            </a:r>
            <a:endParaRPr lang="en-US" sz="3600" dirty="0">
              <a:solidFill>
                <a:srgbClr val="FF0000"/>
              </a:solidFill>
            </a:endParaRPr>
          </a:p>
        </p:txBody>
      </p:sp>
    </p:spTree>
    <p:extLst>
      <p:ext uri="{BB962C8B-B14F-4D97-AF65-F5344CB8AC3E}">
        <p14:creationId xmlns:p14="http://schemas.microsoft.com/office/powerpoint/2010/main" val="2967890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063" y="782638"/>
            <a:ext cx="6872287"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8535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57200"/>
            <a:ext cx="6629400" cy="557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812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8022521"/>
              </p:ext>
            </p:extLst>
          </p:nvPr>
        </p:nvGraphicFramePr>
        <p:xfrm>
          <a:off x="1066800" y="1828800"/>
          <a:ext cx="6080760" cy="3575304"/>
        </p:xfrm>
        <a:graphic>
          <a:graphicData uri="http://schemas.openxmlformats.org/drawingml/2006/table">
            <a:tbl>
              <a:tblPr firstRow="1" firstCol="1" bandRow="1"/>
              <a:tblGrid>
                <a:gridCol w="3197860"/>
                <a:gridCol w="1441450"/>
                <a:gridCol w="1441450"/>
              </a:tblGrid>
              <a:tr h="0">
                <a:tc>
                  <a:txBody>
                    <a:bodyPr/>
                    <a:lstStyle/>
                    <a:p>
                      <a:pPr marL="0" marR="0" algn="ctr">
                        <a:lnSpc>
                          <a:spcPct val="115000"/>
                        </a:lnSpc>
                        <a:spcBef>
                          <a:spcPts val="0"/>
                        </a:spcBef>
                        <a:spcAft>
                          <a:spcPts val="0"/>
                        </a:spcAft>
                      </a:pPr>
                      <a:r>
                        <a:rPr lang="en-US" sz="1200" b="1" dirty="0">
                          <a:effectLst/>
                          <a:latin typeface="Times New Roman"/>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200" b="1" dirty="0">
                          <a:effectLst/>
                          <a:latin typeface="Times New Roman"/>
                          <a:ea typeface="Calibri"/>
                          <a:cs typeface="Times New Roman"/>
                        </a:rPr>
                        <a:t>IDENTIFIER</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200" b="1" dirty="0">
                          <a:effectLst/>
                          <a:latin typeface="Times New Roman"/>
                          <a:ea typeface="Calibri"/>
                          <a:cs typeface="Times New Roman"/>
                        </a:rPr>
                        <a:t>DEMONSTRATED</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a:ea typeface="Calibri"/>
                          <a:cs typeface="Times New Roman"/>
                        </a:rPr>
                        <a:t>NOT DEMONSTRATED</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effectLst/>
                          <a:latin typeface="Times New Roman"/>
                          <a:ea typeface="Calibri"/>
                          <a:cs typeface="Times New Roman"/>
                        </a:rPr>
                        <a:t>Using multiple sources of data in its development, school mission is clearly articulated, understood &amp; supported by all staff</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effectLst/>
                          <a:latin typeface="Times New Roman"/>
                          <a:ea typeface="Calibri"/>
                          <a:cs typeface="Times New Roman"/>
                        </a:rPr>
                        <a:t>The mission &amp; vision include a focus on student academic excellence (college/career readiness) &amp; healthy social/emotional development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effectLst/>
                          <a:latin typeface="Times New Roman"/>
                          <a:ea typeface="Calibri"/>
                          <a:cs typeface="Times New Roman"/>
                        </a:rPr>
                        <a:t>The principal continuously articulates &amp; inspires the school community to enact the vision</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effectLst/>
                          <a:latin typeface="Times New Roman"/>
                          <a:ea typeface="Calibri"/>
                          <a:cs typeface="Times New Roman"/>
                        </a:rPr>
                        <a:t>There is visible alignment between school practices &amp; rituals &amp; the vision</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effectLst/>
                          <a:latin typeface="Times New Roman"/>
                          <a:ea typeface="Calibri"/>
                          <a:cs typeface="Times New Roman"/>
                        </a:rPr>
                        <a:t>The principal uses benchmarks to check the progress of the vision &amp; regularly communicates these milestones to the school community</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200" b="1" dirty="0">
                          <a:effectLst/>
                          <a:latin typeface="Times New Roman"/>
                          <a:ea typeface="Calibri"/>
                          <a:cs typeface="Times New Roman"/>
                        </a:rPr>
                        <a:t>TOTAL</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95347553"/>
              </p:ext>
            </p:extLst>
          </p:nvPr>
        </p:nvGraphicFramePr>
        <p:xfrm>
          <a:off x="1295400" y="5791200"/>
          <a:ext cx="6080760" cy="210312"/>
        </p:xfrm>
        <a:graphic>
          <a:graphicData uri="http://schemas.openxmlformats.org/drawingml/2006/table">
            <a:tbl>
              <a:tblPr firstRow="1" firstCol="1" bandRow="1"/>
              <a:tblGrid>
                <a:gridCol w="2297430"/>
                <a:gridCol w="3783330"/>
              </a:tblGrid>
              <a:tr h="0">
                <a:tc>
                  <a:txBody>
                    <a:bodyPr/>
                    <a:lstStyle/>
                    <a:p>
                      <a:pPr marL="0" marR="0">
                        <a:lnSpc>
                          <a:spcPct val="115000"/>
                        </a:lnSpc>
                        <a:spcBef>
                          <a:spcPts val="0"/>
                        </a:spcBef>
                        <a:spcAft>
                          <a:spcPts val="0"/>
                        </a:spcAft>
                      </a:pPr>
                      <a:r>
                        <a:rPr lang="en-US" sz="1200" b="1" dirty="0">
                          <a:effectLst/>
                          <a:latin typeface="Times New Roman"/>
                          <a:ea typeface="Calibri"/>
                          <a:cs typeface="Times New Roman"/>
                        </a:rPr>
                        <a:t>DETERMINATION (circle one)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Times New Roman"/>
                          <a:ea typeface="Calibri"/>
                          <a:cs typeface="Times New Roman"/>
                        </a:rPr>
                        <a:t>                   Effective                          Ineffective</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28600" y="83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INDICATOR 1.1</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Principal uses data to establish a coherent vision that is understood &amp; supported by the entire school community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LEA must demonstrate </a:t>
            </a:r>
            <a:r>
              <a:rPr kumimoji="0" lang="en-US" sz="12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a:t>
            </a:r>
            <a:r>
              <a:rPr kumimoji="0" lang="en-US"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identifiers to prove effectiveness of principal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632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4495800"/>
          </a:xfrm>
        </p:spPr>
        <p:txBody>
          <a:bodyPr>
            <a:normAutofit fontScale="90000"/>
          </a:bodyPr>
          <a:lstStyle/>
          <a:p>
            <a:r>
              <a:rPr lang="en-US" dirty="0" smtClean="0"/>
              <a:t/>
            </a:r>
            <a:br>
              <a:rPr lang="en-US" dirty="0" smtClean="0"/>
            </a:br>
            <a:r>
              <a:rPr lang="en-US" dirty="0" smtClean="0"/>
              <a:t/>
            </a:r>
            <a:br>
              <a:rPr lang="en-US" dirty="0" smtClean="0"/>
            </a:br>
            <a:r>
              <a:rPr lang="en-US" sz="3600" dirty="0" smtClean="0"/>
              <a:t>Elements Meeting Expectation</a:t>
            </a:r>
            <a:br>
              <a:rPr lang="en-US" sz="3600" dirty="0" smtClean="0"/>
            </a:br>
            <a:r>
              <a:rPr lang="en-US" sz="3600" dirty="0" smtClean="0"/>
              <a:t/>
            </a:r>
            <a:br>
              <a:rPr lang="en-US" sz="3600" dirty="0" smtClean="0"/>
            </a:br>
            <a:r>
              <a:rPr lang="en-US" sz="1800" b="1" dirty="0" smtClean="0"/>
              <a:t>SEA Systems &amp; Processes</a:t>
            </a:r>
            <a:br>
              <a:rPr lang="en-US" sz="1800" b="1" dirty="0" smtClean="0"/>
            </a:br>
            <a:r>
              <a:rPr lang="en-US" sz="1800" dirty="0" smtClean="0"/>
              <a:t>Data Collection &amp; Use</a:t>
            </a:r>
            <a:br>
              <a:rPr lang="en-US" sz="1800" dirty="0" smtClean="0"/>
            </a:br>
            <a:r>
              <a:rPr lang="en-US" sz="1800" dirty="0" smtClean="0"/>
              <a:t/>
            </a:r>
            <a:br>
              <a:rPr lang="en-US" sz="1800" dirty="0" smtClean="0"/>
            </a:br>
            <a:r>
              <a:rPr lang="en-US" sz="1800" b="1" dirty="0" smtClean="0"/>
              <a:t>Principle 1</a:t>
            </a:r>
            <a:r>
              <a:rPr lang="en-US" sz="1800" dirty="0" smtClean="0"/>
              <a:t/>
            </a:r>
            <a:br>
              <a:rPr lang="en-US" sz="1800" dirty="0" smtClean="0"/>
            </a:br>
            <a:r>
              <a:rPr lang="en-US" sz="1800" dirty="0" smtClean="0"/>
              <a:t>Adopt English Language Proficiency Standards</a:t>
            </a:r>
            <a:br>
              <a:rPr lang="en-US" sz="1800" dirty="0" smtClean="0"/>
            </a:br>
            <a:r>
              <a:rPr lang="en-US" sz="1800" dirty="0" smtClean="0"/>
              <a:t>Develop and Administer Alternate Assessments</a:t>
            </a:r>
            <a:br>
              <a:rPr lang="en-US" sz="1800" dirty="0" smtClean="0"/>
            </a:br>
            <a:r>
              <a:rPr lang="en-US" sz="1800" b="1" dirty="0" smtClean="0"/>
              <a:t/>
            </a:r>
            <a:br>
              <a:rPr lang="en-US" sz="1800" b="1" dirty="0" smtClean="0"/>
            </a:br>
            <a:r>
              <a:rPr lang="en-US" sz="1800" b="1" dirty="0" smtClean="0"/>
              <a:t>Principle 2</a:t>
            </a:r>
            <a:r>
              <a:rPr lang="en-US" sz="1800" dirty="0" smtClean="0"/>
              <a:t/>
            </a:r>
            <a:br>
              <a:rPr lang="en-US" sz="1800" dirty="0" smtClean="0"/>
            </a:br>
            <a:r>
              <a:rPr lang="en-US" sz="1700" dirty="0" smtClean="0"/>
              <a:t>Develop and Implement a State-Based System of Differentiated Recognition, Accountability, and Support</a:t>
            </a:r>
            <a:r>
              <a:rPr lang="en-US" sz="1800" dirty="0" smtClean="0"/>
              <a:t/>
            </a:r>
            <a:br>
              <a:rPr lang="en-US" sz="1800" dirty="0" smtClean="0"/>
            </a:br>
            <a:r>
              <a:rPr lang="en-US" sz="1800" dirty="0" smtClean="0"/>
              <a:t>Reward Schools</a:t>
            </a:r>
            <a:br>
              <a:rPr lang="en-US" sz="1800" dirty="0" smtClean="0"/>
            </a:br>
            <a:r>
              <a:rPr lang="en-US" sz="1800" dirty="0" smtClean="0"/>
              <a:t>Other Title I Schools</a:t>
            </a:r>
            <a:br>
              <a:rPr lang="en-US" sz="1800" dirty="0" smtClean="0"/>
            </a:br>
            <a:r>
              <a:rPr lang="en-US" sz="1800" dirty="0" smtClean="0"/>
              <a:t>State and Local Report Cards</a:t>
            </a:r>
            <a:br>
              <a:rPr lang="en-US" sz="1800" dirty="0" smtClean="0"/>
            </a:br>
            <a:r>
              <a:rPr lang="en-US" sz="1800" dirty="0" smtClean="0"/>
              <a:t/>
            </a:r>
            <a:br>
              <a:rPr lang="en-US" sz="1800" dirty="0" smtClean="0"/>
            </a:br>
            <a:r>
              <a:rPr lang="en-US" dirty="0" smtClean="0"/>
              <a:t/>
            </a:r>
            <a:br>
              <a:rPr lang="en-US" dirty="0" smtClean="0"/>
            </a:br>
            <a:endParaRPr lang="en-US" sz="2700" dirty="0"/>
          </a:p>
        </p:txBody>
      </p:sp>
    </p:spTree>
    <p:extLst>
      <p:ext uri="{BB962C8B-B14F-4D97-AF65-F5344CB8AC3E}">
        <p14:creationId xmlns:p14="http://schemas.microsoft.com/office/powerpoint/2010/main" val="7423144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rPr>
              <a:t>Response from IDOE to </a:t>
            </a:r>
            <a:r>
              <a:rPr lang="en-US" sz="4000" dirty="0" smtClean="0">
                <a:solidFill>
                  <a:prstClr val="black"/>
                </a:solidFill>
              </a:rPr>
              <a:t>school leadership:  </a:t>
            </a:r>
            <a:r>
              <a:rPr lang="en-US" sz="4000" dirty="0">
                <a:solidFill>
                  <a:prstClr val="black"/>
                </a:solidFill>
              </a:rPr>
              <a:t/>
            </a:r>
            <a:br>
              <a:rPr lang="en-US" sz="4000" dirty="0">
                <a:solidFill>
                  <a:prstClr val="black"/>
                </a:solidFill>
              </a:rPr>
            </a:br>
            <a:r>
              <a:rPr lang="en-US" sz="4000" dirty="0" smtClean="0">
                <a:solidFill>
                  <a:prstClr val="black"/>
                </a:solidFill>
              </a:rPr>
              <a:t>Approved</a:t>
            </a:r>
            <a:endParaRPr lang="en-US"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38" y="2005013"/>
            <a:ext cx="71469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6383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3600" dirty="0" smtClean="0"/>
              <a:t>Response from IDOE to school leadership:  </a:t>
            </a:r>
            <a:br>
              <a:rPr lang="en-US" sz="3600" dirty="0" smtClean="0"/>
            </a:br>
            <a:r>
              <a:rPr lang="en-US" sz="3600" dirty="0" smtClean="0"/>
              <a:t>Not Approved</a:t>
            </a:r>
            <a:endParaRPr lang="en-US" sz="3600" dirty="0"/>
          </a:p>
        </p:txBody>
      </p:sp>
      <p:pic>
        <p:nvPicPr>
          <p:cNvPr id="245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886" y="1971924"/>
            <a:ext cx="8191514" cy="335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4500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rPr>
              <a:t>Response from IDOE to </a:t>
            </a:r>
            <a:r>
              <a:rPr lang="en-US" sz="3600" dirty="0" smtClean="0">
                <a:solidFill>
                  <a:prstClr val="black"/>
                </a:solidFill>
              </a:rPr>
              <a:t>school leadership following resubmittal:  </a:t>
            </a:r>
            <a:r>
              <a:rPr lang="en-US" sz="3600" dirty="0">
                <a:solidFill>
                  <a:prstClr val="black"/>
                </a:solidFill>
              </a:rPr>
              <a:t/>
            </a:r>
            <a:br>
              <a:rPr lang="en-US" sz="3600" dirty="0">
                <a:solidFill>
                  <a:prstClr val="black"/>
                </a:solidFill>
              </a:rPr>
            </a:br>
            <a:r>
              <a:rPr lang="en-US" sz="3600" dirty="0" smtClean="0">
                <a:solidFill>
                  <a:prstClr val="black"/>
                </a:solidFill>
              </a:rPr>
              <a:t>Not Approved</a:t>
            </a:r>
            <a:endParaRPr lang="en-US" dirty="0"/>
          </a:p>
        </p:txBody>
      </p:sp>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3353" y="1981200"/>
            <a:ext cx="7771193"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0084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036523"/>
            <a:ext cx="7620000" cy="4339650"/>
          </a:xfrm>
          <a:prstGeom prst="rect">
            <a:avLst/>
          </a:prstGeom>
          <a:noFill/>
        </p:spPr>
        <p:txBody>
          <a:bodyPr wrap="square" rtlCol="0">
            <a:spAutoFit/>
          </a:bodyPr>
          <a:lstStyle/>
          <a:p>
            <a:pPr algn="ct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a:t>
            </a:r>
            <a:r>
              <a:rPr lang="en-US" sz="2000" b="1" dirty="0" smtClean="0">
                <a:solidFill>
                  <a:srgbClr val="FF0000"/>
                </a:solidFill>
                <a:latin typeface="Californian FB" pitchFamily="18" charset="0"/>
              </a:rPr>
              <a:t>Complete</a:t>
            </a:r>
            <a:r>
              <a:rPr lang="en-US" sz="2000" b="1" dirty="0" smtClean="0">
                <a:latin typeface="Californian FB" pitchFamily="18" charset="0"/>
              </a:rPr>
              <a:t> and Amendment Impetus)</a:t>
            </a:r>
          </a:p>
          <a:p>
            <a:pPr algn="ctr"/>
            <a:endParaRPr lang="en-US" sz="2000" b="1" dirty="0" smtClean="0">
              <a:latin typeface="Californian FB" pitchFamily="18" charset="0"/>
            </a:endParaRPr>
          </a:p>
          <a:p>
            <a:pPr marL="342900" indent="-342900">
              <a:buFont typeface="Wingdings" pitchFamily="2" charset="2"/>
              <a:buChar char="ü"/>
            </a:pPr>
            <a:r>
              <a:rPr lang="en-US" sz="2400" dirty="0" smtClean="0"/>
              <a:t>Provided technical assistance to schools and shared expectations for Focus and Priority Schools and how schools would be monitored.</a:t>
            </a:r>
          </a:p>
          <a:p>
            <a:pPr marL="800100" lvl="1" indent="-342900">
              <a:buFont typeface="Wingdings" pitchFamily="2" charset="2"/>
              <a:buChar char="ü"/>
            </a:pPr>
            <a:r>
              <a:rPr lang="en-US" sz="2400" dirty="0" smtClean="0"/>
              <a:t>December 2013:  6 Regional Meetings for all Focus and Priority School Leadership Teams (Central Indianapolis, West Indianapolis, Elkhart, Merrillville, Bedford, and Evansville) Partnered with the M.A. Rooney Foundation and provided data analysis tools.</a:t>
            </a:r>
            <a:endParaRPr lang="en-US" sz="2400" dirty="0"/>
          </a:p>
          <a:p>
            <a:pPr algn="ctr"/>
            <a:endParaRPr lang="en-US" sz="2400" dirty="0" smtClean="0"/>
          </a:p>
        </p:txBody>
      </p:sp>
    </p:spTree>
    <p:extLst>
      <p:ext uri="{BB962C8B-B14F-4D97-AF65-F5344CB8AC3E}">
        <p14:creationId xmlns:p14="http://schemas.microsoft.com/office/powerpoint/2010/main" val="41751401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8229600" cy="692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3174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7633" y="992646"/>
            <a:ext cx="5943600" cy="572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8849" y="150167"/>
            <a:ext cx="8077200" cy="830997"/>
          </a:xfrm>
          <a:prstGeom prst="rect">
            <a:avLst/>
          </a:prstGeom>
          <a:noFill/>
        </p:spPr>
        <p:txBody>
          <a:bodyPr wrap="square" rtlCol="0">
            <a:spAutoFit/>
          </a:bodyPr>
          <a:lstStyle/>
          <a:p>
            <a:r>
              <a:rPr lang="en-US" sz="2400" dirty="0" smtClean="0"/>
              <a:t>Excerpt from Memo sent on December 2, 2013, to Principals and Superintendents of Focus and Priority Schools</a:t>
            </a:r>
            <a:endParaRPr lang="en-US" sz="2400" dirty="0"/>
          </a:p>
        </p:txBody>
      </p:sp>
    </p:spTree>
    <p:extLst>
      <p:ext uri="{BB962C8B-B14F-4D97-AF65-F5344CB8AC3E}">
        <p14:creationId xmlns:p14="http://schemas.microsoft.com/office/powerpoint/2010/main" val="40373328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4914" y="2209800"/>
            <a:ext cx="7620000" cy="4462760"/>
          </a:xfrm>
          <a:prstGeom prst="rect">
            <a:avLst/>
          </a:prstGeom>
          <a:noFill/>
        </p:spPr>
        <p:txBody>
          <a:bodyPr wrap="square" rtlCol="0">
            <a:spAutoFit/>
          </a:bodyPr>
          <a:lstStyle/>
          <a:p>
            <a:pPr algn="ctr"/>
            <a:r>
              <a:rPr lang="en-US" sz="2800" b="1" dirty="0" smtClean="0">
                <a:solidFill>
                  <a:srgbClr val="FF0000"/>
                </a:solidFill>
                <a:latin typeface="Californian FB" pitchFamily="18" charset="0"/>
              </a:rPr>
              <a:t>Next Steps </a:t>
            </a:r>
            <a:r>
              <a:rPr lang="en-US" sz="2000" b="1" dirty="0" smtClean="0">
                <a:latin typeface="Californian FB" pitchFamily="18" charset="0"/>
              </a:rPr>
              <a:t>Designed in Consultation with USED since Monitoring</a:t>
            </a:r>
          </a:p>
          <a:p>
            <a:pPr algn="ctr"/>
            <a:r>
              <a:rPr lang="en-US" sz="2000" b="1" dirty="0" smtClean="0">
                <a:latin typeface="Californian FB" pitchFamily="18" charset="0"/>
              </a:rPr>
              <a:t>(Work Outlined to be Complete and Amendment Impetus)</a:t>
            </a:r>
          </a:p>
          <a:p>
            <a:pPr marL="342900" indent="-342900">
              <a:buFont typeface="Wingdings" pitchFamily="2" charset="2"/>
              <a:buChar char="ü"/>
            </a:pPr>
            <a:endParaRPr lang="en-US" sz="2400" dirty="0"/>
          </a:p>
          <a:p>
            <a:pPr marL="342900" indent="-342900">
              <a:buFont typeface="Wingdings" pitchFamily="2" charset="2"/>
              <a:buChar char="ü"/>
            </a:pPr>
            <a:r>
              <a:rPr lang="en-US" sz="2400" dirty="0" smtClean="0"/>
              <a:t>Best Practice Interventions will be provided to schools within each Turnaround Principle to guide selection. (This process was initiated in March and needs to be completed.)</a:t>
            </a:r>
          </a:p>
          <a:p>
            <a:pPr marL="342900" indent="-342900">
              <a:buFont typeface="Wingdings" pitchFamily="2" charset="2"/>
              <a:buChar char="ü"/>
            </a:pPr>
            <a:r>
              <a:rPr lang="en-US" sz="2400" dirty="0" smtClean="0"/>
              <a:t>All documents will be reviewed this summer for potential revisions.</a:t>
            </a:r>
          </a:p>
          <a:p>
            <a:pPr marL="342900" indent="-342900">
              <a:buFont typeface="Wingdings" pitchFamily="2" charset="2"/>
              <a:buChar char="ü"/>
            </a:pPr>
            <a:r>
              <a:rPr lang="en-US" sz="2400" dirty="0" smtClean="0"/>
              <a:t>Further conversations are needed around the concept of “implemented with fidelity vs. achieving results”</a:t>
            </a:r>
          </a:p>
        </p:txBody>
      </p:sp>
    </p:spTree>
    <p:extLst>
      <p:ext uri="{BB962C8B-B14F-4D97-AF65-F5344CB8AC3E}">
        <p14:creationId xmlns:p14="http://schemas.microsoft.com/office/powerpoint/2010/main" val="3692127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286000"/>
            <a:ext cx="7620000" cy="2492990"/>
          </a:xfrm>
          <a:prstGeom prst="rect">
            <a:avLst/>
          </a:prstGeom>
          <a:noFill/>
        </p:spPr>
        <p:txBody>
          <a:bodyPr wrap="square" rtlCol="0">
            <a:spAutoFit/>
          </a:bodyPr>
          <a:lstStyle/>
          <a:p>
            <a:pPr algn="ctr"/>
            <a:r>
              <a:rPr lang="en-US" sz="5400" dirty="0" smtClean="0">
                <a:latin typeface="Californian FB" pitchFamily="18" charset="0"/>
              </a:rPr>
              <a:t>Focus Schools</a:t>
            </a:r>
          </a:p>
          <a:p>
            <a:pPr algn="ctr"/>
            <a:r>
              <a:rPr lang="en-US" sz="5400" dirty="0" smtClean="0">
                <a:latin typeface="Californian FB" pitchFamily="18" charset="0"/>
              </a:rPr>
              <a:t>(2.E)</a:t>
            </a:r>
          </a:p>
          <a:p>
            <a:pPr algn="ctr"/>
            <a:endParaRPr lang="en-US" sz="2400" dirty="0"/>
          </a:p>
          <a:p>
            <a:pPr algn="ctr"/>
            <a:endParaRPr lang="en-US" sz="2400" dirty="0" smtClean="0"/>
          </a:p>
        </p:txBody>
      </p:sp>
    </p:spTree>
    <p:extLst>
      <p:ext uri="{BB962C8B-B14F-4D97-AF65-F5344CB8AC3E}">
        <p14:creationId xmlns:p14="http://schemas.microsoft.com/office/powerpoint/2010/main" val="42187531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800" y="2057400"/>
            <a:ext cx="8534400" cy="3662541"/>
          </a:xfrm>
          <a:prstGeom prst="rect">
            <a:avLst/>
          </a:prstGeom>
          <a:noFill/>
        </p:spPr>
        <p:txBody>
          <a:bodyPr wrap="square" rtlCol="0">
            <a:spAutoFit/>
          </a:bodyPr>
          <a:lstStyle/>
          <a:p>
            <a:pPr algn="ctr"/>
            <a:r>
              <a:rPr lang="en-US" sz="4000" dirty="0" smtClean="0">
                <a:latin typeface="Californian FB" pitchFamily="18" charset="0"/>
              </a:rPr>
              <a:t>Waiver 2012</a:t>
            </a:r>
          </a:p>
          <a:p>
            <a:pPr marL="342900" lvl="0" indent="-342900">
              <a:buFont typeface="Wingdings" pitchFamily="2" charset="2"/>
              <a:buChar char="ü"/>
            </a:pPr>
            <a:r>
              <a:rPr lang="en-US" sz="2400" dirty="0" smtClean="0"/>
              <a:t>Ensure </a:t>
            </a:r>
            <a:r>
              <a:rPr lang="en-US" sz="2400" dirty="0"/>
              <a:t>that each LEA implements interventions in focus schools based on reviews of the specific academic needs of the school and its students</a:t>
            </a:r>
          </a:p>
          <a:p>
            <a:pPr marL="342900" lvl="0" indent="-342900">
              <a:buFont typeface="Wingdings" pitchFamily="2" charset="2"/>
              <a:buChar char="ü"/>
            </a:pPr>
            <a:r>
              <a:rPr lang="en-US" sz="2400" dirty="0" smtClean="0"/>
              <a:t>implement </a:t>
            </a:r>
            <a:r>
              <a:rPr lang="en-US" sz="2400" dirty="0"/>
              <a:t>a school improvement process of sufficient quality to ensure that interventions selected to address reasons for identification of focus schools are implemented</a:t>
            </a:r>
          </a:p>
          <a:p>
            <a:pPr marL="342900" indent="-342900">
              <a:buFont typeface="Wingdings" pitchFamily="2" charset="2"/>
              <a:buChar char="ü"/>
            </a:pPr>
            <a:r>
              <a:rPr lang="en-US" sz="2400" dirty="0"/>
              <a:t>LEA and IDOE accountability plans and implementation status reports </a:t>
            </a:r>
            <a:r>
              <a:rPr lang="en-US" sz="2400" dirty="0" smtClean="0"/>
              <a:t>adequately align </a:t>
            </a:r>
            <a:r>
              <a:rPr lang="en-US" sz="2400" dirty="0"/>
              <a:t>with each </a:t>
            </a:r>
            <a:r>
              <a:rPr lang="en-US" sz="2400" dirty="0" smtClean="0"/>
              <a:t>other</a:t>
            </a:r>
          </a:p>
        </p:txBody>
      </p:sp>
    </p:spTree>
    <p:extLst>
      <p:ext uri="{BB962C8B-B14F-4D97-AF65-F5344CB8AC3E}">
        <p14:creationId xmlns:p14="http://schemas.microsoft.com/office/powerpoint/2010/main" val="5346071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752600"/>
          </a:xfrm>
          <a:prstGeom prst="rect">
            <a:avLst/>
          </a:prstGeom>
        </p:spPr>
      </p:pic>
      <p:sp>
        <p:nvSpPr>
          <p:cNvPr id="8" name="Rectangle 7"/>
          <p:cNvSpPr/>
          <p:nvPr/>
        </p:nvSpPr>
        <p:spPr>
          <a:xfrm>
            <a:off x="0" y="1778876"/>
            <a:ext cx="9144000" cy="2023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1981200"/>
            <a:ext cx="7620000" cy="1323439"/>
          </a:xfrm>
          <a:prstGeom prst="rect">
            <a:avLst/>
          </a:prstGeom>
          <a:noFill/>
        </p:spPr>
        <p:txBody>
          <a:bodyPr wrap="square" rtlCol="0">
            <a:spAutoFit/>
          </a:bodyPr>
          <a:lstStyle/>
          <a:p>
            <a:pPr algn="ctr"/>
            <a:r>
              <a:rPr lang="en-US" sz="3200" b="1" dirty="0" smtClean="0">
                <a:latin typeface="Californian FB" pitchFamily="18" charset="0"/>
              </a:rPr>
              <a:t>Next Steps Outlined in Monitoring</a:t>
            </a:r>
          </a:p>
          <a:p>
            <a:pPr algn="ctr"/>
            <a:endParaRPr lang="en-US" sz="2400" dirty="0"/>
          </a:p>
          <a:p>
            <a:pPr algn="ctr"/>
            <a:endParaRPr lang="en-US" sz="2400" dirty="0" smtClean="0"/>
          </a:p>
        </p:txBody>
      </p:sp>
      <p:sp>
        <p:nvSpPr>
          <p:cNvPr id="2" name="Rectangle 1"/>
          <p:cNvSpPr/>
          <p:nvPr/>
        </p:nvSpPr>
        <p:spPr>
          <a:xfrm>
            <a:off x="393526" y="2642919"/>
            <a:ext cx="8382000" cy="2308324"/>
          </a:xfrm>
          <a:prstGeom prst="rect">
            <a:avLst/>
          </a:prstGeom>
        </p:spPr>
        <p:txBody>
          <a:bodyPr wrap="square">
            <a:spAutoFit/>
          </a:bodyPr>
          <a:lstStyle/>
          <a:p>
            <a:pPr marL="457200" indent="-457200">
              <a:buFont typeface="+mj-lt"/>
              <a:buAutoNum type="arabicParenR"/>
            </a:pPr>
            <a:endParaRPr lang="en-US" sz="2400" dirty="0" smtClean="0"/>
          </a:p>
          <a:p>
            <a:r>
              <a:rPr lang="en-US" sz="2400" dirty="0" smtClean="0"/>
              <a:t>As </a:t>
            </a:r>
            <a:r>
              <a:rPr lang="en-US" sz="2400" dirty="0"/>
              <a:t>part of its ESEA flexibility extension request, IDOE will submit a high-quality plan for adjusting and aligning its SIP and monitoring processes to facilitate the determination of whether its focus schools are implementing those interventions selected based on the performance of its lowest-performing ESEA subgroups</a:t>
            </a:r>
            <a:r>
              <a:rPr lang="en-US" sz="2400" dirty="0" smtClean="0"/>
              <a:t>.</a:t>
            </a:r>
          </a:p>
        </p:txBody>
      </p:sp>
    </p:spTree>
    <p:extLst>
      <p:ext uri="{BB962C8B-B14F-4D97-AF65-F5344CB8AC3E}">
        <p14:creationId xmlns:p14="http://schemas.microsoft.com/office/powerpoint/2010/main" val="455131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TotalTime>
  <Words>7224</Words>
  <Application>Microsoft Office PowerPoint</Application>
  <PresentationFormat>On-screen Show (4:3)</PresentationFormat>
  <Paragraphs>1035</Paragraphs>
  <Slides>122</Slides>
  <Notes>59</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122</vt:i4>
      </vt:variant>
    </vt:vector>
  </HeadingPairs>
  <TitlesOfParts>
    <vt:vector size="130" baseType="lpstr">
      <vt:lpstr>Office Theme</vt:lpstr>
      <vt:lpstr>1_Office Theme</vt:lpstr>
      <vt:lpstr>2_Office Theme</vt:lpstr>
      <vt:lpstr>3_Office Theme</vt:lpstr>
      <vt:lpstr>5_Office Theme</vt:lpstr>
      <vt:lpstr>4_Office Theme</vt:lpstr>
      <vt:lpstr>6_Office Theme</vt:lpstr>
      <vt:lpstr>Document</vt:lpstr>
      <vt:lpstr>Indiana ESEA  Flexibility Waiver</vt:lpstr>
      <vt:lpstr>Background -Indiana was a part of cohort 1 -Why cohort 1? -USED Approval February 2012 -Approval through 2013-14 School Year -USED issued option for one year extension to all SEAs</vt:lpstr>
      <vt:lpstr>    What Flexibility Provides for States  -The NCLB waiver primarily provides the state with flexibility across three dimensions:   1. States can utilize its own state accountability system-our A-F system-for purposes of both federal and state accountability, instead of using both the AYP system and also the A-F system;  </vt:lpstr>
      <vt:lpstr>  2. Indiana has flexibility at the state level to allocate federal Title I funds to support out D and F schools  3. Schools have full flexibility at he local level to utilize Title 1 funds to improve academic performance  Note:  -AYP represents the annual academic performance targets in reading and math that the state, school districts and schools must reach to be considered on track for 100% proficiency -Section 1111(b)(2)(F) of the ESEA Act of 1965, as amended by the Federal NCLB Act of 1002 requires each state to establish a timeline for adequate yearly process. The timeline must ensure that not later than the 2014-15 school year, all students will meet or exceed the state's standards for academic proficiency.  </vt:lpstr>
      <vt:lpstr>Goals of Flexibility as Outlined by USED -will provide educators and State and local leaders with flexibility regarding specific requirements of the No Child Left Behind Act of 2001 (NCLB) in exchange for rigorous and comprehensive State-Developed plans designed to improve educational outcomes for all students, close achievement gaps, increase equity, and improve the quality of instruction.</vt:lpstr>
      <vt:lpstr>Goals of Flexibility as Outlined by USED -flexibility is intended to build on and support the significant State and local reform efforts already underway in critical areas such as transition to college-and career-ready standards and assessments; developing systems of differentiated recognition, accountability , and support; and evaluating and supporting teacher and principal effectiveness.</vt:lpstr>
      <vt:lpstr>USED Monitoring of State Waivers Desktop/On-Site Monitoring  Part A Part B Part C</vt:lpstr>
      <vt:lpstr> Waiver Design  SEA Systems &amp; Processes:  Monitoring Technical Assistance  Data Collection &amp; Use   Family &amp; Community Engagement and Outreach  Principle 1- College and Career Ready Expectations for All Students  Principle 2- State Developed Differentiated Recognition, Accountability and Support  Principle 3-Supporing Effective Instruction and Leadership</vt:lpstr>
      <vt:lpstr>  Elements Meeting Expectation  SEA Systems &amp; Processes Data Collection &amp; Use  Principle 1 Adopt English Language Proficiency Standards Develop and Administer Alternate Assessments  Principle 2 Develop and Implement a State-Based System of Differentiated Recognition, Accountability, and Support Reward Schools Other Title I Schools State and Local Report Cards   </vt:lpstr>
      <vt:lpstr>  Elements Not Meeting Expectation SEA Systems &amp; Processes Monitoring Technical Assistance Family &amp; Community Engagement and Outreach  Principle 1 Transition to and Implement College-and Career-ready Standards Develop and Administer High-Quality Assessments  Principle 2 Priority Schools Focus Schools  Principle 3 Teacher Evaluation and Support Systems Principal Evaluation and Support Systems  </vt:lpstr>
      <vt:lpstr>PowerPoint Presentation</vt:lpstr>
      <vt:lpstr>Part B Monitoring Reflected…  Conditions being placed on Indiana’s Waiver based upon implementation since approval in February 2012- August 21-22</vt:lpstr>
      <vt:lpstr>Part B Monitoring Reflected…  From USED… “Part B monitoring aims to continue the collaborative relationship begun during the request approval process, provided ED with a deeper understanding of each SEAs goals and approaches to implementing flexibility…”</vt:lpstr>
      <vt:lpstr>Part B Monitoring Next Steps…  “Indiana will have until 60 days from May, that is Monday, June 30, to submit its extension request for approval of Flexibility through the 2014-2015 school year, which will include its responses to the next steps.”</vt:lpstr>
      <vt:lpstr>Part B Monitoring Next Steps  -Indiana as an assigned USED technical team  -USED technical team lead has been an ongoing collaborative partner with IDOE  -According to USED same team lead will act as our point person for planning calls, and for ongoing technical assistance on submitted amendment draft work</vt:lpstr>
      <vt:lpstr>Timeline  5/14/14    Submit hierarchical call schedule to USED   5/16/14 - 6/6/14  Twice weekly USED Topic Specific Calls  Deadline of Draft on Topic to USED within 2 weeks of call  6/4/14 Formal  Update Presentation to State Board of Education  6/20/14 Complete Body of Work Deadline for Final Edit to Superintendent of Public Instruction  6/25/14 Submission to USED</vt:lpstr>
      <vt:lpstr>Response Options from USED  Option 1-Full Approval* Option 2- Conditional Option 3-High Risk Status Option 3- Revocation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The 8 Turnaround Principles</vt:lpstr>
      <vt:lpstr>Indicators for Turnaround Principle 1:  Ensuring Strong Leadership</vt:lpstr>
      <vt:lpstr>Monitoring Rubric for Priority Schools</vt:lpstr>
      <vt:lpstr>PowerPoint Presentation</vt:lpstr>
      <vt:lpstr>PowerPoint Presentation</vt:lpstr>
      <vt:lpstr>PowerPoint Presentation</vt:lpstr>
      <vt:lpstr>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 from IDOE to school leadership:   Approved</vt:lpstr>
      <vt:lpstr>Response from IDOE to school leadership:   Not Approved</vt:lpstr>
      <vt:lpstr>Response from IDOE to school leadership following resubmittal:   Not Approved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and Principal Evaluation and Support Systems (3.B)</vt:lpstr>
      <vt:lpstr>Waiver 2012</vt:lpstr>
      <vt:lpstr>Next Steps Outlined in Monitoring Report</vt:lpstr>
      <vt:lpstr>Designed in Consultation with USED since Monitoring  (Work Complete and Amendment Impetus)</vt:lpstr>
      <vt:lpstr>Designed in Consultation with USED since Monitoring  (Work Complete and Amendment Impetus)</vt:lpstr>
      <vt:lpstr>Designed in Consultation with USED since Monitoring  (Work Complete and Amendment Impetus)</vt:lpstr>
      <vt:lpstr>Next Steps Designed in Consultation with USED since Monitoring (Work Outlined to be Complete and Amendment Impetus)</vt:lpstr>
      <vt:lpstr>Next Steps Designed in Consultation with USED since Monitoring (Work Outlined to be Complete and Amendment Impetus)</vt:lpstr>
      <vt:lpstr>Next Steps Designed in Consultation with USED since Monitoring (Work Outlined to be Complete and Amendment Impetus)</vt:lpstr>
      <vt:lpstr>Next Steps Designed in Consultation with USED since Monitoring (Work Outlined to be Complete and Amendment Impetus)</vt:lpstr>
      <vt:lpstr>Next Steps Designed in Consultation with USED since Monitoring (Work Outlined to be Complete and Amendment Impetus)</vt:lpstr>
      <vt:lpstr>        Expectations from USED  -Receive Waiver Amendments/High Quality Plans no later than  June 30, 2014  -3 Documents Required  1. Chart of amendments 2. Amendments/High Quality Plans 3. Red Line Copy Linking Amendments/High Quality Plans to Waiver of 2012</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Shockey</dc:creator>
  <cp:lastModifiedBy>Danielle Shockey</cp:lastModifiedBy>
  <cp:revision>39</cp:revision>
  <cp:lastPrinted>2014-05-08T13:49:08Z</cp:lastPrinted>
  <dcterms:created xsi:type="dcterms:W3CDTF">2014-05-08T13:44:11Z</dcterms:created>
  <dcterms:modified xsi:type="dcterms:W3CDTF">2014-05-13T15:35:45Z</dcterms:modified>
</cp:coreProperties>
</file>