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94" r:id="rId3"/>
    <p:sldId id="258" r:id="rId4"/>
    <p:sldId id="259" r:id="rId5"/>
    <p:sldId id="260" r:id="rId6"/>
    <p:sldId id="265" r:id="rId7"/>
    <p:sldId id="287" r:id="rId8"/>
    <p:sldId id="289" r:id="rId9"/>
    <p:sldId id="286" r:id="rId10"/>
    <p:sldId id="288" r:id="rId11"/>
    <p:sldId id="291" r:id="rId12"/>
    <p:sldId id="282" r:id="rId13"/>
    <p:sldId id="293" r:id="rId14"/>
    <p:sldId id="283" r:id="rId15"/>
    <p:sldId id="292" r:id="rId16"/>
    <p:sldId id="2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6]" lastIdx="1" clrIdx="6">
    <p:extLst/>
  </p:cmAuthor>
  <p:cmAuthor id="1" name="Cassandra Cole" initials="" lastIdx="1" clrIdx="0"/>
  <p:cmAuthor id="8" name="Microsoft Office User" initials="Office [7]" lastIdx="1" clrIdx="7">
    <p:extLst/>
  </p:cmAuthor>
  <p:cmAuthor id="2" name="Microsoft Office User" initials="Office" lastIdx="1" clrIdx="1">
    <p:extLst/>
  </p:cmAuthor>
  <p:cmAuthor id="3" name="Microsoft Office User" initials="Office [2]" lastIdx="1" clrIdx="2">
    <p:extLst/>
  </p:cmAuthor>
  <p:cmAuthor id="4" name="Microsoft Office User" initials="Office [3]" lastIdx="1" clrIdx="3">
    <p:extLst/>
  </p:cmAuthor>
  <p:cmAuthor id="5" name="Microsoft Office User" initials="Office [4]" lastIdx="1" clrIdx="4">
    <p:extLst/>
  </p:cmAuthor>
  <p:cmAuthor id="6" name="Microsoft Office User" initials="Office [5]"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46"/>
    <p:restoredTop sz="93233"/>
  </p:normalViewPr>
  <p:slideViewPr>
    <p:cSldViewPr snapToGrid="0" snapToObjects="1">
      <p:cViewPr varScale="1">
        <p:scale>
          <a:sx n="72" d="100"/>
          <a:sy n="72" d="100"/>
        </p:scale>
        <p:origin x="8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E6C0F-11D5-3645-B9D4-D237CBC7EE93}"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399BE673-B5FF-B244-B9AC-543D0673AE8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E6C0F-11D5-3645-B9D4-D237CBC7EE93}"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5E6C0F-11D5-3645-B9D4-D237CBC7EE93}"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5E6C0F-11D5-3645-B9D4-D237CBC7EE93}" type="datetimeFigureOut">
              <a:rPr lang="en-US" smtClean="0"/>
              <a:t>5/31/17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5E6C0F-11D5-3645-B9D4-D237CBC7EE93}" type="datetimeFigureOut">
              <a:rPr lang="en-US" smtClean="0"/>
              <a:t>5/31/17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E6C0F-11D5-3645-B9D4-D237CBC7EE93}" type="datetimeFigureOut">
              <a:rPr lang="en-US" smtClean="0"/>
              <a:t>5/31/17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E6C0F-11D5-3645-B9D4-D237CBC7EE93}"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E6C0F-11D5-3645-B9D4-D237CBC7EE93}"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99BE673-B5FF-B244-B9AC-543D0673AE8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5E6C0F-11D5-3645-B9D4-D237CBC7EE93}" type="datetimeFigureOut">
              <a:rPr lang="en-US" smtClean="0"/>
              <a:t>5/31/17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9BE673-B5FF-B244-B9AC-543D0673AE8F}" type="slidenum">
              <a:rPr lang="en-US" smtClean="0"/>
              <a:t>‹#›</a:t>
            </a:fld>
            <a:endParaRPr lang="en-US" dirty="0"/>
          </a:p>
        </p:txBody>
      </p:sp>
    </p:spTree>
    <p:extLst>
      <p:ext uri="{BB962C8B-B14F-4D97-AF65-F5344CB8AC3E}">
        <p14:creationId xmlns:p14="http://schemas.microsoft.com/office/powerpoint/2010/main" val="149717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7864" y="4460544"/>
            <a:ext cx="5458968" cy="1048684"/>
          </a:xfrm>
        </p:spPr>
        <p:txBody>
          <a:bodyPr>
            <a:normAutofit fontScale="90000"/>
          </a:bodyPr>
          <a:lstStyle/>
          <a:p>
            <a:pPr algn="ctr"/>
            <a:r>
              <a:rPr lang="en-US" sz="4000" dirty="0" smtClean="0"/>
              <a:t/>
            </a:r>
            <a:br>
              <a:rPr lang="en-US" sz="4000" dirty="0" smtClean="0"/>
            </a:br>
            <a:r>
              <a:rPr lang="en-US" sz="4000" dirty="0" smtClean="0"/>
              <a:t>Sarah Pies</a:t>
            </a:r>
            <a:br>
              <a:rPr lang="en-US" sz="4000" dirty="0" smtClean="0"/>
            </a:br>
            <a:r>
              <a:rPr lang="en-US" sz="4000" dirty="0" smtClean="0"/>
              <a:t>Sandi Cole</a:t>
            </a:r>
            <a:br>
              <a:rPr lang="en-US" sz="4000" dirty="0" smtClean="0"/>
            </a:br>
            <a:r>
              <a:rPr lang="en-US" sz="4000" dirty="0" smtClean="0"/>
              <a:t>Hardy Murphy</a:t>
            </a:r>
            <a:br>
              <a:rPr lang="en-US" sz="4000" dirty="0" smtClean="0"/>
            </a:br>
            <a:endParaRPr lang="en-US" sz="4000" dirty="0"/>
          </a:p>
        </p:txBody>
      </p:sp>
      <p:sp>
        <p:nvSpPr>
          <p:cNvPr id="3" name="Subtitle 2"/>
          <p:cNvSpPr>
            <a:spLocks noGrp="1"/>
          </p:cNvSpPr>
          <p:nvPr>
            <p:ph type="subTitle" idx="1"/>
          </p:nvPr>
        </p:nvSpPr>
        <p:spPr>
          <a:xfrm>
            <a:off x="4724400" y="5568696"/>
            <a:ext cx="5458968" cy="621792"/>
          </a:xfrm>
        </p:spPr>
        <p:txBody>
          <a:bodyPr>
            <a:normAutofit/>
          </a:bodyPr>
          <a:lstStyle/>
          <a:p>
            <a:pPr algn="ctr"/>
            <a:r>
              <a:rPr lang="en-US" sz="1800" b="1" dirty="0"/>
              <a:t>Indiana University</a:t>
            </a:r>
          </a:p>
        </p:txBody>
      </p:sp>
      <p:sp>
        <p:nvSpPr>
          <p:cNvPr id="4" name="TextBox 3"/>
          <p:cNvSpPr txBox="1"/>
          <p:nvPr/>
        </p:nvSpPr>
        <p:spPr>
          <a:xfrm>
            <a:off x="1884217" y="696038"/>
            <a:ext cx="10140398" cy="2123658"/>
          </a:xfrm>
          <a:prstGeom prst="rect">
            <a:avLst/>
          </a:prstGeom>
          <a:noFill/>
        </p:spPr>
        <p:txBody>
          <a:bodyPr wrap="square" rtlCol="0">
            <a:spAutoFit/>
          </a:bodyPr>
          <a:lstStyle/>
          <a:p>
            <a:pPr algn="ctr"/>
            <a:r>
              <a:rPr lang="en-US" sz="3600" b="1" i="1" dirty="0" smtClean="0"/>
              <a:t>Educators </a:t>
            </a:r>
            <a:r>
              <a:rPr lang="en-US" sz="3600" b="1" i="1" dirty="0"/>
              <a:t>Perceptions of </a:t>
            </a:r>
            <a:endParaRPr lang="en-US" sz="3600" b="1" i="1" dirty="0" smtClean="0"/>
          </a:p>
          <a:p>
            <a:pPr algn="ctr"/>
            <a:r>
              <a:rPr lang="en-US" sz="3600" b="1" i="1" dirty="0" smtClean="0"/>
              <a:t>Indiana’s </a:t>
            </a:r>
            <a:r>
              <a:rPr lang="en-US" sz="3600" b="1" i="1" dirty="0"/>
              <a:t>Teacher Evaluation Law: </a:t>
            </a:r>
            <a:endParaRPr lang="en-US" sz="3600" b="1" i="1" dirty="0" smtClean="0"/>
          </a:p>
          <a:p>
            <a:pPr algn="ctr"/>
            <a:r>
              <a:rPr lang="en-US" sz="3600" b="1" i="1" dirty="0" smtClean="0"/>
              <a:t>A </a:t>
            </a:r>
            <a:r>
              <a:rPr lang="en-US" sz="3600" b="1" i="1" dirty="0"/>
              <a:t>Follow up to 2014 Survey</a:t>
            </a:r>
          </a:p>
          <a:p>
            <a:pPr algn="ctr"/>
            <a:endParaRPr lang="en-US" sz="2400" dirty="0">
              <a:solidFill>
                <a:srgbClr val="FFFFFF"/>
              </a:solidFill>
            </a:endParaRPr>
          </a:p>
        </p:txBody>
      </p:sp>
    </p:spTree>
    <p:extLst>
      <p:ext uri="{BB962C8B-B14F-4D97-AF65-F5344CB8AC3E}">
        <p14:creationId xmlns:p14="http://schemas.microsoft.com/office/powerpoint/2010/main" val="1571485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8" y="0"/>
            <a:ext cx="10018713" cy="782782"/>
          </a:xfrm>
        </p:spPr>
        <p:txBody>
          <a:bodyPr/>
          <a:lstStyle/>
          <a:p>
            <a:r>
              <a:rPr lang="en-US" b="1" dirty="0" smtClean="0"/>
              <a:t>Years of Experience for Teachers </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9956325"/>
              </p:ext>
            </p:extLst>
          </p:nvPr>
        </p:nvGraphicFramePr>
        <p:xfrm>
          <a:off x="1916114" y="782782"/>
          <a:ext cx="9155100" cy="2609088"/>
        </p:xfrm>
        <a:graphic>
          <a:graphicData uri="http://schemas.openxmlformats.org/drawingml/2006/table">
            <a:tbl>
              <a:tblPr firstRow="1" firstCol="1" bandRow="1">
                <a:tableStyleId>{5C22544A-7EE6-4342-B048-85BDC9FD1C3A}</a:tableStyleId>
              </a:tblPr>
              <a:tblGrid>
                <a:gridCol w="3051700">
                  <a:extLst>
                    <a:ext uri="{9D8B030D-6E8A-4147-A177-3AD203B41FA5}">
                      <a16:colId xmlns:a16="http://schemas.microsoft.com/office/drawing/2014/main" xmlns="" val="1816140195"/>
                    </a:ext>
                  </a:extLst>
                </a:gridCol>
                <a:gridCol w="3051700">
                  <a:extLst>
                    <a:ext uri="{9D8B030D-6E8A-4147-A177-3AD203B41FA5}">
                      <a16:colId xmlns:a16="http://schemas.microsoft.com/office/drawing/2014/main" xmlns="" val="2583567056"/>
                    </a:ext>
                  </a:extLst>
                </a:gridCol>
                <a:gridCol w="3051700">
                  <a:extLst>
                    <a:ext uri="{9D8B030D-6E8A-4147-A177-3AD203B41FA5}">
                      <a16:colId xmlns:a16="http://schemas.microsoft.com/office/drawing/2014/main" xmlns="" val="2307790212"/>
                    </a:ext>
                  </a:extLst>
                </a:gridCol>
              </a:tblGrid>
              <a:tr h="216535">
                <a:tc gridSpan="3">
                  <a:txBody>
                    <a:bodyPr/>
                    <a:lstStyle/>
                    <a:p>
                      <a:pPr marL="0" marR="0" algn="ctr">
                        <a:lnSpc>
                          <a:spcPct val="107000"/>
                        </a:lnSpc>
                        <a:spcBef>
                          <a:spcPts val="0"/>
                        </a:spcBef>
                        <a:spcAft>
                          <a:spcPts val="0"/>
                        </a:spcAft>
                      </a:pPr>
                      <a:r>
                        <a:rPr lang="en-US" sz="2000" dirty="0" smtClean="0">
                          <a:effectLst/>
                        </a:rPr>
                        <a:t>2016</a:t>
                      </a:r>
                      <a:r>
                        <a:rPr lang="en-US" sz="2000" baseline="0" dirty="0" smtClean="0">
                          <a:effectLst/>
                        </a:rPr>
                        <a:t>  </a:t>
                      </a:r>
                      <a:r>
                        <a:rPr lang="en-US" sz="2000" dirty="0" smtClean="0">
                          <a:effectLst/>
                        </a:rPr>
                        <a:t>Teacher </a:t>
                      </a:r>
                      <a:r>
                        <a:rPr lang="en-US" sz="2000" dirty="0">
                          <a:effectLst/>
                        </a:rPr>
                        <a:t>By Years of Experience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556846022"/>
                  </a:ext>
                </a:extLst>
              </a:tr>
              <a:tr h="165100">
                <a:tc>
                  <a:txBody>
                    <a:bodyPr/>
                    <a:lstStyle/>
                    <a:p>
                      <a:pPr marL="0" marR="0" algn="l">
                        <a:lnSpc>
                          <a:spcPct val="107000"/>
                        </a:lnSpc>
                        <a:spcBef>
                          <a:spcPts val="0"/>
                        </a:spcBef>
                        <a:spcAft>
                          <a:spcPts val="0"/>
                        </a:spcAft>
                      </a:pPr>
                      <a:r>
                        <a:rPr lang="en-US" sz="2000" dirty="0">
                          <a:effectLst/>
                        </a:rPr>
                        <a:t>Years of Experience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Percentage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Count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8839485"/>
                  </a:ext>
                </a:extLst>
              </a:tr>
              <a:tr h="159385">
                <a:tc>
                  <a:txBody>
                    <a:bodyPr/>
                    <a:lstStyle/>
                    <a:p>
                      <a:pPr marL="0" marR="0" algn="l">
                        <a:lnSpc>
                          <a:spcPct val="107000"/>
                        </a:lnSpc>
                        <a:spcBef>
                          <a:spcPts val="0"/>
                        </a:spcBef>
                        <a:spcAft>
                          <a:spcPts val="0"/>
                        </a:spcAft>
                      </a:pPr>
                      <a:r>
                        <a:rPr lang="en-US" sz="2000" dirty="0">
                          <a:effectLst/>
                        </a:rPr>
                        <a:t>Less than 4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94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04213661"/>
                  </a:ext>
                </a:extLst>
              </a:tr>
              <a:tr h="153670">
                <a:tc>
                  <a:txBody>
                    <a:bodyPr/>
                    <a:lstStyle/>
                    <a:p>
                      <a:pPr marL="0" marR="0" algn="l">
                        <a:lnSpc>
                          <a:spcPct val="107000"/>
                        </a:lnSpc>
                        <a:spcBef>
                          <a:spcPts val="0"/>
                        </a:spcBef>
                        <a:spcAft>
                          <a:spcPts val="0"/>
                        </a:spcAft>
                      </a:pPr>
                      <a:r>
                        <a:rPr lang="en-US" sz="2000" dirty="0">
                          <a:effectLst/>
                        </a:rPr>
                        <a:t>4-10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258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28576873"/>
                  </a:ext>
                </a:extLst>
              </a:tr>
              <a:tr h="147955">
                <a:tc>
                  <a:txBody>
                    <a:bodyPr/>
                    <a:lstStyle/>
                    <a:p>
                      <a:pPr marL="0" marR="0" algn="l">
                        <a:lnSpc>
                          <a:spcPct val="107000"/>
                        </a:lnSpc>
                        <a:spcBef>
                          <a:spcPts val="0"/>
                        </a:spcBef>
                        <a:spcAft>
                          <a:spcPts val="0"/>
                        </a:spcAft>
                      </a:pPr>
                      <a:r>
                        <a:rPr lang="en-US" sz="2000" dirty="0">
                          <a:effectLst/>
                        </a:rPr>
                        <a:t>11-15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15.5%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186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93968741"/>
                  </a:ext>
                </a:extLst>
              </a:tr>
              <a:tr h="142240">
                <a:tc>
                  <a:txBody>
                    <a:bodyPr/>
                    <a:lstStyle/>
                    <a:p>
                      <a:pPr marL="0" marR="0" algn="l">
                        <a:lnSpc>
                          <a:spcPct val="107000"/>
                        </a:lnSpc>
                        <a:spcBef>
                          <a:spcPts val="0"/>
                        </a:spcBef>
                        <a:spcAft>
                          <a:spcPts val="0"/>
                        </a:spcAft>
                      </a:pPr>
                      <a:r>
                        <a:rPr lang="en-US" sz="2000" dirty="0">
                          <a:effectLst/>
                        </a:rPr>
                        <a:t>16-25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87557353"/>
                  </a:ext>
                </a:extLst>
              </a:tr>
              <a:tr h="142240">
                <a:tc>
                  <a:txBody>
                    <a:bodyPr/>
                    <a:lstStyle/>
                    <a:p>
                      <a:pPr marL="0" marR="0" algn="l">
                        <a:lnSpc>
                          <a:spcPct val="107000"/>
                        </a:lnSpc>
                        <a:spcBef>
                          <a:spcPts val="0"/>
                        </a:spcBef>
                        <a:spcAft>
                          <a:spcPts val="0"/>
                        </a:spcAft>
                      </a:pPr>
                      <a:r>
                        <a:rPr lang="en-US" sz="2000" dirty="0">
                          <a:effectLst/>
                        </a:rPr>
                        <a:t>More than 25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24.7%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296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45733060"/>
                  </a:ext>
                </a:extLst>
              </a:tr>
              <a:tr h="130810">
                <a:tc>
                  <a:txBody>
                    <a:bodyPr/>
                    <a:lstStyle/>
                    <a:p>
                      <a:pPr marL="0" marR="0" algn="l">
                        <a:lnSpc>
                          <a:spcPct val="107000"/>
                        </a:lnSpc>
                        <a:spcBef>
                          <a:spcPts val="0"/>
                        </a:spcBef>
                        <a:spcAft>
                          <a:spcPts val="0"/>
                        </a:spcAft>
                      </a:pPr>
                      <a:r>
                        <a:rPr lang="en-US" sz="20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1198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72832669"/>
                  </a:ext>
                </a:extLst>
              </a:tr>
            </a:tbl>
          </a:graphicData>
        </a:graphic>
      </p:graphicFrame>
      <p:sp>
        <p:nvSpPr>
          <p:cNvPr id="5" name="TextBox 4"/>
          <p:cNvSpPr txBox="1"/>
          <p:nvPr/>
        </p:nvSpPr>
        <p:spPr>
          <a:xfrm>
            <a:off x="1641043" y="3534013"/>
            <a:ext cx="10243127" cy="3323987"/>
          </a:xfrm>
          <a:prstGeom prst="rect">
            <a:avLst/>
          </a:prstGeom>
          <a:noFill/>
        </p:spPr>
        <p:txBody>
          <a:bodyPr wrap="square" rtlCol="0">
            <a:spAutoFit/>
          </a:bodyPr>
          <a:lstStyle/>
          <a:p>
            <a:pPr marL="285750" indent="-285750">
              <a:buFont typeface="Arial" panose="020B0604020202020204" pitchFamily="34" charset="0"/>
              <a:buChar char="•"/>
            </a:pPr>
            <a:r>
              <a:rPr lang="en-US" sz="2400" dirty="0"/>
              <a:t>Overall, the same response patterns associated with years of teacher experience are found in the 2016 and 2014 survey </a:t>
            </a:r>
            <a:r>
              <a:rPr lang="en-US" sz="2400" dirty="0" smtClean="0"/>
              <a:t>responses</a:t>
            </a:r>
          </a:p>
          <a:p>
            <a:endParaRPr lang="en-US" sz="2400" dirty="0"/>
          </a:p>
          <a:p>
            <a:pPr marL="285750" indent="-285750">
              <a:buFont typeface="Arial" panose="020B0604020202020204" pitchFamily="34" charset="0"/>
              <a:buChar char="•"/>
            </a:pPr>
            <a:r>
              <a:rPr lang="en-US" sz="2400" dirty="0" smtClean="0"/>
              <a:t>Teachers </a:t>
            </a:r>
            <a:r>
              <a:rPr lang="en-US" sz="2400" dirty="0"/>
              <a:t>with less than four years of experience are more favorable with their responses than teachers with more than four years of </a:t>
            </a:r>
            <a:r>
              <a:rPr lang="en-US" sz="2400" dirty="0" smtClean="0"/>
              <a:t>experience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The </a:t>
            </a:r>
            <a:r>
              <a:rPr lang="en-US" sz="2400" dirty="0"/>
              <a:t>least favorable survey responses are found with teachers having 16-25 years of experience and 25+ years of </a:t>
            </a:r>
            <a:r>
              <a:rPr lang="en-US" sz="2400" dirty="0" smtClean="0"/>
              <a:t>experience</a:t>
            </a:r>
            <a:endParaRPr lang="en-US" sz="2400" dirty="0"/>
          </a:p>
          <a:p>
            <a:endParaRPr lang="en-US" dirty="0"/>
          </a:p>
        </p:txBody>
      </p:sp>
    </p:spTree>
    <p:extLst>
      <p:ext uri="{BB962C8B-B14F-4D97-AF65-F5344CB8AC3E}">
        <p14:creationId xmlns:p14="http://schemas.microsoft.com/office/powerpoint/2010/main" val="1908714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8263"/>
            <a:ext cx="10018713" cy="755073"/>
          </a:xfrm>
        </p:spPr>
        <p:txBody>
          <a:bodyPr/>
          <a:lstStyle/>
          <a:p>
            <a:r>
              <a:rPr lang="en-US" b="1" dirty="0" smtClean="0"/>
              <a:t>Rurality</a:t>
            </a:r>
            <a:endParaRPr lang="en-US" b="1" dirty="0"/>
          </a:p>
        </p:txBody>
      </p:sp>
      <p:sp>
        <p:nvSpPr>
          <p:cNvPr id="3" name="Content Placeholder 2"/>
          <p:cNvSpPr>
            <a:spLocks noGrp="1"/>
          </p:cNvSpPr>
          <p:nvPr>
            <p:ph idx="1"/>
          </p:nvPr>
        </p:nvSpPr>
        <p:spPr>
          <a:xfrm>
            <a:off x="2563907" y="1234143"/>
            <a:ext cx="8104094" cy="5227781"/>
          </a:xfrm>
        </p:spPr>
        <p:txBody>
          <a:bodyPr>
            <a:normAutofit/>
          </a:bodyPr>
          <a:lstStyle/>
          <a:p>
            <a:r>
              <a:rPr lang="en-US" sz="4000" b="1" i="1" dirty="0"/>
              <a:t>Urban teachers </a:t>
            </a:r>
            <a:r>
              <a:rPr lang="en-US" sz="4000" b="1" i="1" dirty="0" smtClean="0"/>
              <a:t>are less positive in general with teacher evaluation changes than suburban and rural.</a:t>
            </a:r>
            <a:endParaRPr lang="en-US" sz="4000" dirty="0"/>
          </a:p>
        </p:txBody>
      </p:sp>
    </p:spTree>
    <p:extLst>
      <p:ext uri="{BB962C8B-B14F-4D97-AF65-F5344CB8AC3E}">
        <p14:creationId xmlns:p14="http://schemas.microsoft.com/office/powerpoint/2010/main" val="1237023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162331"/>
            <a:ext cx="10409381" cy="1143000"/>
          </a:xfrm>
        </p:spPr>
        <p:txBody>
          <a:bodyPr/>
          <a:lstStyle/>
          <a:p>
            <a:pPr algn="ctr"/>
            <a:r>
              <a:rPr lang="en-US" b="1" dirty="0" smtClean="0"/>
              <a:t>Discussion Points</a:t>
            </a:r>
            <a:endParaRPr lang="en-US" b="1" dirty="0"/>
          </a:p>
        </p:txBody>
      </p:sp>
      <p:sp>
        <p:nvSpPr>
          <p:cNvPr id="3" name="Content Placeholder 2"/>
          <p:cNvSpPr>
            <a:spLocks noGrp="1"/>
          </p:cNvSpPr>
          <p:nvPr>
            <p:ph idx="1"/>
          </p:nvPr>
        </p:nvSpPr>
        <p:spPr>
          <a:xfrm>
            <a:off x="2295161" y="1782410"/>
            <a:ext cx="7112030" cy="5416143"/>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1560056" y="1188313"/>
            <a:ext cx="9947564" cy="6401753"/>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In 2014, superintendents most favorable; 2016 principals most favorable</a:t>
            </a:r>
          </a:p>
          <a:p>
            <a:endParaRPr lang="en-US" sz="2800" dirty="0" smtClean="0"/>
          </a:p>
          <a:p>
            <a:pPr marL="285750" indent="-285750">
              <a:buFont typeface="Arial" panose="020B0604020202020204" pitchFamily="34" charset="0"/>
              <a:buChar char="•"/>
            </a:pPr>
            <a:r>
              <a:rPr lang="en-US" sz="2800" dirty="0" smtClean="0"/>
              <a:t>In 2016, there was a shift </a:t>
            </a:r>
            <a:r>
              <a:rPr lang="en-US" sz="2800" dirty="0"/>
              <a:t>towards a more positive view of the changes in evaluation from teachers, that this improvement is driven by more confidence in their evaluators and the </a:t>
            </a:r>
            <a:r>
              <a:rPr lang="en-US" sz="2800" dirty="0" smtClean="0"/>
              <a:t>process</a:t>
            </a:r>
            <a:endParaRPr lang="en-US" sz="2800" dirty="0"/>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Questions </a:t>
            </a:r>
            <a:r>
              <a:rPr lang="en-US" sz="2800" dirty="0"/>
              <a:t>related to </a:t>
            </a:r>
            <a:r>
              <a:rPr lang="en-US" sz="2800" dirty="0" smtClean="0"/>
              <a:t>linking compensation and student growth to evaluations </a:t>
            </a:r>
            <a:r>
              <a:rPr lang="en-US" sz="2800" dirty="0"/>
              <a:t>across the two survey </a:t>
            </a:r>
            <a:r>
              <a:rPr lang="en-US" sz="2800" dirty="0" smtClean="0"/>
              <a:t>administrations show teachers, principals and superintendents  </a:t>
            </a:r>
            <a:r>
              <a:rPr lang="en-US" sz="2800" dirty="0"/>
              <a:t>still are </a:t>
            </a:r>
            <a:r>
              <a:rPr lang="en-US" sz="2800" dirty="0" smtClean="0"/>
              <a:t>not favorable.</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Teachers still do not believe the changes in teacher evaluation have improved teaching and learning in their districts.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84977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6826" y="146605"/>
            <a:ext cx="10409381" cy="1143000"/>
          </a:xfrm>
        </p:spPr>
        <p:txBody>
          <a:bodyPr/>
          <a:lstStyle/>
          <a:p>
            <a:pPr algn="ctr"/>
            <a:r>
              <a:rPr lang="en-US" b="1" dirty="0" smtClean="0"/>
              <a:t>Discussion Points, Continued</a:t>
            </a:r>
            <a:endParaRPr lang="en-US" b="1" dirty="0"/>
          </a:p>
        </p:txBody>
      </p:sp>
      <p:sp>
        <p:nvSpPr>
          <p:cNvPr id="3" name="Content Placeholder 2"/>
          <p:cNvSpPr>
            <a:spLocks noGrp="1"/>
          </p:cNvSpPr>
          <p:nvPr>
            <p:ph idx="1"/>
          </p:nvPr>
        </p:nvSpPr>
        <p:spPr>
          <a:xfrm>
            <a:off x="2295161" y="1782410"/>
            <a:ext cx="7112030" cy="5416143"/>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1524000" y="796800"/>
            <a:ext cx="10667999" cy="5970865"/>
          </a:xfrm>
          <a:prstGeom prst="rect">
            <a:avLst/>
          </a:prstGeom>
          <a:noFill/>
        </p:spPr>
        <p:txBody>
          <a:bodyPr wrap="square" rtlCol="0">
            <a:spAutoFit/>
          </a:bodyPr>
          <a:lstStyle/>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Teachers </a:t>
            </a:r>
            <a:r>
              <a:rPr lang="en-US" sz="2800" dirty="0"/>
              <a:t>are significantly more agreeable and have more confidence in a number of questions involving their evaluation experiences and the capability of their evaluators in conducting their </a:t>
            </a:r>
            <a:r>
              <a:rPr lang="en-US" sz="2800" dirty="0" smtClean="0"/>
              <a:t>evaluations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Number of years of experience, type of district, and plan development and implementation processes make a difference in how teacher evaluation is perceived.</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a:t>T</a:t>
            </a:r>
            <a:r>
              <a:rPr lang="en-US" sz="2800" dirty="0" smtClean="0"/>
              <a:t>he </a:t>
            </a:r>
            <a:r>
              <a:rPr lang="en-US" sz="2800" dirty="0"/>
              <a:t>difference between INTASS districts is worth noting as evidence for the effectiveness of an affirmative and professionally respectful approach to change and the development and implementation of an evaluation system that is focused on support and success</a:t>
            </a:r>
            <a:endParaRPr lang="en-US" sz="2800" dirty="0" smtClean="0"/>
          </a:p>
          <a:p>
            <a:endParaRPr lang="en-US" dirty="0"/>
          </a:p>
        </p:txBody>
      </p:sp>
    </p:spTree>
    <p:extLst>
      <p:ext uri="{BB962C8B-B14F-4D97-AF65-F5344CB8AC3E}">
        <p14:creationId xmlns:p14="http://schemas.microsoft.com/office/powerpoint/2010/main" val="97942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90236"/>
            <a:ext cx="10018713" cy="755073"/>
          </a:xfrm>
        </p:spPr>
        <p:txBody>
          <a:bodyPr/>
          <a:lstStyle/>
          <a:p>
            <a:pPr algn="ctr"/>
            <a:r>
              <a:rPr lang="en-US" b="1" dirty="0" smtClean="0"/>
              <a:t>Recommendations</a:t>
            </a:r>
            <a:endParaRPr lang="en-US" b="1" dirty="0"/>
          </a:p>
        </p:txBody>
      </p:sp>
      <p:sp>
        <p:nvSpPr>
          <p:cNvPr id="3" name="Content Placeholder 2"/>
          <p:cNvSpPr>
            <a:spLocks noGrp="1"/>
          </p:cNvSpPr>
          <p:nvPr>
            <p:ph idx="1"/>
          </p:nvPr>
        </p:nvSpPr>
        <p:spPr>
          <a:xfrm>
            <a:off x="1484310" y="1717964"/>
            <a:ext cx="10018713" cy="4987635"/>
          </a:xfrm>
        </p:spPr>
        <p:txBody>
          <a:bodyPr>
            <a:normAutofit fontScale="92500" lnSpcReduction="20000"/>
          </a:bodyPr>
          <a:lstStyle/>
          <a:p>
            <a:pPr marL="457200" indent="-457200">
              <a:buFont typeface="+mj-lt"/>
              <a:buAutoNum type="arabicPeriod"/>
            </a:pPr>
            <a:r>
              <a:rPr lang="en-US" sz="3200" i="1" dirty="0"/>
              <a:t>Ensure a continuous improvement process that supports the implementation of teacher evaluation plans with fidelity and provide resources to districts to make necessary </a:t>
            </a:r>
            <a:r>
              <a:rPr lang="en-US" sz="3200" i="1" dirty="0" smtClean="0"/>
              <a:t>improvements</a:t>
            </a:r>
          </a:p>
          <a:p>
            <a:pPr marL="457200" indent="-457200">
              <a:buFont typeface="+mj-lt"/>
              <a:buAutoNum type="arabicPeriod"/>
            </a:pPr>
            <a:r>
              <a:rPr lang="en-US" sz="3200" i="1" dirty="0"/>
              <a:t>Continued research into educator perceptions of teacher evaluation in </a:t>
            </a:r>
            <a:r>
              <a:rPr lang="en-US" sz="3200" i="1" dirty="0" smtClean="0"/>
              <a:t>Indiana</a:t>
            </a:r>
          </a:p>
          <a:p>
            <a:pPr marL="457200" indent="-457200">
              <a:buFont typeface="+mj-lt"/>
              <a:buAutoNum type="arabicPeriod"/>
            </a:pPr>
            <a:r>
              <a:rPr lang="en-US" sz="3200" i="1" dirty="0"/>
              <a:t>Continue to recognize plan quality through the INTASS, Indiana Department of Education and State Board of Education recognition </a:t>
            </a:r>
            <a:r>
              <a:rPr lang="en-US" sz="3200" i="1" dirty="0" smtClean="0"/>
              <a:t>syste</a:t>
            </a:r>
            <a:r>
              <a:rPr lang="en-US" sz="3200" dirty="0" smtClean="0"/>
              <a:t>m</a:t>
            </a:r>
          </a:p>
          <a:p>
            <a:pPr marL="457200" indent="-457200">
              <a:buFont typeface="+mj-lt"/>
              <a:buAutoNum type="arabicPeriod"/>
            </a:pPr>
            <a:r>
              <a:rPr lang="en-US" sz="3200" i="1" dirty="0"/>
              <a:t>Require and support the annual training of teachers as well as administrators in the evaluation </a:t>
            </a:r>
            <a:r>
              <a:rPr lang="en-US" sz="3200" i="1" dirty="0" smtClean="0"/>
              <a:t>process</a:t>
            </a:r>
            <a:endParaRPr lang="en-US" sz="3200" dirty="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2383746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755073"/>
          </a:xfrm>
        </p:spPr>
        <p:txBody>
          <a:bodyPr/>
          <a:lstStyle/>
          <a:p>
            <a:r>
              <a:rPr lang="en-US" b="1" dirty="0" smtClean="0"/>
              <a:t>Recommendations, Continued</a:t>
            </a:r>
            <a:endParaRPr lang="en-US" b="1" dirty="0"/>
          </a:p>
        </p:txBody>
      </p:sp>
      <p:sp>
        <p:nvSpPr>
          <p:cNvPr id="3" name="Content Placeholder 2"/>
          <p:cNvSpPr>
            <a:spLocks noGrp="1"/>
          </p:cNvSpPr>
          <p:nvPr>
            <p:ph idx="1"/>
          </p:nvPr>
        </p:nvSpPr>
        <p:spPr>
          <a:xfrm>
            <a:off x="1484310" y="2141208"/>
            <a:ext cx="10018713" cy="4008582"/>
          </a:xfrm>
        </p:spPr>
        <p:txBody>
          <a:bodyPr>
            <a:normAutofit fontScale="92500" lnSpcReduction="10000"/>
          </a:bodyPr>
          <a:lstStyle/>
          <a:p>
            <a:pPr marL="0" indent="0">
              <a:buNone/>
            </a:pPr>
            <a:r>
              <a:rPr lang="en-US" sz="3200" dirty="0" smtClean="0">
                <a:solidFill>
                  <a:schemeClr val="accent1">
                    <a:lumMod val="75000"/>
                  </a:schemeClr>
                </a:solidFill>
              </a:rPr>
              <a:t>5.</a:t>
            </a:r>
            <a:r>
              <a:rPr lang="en-US" sz="3200" dirty="0" smtClean="0">
                <a:solidFill>
                  <a:schemeClr val="accent1"/>
                </a:solidFill>
              </a:rPr>
              <a:t> </a:t>
            </a:r>
            <a:r>
              <a:rPr lang="en-US" sz="3200" i="1" dirty="0"/>
              <a:t>Review and revise how teacher evaluations are linked to compensation</a:t>
            </a:r>
            <a:r>
              <a:rPr lang="en-US" sz="3200" i="1" dirty="0" smtClean="0"/>
              <a:t>.</a:t>
            </a:r>
          </a:p>
          <a:p>
            <a:pPr marL="0" indent="0">
              <a:buNone/>
            </a:pPr>
            <a:r>
              <a:rPr lang="en-US" sz="3200" dirty="0">
                <a:solidFill>
                  <a:schemeClr val="accent1">
                    <a:lumMod val="75000"/>
                  </a:schemeClr>
                </a:solidFill>
              </a:rPr>
              <a:t>6.</a:t>
            </a:r>
            <a:r>
              <a:rPr lang="en-US" sz="3200" dirty="0">
                <a:solidFill>
                  <a:schemeClr val="accent1"/>
                </a:solidFill>
              </a:rPr>
              <a:t> </a:t>
            </a:r>
            <a:r>
              <a:rPr lang="en-US" sz="3200" i="1" dirty="0"/>
              <a:t>Clearly express the role and significance of a supportive teacher evaluation process in educator effectiveness and school improvement.</a:t>
            </a:r>
            <a:endParaRPr lang="en-US" sz="3200" dirty="0"/>
          </a:p>
          <a:p>
            <a:pPr marL="0" indent="0">
              <a:buNone/>
            </a:pPr>
            <a:r>
              <a:rPr lang="en-US" sz="3200" dirty="0">
                <a:solidFill>
                  <a:schemeClr val="accent1">
                    <a:lumMod val="75000"/>
                  </a:schemeClr>
                </a:solidFill>
              </a:rPr>
              <a:t>7.</a:t>
            </a:r>
            <a:r>
              <a:rPr lang="en-US" sz="3200" i="1" dirty="0" smtClean="0"/>
              <a:t> Reframe </a:t>
            </a:r>
            <a:r>
              <a:rPr lang="en-US" sz="3200" i="1" dirty="0"/>
              <a:t>the message of teacher evaluation so that teachers and evaluators see it as a tool for ensuring the success of teachers and students in the teaching and learning process.</a:t>
            </a:r>
            <a:endParaRPr lang="en-US" sz="3200" dirty="0"/>
          </a:p>
          <a:p>
            <a:pPr marL="0" indent="0">
              <a:buNone/>
            </a:pPr>
            <a:endParaRPr lang="en-US" dirty="0"/>
          </a:p>
          <a:p>
            <a:pPr marL="0" indent="0">
              <a:buNone/>
            </a:pPr>
            <a:endParaRPr lang="en-US" sz="2800" dirty="0">
              <a:solidFill>
                <a:schemeClr val="accent1"/>
              </a:solidFill>
            </a:endParaRPr>
          </a:p>
        </p:txBody>
      </p:sp>
    </p:spTree>
    <p:extLst>
      <p:ext uri="{BB962C8B-B14F-4D97-AF65-F5344CB8AC3E}">
        <p14:creationId xmlns:p14="http://schemas.microsoft.com/office/powerpoint/2010/main" val="2408764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8888" y="419982"/>
            <a:ext cx="9895948" cy="1143000"/>
          </a:xfrm>
        </p:spPr>
        <p:txBody>
          <a:bodyPr/>
          <a:lstStyle/>
          <a:p>
            <a:pPr algn="ctr"/>
            <a:r>
              <a:rPr lang="en-US" b="1" dirty="0" smtClean="0"/>
              <a:t>Acknowledgements</a:t>
            </a:r>
            <a:endParaRPr lang="en-US" b="1" dirty="0"/>
          </a:p>
        </p:txBody>
      </p:sp>
      <p:sp>
        <p:nvSpPr>
          <p:cNvPr id="3" name="Content Placeholder 2"/>
          <p:cNvSpPr>
            <a:spLocks noGrp="1"/>
          </p:cNvSpPr>
          <p:nvPr>
            <p:ph idx="1"/>
          </p:nvPr>
        </p:nvSpPr>
        <p:spPr>
          <a:xfrm>
            <a:off x="2626263" y="2248782"/>
            <a:ext cx="9076210" cy="4272091"/>
          </a:xfrm>
        </p:spPr>
        <p:txBody>
          <a:bodyPr>
            <a:normAutofit fontScale="70000" lnSpcReduction="20000"/>
          </a:bodyPr>
          <a:lstStyle/>
          <a:p>
            <a:r>
              <a:rPr lang="en-US" sz="4200" dirty="0" smtClean="0"/>
              <a:t>Michael </a:t>
            </a:r>
            <a:r>
              <a:rPr lang="en-US" sz="4200" dirty="0" smtClean="0"/>
              <a:t>Frisby</a:t>
            </a:r>
            <a:r>
              <a:rPr lang="en-US" sz="4200" dirty="0" smtClean="0"/>
              <a:t>, Department of Statistics, IU</a:t>
            </a:r>
          </a:p>
          <a:p>
            <a:r>
              <a:rPr lang="en-US" sz="4200" dirty="0" smtClean="0"/>
              <a:t>Indiana State Teachers </a:t>
            </a:r>
            <a:r>
              <a:rPr lang="en-US" sz="4200" dirty="0"/>
              <a:t>Association</a:t>
            </a:r>
          </a:p>
          <a:p>
            <a:r>
              <a:rPr lang="en-US" sz="4200" dirty="0"/>
              <a:t>Indiana </a:t>
            </a:r>
            <a:r>
              <a:rPr lang="en-US" sz="4200" dirty="0" smtClean="0"/>
              <a:t>Association of School Principals</a:t>
            </a:r>
            <a:endParaRPr lang="en-US" sz="4200" dirty="0"/>
          </a:p>
          <a:p>
            <a:r>
              <a:rPr lang="en-US" sz="4200" dirty="0" smtClean="0"/>
              <a:t>Indiana Association of Public School Superintendents</a:t>
            </a:r>
            <a:endParaRPr lang="en-US" sz="4200" dirty="0"/>
          </a:p>
          <a:p>
            <a:r>
              <a:rPr lang="en-US" sz="4200" dirty="0" smtClean="0"/>
              <a:t>Indiana Federation of Teachers</a:t>
            </a:r>
          </a:p>
          <a:p>
            <a:r>
              <a:rPr lang="en-US" sz="4200" dirty="0" smtClean="0"/>
              <a:t>Indiana School Boards Association</a:t>
            </a:r>
          </a:p>
          <a:p>
            <a:r>
              <a:rPr lang="en-US" sz="4200" dirty="0" smtClean="0"/>
              <a:t>Indiana Department of Education</a:t>
            </a:r>
          </a:p>
          <a:p>
            <a:endParaRPr lang="en-US" dirty="0" smtClean="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738379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Purpose</a:t>
            </a:r>
            <a:endParaRPr lang="en-US" b="1" dirty="0"/>
          </a:p>
        </p:txBody>
      </p:sp>
      <p:sp>
        <p:nvSpPr>
          <p:cNvPr id="3" name="Content Placeholder 2"/>
          <p:cNvSpPr>
            <a:spLocks noGrp="1"/>
          </p:cNvSpPr>
          <p:nvPr>
            <p:ph idx="1"/>
          </p:nvPr>
        </p:nvSpPr>
        <p:spPr>
          <a:xfrm>
            <a:off x="1484310" y="2438399"/>
            <a:ext cx="10018713" cy="3124201"/>
          </a:xfrm>
        </p:spPr>
        <p:txBody>
          <a:bodyPr>
            <a:normAutofit lnSpcReduction="10000"/>
          </a:bodyPr>
          <a:lstStyle/>
          <a:p>
            <a:r>
              <a:rPr lang="en-US" sz="4000" dirty="0" smtClean="0"/>
              <a:t>Purpose:  Survey educators on beliefs and confidence in the  teacher evaluation process since 2014</a:t>
            </a:r>
          </a:p>
          <a:p>
            <a:r>
              <a:rPr lang="en-US" sz="4000" dirty="0" smtClean="0"/>
              <a:t>To inform  policy and practice in Indiana related to teacher evaluation</a:t>
            </a:r>
          </a:p>
          <a:p>
            <a:endParaRPr lang="en-US" dirty="0"/>
          </a:p>
        </p:txBody>
      </p:sp>
    </p:spTree>
    <p:extLst>
      <p:ext uri="{BB962C8B-B14F-4D97-AF65-F5344CB8AC3E}">
        <p14:creationId xmlns:p14="http://schemas.microsoft.com/office/powerpoint/2010/main" val="290068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85750"/>
            <a:ext cx="10307781" cy="869950"/>
          </a:xfrm>
        </p:spPr>
        <p:txBody>
          <a:bodyPr>
            <a:normAutofit/>
          </a:bodyPr>
          <a:lstStyle/>
          <a:p>
            <a:pPr algn="ctr"/>
            <a:r>
              <a:rPr lang="en-US" b="1" dirty="0" smtClean="0"/>
              <a:t>Methodology</a:t>
            </a:r>
            <a:endParaRPr lang="en-US" b="1" dirty="0"/>
          </a:p>
        </p:txBody>
      </p:sp>
      <p:sp>
        <p:nvSpPr>
          <p:cNvPr id="3" name="Content Placeholder 2"/>
          <p:cNvSpPr>
            <a:spLocks noGrp="1"/>
          </p:cNvSpPr>
          <p:nvPr>
            <p:ph idx="1"/>
          </p:nvPr>
        </p:nvSpPr>
        <p:spPr>
          <a:xfrm>
            <a:off x="1739900" y="1295400"/>
            <a:ext cx="10258137" cy="5448300"/>
          </a:xfrm>
        </p:spPr>
        <p:txBody>
          <a:bodyPr>
            <a:normAutofit lnSpcReduction="10000"/>
          </a:bodyPr>
          <a:lstStyle/>
          <a:p>
            <a:r>
              <a:rPr lang="en-US" sz="3000" dirty="0" smtClean="0"/>
              <a:t>Survey questions aligned with the Indiana Teacher Appraisal System of Supports (INTASS) Rubric Components</a:t>
            </a:r>
          </a:p>
          <a:p>
            <a:r>
              <a:rPr lang="en-US" sz="3000" dirty="0" smtClean="0"/>
              <a:t>Questions </a:t>
            </a:r>
            <a:r>
              <a:rPr lang="en-US" sz="3000" dirty="0" smtClean="0"/>
              <a:t>constitute follow up of 2012 </a:t>
            </a:r>
            <a:r>
              <a:rPr lang="en-US" sz="3000" dirty="0" smtClean="0"/>
              <a:t>survey</a:t>
            </a:r>
            <a:endParaRPr lang="en-US" sz="3000" dirty="0" smtClean="0"/>
          </a:p>
          <a:p>
            <a:r>
              <a:rPr lang="en-US" sz="3000" dirty="0" smtClean="0"/>
              <a:t>Survey distributed through ISTA, Indiana AFT, Indiana Principals Association, Indiana Superintendents’ Association, and through Learning Connections</a:t>
            </a:r>
          </a:p>
          <a:p>
            <a:r>
              <a:rPr lang="en-US" sz="3000" dirty="0" smtClean="0"/>
              <a:t>Sample size: </a:t>
            </a:r>
          </a:p>
          <a:p>
            <a:pPr lvl="1">
              <a:buFont typeface="Wingdings" panose="05000000000000000000" pitchFamily="2" charset="2"/>
              <a:buChar char="ü"/>
            </a:pPr>
            <a:r>
              <a:rPr lang="en-US" sz="3000" dirty="0" smtClean="0"/>
              <a:t>1817 Teachers</a:t>
            </a:r>
          </a:p>
          <a:p>
            <a:pPr lvl="1">
              <a:buFont typeface="Wingdings" panose="05000000000000000000" pitchFamily="2" charset="2"/>
              <a:buChar char="ü"/>
            </a:pPr>
            <a:r>
              <a:rPr lang="en-US" sz="3000" dirty="0" smtClean="0"/>
              <a:t>126 Principals</a:t>
            </a:r>
          </a:p>
          <a:p>
            <a:pPr lvl="1">
              <a:buFont typeface="Wingdings" panose="05000000000000000000" pitchFamily="2" charset="2"/>
              <a:buChar char="ü"/>
            </a:pPr>
            <a:r>
              <a:rPr lang="en-US" sz="3000" dirty="0" smtClean="0"/>
              <a:t>151 Superintendents</a:t>
            </a:r>
          </a:p>
          <a:p>
            <a:endParaRPr lang="en-US" dirty="0" smtClean="0"/>
          </a:p>
        </p:txBody>
      </p:sp>
    </p:spTree>
    <p:extLst>
      <p:ext uri="{BB962C8B-B14F-4D97-AF65-F5344CB8AC3E}">
        <p14:creationId xmlns:p14="http://schemas.microsoft.com/office/powerpoint/2010/main" val="4118228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60929"/>
            <a:ext cx="10018713" cy="1013690"/>
          </a:xfrm>
        </p:spPr>
        <p:txBody>
          <a:bodyPr/>
          <a:lstStyle/>
          <a:p>
            <a:pPr algn="ctr"/>
            <a:r>
              <a:rPr lang="en-US" b="1" dirty="0" smtClean="0"/>
              <a:t>Methodology</a:t>
            </a:r>
            <a:endParaRPr lang="en-US" b="1" dirty="0"/>
          </a:p>
        </p:txBody>
      </p:sp>
      <p:sp>
        <p:nvSpPr>
          <p:cNvPr id="3" name="Content Placeholder 2"/>
          <p:cNvSpPr>
            <a:spLocks noGrp="1"/>
          </p:cNvSpPr>
          <p:nvPr>
            <p:ph idx="1"/>
          </p:nvPr>
        </p:nvSpPr>
        <p:spPr>
          <a:xfrm>
            <a:off x="1767082" y="1408559"/>
            <a:ext cx="9915237" cy="5700452"/>
          </a:xfrm>
        </p:spPr>
        <p:txBody>
          <a:bodyPr>
            <a:normAutofit/>
          </a:bodyPr>
          <a:lstStyle/>
          <a:p>
            <a:r>
              <a:rPr lang="en-US" sz="3200" dirty="0"/>
              <a:t>Questions allowed responses on a 7 point Likert Scale </a:t>
            </a:r>
            <a:endParaRPr lang="en-US" sz="3200" dirty="0" smtClean="0"/>
          </a:p>
          <a:p>
            <a:pPr lvl="1">
              <a:buFont typeface="Wingdings" charset="2"/>
              <a:buChar char="ü"/>
            </a:pPr>
            <a:r>
              <a:rPr lang="en-US" sz="3200" dirty="0" smtClean="0"/>
              <a:t>strongly </a:t>
            </a:r>
            <a:r>
              <a:rPr lang="en-US" sz="3200" dirty="0"/>
              <a:t>agree, agree, somewhat agree, neither </a:t>
            </a:r>
            <a:r>
              <a:rPr lang="en-US" sz="3200" dirty="0" smtClean="0"/>
              <a:t>			agree </a:t>
            </a:r>
            <a:r>
              <a:rPr lang="en-US" sz="3200" dirty="0"/>
              <a:t>nor disagree, somewhat disagree, disagree </a:t>
            </a:r>
            <a:r>
              <a:rPr lang="en-US" sz="3200" dirty="0" smtClean="0"/>
              <a:t>	and </a:t>
            </a:r>
            <a:r>
              <a:rPr lang="en-US" sz="3200" dirty="0"/>
              <a:t>strongly </a:t>
            </a:r>
            <a:r>
              <a:rPr lang="en-US" sz="3200" dirty="0" smtClean="0"/>
              <a:t>disagree</a:t>
            </a:r>
          </a:p>
          <a:p>
            <a:r>
              <a:rPr lang="en-US" sz="3200" dirty="0"/>
              <a:t>T-test statistical analyses were conducted with a .95 confidence interval in order to determine the significance of mean differences in item responses between the 2014 and 2016 </a:t>
            </a:r>
            <a:r>
              <a:rPr lang="en-US" sz="3200" dirty="0" smtClean="0"/>
              <a:t>surveys</a:t>
            </a:r>
          </a:p>
          <a:p>
            <a:r>
              <a:rPr lang="en-US" sz="3200" dirty="0" smtClean="0"/>
              <a:t>Adjustments </a:t>
            </a:r>
            <a:r>
              <a:rPr lang="en-US" sz="3200" dirty="0"/>
              <a:t>were made for multiple comparisons using the Tukey HSD </a:t>
            </a:r>
            <a:r>
              <a:rPr lang="en-US" sz="3200" dirty="0" smtClean="0"/>
              <a:t>tests</a:t>
            </a:r>
            <a:endParaRPr lang="en-US" sz="3200" dirty="0"/>
          </a:p>
          <a:p>
            <a:endParaRPr lang="en-US" dirty="0" smtClean="0"/>
          </a:p>
        </p:txBody>
      </p:sp>
    </p:spTree>
    <p:extLst>
      <p:ext uri="{BB962C8B-B14F-4D97-AF65-F5344CB8AC3E}">
        <p14:creationId xmlns:p14="http://schemas.microsoft.com/office/powerpoint/2010/main" val="2968046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20519"/>
            <a:ext cx="10018713" cy="930564"/>
          </a:xfrm>
        </p:spPr>
        <p:txBody>
          <a:bodyPr/>
          <a:lstStyle/>
          <a:p>
            <a:r>
              <a:rPr lang="en-US" b="1" dirty="0" smtClean="0"/>
              <a:t>Beliefs About Teacher Evaluation </a:t>
            </a:r>
            <a:endParaRPr lang="en-US" b="1" dirty="0"/>
          </a:p>
        </p:txBody>
      </p:sp>
      <p:sp>
        <p:nvSpPr>
          <p:cNvPr id="3" name="Content Placeholder 2"/>
          <p:cNvSpPr>
            <a:spLocks noGrp="1"/>
          </p:cNvSpPr>
          <p:nvPr>
            <p:ph idx="1"/>
          </p:nvPr>
        </p:nvSpPr>
        <p:spPr>
          <a:xfrm>
            <a:off x="1981199" y="1468583"/>
            <a:ext cx="8705274" cy="4657582"/>
          </a:xfrm>
        </p:spPr>
        <p:txBody>
          <a:bodyPr/>
          <a:lstStyle/>
          <a:p>
            <a:pPr marL="0" indent="0">
              <a:buNone/>
            </a:pPr>
            <a:r>
              <a:rPr lang="en-US" sz="3200" dirty="0"/>
              <a:t>Survey asked s</a:t>
            </a:r>
            <a:r>
              <a:rPr lang="en-US" sz="3200" dirty="0" smtClean="0"/>
              <a:t>uperintendents, principals, and teachers to rate </a:t>
            </a:r>
            <a:r>
              <a:rPr lang="en-US" sz="3200" dirty="0"/>
              <a:t>their </a:t>
            </a:r>
            <a:r>
              <a:rPr lang="en-US" sz="3200" dirty="0" smtClean="0"/>
              <a:t> beliefs about different aspects of teacher evaluation, the new Indiana legislation and its impact, and their local plans and their impact:</a:t>
            </a:r>
            <a:endParaRPr lang="en-US" sz="3200" dirty="0"/>
          </a:p>
          <a:p>
            <a:pPr marL="0" indent="0">
              <a:buNone/>
            </a:pPr>
            <a:r>
              <a:rPr lang="en-US" sz="3200" dirty="0" smtClean="0"/>
              <a:t>“I </a:t>
            </a:r>
            <a:r>
              <a:rPr lang="en-US" sz="3200" dirty="0"/>
              <a:t>believe that teacher effectiveness </a:t>
            </a:r>
            <a:r>
              <a:rPr lang="en-US" sz="3200" dirty="0" smtClean="0"/>
              <a:t>…”</a:t>
            </a:r>
            <a:endParaRPr lang="en-US" sz="3200" i="1" dirty="0"/>
          </a:p>
          <a:p>
            <a:pPr marL="0" indent="0">
              <a:buNone/>
            </a:pPr>
            <a:r>
              <a:rPr lang="en-US" sz="3200" dirty="0" smtClean="0"/>
              <a:t>“</a:t>
            </a:r>
            <a:r>
              <a:rPr lang="en-US" sz="3200" dirty="0"/>
              <a:t>I believe that student academic </a:t>
            </a:r>
            <a:r>
              <a:rPr lang="en-US" sz="3200" dirty="0" smtClean="0"/>
              <a:t>growth…”</a:t>
            </a:r>
            <a:endParaRPr lang="en-US" sz="3200" dirty="0"/>
          </a:p>
          <a:p>
            <a:pPr marL="0" indent="0">
              <a:buNone/>
            </a:pPr>
            <a:r>
              <a:rPr lang="en-US" sz="3200" i="1" dirty="0" smtClean="0"/>
              <a:t>“</a:t>
            </a:r>
            <a:r>
              <a:rPr lang="en-US" sz="3200" dirty="0"/>
              <a:t>I believe that instruction can </a:t>
            </a:r>
            <a:r>
              <a:rPr lang="en-US" sz="3200" dirty="0" smtClean="0"/>
              <a:t>be…”</a:t>
            </a:r>
            <a:endParaRPr lang="en-US" sz="3200" i="1" dirty="0"/>
          </a:p>
          <a:p>
            <a:endParaRPr lang="en-US" dirty="0"/>
          </a:p>
        </p:txBody>
      </p:sp>
    </p:spTree>
    <p:extLst>
      <p:ext uri="{BB962C8B-B14F-4D97-AF65-F5344CB8AC3E}">
        <p14:creationId xmlns:p14="http://schemas.microsoft.com/office/powerpoint/2010/main" val="3528071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251691"/>
            <a:ext cx="10018713" cy="1373909"/>
          </a:xfrm>
        </p:spPr>
        <p:txBody>
          <a:bodyPr/>
          <a:lstStyle/>
          <a:p>
            <a:pPr algn="ctr"/>
            <a:r>
              <a:rPr lang="en-US" dirty="0" smtClean="0"/>
              <a:t> </a:t>
            </a:r>
            <a:r>
              <a:rPr lang="en-US" b="1" dirty="0" smtClean="0"/>
              <a:t>Confidence Level in Evaluators and Evaluator Confidence In Themselves</a:t>
            </a:r>
            <a:endParaRPr lang="en-US" b="1" dirty="0"/>
          </a:p>
        </p:txBody>
      </p:sp>
      <p:sp>
        <p:nvSpPr>
          <p:cNvPr id="3" name="Content Placeholder 2"/>
          <p:cNvSpPr>
            <a:spLocks noGrp="1"/>
          </p:cNvSpPr>
          <p:nvPr>
            <p:ph idx="1"/>
          </p:nvPr>
        </p:nvSpPr>
        <p:spPr>
          <a:xfrm>
            <a:off x="2203134" y="2198255"/>
            <a:ext cx="9213011" cy="3334188"/>
          </a:xfrm>
        </p:spPr>
        <p:txBody>
          <a:bodyPr>
            <a:noAutofit/>
          </a:bodyPr>
          <a:lstStyle/>
          <a:p>
            <a:pPr marL="0" indent="0">
              <a:buNone/>
            </a:pPr>
            <a:r>
              <a:rPr lang="en-US" sz="3200" dirty="0" smtClean="0"/>
              <a:t>Survey asked teachers to rate their level of agreement with statements concerning evaluator capabilities:</a:t>
            </a:r>
          </a:p>
          <a:p>
            <a:pPr marL="0" indent="0">
              <a:buNone/>
            </a:pPr>
            <a:r>
              <a:rPr lang="en-US" sz="3200" i="1" dirty="0" smtClean="0"/>
              <a:t>“I am confident that evaluators in my district…”</a:t>
            </a:r>
          </a:p>
          <a:p>
            <a:pPr marL="0" indent="0">
              <a:buNone/>
            </a:pPr>
            <a:r>
              <a:rPr lang="en-US" sz="3200" dirty="0" smtClean="0"/>
              <a:t>Survey asked Principals to rate their confidence in their evaluation skills:</a:t>
            </a:r>
          </a:p>
          <a:p>
            <a:pPr marL="0" indent="0">
              <a:buNone/>
            </a:pPr>
            <a:r>
              <a:rPr lang="en-US" sz="3200" i="1" dirty="0" smtClean="0"/>
              <a:t>“ I am confident that I….”</a:t>
            </a:r>
            <a:endParaRPr lang="en-US" sz="3200" i="1" dirty="0"/>
          </a:p>
        </p:txBody>
      </p:sp>
    </p:spTree>
    <p:extLst>
      <p:ext uri="{BB962C8B-B14F-4D97-AF65-F5344CB8AC3E}">
        <p14:creationId xmlns:p14="http://schemas.microsoft.com/office/powerpoint/2010/main" val="48382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0073"/>
            <a:ext cx="10018713" cy="923635"/>
          </a:xfrm>
        </p:spPr>
        <p:txBody>
          <a:bodyPr/>
          <a:lstStyle/>
          <a:p>
            <a:r>
              <a:rPr lang="en-US" b="1" dirty="0" smtClean="0"/>
              <a:t>Significant Mean Changes from 2014 to 2016</a:t>
            </a:r>
            <a:endParaRPr lang="en-US" b="1" dirty="0"/>
          </a:p>
        </p:txBody>
      </p:sp>
      <p:sp>
        <p:nvSpPr>
          <p:cNvPr id="3" name="Content Placeholder 2"/>
          <p:cNvSpPr>
            <a:spLocks noGrp="1"/>
          </p:cNvSpPr>
          <p:nvPr>
            <p:ph idx="1"/>
          </p:nvPr>
        </p:nvSpPr>
        <p:spPr>
          <a:xfrm>
            <a:off x="1484310" y="1043708"/>
            <a:ext cx="10018713" cy="5606474"/>
          </a:xfrm>
        </p:spPr>
        <p:txBody>
          <a:bodyPr>
            <a:normAutofit fontScale="92500" lnSpcReduction="10000"/>
          </a:bodyPr>
          <a:lstStyle/>
          <a:p>
            <a:r>
              <a:rPr lang="en-US" sz="2800" dirty="0" smtClean="0"/>
              <a:t>Teachers</a:t>
            </a:r>
          </a:p>
          <a:p>
            <a:pPr lvl="1">
              <a:buFont typeface="Wingdings" charset="2"/>
              <a:buChar char="ü"/>
            </a:pPr>
            <a:r>
              <a:rPr lang="en-US" sz="2800" dirty="0" smtClean="0"/>
              <a:t>A </a:t>
            </a:r>
            <a:r>
              <a:rPr lang="en-US" sz="2800" dirty="0"/>
              <a:t>significant and positive </a:t>
            </a:r>
            <a:r>
              <a:rPr lang="en-US" sz="2800" dirty="0" smtClean="0"/>
              <a:t> mean change in 17 </a:t>
            </a:r>
            <a:r>
              <a:rPr lang="en-US" sz="2800" dirty="0"/>
              <a:t>of 18 questions </a:t>
            </a:r>
            <a:r>
              <a:rPr lang="en-US" sz="2800" dirty="0" smtClean="0"/>
              <a:t>	related </a:t>
            </a:r>
            <a:r>
              <a:rPr lang="en-US" sz="2800" dirty="0"/>
              <a:t>to </a:t>
            </a:r>
            <a:r>
              <a:rPr lang="en-US" sz="2800" dirty="0" smtClean="0"/>
              <a:t>beliefs</a:t>
            </a:r>
          </a:p>
          <a:p>
            <a:pPr lvl="1">
              <a:buFont typeface="Wingdings" charset="2"/>
              <a:buChar char="ü"/>
            </a:pPr>
            <a:r>
              <a:rPr lang="en-US" sz="2800" dirty="0" smtClean="0"/>
              <a:t>A </a:t>
            </a:r>
            <a:r>
              <a:rPr lang="en-US" sz="2800" dirty="0"/>
              <a:t>significant and positive mean change </a:t>
            </a:r>
            <a:r>
              <a:rPr lang="en-US" sz="2800" dirty="0" smtClean="0"/>
              <a:t>in </a:t>
            </a:r>
            <a:r>
              <a:rPr lang="en-US" sz="2800" dirty="0"/>
              <a:t>all of the questions </a:t>
            </a:r>
            <a:r>
              <a:rPr lang="en-US" sz="2800" dirty="0" smtClean="0"/>
              <a:t>	related </a:t>
            </a:r>
            <a:r>
              <a:rPr lang="en-US" sz="2800" dirty="0"/>
              <a:t>to confidence in their </a:t>
            </a:r>
            <a:r>
              <a:rPr lang="en-US" sz="2800" dirty="0" smtClean="0"/>
              <a:t>evaluators</a:t>
            </a:r>
          </a:p>
          <a:p>
            <a:r>
              <a:rPr lang="en-US" sz="2800" dirty="0" smtClean="0"/>
              <a:t>Principals </a:t>
            </a:r>
          </a:p>
          <a:p>
            <a:pPr lvl="1">
              <a:buFont typeface="Wingdings" charset="2"/>
              <a:buChar char="ü"/>
            </a:pPr>
            <a:r>
              <a:rPr lang="en-US" sz="2800" dirty="0" smtClean="0"/>
              <a:t>significant </a:t>
            </a:r>
            <a:r>
              <a:rPr lang="en-US" sz="2800" dirty="0"/>
              <a:t>and positive </a:t>
            </a:r>
            <a:r>
              <a:rPr lang="en-US" sz="2800" dirty="0" smtClean="0"/>
              <a:t>mean change </a:t>
            </a:r>
            <a:r>
              <a:rPr lang="en-US" sz="2800" dirty="0"/>
              <a:t>in 5 of 18 belief </a:t>
            </a:r>
            <a:r>
              <a:rPr lang="en-US" sz="2800" dirty="0" smtClean="0"/>
              <a:t>questions</a:t>
            </a:r>
          </a:p>
          <a:p>
            <a:pPr lvl="1">
              <a:buFont typeface="Wingdings" charset="2"/>
              <a:buChar char="ü"/>
            </a:pPr>
            <a:r>
              <a:rPr lang="en-US" sz="2800" dirty="0" smtClean="0"/>
              <a:t>significant </a:t>
            </a:r>
            <a:r>
              <a:rPr lang="en-US" sz="2800" dirty="0"/>
              <a:t>and </a:t>
            </a:r>
            <a:r>
              <a:rPr lang="en-US" sz="2800" dirty="0" smtClean="0"/>
              <a:t>negative mean change </a:t>
            </a:r>
            <a:r>
              <a:rPr lang="en-US" sz="2800" dirty="0"/>
              <a:t>for </a:t>
            </a:r>
            <a:r>
              <a:rPr lang="en-US" sz="2800" dirty="0" smtClean="0"/>
              <a:t>three questions </a:t>
            </a:r>
            <a:r>
              <a:rPr lang="en-US" sz="2800" dirty="0"/>
              <a:t>related </a:t>
            </a:r>
            <a:r>
              <a:rPr lang="en-US" sz="2800" dirty="0"/>
              <a:t>	</a:t>
            </a:r>
            <a:r>
              <a:rPr lang="en-US" sz="2800" dirty="0" smtClean="0"/>
              <a:t>to </a:t>
            </a:r>
            <a:r>
              <a:rPr lang="en-US" sz="2800" dirty="0"/>
              <a:t>their confidence as </a:t>
            </a:r>
            <a:r>
              <a:rPr lang="en-US" sz="2800" dirty="0" smtClean="0"/>
              <a:t>evaluators </a:t>
            </a:r>
          </a:p>
          <a:p>
            <a:r>
              <a:rPr lang="en-US" sz="2800" dirty="0" smtClean="0"/>
              <a:t>Superintendents</a:t>
            </a:r>
          </a:p>
          <a:p>
            <a:pPr lvl="1">
              <a:buFont typeface="Wingdings" charset="2"/>
              <a:buChar char="ü"/>
            </a:pPr>
            <a:r>
              <a:rPr lang="en-US" sz="2800" dirty="0" smtClean="0"/>
              <a:t>13 </a:t>
            </a:r>
            <a:r>
              <a:rPr lang="en-US" sz="2800" dirty="0"/>
              <a:t>questions had a </a:t>
            </a:r>
            <a:r>
              <a:rPr lang="en-US" sz="2800" dirty="0" smtClean="0"/>
              <a:t>change </a:t>
            </a:r>
            <a:r>
              <a:rPr lang="en-US" sz="2800" dirty="0"/>
              <a:t>in a significant and negative way on the </a:t>
            </a:r>
            <a:r>
              <a:rPr lang="en-US" sz="2800" dirty="0" smtClean="0"/>
              <a:t>	survey </a:t>
            </a:r>
            <a:r>
              <a:rPr lang="en-US" sz="2800" dirty="0" smtClean="0"/>
              <a:t>related to beliefs</a:t>
            </a:r>
          </a:p>
          <a:p>
            <a:pPr marL="0" indent="0">
              <a:buNone/>
            </a:pPr>
            <a:endParaRPr lang="en-US" dirty="0"/>
          </a:p>
        </p:txBody>
      </p:sp>
    </p:spTree>
    <p:extLst>
      <p:ext uri="{BB962C8B-B14F-4D97-AF65-F5344CB8AC3E}">
        <p14:creationId xmlns:p14="http://schemas.microsoft.com/office/powerpoint/2010/main" val="1081360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55494"/>
            <a:ext cx="10018713" cy="921327"/>
          </a:xfrm>
        </p:spPr>
        <p:txBody>
          <a:bodyPr/>
          <a:lstStyle/>
          <a:p>
            <a:r>
              <a:rPr lang="en-US" b="1" dirty="0"/>
              <a:t>Significant Mean Changes from 2014 to 2016</a:t>
            </a:r>
          </a:p>
        </p:txBody>
      </p:sp>
      <p:sp>
        <p:nvSpPr>
          <p:cNvPr id="3" name="Content Placeholder 2"/>
          <p:cNvSpPr>
            <a:spLocks noGrp="1"/>
          </p:cNvSpPr>
          <p:nvPr>
            <p:ph idx="1"/>
          </p:nvPr>
        </p:nvSpPr>
        <p:spPr>
          <a:xfrm>
            <a:off x="1484310" y="1517480"/>
            <a:ext cx="10018713" cy="5116403"/>
          </a:xfrm>
        </p:spPr>
        <p:txBody>
          <a:bodyPr>
            <a:normAutofit fontScale="77500" lnSpcReduction="20000"/>
          </a:bodyPr>
          <a:lstStyle/>
          <a:p>
            <a:r>
              <a:rPr lang="en-US" sz="4600" dirty="0"/>
              <a:t>Overall, the </a:t>
            </a:r>
            <a:r>
              <a:rPr lang="en-US" sz="4600" b="1" i="1" dirty="0"/>
              <a:t>favorability of teachers </a:t>
            </a:r>
            <a:r>
              <a:rPr lang="en-US" sz="4600" dirty="0"/>
              <a:t>regarding teacher evaluation </a:t>
            </a:r>
            <a:r>
              <a:rPr lang="en-US" sz="4600" b="1" i="1" dirty="0"/>
              <a:t>increased</a:t>
            </a:r>
            <a:r>
              <a:rPr lang="en-US" sz="4600" dirty="0"/>
              <a:t> in the 2016 </a:t>
            </a:r>
            <a:r>
              <a:rPr lang="en-US" sz="4600" dirty="0" smtClean="0"/>
              <a:t>survey</a:t>
            </a:r>
          </a:p>
          <a:p>
            <a:pPr marL="0" indent="0">
              <a:buNone/>
            </a:pPr>
            <a:endParaRPr lang="en-US" sz="4600" dirty="0" smtClean="0"/>
          </a:p>
          <a:p>
            <a:r>
              <a:rPr lang="en-US" sz="4600" b="1" i="1" dirty="0" smtClean="0"/>
              <a:t>Principal </a:t>
            </a:r>
            <a:r>
              <a:rPr lang="en-US" sz="4600" b="1" i="1" dirty="0"/>
              <a:t>favorability </a:t>
            </a:r>
            <a:r>
              <a:rPr lang="en-US" sz="4600" dirty="0"/>
              <a:t>is essentially </a:t>
            </a:r>
            <a:r>
              <a:rPr lang="en-US" sz="4600" b="1" i="1" dirty="0" smtClean="0"/>
              <a:t>unchanged</a:t>
            </a:r>
            <a:endParaRPr lang="en-US" sz="4600" dirty="0"/>
          </a:p>
          <a:p>
            <a:pPr marL="0" indent="0">
              <a:buNone/>
            </a:pPr>
            <a:endParaRPr lang="en-US" sz="4600" dirty="0" smtClean="0"/>
          </a:p>
          <a:p>
            <a:r>
              <a:rPr lang="en-US" sz="4600" dirty="0"/>
              <a:t>S</a:t>
            </a:r>
            <a:r>
              <a:rPr lang="en-US" sz="4600" b="1" i="1" dirty="0" smtClean="0"/>
              <a:t>uperintendents</a:t>
            </a:r>
            <a:r>
              <a:rPr lang="en-US" sz="4600" b="1" i="1" dirty="0"/>
              <a:t>’ favorability decreased</a:t>
            </a:r>
            <a:r>
              <a:rPr lang="en-US" sz="4600" dirty="0"/>
              <a:t> so much so that principals are now the group with the most favorable viewpoint of the new educator evaluation requirements. </a:t>
            </a:r>
          </a:p>
          <a:p>
            <a:endParaRPr lang="en-US" dirty="0"/>
          </a:p>
        </p:txBody>
      </p:sp>
    </p:spTree>
    <p:extLst>
      <p:ext uri="{BB962C8B-B14F-4D97-AF65-F5344CB8AC3E}">
        <p14:creationId xmlns:p14="http://schemas.microsoft.com/office/powerpoint/2010/main" val="337548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148" y="251691"/>
            <a:ext cx="10018713" cy="819727"/>
          </a:xfrm>
        </p:spPr>
        <p:txBody>
          <a:bodyPr/>
          <a:lstStyle/>
          <a:p>
            <a:r>
              <a:rPr lang="en-US" b="1" dirty="0" smtClean="0"/>
              <a:t>INTASS vs. Non-INTASS</a:t>
            </a:r>
            <a:endParaRPr lang="en-US" b="1" dirty="0"/>
          </a:p>
        </p:txBody>
      </p:sp>
      <p:sp>
        <p:nvSpPr>
          <p:cNvPr id="5" name="TextBox 4"/>
          <p:cNvSpPr txBox="1"/>
          <p:nvPr/>
        </p:nvSpPr>
        <p:spPr>
          <a:xfrm>
            <a:off x="1604411" y="1071418"/>
            <a:ext cx="10095345" cy="5970865"/>
          </a:xfrm>
          <a:prstGeom prst="rect">
            <a:avLst/>
          </a:prstGeom>
          <a:noFill/>
        </p:spPr>
        <p:txBody>
          <a:bodyPr wrap="square" rtlCol="0">
            <a:spAutoFit/>
          </a:bodyPr>
          <a:lstStyle/>
          <a:p>
            <a:pPr marL="285750" indent="-285750">
              <a:buFont typeface="Arial" panose="020B0604020202020204" pitchFamily="34" charset="0"/>
              <a:buChar char="•"/>
            </a:pPr>
            <a:r>
              <a:rPr lang="en-US" sz="2800" b="1" i="1" dirty="0"/>
              <a:t>Teacher responses from INTASS districts </a:t>
            </a:r>
            <a:r>
              <a:rPr lang="en-US" sz="2800" dirty="0"/>
              <a:t>are </a:t>
            </a:r>
            <a:r>
              <a:rPr lang="en-US" sz="2800" b="1" i="1" dirty="0"/>
              <a:t>significantly more positive </a:t>
            </a:r>
            <a:r>
              <a:rPr lang="en-US" sz="2800" dirty="0"/>
              <a:t>than those from teachers in Non-INTASS districts in </a:t>
            </a:r>
            <a:r>
              <a:rPr lang="en-US" sz="2800" b="1" i="1" dirty="0" smtClean="0"/>
              <a:t>37 </a:t>
            </a:r>
            <a:r>
              <a:rPr lang="en-US" sz="2800" b="1" i="1" dirty="0"/>
              <a:t>of the 41 </a:t>
            </a:r>
            <a:r>
              <a:rPr lang="en-US" sz="2800" b="1" i="1" dirty="0" smtClean="0"/>
              <a:t>questions</a:t>
            </a:r>
          </a:p>
          <a:p>
            <a:pPr marL="285750" indent="-285750">
              <a:buFont typeface="Arial" panose="020B0604020202020204" pitchFamily="34" charset="0"/>
              <a:buChar char="•"/>
            </a:pPr>
            <a:r>
              <a:rPr lang="en-US" sz="2800" dirty="0"/>
              <a:t>Teacher responses from INTASS districts are significantly more favorable for 15 out of 18 belief questions and 21 of 21 confidence questions </a:t>
            </a:r>
            <a:endParaRPr lang="en-US" sz="2800" dirty="0" smtClean="0"/>
          </a:p>
          <a:p>
            <a:endParaRPr lang="en-US" sz="2800" dirty="0" smtClean="0"/>
          </a:p>
          <a:p>
            <a:pPr marL="285750" indent="-285750">
              <a:buFont typeface="Arial" panose="020B0604020202020204" pitchFamily="34" charset="0"/>
              <a:buChar char="•"/>
            </a:pPr>
            <a:r>
              <a:rPr lang="en-US" sz="2800" b="1" i="1" dirty="0" smtClean="0"/>
              <a:t>INTASS </a:t>
            </a:r>
            <a:r>
              <a:rPr lang="en-US" sz="2800" b="1" i="1" dirty="0"/>
              <a:t>principal responses </a:t>
            </a:r>
            <a:r>
              <a:rPr lang="en-US" sz="2800" dirty="0"/>
              <a:t>are </a:t>
            </a:r>
            <a:r>
              <a:rPr lang="en-US" sz="2800" b="1" i="1" dirty="0"/>
              <a:t>significantly more positive </a:t>
            </a:r>
            <a:r>
              <a:rPr lang="en-US" sz="2800" dirty="0"/>
              <a:t>than Non-INTASS principals for </a:t>
            </a:r>
            <a:r>
              <a:rPr lang="en-US" sz="2800" b="1" i="1" dirty="0" smtClean="0"/>
              <a:t>21 </a:t>
            </a:r>
            <a:r>
              <a:rPr lang="en-US" sz="2800" b="1" i="1" dirty="0"/>
              <a:t>of the 41 </a:t>
            </a:r>
            <a:r>
              <a:rPr lang="en-US" sz="2800" b="1" i="1" dirty="0" smtClean="0"/>
              <a:t>questions</a:t>
            </a:r>
            <a:endParaRPr lang="en-US" sz="2800" dirty="0" smtClean="0"/>
          </a:p>
          <a:p>
            <a:endParaRPr lang="en-US" sz="2800" dirty="0" smtClean="0"/>
          </a:p>
          <a:p>
            <a:pPr marL="285750" indent="-285750">
              <a:buFont typeface="Arial" panose="020B0604020202020204" pitchFamily="34" charset="0"/>
              <a:buChar char="•"/>
            </a:pPr>
            <a:r>
              <a:rPr lang="en-US" sz="2800" b="1" i="1" dirty="0" smtClean="0"/>
              <a:t>INTASS </a:t>
            </a:r>
            <a:r>
              <a:rPr lang="en-US" sz="2800" b="1" i="1" dirty="0"/>
              <a:t>superintendents </a:t>
            </a:r>
            <a:r>
              <a:rPr lang="en-US" sz="2800" dirty="0"/>
              <a:t>are </a:t>
            </a:r>
            <a:r>
              <a:rPr lang="en-US" sz="2800" b="1" i="1" dirty="0"/>
              <a:t>significantly more positive </a:t>
            </a:r>
            <a:r>
              <a:rPr lang="en-US" sz="2800" dirty="0"/>
              <a:t>than Non-INTASS superintendents in </a:t>
            </a:r>
            <a:r>
              <a:rPr lang="en-US" sz="2800" b="1" i="1" dirty="0" smtClean="0"/>
              <a:t>10 </a:t>
            </a:r>
            <a:r>
              <a:rPr lang="en-US" sz="2800" b="1" i="1" dirty="0"/>
              <a:t>of the 19 questions </a:t>
            </a:r>
            <a:r>
              <a:rPr lang="en-US" sz="2800" dirty="0"/>
              <a:t>asked of </a:t>
            </a:r>
            <a:r>
              <a:rPr lang="en-US" sz="2800" dirty="0" smtClean="0"/>
              <a:t>superintendents</a:t>
            </a:r>
            <a:endParaRPr lang="en-US" sz="2800" dirty="0"/>
          </a:p>
          <a:p>
            <a:endParaRPr lang="en-US" dirty="0"/>
          </a:p>
        </p:txBody>
      </p:sp>
    </p:spTree>
    <p:extLst>
      <p:ext uri="{BB962C8B-B14F-4D97-AF65-F5344CB8AC3E}">
        <p14:creationId xmlns:p14="http://schemas.microsoft.com/office/powerpoint/2010/main" val="4571928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379</TotalTime>
  <Words>879</Words>
  <Application>Microsoft Macintosh PowerPoint</Application>
  <PresentationFormat>Widescreen</PresentationFormat>
  <Paragraphs>125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Corbel</vt:lpstr>
      <vt:lpstr>Times New Roman</vt:lpstr>
      <vt:lpstr>Wingdings</vt:lpstr>
      <vt:lpstr>Arial</vt:lpstr>
      <vt:lpstr>Parallax</vt:lpstr>
      <vt:lpstr> Sarah Pies Sandi Cole Hardy Murphy </vt:lpstr>
      <vt:lpstr>Purpose</vt:lpstr>
      <vt:lpstr>Methodology</vt:lpstr>
      <vt:lpstr>Methodology</vt:lpstr>
      <vt:lpstr>Beliefs About Teacher Evaluation </vt:lpstr>
      <vt:lpstr> Confidence Level in Evaluators and Evaluator Confidence In Themselves</vt:lpstr>
      <vt:lpstr>Significant Mean Changes from 2014 to 2016</vt:lpstr>
      <vt:lpstr>Significant Mean Changes from 2014 to 2016</vt:lpstr>
      <vt:lpstr>INTASS vs. Non-INTASS</vt:lpstr>
      <vt:lpstr>Years of Experience for Teachers </vt:lpstr>
      <vt:lpstr>Rurality</vt:lpstr>
      <vt:lpstr>Discussion Points</vt:lpstr>
      <vt:lpstr>Discussion Points, Continued</vt:lpstr>
      <vt:lpstr>Recommendations</vt:lpstr>
      <vt:lpstr>Recommendations, Continued</vt:lpstr>
      <vt:lpstr>Acknowledgements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Sarah Pies Sandi Cole Hardy Murphy</dc:title>
  <dc:creator>Microsoft Office User</dc:creator>
  <cp:lastModifiedBy>Microsoft Office User</cp:lastModifiedBy>
  <cp:revision>29</cp:revision>
  <cp:lastPrinted>2017-05-31T11:46:12Z</cp:lastPrinted>
  <dcterms:created xsi:type="dcterms:W3CDTF">2017-05-28T16:53:08Z</dcterms:created>
  <dcterms:modified xsi:type="dcterms:W3CDTF">2017-05-31T11:46:25Z</dcterms:modified>
</cp:coreProperties>
</file>