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63" r:id="rId4"/>
  </p:sldMasterIdLst>
  <p:notesMasterIdLst>
    <p:notesMasterId r:id="rId16"/>
  </p:notesMasterIdLst>
  <p:handoutMasterIdLst>
    <p:handoutMasterId r:id="rId17"/>
  </p:handoutMasterIdLst>
  <p:sldIdLst>
    <p:sldId id="333" r:id="rId5"/>
    <p:sldId id="360" r:id="rId6"/>
    <p:sldId id="361" r:id="rId7"/>
    <p:sldId id="355" r:id="rId8"/>
    <p:sldId id="356" r:id="rId9"/>
    <p:sldId id="370" r:id="rId10"/>
    <p:sldId id="371" r:id="rId11"/>
    <p:sldId id="372" r:id="rId12"/>
    <p:sldId id="375" r:id="rId13"/>
    <p:sldId id="376" r:id="rId14"/>
    <p:sldId id="373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EAF6"/>
    <a:srgbClr val="FF6600"/>
    <a:srgbClr val="FFD3A7"/>
    <a:srgbClr val="D22800"/>
    <a:srgbClr val="FF9933"/>
    <a:srgbClr val="FFEBDD"/>
    <a:srgbClr val="E8D9F3"/>
    <a:srgbClr val="3C1A56"/>
    <a:srgbClr val="FFFFFF"/>
    <a:srgbClr val="C8EE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4" autoAdjust="0"/>
    <p:restoredTop sz="77248" autoAdjust="0"/>
  </p:normalViewPr>
  <p:slideViewPr>
    <p:cSldViewPr>
      <p:cViewPr>
        <p:scale>
          <a:sx n="100" d="100"/>
          <a:sy n="100" d="100"/>
        </p:scale>
        <p:origin x="132" y="-1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1884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599B1F-128C-48DD-8B00-18A05F858BA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BFDD5-7E0F-4029-93A4-6F1939903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29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C07D21A-F3A1-471B-AEBA-AE5F8CD0D5E4}" type="datetimeFigureOut">
              <a:rPr lang="en-US" smtClean="0"/>
              <a:t>1/8/2018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511E18-A005-4BCB-820F-82FDAEB99D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30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11E18-A005-4BCB-820F-82FDAEB99D4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6236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11E18-A005-4BCB-820F-82FDAEB99D4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2887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11E18-A005-4BCB-820F-82FDAEB99D4C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61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11E18-A005-4BCB-820F-82FDAEB99D4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551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11E18-A005-4BCB-820F-82FDAEB99D4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276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11E18-A005-4BCB-820F-82FDAEB99D4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792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11E18-A005-4BCB-820F-82FDAEB99D4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108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11E18-A005-4BCB-820F-82FDAEB99D4C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6152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11E18-A005-4BCB-820F-82FDAEB99D4C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5096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11E18-A005-4BCB-820F-82FDAEB99D4C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9075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11E18-A005-4BCB-820F-82FDAEB99D4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308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4815-4C39-46A0-9C9A-8BBB42842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117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Ligh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Indiana State Torch Vector"/>
          <p:cNvPicPr>
            <a:picLocks noChangeAspect="1" noChangeArrowheads="1"/>
          </p:cNvPicPr>
          <p:nvPr userDrawn="1"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72" t="4964" r="22211" b="7362"/>
          <a:stretch/>
        </p:blipFill>
        <p:spPr bwMode="auto">
          <a:xfrm>
            <a:off x="3048001" y="841169"/>
            <a:ext cx="6096000" cy="601683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 userDrawn="1"/>
        </p:nvSpPr>
        <p:spPr>
          <a:xfrm>
            <a:off x="3048001" y="228600"/>
            <a:ext cx="6095999" cy="6629400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3" descr="\\iotfilp70pw\ICSB\Home\SHatchett\Communications\SBOE Logo.PNG"/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4517"/>
            <a:ext cx="5509364" cy="821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621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igh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Indiana State Torch Vector"/>
          <p:cNvPicPr>
            <a:picLocks noChangeAspect="1" noChangeArrowheads="1"/>
          </p:cNvPicPr>
          <p:nvPr userDrawn="1"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72" t="9361" r="22211" b="7362"/>
          <a:stretch/>
        </p:blipFill>
        <p:spPr bwMode="auto">
          <a:xfrm>
            <a:off x="1828800" y="0"/>
            <a:ext cx="7315201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9144000" cy="6731695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3" descr="\\iotfilp70pw\ICSB\Home\SHatchett\Communications\SBOE Logo.PNG"/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1"/>
            <a:ext cx="9203264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4146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898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2971800" y="6096000"/>
            <a:ext cx="3048000" cy="60960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/>
            </a:lvl1pPr>
          </a:lstStyle>
          <a:p>
            <a:pPr lvl="0"/>
            <a:r>
              <a:rPr lang="en-US" dirty="0" smtClean="0"/>
              <a:t>Contact info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534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542"/>
            <a:ext cx="9144000" cy="9144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713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A65B852-3DE5-485D-BCBF-5E1FE10629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874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4" r:id="rId1"/>
    <p:sldLayoutId id="2147483980" r:id="rId2"/>
    <p:sldLayoutId id="2147483983" r:id="rId3"/>
    <p:sldLayoutId id="2147483649" r:id="rId4"/>
    <p:sldLayoutId id="2147483661" r:id="rId5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228600" y="609600"/>
            <a:ext cx="8839200" cy="47244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Bef>
                <a:spcPts val="1200"/>
              </a:spcBef>
            </a:pPr>
            <a:endParaRPr lang="en-US" sz="5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ctr">
              <a:spcBef>
                <a:spcPts val="1200"/>
              </a:spcBef>
            </a:pPr>
            <a:r>
              <a:rPr lang="en-US" sz="53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Statewide Accountability</a:t>
            </a:r>
          </a:p>
          <a:p>
            <a:pPr algn="ctr">
              <a:spcBef>
                <a:spcPts val="1200"/>
              </a:spcBef>
            </a:pPr>
            <a:r>
              <a:rPr lang="en-US" sz="53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511 IAC 6.2-11</a:t>
            </a:r>
          </a:p>
          <a:p>
            <a:pPr algn="ctr">
              <a:spcBef>
                <a:spcPts val="1200"/>
              </a:spcBef>
            </a:pPr>
            <a:endParaRPr lang="en-US" sz="25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31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January 10, 2018</a:t>
            </a:r>
            <a:endParaRPr lang="en-US" sz="31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27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2286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Proposed Rule – 511 IAC 6.2-11</a:t>
            </a:r>
            <a:endParaRPr lang="en-US" sz="32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143000"/>
            <a:ext cx="8153400" cy="1454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smtClean="0">
                <a:latin typeface="Garamond" panose="02020404030301010803" pitchFamily="18" charset="0"/>
              </a:rPr>
              <a:t>Board Feedback: 9-12</a:t>
            </a:r>
          </a:p>
          <a:p>
            <a:pPr algn="ctr"/>
            <a:endParaRPr lang="en-US" sz="1050" b="1" dirty="0" smtClean="0">
              <a:latin typeface="Garamond" panose="02020404030301010803" pitchFamily="18" charset="0"/>
            </a:endParaRPr>
          </a:p>
          <a:p>
            <a:pPr algn="ctr"/>
            <a:endParaRPr lang="en-US" sz="1000" b="1" dirty="0">
              <a:latin typeface="Garamond" panose="02020404030301010803" pitchFamily="18" charset="0"/>
            </a:endParaRPr>
          </a:p>
          <a:p>
            <a:pPr algn="just"/>
            <a:endParaRPr lang="en-US" sz="3400" b="1" dirty="0">
              <a:latin typeface="Garamond" panose="02020404030301010803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822957"/>
              </p:ext>
            </p:extLst>
          </p:nvPr>
        </p:nvGraphicFramePr>
        <p:xfrm>
          <a:off x="609600" y="2146301"/>
          <a:ext cx="7924800" cy="35051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0800"/>
                <a:gridCol w="1320800"/>
                <a:gridCol w="1320800"/>
                <a:gridCol w="1320800"/>
                <a:gridCol w="1320800"/>
                <a:gridCol w="1320800"/>
              </a:tblGrid>
              <a:tr h="287311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Domains (9-12)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Indicators (9-12</a:t>
                      </a:r>
                      <a:r>
                        <a:rPr lang="en-US" sz="1600" dirty="0" smtClean="0">
                          <a:effectLst/>
                          <a:latin typeface="Garamond" panose="02020404030301010803" pitchFamily="18" charset="0"/>
                        </a:rPr>
                        <a:t>)*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96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Proficiency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20.0%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Academic Achievement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aramond" panose="02020404030301010803" pitchFamily="18" charset="0"/>
                        </a:rPr>
                        <a:t>15.0%</a:t>
                      </a:r>
                      <a:endParaRPr lang="en-US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aramond" panose="02020404030301010803" pitchFamily="18" charset="0"/>
                        </a:rPr>
                        <a:t>Academic Achievement</a:t>
                      </a:r>
                      <a:endParaRPr lang="en-US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aramond" panose="02020404030301010803" pitchFamily="18" charset="0"/>
                        </a:rPr>
                        <a:t>25.0%</a:t>
                      </a:r>
                      <a:endParaRPr lang="en-US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596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Growth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20.0%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Academic Progress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15.0%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96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aramond" panose="02020404030301010803" pitchFamily="18" charset="0"/>
                        </a:rPr>
                        <a:t>Graduation Rate</a:t>
                      </a:r>
                      <a:endParaRPr lang="en-US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30.0%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Graduation Rate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30.0%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aramond" panose="02020404030301010803" pitchFamily="18" charset="0"/>
                        </a:rPr>
                        <a:t>Graduation Rate</a:t>
                      </a:r>
                      <a:endParaRPr lang="en-US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aramond" panose="02020404030301010803" pitchFamily="18" charset="0"/>
                        </a:rPr>
                        <a:t>30.0%</a:t>
                      </a:r>
                      <a:endParaRPr lang="en-US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895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College &amp; Career Readiness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aramond" panose="02020404030301010803" pitchFamily="18" charset="0"/>
                        </a:rPr>
                        <a:t>30.0%</a:t>
                      </a:r>
                      <a:endParaRPr lang="en-US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College &amp; Career Readiness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30.0%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College &amp; Career Readiness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30.0%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89548">
                <a:tc rowSpan="2"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aramond" panose="02020404030301010803" pitchFamily="18" charset="0"/>
                        </a:rPr>
                        <a:t>English Language Proficiency</a:t>
                      </a:r>
                      <a:endParaRPr lang="en-US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10.0%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English Language Proficiency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3"/>
                          </a:solidFill>
                          <a:effectLst/>
                          <a:latin typeface="Garamond" panose="02020404030301010803" pitchFamily="18" charset="0"/>
                        </a:rPr>
                        <a:t>5.0%</a:t>
                      </a:r>
                      <a:endParaRPr lang="en-US" sz="1400" dirty="0">
                        <a:solidFill>
                          <a:schemeClr val="accent3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5969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3"/>
                          </a:solidFill>
                          <a:effectLst/>
                          <a:latin typeface="Garamond" panose="02020404030301010803" pitchFamily="18" charset="0"/>
                        </a:rPr>
                        <a:t>High School On-Track</a:t>
                      </a:r>
                      <a:endParaRPr lang="en-US" sz="1400" dirty="0">
                        <a:solidFill>
                          <a:schemeClr val="accent3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3"/>
                          </a:solidFill>
                          <a:effectLst/>
                          <a:latin typeface="Garamond" panose="02020404030301010803" pitchFamily="18" charset="0"/>
                        </a:rPr>
                        <a:t>10.0%</a:t>
                      </a:r>
                      <a:endParaRPr lang="en-US" sz="1400" dirty="0">
                        <a:solidFill>
                          <a:schemeClr val="accent3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638800"/>
            <a:ext cx="7162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Garamond" panose="02020404030301010803" pitchFamily="18" charset="0"/>
              </a:rPr>
              <a:t>*Beginning w/ the 2023-2024 school year, the College &amp; Career Readiness Indicator will no longer apply. The weight associated with the College &amp; Career Readiness Indicator will be redistributed as provided in the Proposed Rule.</a:t>
            </a:r>
            <a:endParaRPr lang="en-US" sz="1100" dirty="0">
              <a:latin typeface="Garamond" panose="02020404030301010803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835251"/>
              </p:ext>
            </p:extLst>
          </p:nvPr>
        </p:nvGraphicFramePr>
        <p:xfrm>
          <a:off x="609600" y="1676400"/>
          <a:ext cx="7924800" cy="487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0800"/>
                <a:gridCol w="1320800"/>
                <a:gridCol w="1320800"/>
                <a:gridCol w="1320800"/>
                <a:gridCol w="1320800"/>
                <a:gridCol w="1320800"/>
              </a:tblGrid>
              <a:tr h="45720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Current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511 IAC 6.2-10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ESSA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Proposed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511 IAC 6.2-11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526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2286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prstClr val="white"/>
                </a:solidFill>
                <a:latin typeface="Garamond" panose="02020404030301010803" pitchFamily="18" charset="0"/>
              </a:rPr>
              <a:t>Going Forward</a:t>
            </a:r>
            <a:endParaRPr lang="en-US" sz="3200" b="1" dirty="0">
              <a:solidFill>
                <a:prstClr val="white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143000"/>
            <a:ext cx="8153400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050" b="1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algn="ctr"/>
            <a:endParaRPr lang="en-US" sz="1050" b="1" dirty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514350" indent="-514350" algn="just">
              <a:buFontTx/>
              <a:buAutoNum type="arabicPeriod"/>
            </a:pPr>
            <a:r>
              <a:rPr lang="en-US" sz="26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Approval of language – Proposed Rule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Required to proceed to next step of rulemaking process: Public Hearings and submission of Public Comments for Board review</a:t>
            </a:r>
            <a:endParaRPr lang="en-US" sz="2200" b="1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514350" indent="-514350" algn="just">
              <a:buFontTx/>
              <a:buAutoNum type="arabicPeriod"/>
            </a:pPr>
            <a:r>
              <a:rPr lang="en-US" sz="26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Notice of Public Hearing(s) &amp; Proposed Rule published</a:t>
            </a:r>
          </a:p>
          <a:p>
            <a:pPr marL="514350" indent="-514350" algn="just">
              <a:buFontTx/>
              <a:buAutoNum type="arabicPeriod"/>
            </a:pPr>
            <a:r>
              <a:rPr lang="en-US" sz="26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Public Hearing(s) held</a:t>
            </a:r>
            <a:endParaRPr lang="en-US" sz="2600" b="1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Public comments will be accepted throughout rulemaking process</a:t>
            </a:r>
            <a:endParaRPr lang="en-US" sz="22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514350" indent="-514350" algn="just">
              <a:buFontTx/>
              <a:buAutoNum type="arabicPeriod"/>
            </a:pPr>
            <a:r>
              <a:rPr lang="en-US" sz="26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Final Rule adopted by Board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Board may incorporate technical changes and changes based on public comments</a:t>
            </a:r>
          </a:p>
        </p:txBody>
      </p:sp>
    </p:spTree>
    <p:extLst>
      <p:ext uri="{BB962C8B-B14F-4D97-AF65-F5344CB8AC3E}">
        <p14:creationId xmlns:p14="http://schemas.microsoft.com/office/powerpoint/2010/main" val="145502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Statewide Accountability – 511 IAC 6.2-11</a:t>
            </a:r>
            <a:endParaRPr lang="en-US" sz="32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3900" y="1524000"/>
            <a:ext cx="7696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US" sz="4000" b="1" dirty="0">
                <a:latin typeface="Garamond" panose="02020404030301010803" pitchFamily="18" charset="0"/>
              </a:rPr>
              <a:t> </a:t>
            </a:r>
            <a:r>
              <a:rPr lang="en-US" sz="4000" b="1" dirty="0" smtClean="0">
                <a:latin typeface="Garamond" panose="02020404030301010803" pitchFamily="18" charset="0"/>
              </a:rPr>
              <a:t>Admin. Rules &amp; Procedures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US" sz="4000" b="1" dirty="0" smtClean="0">
                <a:latin typeface="Garamond" panose="02020404030301010803" pitchFamily="18" charset="0"/>
              </a:rPr>
              <a:t> Proposed Rule – </a:t>
            </a:r>
            <a:r>
              <a:rPr lang="en-US" sz="3800" b="1" dirty="0" smtClean="0">
                <a:latin typeface="Garamond" panose="02020404030301010803" pitchFamily="18" charset="0"/>
              </a:rPr>
              <a:t>511 IAC </a:t>
            </a:r>
            <a:r>
              <a:rPr lang="en-US" sz="3800" b="1" dirty="0" smtClean="0">
                <a:latin typeface="Garamond" panose="02020404030301010803" pitchFamily="18" charset="0"/>
              </a:rPr>
              <a:t>6.2-11</a:t>
            </a:r>
          </a:p>
          <a:p>
            <a:pPr marL="1028700" lvl="1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Garamond" panose="02020404030301010803" pitchFamily="18" charset="0"/>
              </a:rPr>
              <a:t>Timeline</a:t>
            </a:r>
          </a:p>
          <a:p>
            <a:pPr marL="1028700" lvl="1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Garamond" panose="02020404030301010803" pitchFamily="18" charset="0"/>
              </a:rPr>
              <a:t>Board Feedback</a:t>
            </a:r>
            <a:endParaRPr lang="en-US" sz="2400" b="1" dirty="0" smtClean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US" sz="4000" b="1" dirty="0" smtClean="0">
                <a:latin typeface="Garamond" panose="02020404030301010803" pitchFamily="18" charset="0"/>
              </a:rPr>
              <a:t> Going Forward</a:t>
            </a:r>
            <a:endParaRPr lang="en-US" sz="40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33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286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Administrative Rules &amp; Procedures</a:t>
            </a:r>
            <a:endParaRPr lang="en-US" sz="32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295400"/>
            <a:ext cx="84582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smtClean="0">
                <a:latin typeface="Garamond" panose="02020404030301010803" pitchFamily="18" charset="0"/>
              </a:rPr>
              <a:t>IC 4-22-2 Adoption of Administrative Rules</a:t>
            </a:r>
          </a:p>
          <a:p>
            <a:endParaRPr lang="en-US" sz="1600" dirty="0" smtClean="0">
              <a:latin typeface="Garamond" panose="02020404030301010803" pitchFamily="18" charset="0"/>
            </a:endParaRPr>
          </a:p>
          <a:p>
            <a:endParaRPr lang="en-US" sz="1600" dirty="0" smtClean="0">
              <a:latin typeface="Garamond" panose="02020404030301010803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2600" b="1" dirty="0" smtClean="0">
                <a:latin typeface="Garamond" panose="02020404030301010803" pitchFamily="18" charset="0"/>
              </a:rPr>
              <a:t>Notice of Intent to Adopt a Rule – </a:t>
            </a:r>
            <a:r>
              <a:rPr lang="en-US" sz="2600" b="1" i="1" dirty="0" smtClean="0">
                <a:latin typeface="Garamond" panose="02020404030301010803" pitchFamily="18" charset="0"/>
              </a:rPr>
              <a:t>Published 1/10/18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2600" b="1" dirty="0" smtClean="0">
                <a:latin typeface="Garamond" panose="02020404030301010803" pitchFamily="18" charset="0"/>
              </a:rPr>
              <a:t>Notice of Public </a:t>
            </a:r>
            <a:r>
              <a:rPr lang="en-US" sz="2600" b="1" dirty="0" smtClean="0">
                <a:latin typeface="Garamond" panose="02020404030301010803" pitchFamily="18" charset="0"/>
              </a:rPr>
              <a:t>Hearing(s)</a:t>
            </a:r>
            <a:endParaRPr lang="en-US" sz="2600" b="1" dirty="0" smtClean="0">
              <a:latin typeface="Garamond" panose="02020404030301010803" pitchFamily="18" charset="0"/>
            </a:endParaRP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Garamond" panose="02020404030301010803" pitchFamily="18" charset="0"/>
              </a:rPr>
              <a:t>Requires publication of </a:t>
            </a:r>
            <a:r>
              <a:rPr lang="en-US" sz="2200" dirty="0" smtClean="0">
                <a:latin typeface="Garamond" panose="02020404030301010803" pitchFamily="18" charset="0"/>
              </a:rPr>
              <a:t>Proposed Rule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Garamond" panose="02020404030301010803" pitchFamily="18" charset="0"/>
              </a:rPr>
              <a:t>May be published </a:t>
            </a:r>
            <a:r>
              <a:rPr lang="en-US" sz="2200" dirty="0" smtClean="0">
                <a:latin typeface="Garamond" panose="02020404030301010803" pitchFamily="18" charset="0"/>
              </a:rPr>
              <a:t>28 </a:t>
            </a:r>
            <a:r>
              <a:rPr lang="en-US" sz="2200" dirty="0" smtClean="0">
                <a:latin typeface="Garamond" panose="02020404030301010803" pitchFamily="18" charset="0"/>
              </a:rPr>
              <a:t>days after Notice of </a:t>
            </a:r>
            <a:r>
              <a:rPr lang="en-US" sz="2200" dirty="0" smtClean="0">
                <a:latin typeface="Garamond" panose="02020404030301010803" pitchFamily="18" charset="0"/>
              </a:rPr>
              <a:t>Intent</a:t>
            </a:r>
            <a:endParaRPr lang="en-US" sz="2200" dirty="0" smtClean="0">
              <a:latin typeface="Garamond" panose="02020404030301010803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2600" b="1" dirty="0" smtClean="0">
                <a:latin typeface="Garamond" panose="02020404030301010803" pitchFamily="18" charset="0"/>
              </a:rPr>
              <a:t>Public </a:t>
            </a:r>
            <a:r>
              <a:rPr lang="en-US" sz="2600" b="1" dirty="0" smtClean="0">
                <a:latin typeface="Garamond" panose="02020404030301010803" pitchFamily="18" charset="0"/>
              </a:rPr>
              <a:t>Hearing(s)</a:t>
            </a:r>
            <a:endParaRPr lang="en-US" sz="2600" b="1" dirty="0" smtClean="0">
              <a:latin typeface="Garamond" panose="02020404030301010803" pitchFamily="18" charset="0"/>
            </a:endParaRP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n-US" sz="2200" dirty="0">
                <a:latin typeface="Garamond" panose="02020404030301010803" pitchFamily="18" charset="0"/>
              </a:rPr>
              <a:t>M</a:t>
            </a:r>
            <a:r>
              <a:rPr lang="en-US" sz="2200" dirty="0" smtClean="0">
                <a:latin typeface="Garamond" panose="02020404030301010803" pitchFamily="18" charset="0"/>
              </a:rPr>
              <a:t>ay be conducted 21 days after Notice of Public </a:t>
            </a:r>
            <a:r>
              <a:rPr lang="en-US" sz="2200" dirty="0" smtClean="0">
                <a:latin typeface="Garamond" panose="02020404030301010803" pitchFamily="18" charset="0"/>
              </a:rPr>
              <a:t>Hearing(s)</a:t>
            </a:r>
            <a:endParaRPr lang="en-US" sz="2200" dirty="0" smtClean="0">
              <a:latin typeface="Garamond" panose="02020404030301010803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2600" b="1" dirty="0" smtClean="0">
                <a:latin typeface="Garamond" panose="02020404030301010803" pitchFamily="18" charset="0"/>
              </a:rPr>
              <a:t>Consideration of Public Comments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Garamond" panose="02020404030301010803" pitchFamily="18" charset="0"/>
              </a:rPr>
              <a:t>Board required to consider and review all public comments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Garamond" panose="02020404030301010803" pitchFamily="18" charset="0"/>
              </a:rPr>
              <a:t>May be incorporated prior to adoption of Final Rule</a:t>
            </a:r>
            <a:endParaRPr lang="en-US" sz="2200" dirty="0" smtClean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39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2286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Proposed Rule – 511 IAC 6.2-11</a:t>
            </a:r>
            <a:endParaRPr lang="en-US" sz="32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1219200"/>
            <a:ext cx="83058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smtClean="0">
                <a:latin typeface="Garamond" panose="02020404030301010803" pitchFamily="18" charset="0"/>
              </a:rPr>
              <a:t>Timeline</a:t>
            </a:r>
            <a:endParaRPr lang="en-US" sz="3400" dirty="0" smtClean="0">
              <a:latin typeface="Garamond" panose="02020404030301010803" pitchFamily="18" charset="0"/>
            </a:endParaRPr>
          </a:p>
          <a:p>
            <a:pPr algn="ctr"/>
            <a:endParaRPr lang="en-US" sz="1000" b="1" dirty="0" smtClean="0">
              <a:latin typeface="Garamond" panose="02020404030301010803" pitchFamily="18" charset="0"/>
            </a:endParaRPr>
          </a:p>
          <a:p>
            <a:pPr marL="514350" indent="-514350" algn="just">
              <a:buAutoNum type="arabicPeriod"/>
            </a:pPr>
            <a:r>
              <a:rPr lang="en-US" sz="2600" b="1" dirty="0" smtClean="0">
                <a:latin typeface="Garamond" panose="02020404030301010803" pitchFamily="18" charset="0"/>
              </a:rPr>
              <a:t>July 2017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Garamond" panose="02020404030301010803" pitchFamily="18" charset="0"/>
              </a:rPr>
              <a:t>Board directed Board staff to begin rulemaking process</a:t>
            </a:r>
          </a:p>
          <a:p>
            <a:pPr marL="514350" indent="-514350" algn="just">
              <a:buAutoNum type="arabicPeriod"/>
            </a:pPr>
            <a:r>
              <a:rPr lang="en-US" sz="2600" b="1" dirty="0" smtClean="0">
                <a:latin typeface="Garamond" panose="02020404030301010803" pitchFamily="18" charset="0"/>
              </a:rPr>
              <a:t>August 2017 – October 2017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Garamond" panose="02020404030301010803" pitchFamily="18" charset="0"/>
              </a:rPr>
              <a:t>1</a:t>
            </a:r>
            <a:r>
              <a:rPr lang="en-US" baseline="30000" dirty="0" smtClean="0">
                <a:latin typeface="Garamond" panose="02020404030301010803" pitchFamily="18" charset="0"/>
              </a:rPr>
              <a:t>st</a:t>
            </a:r>
            <a:r>
              <a:rPr lang="en-US" dirty="0" smtClean="0">
                <a:latin typeface="Garamond" panose="02020404030301010803" pitchFamily="18" charset="0"/>
              </a:rPr>
              <a:t> draft of Proposed Rule written by DOE and provided to Board staff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Garamond" panose="02020404030301010803" pitchFamily="18" charset="0"/>
              </a:rPr>
              <a:t>DOE and Board staff held meetings to discuss draft of Proposed Rule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Garamond" panose="02020404030301010803" pitchFamily="18" charset="0"/>
              </a:rPr>
              <a:t>Board member initiated input incorporated into draft</a:t>
            </a:r>
          </a:p>
          <a:p>
            <a:pPr marL="514350" indent="-514350" algn="just">
              <a:buAutoNum type="arabicPeriod"/>
            </a:pPr>
            <a:r>
              <a:rPr lang="en-US" sz="2600" b="1" dirty="0" smtClean="0">
                <a:latin typeface="Garamond" panose="02020404030301010803" pitchFamily="18" charset="0"/>
              </a:rPr>
              <a:t>November 2017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Garamond" panose="02020404030301010803" pitchFamily="18" charset="0"/>
              </a:rPr>
              <a:t>Board staff circulated draft of Proposed Rule to Board members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Garamond" panose="02020404030301010803" pitchFamily="18" charset="0"/>
              </a:rPr>
              <a:t>Additional Board member feedback requested &amp; incorporated</a:t>
            </a:r>
          </a:p>
          <a:p>
            <a:pPr marL="514350" indent="-514350" algn="just">
              <a:buAutoNum type="arabicPeriod"/>
            </a:pPr>
            <a:r>
              <a:rPr lang="en-US" sz="2600" b="1" dirty="0" smtClean="0">
                <a:latin typeface="Garamond" panose="02020404030301010803" pitchFamily="18" charset="0"/>
              </a:rPr>
              <a:t>January 2018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Garamond" panose="02020404030301010803" pitchFamily="18" charset="0"/>
              </a:rPr>
              <a:t>Notice of Intent published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Garamond" panose="02020404030301010803" pitchFamily="18" charset="0"/>
              </a:rPr>
              <a:t>Proposed Rule brought before Board</a:t>
            </a:r>
            <a:endParaRPr lang="en-US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84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2286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Proposed Rule – 511 IAC 6.2-11</a:t>
            </a:r>
            <a:endParaRPr lang="en-US" sz="32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143000"/>
            <a:ext cx="8153400" cy="46551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smtClean="0">
                <a:latin typeface="Garamond" panose="02020404030301010803" pitchFamily="18" charset="0"/>
              </a:rPr>
              <a:t>Board </a:t>
            </a:r>
            <a:r>
              <a:rPr lang="en-US" sz="3400" b="1" dirty="0" smtClean="0">
                <a:latin typeface="Garamond" panose="02020404030301010803" pitchFamily="18" charset="0"/>
              </a:rPr>
              <a:t>Feedback: General Comments</a:t>
            </a:r>
            <a:endParaRPr lang="en-US" sz="3400" b="1" dirty="0" smtClean="0">
              <a:latin typeface="Garamond" panose="02020404030301010803" pitchFamily="18" charset="0"/>
            </a:endParaRPr>
          </a:p>
          <a:p>
            <a:pPr algn="ctr"/>
            <a:endParaRPr lang="en-US" sz="1050" b="1" dirty="0" smtClean="0">
              <a:latin typeface="Garamond" panose="02020404030301010803" pitchFamily="18" charset="0"/>
            </a:endParaRPr>
          </a:p>
          <a:p>
            <a:pPr algn="ctr"/>
            <a:endParaRPr lang="en-US" sz="1000" b="1" dirty="0">
              <a:latin typeface="Garamond" panose="02020404030301010803" pitchFamily="18" charset="0"/>
            </a:endParaRPr>
          </a:p>
          <a:p>
            <a:pPr marL="514350" indent="-514350" algn="just">
              <a:buAutoNum type="arabicPeriod"/>
            </a:pPr>
            <a:r>
              <a:rPr lang="en-US" sz="2600" b="1" dirty="0" smtClean="0">
                <a:latin typeface="Garamond" panose="02020404030301010803" pitchFamily="18" charset="0"/>
              </a:rPr>
              <a:t>Compliance w/ IN law</a:t>
            </a:r>
          </a:p>
          <a:p>
            <a:pPr marL="514350" indent="-514350" algn="just">
              <a:buAutoNum type="arabicPeriod"/>
            </a:pPr>
            <a:r>
              <a:rPr lang="en-US" sz="2600" b="1" dirty="0" smtClean="0">
                <a:latin typeface="Garamond" panose="02020404030301010803" pitchFamily="18" charset="0"/>
              </a:rPr>
              <a:t>Alignment w/ ESSA – to extent possible</a:t>
            </a:r>
          </a:p>
          <a:p>
            <a:pPr marL="514350" indent="-514350" algn="just">
              <a:buAutoNum type="arabicPeriod"/>
            </a:pPr>
            <a:r>
              <a:rPr lang="en-US" sz="2600" b="1" dirty="0" smtClean="0">
                <a:latin typeface="Garamond" panose="02020404030301010803" pitchFamily="18" charset="0"/>
              </a:rPr>
              <a:t>Effective beginning w/ 2018-2019 school year</a:t>
            </a:r>
          </a:p>
          <a:p>
            <a:pPr marL="514350" indent="-514350" algn="just">
              <a:buAutoNum type="arabicPeriod"/>
            </a:pPr>
            <a:r>
              <a:rPr lang="en-US" sz="2600" b="1" dirty="0" smtClean="0">
                <a:latin typeface="Garamond" panose="02020404030301010803" pitchFamily="18" charset="0"/>
              </a:rPr>
              <a:t>Additional measures of School Quality/Student Success</a:t>
            </a:r>
          </a:p>
          <a:p>
            <a:pPr marL="514350" indent="-514350" algn="just">
              <a:buAutoNum type="arabicPeriod"/>
            </a:pPr>
            <a:r>
              <a:rPr lang="en-US" sz="2600" b="1" dirty="0" smtClean="0">
                <a:latin typeface="Garamond" panose="02020404030301010803" pitchFamily="18" charset="0"/>
              </a:rPr>
              <a:t>College &amp; Career Readiness – Graduation Pathways</a:t>
            </a:r>
          </a:p>
          <a:p>
            <a:pPr marL="514350" indent="-514350" algn="just">
              <a:buAutoNum type="arabicPeriod"/>
            </a:pPr>
            <a:r>
              <a:rPr lang="en-US" sz="2600" b="1" dirty="0" smtClean="0">
                <a:latin typeface="Garamond" panose="02020404030301010803" pitchFamily="18" charset="0"/>
              </a:rPr>
              <a:t>Graduation Rate – Provide relief; Transition over 2 years</a:t>
            </a:r>
            <a:endParaRPr lang="en-US" sz="2600" b="1" dirty="0" smtClean="0">
              <a:latin typeface="Garamond" panose="02020404030301010803" pitchFamily="18" charset="0"/>
            </a:endParaRPr>
          </a:p>
          <a:p>
            <a:pPr marL="514350" indent="-514350" algn="just">
              <a:buAutoNum type="arabicPeriod"/>
            </a:pPr>
            <a:endParaRPr lang="en-US" sz="34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81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2286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prstClr val="white"/>
                </a:solidFill>
                <a:latin typeface="Garamond" panose="02020404030301010803" pitchFamily="18" charset="0"/>
              </a:rPr>
              <a:t>Proposed Rule – 511 IAC 6.2-11</a:t>
            </a:r>
            <a:endParaRPr lang="en-US" sz="3200" b="1" dirty="0">
              <a:solidFill>
                <a:prstClr val="white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143000"/>
            <a:ext cx="8153400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Board </a:t>
            </a:r>
            <a:r>
              <a:rPr lang="en-US" sz="34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Feedback: Additional Measures of School Quality/Student Success</a:t>
            </a:r>
            <a:endParaRPr lang="en-US" sz="3400" b="1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algn="ctr"/>
            <a:endParaRPr lang="en-US" sz="1050" b="1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algn="ctr"/>
            <a:endParaRPr lang="en-US" sz="1050" b="1" dirty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514350" indent="-514350" algn="just">
              <a:buFontTx/>
              <a:buAutoNum type="arabicPeriod"/>
            </a:pPr>
            <a:r>
              <a:rPr lang="en-US" sz="2600" b="1" dirty="0" smtClean="0">
                <a:solidFill>
                  <a:schemeClr val="accent3"/>
                </a:solidFill>
                <a:latin typeface="Garamond" panose="02020404030301010803" pitchFamily="18" charset="0"/>
              </a:rPr>
              <a:t>Well-Rounded Educational Development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accent3"/>
                </a:solidFill>
                <a:latin typeface="Garamond" panose="02020404030301010803" pitchFamily="18" charset="0"/>
              </a:rPr>
              <a:t>5% of Overall Grade – Grades 3 through 8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accent3"/>
                </a:solidFill>
                <a:latin typeface="Garamond" panose="02020404030301010803" pitchFamily="18" charset="0"/>
              </a:rPr>
              <a:t>Science Proficiency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accent3"/>
                </a:solidFill>
                <a:latin typeface="Garamond" panose="02020404030301010803" pitchFamily="18" charset="0"/>
              </a:rPr>
              <a:t>Social Studies Proficiency</a:t>
            </a:r>
          </a:p>
          <a:p>
            <a:pPr lvl="1" algn="just"/>
            <a:endParaRPr lang="en-US" sz="22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514350" indent="-514350" algn="just">
              <a:buFontTx/>
              <a:buAutoNum type="arabicPeriod"/>
            </a:pPr>
            <a:r>
              <a:rPr lang="en-US" sz="2600" b="1" dirty="0" smtClean="0">
                <a:solidFill>
                  <a:schemeClr val="accent3"/>
                </a:solidFill>
                <a:latin typeface="Garamond" panose="02020404030301010803" pitchFamily="18" charset="0"/>
              </a:rPr>
              <a:t>High School On-Track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accent3"/>
                </a:solidFill>
                <a:latin typeface="Garamond" panose="02020404030301010803" pitchFamily="18" charset="0"/>
              </a:rPr>
              <a:t>10% of Overall Grade – Grades 9 through 12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accent3"/>
                </a:solidFill>
                <a:latin typeface="Garamond" panose="02020404030301010803" pitchFamily="18" charset="0"/>
              </a:rPr>
              <a:t>10 Credits after first year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accent3"/>
                </a:solidFill>
                <a:latin typeface="Garamond" panose="02020404030301010803" pitchFamily="18" charset="0"/>
              </a:rPr>
              <a:t>No more than 1 “F” in core subject</a:t>
            </a:r>
            <a:endParaRPr lang="en-US" sz="2200" dirty="0" smtClean="0">
              <a:solidFill>
                <a:schemeClr val="accent3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33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2286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prstClr val="white"/>
                </a:solidFill>
                <a:latin typeface="Garamond" panose="02020404030301010803" pitchFamily="18" charset="0"/>
              </a:rPr>
              <a:t>Proposed Rule – 511 IAC 6.2-11</a:t>
            </a:r>
            <a:endParaRPr lang="en-US" sz="3200" b="1" dirty="0">
              <a:solidFill>
                <a:prstClr val="white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143000"/>
            <a:ext cx="8153400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Board </a:t>
            </a:r>
            <a:r>
              <a:rPr lang="en-US" sz="34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Feedback: College &amp; Career Readiness</a:t>
            </a:r>
            <a:endParaRPr lang="en-US" sz="3400" b="1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algn="ctr"/>
            <a:endParaRPr lang="en-US" sz="1050" b="1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algn="ctr"/>
            <a:endParaRPr lang="en-US" sz="1050" b="1" dirty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514350" indent="-514350" algn="just">
              <a:buFontTx/>
              <a:buAutoNum type="arabicPeriod"/>
            </a:pPr>
            <a:r>
              <a:rPr lang="en-US" sz="2600" b="1" dirty="0" smtClean="0">
                <a:solidFill>
                  <a:schemeClr val="accent3"/>
                </a:solidFill>
                <a:latin typeface="Garamond" panose="02020404030301010803" pitchFamily="18" charset="0"/>
              </a:rPr>
              <a:t>Incorporate Graduation Pathways</a:t>
            </a:r>
            <a:endParaRPr lang="en-US" sz="2600" b="1" dirty="0" smtClean="0">
              <a:solidFill>
                <a:schemeClr val="accent3"/>
              </a:solidFill>
              <a:latin typeface="Garamond" panose="02020404030301010803" pitchFamily="18" charset="0"/>
            </a:endParaRPr>
          </a:p>
          <a:p>
            <a:pPr marL="514350" indent="-514350" algn="just">
              <a:buFontTx/>
              <a:buAutoNum type="arabicPeriod"/>
            </a:pPr>
            <a:r>
              <a:rPr lang="en-US" sz="2600" b="1" dirty="0" smtClean="0">
                <a:solidFill>
                  <a:schemeClr val="accent3"/>
                </a:solidFill>
                <a:latin typeface="Garamond" panose="02020404030301010803" pitchFamily="18" charset="0"/>
              </a:rPr>
              <a:t>Reward schools for immediate implementation of Graduation Pathways</a:t>
            </a:r>
            <a:endParaRPr lang="en-US" sz="2600" b="1" dirty="0" smtClean="0">
              <a:solidFill>
                <a:schemeClr val="accent3"/>
              </a:solidFill>
              <a:latin typeface="Garamond" panose="02020404030301010803" pitchFamily="18" charset="0"/>
            </a:endParaRPr>
          </a:p>
          <a:p>
            <a:pPr marL="514350" indent="-514350" algn="just">
              <a:buFontTx/>
              <a:buAutoNum type="arabicPeriod"/>
            </a:pPr>
            <a:r>
              <a:rPr lang="en-US" sz="26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Indicator cannot be a restatement of Graduation Rate</a:t>
            </a:r>
            <a:endParaRPr lang="en-US" sz="2600" b="1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514350" indent="-514350" algn="just">
              <a:buFontTx/>
              <a:buAutoNum type="arabicPeriod"/>
            </a:pPr>
            <a:r>
              <a:rPr lang="en-US" sz="2600" b="1" dirty="0" smtClean="0">
                <a:solidFill>
                  <a:schemeClr val="accent3"/>
                </a:solidFill>
                <a:latin typeface="Garamond" panose="02020404030301010803" pitchFamily="18" charset="0"/>
              </a:rPr>
              <a:t>Phase out in 2023 when Graduation Pathways implemented fully</a:t>
            </a:r>
          </a:p>
          <a:p>
            <a:pPr marL="514350" indent="-514350" algn="just">
              <a:buFontTx/>
              <a:buAutoNum type="arabicPeriod"/>
            </a:pPr>
            <a:r>
              <a:rPr lang="en-US" sz="26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25% statewide goal too low</a:t>
            </a:r>
            <a:endParaRPr lang="en-US" sz="2600" b="1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514350" indent="-514350" algn="just">
              <a:buFontTx/>
              <a:buAutoNum type="arabicPeriod"/>
            </a:pPr>
            <a:endParaRPr lang="en-US" sz="3400" b="1" dirty="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37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2286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prstClr val="white"/>
                </a:solidFill>
                <a:latin typeface="Garamond" panose="02020404030301010803" pitchFamily="18" charset="0"/>
              </a:rPr>
              <a:t>Proposed Rule – 511 IAC 6.2-11</a:t>
            </a:r>
            <a:endParaRPr lang="en-US" sz="3200" b="1" dirty="0">
              <a:solidFill>
                <a:prstClr val="white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143000"/>
            <a:ext cx="8153400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Board </a:t>
            </a:r>
            <a:r>
              <a:rPr lang="en-US" sz="34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Feedback: Graduation Rate</a:t>
            </a:r>
            <a:endParaRPr lang="en-US" sz="3400" b="1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algn="ctr"/>
            <a:endParaRPr lang="en-US" sz="1050" b="1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algn="ctr"/>
            <a:endParaRPr lang="en-US" sz="1050" b="1" dirty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514350" indent="-514350" algn="just">
              <a:buFontTx/>
              <a:buAutoNum type="arabicPeriod"/>
            </a:pPr>
            <a:r>
              <a:rPr lang="en-US" sz="2600" b="1" dirty="0" smtClean="0">
                <a:solidFill>
                  <a:schemeClr val="accent3"/>
                </a:solidFill>
                <a:latin typeface="Garamond" panose="02020404030301010803" pitchFamily="18" charset="0"/>
              </a:rPr>
              <a:t>Provide relief – Transition to Federal Graduation over 2-year period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accent3"/>
                </a:solidFill>
                <a:latin typeface="Garamond" panose="02020404030301010803" pitchFamily="18" charset="0"/>
              </a:rPr>
              <a:t>General Diploma included for 2 years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en-US" sz="2600" dirty="0" smtClean="0">
              <a:solidFill>
                <a:schemeClr val="accent3"/>
              </a:solidFill>
              <a:latin typeface="Garamond" panose="02020404030301010803" pitchFamily="18" charset="0"/>
            </a:endParaRPr>
          </a:p>
          <a:p>
            <a:pPr marL="514350" indent="-514350" algn="just">
              <a:buFontTx/>
              <a:buAutoNum type="arabicPeriod"/>
            </a:pPr>
            <a:r>
              <a:rPr lang="en-US" sz="2600" b="1" dirty="0" smtClean="0">
                <a:solidFill>
                  <a:schemeClr val="accent3"/>
                </a:solidFill>
                <a:latin typeface="Garamond" panose="02020404030301010803" pitchFamily="18" charset="0"/>
              </a:rPr>
              <a:t>Alignment to Federal Graduation Rate</a:t>
            </a:r>
          </a:p>
        </p:txBody>
      </p:sp>
    </p:spTree>
    <p:extLst>
      <p:ext uri="{BB962C8B-B14F-4D97-AF65-F5344CB8AC3E}">
        <p14:creationId xmlns:p14="http://schemas.microsoft.com/office/powerpoint/2010/main" val="379737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2286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Proposed Rule – 511 IAC 6.2-11</a:t>
            </a:r>
            <a:endParaRPr lang="en-US" sz="32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143000"/>
            <a:ext cx="81534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smtClean="0">
                <a:latin typeface="Garamond" panose="02020404030301010803" pitchFamily="18" charset="0"/>
              </a:rPr>
              <a:t>Board </a:t>
            </a:r>
            <a:r>
              <a:rPr lang="en-US" sz="3400" b="1" dirty="0" smtClean="0">
                <a:latin typeface="Garamond" panose="02020404030301010803" pitchFamily="18" charset="0"/>
              </a:rPr>
              <a:t>Feedback: K-8</a:t>
            </a:r>
            <a:endParaRPr lang="en-US" sz="3400" b="1" dirty="0" smtClean="0">
              <a:latin typeface="Garamond" panose="02020404030301010803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866181"/>
              </p:ext>
            </p:extLst>
          </p:nvPr>
        </p:nvGraphicFramePr>
        <p:xfrm>
          <a:off x="762000" y="1828800"/>
          <a:ext cx="7620000" cy="39743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0000"/>
                <a:gridCol w="1270000"/>
                <a:gridCol w="1270000"/>
                <a:gridCol w="1270000"/>
                <a:gridCol w="1270000"/>
                <a:gridCol w="1270000"/>
              </a:tblGrid>
              <a:tr h="593579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Current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511 IAC 6.2-10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ESSA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Proposed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511 IAC 6.2-11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6789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Domains (K-8)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Indicators (K-8)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4863"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Proficiency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50.0%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Academic Achievement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42.5%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Academic Achievement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42.5%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748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Academic Progress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42.5%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Academic Progress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42.5%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122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English Language Proficiency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10.0%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English Language Proficiency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3"/>
                          </a:solidFill>
                          <a:effectLst/>
                          <a:latin typeface="Garamond" panose="02020404030301010803" pitchFamily="18" charset="0"/>
                        </a:rPr>
                        <a:t>5.0%</a:t>
                      </a:r>
                      <a:endParaRPr lang="en-US" sz="1600" dirty="0">
                        <a:solidFill>
                          <a:schemeClr val="accent3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74863"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Growth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50.0%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Chronic Absenteeism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5.0%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Chronic Absenteeism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5.0%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215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3"/>
                          </a:solidFill>
                          <a:effectLst/>
                          <a:latin typeface="Garamond" panose="02020404030301010803" pitchFamily="18" charset="0"/>
                        </a:rPr>
                        <a:t>Well-Rounded Education</a:t>
                      </a:r>
                      <a:endParaRPr lang="en-US" sz="1600" dirty="0">
                        <a:solidFill>
                          <a:schemeClr val="accent3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3"/>
                          </a:solidFill>
                          <a:effectLst/>
                          <a:latin typeface="Garamond" panose="02020404030301010803" pitchFamily="18" charset="0"/>
                        </a:rPr>
                        <a:t>5.0%</a:t>
                      </a:r>
                      <a:endParaRPr lang="en-US" sz="1600" dirty="0">
                        <a:solidFill>
                          <a:schemeClr val="accent3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374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50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E67ADC0947824F8E433DF772A3FE41" ma:contentTypeVersion="2" ma:contentTypeDescription="Create a new document." ma:contentTypeScope="" ma:versionID="76db0e8b418da1cb09d70216f17a6689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949202dcc3c1780e91e58fb2af340b1d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0173818-40CC-40BE-9EBC-DD92887A73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4C66BA9C-5C84-43A1-89AB-BF435B267D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32F608-CEA0-420D-AE18-DCA4A0F5D365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15487</TotalTime>
  <Words>664</Words>
  <Application>Microsoft Office PowerPoint</Application>
  <PresentationFormat>On-screen Show (4:3)</PresentationFormat>
  <Paragraphs>175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Garamond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Indiana Department of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Hart</dc:creator>
  <cp:lastModifiedBy>Ranney, Chad E</cp:lastModifiedBy>
  <cp:revision>327</cp:revision>
  <cp:lastPrinted>2018-01-08T19:59:39Z</cp:lastPrinted>
  <dcterms:created xsi:type="dcterms:W3CDTF">2013-03-08T16:28:47Z</dcterms:created>
  <dcterms:modified xsi:type="dcterms:W3CDTF">2018-01-08T20:37:21Z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0x010100CBE67ADC0947824F8E433DF772A3FE41</vt:lpwstr>
  </property>
</Properties>
</file>