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5"/>
  </p:sldMasterIdLst>
  <p:sldIdLst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08"/>
    <p:restoredTop sz="94674"/>
  </p:normalViewPr>
  <p:slideViewPr>
    <p:cSldViewPr snapToGrid="0" snapToObjects="1">
      <p:cViewPr varScale="1">
        <p:scale>
          <a:sx n="100" d="100"/>
          <a:sy n="100" d="100"/>
        </p:scale>
        <p:origin x="464" y="1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1.xml"/><Relationship Id="rId15" Type="http://schemas.openxmlformats.org/officeDocument/2006/relationships/viewProps" Target="viewProps.xml"/><Relationship Id="rId10" Type="http://schemas.openxmlformats.org/officeDocument/2006/relationships/slide" Target="slides/slide5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13A40-4C44-784C-8738-DE31C57F43DD}" type="datetimeFigureOut">
              <a:rPr lang="en-US" smtClean="0"/>
              <a:t>1/3/18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3698A8-0906-0941-9D5C-4E77C86C11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12294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13A40-4C44-784C-8738-DE31C57F43DD}" type="datetimeFigureOut">
              <a:rPr lang="en-US" smtClean="0"/>
              <a:t>1/3/18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3698A8-0906-0941-9D5C-4E77C86C11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0513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13A40-4C44-784C-8738-DE31C57F43DD}" type="datetimeFigureOut">
              <a:rPr lang="en-US" smtClean="0"/>
              <a:t>1/3/18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3698A8-0906-0941-9D5C-4E77C86C11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14549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13A40-4C44-784C-8738-DE31C57F43DD}" type="datetimeFigureOut">
              <a:rPr lang="en-US" smtClean="0"/>
              <a:t>1/3/18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3698A8-0906-0941-9D5C-4E77C86C11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8007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13A40-4C44-784C-8738-DE31C57F43DD}" type="datetimeFigureOut">
              <a:rPr lang="en-US" smtClean="0"/>
              <a:t>1/3/18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3698A8-0906-0941-9D5C-4E77C86C11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83274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13A40-4C44-784C-8738-DE31C57F43DD}" type="datetimeFigureOut">
              <a:rPr lang="en-US" smtClean="0"/>
              <a:t>1/3/18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3698A8-0906-0941-9D5C-4E77C86C11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40522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13A40-4C44-784C-8738-DE31C57F43DD}" type="datetimeFigureOut">
              <a:rPr lang="en-US" smtClean="0"/>
              <a:t>1/3/18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3698A8-0906-0941-9D5C-4E77C86C11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0877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13A40-4C44-784C-8738-DE31C57F43DD}" type="datetimeFigureOut">
              <a:rPr lang="en-US" smtClean="0"/>
              <a:t>1/3/18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3698A8-0906-0941-9D5C-4E77C86C11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11791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13A40-4C44-784C-8738-DE31C57F43DD}" type="datetimeFigureOut">
              <a:rPr lang="en-US" smtClean="0"/>
              <a:t>1/3/18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3698A8-0906-0941-9D5C-4E77C86C11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49745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13A40-4C44-784C-8738-DE31C57F43DD}" type="datetimeFigureOut">
              <a:rPr lang="en-US" smtClean="0"/>
              <a:t>1/3/18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3698A8-0906-0941-9D5C-4E77C86C11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06238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13A40-4C44-784C-8738-DE31C57F43DD}" type="datetimeFigureOut">
              <a:rPr lang="en-US" smtClean="0"/>
              <a:t>1/3/18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3698A8-0906-0941-9D5C-4E77C86C11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17448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F13A40-4C44-784C-8738-DE31C57F43DD}" type="datetimeFigureOut">
              <a:rPr lang="en-US" smtClean="0"/>
              <a:t>1/3/18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3698A8-0906-0941-9D5C-4E77C86C11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7500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0"/>
            <a:ext cx="11816179" cy="36625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2800" b="1" u="sng" dirty="0"/>
          </a:p>
          <a:p>
            <a:r>
              <a:rPr lang="en-US" sz="2800" b="1" u="sng" dirty="0"/>
              <a:t>ACADEMIC ACHIEVEMENT INDICATOR</a:t>
            </a:r>
          </a:p>
          <a:p>
            <a:endParaRPr lang="en-US" sz="2800" dirty="0"/>
          </a:p>
          <a:p>
            <a:pPr marL="1712913" indent="-1712913" algn="just"/>
            <a:r>
              <a:rPr lang="en-US" sz="2400" b="1" dirty="0"/>
              <a:t>Feedback:  </a:t>
            </a:r>
            <a:r>
              <a:rPr lang="en-US" sz="2400" dirty="0"/>
              <a:t>The participation rate component must consider all students enrolled for at least 162 days during the school year</a:t>
            </a:r>
          </a:p>
          <a:p>
            <a:pPr algn="just"/>
            <a:endParaRPr lang="en-US" sz="2800" dirty="0"/>
          </a:p>
          <a:p>
            <a:pPr marL="1712913" indent="-1712913" algn="just"/>
            <a:r>
              <a:rPr lang="en-US" sz="2400" b="1" dirty="0"/>
              <a:t>Response:  </a:t>
            </a:r>
            <a:r>
              <a:rPr lang="en-US" sz="2400" dirty="0"/>
              <a:t>The denominator of the participation rate calculation was revised to equal the total number of students enrolled for at least 162 days during the school year</a:t>
            </a:r>
          </a:p>
        </p:txBody>
      </p:sp>
    </p:spTree>
    <p:extLst>
      <p:ext uri="{BB962C8B-B14F-4D97-AF65-F5344CB8AC3E}">
        <p14:creationId xmlns:p14="http://schemas.microsoft.com/office/powerpoint/2010/main" val="6667163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0"/>
            <a:ext cx="11816179" cy="49859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2800" b="1" u="sng" dirty="0"/>
          </a:p>
          <a:p>
            <a:r>
              <a:rPr lang="en-US" sz="2800" b="1" u="sng" dirty="0"/>
              <a:t>ACADEMIC PROGRESS INDICATOR</a:t>
            </a:r>
          </a:p>
          <a:p>
            <a:endParaRPr lang="en-US" sz="2800" dirty="0"/>
          </a:p>
          <a:p>
            <a:pPr marL="1828800" indent="-1828800" algn="just"/>
            <a:r>
              <a:rPr lang="en-US" sz="2400" b="1" dirty="0"/>
              <a:t>Feedback:  </a:t>
            </a:r>
            <a:r>
              <a:rPr lang="en-US" sz="2400" dirty="0"/>
              <a:t>This indicator is only for elementary and middle schools. A state may include an Academic Progress Indicator for high schools as part of the Academic Achievement Indicator, or as a School Quality/Student Success Indicator.</a:t>
            </a:r>
          </a:p>
          <a:p>
            <a:pPr algn="just"/>
            <a:endParaRPr lang="en-US" dirty="0"/>
          </a:p>
          <a:p>
            <a:pPr marL="1828800" indent="-1828800" algn="just"/>
            <a:r>
              <a:rPr lang="en-US" sz="2400" b="1" dirty="0"/>
              <a:t>Response:  </a:t>
            </a:r>
            <a:r>
              <a:rPr lang="en-US" sz="2400" dirty="0"/>
              <a:t>The Academic Progress Indicator for High Schools was removed, and growth was incorporated in the Academic Achievement Indicator for high schools. A note was included that the growth metric will likely no longer be included once Indiana switches to the ECA and/or college entrance exam for accountability purposes.</a:t>
            </a:r>
          </a:p>
        </p:txBody>
      </p:sp>
    </p:spTree>
    <p:extLst>
      <p:ext uri="{BB962C8B-B14F-4D97-AF65-F5344CB8AC3E}">
        <p14:creationId xmlns:p14="http://schemas.microsoft.com/office/powerpoint/2010/main" val="17966222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0"/>
            <a:ext cx="11807301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2800" b="1" u="sng" dirty="0"/>
          </a:p>
          <a:p>
            <a:r>
              <a:rPr lang="en-US" sz="2800" b="1" u="sng" dirty="0"/>
              <a:t>GRADUATION RATE INDICATOR</a:t>
            </a:r>
          </a:p>
          <a:p>
            <a:endParaRPr lang="en-US" sz="2800" dirty="0"/>
          </a:p>
          <a:p>
            <a:pPr marL="1712913" indent="-1712913" algn="just"/>
            <a:r>
              <a:rPr lang="en-US" sz="2400" b="1" dirty="0"/>
              <a:t>Feedback:  </a:t>
            </a:r>
            <a:r>
              <a:rPr lang="en-US" sz="2400" dirty="0"/>
              <a:t>It was unclear whether the five-year improvement score considered two different cohorts of students or the same cohort of students.</a:t>
            </a:r>
          </a:p>
          <a:p>
            <a:pPr algn="just"/>
            <a:endParaRPr lang="en-US" sz="2800" dirty="0"/>
          </a:p>
          <a:p>
            <a:pPr marL="1774825" indent="-1774825" algn="just"/>
            <a:r>
              <a:rPr lang="en-US" sz="2400" b="1" dirty="0"/>
              <a:t>Response:  </a:t>
            </a:r>
            <a:r>
              <a:rPr lang="en-US" sz="2400" dirty="0"/>
              <a:t>While the submitted plan indicated that the five year improvement score utilizes the most recent cohort with the both a finalized five year and four year graduation rate, further explanation of this was provided in the response to ensure clarity.</a:t>
            </a:r>
          </a:p>
        </p:txBody>
      </p:sp>
    </p:spTree>
    <p:extLst>
      <p:ext uri="{BB962C8B-B14F-4D97-AF65-F5344CB8AC3E}">
        <p14:creationId xmlns:p14="http://schemas.microsoft.com/office/powerpoint/2010/main" val="4811541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0"/>
            <a:ext cx="11807301" cy="39395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2800" b="1" u="sng" dirty="0"/>
          </a:p>
          <a:p>
            <a:r>
              <a:rPr lang="en-US" sz="2800" b="1" u="sng" dirty="0"/>
              <a:t>SCHOOL QUALITY/STUDENT SUCCESS INDICATOR</a:t>
            </a:r>
          </a:p>
          <a:p>
            <a:pPr marL="1198563" indent="-1198563"/>
            <a:endParaRPr lang="en-US" sz="2800" dirty="0"/>
          </a:p>
          <a:p>
            <a:pPr marL="1774825" indent="-1774825" algn="just"/>
            <a:r>
              <a:rPr lang="en-US" sz="2400" b="1" dirty="0"/>
              <a:t>Feedback: </a:t>
            </a:r>
            <a:r>
              <a:rPr lang="en-US" sz="2400" dirty="0"/>
              <a:t>The School Quality/Student Success Indicator for high schools (college/career readiness achievement) must measure the performance of all students in the graduation cohort.</a:t>
            </a:r>
          </a:p>
          <a:p>
            <a:pPr algn="just"/>
            <a:endParaRPr lang="en-US" sz="2800" dirty="0"/>
          </a:p>
          <a:p>
            <a:pPr marL="1774825" indent="-1774825" algn="just"/>
            <a:r>
              <a:rPr lang="en-US" sz="2400" b="1" dirty="0"/>
              <a:t>Response:  </a:t>
            </a:r>
            <a:r>
              <a:rPr lang="en-US" sz="2400" dirty="0"/>
              <a:t>The denominator of the college/career readiness achievement score was revised to equal the total number of students in the cohort.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96150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0"/>
            <a:ext cx="11807301" cy="36625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2800" b="1" u="sng" dirty="0"/>
          </a:p>
          <a:p>
            <a:r>
              <a:rPr lang="en-US" sz="2800" b="1" u="sng" dirty="0"/>
              <a:t>SYSTEM OF ANNUAL MEANINGFUL DIFFERENTIATION</a:t>
            </a:r>
          </a:p>
          <a:p>
            <a:endParaRPr lang="en-US" sz="2800" dirty="0"/>
          </a:p>
          <a:p>
            <a:pPr marL="1660525" indent="-1660525" algn="just"/>
            <a:r>
              <a:rPr lang="en-US" sz="2400" b="1" dirty="0"/>
              <a:t>Feedback:  </a:t>
            </a:r>
            <a:r>
              <a:rPr lang="en-US" sz="2400" dirty="0"/>
              <a:t>A request for further explanation of the A-F system was made, specifically as it pertains to the points scale used.</a:t>
            </a:r>
          </a:p>
          <a:p>
            <a:pPr algn="just"/>
            <a:endParaRPr lang="en-US" sz="2800" dirty="0"/>
          </a:p>
          <a:p>
            <a:pPr marL="1774825" indent="-1774825" algn="just"/>
            <a:r>
              <a:rPr lang="en-US" sz="2400" b="1" dirty="0"/>
              <a:t>Response:  </a:t>
            </a:r>
            <a:r>
              <a:rPr lang="en-US" sz="2400" dirty="0"/>
              <a:t>While the submitted plan included the points scale used to assign each respective letter grade, further explanation of this was provided in the response to ensure clarity. </a:t>
            </a:r>
          </a:p>
        </p:txBody>
      </p:sp>
    </p:spTree>
    <p:extLst>
      <p:ext uri="{BB962C8B-B14F-4D97-AF65-F5344CB8AC3E}">
        <p14:creationId xmlns:p14="http://schemas.microsoft.com/office/powerpoint/2010/main" val="626575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0"/>
            <a:ext cx="11807301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2800" b="1" u="sng" dirty="0"/>
          </a:p>
          <a:p>
            <a:r>
              <a:rPr lang="en-US" sz="2800" b="1" u="sng" dirty="0"/>
              <a:t>WEIGHTING OF INDICATORS</a:t>
            </a:r>
          </a:p>
          <a:p>
            <a:endParaRPr lang="en-US" sz="2800" dirty="0"/>
          </a:p>
          <a:p>
            <a:pPr marL="1828800" indent="-1828800" algn="just"/>
            <a:r>
              <a:rPr lang="en-US" sz="2400" b="1" dirty="0"/>
              <a:t>Feedback:  </a:t>
            </a:r>
            <a:r>
              <a:rPr lang="en-US" sz="2400" dirty="0"/>
              <a:t>The requirement to describe the weighting of each indicator in the accountability system was not met because of the provision of extra points in the system of annual meaningful differentiation</a:t>
            </a:r>
          </a:p>
          <a:p>
            <a:pPr algn="just"/>
            <a:endParaRPr lang="en-US" sz="2800" dirty="0"/>
          </a:p>
          <a:p>
            <a:pPr marL="1828800" indent="-1828800" algn="just"/>
            <a:r>
              <a:rPr lang="en-US" sz="2400" b="1" dirty="0"/>
              <a:t>Response:  </a:t>
            </a:r>
            <a:r>
              <a:rPr lang="en-US" sz="2400" dirty="0"/>
              <a:t>Further explanation of the indicator weights was provided, including a statement that all final indicator scores will be capped at 100.0 points, and the overall summative rating score will also be capped at 100.0 points.</a:t>
            </a:r>
          </a:p>
        </p:txBody>
      </p:sp>
    </p:spTree>
    <p:extLst>
      <p:ext uri="{BB962C8B-B14F-4D97-AF65-F5344CB8AC3E}">
        <p14:creationId xmlns:p14="http://schemas.microsoft.com/office/powerpoint/2010/main" val="18949562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0"/>
            <a:ext cx="11816179" cy="65556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2800" b="1" u="sng" dirty="0"/>
          </a:p>
          <a:p>
            <a:r>
              <a:rPr lang="en-US" sz="2800" b="1" u="sng" dirty="0"/>
              <a:t>DIFFERENT METHODOLOGY FOR ANNUAL MEANINGFUL DIFFERENTIATION</a:t>
            </a:r>
          </a:p>
          <a:p>
            <a:endParaRPr lang="en-US" sz="2800" dirty="0"/>
          </a:p>
          <a:p>
            <a:pPr marL="1828800" indent="-1828800" algn="just"/>
            <a:r>
              <a:rPr lang="en-US" sz="2200" b="1" dirty="0"/>
              <a:t>Feedback:  </a:t>
            </a:r>
            <a:r>
              <a:rPr lang="en-US" sz="2200" dirty="0"/>
              <a:t>An explanation of how small schools will be evaluated to identify for comprehensive and/or targeted support was missing.</a:t>
            </a:r>
          </a:p>
          <a:p>
            <a:pPr algn="just"/>
            <a:endParaRPr lang="en-US" sz="1400" dirty="0"/>
          </a:p>
          <a:p>
            <a:pPr marL="1828800" indent="-1828800" algn="just"/>
            <a:r>
              <a:rPr lang="en-US" sz="2200" b="1" dirty="0"/>
              <a:t>Response:  </a:t>
            </a:r>
            <a:r>
              <a:rPr lang="en-US" sz="2200" dirty="0"/>
              <a:t>A system of evaluation was added that averaged the scores for each indicator over three years to evaluation small schools, and a statement that further review will be conducted that may result in a future amendment was included.</a:t>
            </a:r>
          </a:p>
          <a:p>
            <a:pPr algn="just"/>
            <a:endParaRPr lang="en-US" sz="2800" dirty="0"/>
          </a:p>
          <a:p>
            <a:pPr marL="1660525" indent="-1660525" algn="just"/>
            <a:r>
              <a:rPr lang="en-US" sz="2200" b="1" dirty="0"/>
              <a:t>Feedback:  </a:t>
            </a:r>
            <a:r>
              <a:rPr lang="en-US" sz="2200" dirty="0"/>
              <a:t>Further explanation of how the Indiana Schools for the Blind and Deaf are evaluated was requested.</a:t>
            </a:r>
          </a:p>
          <a:p>
            <a:pPr algn="just"/>
            <a:endParaRPr lang="en-US" sz="1400" dirty="0"/>
          </a:p>
          <a:p>
            <a:pPr marL="1774825" indent="-1774825" algn="just"/>
            <a:r>
              <a:rPr lang="en-US" sz="2200" b="1" dirty="0"/>
              <a:t>Response:  </a:t>
            </a:r>
            <a:r>
              <a:rPr lang="en-US" sz="2200" dirty="0"/>
              <a:t>A statement was provided to explain that the Schools for the Blind and Deaf do not meet the definition of a “school” under Indiana Code and therefore do not receive an A-F letter grade under the system of annual meaningful differentiation</a:t>
            </a:r>
          </a:p>
        </p:txBody>
      </p:sp>
    </p:spTree>
    <p:extLst>
      <p:ext uri="{BB962C8B-B14F-4D97-AF65-F5344CB8AC3E}">
        <p14:creationId xmlns:p14="http://schemas.microsoft.com/office/powerpoint/2010/main" val="7155901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0"/>
            <a:ext cx="11816179" cy="55707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2800" b="1" u="sng" dirty="0"/>
          </a:p>
          <a:p>
            <a:r>
              <a:rPr lang="en-US" sz="2800" b="1" u="sng" dirty="0"/>
              <a:t>EXIT CRITERIA FOR COMPREHENSIVE SUPPORT &amp; IMPROVEMENT FOR SCHOOLS</a:t>
            </a:r>
          </a:p>
          <a:p>
            <a:endParaRPr lang="en-US" sz="2800" dirty="0"/>
          </a:p>
          <a:p>
            <a:pPr marL="1712913" indent="-1712913" algn="just"/>
            <a:r>
              <a:rPr lang="en-US" sz="2400" b="1" dirty="0"/>
              <a:t>Feedback:  </a:t>
            </a:r>
            <a:r>
              <a:rPr lang="en-US" sz="2400" dirty="0"/>
              <a:t>Further explanation of the “C” letter grade exit criteria was requested to ensure continued progress to improve student academic achievement and school success</a:t>
            </a:r>
            <a:endParaRPr lang="en-US" dirty="0"/>
          </a:p>
          <a:p>
            <a:pPr algn="just"/>
            <a:endParaRPr lang="en-US" sz="2800" dirty="0"/>
          </a:p>
          <a:p>
            <a:pPr marL="1944688" indent="-1944688" algn="just"/>
            <a:r>
              <a:rPr lang="en-US" sz="2400" b="1" dirty="0"/>
              <a:t>Response:  </a:t>
            </a:r>
            <a:r>
              <a:rPr lang="en-US" sz="2400" dirty="0"/>
              <a:t>Explanations of the “C” letter grade threshold and the bottom 5% threshold were provided to ensure that a “C” letter grade demonstrates continued progress and achievement to appropriately exit a school from comprehensive support. A statement that the exit criteria would be reevaluated should the bottom 5% threshold fall within the “C” letter grade points was also provided.</a:t>
            </a:r>
          </a:p>
        </p:txBody>
      </p:sp>
    </p:spTree>
    <p:extLst>
      <p:ext uri="{BB962C8B-B14F-4D97-AF65-F5344CB8AC3E}">
        <p14:creationId xmlns:p14="http://schemas.microsoft.com/office/powerpoint/2010/main" val="38783983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Communication" ma:contentTypeID="0x010100CDF09AFB16DBA246AA1829C99C4EC51500BE04A5D6E7FA1447A0D86780DC66C8B3" ma:contentTypeVersion="9" ma:contentTypeDescription="" ma:contentTypeScope="" ma:versionID="1d16007a31e91456774be9ea387cd731">
  <xsd:schema xmlns:xsd="http://www.w3.org/2001/XMLSchema" xmlns:xs="http://www.w3.org/2001/XMLSchema" xmlns:p="http://schemas.microsoft.com/office/2006/metadata/properties" xmlns:ns2="356fc40a-2c05-4234-aca6-3aac47c4303b" targetNamespace="http://schemas.microsoft.com/office/2006/metadata/properties" ma:root="true" ma:fieldsID="db4fce2e6230a092cf4226b7470ccfea" ns2:_="">
    <xsd:import namespace="356fc40a-2c05-4234-aca6-3aac47c4303b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2:Document_x0020_Typ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56fc40a-2c05-4234-aca6-3aac47c4303b" elementFormDefault="qualified">
    <xsd:import namespace="http://schemas.microsoft.com/office/2006/documentManagement/types"/>
    <xsd:import namespace="http://schemas.microsoft.com/office/infopath/2007/PartnerControls"/>
    <xsd:element name="_dlc_DocId" ma:index="4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5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6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Document_x0020_Type" ma:index="7" nillable="true" ma:displayName="Document Type" ma:format="Dropdown" ma:internalName="Document_x0020_Type" ma:readOnly="false">
      <xsd:simpleType>
        <xsd:restriction base="dms:Choice">
          <xsd:enumeration value="Template"/>
          <xsd:enumeration value="Logo"/>
          <xsd:enumeration value="Guidelines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8" ma:displayName="Content Type"/>
        <xsd:element ref="dc:title" minOccurs="0" maxOccurs="1" ma:index="3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356fc40a-2c05-4234-aca6-3aac47c4303b">NV2ZH7633T4V-918364394-37</_dlc_DocId>
    <Document_x0020_Type xmlns="356fc40a-2c05-4234-aca6-3aac47c4303b">Template</Document_x0020_Type>
    <_dlc_DocIdUrl xmlns="356fc40a-2c05-4234-aca6-3aac47c4303b">
      <Url>https://ingov.sharepoint.com/sites/DOEPortal/communication/_layouts/15/DocIdRedir.aspx?ID=NV2ZH7633T4V-918364394-37</Url>
      <Description>NV2ZH7633T4V-918364394-37</Description>
    </_dlc_DocIdUrl>
  </documentManagement>
</p:properties>
</file>

<file path=customXml/itemProps1.xml><?xml version="1.0" encoding="utf-8"?>
<ds:datastoreItem xmlns:ds="http://schemas.openxmlformats.org/officeDocument/2006/customXml" ds:itemID="{BBF16BCD-8234-45AF-9238-4CA1C53BD96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56fc40a-2c05-4234-aca6-3aac47c4303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492D15C8-7B9A-405B-8FDE-0B7B028F9D72}">
  <ds:schemaRefs>
    <ds:schemaRef ds:uri="http://schemas.microsoft.com/sharepoint/events"/>
  </ds:schemaRefs>
</ds:datastoreItem>
</file>

<file path=customXml/itemProps3.xml><?xml version="1.0" encoding="utf-8"?>
<ds:datastoreItem xmlns:ds="http://schemas.openxmlformats.org/officeDocument/2006/customXml" ds:itemID="{313B8FC6-3B43-4D45-902C-FF40D49988B3}">
  <ds:schemaRefs>
    <ds:schemaRef ds:uri="http://schemas.microsoft.com/sharepoint/v3/contenttype/forms"/>
  </ds:schemaRefs>
</ds:datastoreItem>
</file>

<file path=customXml/itemProps4.xml><?xml version="1.0" encoding="utf-8"?>
<ds:datastoreItem xmlns:ds="http://schemas.openxmlformats.org/officeDocument/2006/customXml" ds:itemID="{03DE20D8-33E4-49CA-B4C7-4F80237B38AC}">
  <ds:schemaRefs>
    <ds:schemaRef ds:uri="http://schemas.microsoft.com/office/2006/documentManagement/types"/>
    <ds:schemaRef ds:uri="http://purl.org/dc/elements/1.1/"/>
    <ds:schemaRef ds:uri="http://purl.org/dc/dcmitype/"/>
    <ds:schemaRef ds:uri="http://purl.org/dc/terms/"/>
    <ds:schemaRef ds:uri="http://www.w3.org/XML/1998/namespace"/>
    <ds:schemaRef ds:uri="http://schemas.openxmlformats.org/package/2006/metadata/core-properties"/>
    <ds:schemaRef ds:uri="http://schemas.microsoft.com/office/infopath/2007/PartnerControls"/>
    <ds:schemaRef ds:uri="356fc40a-2c05-4234-aca6-3aac47c4303b"/>
    <ds:schemaRef ds:uri="http://schemas.microsoft.com/office/2006/metadata/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46</TotalTime>
  <Words>658</Words>
  <Application>Microsoft Macintosh PowerPoint</Application>
  <PresentationFormat>Widescreen</PresentationFormat>
  <Paragraphs>52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0" baseType="lpstr">
      <vt:lpstr>Arial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16.0009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Jason Bailey</dc:creator>
  <cp:lastModifiedBy>Microsoft Office User</cp:lastModifiedBy>
  <cp:revision>7</cp:revision>
  <dcterms:created xsi:type="dcterms:W3CDTF">2017-01-23T18:11:18Z</dcterms:created>
  <dcterms:modified xsi:type="dcterms:W3CDTF">2018-01-04T02:24:36Z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dlc_DocIdItemGuid">
    <vt:lpwstr>31ca1202-4648-42f2-9688-137bdb37050b</vt:lpwstr>
  </property>
  <property fmtid="{D5CDD505-2E9C-101B-9397-08002B2CF9AE}" pid="3" name="ContentTypeId">
    <vt:lpwstr>0x010100CDF09AFB16DBA246AA1829C99C4EC51500BE04A5D6E7FA1447A0D86780DC66C8B3</vt:lpwstr>
  </property>
</Properties>
</file>