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6" r:id="rId6"/>
    <p:sldId id="260" r:id="rId7"/>
    <p:sldId id="261" r:id="rId8"/>
    <p:sldId id="272" r:id="rId9"/>
    <p:sldId id="270" r:id="rId10"/>
    <p:sldId id="262" r:id="rId11"/>
    <p:sldId id="264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howGuides="1">
      <p:cViewPr varScale="1">
        <p:scale>
          <a:sx n="116" d="100"/>
          <a:sy n="116" d="100"/>
        </p:scale>
        <p:origin x="14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autoTitleDeleted val="0"/>
    <c:plotArea>
      <c:layout>
        <c:manualLayout>
          <c:layoutTarget val="inner"/>
          <c:xMode val="edge"/>
          <c:yMode val="edge"/>
          <c:x val="7.7625933777508579E-2"/>
          <c:y val="3.475999822056141E-2"/>
          <c:w val="0.90474586109428645"/>
          <c:h val="0.88414742648694333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bg1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chemeClr val="bg1">
                  <a:lumMod val="50000"/>
                </a:schemeClr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C00000"/>
              </a:solidFill>
              <a:ln>
                <a:noFill/>
              </a:ln>
              <a:effectLst/>
            </c:spPr>
          </c:dPt>
          <c:dLbls>
            <c:dLbl>
              <c:idx val="0"/>
              <c:layout>
                <c:manualLayout>
                  <c:x val="8.0128205128205121E-3"/>
                  <c:y val="-2.8248587570622505E-3"/>
                </c:manualLayout>
              </c:layout>
              <c:tx>
                <c:rich>
                  <a:bodyPr/>
                  <a:lstStyle/>
                  <a:p>
                    <a:r>
                      <a:rPr lang="en-US" sz="1000" dirty="0" smtClean="0"/>
                      <a:t>Suppressed</a:t>
                    </a:r>
                    <a:endParaRPr lang="en-US" sz="10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4.807692307692308E-3"/>
                  <c:y val="-2.8248587570622505E-3"/>
                </c:manualLayout>
              </c:layout>
              <c:tx>
                <c:rich>
                  <a:bodyPr/>
                  <a:lstStyle/>
                  <a:p>
                    <a:r>
                      <a:rPr lang="en-US" sz="1000" dirty="0" smtClean="0"/>
                      <a:t>Suppressed</a:t>
                    </a:r>
                    <a:endParaRPr lang="en-US" sz="10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en-US" sz="1000" dirty="0" smtClean="0"/>
                      <a:t>Suppressed</a:t>
                    </a:r>
                    <a:endParaRPr lang="en-US" sz="10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en-US" sz="1000" smtClean="0"/>
                      <a:t>Suppressed</a:t>
                    </a:r>
                    <a:endParaRPr lang="en-US" sz="1000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en-US" dirty="0" smtClean="0"/>
                      <a:t>94.5%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Sheet1!$A$1:$A$10</c:f>
              <c:strCache>
                <c:ptCount val="10"/>
                <c:pt idx="0">
                  <c:v>Grade 3</c:v>
                </c:pt>
                <c:pt idx="1">
                  <c:v>Grade 4</c:v>
                </c:pt>
                <c:pt idx="2">
                  <c:v>Grade 5</c:v>
                </c:pt>
                <c:pt idx="3">
                  <c:v>Grade 6</c:v>
                </c:pt>
                <c:pt idx="4">
                  <c:v>Grade 7</c:v>
                </c:pt>
                <c:pt idx="5">
                  <c:v>Grade 8</c:v>
                </c:pt>
                <c:pt idx="6">
                  <c:v>Grade 9</c:v>
                </c:pt>
                <c:pt idx="7">
                  <c:v>Grade 10</c:v>
                </c:pt>
                <c:pt idx="9">
                  <c:v>All Grades</c:v>
                </c:pt>
              </c:strCache>
            </c:strRef>
          </c:cat>
          <c:val>
            <c:numRef>
              <c:f>Sheet1!$B$1:$B$10</c:f>
              <c:numCache>
                <c:formatCode>0.0%</c:formatCode>
                <c:ptCount val="10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0.95</c:v>
                </c:pt>
                <c:pt idx="5">
                  <c:v>0.93799999999999994</c:v>
                </c:pt>
                <c:pt idx="6">
                  <c:v>0.93500000000000005</c:v>
                </c:pt>
                <c:pt idx="7">
                  <c:v>0.95899999999999996</c:v>
                </c:pt>
                <c:pt idx="9">
                  <c:v>0.95650000000000002</c:v>
                </c:pt>
              </c:numCache>
            </c:numRef>
          </c:val>
        </c:ser>
        <c:ser>
          <c:idx val="1"/>
          <c:order val="1"/>
          <c:tx>
            <c:v>Suppressed</c:v>
          </c:tx>
          <c:spPr>
            <a:solidFill>
              <a:schemeClr val="dk1">
                <a:tint val="55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5040584"/>
        <c:axId val="75040976"/>
      </c:barChart>
      <c:catAx>
        <c:axId val="75040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040976"/>
        <c:crosses val="autoZero"/>
        <c:auto val="1"/>
        <c:lblAlgn val="ctr"/>
        <c:lblOffset val="100"/>
        <c:noMultiLvlLbl val="0"/>
      </c:catAx>
      <c:valAx>
        <c:axId val="75040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50405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Algebra I</a:t>
            </a:r>
            <a:endParaRPr lang="en-US" dirty="0"/>
          </a:p>
        </c:rich>
      </c:tx>
      <c:layout>
        <c:manualLayout>
          <c:xMode val="edge"/>
          <c:yMode val="edge"/>
          <c:x val="0.34969783464566928"/>
          <c:y val="7.1428571428571425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Pass</c:v>
          </c:tx>
          <c:spPr>
            <a:solidFill>
              <a:srgbClr val="9A0000"/>
            </a:solidFill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Sheet2!$C$6:$E$6</c:f>
              <c:strCache>
                <c:ptCount val="3"/>
                <c:pt idx="0">
                  <c:v>Grade 8</c:v>
                </c:pt>
                <c:pt idx="1">
                  <c:v>Grade 9</c:v>
                </c:pt>
                <c:pt idx="2">
                  <c:v>Grade 10</c:v>
                </c:pt>
              </c:strCache>
            </c:strRef>
          </c:cat>
          <c:val>
            <c:numRef>
              <c:f>Sheet2!$C$7:$E$7</c:f>
              <c:numCache>
                <c:formatCode>General</c:formatCode>
                <c:ptCount val="3"/>
                <c:pt idx="0">
                  <c:v>0</c:v>
                </c:pt>
                <c:pt idx="1">
                  <c:v>3</c:v>
                </c:pt>
                <c:pt idx="2">
                  <c:v>0</c:v>
                </c:pt>
              </c:numCache>
            </c:numRef>
          </c:val>
        </c:ser>
        <c:ser>
          <c:idx val="1"/>
          <c:order val="1"/>
          <c:tx>
            <c:v>Did Not Pass</c:v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Sheet2!$C$6:$E$6</c:f>
              <c:strCache>
                <c:ptCount val="3"/>
                <c:pt idx="0">
                  <c:v>Grade 8</c:v>
                </c:pt>
                <c:pt idx="1">
                  <c:v>Grade 9</c:v>
                </c:pt>
                <c:pt idx="2">
                  <c:v>Grade 10</c:v>
                </c:pt>
              </c:strCache>
            </c:strRef>
          </c:cat>
          <c:val>
            <c:numRef>
              <c:f>Sheet2!$C$8:$E$8</c:f>
              <c:numCache>
                <c:formatCode>General</c:formatCode>
                <c:ptCount val="3"/>
                <c:pt idx="1">
                  <c:v>7</c:v>
                </c:pt>
              </c:numCache>
            </c:numRef>
          </c:val>
        </c:ser>
        <c:ser>
          <c:idx val="2"/>
          <c:order val="2"/>
          <c:tx>
            <c:v>Suppressed</c:v>
          </c:tx>
          <c:invertIfNegative val="0"/>
          <c:dLbls>
            <c:delete val="1"/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7560112"/>
        <c:axId val="77560504"/>
      </c:barChart>
      <c:catAx>
        <c:axId val="7756011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7560504"/>
        <c:crosses val="autoZero"/>
        <c:auto val="1"/>
        <c:lblAlgn val="ctr"/>
        <c:lblOffset val="100"/>
        <c:noMultiLvlLbl val="0"/>
      </c:catAx>
      <c:valAx>
        <c:axId val="7756050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756011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Biology</a:t>
            </a:r>
            <a:endParaRPr lang="en-US" dirty="0"/>
          </a:p>
        </c:rich>
      </c:tx>
      <c:layout>
        <c:manualLayout>
          <c:xMode val="edge"/>
          <c:yMode val="edge"/>
          <c:x val="0.34969783464566928"/>
          <c:y val="7.1428571428571425E-2"/>
        </c:manualLayout>
      </c:layout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Pass</c:v>
          </c:tx>
          <c:spPr>
            <a:solidFill>
              <a:srgbClr val="9A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Sheet2!$C$6:$E$6</c:f>
              <c:strCache>
                <c:ptCount val="2"/>
                <c:pt idx="1">
                  <c:v>Grade 10-11</c:v>
                </c:pt>
              </c:strCache>
            </c:strRef>
          </c:cat>
          <c:val>
            <c:numRef>
              <c:f>Sheet2!$C$7:$E$7</c:f>
              <c:numCache>
                <c:formatCode>General</c:formatCode>
                <c:ptCount val="3"/>
              </c:numCache>
            </c:numRef>
          </c:val>
        </c:ser>
        <c:ser>
          <c:idx val="1"/>
          <c:order val="1"/>
          <c:tx>
            <c:v>Did Not Pass</c:v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Sheet2!$C$6:$E$6</c:f>
              <c:strCache>
                <c:ptCount val="2"/>
                <c:pt idx="1">
                  <c:v>Grade 10-11</c:v>
                </c:pt>
              </c:strCache>
            </c:strRef>
          </c:cat>
          <c:val>
            <c:numRef>
              <c:f>Sheet2!$C$8:$E$8</c:f>
              <c:numCache>
                <c:formatCode>General</c:formatCode>
                <c:ptCount val="3"/>
              </c:numCache>
            </c:numRef>
          </c:val>
        </c:ser>
        <c:ser>
          <c:idx val="2"/>
          <c:order val="2"/>
          <c:tx>
            <c:v>Suppressed</c:v>
          </c:tx>
          <c:invertIfNegative val="0"/>
          <c:dLbls>
            <c:delete val="1"/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7561288"/>
        <c:axId val="75531920"/>
      </c:barChart>
      <c:catAx>
        <c:axId val="775612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5531920"/>
        <c:crosses val="autoZero"/>
        <c:auto val="1"/>
        <c:lblAlgn val="ctr"/>
        <c:lblOffset val="100"/>
        <c:noMultiLvlLbl val="0"/>
      </c:catAx>
      <c:valAx>
        <c:axId val="7553192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7561288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English</a:t>
            </a:r>
            <a:r>
              <a:rPr lang="en-US" baseline="0"/>
              <a:t> Language Arts</a:t>
            </a:r>
            <a:endParaRPr lang="en-US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5026795284030015E-2"/>
          <c:y val="0.43862933799941672"/>
          <c:w val="0.92140050017863517"/>
          <c:h val="0.43759502284436669"/>
        </c:manualLayout>
      </c:layout>
      <c:barChart>
        <c:barDir val="col"/>
        <c:grouping val="clustered"/>
        <c:varyColors val="0"/>
        <c:ser>
          <c:idx val="0"/>
          <c:order val="0"/>
          <c:tx>
            <c:v>Pass</c:v>
          </c:tx>
          <c:spPr>
            <a:solidFill>
              <a:srgbClr val="9A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Sheet2!$C$1:$E$1</c:f>
              <c:strCache>
                <c:ptCount val="3"/>
                <c:pt idx="0">
                  <c:v>Grade 6</c:v>
                </c:pt>
                <c:pt idx="1">
                  <c:v>Grade 7</c:v>
                </c:pt>
                <c:pt idx="2">
                  <c:v>Grade 8</c:v>
                </c:pt>
              </c:strCache>
            </c:strRef>
          </c:cat>
          <c:val>
            <c:numRef>
              <c:f>Sheet2!$C$2:$E$2</c:f>
              <c:numCache>
                <c:formatCode>General</c:formatCode>
                <c:ptCount val="3"/>
                <c:pt idx="1">
                  <c:v>3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v>Did Not Pass</c:v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Sheet2!$C$1:$E$1</c:f>
              <c:strCache>
                <c:ptCount val="3"/>
                <c:pt idx="0">
                  <c:v>Grade 6</c:v>
                </c:pt>
                <c:pt idx="1">
                  <c:v>Grade 7</c:v>
                </c:pt>
                <c:pt idx="2">
                  <c:v>Grade 8</c:v>
                </c:pt>
              </c:strCache>
            </c:strRef>
          </c:cat>
          <c:val>
            <c:numRef>
              <c:f>Sheet2!$C$3:$E$3</c:f>
              <c:numCache>
                <c:formatCode>General</c:formatCode>
                <c:ptCount val="3"/>
                <c:pt idx="1">
                  <c:v>11</c:v>
                </c:pt>
                <c:pt idx="2">
                  <c:v>12</c:v>
                </c:pt>
              </c:numCache>
            </c:numRef>
          </c:val>
        </c:ser>
        <c:ser>
          <c:idx val="2"/>
          <c:order val="2"/>
          <c:tx>
            <c:v>Suppressed</c:v>
          </c:tx>
          <c:invertIfNegative val="0"/>
          <c:dLbls>
            <c:delete val="1"/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5041760"/>
        <c:axId val="75042152"/>
      </c:barChart>
      <c:catAx>
        <c:axId val="75041760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5042152"/>
        <c:crosses val="autoZero"/>
        <c:auto val="1"/>
        <c:lblAlgn val="ctr"/>
        <c:lblOffset val="100"/>
        <c:noMultiLvlLbl val="0"/>
      </c:catAx>
      <c:valAx>
        <c:axId val="7504215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5041760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/>
              <a:t>Mathematics</a:t>
            </a:r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Pass</c:v>
          </c:tx>
          <c:spPr>
            <a:solidFill>
              <a:srgbClr val="9A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Sheet2!$C$6:$E$6</c:f>
              <c:strCache>
                <c:ptCount val="3"/>
                <c:pt idx="0">
                  <c:v>Grade 6</c:v>
                </c:pt>
                <c:pt idx="1">
                  <c:v>Grade 7</c:v>
                </c:pt>
                <c:pt idx="2">
                  <c:v>Grade 8</c:v>
                </c:pt>
              </c:strCache>
            </c:strRef>
          </c:cat>
          <c:val>
            <c:numRef>
              <c:f>Sheet2!$C$7:$E$7</c:f>
              <c:numCache>
                <c:formatCode>General</c:formatCode>
                <c:ptCount val="3"/>
                <c:pt idx="1">
                  <c:v>5</c:v>
                </c:pt>
                <c:pt idx="2">
                  <c:v>4</c:v>
                </c:pt>
              </c:numCache>
            </c:numRef>
          </c:val>
        </c:ser>
        <c:ser>
          <c:idx val="1"/>
          <c:order val="1"/>
          <c:tx>
            <c:v>Did Not Pass</c:v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Sheet2!$C$6:$E$6</c:f>
              <c:strCache>
                <c:ptCount val="3"/>
                <c:pt idx="0">
                  <c:v>Grade 6</c:v>
                </c:pt>
                <c:pt idx="1">
                  <c:v>Grade 7</c:v>
                </c:pt>
                <c:pt idx="2">
                  <c:v>Grade 8</c:v>
                </c:pt>
              </c:strCache>
            </c:strRef>
          </c:cat>
          <c:val>
            <c:numRef>
              <c:f>Sheet2!$C$8:$E$8</c:f>
              <c:numCache>
                <c:formatCode>General</c:formatCode>
                <c:ptCount val="3"/>
                <c:pt idx="1">
                  <c:v>9</c:v>
                </c:pt>
                <c:pt idx="2">
                  <c:v>12</c:v>
                </c:pt>
              </c:numCache>
            </c:numRef>
          </c:val>
        </c:ser>
        <c:ser>
          <c:idx val="2"/>
          <c:order val="2"/>
          <c:tx>
            <c:v>Suppressed</c:v>
          </c:tx>
          <c:invertIfNegative val="0"/>
          <c:dLbls>
            <c:delete val="1"/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11712656"/>
        <c:axId val="211713048"/>
      </c:barChart>
      <c:catAx>
        <c:axId val="21171265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1713048"/>
        <c:crosses val="autoZero"/>
        <c:auto val="1"/>
        <c:lblAlgn val="ctr"/>
        <c:lblOffset val="100"/>
        <c:noMultiLvlLbl val="0"/>
      </c:catAx>
      <c:valAx>
        <c:axId val="21171304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1171265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English Language Arts</a:t>
            </a:r>
          </a:p>
          <a:p>
            <a:pPr>
              <a:defRPr/>
            </a:pPr>
            <a:r>
              <a:rPr lang="en-US" sz="1200" dirty="0"/>
              <a:t>All Students</a:t>
            </a:r>
          </a:p>
        </c:rich>
      </c:tx>
      <c:layout>
        <c:manualLayout>
          <c:xMode val="edge"/>
          <c:yMode val="edge"/>
          <c:x val="0.11133129192184309"/>
          <c:y val="3.0303194859263281E-2"/>
        </c:manualLayout>
      </c:layout>
      <c:overlay val="0"/>
    </c:title>
    <c:autoTitleDeleted val="0"/>
    <c:plotArea>
      <c:layout/>
      <c:doughnutChart>
        <c:varyColors val="1"/>
        <c:ser>
          <c:idx val="0"/>
          <c:order val="0"/>
          <c:tx>
            <c:v>All Students</c:v>
          </c:tx>
          <c:dPt>
            <c:idx val="0"/>
            <c:bubble3D val="0"/>
            <c:spPr>
              <a:solidFill>
                <a:srgbClr val="9A0000"/>
              </a:solidFill>
            </c:spPr>
          </c:dPt>
          <c:dPt>
            <c:idx val="1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Sheet2!$A$2:$A$3</c:f>
              <c:strCache>
                <c:ptCount val="2"/>
                <c:pt idx="0">
                  <c:v>Pass</c:v>
                </c:pt>
                <c:pt idx="1">
                  <c:v>Did Not Pass</c:v>
                </c:pt>
              </c:strCache>
            </c:strRef>
          </c:cat>
          <c:val>
            <c:numRef>
              <c:f>Sheet2!$B$2:$B$3</c:f>
              <c:numCache>
                <c:formatCode>General</c:formatCode>
                <c:ptCount val="2"/>
                <c:pt idx="0">
                  <c:v>12</c:v>
                </c:pt>
                <c:pt idx="1">
                  <c:v>34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Mathematics</a:t>
            </a:r>
            <a:endParaRPr lang="en-US" dirty="0"/>
          </a:p>
          <a:p>
            <a:pPr>
              <a:defRPr/>
            </a:pPr>
            <a:r>
              <a:rPr lang="en-US" sz="1200" dirty="0"/>
              <a:t>All Students</a:t>
            </a:r>
          </a:p>
        </c:rich>
      </c:tx>
      <c:layout>
        <c:manualLayout>
          <c:xMode val="edge"/>
          <c:yMode val="edge"/>
          <c:x val="0.25484981044036165"/>
          <c:y val="3.0303194859263281E-2"/>
        </c:manualLayout>
      </c:layout>
      <c:overlay val="0"/>
    </c:title>
    <c:autoTitleDeleted val="0"/>
    <c:plotArea>
      <c:layout/>
      <c:doughnutChart>
        <c:varyColors val="1"/>
        <c:ser>
          <c:idx val="0"/>
          <c:order val="0"/>
          <c:tx>
            <c:strRef>
              <c:f>Sheet2!$B$6</c:f>
              <c:strCache>
                <c:ptCount val="1"/>
                <c:pt idx="0">
                  <c:v>Math all</c:v>
                </c:pt>
              </c:strCache>
            </c:strRef>
          </c:tx>
          <c:dPt>
            <c:idx val="0"/>
            <c:bubble3D val="0"/>
            <c:spPr>
              <a:solidFill>
                <a:srgbClr val="9A0000"/>
              </a:solidFill>
            </c:spPr>
          </c:dPt>
          <c:dPt>
            <c:idx val="1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Sheet2!$A$7:$A$8</c:f>
              <c:strCache>
                <c:ptCount val="2"/>
                <c:pt idx="0">
                  <c:v>Pass</c:v>
                </c:pt>
                <c:pt idx="1">
                  <c:v>Did Not Pass</c:v>
                </c:pt>
              </c:strCache>
            </c:strRef>
          </c:cat>
          <c:val>
            <c:numRef>
              <c:f>Sheet2!$B$7:$B$8</c:f>
              <c:numCache>
                <c:formatCode>General</c:formatCode>
                <c:ptCount val="2"/>
                <c:pt idx="0">
                  <c:v>15</c:v>
                </c:pt>
                <c:pt idx="1">
                  <c:v>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Social Studies</a:t>
            </a:r>
          </a:p>
          <a:p>
            <a:pPr>
              <a:defRPr/>
            </a:pPr>
            <a:r>
              <a:rPr lang="en-US" sz="1200" dirty="0"/>
              <a:t>Grade</a:t>
            </a:r>
            <a:r>
              <a:rPr lang="en-US" sz="1200" baseline="0" dirty="0"/>
              <a:t> 7 Students</a:t>
            </a:r>
            <a:endParaRPr lang="en-US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'[Chart in Microsoft PowerPoint]Sheet2'!$A$11</c:f>
              <c:strCache>
                <c:ptCount val="1"/>
                <c:pt idx="0">
                  <c:v>Pass</c:v>
                </c:pt>
              </c:strCache>
            </c:strRef>
          </c:tx>
          <c:spPr>
            <a:solidFill>
              <a:srgbClr val="9A0000"/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3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PowerPoint]Sheet2'!$B$10</c:f>
              <c:strCache>
                <c:ptCount val="1"/>
                <c:pt idx="0">
                  <c:v>Grade 7</c:v>
                </c:pt>
              </c:strCache>
            </c:strRef>
          </c:cat>
          <c:val>
            <c:numRef>
              <c:f>'[Chart in Microsoft PowerPoint]Sheet2'!$B$11</c:f>
              <c:numCache>
                <c:formatCode>General</c:formatCode>
                <c:ptCount val="1"/>
                <c:pt idx="0">
                  <c:v>5</c:v>
                </c:pt>
              </c:numCache>
            </c:numRef>
          </c:val>
        </c:ser>
        <c:ser>
          <c:idx val="1"/>
          <c:order val="1"/>
          <c:tx>
            <c:strRef>
              <c:f>'[Chart in Microsoft PowerPoint]Sheet2'!$A$12</c:f>
              <c:strCache>
                <c:ptCount val="1"/>
                <c:pt idx="0">
                  <c:v>Did Not Pass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11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'[Chart in Microsoft PowerPoint]Sheet2'!$B$10</c:f>
              <c:strCache>
                <c:ptCount val="1"/>
                <c:pt idx="0">
                  <c:v>Grade 7</c:v>
                </c:pt>
              </c:strCache>
            </c:strRef>
          </c:cat>
          <c:val>
            <c:numRef>
              <c:f>'[Chart in Microsoft PowerPoint]Sheet2'!$B$12</c:f>
              <c:numCache>
                <c:formatCode>General</c:formatCode>
                <c:ptCount val="1"/>
                <c:pt idx="0">
                  <c:v>10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11714616"/>
        <c:axId val="211715008"/>
      </c:barChart>
      <c:catAx>
        <c:axId val="2117146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11715008"/>
        <c:crosses val="autoZero"/>
        <c:auto val="1"/>
        <c:lblAlgn val="ctr"/>
        <c:lblOffset val="100"/>
        <c:noMultiLvlLbl val="0"/>
      </c:catAx>
      <c:valAx>
        <c:axId val="2117150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11714616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Science</a:t>
            </a:r>
          </a:p>
          <a:p>
            <a:pPr>
              <a:defRPr/>
            </a:pPr>
            <a:r>
              <a:rPr lang="en-US" sz="1200" dirty="0" smtClean="0"/>
              <a:t>Grade</a:t>
            </a:r>
            <a:r>
              <a:rPr lang="en-US" sz="1200" baseline="0" dirty="0" smtClean="0"/>
              <a:t> 6 Students</a:t>
            </a:r>
            <a:endParaRPr lang="en-US" sz="1200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Sheet1!$A$2</c:f>
              <c:strCache>
                <c:ptCount val="1"/>
                <c:pt idx="0">
                  <c:v>Pass</c:v>
                </c:pt>
              </c:strCache>
            </c:strRef>
          </c:tx>
          <c:spPr>
            <a:solidFill>
              <a:srgbClr val="9A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Grades 4 and 6</c:v>
                </c:pt>
              </c:strCache>
            </c:strRef>
          </c:cat>
          <c:val>
            <c:numRef>
              <c:f>Sheet1!$B$2</c:f>
              <c:numCache>
                <c:formatCode>General</c:formatCode>
                <c:ptCount val="1"/>
              </c:numCache>
            </c:numRef>
          </c:val>
        </c:ser>
        <c:ser>
          <c:idx val="1"/>
          <c:order val="1"/>
          <c:tx>
            <c:strRef>
              <c:f>Sheet1!$A$3</c:f>
              <c:strCache>
                <c:ptCount val="1"/>
                <c:pt idx="0">
                  <c:v>Did Not Pass</c:v>
                </c:pt>
              </c:strCache>
            </c:strRef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Sheet1!$B$1</c:f>
              <c:strCache>
                <c:ptCount val="1"/>
                <c:pt idx="0">
                  <c:v>Grades 4 and 6</c:v>
                </c:pt>
              </c:strCache>
            </c:strRef>
          </c:cat>
          <c:val>
            <c:numRef>
              <c:f>Sheet1!$B$3</c:f>
              <c:numCache>
                <c:formatCode>General</c:formatCode>
                <c:ptCount val="1"/>
              </c:numCache>
            </c:numRef>
          </c:val>
        </c:ser>
        <c:ser>
          <c:idx val="2"/>
          <c:order val="2"/>
          <c:tx>
            <c:v>Suppressed</c:v>
          </c:tx>
          <c:invertIfNegative val="0"/>
          <c:dLbls>
            <c:delete val="1"/>
          </c:dLbls>
          <c:val>
            <c:numLit>
              <c:formatCode>General</c:formatCode>
              <c:ptCount val="1"/>
              <c:pt idx="0">
                <c:v>1</c:v>
              </c:pt>
            </c:numLit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11715792"/>
        <c:axId val="77557760"/>
      </c:barChart>
      <c:catAx>
        <c:axId val="2117157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7557760"/>
        <c:crosses val="autoZero"/>
        <c:auto val="1"/>
        <c:lblAlgn val="ctr"/>
        <c:lblOffset val="100"/>
        <c:noMultiLvlLbl val="0"/>
      </c:catAx>
      <c:valAx>
        <c:axId val="77557760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21171579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/>
              <a:t>English</a:t>
            </a:r>
            <a:r>
              <a:rPr lang="en-US" baseline="0" dirty="0"/>
              <a:t> Language Arts</a:t>
            </a:r>
            <a:endParaRPr lang="en-US" dirty="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v>Pass</c:v>
          </c:tx>
          <c:spPr>
            <a:solidFill>
              <a:srgbClr val="9A00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Sheet2!$C$1:$E$1</c:f>
              <c:strCache>
                <c:ptCount val="2"/>
                <c:pt idx="1">
                  <c:v>Grade 10</c:v>
                </c:pt>
              </c:strCache>
            </c:strRef>
          </c:cat>
          <c:val>
            <c:numRef>
              <c:f>Sheet2!$C$2:$E$2</c:f>
              <c:numCache>
                <c:formatCode>General</c:formatCode>
                <c:ptCount val="3"/>
                <c:pt idx="1">
                  <c:v>8</c:v>
                </c:pt>
              </c:numCache>
            </c:numRef>
          </c:val>
        </c:ser>
        <c:ser>
          <c:idx val="1"/>
          <c:order val="1"/>
          <c:tx>
            <c:v>Did Not Pass</c:v>
          </c:tx>
          <c:spPr>
            <a:solidFill>
              <a:schemeClr val="bg1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Sheet2!$C$1:$E$1</c:f>
              <c:strCache>
                <c:ptCount val="2"/>
                <c:pt idx="1">
                  <c:v>Grade 10</c:v>
                </c:pt>
              </c:strCache>
            </c:strRef>
          </c:cat>
          <c:val>
            <c:numRef>
              <c:f>Sheet2!$C$3:$E$3</c:f>
              <c:numCache>
                <c:formatCode>General</c:formatCode>
                <c:ptCount val="3"/>
                <c:pt idx="1">
                  <c:v>5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77558152"/>
        <c:axId val="77558936"/>
        <c:extLst>
          <c:ext xmlns:c15="http://schemas.microsoft.com/office/drawing/2012/chart" uri="{02D57815-91ED-43cb-92C2-25804820EDAC}">
            <c15:filteredBarSeries>
              <c15:ser>
                <c:idx val="2"/>
                <c:order val="2"/>
                <c:tx>
                  <c:v>Suppressed</c:v>
                </c:tx>
                <c:invertIfNegative val="0"/>
                <c:dLbls>
                  <c:spPr>
                    <a:noFill/>
                    <a:ln>
                      <a:noFill/>
                    </a:ln>
                    <a:effectLst/>
                  </c:spPr>
                  <c:showLegendKey val="0"/>
                  <c:showVal val="1"/>
                  <c:showCatName val="0"/>
                  <c:showSerName val="0"/>
                  <c:showPercent val="0"/>
                  <c:showBubbleSize val="0"/>
                  <c:showLeaderLines val="0"/>
                  <c:extLst>
                    <c:ext uri="{CE6537A1-D6FC-4f65-9D91-7224C49458BB}">
                      <c15:showLeaderLines val="1"/>
                    </c:ext>
                  </c:extLst>
                </c:dLbls>
                <c:val>
                  <c:numLit>
                    <c:formatCode>General</c:formatCode>
                    <c:ptCount val="1"/>
                    <c:pt idx="0">
                      <c:v>0</c:v>
                    </c:pt>
                  </c:numLit>
                </c:val>
              </c15:ser>
            </c15:filteredBarSeries>
          </c:ext>
        </c:extLst>
      </c:barChart>
      <c:catAx>
        <c:axId val="775581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77558936"/>
        <c:crosses val="autoZero"/>
        <c:auto val="1"/>
        <c:lblAlgn val="ctr"/>
        <c:lblOffset val="100"/>
        <c:noMultiLvlLbl val="0"/>
      </c:catAx>
      <c:valAx>
        <c:axId val="77558936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77558152"/>
        <c:crosses val="autoZero"/>
        <c:crossBetween val="between"/>
      </c:valAx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Both English 10 and Algebra I</a:t>
            </a:r>
            <a:endParaRPr lang="en-US" dirty="0"/>
          </a:p>
          <a:p>
            <a:pPr>
              <a:defRPr/>
            </a:pPr>
            <a:r>
              <a:rPr lang="en-US" sz="1200" dirty="0"/>
              <a:t>All Students</a:t>
            </a:r>
          </a:p>
        </c:rich>
      </c:tx>
      <c:layout>
        <c:manualLayout>
          <c:xMode val="edge"/>
          <c:yMode val="edge"/>
          <c:x val="0.11133129192184309"/>
          <c:y val="3.0303194859263281E-2"/>
        </c:manualLayout>
      </c:layout>
      <c:overlay val="0"/>
    </c:title>
    <c:autoTitleDeleted val="0"/>
    <c:plotArea>
      <c:layout/>
      <c:doughnutChart>
        <c:varyColors val="1"/>
        <c:ser>
          <c:idx val="0"/>
          <c:order val="0"/>
          <c:tx>
            <c:v>All Students</c:v>
          </c:tx>
          <c:dPt>
            <c:idx val="0"/>
            <c:bubble3D val="0"/>
            <c:spPr>
              <a:solidFill>
                <a:srgbClr val="9A0000"/>
              </a:solidFill>
            </c:spPr>
          </c:dPt>
          <c:dPt>
            <c:idx val="1"/>
            <c:bubble3D val="0"/>
            <c:spPr>
              <a:solidFill>
                <a:schemeClr val="tx1">
                  <a:lumMod val="50000"/>
                  <a:lumOff val="50000"/>
                </a:schemeClr>
              </a:solidFill>
            </c:spPr>
          </c:dPt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Sheet2!$A$2:$A$3</c:f>
              <c:strCache>
                <c:ptCount val="2"/>
                <c:pt idx="0">
                  <c:v>Pass</c:v>
                </c:pt>
                <c:pt idx="1">
                  <c:v>Did Not Pass</c:v>
                </c:pt>
              </c:strCache>
            </c:strRef>
          </c:cat>
          <c:val>
            <c:numRef>
              <c:f>Sheet2!$B$2:$B$3</c:f>
              <c:numCache>
                <c:formatCode>General</c:formatCode>
                <c:ptCount val="2"/>
                <c:pt idx="0">
                  <c:v>2</c:v>
                </c:pt>
                <c:pt idx="1">
                  <c:v>11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</c:plotArea>
    <c:legend>
      <c:legendPos val="t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C6EF15-8919-4C22-87A8-59A16C471FCB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ED5783-061C-49E7-82EB-110C4FA97B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238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ED5783-061C-49E7-82EB-110C4FA97BE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172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ED5783-061C-49E7-82EB-110C4FA97BE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50380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ED5783-061C-49E7-82EB-110C4FA97B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1216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ED5783-061C-49E7-82EB-110C4FA97BE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204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ED5783-061C-49E7-82EB-110C4FA97BE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64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1368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86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34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3673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4437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035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9823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386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78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168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9796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B9E871-DA38-4E75-818D-1670E6D528DC}" type="datetimeFigureOut">
              <a:rPr lang="en-US" smtClean="0"/>
              <a:t>2/4/2016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B9545-CE36-44F5-86D9-ECC37FDE68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7041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chart" Target="../charts/chart7.xml"/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304800"/>
            <a:ext cx="8686800" cy="1219200"/>
          </a:xfrm>
          <a:solidFill>
            <a:srgbClr val="C00000"/>
          </a:solidFill>
        </p:spPr>
        <p:txBody>
          <a:bodyPr anchor="ctr">
            <a:noAutofit/>
          </a:bodyPr>
          <a:lstStyle/>
          <a:p>
            <a:r>
              <a:rPr lang="en-US" sz="6000" b="1" dirty="0" smtClean="0">
                <a:solidFill>
                  <a:schemeClr val="bg1"/>
                </a:solidFill>
                <a:latin typeface="Franklin Gothic Medium Cond" pitchFamily="34" charset="0"/>
                <a:cs typeface="Calibri" pitchFamily="34" charset="0"/>
              </a:rPr>
              <a:t>Smith Academy for Excellence</a:t>
            </a:r>
            <a:endParaRPr lang="en-US" sz="6000" b="1" dirty="0">
              <a:solidFill>
                <a:schemeClr val="bg1"/>
              </a:solidFill>
              <a:latin typeface="Franklin Gothic Medium Cond" pitchFamily="34" charset="0"/>
              <a:cs typeface="Calibri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1524000"/>
            <a:ext cx="5562600" cy="838200"/>
          </a:xfrm>
        </p:spPr>
        <p:txBody>
          <a:bodyPr anchor="t">
            <a:normAutofit/>
          </a:bodyPr>
          <a:lstStyle/>
          <a:p>
            <a:pPr algn="l"/>
            <a:r>
              <a:rPr lang="en-US" sz="2800" b="1" i="1" dirty="0">
                <a:solidFill>
                  <a:schemeClr val="tx1"/>
                </a:solidFill>
                <a:latin typeface="+mj-lt"/>
                <a:cs typeface="Arial" pitchFamily="34" charset="0"/>
              </a:rPr>
              <a:t>a</a:t>
            </a:r>
            <a:r>
              <a:rPr lang="en-US" sz="2800" b="1" i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 </a:t>
            </a:r>
            <a:r>
              <a:rPr lang="en-US" sz="2800" b="1" dirty="0" smtClean="0">
                <a:solidFill>
                  <a:schemeClr val="tx1"/>
                </a:solidFill>
                <a:latin typeface="+mj-lt"/>
                <a:cs typeface="Arial" pitchFamily="34" charset="0"/>
              </a:rPr>
              <a:t>Grace College Charter School</a:t>
            </a:r>
            <a:endParaRPr lang="en-US" sz="2800" b="1" i="1" dirty="0">
              <a:solidFill>
                <a:schemeClr val="tx1"/>
              </a:solidFill>
              <a:latin typeface="+mj-lt"/>
              <a:cs typeface="Arial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7168966"/>
              </p:ext>
            </p:extLst>
          </p:nvPr>
        </p:nvGraphicFramePr>
        <p:xfrm>
          <a:off x="4267200" y="2076994"/>
          <a:ext cx="4419600" cy="26474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1371600"/>
              </a:tblGrid>
              <a:tr h="381000">
                <a:tc gridSpan="2">
                  <a:txBody>
                    <a:bodyPr/>
                    <a:lstStyle/>
                    <a:p>
                      <a:r>
                        <a:rPr lang="en-US" sz="2000" dirty="0" smtClean="0">
                          <a:latin typeface="Franklin Gothic Medium Cond" pitchFamily="34" charset="0"/>
                        </a:rPr>
                        <a:t>Smith Academy for Excellence</a:t>
                      </a:r>
                      <a:endParaRPr lang="en-US" sz="2000" dirty="0">
                        <a:latin typeface="Franklin Gothic Medium Cond" pitchFamily="34" charset="0"/>
                      </a:endParaRPr>
                    </a:p>
                  </a:txBody>
                  <a:tcPr anchor="ctr"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213360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Franklin Gothic Medium Cond" pitchFamily="34" charset="0"/>
                        </a:rPr>
                        <a:t>ADDRESS</a:t>
                      </a:r>
                      <a:endParaRPr lang="en-US" sz="1600" dirty="0">
                        <a:latin typeface="Franklin Gothic Medium Cond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8343">
                <a:tc gridSpan="2">
                  <a:txBody>
                    <a:bodyPr/>
                    <a:lstStyle/>
                    <a:p>
                      <a:r>
                        <a:rPr lang="en-US" sz="1200" b="0" dirty="0" smtClean="0">
                          <a:effectLst/>
                        </a:rPr>
                        <a:t>725 West Washington Boulevard</a:t>
                      </a:r>
                    </a:p>
                    <a:p>
                      <a:r>
                        <a:rPr lang="en-US" sz="1200" b="0" dirty="0" smtClean="0">
                          <a:effectLst/>
                        </a:rPr>
                        <a:t> Fort Wayne, IN</a:t>
                      </a:r>
                      <a:r>
                        <a:rPr lang="en-US" sz="1200" b="0" baseline="0" dirty="0" smtClean="0">
                          <a:effectLst/>
                        </a:rPr>
                        <a:t> </a:t>
                      </a:r>
                      <a:r>
                        <a:rPr lang="en-US" sz="1200" b="0" dirty="0" smtClean="0">
                          <a:effectLst/>
                        </a:rPr>
                        <a:t>46802</a:t>
                      </a:r>
                      <a:endParaRPr lang="en-US" sz="1200" b="0" dirty="0">
                        <a:latin typeface="Franklin Gothic Medium Cond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Franklin Gothic Medium Cond" pitchFamily="34" charset="0"/>
                        </a:rPr>
                        <a:t>TELEPHONE</a:t>
                      </a:r>
                      <a:endParaRPr lang="en-US" sz="1600" dirty="0">
                        <a:latin typeface="Franklin Gothic Medium Cond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8343">
                <a:tc gridSpan="2">
                  <a:txBody>
                    <a:bodyPr/>
                    <a:lstStyle/>
                    <a:p>
                      <a:r>
                        <a:rPr lang="en-US" sz="1200" b="0" dirty="0" smtClean="0">
                          <a:effectLst/>
                        </a:rPr>
                        <a:t>(260) 579-6939 </a:t>
                      </a:r>
                      <a:endParaRPr lang="en-US" sz="1200" b="0" dirty="0">
                        <a:latin typeface="Franklin Gothic Medium Cond" pitchFamily="34" charset="0"/>
                      </a:endParaRPr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8343">
                <a:tc>
                  <a:txBody>
                    <a:bodyPr/>
                    <a:lstStyle/>
                    <a:p>
                      <a:r>
                        <a:rPr lang="en-US" sz="1600" dirty="0" smtClean="0">
                          <a:latin typeface="Franklin Gothic Medium Cond" pitchFamily="34" charset="0"/>
                        </a:rPr>
                        <a:t>WEBSITE</a:t>
                      </a:r>
                      <a:endParaRPr lang="en-US" sz="1600" dirty="0">
                        <a:latin typeface="Franklin Gothic Medium Cond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348343">
                <a:tc gridSpan="2">
                  <a:txBody>
                    <a:bodyPr/>
                    <a:lstStyle/>
                    <a:p>
                      <a:r>
                        <a:rPr lang="en-US" sz="1200" dirty="0" smtClean="0"/>
                        <a:t>http://www.fwsafe.com/</a:t>
                      </a:r>
                      <a:endParaRPr lang="en-US" sz="1200" dirty="0"/>
                    </a:p>
                  </a:txBody>
                  <a:tcPr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876739"/>
              </p:ext>
            </p:extLst>
          </p:nvPr>
        </p:nvGraphicFramePr>
        <p:xfrm>
          <a:off x="4267200" y="5003800"/>
          <a:ext cx="4419600" cy="170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1700"/>
                <a:gridCol w="2247900"/>
              </a:tblGrid>
              <a:tr h="276860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Grades Served: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2-10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860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Year Opened: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860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Final Year in Contract: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2017-2018 (7 year charter)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860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Total Enrollment: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85 students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6860"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School Leaders: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Thomas Smith</a:t>
                      </a:r>
                    </a:p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Corey Smith</a:t>
                      </a:r>
                    </a:p>
                    <a:p>
                      <a:r>
                        <a:rPr lang="en-US" sz="1100" b="1" dirty="0" smtClean="0">
                          <a:solidFill>
                            <a:schemeClr val="tx1"/>
                          </a:solidFill>
                        </a:rPr>
                        <a:t>Cameron Smith</a:t>
                      </a:r>
                      <a:endParaRPr lang="en-US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8" name="Straight Connector 7"/>
          <p:cNvCxnSpPr/>
          <p:nvPr/>
        </p:nvCxnSpPr>
        <p:spPr>
          <a:xfrm>
            <a:off x="4267200" y="4876800"/>
            <a:ext cx="4419600" cy="0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052" name="Picture 4" descr="https://scontent-b.xx.fbcdn.net/hphotos-xpf1/t1.0-9/1797615_535479699900143_86202377_n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86" b="98400" l="1932" r="97727">
                        <a14:foregroundMark x1="33977" y1="5486" x2="33977" y2="5486"/>
                        <a14:foregroundMark x1="38977" y1="4457" x2="38977" y2="4457"/>
                        <a14:foregroundMark x1="55568" y1="3543" x2="55568" y2="3543"/>
                        <a14:foregroundMark x1="67727" y1="6971" x2="67727" y2="6971"/>
                        <a14:foregroundMark x1="62727" y1="5143" x2="62727" y2="5143"/>
                        <a14:foregroundMark x1="61477" y1="4800" x2="61477" y2="4800"/>
                        <a14:foregroundMark x1="65227" y1="5143" x2="65227" y2="5143"/>
                        <a14:foregroundMark x1="71818" y1="9257" x2="71818" y2="9257"/>
                        <a14:foregroundMark x1="69886" y1="8914" x2="69886" y2="8914"/>
                        <a14:foregroundMark x1="69886" y1="8000" x2="69886" y2="8000"/>
                        <a14:foregroundMark x1="75227" y1="11086" x2="75227" y2="11086"/>
                        <a14:foregroundMark x1="76818" y1="12000" x2="76818" y2="12000"/>
                        <a14:foregroundMark x1="78068" y1="13257" x2="78068" y2="13257"/>
                        <a14:foregroundMark x1="80568" y1="14857" x2="80568" y2="14857"/>
                        <a14:foregroundMark x1="72727" y1="89943" x2="72727" y2="89943"/>
                        <a14:foregroundMark x1="78068" y1="87086" x2="78068" y2="87086"/>
                        <a14:foregroundMark x1="81136" y1="83314" x2="81136" y2="83314"/>
                        <a14:foregroundMark x1="57386" y1="35886" x2="57386" y2="35886"/>
                        <a14:foregroundMark x1="60568" y1="45371" x2="60568" y2="45371"/>
                        <a14:foregroundMark x1="56477" y1="44686" x2="56477" y2="44686"/>
                        <a14:foregroundMark x1="48295" y1="39429" x2="44318" y2="42514"/>
                        <a14:foregroundMark x1="61136" y1="45600" x2="61136" y2="45600"/>
                        <a14:foregroundMark x1="52386" y1="40571" x2="52386" y2="40571"/>
                        <a14:foregroundMark x1="52727" y1="36571" x2="52727" y2="36571"/>
                        <a14:foregroundMark x1="50795" y1="65143" x2="50795" y2="65143"/>
                        <a14:foregroundMark x1="40795" y1="48800" x2="40795" y2="48800"/>
                        <a14:foregroundMark x1="44886" y1="29371" x2="44886" y2="29371"/>
                        <a14:foregroundMark x1="53636" y1="29371" x2="53636" y2="29371"/>
                        <a14:foregroundMark x1="62045" y1="25600" x2="62045" y2="25600"/>
                        <a14:foregroundMark x1="40227" y1="28343" x2="40227" y2="28343"/>
                        <a14:foregroundMark x1="56136" y1="29029" x2="56136" y2="29029"/>
                        <a14:foregroundMark x1="59318" y1="29029" x2="59318" y2="29029"/>
                        <a14:foregroundMark x1="42727" y1="28114" x2="42727" y2="28114"/>
                        <a14:foregroundMark x1="43068" y1="30286" x2="43068" y2="30286"/>
                        <a14:foregroundMark x1="50568" y1="27086" x2="50568" y2="27086"/>
                        <a14:foregroundMark x1="50568" y1="29943" x2="50568" y2="29943"/>
                        <a14:foregroundMark x1="49545" y1="29029" x2="49545" y2="29029"/>
                        <a14:foregroundMark x1="53295" y1="27771" x2="53295" y2="27771"/>
                        <a14:foregroundMark x1="55568" y1="27429" x2="55568" y2="27429"/>
                        <a14:foregroundMark x1="57045" y1="28114" x2="57045" y2="28114"/>
                        <a14:foregroundMark x1="59318" y1="28343" x2="59318" y2="28343"/>
                        <a14:foregroundMark x1="59318" y1="28686" x2="61477" y2="29600"/>
                        <a14:foregroundMark x1="62045" y1="29600" x2="62045" y2="29600"/>
                        <a14:foregroundMark x1="62045" y1="29600" x2="62045" y2="29600"/>
                        <a14:foregroundMark x1="56477" y1="28686" x2="54318" y2="28686"/>
                        <a14:foregroundMark x1="53068" y1="28686" x2="51818" y2="28686"/>
                        <a14:foregroundMark x1="50795" y1="28686" x2="49886" y2="28686"/>
                        <a14:foregroundMark x1="49318" y1="28686" x2="49318" y2="28686"/>
                        <a14:foregroundMark x1="47045" y1="28686" x2="47045" y2="28686"/>
                        <a14:foregroundMark x1="45795" y1="28343" x2="45795" y2="28343"/>
                        <a14:foregroundMark x1="44318" y1="28114" x2="44318" y2="28114"/>
                        <a14:foregroundMark x1="43295" y1="28114" x2="42386" y2="28114"/>
                        <a14:foregroundMark x1="41818" y1="28114" x2="41818" y2="28114"/>
                        <a14:foregroundMark x1="40568" y1="28686" x2="40568" y2="28686"/>
                        <a14:foregroundMark x1="40568" y1="29371" x2="40568" y2="29371"/>
                        <a14:foregroundMark x1="40568" y1="29600" x2="40568" y2="29600"/>
                        <a14:foregroundMark x1="39886" y1="30629" x2="39886" y2="30629"/>
                        <a14:foregroundMark x1="44886" y1="30857" x2="49886" y2="31200"/>
                        <a14:foregroundMark x1="51477" y1="30857" x2="53977" y2="30857"/>
                        <a14:foregroundMark x1="55795" y1="30857" x2="55795" y2="30857"/>
                        <a14:foregroundMark x1="57045" y1="30857" x2="58636" y2="31200"/>
                        <a14:foregroundMark x1="59886" y1="31200" x2="59886" y2="31200"/>
                        <a14:foregroundMark x1="60227" y1="38171" x2="60227" y2="38171"/>
                        <a14:foregroundMark x1="58295" y1="44343" x2="58295" y2="44343"/>
                        <a14:foregroundMark x1="44318" y1="27771" x2="44318" y2="27771"/>
                        <a14:foregroundMark x1="44545" y1="26857" x2="44545" y2="26857"/>
                        <a14:foregroundMark x1="63295" y1="30629" x2="50795" y2="24000"/>
                        <a14:foregroundMark x1="50568" y1="24914" x2="36818" y2="29029"/>
                        <a14:foregroundMark x1="60227" y1="53143" x2="60227" y2="53143"/>
                        <a14:foregroundMark x1="65227" y1="40571" x2="72386" y2="62629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2419350"/>
            <a:ext cx="3657600" cy="3638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2056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3048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Decision Making Body</a:t>
            </a:r>
          </a:p>
          <a:p>
            <a:pPr algn="l"/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for the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Grace College Office of Charter</a:t>
            </a:r>
            <a:endParaRPr lang="en-US" sz="2000" i="1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itchFamily="34" charset="0"/>
              <a:cs typeface="Calibri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0233337"/>
              </p:ext>
            </p:extLst>
          </p:nvPr>
        </p:nvGraphicFramePr>
        <p:xfrm>
          <a:off x="228600" y="1981200"/>
          <a:ext cx="4267200" cy="250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6203"/>
                <a:gridCol w="2700997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2000" dirty="0" smtClean="0"/>
                        <a:t>Application Review Committee</a:t>
                      </a:r>
                      <a:endParaRPr lang="en-US" sz="2000" dirty="0"/>
                    </a:p>
                  </a:txBody>
                  <a:tcP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 William </a:t>
                      </a:r>
                      <a:r>
                        <a:rPr lang="en-US" sz="1600" dirty="0" err="1" smtClean="0"/>
                        <a:t>Katip</a:t>
                      </a:r>
                      <a:endParaRPr lang="en-US" sz="1600" dirty="0" smtClean="0"/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smtClean="0"/>
                        <a:t>Grace College</a:t>
                      </a:r>
                      <a:r>
                        <a:rPr lang="en-US" sz="1600" baseline="0" smtClean="0"/>
                        <a:t> President</a:t>
                      </a:r>
                      <a:endParaRPr lang="en-US" sz="1600" dirty="0" smtClean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 Jim Swanson</a:t>
                      </a:r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Vice President for Academic</a:t>
                      </a:r>
                      <a:r>
                        <a:rPr lang="en-US" sz="1600" baseline="0" dirty="0" smtClean="0"/>
                        <a:t> and Student Services</a:t>
                      </a:r>
                      <a:endParaRPr lang="en-US" sz="1600" dirty="0" smtClean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Mr. Tom Dunn</a:t>
                      </a:r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Vice President for Strategic Initiatives and Planning</a:t>
                      </a: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Dr. Laurie Owen</a:t>
                      </a:r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Dean, Grace College School of Education</a:t>
                      </a: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0569250"/>
              </p:ext>
            </p:extLst>
          </p:nvPr>
        </p:nvGraphicFramePr>
        <p:xfrm>
          <a:off x="4687330" y="1981200"/>
          <a:ext cx="4191000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26796"/>
                <a:gridCol w="2164204"/>
              </a:tblGrid>
              <a:tr h="370840">
                <a:tc gridSpan="2">
                  <a:txBody>
                    <a:bodyPr/>
                    <a:lstStyle/>
                    <a:p>
                      <a:r>
                        <a:rPr lang="en-US" sz="2000" dirty="0" smtClean="0"/>
                        <a:t>Board of Directors</a:t>
                      </a:r>
                      <a:endParaRPr lang="en-US" sz="2000" dirty="0"/>
                    </a:p>
                  </a:txBody>
                  <a:tcP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cap="all" dirty="0" smtClean="0"/>
                        <a:t>D</a:t>
                      </a:r>
                      <a:r>
                        <a:rPr lang="en-US" sz="1600" dirty="0" smtClean="0"/>
                        <a:t>r. Ronald Manahan            </a:t>
                      </a:r>
                    </a:p>
                    <a:p>
                      <a:r>
                        <a:rPr lang="en-US" sz="1600" dirty="0" smtClean="0"/>
                        <a:t>Rev. Dan Allan</a:t>
                      </a:r>
                    </a:p>
                    <a:p>
                      <a:r>
                        <a:rPr lang="en-US" sz="1600" dirty="0" smtClean="0"/>
                        <a:t>Ms. Brook </a:t>
                      </a:r>
                      <a:r>
                        <a:rPr lang="en-US" sz="1600" dirty="0" err="1" smtClean="0"/>
                        <a:t>Avey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Mr. William Burke</a:t>
                      </a:r>
                    </a:p>
                    <a:p>
                      <a:r>
                        <a:rPr lang="en-US" sz="1600" dirty="0" smtClean="0"/>
                        <a:t>Dr. John </a:t>
                      </a:r>
                      <a:r>
                        <a:rPr lang="en-US" sz="1600" dirty="0" err="1" smtClean="0"/>
                        <a:t>Carini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Rev. Kip Cone</a:t>
                      </a:r>
                    </a:p>
                    <a:p>
                      <a:r>
                        <a:rPr lang="en-US" sz="1600" dirty="0" smtClean="0"/>
                        <a:t>Dr. James Custer</a:t>
                      </a:r>
                    </a:p>
                    <a:p>
                      <a:pPr hangingPunct="0"/>
                      <a:r>
                        <a:rPr lang="en-US" sz="1600" dirty="0" smtClean="0"/>
                        <a:t>Mrs. Stefanie Gross</a:t>
                      </a:r>
                    </a:p>
                    <a:p>
                      <a:pPr hangingPunct="0"/>
                      <a:r>
                        <a:rPr lang="en-US" sz="1600" dirty="0" smtClean="0"/>
                        <a:t>Mr. John Haller</a:t>
                      </a:r>
                    </a:p>
                    <a:p>
                      <a:pPr marL="0" marR="0" indent="0" algn="l" defTabSz="914400" rtl="0" eaLnBrk="1" fontAlgn="auto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Mr. Charles </a:t>
                      </a:r>
                      <a:r>
                        <a:rPr lang="en-US" sz="1600" dirty="0" err="1" smtClean="0"/>
                        <a:t>Kreider</a:t>
                      </a:r>
                      <a:endParaRPr lang="en-US" sz="1600" dirty="0" smtClean="0"/>
                    </a:p>
                  </a:txBody>
                  <a:tcPr>
                    <a:lnR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Mr. </a:t>
                      </a:r>
                      <a:r>
                        <a:rPr lang="en-US" sz="1600" dirty="0" err="1" smtClean="0"/>
                        <a:t>Lamarr</a:t>
                      </a:r>
                      <a:r>
                        <a:rPr lang="en-US" sz="1600" dirty="0" smtClean="0"/>
                        <a:t> Lark, Sr. </a:t>
                      </a:r>
                    </a:p>
                    <a:p>
                      <a:r>
                        <a:rPr lang="en-US" sz="1600" dirty="0" smtClean="0"/>
                        <a:t>Rev. John McIntosh</a:t>
                      </a:r>
                    </a:p>
                    <a:p>
                      <a:r>
                        <a:rPr lang="en-US" sz="1600" dirty="0" smtClean="0"/>
                        <a:t>Mrs. Janet </a:t>
                      </a:r>
                      <a:r>
                        <a:rPr lang="en-US" sz="1600" dirty="0" err="1" smtClean="0"/>
                        <a:t>Minnix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Rev. </a:t>
                      </a:r>
                      <a:r>
                        <a:rPr lang="en-US" sz="1600" cap="all" dirty="0" err="1" smtClean="0"/>
                        <a:t>J</a:t>
                      </a:r>
                      <a:r>
                        <a:rPr lang="en-US" sz="1600" dirty="0" err="1" smtClean="0"/>
                        <a:t>esús</a:t>
                      </a:r>
                      <a:r>
                        <a:rPr lang="en-US" sz="1600" dirty="0" smtClean="0"/>
                        <a:t> Muñoz</a:t>
                      </a:r>
                    </a:p>
                    <a:p>
                      <a:r>
                        <a:rPr lang="en-US" sz="1600" dirty="0" smtClean="0"/>
                        <a:t>Mr. Scott </a:t>
                      </a:r>
                      <a:r>
                        <a:rPr lang="en-US" sz="1600" dirty="0" err="1" smtClean="0"/>
                        <a:t>Silveus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Dr. John F. Smith</a:t>
                      </a:r>
                    </a:p>
                    <a:p>
                      <a:r>
                        <a:rPr lang="en-US" sz="1600" dirty="0" smtClean="0"/>
                        <a:t>Mr. Robert </a:t>
                      </a:r>
                      <a:r>
                        <a:rPr lang="en-US" sz="1600" dirty="0" err="1" smtClean="0"/>
                        <a:t>Vitoux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Rev. Michael Yoder</a:t>
                      </a:r>
                    </a:p>
                    <a:p>
                      <a:pPr hangingPunct="0"/>
                      <a:r>
                        <a:rPr lang="en-US" sz="1600" dirty="0" smtClean="0"/>
                        <a:t>Rev. Nathan </a:t>
                      </a:r>
                      <a:r>
                        <a:rPr lang="en-US" sz="1600" dirty="0" err="1" smtClean="0"/>
                        <a:t>Zakahi</a:t>
                      </a:r>
                      <a:endParaRPr lang="en-US" sz="1600" dirty="0" smtClean="0"/>
                    </a:p>
                    <a:p>
                      <a:r>
                        <a:rPr lang="en-US" sz="1600" dirty="0" smtClean="0"/>
                        <a:t>Ms. Janine </a:t>
                      </a:r>
                      <a:r>
                        <a:rPr lang="en-US" sz="1600" dirty="0" err="1" smtClean="0"/>
                        <a:t>Zeltwanger</a:t>
                      </a:r>
                      <a:endParaRPr lang="en-US" sz="1600" dirty="0" smtClean="0"/>
                    </a:p>
                  </a:txBody>
                  <a:tcPr>
                    <a:lnL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0777865"/>
              </p:ext>
            </p:extLst>
          </p:nvPr>
        </p:nvGraphicFramePr>
        <p:xfrm>
          <a:off x="228600" y="4495800"/>
          <a:ext cx="4267200" cy="57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6203"/>
                <a:gridCol w="2700997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Mr. Denny Duncan</a:t>
                      </a:r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Vice President for Strategic Initiatives and Planning</a:t>
                      </a: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5820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3048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Contact Information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814508"/>
              </p:ext>
            </p:extLst>
          </p:nvPr>
        </p:nvGraphicFramePr>
        <p:xfrm>
          <a:off x="457200" y="1828800"/>
          <a:ext cx="4343400" cy="1137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33749"/>
                <a:gridCol w="2109651"/>
              </a:tblGrid>
              <a:tr h="370840">
                <a:tc gridSpan="2">
                  <a:txBody>
                    <a:bodyPr/>
                    <a:lstStyle/>
                    <a:p>
                      <a:pPr algn="l"/>
                      <a:r>
                        <a:rPr lang="en-US" sz="2000" i="1" dirty="0" smtClean="0"/>
                        <a:t>at</a:t>
                      </a:r>
                      <a:r>
                        <a:rPr lang="en-US" sz="2000" i="1" baseline="0" dirty="0" smtClean="0"/>
                        <a:t> </a:t>
                      </a:r>
                      <a:r>
                        <a:rPr lang="en-US" sz="2000" i="0" baseline="0" dirty="0" smtClean="0"/>
                        <a:t>Grace College:</a:t>
                      </a:r>
                      <a:endParaRPr lang="en-US" sz="2000" i="1" dirty="0"/>
                    </a:p>
                  </a:txBody>
                  <a:tcPr anchor="ctr"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Denny Duncan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duncandl@grace.edu</a:t>
                      </a: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Dr.</a:t>
                      </a:r>
                      <a:r>
                        <a:rPr lang="en-US" sz="1600" baseline="0" dirty="0" smtClean="0"/>
                        <a:t> William </a:t>
                      </a:r>
                      <a:r>
                        <a:rPr lang="en-US" sz="1600" baseline="0" dirty="0" err="1" smtClean="0"/>
                        <a:t>Katip</a:t>
                      </a:r>
                      <a:endParaRPr lang="en-US" sz="1600" dirty="0" smtClean="0"/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katipwj@grace.edu</a:t>
                      </a: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0288485"/>
              </p:ext>
            </p:extLst>
          </p:nvPr>
        </p:nvGraphicFramePr>
        <p:xfrm>
          <a:off x="457200" y="3429000"/>
          <a:ext cx="4343400" cy="1508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81200"/>
                <a:gridCol w="2362200"/>
              </a:tblGrid>
              <a:tr h="0">
                <a:tc gridSpan="2">
                  <a:txBody>
                    <a:bodyPr/>
                    <a:lstStyle/>
                    <a:p>
                      <a:r>
                        <a:rPr lang="en-US" sz="2000" i="1" dirty="0" smtClean="0"/>
                        <a:t>at</a:t>
                      </a:r>
                      <a:r>
                        <a:rPr lang="en-US" sz="2000" i="1" baseline="0" dirty="0" smtClean="0"/>
                        <a:t> </a:t>
                      </a:r>
                      <a:r>
                        <a:rPr lang="en-US" sz="2000" i="0" baseline="0" dirty="0" smtClean="0"/>
                        <a:t>Smith Academy for Excellence:</a:t>
                      </a:r>
                      <a:endParaRPr lang="en-US" sz="2000" i="1" dirty="0"/>
                    </a:p>
                  </a:txBody>
                  <a:tcPr anchor="ctr"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Mr. Thomas Smith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thomas@fwsafe.com</a:t>
                      </a: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Mr. Corey</a:t>
                      </a:r>
                      <a:r>
                        <a:rPr lang="en-US" sz="1600" baseline="0" dirty="0" smtClean="0"/>
                        <a:t> Smith</a:t>
                      </a:r>
                      <a:endParaRPr lang="en-US" sz="1600" dirty="0" smtClean="0"/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corey@fwsafe.com</a:t>
                      </a: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Mr. Cameron Smith</a:t>
                      </a: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cameron@fwsafe.com</a:t>
                      </a: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06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3048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Compliance</a:t>
            </a: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914400" y="2209800"/>
            <a:ext cx="7315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Grace College Charter Schools uses the Accountability System developed by the Indiana Charter School Board, 2012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095196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228600" y="2286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Enrollment Data </a:t>
            </a:r>
          </a:p>
          <a:p>
            <a:pPr algn="l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2013-2014 Academic Year</a:t>
            </a:r>
          </a:p>
          <a:p>
            <a:pPr algn="l"/>
            <a:endParaRPr lang="en-US" sz="1800" b="1" dirty="0">
              <a:solidFill>
                <a:srgbClr val="C00000"/>
              </a:solidFill>
              <a:latin typeface="Franklin Gothic Medium Cond" pitchFamily="34" charset="0"/>
              <a:cs typeface="Calibri" pitchFamily="34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5392158"/>
              </p:ext>
            </p:extLst>
          </p:nvPr>
        </p:nvGraphicFramePr>
        <p:xfrm>
          <a:off x="4800600" y="1600200"/>
          <a:ext cx="3810000" cy="173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35605"/>
                <a:gridCol w="465107"/>
                <a:gridCol w="709288"/>
              </a:tblGrid>
              <a:tr h="335056">
                <a:tc gridSpan="2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Ethnicity</a:t>
                      </a:r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sz="1800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2835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Black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59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69.4%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35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Hispanic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  8.2%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35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Multiracial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11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12.9%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3509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White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8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9.4%</a:t>
                      </a:r>
                      <a:endParaRPr lang="en-US" sz="1600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0" y="13716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2831628"/>
              </p:ext>
            </p:extLst>
          </p:nvPr>
        </p:nvGraphicFramePr>
        <p:xfrm>
          <a:off x="457200" y="1600200"/>
          <a:ext cx="3733800" cy="3078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2364"/>
                <a:gridCol w="821436"/>
              </a:tblGrid>
              <a:tr h="256495">
                <a:tc gridSpan="2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Enrollment by Grade</a:t>
                      </a:r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3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Grade 3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703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Grade 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3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Grade 5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703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Grade 6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3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Grade 7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19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703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Grade 8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24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1703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Grade 9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11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17034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Grade 10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14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8951650"/>
              </p:ext>
            </p:extLst>
          </p:nvPr>
        </p:nvGraphicFramePr>
        <p:xfrm>
          <a:off x="4800600" y="3810000"/>
          <a:ext cx="3809999" cy="10905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14600"/>
                <a:gridCol w="533400"/>
                <a:gridCol w="761999"/>
              </a:tblGrid>
              <a:tr h="347133">
                <a:tc gridSpan="2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English Language</a:t>
                      </a:r>
                      <a:r>
                        <a:rPr lang="en-US" sz="2000" b="1" baseline="0" dirty="0" smtClean="0">
                          <a:solidFill>
                            <a:srgbClr val="C00000"/>
                          </a:solidFill>
                        </a:rPr>
                        <a:t> Learners</a:t>
                      </a:r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47133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Non-ELL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83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97.6%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7133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ELL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2</a:t>
                      </a:r>
                      <a:endParaRPr lang="en-US" sz="1600" dirty="0"/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2.4%</a:t>
                      </a:r>
                      <a:endParaRPr lang="en-US" sz="1600" dirty="0"/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141912"/>
              </p:ext>
            </p:extLst>
          </p:nvPr>
        </p:nvGraphicFramePr>
        <p:xfrm>
          <a:off x="381000" y="5181600"/>
          <a:ext cx="3886200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81865"/>
                <a:gridCol w="649372"/>
                <a:gridCol w="854963"/>
              </a:tblGrid>
              <a:tr h="443002">
                <a:tc gridSpan="2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Special Education</a:t>
                      </a:r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88099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General</a:t>
                      </a:r>
                      <a:r>
                        <a:rPr lang="en-US" sz="1600" b="0" baseline="0" dirty="0" smtClean="0">
                          <a:solidFill>
                            <a:schemeClr val="tx1"/>
                          </a:solidFill>
                        </a:rPr>
                        <a:t> Education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74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87.1%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88099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Special Education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</a:t>
                      </a:r>
                      <a:endParaRPr lang="en-US" sz="1600" dirty="0"/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12.9%</a:t>
                      </a: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378685"/>
              </p:ext>
            </p:extLst>
          </p:nvPr>
        </p:nvGraphicFramePr>
        <p:xfrm>
          <a:off x="4800600" y="5029200"/>
          <a:ext cx="3810000" cy="14376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457201"/>
                <a:gridCol w="761999"/>
              </a:tblGrid>
              <a:tr h="347133">
                <a:tc gridSpan="2"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C00000"/>
                          </a:solidFill>
                        </a:rPr>
                        <a:t>Meal Plan</a:t>
                      </a:r>
                      <a:endParaRPr lang="en-US" sz="2000" b="1" dirty="0">
                        <a:solidFill>
                          <a:srgbClr val="C00000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lang="en-US" sz="18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47133">
                <a:tc>
                  <a:txBody>
                    <a:bodyPr/>
                    <a:lstStyle/>
                    <a:p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Free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65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76.5%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47133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Reduced Price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7</a:t>
                      </a:r>
                      <a:endParaRPr lang="en-US" sz="1600" dirty="0"/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  8.2%</a:t>
                      </a:r>
                      <a:endParaRPr lang="en-US" sz="1600" dirty="0"/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7133">
                <a:tc>
                  <a:txBody>
                    <a:bodyPr/>
                    <a:lstStyle/>
                    <a:p>
                      <a:pPr algn="l"/>
                      <a:r>
                        <a:rPr lang="en-US" sz="1600" b="0" dirty="0" smtClean="0">
                          <a:solidFill>
                            <a:schemeClr val="tx1"/>
                          </a:solidFill>
                        </a:rPr>
                        <a:t>Paid</a:t>
                      </a:r>
                      <a:endParaRPr lang="en-US" sz="1600" b="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</a:t>
                      </a:r>
                      <a:endParaRPr lang="en-US" sz="1600" dirty="0"/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15.3%</a:t>
                      </a:r>
                      <a:endParaRPr lang="en-US" sz="1600" dirty="0"/>
                    </a:p>
                  </a:txBody>
                  <a:tcPr anchor="ctr"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3737819"/>
              </p:ext>
            </p:extLst>
          </p:nvPr>
        </p:nvGraphicFramePr>
        <p:xfrm>
          <a:off x="457200" y="4648200"/>
          <a:ext cx="3733800" cy="335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12364"/>
                <a:gridCol w="821436"/>
              </a:tblGrid>
              <a:tr h="259080">
                <a:tc>
                  <a:txBody>
                    <a:bodyPr/>
                    <a:lstStyle/>
                    <a:p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85</a:t>
                      </a:r>
                      <a:endParaRPr lang="en-US" sz="16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88545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3048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Attendance Rates</a:t>
            </a:r>
          </a:p>
          <a:p>
            <a:pPr algn="l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2013-2014 Academic Year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itchFamily="34" charset="0"/>
              <a:cs typeface="Calibri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Chart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63828157"/>
              </p:ext>
            </p:extLst>
          </p:nvPr>
        </p:nvGraphicFramePr>
        <p:xfrm>
          <a:off x="457200" y="1828800"/>
          <a:ext cx="79248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57260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3048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ISTEP Results</a:t>
            </a:r>
          </a:p>
          <a:p>
            <a:pPr algn="l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2013-2014 Academic Year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itchFamily="34" charset="0"/>
              <a:cs typeface="Calibri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87417087"/>
              </p:ext>
            </p:extLst>
          </p:nvPr>
        </p:nvGraphicFramePr>
        <p:xfrm>
          <a:off x="255270" y="1752600"/>
          <a:ext cx="355473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46058496"/>
              </p:ext>
            </p:extLst>
          </p:nvPr>
        </p:nvGraphicFramePr>
        <p:xfrm>
          <a:off x="381000" y="4114800"/>
          <a:ext cx="33528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40410294"/>
              </p:ext>
            </p:extLst>
          </p:nvPr>
        </p:nvGraphicFramePr>
        <p:xfrm>
          <a:off x="3581400" y="1752600"/>
          <a:ext cx="27432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53058758"/>
              </p:ext>
            </p:extLst>
          </p:nvPr>
        </p:nvGraphicFramePr>
        <p:xfrm>
          <a:off x="3581400" y="4114800"/>
          <a:ext cx="27432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10" name="Chart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48677820"/>
              </p:ext>
            </p:extLst>
          </p:nvPr>
        </p:nvGraphicFramePr>
        <p:xfrm>
          <a:off x="6019800" y="4114800"/>
          <a:ext cx="25908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81655088"/>
              </p:ext>
            </p:extLst>
          </p:nvPr>
        </p:nvGraphicFramePr>
        <p:xfrm>
          <a:off x="6019800" y="1752600"/>
          <a:ext cx="25908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</p:spTree>
    <p:extLst>
      <p:ext uri="{BB962C8B-B14F-4D97-AF65-F5344CB8AC3E}">
        <p14:creationId xmlns:p14="http://schemas.microsoft.com/office/powerpoint/2010/main" val="1590325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3048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End Of Course Assessments</a:t>
            </a:r>
          </a:p>
          <a:p>
            <a:pPr algn="l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2013-2014 Academic Year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itchFamily="34" charset="0"/>
              <a:cs typeface="Calibri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Chart 5"/>
          <p:cNvGraphicFramePr>
            <a:graphicFrameLocks/>
          </p:cNvGraphicFramePr>
          <p:nvPr>
            <p:extLst/>
          </p:nvPr>
        </p:nvGraphicFramePr>
        <p:xfrm>
          <a:off x="255270" y="1752600"/>
          <a:ext cx="3554730" cy="2057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Chart 6"/>
          <p:cNvGraphicFramePr>
            <a:graphicFrameLocks/>
          </p:cNvGraphicFramePr>
          <p:nvPr>
            <p:extLst/>
          </p:nvPr>
        </p:nvGraphicFramePr>
        <p:xfrm>
          <a:off x="3581400" y="1752600"/>
          <a:ext cx="2743200" cy="2209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094670"/>
              </p:ext>
            </p:extLst>
          </p:nvPr>
        </p:nvGraphicFramePr>
        <p:xfrm>
          <a:off x="5867400" y="1752600"/>
          <a:ext cx="30480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>
            <p:extLst/>
          </p:nvPr>
        </p:nvGraphicFramePr>
        <p:xfrm>
          <a:off x="685800" y="3962400"/>
          <a:ext cx="3048000" cy="213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  <p:extLst>
      <p:ext uri="{BB962C8B-B14F-4D97-AF65-F5344CB8AC3E}">
        <p14:creationId xmlns:p14="http://schemas.microsoft.com/office/powerpoint/2010/main" val="64585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228600" y="3048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Student Growth and Improvement</a:t>
            </a:r>
          </a:p>
          <a:p>
            <a:pPr algn="l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2013-2014 Academic Year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itchFamily="34" charset="0"/>
              <a:cs typeface="Calibri" pitchFamily="34" charset="0"/>
            </a:endParaRPr>
          </a:p>
        </p:txBody>
      </p:sp>
      <p:cxnSp>
        <p:nvCxnSpPr>
          <p:cNvPr id="5" name="Straight Connector 4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9069879"/>
              </p:ext>
            </p:extLst>
          </p:nvPr>
        </p:nvGraphicFramePr>
        <p:xfrm>
          <a:off x="764941" y="1676400"/>
          <a:ext cx="3198439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5044"/>
                <a:gridCol w="663395"/>
              </a:tblGrid>
              <a:tr h="29972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Mathematics</a:t>
                      </a:r>
                      <a:endParaRPr lang="en-US" sz="18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2997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Students Enrolled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85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97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Students Tested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47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97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Pass Percent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31.9%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97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Median</a:t>
                      </a:r>
                      <a:r>
                        <a:rPr lang="en-US" sz="1400" baseline="0" dirty="0" smtClean="0"/>
                        <a:t> Growth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19.5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0842933"/>
              </p:ext>
            </p:extLst>
          </p:nvPr>
        </p:nvGraphicFramePr>
        <p:xfrm>
          <a:off x="5179649" y="1676400"/>
          <a:ext cx="3198439" cy="1584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35044"/>
                <a:gridCol w="663395"/>
              </a:tblGrid>
              <a:tr h="299720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English Language Arts</a:t>
                      </a:r>
                      <a:endParaRPr lang="en-US" sz="18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2997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Students Enrolled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85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97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Students Tested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46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97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Pass Percent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26.1%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9972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Median</a:t>
                      </a:r>
                      <a:r>
                        <a:rPr lang="en-US" sz="1400" baseline="0" dirty="0" smtClean="0"/>
                        <a:t> Growth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/>
                        <a:t>24.0</a:t>
                      </a:r>
                      <a:endParaRPr lang="en-US" sz="1400" dirty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3505200"/>
            <a:ext cx="3914428" cy="2945911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00600" y="3505200"/>
            <a:ext cx="3928714" cy="2928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2088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3048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Graduation and Expulsion Rates</a:t>
            </a:r>
          </a:p>
          <a:p>
            <a:pPr algn="l"/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2013-2014 Academic Year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itchFamily="34" charset="0"/>
              <a:cs typeface="Calibri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3750907"/>
              </p:ext>
            </p:extLst>
          </p:nvPr>
        </p:nvGraphicFramePr>
        <p:xfrm>
          <a:off x="381000" y="1905000"/>
          <a:ext cx="4114800" cy="16814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Graduation Rate</a:t>
                      </a:r>
                      <a:endParaRPr lang="en-US" dirty="0"/>
                    </a:p>
                  </a:txBody>
                  <a:tcPr anchor="ctr"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0%</a:t>
                      </a:r>
                    </a:p>
                    <a:p>
                      <a:pPr algn="r"/>
                      <a:endParaRPr lang="en-US" sz="1600" dirty="0" smtClean="0"/>
                    </a:p>
                    <a:p>
                      <a:pPr algn="l"/>
                      <a:r>
                        <a:rPr lang="en-US" sz="1600" dirty="0" smtClean="0"/>
                        <a:t>Because S.A.F.E.</a:t>
                      </a:r>
                      <a:r>
                        <a:rPr lang="en-US" sz="1600" baseline="0" dirty="0" smtClean="0"/>
                        <a:t> only enrolled students in third through eleventh grade, no students concluded their high school careers.</a:t>
                      </a:r>
                      <a:endParaRPr lang="en-US" sz="16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0810034"/>
              </p:ext>
            </p:extLst>
          </p:nvPr>
        </p:nvGraphicFramePr>
        <p:xfrm>
          <a:off x="381000" y="3962400"/>
          <a:ext cx="18288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Expulsion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Rate</a:t>
                      </a:r>
                      <a:endParaRPr lang="en-US" dirty="0"/>
                    </a:p>
                  </a:txBody>
                  <a:tcPr anchor="ctr"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1600" dirty="0" smtClean="0"/>
                        <a:t>4 students           5%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836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28600" y="304800"/>
            <a:ext cx="8686800" cy="12192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Authorizer Action</a:t>
            </a:r>
          </a:p>
          <a:p>
            <a:pPr algn="l"/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by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 </a:t>
            </a:r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Grace College Office of Charter</a:t>
            </a:r>
            <a:endParaRPr lang="en-US" sz="2000" i="1" dirty="0">
              <a:solidFill>
                <a:schemeClr val="tx1">
                  <a:lumMod val="65000"/>
                  <a:lumOff val="35000"/>
                </a:schemeClr>
              </a:solidFill>
              <a:latin typeface="Franklin Gothic Medium Cond" pitchFamily="34" charset="0"/>
              <a:cs typeface="Calibri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1447800"/>
            <a:ext cx="9144000" cy="0"/>
          </a:xfrm>
          <a:prstGeom prst="line">
            <a:avLst/>
          </a:prstGeom>
          <a:ln w="76200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Content Placeholder 6"/>
          <p:cNvGraphicFramePr>
            <a:graphicFrameLocks/>
          </p:cNvGraphicFramePr>
          <p:nvPr>
            <p:extLst/>
          </p:nvPr>
        </p:nvGraphicFramePr>
        <p:xfrm>
          <a:off x="381000" y="1905000"/>
          <a:ext cx="4040188" cy="457200"/>
        </p:xfrm>
        <a:graphic>
          <a:graphicData uri="http://schemas.openxmlformats.org/drawingml/2006/table">
            <a:tbl>
              <a:tblPr firstRow="1" firstCol="1" bandRow="1">
                <a:tableStyleId>{073A0DAA-6AF3-43AB-8588-CEC1D06C72B9}</a:tableStyleId>
              </a:tblPr>
              <a:tblGrid>
                <a:gridCol w="4040188"/>
              </a:tblGrid>
              <a:tr h="457200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Administrative Fees Collected</a:t>
                      </a:r>
                      <a:endParaRPr lang="en-US" sz="2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412" marR="58412" marT="0" marB="0" anchor="ctr"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381000" y="4191000"/>
          <a:ext cx="6477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77000"/>
              </a:tblGrid>
              <a:tr h="22860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Use of Fees Collected</a:t>
                      </a:r>
                      <a:endParaRPr lang="en-US" sz="2400" dirty="0"/>
                    </a:p>
                  </a:txBody>
                  <a:tcP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The fees collected were used to cover the expenses associated with</a:t>
                      </a:r>
                      <a:r>
                        <a:rPr lang="en-US" sz="1600" baseline="0" dirty="0" smtClean="0"/>
                        <a:t> legal consultants , charter school memberships (including dues and license fees), and travel expenses.</a:t>
                      </a:r>
                      <a:endParaRPr lang="en-US" sz="1600" dirty="0" smtClean="0"/>
                    </a:p>
                  </a:txBody>
                  <a:tcP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4824887"/>
              </p:ext>
            </p:extLst>
          </p:nvPr>
        </p:nvGraphicFramePr>
        <p:xfrm>
          <a:off x="381000" y="2362200"/>
          <a:ext cx="8305800" cy="13716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762000"/>
                <a:gridCol w="2133600"/>
                <a:gridCol w="1371600"/>
                <a:gridCol w="1270000"/>
                <a:gridCol w="863600"/>
                <a:gridCol w="1905000"/>
              </a:tblGrid>
              <a:tr h="457200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School</a:t>
                      </a:r>
                      <a:r>
                        <a:rPr lang="en-US" sz="1400" baseline="0" dirty="0" smtClean="0"/>
                        <a:t> ID</a:t>
                      </a:r>
                      <a:endParaRPr lang="en-US" sz="14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School Name</a:t>
                      </a:r>
                      <a:endParaRPr lang="en-US" sz="14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Basic Tuition Support</a:t>
                      </a:r>
                      <a:endParaRPr lang="en-US" sz="14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Monthly Basic Tuition</a:t>
                      </a:r>
                      <a:r>
                        <a:rPr lang="en-US" sz="1400" baseline="0" dirty="0" smtClean="0"/>
                        <a:t> Support</a:t>
                      </a:r>
                      <a:endParaRPr lang="en-US" sz="14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% Charged</a:t>
                      </a:r>
                      <a:endParaRPr lang="en-US" sz="14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Yearly Administrative Fee</a:t>
                      </a:r>
                      <a:endParaRPr lang="en-US" sz="1400" dirty="0"/>
                    </a:p>
                  </a:txBody>
                  <a:tcP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</a:tr>
              <a:tr h="398672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0242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/>
                        <a:t>Smith</a:t>
                      </a:r>
                      <a:r>
                        <a:rPr lang="en-US" baseline="0" dirty="0" smtClean="0"/>
                        <a:t> Academy for Excellence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$617,161.00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$51,430.08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3%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$18,514.83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7773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3400" y="228600"/>
            <a:ext cx="80772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solidFill>
                  <a:srgbClr val="C00000"/>
                </a:solidFill>
                <a:latin typeface="Franklin Gothic Medium Cond" pitchFamily="34" charset="0"/>
                <a:cs typeface="Calibri" pitchFamily="34" charset="0"/>
              </a:rPr>
              <a:t>Status of Authorizer’s Charter Schools</a:t>
            </a:r>
            <a:endParaRPr lang="en-US" sz="4400" b="1" dirty="0">
              <a:solidFill>
                <a:srgbClr val="C00000"/>
              </a:solidFill>
              <a:latin typeface="Franklin Gothic Medium Cond" pitchFamily="34" charset="0"/>
              <a:cs typeface="Calibri" pitchFamily="34" charset="0"/>
            </a:endParaRPr>
          </a:p>
          <a:p>
            <a:r>
              <a:rPr lang="en-US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2013-2014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Franklin Gothic Medium Cond" pitchFamily="34" charset="0"/>
                <a:cs typeface="Calibri" pitchFamily="34" charset="0"/>
              </a:rPr>
              <a:t>Academic Year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6998895"/>
              </p:ext>
            </p:extLst>
          </p:nvPr>
        </p:nvGraphicFramePr>
        <p:xfrm>
          <a:off x="770709" y="1600200"/>
          <a:ext cx="7848600" cy="2971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7000"/>
                <a:gridCol w="5181600"/>
              </a:tblGrid>
              <a:tr h="611611">
                <a:tc gridSpan="2">
                  <a:txBody>
                    <a:bodyPr/>
                    <a:lstStyle/>
                    <a:p>
                      <a:r>
                        <a:rPr lang="en-US" sz="2000" dirty="0" smtClean="0"/>
                        <a:t>Status of</a:t>
                      </a:r>
                      <a:r>
                        <a:rPr lang="en-US" sz="2000" baseline="0" dirty="0" smtClean="0"/>
                        <a:t> Schools</a:t>
                      </a:r>
                      <a:endParaRPr lang="en-US" sz="2000" dirty="0"/>
                    </a:p>
                  </a:txBody>
                  <a:tcPr>
                    <a:lnB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572405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Approved </a:t>
                      </a:r>
                      <a:r>
                        <a:rPr lang="en-US" sz="1600" b="1" dirty="0" smtClean="0"/>
                        <a:t>but </a:t>
                      </a:r>
                      <a:r>
                        <a:rPr lang="en-US" sz="1600" b="1" dirty="0" smtClean="0"/>
                        <a:t>not yet open</a:t>
                      </a:r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None</a:t>
                      </a: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762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9389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Open</a:t>
                      </a:r>
                      <a:r>
                        <a:rPr lang="en-US" sz="1600" b="1" baseline="0" dirty="0" smtClean="0"/>
                        <a:t> and Operating</a:t>
                      </a:r>
                      <a:endParaRPr lang="en-US" sz="1600" b="1" dirty="0" smtClean="0"/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Smith</a:t>
                      </a:r>
                      <a:r>
                        <a:rPr lang="en-US" sz="1600" baseline="0" dirty="0" smtClean="0"/>
                        <a:t> Academy for Excellence (2012)</a:t>
                      </a:r>
                    </a:p>
                    <a:p>
                      <a:endParaRPr lang="en-US" sz="1600" baseline="0" dirty="0" smtClean="0"/>
                    </a:p>
                    <a:p>
                      <a:endParaRPr lang="en-US" sz="1600" dirty="0" smtClean="0"/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75000"/>
                      </a:schemeClr>
                    </a:solidFill>
                  </a:tcPr>
                </a:tc>
              </a:tr>
              <a:tr h="893892"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Closed or having</a:t>
                      </a:r>
                      <a:r>
                        <a:rPr lang="en-US" sz="1600" b="1" baseline="0" dirty="0" smtClean="0"/>
                        <a:t> a charter that was not renewed</a:t>
                      </a:r>
                      <a:endParaRPr lang="en-US" sz="1600" b="1" dirty="0" smtClean="0"/>
                    </a:p>
                  </a:txBody>
                  <a:tcPr>
                    <a:lnL w="12700" cmpd="sng">
                      <a:noFill/>
                    </a:lnL>
                    <a:lnR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None</a:t>
                      </a:r>
                    </a:p>
                  </a:txBody>
                  <a:tcPr>
                    <a:lnL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48862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</TotalTime>
  <Words>612</Words>
  <Application>Microsoft Office PowerPoint</Application>
  <PresentationFormat>On-screen Show (4:3)</PresentationFormat>
  <Paragraphs>216</Paragraphs>
  <Slides>12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Franklin Gothic Medium Cond</vt:lpstr>
      <vt:lpstr>Times New Roman</vt:lpstr>
      <vt:lpstr>Office Theme</vt:lpstr>
      <vt:lpstr>Smith Academy for Excellence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Smith Academy for Excellence</dc:title>
  <dc:creator>Owen, Laurie</dc:creator>
  <cp:lastModifiedBy>Bingham, Lorraine</cp:lastModifiedBy>
  <cp:revision>58</cp:revision>
  <dcterms:created xsi:type="dcterms:W3CDTF">2014-07-17T19:47:42Z</dcterms:created>
  <dcterms:modified xsi:type="dcterms:W3CDTF">2016-02-04T15:36:35Z</dcterms:modified>
</cp:coreProperties>
</file>