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68" r:id="rId4"/>
    <p:sldId id="270" r:id="rId5"/>
    <p:sldId id="276" r:id="rId6"/>
    <p:sldId id="277" r:id="rId7"/>
    <p:sldId id="259" r:id="rId8"/>
    <p:sldId id="272" r:id="rId9"/>
    <p:sldId id="266" r:id="rId10"/>
    <p:sldId id="261" r:id="rId11"/>
    <p:sldId id="262" r:id="rId12"/>
    <p:sldId id="263" r:id="rId13"/>
    <p:sldId id="264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44" y="22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August</c:v>
                </c:pt>
                <c:pt idx="1">
                  <c:v>September</c:v>
                </c:pt>
                <c:pt idx="2">
                  <c:v>October</c:v>
                </c:pt>
                <c:pt idx="3">
                  <c:v>November</c:v>
                </c:pt>
                <c:pt idx="4">
                  <c:v>December</c:v>
                </c:pt>
                <c:pt idx="5">
                  <c:v>January</c:v>
                </c:pt>
                <c:pt idx="6">
                  <c:v>February</c:v>
                </c:pt>
                <c:pt idx="7">
                  <c:v>March</c:v>
                </c:pt>
                <c:pt idx="8">
                  <c:v>April</c:v>
                </c:pt>
                <c:pt idx="9">
                  <c:v>May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635</c:v>
                </c:pt>
                <c:pt idx="1">
                  <c:v>651</c:v>
                </c:pt>
                <c:pt idx="2">
                  <c:v>653</c:v>
                </c:pt>
                <c:pt idx="3">
                  <c:v>666</c:v>
                </c:pt>
                <c:pt idx="4">
                  <c:v>658</c:v>
                </c:pt>
                <c:pt idx="5">
                  <c:v>668</c:v>
                </c:pt>
                <c:pt idx="6">
                  <c:v>657</c:v>
                </c:pt>
                <c:pt idx="7">
                  <c:v>636</c:v>
                </c:pt>
                <c:pt idx="9">
                  <c:v>568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16-17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August</c:v>
                </c:pt>
                <c:pt idx="1">
                  <c:v>September</c:v>
                </c:pt>
                <c:pt idx="2">
                  <c:v>October</c:v>
                </c:pt>
                <c:pt idx="3">
                  <c:v>November</c:v>
                </c:pt>
                <c:pt idx="4">
                  <c:v>December</c:v>
                </c:pt>
                <c:pt idx="5">
                  <c:v>January</c:v>
                </c:pt>
                <c:pt idx="6">
                  <c:v>February</c:v>
                </c:pt>
                <c:pt idx="7">
                  <c:v>March</c:v>
                </c:pt>
                <c:pt idx="8">
                  <c:v>April</c:v>
                </c:pt>
                <c:pt idx="9">
                  <c:v>May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567</c:v>
                </c:pt>
                <c:pt idx="1">
                  <c:v>606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577024"/>
        <c:axId val="75386880"/>
      </c:barChart>
      <c:catAx>
        <c:axId val="72577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5386880"/>
        <c:crosses val="autoZero"/>
        <c:auto val="1"/>
        <c:lblAlgn val="ctr"/>
        <c:lblOffset val="100"/>
        <c:noMultiLvlLbl val="0"/>
      </c:catAx>
      <c:valAx>
        <c:axId val="75386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257702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>
                    <a:latin typeface="Arial Narrow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Aug</c:v>
                </c:pt>
                <c:pt idx="1">
                  <c:v>Sept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  <c:pt idx="5">
                  <c:v>Jan</c:v>
                </c:pt>
                <c:pt idx="6">
                  <c:v>Feb</c:v>
                </c:pt>
                <c:pt idx="7">
                  <c:v>March</c:v>
                </c:pt>
                <c:pt idx="8">
                  <c:v>April</c:v>
                </c:pt>
                <c:pt idx="9">
                  <c:v>May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83</c:v>
                </c:pt>
                <c:pt idx="1">
                  <c:v>84</c:v>
                </c:pt>
                <c:pt idx="2">
                  <c:v>82</c:v>
                </c:pt>
                <c:pt idx="3">
                  <c:v>84</c:v>
                </c:pt>
                <c:pt idx="4">
                  <c:v>86</c:v>
                </c:pt>
                <c:pt idx="5">
                  <c:v>84</c:v>
                </c:pt>
                <c:pt idx="6">
                  <c:v>87</c:v>
                </c:pt>
                <c:pt idx="7">
                  <c:v>93.4</c:v>
                </c:pt>
                <c:pt idx="8">
                  <c:v>88</c:v>
                </c:pt>
                <c:pt idx="9">
                  <c:v>87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16-17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>
                    <a:latin typeface="Arial Narrow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Aug</c:v>
                </c:pt>
                <c:pt idx="1">
                  <c:v>Sept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  <c:pt idx="5">
                  <c:v>Jan</c:v>
                </c:pt>
                <c:pt idx="6">
                  <c:v>Feb</c:v>
                </c:pt>
                <c:pt idx="7">
                  <c:v>March</c:v>
                </c:pt>
                <c:pt idx="8">
                  <c:v>April</c:v>
                </c:pt>
                <c:pt idx="9">
                  <c:v>May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83</c:v>
                </c:pt>
                <c:pt idx="1">
                  <c:v>84.29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555392"/>
        <c:axId val="92211456"/>
      </c:barChart>
      <c:catAx>
        <c:axId val="120555392"/>
        <c:scaling>
          <c:orientation val="minMax"/>
        </c:scaling>
        <c:delete val="0"/>
        <c:axPos val="b"/>
        <c:majorTickMark val="out"/>
        <c:minorTickMark val="none"/>
        <c:tickLblPos val="nextTo"/>
        <c:crossAx val="92211456"/>
        <c:crosses val="autoZero"/>
        <c:auto val="1"/>
        <c:lblAlgn val="ctr"/>
        <c:lblOffset val="100"/>
        <c:noMultiLvlLbl val="0"/>
      </c:catAx>
      <c:valAx>
        <c:axId val="92211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5553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Aug</c:v>
                </c:pt>
                <c:pt idx="1">
                  <c:v>Sept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</c:v>
                </c:pt>
                <c:pt idx="1">
                  <c:v>83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16-17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Aug</c:v>
                </c:pt>
                <c:pt idx="1">
                  <c:v>Sept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</c:v>
                </c:pt>
                <c:pt idx="1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422848"/>
        <c:axId val="87424384"/>
      </c:barChart>
      <c:catAx>
        <c:axId val="87422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7424384"/>
        <c:crosses val="autoZero"/>
        <c:auto val="1"/>
        <c:lblAlgn val="ctr"/>
        <c:lblOffset val="100"/>
        <c:noMultiLvlLbl val="0"/>
      </c:catAx>
      <c:valAx>
        <c:axId val="87424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742284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Aug</c:v>
                </c:pt>
                <c:pt idx="1">
                  <c:v>Sept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</c:v>
                </c:pt>
                <c:pt idx="1">
                  <c:v>146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16-17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Aug</c:v>
                </c:pt>
                <c:pt idx="1">
                  <c:v>Sept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</c:v>
                </c:pt>
                <c:pt idx="1">
                  <c:v>118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358592"/>
        <c:axId val="121774848"/>
      </c:barChart>
      <c:catAx>
        <c:axId val="1213585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1774848"/>
        <c:crosses val="autoZero"/>
        <c:auto val="1"/>
        <c:lblAlgn val="ctr"/>
        <c:lblOffset val="100"/>
        <c:noMultiLvlLbl val="0"/>
      </c:catAx>
      <c:valAx>
        <c:axId val="121774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3585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>
                    <a:latin typeface="Arial Narrow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Grade 7</c:v>
                </c:pt>
                <c:pt idx="1">
                  <c:v>Grade 8</c:v>
                </c:pt>
                <c:pt idx="2">
                  <c:v>Grade 9</c:v>
                </c:pt>
                <c:pt idx="3">
                  <c:v>Grade 10</c:v>
                </c:pt>
                <c:pt idx="4">
                  <c:v>Grade 11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210.4</c:v>
                </c:pt>
                <c:pt idx="1">
                  <c:v>213.5</c:v>
                </c:pt>
                <c:pt idx="2">
                  <c:v>213.3</c:v>
                </c:pt>
                <c:pt idx="3">
                  <c:v>216.3</c:v>
                </c:pt>
                <c:pt idx="4">
                  <c:v>220.3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Winter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>
                    <a:latin typeface="Arial Narrow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Grade 7</c:v>
                </c:pt>
                <c:pt idx="1">
                  <c:v>Grade 8</c:v>
                </c:pt>
                <c:pt idx="2">
                  <c:v>Grade 9</c:v>
                </c:pt>
                <c:pt idx="3">
                  <c:v>Grade 10</c:v>
                </c:pt>
                <c:pt idx="4">
                  <c:v>Grade 11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211.2</c:v>
                </c:pt>
                <c:pt idx="1">
                  <c:v>218.1</c:v>
                </c:pt>
                <c:pt idx="2">
                  <c:v>215.9</c:v>
                </c:pt>
                <c:pt idx="3">
                  <c:v>220.5</c:v>
                </c:pt>
                <c:pt idx="4">
                  <c:v>223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Spring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>
                    <a:latin typeface="Arial Narrow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Grade 7</c:v>
                </c:pt>
                <c:pt idx="1">
                  <c:v>Grade 8</c:v>
                </c:pt>
                <c:pt idx="2">
                  <c:v>Grade 9</c:v>
                </c:pt>
                <c:pt idx="3">
                  <c:v>Grade 10</c:v>
                </c:pt>
                <c:pt idx="4">
                  <c:v>Grade 11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211.5</c:v>
                </c:pt>
                <c:pt idx="1">
                  <c:v>218.5</c:v>
                </c:pt>
                <c:pt idx="2">
                  <c:v>216.6</c:v>
                </c:pt>
                <c:pt idx="3">
                  <c:v>225.3</c:v>
                </c:pt>
                <c:pt idx="4">
                  <c:v>220.4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626560"/>
        <c:axId val="118747904"/>
      </c:barChart>
      <c:catAx>
        <c:axId val="1186265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8747904"/>
        <c:crosses val="autoZero"/>
        <c:auto val="1"/>
        <c:lblAlgn val="ctr"/>
        <c:lblOffset val="100"/>
        <c:noMultiLvlLbl val="0"/>
      </c:catAx>
      <c:valAx>
        <c:axId val="118747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6265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Grade 7</c:v>
                </c:pt>
                <c:pt idx="1">
                  <c:v>Grade 8</c:v>
                </c:pt>
                <c:pt idx="2">
                  <c:v>Grade 9</c:v>
                </c:pt>
                <c:pt idx="3">
                  <c:v>Grade 10</c:v>
                </c:pt>
                <c:pt idx="4">
                  <c:v>Grade 11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206.6</c:v>
                </c:pt>
                <c:pt idx="1">
                  <c:v>212.6</c:v>
                </c:pt>
                <c:pt idx="2">
                  <c:v>211.3</c:v>
                </c:pt>
                <c:pt idx="3">
                  <c:v>213</c:v>
                </c:pt>
                <c:pt idx="4">
                  <c:v>217.4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Winter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Grade 7</c:v>
                </c:pt>
                <c:pt idx="1">
                  <c:v>Grade 8</c:v>
                </c:pt>
                <c:pt idx="2">
                  <c:v>Grade 9</c:v>
                </c:pt>
                <c:pt idx="3">
                  <c:v>Grade 10</c:v>
                </c:pt>
                <c:pt idx="4">
                  <c:v>Grade 11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208.7</c:v>
                </c:pt>
                <c:pt idx="1">
                  <c:v>215.2</c:v>
                </c:pt>
                <c:pt idx="2">
                  <c:v>212.8</c:v>
                </c:pt>
                <c:pt idx="3">
                  <c:v>211.2</c:v>
                </c:pt>
                <c:pt idx="4">
                  <c:v>218.1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Spring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Grade 7</c:v>
                </c:pt>
                <c:pt idx="1">
                  <c:v>Grade 8</c:v>
                </c:pt>
                <c:pt idx="2">
                  <c:v>Grade 9</c:v>
                </c:pt>
                <c:pt idx="3">
                  <c:v>Grade 10</c:v>
                </c:pt>
                <c:pt idx="4">
                  <c:v>Grade 11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211.2</c:v>
                </c:pt>
                <c:pt idx="1">
                  <c:v>215.9</c:v>
                </c:pt>
                <c:pt idx="2">
                  <c:v>210</c:v>
                </c:pt>
                <c:pt idx="3">
                  <c:v>210.7</c:v>
                </c:pt>
                <c:pt idx="4">
                  <c:v>218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939008"/>
        <c:axId val="115045888"/>
      </c:barChart>
      <c:catAx>
        <c:axId val="114939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5045888"/>
        <c:crosses val="autoZero"/>
        <c:auto val="1"/>
        <c:lblAlgn val="ctr"/>
        <c:lblOffset val="100"/>
        <c:noMultiLvlLbl val="0"/>
      </c:catAx>
      <c:valAx>
        <c:axId val="1150458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493900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August</c:v>
                </c:pt>
                <c:pt idx="1">
                  <c:v>Sept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  <c:pt idx="5">
                  <c:v>Jan</c:v>
                </c:pt>
                <c:pt idx="6">
                  <c:v>Feb</c:v>
                </c:pt>
                <c:pt idx="7">
                  <c:v>March</c:v>
                </c:pt>
                <c:pt idx="8">
                  <c:v>April</c:v>
                </c:pt>
                <c:pt idx="9">
                  <c:v>May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90</c:v>
                </c:pt>
                <c:pt idx="1">
                  <c:v>85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16-17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latin typeface="Arial Narrow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August</c:v>
                </c:pt>
                <c:pt idx="1">
                  <c:v>Sept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  <c:pt idx="5">
                  <c:v>Jan</c:v>
                </c:pt>
                <c:pt idx="6">
                  <c:v>Feb</c:v>
                </c:pt>
                <c:pt idx="7">
                  <c:v>March</c:v>
                </c:pt>
                <c:pt idx="8">
                  <c:v>April</c:v>
                </c:pt>
                <c:pt idx="9">
                  <c:v>May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95</c:v>
                </c:pt>
                <c:pt idx="1">
                  <c:v>98.6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943552"/>
        <c:axId val="84641280"/>
      </c:barChart>
      <c:catAx>
        <c:axId val="81943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4641280"/>
        <c:crosses val="autoZero"/>
        <c:auto val="1"/>
        <c:lblAlgn val="ctr"/>
        <c:lblOffset val="100"/>
        <c:noMultiLvlLbl val="0"/>
      </c:catAx>
      <c:valAx>
        <c:axId val="84641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194355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 15-16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Aug</c:v>
                </c:pt>
                <c:pt idx="1">
                  <c:v>Sept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  <c:pt idx="5">
                  <c:v>Jan</c:v>
                </c:pt>
                <c:pt idx="6">
                  <c:v>Feb</c:v>
                </c:pt>
                <c:pt idx="7">
                  <c:v>March</c:v>
                </c:pt>
                <c:pt idx="8">
                  <c:v>April</c:v>
                </c:pt>
                <c:pt idx="9">
                  <c:v>May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98</c:v>
                </c:pt>
                <c:pt idx="1">
                  <c:v>97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16-17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Aug</c:v>
                </c:pt>
                <c:pt idx="1">
                  <c:v>Sept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  <c:pt idx="5">
                  <c:v>Jan</c:v>
                </c:pt>
                <c:pt idx="6">
                  <c:v>Feb</c:v>
                </c:pt>
                <c:pt idx="7">
                  <c:v>March</c:v>
                </c:pt>
                <c:pt idx="8">
                  <c:v>April</c:v>
                </c:pt>
                <c:pt idx="9">
                  <c:v>May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99</c:v>
                </c:pt>
                <c:pt idx="1">
                  <c:v>96.7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978496"/>
        <c:axId val="123983360"/>
      </c:barChart>
      <c:catAx>
        <c:axId val="1239784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3983360"/>
        <c:crosses val="autoZero"/>
        <c:auto val="1"/>
        <c:lblAlgn val="ctr"/>
        <c:lblOffset val="100"/>
        <c:noMultiLvlLbl val="0"/>
      </c:catAx>
      <c:valAx>
        <c:axId val="123983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397849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925386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ntp.org/assets/tools/NSA-USI%20Increasing%20Rigor%20Throughout%20the%20Lesson-Data-Driven%20Classroom%20Best%20Pratices%20TSLT_0311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te.org/library/NCTEFiles/Resources/Journals/EJ/1031-sep2013/EJ1031Better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hyperlink" Target="http://www.ascd.org/publications/educational-leadership/dec13/vol71/num04/How-Good-Is-Good-Enough%C2%A2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000" dirty="0" smtClean="0"/>
              <a:t>Theodore Roosevelt College &amp; Career Academy</a:t>
            </a:r>
            <a:endParaRPr lang="en" sz="4000" dirty="0"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October 5, 2016</a:t>
            </a:r>
          </a:p>
          <a:p>
            <a:pPr lvl="0">
              <a:spcBef>
                <a:spcPts val="0"/>
              </a:spcBef>
              <a:buNone/>
            </a:pPr>
            <a:endParaRPr lang="en" dirty="0" smtClean="0"/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State Board of Education Report</a:t>
            </a:r>
            <a:endParaRPr lang="en" dirty="0"/>
          </a:p>
        </p:txBody>
      </p:sp>
      <p:pic>
        <p:nvPicPr>
          <p:cNvPr id="4" name="Picture 4" descr="roosevelt_logo_2C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1"/>
            <a:ext cx="1676400" cy="106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04800" y="59055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600" dirty="0" smtClean="0">
                <a:latin typeface="+mj-lt"/>
                <a:ea typeface="Calibri"/>
                <a:cs typeface="Calibri"/>
                <a:sym typeface="Calibri"/>
              </a:rPr>
              <a:t>Effective </a:t>
            </a:r>
            <a:r>
              <a:rPr lang="en" sz="1600" dirty="0">
                <a:latin typeface="+mj-lt"/>
                <a:ea typeface="Calibri"/>
                <a:cs typeface="Calibri"/>
                <a:sym typeface="Calibri"/>
              </a:rPr>
              <a:t>Instruction that meets the needs of all students and is aligned with state standards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520600" cy="385767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dk1"/>
              </a:buClr>
              <a:buSzPct val="61111"/>
            </a:pPr>
            <a:r>
              <a:rPr lang="en" sz="1300" b="1" i="1" u="sng" dirty="0" smtClean="0"/>
              <a:t>Goal</a:t>
            </a:r>
            <a:r>
              <a:rPr lang="en" sz="1300" dirty="0" smtClean="0"/>
              <a:t>: </a:t>
            </a:r>
            <a:r>
              <a:rPr lang="en-US" sz="1300" dirty="0"/>
              <a:t>Ensure teachers are using a variety of </a:t>
            </a:r>
            <a:r>
              <a:rPr lang="en-US" sz="1300" dirty="0" smtClean="0"/>
              <a:t>high impact pedagogical strategies to address learning gaps and engage students </a:t>
            </a:r>
            <a:r>
              <a:rPr lang="en-US" sz="1300" dirty="0"/>
              <a:t>in their learning </a:t>
            </a:r>
            <a:endParaRPr lang="en-US" sz="1300" dirty="0" smtClean="0"/>
          </a:p>
          <a:p>
            <a:pPr>
              <a:buClr>
                <a:schemeClr val="dk1"/>
              </a:buClr>
              <a:buSzPct val="61111"/>
            </a:pPr>
            <a:r>
              <a:rPr lang="en" sz="1300" b="1" i="1" u="sng" dirty="0" smtClean="0"/>
              <a:t>Intervention</a:t>
            </a:r>
            <a:r>
              <a:rPr lang="en" sz="1300" dirty="0" smtClean="0"/>
              <a:t>: </a:t>
            </a:r>
            <a:r>
              <a:rPr lang="en-US" sz="1300" dirty="0"/>
              <a:t>School leaders </a:t>
            </a:r>
            <a:r>
              <a:rPr lang="en-US" sz="1300" dirty="0" smtClean="0"/>
              <a:t>conduct </a:t>
            </a:r>
            <a:r>
              <a:rPr lang="en-US" sz="1300" dirty="0"/>
              <a:t>regular, consistent classroom observations </a:t>
            </a:r>
            <a:r>
              <a:rPr lang="en-US" sz="1300" dirty="0" smtClean="0"/>
              <a:t>of all staff to </a:t>
            </a:r>
            <a:r>
              <a:rPr lang="en-US" sz="1300" dirty="0"/>
              <a:t>ensure that effective instruction is taking place and to provide constructive feedback for ongoing </a:t>
            </a:r>
            <a:r>
              <a:rPr lang="en-US" sz="1300" dirty="0" smtClean="0"/>
              <a:t>improvement </a:t>
            </a:r>
            <a:r>
              <a:rPr lang="en-US" sz="1300" dirty="0"/>
              <a:t>	</a:t>
            </a:r>
            <a:endParaRPr lang="en" sz="1300" dirty="0" smtClean="0"/>
          </a:p>
          <a:p>
            <a:pPr>
              <a:buClr>
                <a:schemeClr val="dk1"/>
              </a:buClr>
              <a:buSzPct val="61111"/>
            </a:pPr>
            <a:r>
              <a:rPr lang="en" sz="1300" b="1" i="1" u="sng" dirty="0" smtClean="0"/>
              <a:t>Supporting Research</a:t>
            </a:r>
            <a:r>
              <a:rPr lang="en" sz="1300" dirty="0" smtClean="0"/>
              <a:t>: </a:t>
            </a:r>
            <a:r>
              <a:rPr lang="en" sz="1300" dirty="0" smtClean="0"/>
              <a:t>Marzano, Robert. </a:t>
            </a:r>
            <a:r>
              <a:rPr lang="en" sz="1300" b="1" i="1" dirty="0" smtClean="0"/>
              <a:t>What Works in </a:t>
            </a:r>
            <a:r>
              <a:rPr lang="en" sz="1300" b="1" i="1" dirty="0" smtClean="0"/>
              <a:t>Schools</a:t>
            </a:r>
            <a:r>
              <a:rPr lang="en" sz="1300" dirty="0" smtClean="0"/>
              <a:t>;  Lemov, Doug. </a:t>
            </a:r>
            <a:r>
              <a:rPr lang="en" sz="1300" b="1" i="1" dirty="0" smtClean="0"/>
              <a:t>Teach Like A Champion</a:t>
            </a:r>
            <a:r>
              <a:rPr lang="en" sz="1300" i="1" dirty="0" smtClean="0"/>
              <a:t>. </a:t>
            </a:r>
            <a:r>
              <a:rPr lang="en-US" sz="1300" dirty="0" smtClean="0">
                <a:hlinkClick r:id="rId3"/>
              </a:rPr>
              <a:t>http</a:t>
            </a:r>
            <a:r>
              <a:rPr lang="en-US" sz="1300" dirty="0">
                <a:hlinkClick r:id="rId3"/>
              </a:rPr>
              <a:t>://</a:t>
            </a:r>
            <a:r>
              <a:rPr lang="en-US" sz="1300" dirty="0" smtClean="0">
                <a:hlinkClick r:id="rId3"/>
              </a:rPr>
              <a:t>tntp.org/assets/tools/NSA-USI%20Increasing%20Rigor%20Throughout%20the%20Lesson-Data-Driven%20Classroom%20Best%20Pratices%20TSLT_0311.pdf</a:t>
            </a:r>
            <a:r>
              <a:rPr lang="en-US" sz="1300" dirty="0" smtClean="0"/>
              <a:t> </a:t>
            </a:r>
            <a:endParaRPr lang="en" sz="1300" dirty="0" smtClean="0"/>
          </a:p>
          <a:p>
            <a:pPr>
              <a:buClr>
                <a:schemeClr val="dk1"/>
              </a:buClr>
              <a:buSzPct val="61111"/>
            </a:pPr>
            <a:r>
              <a:rPr lang="en" sz="1300" b="1" i="1" u="sng" dirty="0" smtClean="0"/>
              <a:t>Evidence </a:t>
            </a:r>
            <a:r>
              <a:rPr lang="en" sz="1300" b="1" i="1" u="sng" dirty="0"/>
              <a:t>of </a:t>
            </a:r>
            <a:r>
              <a:rPr lang="en" sz="1300" b="1" i="1" u="sng" dirty="0" smtClean="0"/>
              <a:t>Progress</a:t>
            </a:r>
            <a:r>
              <a:rPr lang="en" sz="1300" dirty="0" smtClean="0"/>
              <a:t>: </a:t>
            </a:r>
          </a:p>
          <a:p>
            <a:pPr marL="285750" indent="-285750">
              <a:buClr>
                <a:schemeClr val="dk1"/>
              </a:buClr>
              <a:buSzPct val="61111"/>
              <a:buFont typeface="Arial" pitchFamily="34" charset="0"/>
              <a:buChar char="•"/>
            </a:pPr>
            <a:r>
              <a:rPr lang="en" sz="1300" dirty="0" smtClean="0"/>
              <a:t>Admin create and adhere to an observation schedule where </a:t>
            </a:r>
            <a:r>
              <a:rPr lang="en" sz="1300" dirty="0" smtClean="0">
                <a:solidFill>
                  <a:srgbClr val="FF0000"/>
                </a:solidFill>
              </a:rPr>
              <a:t>9 </a:t>
            </a:r>
            <a:r>
              <a:rPr lang="en" sz="1300" dirty="0" smtClean="0"/>
              <a:t>observations have been conducted followed by individual and team feedback and coaching conversations</a:t>
            </a:r>
          </a:p>
          <a:p>
            <a:pPr marL="285750" indent="-285750">
              <a:buClr>
                <a:schemeClr val="dk1"/>
              </a:buClr>
              <a:buSzPct val="61111"/>
              <a:buFont typeface="Arial" pitchFamily="34" charset="0"/>
              <a:buChar char="•"/>
            </a:pPr>
            <a:r>
              <a:rPr lang="en" sz="1300" dirty="0" smtClean="0"/>
              <a:t>Teachers are uisng feedback from coaching conversations and pd to improve th</a:t>
            </a:r>
            <a:r>
              <a:rPr lang="en-US" sz="1300" dirty="0" smtClean="0"/>
              <a:t>ei</a:t>
            </a:r>
            <a:r>
              <a:rPr lang="en" sz="1300" dirty="0" smtClean="0"/>
              <a:t>r practice (i.e., proper use of Exit Slips to assess learning and strategies to check for understanding throughout the lesson)</a:t>
            </a:r>
            <a:endParaRPr lang="en" sz="1300" dirty="0"/>
          </a:p>
          <a:p>
            <a:pPr lvl="0">
              <a:spcBef>
                <a:spcPts val="0"/>
              </a:spcBef>
              <a:buNone/>
            </a:pPr>
            <a:endParaRPr sz="1600" dirty="0"/>
          </a:p>
        </p:txBody>
      </p:sp>
      <p:pic>
        <p:nvPicPr>
          <p:cNvPr id="4" name="Picture 4" descr="roosevelt_logo_2C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"/>
            <a:ext cx="1447800" cy="590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600" dirty="0" smtClean="0">
                <a:latin typeface="+mj-lt"/>
                <a:ea typeface="Calibri"/>
                <a:cs typeface="Calibri"/>
                <a:sym typeface="Calibri"/>
              </a:rPr>
              <a:t>Using </a:t>
            </a:r>
            <a:r>
              <a:rPr lang="en" sz="1600" dirty="0">
                <a:latin typeface="+mj-lt"/>
                <a:ea typeface="Calibri"/>
                <a:cs typeface="Calibri"/>
                <a:sym typeface="Calibri"/>
              </a:rPr>
              <a:t>data to differentiate instruction and provide interventions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dk1"/>
              </a:buClr>
              <a:buSzPct val="61111"/>
            </a:pPr>
            <a:r>
              <a:rPr lang="en" sz="1300" b="1" i="1" u="sng" dirty="0" smtClean="0"/>
              <a:t>Goal</a:t>
            </a:r>
            <a:r>
              <a:rPr lang="en" sz="1300" dirty="0" smtClean="0"/>
              <a:t>: Strategically align </a:t>
            </a:r>
            <a:r>
              <a:rPr lang="en-US" sz="1300" dirty="0" smtClean="0"/>
              <a:t>professional </a:t>
            </a:r>
            <a:r>
              <a:rPr lang="en-US" sz="1300" dirty="0"/>
              <a:t>development to </a:t>
            </a:r>
            <a:r>
              <a:rPr lang="en-US" sz="1300" dirty="0" smtClean="0"/>
              <a:t>staff differentiated needs based </a:t>
            </a:r>
            <a:r>
              <a:rPr lang="en-US" sz="1300" dirty="0"/>
              <a:t>upon teacher observations, formative assessment data, and school-wide goals </a:t>
            </a:r>
          </a:p>
          <a:p>
            <a:pPr>
              <a:buClr>
                <a:schemeClr val="dk1"/>
              </a:buClr>
              <a:buSzPct val="61111"/>
            </a:pPr>
            <a:r>
              <a:rPr lang="en" sz="1300" b="1" i="1" u="sng" dirty="0" smtClean="0"/>
              <a:t>Intervention</a:t>
            </a:r>
            <a:r>
              <a:rPr lang="en" sz="1300" dirty="0" smtClean="0"/>
              <a:t>: Teachers and administrators agree upon professional and personal goals, mapping out and monitoring an growth plan.  </a:t>
            </a:r>
            <a:r>
              <a:rPr lang="en" sz="1300" dirty="0" smtClean="0"/>
              <a:t>Using prior year school-wide, subject-specific data and feedback from staff, administrators align professional develop to meet the needs of teachers that ultimately impact school goals.</a:t>
            </a:r>
            <a:endParaRPr lang="en" sz="1300" dirty="0"/>
          </a:p>
          <a:p>
            <a:pPr>
              <a:buClr>
                <a:schemeClr val="dk1"/>
              </a:buClr>
              <a:buSzPct val="61111"/>
            </a:pPr>
            <a:r>
              <a:rPr lang="en" sz="1300" b="1" i="1" u="sng" dirty="0" smtClean="0"/>
              <a:t>Supporting Research</a:t>
            </a:r>
            <a:r>
              <a:rPr lang="en" sz="1300" b="1" i="1" u="sng" dirty="0" smtClean="0"/>
              <a:t>: </a:t>
            </a:r>
            <a:r>
              <a:rPr lang="en" sz="1300" dirty="0" smtClean="0"/>
              <a:t> Bambrick-Santoyo, Paul. </a:t>
            </a:r>
            <a:r>
              <a:rPr lang="en" sz="1300" b="1" i="1" dirty="0" smtClean="0"/>
              <a:t>Driven by Data</a:t>
            </a:r>
            <a:r>
              <a:rPr lang="en" sz="1300" dirty="0" smtClean="0"/>
              <a:t>; Hattie, John. </a:t>
            </a:r>
            <a:r>
              <a:rPr lang="en" sz="1300" b="1" i="1" dirty="0" smtClean="0"/>
              <a:t>Visible Learning</a:t>
            </a:r>
            <a:r>
              <a:rPr lang="en" sz="1300" dirty="0" smtClean="0"/>
              <a:t>; </a:t>
            </a:r>
            <a:r>
              <a:rPr lang="en-US" sz="1300" i="1" dirty="0"/>
              <a:t>The Keys to Adult Learning: Theory and Practical Strategies. Philadelphia: Research for Better Schools</a:t>
            </a:r>
            <a:endParaRPr lang="en" sz="1300" b="1" i="1" dirty="0" smtClean="0"/>
          </a:p>
          <a:p>
            <a:pPr>
              <a:buClr>
                <a:schemeClr val="dk1"/>
              </a:buClr>
              <a:buSzPct val="61111"/>
            </a:pPr>
            <a:r>
              <a:rPr lang="en" sz="1300" b="1" i="1" u="sng" dirty="0" smtClean="0"/>
              <a:t>Evidence </a:t>
            </a:r>
            <a:r>
              <a:rPr lang="en" sz="1300" b="1" i="1" u="sng" dirty="0"/>
              <a:t>of </a:t>
            </a:r>
            <a:r>
              <a:rPr lang="en" sz="1300" b="1" i="1" u="sng" dirty="0" smtClean="0"/>
              <a:t>Progress</a:t>
            </a:r>
            <a:r>
              <a:rPr lang="en" sz="1300" b="1" i="1" u="sng" dirty="0" smtClean="0"/>
              <a:t>: </a:t>
            </a:r>
            <a:r>
              <a:rPr lang="en" sz="1300" dirty="0" smtClean="0"/>
              <a:t> Administrators share data and work with teachers and teacher teams during professional development to analyze triangulated data such as NWEA, Achieve level-set, classroom data and observation and plan lessons and activities accordingly.  </a:t>
            </a:r>
            <a:r>
              <a:rPr lang="en" sz="1300" dirty="0" smtClean="0"/>
              <a:t>Through observations and feedback conversations, administrators and teachers are able to agree upon professional development needs for individual teachers and teacher teams.</a:t>
            </a:r>
            <a:endParaRPr b="1" i="1" u="sng" dirty="0"/>
          </a:p>
        </p:txBody>
      </p:sp>
      <p:pic>
        <p:nvPicPr>
          <p:cNvPr id="4" name="Picture 4" descr="roosevelt_logo_2C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1"/>
            <a:ext cx="1371600" cy="819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Community and Stakeholder Input and Engagement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520600" cy="370527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600" b="1" i="1" dirty="0" smtClean="0">
                <a:solidFill>
                  <a:schemeClr val="tx1"/>
                </a:solidFill>
              </a:rPr>
              <a:t>The Roosevelt Admin and Leadership Team shares progress and gains input from community stakeholders</a:t>
            </a:r>
            <a:r>
              <a:rPr lang="en" sz="1600" b="1" i="1" dirty="0">
                <a:solidFill>
                  <a:schemeClr val="tx1"/>
                </a:solidFill>
              </a:rPr>
              <a:t> </a:t>
            </a:r>
            <a:r>
              <a:rPr lang="en" sz="1600" b="1" i="1" dirty="0" smtClean="0">
                <a:solidFill>
                  <a:schemeClr val="tx1"/>
                </a:solidFill>
              </a:rPr>
              <a:t>in a variety of formats:</a:t>
            </a:r>
            <a:endParaRPr lang="en" sz="1600" b="1" i="1" dirty="0" smtClean="0">
              <a:solidFill>
                <a:schemeClr val="tx1"/>
              </a:solidFill>
            </a:endParaRP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r>
              <a:rPr lang="en" sz="1400" b="1" i="1" dirty="0" smtClean="0">
                <a:solidFill>
                  <a:srgbClr val="FFC000"/>
                </a:solidFill>
              </a:rPr>
              <a:t>Bi-Monthly Board Meetings</a:t>
            </a: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r>
              <a:rPr lang="en" sz="1400" b="1" i="1" dirty="0" smtClean="0">
                <a:solidFill>
                  <a:srgbClr val="FFC000"/>
                </a:solidFill>
              </a:rPr>
              <a:t>Title </a:t>
            </a:r>
            <a:r>
              <a:rPr lang="en" sz="1400" b="1" i="1" dirty="0" smtClean="0">
                <a:solidFill>
                  <a:srgbClr val="FFC000"/>
                </a:solidFill>
              </a:rPr>
              <a:t>I Parent </a:t>
            </a:r>
            <a:r>
              <a:rPr lang="en" sz="1400" b="1" i="1" dirty="0" smtClean="0">
                <a:solidFill>
                  <a:srgbClr val="FFC000"/>
                </a:solidFill>
              </a:rPr>
              <a:t>Meeting &amp; Monthly Parent Meeting</a:t>
            </a:r>
            <a:endParaRPr lang="en" sz="1400" b="1" i="1" dirty="0" smtClean="0">
              <a:solidFill>
                <a:srgbClr val="FFC000"/>
              </a:solidFill>
            </a:endParaRP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r>
              <a:rPr lang="en" sz="1400" b="1" i="1" dirty="0" smtClean="0">
                <a:solidFill>
                  <a:srgbClr val="FFC000"/>
                </a:solidFill>
              </a:rPr>
              <a:t>Open </a:t>
            </a:r>
            <a:r>
              <a:rPr lang="en" sz="1400" b="1" i="1" dirty="0" smtClean="0">
                <a:solidFill>
                  <a:srgbClr val="FFC000"/>
                </a:solidFill>
              </a:rPr>
              <a:t>House</a:t>
            </a:r>
            <a:endParaRPr lang="en" sz="1400" b="1" i="1" dirty="0" smtClean="0">
              <a:solidFill>
                <a:srgbClr val="FFC000"/>
              </a:solidFill>
            </a:endParaRP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r>
              <a:rPr lang="en" sz="1400" b="1" i="1" dirty="0" smtClean="0">
                <a:solidFill>
                  <a:srgbClr val="FFC000"/>
                </a:solidFill>
              </a:rPr>
              <a:t>Capital City </a:t>
            </a:r>
            <a:r>
              <a:rPr lang="en" sz="1400" b="1" i="1" dirty="0" smtClean="0">
                <a:solidFill>
                  <a:srgbClr val="FFC000"/>
                </a:solidFill>
              </a:rPr>
              <a:t>Partnership</a:t>
            </a: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r>
              <a:rPr lang="en" sz="1400" b="1" i="1" dirty="0" smtClean="0">
                <a:solidFill>
                  <a:srgbClr val="FFC000"/>
                </a:solidFill>
              </a:rPr>
              <a:t>Purdue</a:t>
            </a:r>
            <a:r>
              <a:rPr lang="en-US" sz="1400" dirty="0" smtClean="0"/>
              <a:t> </a:t>
            </a:r>
            <a:r>
              <a:rPr lang="en-US" sz="1400" b="1" i="1" dirty="0">
                <a:solidFill>
                  <a:srgbClr val="FFC000"/>
                </a:solidFill>
              </a:rPr>
              <a:t>University Extension Program </a:t>
            </a:r>
            <a:r>
              <a:rPr lang="en-US" sz="1400" b="1" i="1" dirty="0" smtClean="0">
                <a:solidFill>
                  <a:srgbClr val="FFC000"/>
                </a:solidFill>
              </a:rPr>
              <a:t>(</a:t>
            </a:r>
            <a:r>
              <a:rPr lang="en-US" sz="1400" b="1" i="1" dirty="0">
                <a:solidFill>
                  <a:srgbClr val="FFC000"/>
                </a:solidFill>
              </a:rPr>
              <a:t>N</a:t>
            </a:r>
            <a:r>
              <a:rPr lang="en-US" sz="1400" b="1" i="1" dirty="0" smtClean="0">
                <a:solidFill>
                  <a:srgbClr val="FFC000"/>
                </a:solidFill>
              </a:rPr>
              <a:t>utrition </a:t>
            </a:r>
            <a:r>
              <a:rPr lang="en-US" sz="1400" b="1" i="1" dirty="0">
                <a:solidFill>
                  <a:srgbClr val="FFC000"/>
                </a:solidFill>
              </a:rPr>
              <a:t>class for </a:t>
            </a:r>
            <a:r>
              <a:rPr lang="en-US" sz="1400" b="1" i="1" dirty="0" smtClean="0">
                <a:solidFill>
                  <a:srgbClr val="FFC000"/>
                </a:solidFill>
              </a:rPr>
              <a:t>pregnant/parenting teens) </a:t>
            </a:r>
            <a:r>
              <a:rPr lang="en-US" sz="1400" b="1" i="1" dirty="0">
                <a:solidFill>
                  <a:srgbClr val="FFC000"/>
                </a:solidFill>
              </a:rPr>
              <a:t> </a:t>
            </a:r>
            <a:endParaRPr lang="en-US" sz="1400" b="1" i="1" dirty="0" smtClean="0">
              <a:solidFill>
                <a:srgbClr val="FFC000"/>
              </a:solidFill>
            </a:endParaRP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r>
              <a:rPr lang="en-US" sz="1400" b="1" i="1" dirty="0" smtClean="0">
                <a:solidFill>
                  <a:srgbClr val="FFC000"/>
                </a:solidFill>
              </a:rPr>
              <a:t>Nurse-Family </a:t>
            </a:r>
            <a:r>
              <a:rPr lang="en-US" sz="1400" b="1" i="1" dirty="0">
                <a:solidFill>
                  <a:srgbClr val="FFC000"/>
                </a:solidFill>
              </a:rPr>
              <a:t>Partnership Program </a:t>
            </a:r>
            <a:r>
              <a:rPr lang="en-US" sz="1400" b="1" i="1" dirty="0" smtClean="0">
                <a:solidFill>
                  <a:srgbClr val="FFC000"/>
                </a:solidFill>
              </a:rPr>
              <a:t>support </a:t>
            </a:r>
            <a:r>
              <a:rPr lang="en-US" sz="1400" b="1" i="1" dirty="0">
                <a:solidFill>
                  <a:srgbClr val="FFC000"/>
                </a:solidFill>
              </a:rPr>
              <a:t>to our pregnant teens for two years after their child's birth. </a:t>
            </a:r>
            <a:r>
              <a:rPr lang="en-US" sz="1600" b="1" i="1" dirty="0">
                <a:solidFill>
                  <a:srgbClr val="FFC000"/>
                </a:solidFill>
              </a:rPr>
              <a:t> </a:t>
            </a:r>
          </a:p>
          <a:p>
            <a:r>
              <a:rPr lang="en-US" dirty="0"/>
              <a:t> </a:t>
            </a: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endParaRPr lang="en" b="1" i="1" dirty="0" smtClean="0">
              <a:solidFill>
                <a:srgbClr val="FFC000"/>
              </a:solidFill>
            </a:endParaRPr>
          </a:p>
        </p:txBody>
      </p:sp>
      <p:pic>
        <p:nvPicPr>
          <p:cNvPr id="4" name="Picture 4" descr="roosevelt_logo_2C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1"/>
            <a:ext cx="1295400" cy="590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Next Steps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756100" cy="385767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" sz="1200" b="1" i="1" u="sng" dirty="0" smtClean="0">
                <a:solidFill>
                  <a:schemeClr val="tx1"/>
                </a:solidFill>
              </a:rPr>
              <a:t>Goal 1</a:t>
            </a:r>
            <a:r>
              <a:rPr lang="en" sz="1200" dirty="0" smtClean="0"/>
              <a:t>:  </a:t>
            </a:r>
            <a:r>
              <a:rPr lang="en" sz="1200" b="1" i="1" dirty="0" smtClean="0">
                <a:solidFill>
                  <a:schemeClr val="tx1"/>
                </a:solidFill>
              </a:rPr>
              <a:t>Strategically </a:t>
            </a:r>
            <a:r>
              <a:rPr lang="en" sz="1200" b="1" i="1" dirty="0">
                <a:solidFill>
                  <a:schemeClr val="tx1"/>
                </a:solidFill>
              </a:rPr>
              <a:t>align </a:t>
            </a:r>
            <a:r>
              <a:rPr lang="en-US" sz="1200" b="1" i="1" dirty="0">
                <a:solidFill>
                  <a:schemeClr val="tx1"/>
                </a:solidFill>
              </a:rPr>
              <a:t>professional development to staff differentiated needs based upon teacher observations, formative assessment data, and school-wide </a:t>
            </a:r>
            <a:r>
              <a:rPr lang="en-US" sz="1200" b="1" i="1" dirty="0" smtClean="0">
                <a:solidFill>
                  <a:schemeClr val="tx1"/>
                </a:solidFill>
              </a:rPr>
              <a:t>goals </a:t>
            </a:r>
            <a:endParaRPr lang="en-US" sz="1200" b="1" i="1" dirty="0" smtClean="0">
              <a:solidFill>
                <a:schemeClr val="tx1"/>
              </a:solidFill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" sz="1200" b="1" dirty="0" smtClean="0">
                <a:solidFill>
                  <a:srgbClr val="C00000"/>
                </a:solidFill>
              </a:rPr>
              <a:t>Outreach </a:t>
            </a:r>
            <a:r>
              <a:rPr lang="en" sz="1200" b="1" dirty="0">
                <a:solidFill>
                  <a:srgbClr val="C00000"/>
                </a:solidFill>
              </a:rPr>
              <a:t>Coordinators will continue observations and debrief </a:t>
            </a:r>
            <a:r>
              <a:rPr lang="en" sz="1200" b="1" dirty="0" smtClean="0">
                <a:solidFill>
                  <a:srgbClr val="C00000"/>
                </a:solidFill>
              </a:rPr>
              <a:t>meetings with </a:t>
            </a:r>
            <a:r>
              <a:rPr lang="en" sz="1200" b="1" dirty="0" smtClean="0">
                <a:solidFill>
                  <a:srgbClr val="C00000"/>
                </a:solidFill>
              </a:rPr>
              <a:t>the Principal and teachers </a:t>
            </a:r>
            <a:r>
              <a:rPr lang="en" sz="1200" b="1" dirty="0" smtClean="0">
                <a:solidFill>
                  <a:srgbClr val="C00000"/>
                </a:solidFill>
              </a:rPr>
              <a:t>and are scheduled to deliver PD for teacher in service day based on observatuon trends, observations and </a:t>
            </a:r>
            <a:r>
              <a:rPr lang="en" sz="1200" b="1" dirty="0">
                <a:solidFill>
                  <a:srgbClr val="C00000"/>
                </a:solidFill>
              </a:rPr>
              <a:t>debrief </a:t>
            </a:r>
            <a:r>
              <a:rPr lang="en" sz="1200" b="1" dirty="0" smtClean="0">
                <a:solidFill>
                  <a:srgbClr val="C00000"/>
                </a:solidFill>
              </a:rPr>
              <a:t>sessions. Achievement </a:t>
            </a:r>
            <a:r>
              <a:rPr lang="en" sz="1200" b="1" dirty="0">
                <a:solidFill>
                  <a:srgbClr val="C00000"/>
                </a:solidFill>
              </a:rPr>
              <a:t>Team </a:t>
            </a:r>
            <a:r>
              <a:rPr lang="en" sz="1200" b="1" dirty="0" smtClean="0">
                <a:solidFill>
                  <a:srgbClr val="C00000"/>
                </a:solidFill>
              </a:rPr>
              <a:t>meetings to </a:t>
            </a:r>
            <a:r>
              <a:rPr lang="en" sz="1200" b="1" dirty="0" smtClean="0">
                <a:solidFill>
                  <a:srgbClr val="C00000"/>
                </a:solidFill>
              </a:rPr>
              <a:t>analyze fall </a:t>
            </a:r>
            <a:r>
              <a:rPr lang="en" sz="1200" b="1" dirty="0">
                <a:solidFill>
                  <a:srgbClr val="C00000"/>
                </a:solidFill>
              </a:rPr>
              <a:t>NWEA </a:t>
            </a:r>
            <a:r>
              <a:rPr lang="en" sz="1200" b="1" dirty="0" smtClean="0">
                <a:solidFill>
                  <a:srgbClr val="C00000"/>
                </a:solidFill>
              </a:rPr>
              <a:t>data.  Weekly Administrative meetings to evaluate and modify professional development and training.</a:t>
            </a:r>
            <a:endParaRPr lang="en" sz="1200" b="1" dirty="0" smtClean="0">
              <a:solidFill>
                <a:srgbClr val="C00000"/>
              </a:solidFill>
            </a:endParaRPr>
          </a:p>
          <a:p>
            <a:r>
              <a:rPr lang="en" sz="1200" b="1" i="1" u="sng" dirty="0" smtClean="0">
                <a:solidFill>
                  <a:schemeClr val="tx1"/>
                </a:solidFill>
              </a:rPr>
              <a:t>Goal 2</a:t>
            </a:r>
            <a:r>
              <a:rPr lang="en" sz="1200" dirty="0" smtClean="0">
                <a:solidFill>
                  <a:schemeClr val="tx1"/>
                </a:solidFill>
              </a:rPr>
              <a:t>: </a:t>
            </a:r>
            <a:r>
              <a:rPr lang="en-US" sz="1200" b="1" i="1" dirty="0">
                <a:solidFill>
                  <a:schemeClr val="tx1"/>
                </a:solidFill>
              </a:rPr>
              <a:t>Ensure teachers are using a variety of high impact pedagogical strategies to address learning gaps and engage students in their </a:t>
            </a:r>
            <a:r>
              <a:rPr lang="en-US" sz="1200" b="1" i="1" dirty="0" smtClean="0">
                <a:solidFill>
                  <a:schemeClr val="tx1"/>
                </a:solidFill>
              </a:rPr>
              <a:t>learning </a:t>
            </a:r>
            <a:endParaRPr lang="en-US" sz="1200" b="1" i="1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" sz="1200" b="1" dirty="0" smtClean="0">
                <a:solidFill>
                  <a:srgbClr val="C00000"/>
                </a:solidFill>
              </a:rPr>
              <a:t>Instructional </a:t>
            </a:r>
            <a:r>
              <a:rPr lang="en" sz="1200" b="1" dirty="0" smtClean="0">
                <a:solidFill>
                  <a:srgbClr val="C00000"/>
                </a:solidFill>
              </a:rPr>
              <a:t>rounds with administration and curriculum coordinators to observe best practices in the classroom.  Conduct weekly lesson plan reviews.  Attend regional NWEA </a:t>
            </a:r>
            <a:r>
              <a:rPr lang="en" sz="1200" b="1" dirty="0" smtClean="0">
                <a:solidFill>
                  <a:srgbClr val="C00000"/>
                </a:solidFill>
              </a:rPr>
              <a:t>trainings </a:t>
            </a:r>
            <a:r>
              <a:rPr lang="en" sz="1200" b="1" dirty="0" smtClean="0">
                <a:solidFill>
                  <a:srgbClr val="C00000"/>
                </a:solidFill>
              </a:rPr>
              <a:t>Oct. </a:t>
            </a:r>
            <a:r>
              <a:rPr lang="en" sz="1200" b="1" dirty="0" smtClean="0">
                <a:solidFill>
                  <a:srgbClr val="C00000"/>
                </a:solidFill>
              </a:rPr>
              <a:t>4</a:t>
            </a:r>
            <a:r>
              <a:rPr lang="en" sz="1200" b="1" baseline="30000" dirty="0" smtClean="0">
                <a:solidFill>
                  <a:srgbClr val="C00000"/>
                </a:solidFill>
              </a:rPr>
              <a:t>th</a:t>
            </a:r>
            <a:r>
              <a:rPr lang="en" sz="1200" b="1" dirty="0" smtClean="0">
                <a:solidFill>
                  <a:srgbClr val="C00000"/>
                </a:solidFill>
              </a:rPr>
              <a:t>  </a:t>
            </a:r>
            <a:r>
              <a:rPr lang="en" sz="1200" b="1" dirty="0" smtClean="0">
                <a:solidFill>
                  <a:srgbClr val="C00000"/>
                </a:solidFill>
              </a:rPr>
              <a:t>and </a:t>
            </a:r>
            <a:r>
              <a:rPr lang="en" sz="1200" b="1" dirty="0" smtClean="0">
                <a:solidFill>
                  <a:srgbClr val="C00000"/>
                </a:solidFill>
              </a:rPr>
              <a:t>5</a:t>
            </a:r>
            <a:r>
              <a:rPr lang="en" sz="1200" b="1" baseline="30000" dirty="0" smtClean="0">
                <a:solidFill>
                  <a:srgbClr val="C00000"/>
                </a:solidFill>
              </a:rPr>
              <a:t>th</a:t>
            </a:r>
            <a:r>
              <a:rPr lang="en" sz="1200" b="1" dirty="0">
                <a:solidFill>
                  <a:srgbClr val="C00000"/>
                </a:solidFill>
              </a:rPr>
              <a:t>.</a:t>
            </a:r>
            <a:endParaRPr lang="en" sz="1200" b="1" dirty="0" smtClean="0">
              <a:solidFill>
                <a:srgbClr val="C00000"/>
              </a:solidFill>
            </a:endParaRPr>
          </a:p>
          <a:p>
            <a:r>
              <a:rPr lang="en" sz="1200" b="1" i="1" u="sng" dirty="0" smtClean="0">
                <a:solidFill>
                  <a:schemeClr val="tx1"/>
                </a:solidFill>
                <a:ea typeface="Calibri"/>
                <a:cs typeface="Calibri"/>
                <a:sym typeface="Calibri"/>
              </a:rPr>
              <a:t>Goal 3</a:t>
            </a:r>
            <a:r>
              <a:rPr lang="en" sz="1200" dirty="0" smtClean="0">
                <a:solidFill>
                  <a:schemeClr val="tx1"/>
                </a:solidFill>
                <a:ea typeface="Calibri"/>
                <a:cs typeface="Calibri"/>
                <a:sym typeface="Calibri"/>
              </a:rPr>
              <a:t>: </a:t>
            </a:r>
            <a:r>
              <a:rPr lang="en" sz="1200" b="1" i="1" dirty="0">
                <a:solidFill>
                  <a:schemeClr val="tx1"/>
                </a:solidFill>
              </a:rPr>
              <a:t>Set high expectations for all students and staff </a:t>
            </a:r>
            <a:r>
              <a:rPr lang="en-US" sz="1200" b="1" i="1" dirty="0">
                <a:solidFill>
                  <a:schemeClr val="tx1"/>
                </a:solidFill>
              </a:rPr>
              <a:t>by ensuring student work is intellectually challenging, and demonstrates mastery of standards, and ensure that students receive meaningful </a:t>
            </a:r>
            <a:r>
              <a:rPr lang="en-US" sz="1200" b="1" i="1" dirty="0" smtClean="0">
                <a:solidFill>
                  <a:schemeClr val="tx1"/>
                </a:solidFill>
              </a:rPr>
              <a:t>feedback. </a:t>
            </a:r>
            <a:endParaRPr lang="en-US" sz="1200" b="1" i="1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200" b="1" dirty="0" smtClean="0">
                <a:solidFill>
                  <a:srgbClr val="C00000"/>
                </a:solidFill>
              </a:rPr>
              <a:t>Review </a:t>
            </a:r>
            <a:r>
              <a:rPr lang="en-US" sz="1200" b="1" dirty="0" smtClean="0">
                <a:solidFill>
                  <a:srgbClr val="C00000"/>
                </a:solidFill>
              </a:rPr>
              <a:t>fall NWEA score reports with students and create goals.  Student recognition for NWEA achievement.</a:t>
            </a:r>
            <a:endParaRPr lang="en" sz="1200" b="1" dirty="0" smtClean="0">
              <a:solidFill>
                <a:srgbClr val="C00000"/>
              </a:solidFill>
            </a:endParaRP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endParaRPr lang="en" dirty="0" smtClean="0">
              <a:solidFill>
                <a:srgbClr val="FF0000"/>
              </a:solidFill>
            </a:endParaRPr>
          </a:p>
        </p:txBody>
      </p:sp>
      <p:pic>
        <p:nvPicPr>
          <p:cNvPr id="4" name="Picture 4" descr="roosevelt_logo_2C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1"/>
            <a:ext cx="1447800" cy="74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dirty="0"/>
              <a:t>Data Dashboard Summary </a:t>
            </a:r>
            <a:endParaRPr dirty="0"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b="1" dirty="0" smtClean="0">
                <a:solidFill>
                  <a:schemeClr val="tx1"/>
                </a:solidFill>
              </a:rPr>
              <a:t>Student Enrollment</a:t>
            </a:r>
          </a:p>
          <a:p>
            <a:pPr lvl="0">
              <a:spcBef>
                <a:spcPts val="0"/>
              </a:spcBef>
              <a:buNone/>
            </a:pPr>
            <a:endParaRPr lang="en" dirty="0" smtClean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271642752"/>
              </p:ext>
            </p:extLst>
          </p:nvPr>
        </p:nvGraphicFramePr>
        <p:xfrm>
          <a:off x="533400" y="1885950"/>
          <a:ext cx="8077200" cy="271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 descr="roosevelt_logo_2C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1"/>
            <a:ext cx="1524000" cy="89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dirty="0"/>
              <a:t>Data Dashboard </a:t>
            </a:r>
            <a:r>
              <a:rPr lang="en" dirty="0" smtClean="0"/>
              <a:t>Summary</a:t>
            </a:r>
            <a:endParaRPr dirty="0"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b="1" dirty="0" smtClean="0">
                <a:solidFill>
                  <a:schemeClr val="tx1"/>
                </a:solidFill>
              </a:rPr>
              <a:t>Student Attendance</a:t>
            </a:r>
          </a:p>
          <a:p>
            <a:pPr lvl="0">
              <a:spcBef>
                <a:spcPts val="0"/>
              </a:spcBef>
              <a:buNone/>
            </a:pPr>
            <a:endParaRPr lang="en" dirty="0" smtClean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888793240"/>
              </p:ext>
            </p:extLst>
          </p:nvPr>
        </p:nvGraphicFramePr>
        <p:xfrm>
          <a:off x="457200" y="1657350"/>
          <a:ext cx="7696200" cy="294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4" descr="roosevelt_logo_2C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1"/>
            <a:ext cx="1524000" cy="89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9752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dirty="0"/>
              <a:t>Data Dashboard </a:t>
            </a:r>
            <a:r>
              <a:rPr lang="en" dirty="0" smtClean="0"/>
              <a:t>Summary - Behaviors</a:t>
            </a:r>
            <a:endParaRPr dirty="0"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0" y="1152474"/>
            <a:ext cx="9144000" cy="378147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b="1" dirty="0" smtClean="0">
                <a:solidFill>
                  <a:schemeClr val="tx1"/>
                </a:solidFill>
              </a:rPr>
              <a:t>                 Suspensions</a:t>
            </a:r>
            <a:r>
              <a:rPr lang="en" b="1" dirty="0">
                <a:solidFill>
                  <a:schemeClr val="tx1"/>
                </a:solidFill>
              </a:rPr>
              <a:t>	</a:t>
            </a:r>
            <a:r>
              <a:rPr lang="en" b="1" dirty="0" smtClean="0">
                <a:solidFill>
                  <a:schemeClr val="tx1"/>
                </a:solidFill>
              </a:rPr>
              <a:t>			          Referrals</a:t>
            </a:r>
            <a:endParaRPr lang="en" b="1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lang="en" dirty="0" smtClean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276218395"/>
              </p:ext>
            </p:extLst>
          </p:nvPr>
        </p:nvGraphicFramePr>
        <p:xfrm>
          <a:off x="76200" y="1657350"/>
          <a:ext cx="4267200" cy="294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513035676"/>
              </p:ext>
            </p:extLst>
          </p:nvPr>
        </p:nvGraphicFramePr>
        <p:xfrm>
          <a:off x="5105400" y="1733550"/>
          <a:ext cx="3962400" cy="279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" name="Picture 4" descr="roosevelt_logo_2C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48600" y="1"/>
            <a:ext cx="1295400" cy="89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5317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Data Dashboard Summary – NWEA </a:t>
            </a:r>
            <a:r>
              <a:rPr lang="en" dirty="0" smtClean="0"/>
              <a:t>Math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200151"/>
            <a:ext cx="8520600" cy="336872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5" name="Picture 4" descr="roosevelt_logo_2C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1"/>
            <a:ext cx="1295400" cy="66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681370160"/>
              </p:ext>
            </p:extLst>
          </p:nvPr>
        </p:nvGraphicFramePr>
        <p:xfrm>
          <a:off x="304800" y="1581150"/>
          <a:ext cx="8534400" cy="302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776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04800" y="60900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dirty="0"/>
              <a:t>Data Dashboard </a:t>
            </a:r>
            <a:r>
              <a:rPr lang="en" dirty="0" smtClean="0"/>
              <a:t>Summary – NWEA Reading</a:t>
            </a:r>
            <a:endParaRPr dirty="0"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0" y="1152474"/>
            <a:ext cx="9144000" cy="378147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b="1" dirty="0" smtClean="0">
                <a:solidFill>
                  <a:schemeClr val="tx1"/>
                </a:solidFill>
              </a:rPr>
              <a:t>                 </a:t>
            </a:r>
          </a:p>
          <a:p>
            <a:pPr lvl="0">
              <a:spcBef>
                <a:spcPts val="0"/>
              </a:spcBef>
              <a:buNone/>
            </a:pPr>
            <a:endParaRPr lang="en" dirty="0" smtClean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459053429"/>
              </p:ext>
            </p:extLst>
          </p:nvPr>
        </p:nvGraphicFramePr>
        <p:xfrm>
          <a:off x="533400" y="1733550"/>
          <a:ext cx="8305800" cy="279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4" descr="roosevelt_logo_2C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8600" y="1"/>
            <a:ext cx="1295400" cy="74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37211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04800" y="66675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 dirty="0">
                <a:latin typeface="+mj-lt"/>
              </a:rPr>
              <a:t>Data Dashboard Summary - </a:t>
            </a:r>
            <a:r>
              <a:rPr lang="en" sz="2400" dirty="0">
                <a:latin typeface="+mj-lt"/>
                <a:ea typeface="Calibri"/>
                <a:cs typeface="Calibri"/>
                <a:sym typeface="Calibri"/>
              </a:rPr>
              <a:t>Staff </a:t>
            </a:r>
            <a:r>
              <a:rPr lang="en" sz="2400" dirty="0" smtClean="0">
                <a:latin typeface="+mj-lt"/>
                <a:ea typeface="Calibri"/>
                <a:cs typeface="Calibri"/>
                <a:sym typeface="Calibri"/>
              </a:rPr>
              <a:t>Retention</a:t>
            </a:r>
            <a:r>
              <a:rPr lang="en" sz="24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" sz="2400" dirty="0" smtClean="0">
                <a:latin typeface="+mj-lt"/>
                <a:ea typeface="Calibri"/>
                <a:cs typeface="Calibri"/>
                <a:sym typeface="Calibri"/>
              </a:rPr>
              <a:t>&amp;</a:t>
            </a:r>
            <a:r>
              <a:rPr lang="en" sz="2400" dirty="0" smtClean="0">
                <a:latin typeface="+mj-lt"/>
                <a:ea typeface="Calibri"/>
                <a:cs typeface="Calibri"/>
                <a:sym typeface="Calibri"/>
              </a:rPr>
              <a:t> Attendance</a:t>
            </a:r>
            <a:endParaRPr lang="en" sz="2400" dirty="0"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	</a:t>
            </a:r>
            <a:r>
              <a:rPr lang="en" b="1" i="1" dirty="0" smtClean="0">
                <a:solidFill>
                  <a:srgbClr val="FFC000"/>
                </a:solidFill>
              </a:rPr>
              <a:t>Staff Retention</a:t>
            </a:r>
            <a:r>
              <a:rPr lang="en" dirty="0" smtClean="0"/>
              <a:t>		</a:t>
            </a:r>
            <a:r>
              <a:rPr lang="en" dirty="0"/>
              <a:t>	</a:t>
            </a:r>
            <a:r>
              <a:rPr lang="en" dirty="0" smtClean="0"/>
              <a:t>         </a:t>
            </a:r>
            <a:r>
              <a:rPr lang="en" b="1" i="1" dirty="0" smtClean="0">
                <a:solidFill>
                  <a:schemeClr val="tx1"/>
                </a:solidFill>
              </a:rPr>
              <a:t>Staff Attendance</a:t>
            </a:r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					</a:t>
            </a:r>
            <a:endParaRPr lang="en" dirty="0" smtClean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291408867"/>
              </p:ext>
            </p:extLst>
          </p:nvPr>
        </p:nvGraphicFramePr>
        <p:xfrm>
          <a:off x="152400" y="1733550"/>
          <a:ext cx="3962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65570296"/>
              </p:ext>
            </p:extLst>
          </p:nvPr>
        </p:nvGraphicFramePr>
        <p:xfrm>
          <a:off x="4495800" y="1809750"/>
          <a:ext cx="4267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" name="Picture 4" descr="roosevelt_logo_2C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96200" y="1"/>
            <a:ext cx="1447800" cy="819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dirty="0"/>
              <a:t>Data Dashboard Summary </a:t>
            </a:r>
            <a:endParaRPr lang="en" sz="12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" sz="2000" dirty="0" smtClean="0">
                <a:solidFill>
                  <a:schemeClr val="tx1"/>
                </a:solidFill>
              </a:rPr>
              <a:t>P</a:t>
            </a:r>
            <a:r>
              <a:rPr lang="en" sz="2000" dirty="0" smtClean="0">
                <a:solidFill>
                  <a:schemeClr val="tx1"/>
                </a:solidFill>
              </a:rPr>
              <a:t>rofessional Development – Unified &amp; Differentiated</a:t>
            </a:r>
            <a:endParaRPr lang="en" sz="2000" dirty="0" smtClean="0">
              <a:solidFill>
                <a:schemeClr val="tx1"/>
              </a:solidFill>
            </a:endParaRP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r>
              <a:rPr lang="en" dirty="0" smtClean="0">
                <a:solidFill>
                  <a:schemeClr val="tx1"/>
                </a:solidFill>
              </a:rPr>
              <a:t>Unpacking </a:t>
            </a:r>
            <a:r>
              <a:rPr lang="en" dirty="0" smtClean="0">
                <a:solidFill>
                  <a:schemeClr val="tx1"/>
                </a:solidFill>
              </a:rPr>
              <a:t>standards </a:t>
            </a:r>
            <a:endParaRPr lang="en" dirty="0" smtClean="0">
              <a:solidFill>
                <a:schemeClr val="tx1"/>
              </a:solidFill>
            </a:endParaRP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r>
              <a:rPr lang="en" dirty="0" smtClean="0">
                <a:solidFill>
                  <a:schemeClr val="tx1"/>
                </a:solidFill>
              </a:rPr>
              <a:t>Lesson </a:t>
            </a:r>
            <a:r>
              <a:rPr lang="en" dirty="0" smtClean="0">
                <a:solidFill>
                  <a:schemeClr val="tx1"/>
                </a:solidFill>
              </a:rPr>
              <a:t>Planning </a:t>
            </a:r>
            <a:endParaRPr lang="en" dirty="0" smtClean="0">
              <a:solidFill>
                <a:schemeClr val="tx1"/>
              </a:solidFill>
            </a:endParaRP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r>
              <a:rPr lang="en" dirty="0" smtClean="0">
                <a:solidFill>
                  <a:schemeClr val="tx1"/>
                </a:solidFill>
              </a:rPr>
              <a:t>Writing Objectives</a:t>
            </a:r>
          </a:p>
          <a:p>
            <a:pPr marL="285750" lvl="0" indent="-285750">
              <a:spcBef>
                <a:spcPts val="0"/>
              </a:spcBef>
              <a:buFont typeface="Arial" pitchFamily="34" charset="0"/>
              <a:buChar char="•"/>
            </a:pPr>
            <a:r>
              <a:rPr lang="en" dirty="0" smtClean="0">
                <a:solidFill>
                  <a:schemeClr val="tx1"/>
                </a:solidFill>
              </a:rPr>
              <a:t>M</a:t>
            </a:r>
            <a:r>
              <a:rPr lang="en-US" dirty="0" smtClean="0">
                <a:solidFill>
                  <a:schemeClr val="tx1"/>
                </a:solidFill>
              </a:rPr>
              <a:t>e</a:t>
            </a:r>
            <a:r>
              <a:rPr lang="en" dirty="0" smtClean="0">
                <a:solidFill>
                  <a:schemeClr val="tx1"/>
                </a:solidFill>
              </a:rPr>
              <a:t>asuring Learning</a:t>
            </a:r>
            <a:endParaRPr lang="en" dirty="0">
              <a:solidFill>
                <a:schemeClr val="tx1"/>
              </a:solidFill>
            </a:endParaRPr>
          </a:p>
        </p:txBody>
      </p:sp>
      <p:pic>
        <p:nvPicPr>
          <p:cNvPr id="4" name="Picture 4" descr="roosevelt_logo_2C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1"/>
            <a:ext cx="1524000" cy="89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00051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" sz="1600" b="1" dirty="0" smtClean="0">
                <a:latin typeface="+mj-lt"/>
                <a:ea typeface="Calibri"/>
                <a:cs typeface="Calibri"/>
                <a:sym typeface="Calibri"/>
              </a:rPr>
              <a:t>Effective </a:t>
            </a:r>
            <a:r>
              <a:rPr lang="en" sz="1600" b="1" dirty="0">
                <a:latin typeface="+mj-lt"/>
                <a:ea typeface="Calibri"/>
                <a:cs typeface="Calibri"/>
                <a:sym typeface="Calibri"/>
              </a:rPr>
              <a:t>T</a:t>
            </a:r>
            <a:r>
              <a:rPr lang="en" sz="1600" b="1" dirty="0" smtClean="0">
                <a:latin typeface="+mj-lt"/>
                <a:ea typeface="Calibri"/>
                <a:cs typeface="Calibri"/>
                <a:sym typeface="Calibri"/>
              </a:rPr>
              <a:t>urnaround </a:t>
            </a:r>
            <a:r>
              <a:rPr lang="en" sz="1600" b="1" dirty="0">
                <a:latin typeface="+mj-lt"/>
                <a:ea typeface="Calibri"/>
                <a:cs typeface="Calibri"/>
                <a:sym typeface="Calibri"/>
              </a:rPr>
              <a:t>S</a:t>
            </a:r>
            <a:r>
              <a:rPr lang="en" sz="1600" b="1" dirty="0" smtClean="0">
                <a:latin typeface="+mj-lt"/>
                <a:ea typeface="Calibri"/>
                <a:cs typeface="Calibri"/>
                <a:sym typeface="Calibri"/>
              </a:rPr>
              <a:t>chool </a:t>
            </a:r>
            <a:r>
              <a:rPr lang="en" sz="1600" b="1" dirty="0">
                <a:latin typeface="+mj-lt"/>
                <a:ea typeface="Calibri"/>
                <a:cs typeface="Calibri"/>
                <a:sym typeface="Calibri"/>
              </a:rPr>
              <a:t>L</a:t>
            </a:r>
            <a:r>
              <a:rPr lang="en" sz="1600" b="1" dirty="0" smtClean="0">
                <a:latin typeface="+mj-lt"/>
                <a:ea typeface="Calibri"/>
                <a:cs typeface="Calibri"/>
                <a:sym typeface="Calibri"/>
              </a:rPr>
              <a:t>eadership</a:t>
            </a:r>
            <a:r>
              <a:rPr lang="en" sz="1600" dirty="0" smtClean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" sz="1600" dirty="0" smtClean="0">
                <a:latin typeface="Calibri"/>
                <a:ea typeface="Calibri"/>
                <a:cs typeface="Calibri"/>
                <a:sym typeface="Calibri"/>
              </a:rPr>
            </a:br>
            <a:endParaRPr lang="en" sz="16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527500" cy="355287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" sz="1300" b="1" i="1" u="sng" dirty="0">
                <a:latin typeface="+mj-lt"/>
                <a:ea typeface="Calibri"/>
                <a:cs typeface="Calibri"/>
                <a:sym typeface="Calibri"/>
              </a:rPr>
              <a:t>Goal</a:t>
            </a:r>
            <a:r>
              <a:rPr lang="en" sz="1300" dirty="0" smtClean="0">
                <a:latin typeface="+mj-lt"/>
                <a:ea typeface="Calibri"/>
                <a:cs typeface="Calibri"/>
                <a:sym typeface="Calibri"/>
              </a:rPr>
              <a:t>: </a:t>
            </a:r>
            <a:r>
              <a:rPr lang="en" sz="1300" dirty="0"/>
              <a:t>Set high expectations for all students and staff </a:t>
            </a:r>
            <a:r>
              <a:rPr lang="en-US" sz="1300" dirty="0" smtClean="0"/>
              <a:t>by </a:t>
            </a:r>
            <a:r>
              <a:rPr lang="en-US" sz="1300" dirty="0"/>
              <a:t>ensuring student work is intellectually </a:t>
            </a:r>
            <a:r>
              <a:rPr lang="en-US" sz="1300" dirty="0" smtClean="0"/>
              <a:t>challenging, and demonstrates </a:t>
            </a:r>
            <a:r>
              <a:rPr lang="en-US" sz="1300" dirty="0"/>
              <a:t>mastery of standards, and </a:t>
            </a:r>
            <a:r>
              <a:rPr lang="en-US" sz="1300" dirty="0" smtClean="0"/>
              <a:t>ensure that </a:t>
            </a:r>
            <a:r>
              <a:rPr lang="en-US" sz="1300" dirty="0"/>
              <a:t>students receive meaningful feedback 	</a:t>
            </a:r>
            <a:endParaRPr lang="en" sz="1300" dirty="0"/>
          </a:p>
          <a:p>
            <a:r>
              <a:rPr lang="en" sz="1300" b="1" i="1" u="sng" dirty="0" smtClean="0"/>
              <a:t>Intervention</a:t>
            </a:r>
            <a:r>
              <a:rPr lang="en" sz="1300" dirty="0" smtClean="0"/>
              <a:t>: </a:t>
            </a:r>
            <a:r>
              <a:rPr lang="en" sz="1200" b="1" dirty="0" smtClean="0"/>
              <a:t>The administrative team meets weekly to review and discuss progress indivual and group progress on standards-based lesson plans, aligned assessments and student progress toward mastery. </a:t>
            </a:r>
            <a:r>
              <a:rPr lang="en-US" sz="1200" b="1" dirty="0" smtClean="0"/>
              <a:t>Likewise, in collaborative </a:t>
            </a:r>
            <a:r>
              <a:rPr lang="en-US" sz="1200" b="1" dirty="0"/>
              <a:t>team meetings, teachers and curriculum leaders analyze </a:t>
            </a:r>
            <a:r>
              <a:rPr lang="en-US" sz="1200" b="1" dirty="0" smtClean="0"/>
              <a:t>lesson data </a:t>
            </a:r>
            <a:r>
              <a:rPr lang="en-US" sz="1200" b="1" dirty="0"/>
              <a:t>and develop action plans to adjust classroom </a:t>
            </a:r>
            <a:r>
              <a:rPr lang="en-US" sz="1200" b="1" dirty="0" smtClean="0"/>
              <a:t>instruction,  differentiating according to students needs.</a:t>
            </a:r>
            <a:endParaRPr lang="en" sz="1200" b="1" dirty="0"/>
          </a:p>
          <a:p>
            <a:pPr lvl="0"/>
            <a:r>
              <a:rPr lang="en" sz="1300" b="1" i="1" u="sng" dirty="0" smtClean="0"/>
              <a:t>Research</a:t>
            </a:r>
            <a:r>
              <a:rPr lang="en" sz="1300" dirty="0" smtClean="0"/>
              <a:t>: </a:t>
            </a:r>
            <a:r>
              <a:rPr lang="en-US" sz="1300" dirty="0">
                <a:hlinkClick r:id="rId3"/>
              </a:rPr>
              <a:t>http://</a:t>
            </a:r>
            <a:r>
              <a:rPr lang="en-US" sz="1300" dirty="0" smtClean="0">
                <a:hlinkClick r:id="rId3"/>
              </a:rPr>
              <a:t>www.ncte.org/library/NCTEFiles/Resources/Journals/EJ/1031-sep2013/EJ1031Better.pdf</a:t>
            </a:r>
            <a:r>
              <a:rPr lang="en-US" sz="1300" dirty="0" smtClean="0"/>
              <a:t>;  </a:t>
            </a:r>
            <a:r>
              <a:rPr lang="en-US" sz="1300" dirty="0" smtClean="0">
                <a:hlinkClick r:id="rId4"/>
              </a:rPr>
              <a:t>http</a:t>
            </a:r>
            <a:r>
              <a:rPr lang="en-US" sz="1300" dirty="0">
                <a:hlinkClick r:id="rId4"/>
              </a:rPr>
              <a:t>://</a:t>
            </a:r>
            <a:r>
              <a:rPr lang="en-US" sz="1300" dirty="0" smtClean="0">
                <a:hlinkClick r:id="rId4"/>
              </a:rPr>
              <a:t>www.ascd.org/publications/educational-leadership/dec13/vol71/num04/How-Good-Is-Good-Enough%C2%A2.aspx</a:t>
            </a:r>
            <a:r>
              <a:rPr lang="en-US" sz="1300" dirty="0" smtClean="0"/>
              <a:t> ; </a:t>
            </a:r>
            <a:endParaRPr lang="en" sz="1300" dirty="0" smtClean="0"/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" sz="1300" b="1" i="1" u="sng" dirty="0" smtClean="0"/>
              <a:t>Evidence </a:t>
            </a:r>
            <a:r>
              <a:rPr lang="en" sz="1300" b="1" i="1" u="sng" dirty="0"/>
              <a:t>of P</a:t>
            </a:r>
            <a:r>
              <a:rPr lang="en" sz="1300" b="1" i="1" u="sng" dirty="0" smtClean="0"/>
              <a:t>rogress</a:t>
            </a:r>
            <a:r>
              <a:rPr lang="en" sz="1300" dirty="0" smtClean="0"/>
              <a:t>: </a:t>
            </a:r>
          </a:p>
          <a:p>
            <a:pPr marL="285750" lvl="0" indent="-285750">
              <a:lnSpc>
                <a:spcPct val="10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en" sz="1200" b="1" dirty="0" smtClean="0"/>
              <a:t>Cascading distributed leadership model with key leads identified and supporting implementation and monitoring goals</a:t>
            </a:r>
          </a:p>
          <a:p>
            <a:pPr marL="285750" lvl="0" indent="-285750">
              <a:lnSpc>
                <a:spcPct val="10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en" sz="1200" b="1" dirty="0" smtClean="0"/>
              <a:t>Improved teacher lesson plans showing alignment of differentiated activities, strategies and assessments to standards</a:t>
            </a:r>
          </a:p>
          <a:p>
            <a:pPr marL="285750" lvl="0" indent="-285750">
              <a:lnSpc>
                <a:spcPct val="10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en" sz="1200" b="1" dirty="0" smtClean="0"/>
              <a:t>Student work and students’ ability to articulate how to get to the next level in their learning</a:t>
            </a:r>
          </a:p>
          <a:p>
            <a:pPr marL="285750" lvl="0" indent="-285750">
              <a:lnSpc>
                <a:spcPct val="100000"/>
              </a:lnSpc>
              <a:spcAft>
                <a:spcPts val="0"/>
              </a:spcAft>
              <a:buFont typeface="Arial" pitchFamily="34" charset="0"/>
              <a:buChar char="•"/>
            </a:pPr>
            <a:endParaRPr lang="en" sz="1200" b="1" dirty="0" smtClean="0"/>
          </a:p>
          <a:p>
            <a:pPr marL="285750" lvl="0" indent="-285750">
              <a:lnSpc>
                <a:spcPct val="100000"/>
              </a:lnSpc>
              <a:spcAft>
                <a:spcPts val="0"/>
              </a:spcAft>
              <a:buFont typeface="Arial" pitchFamily="34" charset="0"/>
              <a:buChar char="•"/>
            </a:pPr>
            <a:endParaRPr lang="en" sz="1300" dirty="0" smtClean="0"/>
          </a:p>
          <a:p>
            <a:pPr lvl="0"/>
            <a:endParaRPr lang="en" dirty="0"/>
          </a:p>
        </p:txBody>
      </p:sp>
      <p:pic>
        <p:nvPicPr>
          <p:cNvPr id="4" name="Picture 4" descr="roosevelt_logo_2C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1"/>
            <a:ext cx="1600200" cy="971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0213883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7639</TotalTime>
  <Words>600</Words>
  <Application>Microsoft Office PowerPoint</Application>
  <PresentationFormat>On-screen Show (16:9)</PresentationFormat>
  <Paragraphs>71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simple-light-2</vt:lpstr>
      <vt:lpstr>Theodore Roosevelt College &amp; Career Academy</vt:lpstr>
      <vt:lpstr>Data Dashboard Summary </vt:lpstr>
      <vt:lpstr>Data Dashboard Summary</vt:lpstr>
      <vt:lpstr>Data Dashboard Summary - Behaviors</vt:lpstr>
      <vt:lpstr>Data Dashboard Summary – NWEA Math</vt:lpstr>
      <vt:lpstr>Data Dashboard Summary – NWEA Reading</vt:lpstr>
      <vt:lpstr>Data Dashboard Summary - Staff Retention &amp; Attendance</vt:lpstr>
      <vt:lpstr>Data Dashboard Summary </vt:lpstr>
      <vt:lpstr>Effective Turnaround School Leadership </vt:lpstr>
      <vt:lpstr>Effective Instruction that meets the needs of all students and is aligned with state standards</vt:lpstr>
      <vt:lpstr>Using data to differentiate instruction and provide interventions</vt:lpstr>
      <vt:lpstr>Community and Stakeholder Input and Engagement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Name</dc:title>
  <dc:creator>Davis, Sabrena</dc:creator>
  <cp:lastModifiedBy>Manager</cp:lastModifiedBy>
  <cp:revision>38</cp:revision>
  <dcterms:modified xsi:type="dcterms:W3CDTF">2016-09-30T21:49:55Z</dcterms:modified>
</cp:coreProperties>
</file>